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handoutMasterIdLst>
    <p:handoutMasterId r:id="rId22"/>
  </p:handoutMasterIdLst>
  <p:sldIdLst>
    <p:sldId id="272" r:id="rId2"/>
    <p:sldId id="262" r:id="rId3"/>
    <p:sldId id="257" r:id="rId4"/>
    <p:sldId id="264" r:id="rId5"/>
    <p:sldId id="266" r:id="rId6"/>
    <p:sldId id="275" r:id="rId7"/>
    <p:sldId id="265" r:id="rId8"/>
    <p:sldId id="258" r:id="rId9"/>
    <p:sldId id="259" r:id="rId10"/>
    <p:sldId id="256" r:id="rId11"/>
    <p:sldId id="267" r:id="rId12"/>
    <p:sldId id="268" r:id="rId13"/>
    <p:sldId id="269" r:id="rId14"/>
    <p:sldId id="270" r:id="rId15"/>
    <p:sldId id="271" r:id="rId16"/>
    <p:sldId id="261" r:id="rId17"/>
    <p:sldId id="274" r:id="rId18"/>
    <p:sldId id="260" r:id="rId19"/>
    <p:sldId id="263" r:id="rId20"/>
    <p:sldId id="273"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40C99F-9FD4-46D7-A428-8A900F706128}" type="doc">
      <dgm:prSet loTypeId="urn:microsoft.com/office/officeart/2005/8/layout/process2" loCatId="process" qsTypeId="urn:microsoft.com/office/officeart/2005/8/quickstyle/simple1" qsCatId="simple" csTypeId="urn:microsoft.com/office/officeart/2005/8/colors/accent1_2" csCatId="accent1" phldr="1"/>
      <dgm:spPr/>
    </dgm:pt>
    <dgm:pt modelId="{0C624B7A-4FBE-4AC4-A4C8-C155F03C21DB}">
      <dgm:prSet phldrT="[Text]"/>
      <dgm:spPr/>
      <dgm:t>
        <a:bodyPr/>
        <a:lstStyle/>
        <a:p>
          <a:r>
            <a:rPr lang="en-US" dirty="0" smtClean="0">
              <a:latin typeface="Lucida Calligraphy" pitchFamily="66" charset="0"/>
            </a:rPr>
            <a:t>Finance Act 2001 introduced the detailed TRP </a:t>
          </a:r>
          <a:r>
            <a:rPr lang="en-US" dirty="0" err="1" smtClean="0">
              <a:latin typeface="Lucida Calligraphy" pitchFamily="66" charset="0"/>
            </a:rPr>
            <a:t>w.e.f</a:t>
          </a:r>
          <a:r>
            <a:rPr lang="en-US" dirty="0" smtClean="0">
              <a:latin typeface="Lucida Calligraphy" pitchFamily="66" charset="0"/>
            </a:rPr>
            <a:t> from 1</a:t>
          </a:r>
          <a:r>
            <a:rPr lang="en-US" baseline="30000" dirty="0" smtClean="0">
              <a:latin typeface="Lucida Calligraphy" pitchFamily="66" charset="0"/>
            </a:rPr>
            <a:t>st</a:t>
          </a:r>
          <a:r>
            <a:rPr lang="en-US" dirty="0" smtClean="0">
              <a:latin typeface="Lucida Calligraphy" pitchFamily="66" charset="0"/>
            </a:rPr>
            <a:t> April 2001</a:t>
          </a:r>
          <a:endParaRPr lang="en-US" dirty="0">
            <a:latin typeface="Lucida Calligraphy" pitchFamily="66" charset="0"/>
          </a:endParaRPr>
        </a:p>
      </dgm:t>
    </dgm:pt>
    <dgm:pt modelId="{89256733-7293-4BB0-B3CB-CB98741115F5}" type="parTrans" cxnId="{CE983594-322D-4DFF-B544-DAA8D2A88927}">
      <dgm:prSet/>
      <dgm:spPr/>
      <dgm:t>
        <a:bodyPr/>
        <a:lstStyle/>
        <a:p>
          <a:endParaRPr lang="en-US"/>
        </a:p>
      </dgm:t>
    </dgm:pt>
    <dgm:pt modelId="{7FB63F2A-CCFB-4680-95AC-A599BD7A29E3}" type="sibTrans" cxnId="{CE983594-322D-4DFF-B544-DAA8D2A88927}">
      <dgm:prSet/>
      <dgm:spPr/>
      <dgm:t>
        <a:bodyPr/>
        <a:lstStyle/>
        <a:p>
          <a:endParaRPr lang="en-US"/>
        </a:p>
      </dgm:t>
    </dgm:pt>
    <dgm:pt modelId="{7D74B13F-B483-4226-BFFE-9EA2463F4A19}">
      <dgm:prSet phldrT="[Text]"/>
      <dgm:spPr/>
      <dgm:t>
        <a:bodyPr/>
        <a:lstStyle/>
        <a:p>
          <a:r>
            <a:rPr lang="en-US" dirty="0" smtClean="0">
              <a:latin typeface="Lucida Calligraphy" pitchFamily="66" charset="0"/>
            </a:rPr>
            <a:t>The Income Tax Act</a:t>
          </a:r>
          <a:endParaRPr lang="en-US" dirty="0">
            <a:latin typeface="Lucida Calligraphy" pitchFamily="66" charset="0"/>
          </a:endParaRPr>
        </a:p>
      </dgm:t>
    </dgm:pt>
    <dgm:pt modelId="{B4E0F2BF-01CF-4A9B-8716-9E9A8D37A0D4}" type="parTrans" cxnId="{301B462E-8615-43B9-81AF-8CD46DDA0E98}">
      <dgm:prSet/>
      <dgm:spPr/>
      <dgm:t>
        <a:bodyPr/>
        <a:lstStyle/>
        <a:p>
          <a:endParaRPr lang="en-US"/>
        </a:p>
      </dgm:t>
    </dgm:pt>
    <dgm:pt modelId="{EB0816A1-BFBC-4B5A-B2F9-31BD6C4CCD87}" type="sibTrans" cxnId="{301B462E-8615-43B9-81AF-8CD46DDA0E98}">
      <dgm:prSet/>
      <dgm:spPr/>
      <dgm:t>
        <a:bodyPr/>
        <a:lstStyle/>
        <a:p>
          <a:endParaRPr lang="en-US"/>
        </a:p>
      </dgm:t>
    </dgm:pt>
    <dgm:pt modelId="{2D322E78-C867-4E51-BD20-F06E5D6553A3}">
      <dgm:prSet phldrT="[Text]"/>
      <dgm:spPr/>
      <dgm:t>
        <a:bodyPr/>
        <a:lstStyle/>
        <a:p>
          <a:r>
            <a:rPr lang="en-US" dirty="0" smtClean="0">
              <a:latin typeface="Lucida Calligraphy" pitchFamily="66" charset="0"/>
            </a:rPr>
            <a:t>AS-18</a:t>
          </a:r>
          <a:endParaRPr lang="en-US" dirty="0">
            <a:latin typeface="Lucida Calligraphy" pitchFamily="66" charset="0"/>
          </a:endParaRPr>
        </a:p>
      </dgm:t>
    </dgm:pt>
    <dgm:pt modelId="{0A969A38-A0CB-4B77-A138-8678161A4AE7}" type="parTrans" cxnId="{53FF029F-E392-4C5A-835B-385749C1D9C5}">
      <dgm:prSet/>
      <dgm:spPr/>
      <dgm:t>
        <a:bodyPr/>
        <a:lstStyle/>
        <a:p>
          <a:endParaRPr lang="en-US"/>
        </a:p>
      </dgm:t>
    </dgm:pt>
    <dgm:pt modelId="{CFDE632E-FC4E-4344-A900-1D910B49E1A4}" type="sibTrans" cxnId="{53FF029F-E392-4C5A-835B-385749C1D9C5}">
      <dgm:prSet/>
      <dgm:spPr/>
      <dgm:t>
        <a:bodyPr/>
        <a:lstStyle/>
        <a:p>
          <a:endParaRPr lang="en-US"/>
        </a:p>
      </dgm:t>
    </dgm:pt>
    <dgm:pt modelId="{2D684F1F-C4BD-4A1C-BB22-0B41F92CAA98}">
      <dgm:prSet/>
      <dgm:spPr/>
      <dgm:t>
        <a:bodyPr/>
        <a:lstStyle/>
        <a:p>
          <a:r>
            <a:rPr lang="en-US" dirty="0" smtClean="0"/>
            <a:t>OECD</a:t>
          </a:r>
          <a:endParaRPr lang="en-US" dirty="0"/>
        </a:p>
      </dgm:t>
    </dgm:pt>
    <dgm:pt modelId="{15FC7F1E-4498-49F3-8019-94B81D5E88B1}" type="parTrans" cxnId="{35083DC4-52AE-45B9-9408-FD6A00E8273E}">
      <dgm:prSet/>
      <dgm:spPr/>
      <dgm:t>
        <a:bodyPr/>
        <a:lstStyle/>
        <a:p>
          <a:endParaRPr lang="en-US"/>
        </a:p>
      </dgm:t>
    </dgm:pt>
    <dgm:pt modelId="{D23C3592-6168-48D2-834E-9D3CAE0F14E2}" type="sibTrans" cxnId="{35083DC4-52AE-45B9-9408-FD6A00E8273E}">
      <dgm:prSet/>
      <dgm:spPr/>
      <dgm:t>
        <a:bodyPr/>
        <a:lstStyle/>
        <a:p>
          <a:endParaRPr lang="en-US"/>
        </a:p>
      </dgm:t>
    </dgm:pt>
    <dgm:pt modelId="{83F8D145-66F5-43D9-88E0-75FF7ED0D76A}" type="pres">
      <dgm:prSet presAssocID="{4440C99F-9FD4-46D7-A428-8A900F706128}" presName="linearFlow" presStyleCnt="0">
        <dgm:presLayoutVars>
          <dgm:resizeHandles val="exact"/>
        </dgm:presLayoutVars>
      </dgm:prSet>
      <dgm:spPr/>
    </dgm:pt>
    <dgm:pt modelId="{979B3C4A-3693-40F1-965C-71928899BE90}" type="pres">
      <dgm:prSet presAssocID="{0C624B7A-4FBE-4AC4-A4C8-C155F03C21DB}" presName="node" presStyleLbl="node1" presStyleIdx="0" presStyleCnt="4" custScaleX="173705" custScaleY="95786" custLinFactNeighborX="0">
        <dgm:presLayoutVars>
          <dgm:bulletEnabled val="1"/>
        </dgm:presLayoutVars>
      </dgm:prSet>
      <dgm:spPr/>
      <dgm:t>
        <a:bodyPr/>
        <a:lstStyle/>
        <a:p>
          <a:endParaRPr lang="en-US"/>
        </a:p>
      </dgm:t>
    </dgm:pt>
    <dgm:pt modelId="{F7DE6DF6-D829-43B8-8ED8-93BE1281D4AD}" type="pres">
      <dgm:prSet presAssocID="{7FB63F2A-CCFB-4680-95AC-A599BD7A29E3}" presName="sibTrans" presStyleLbl="sibTrans2D1" presStyleIdx="0" presStyleCnt="3"/>
      <dgm:spPr/>
      <dgm:t>
        <a:bodyPr/>
        <a:lstStyle/>
        <a:p>
          <a:endParaRPr lang="en-US"/>
        </a:p>
      </dgm:t>
    </dgm:pt>
    <dgm:pt modelId="{0382089E-C6D8-4AC3-AC9E-7D29B99AFD2B}" type="pres">
      <dgm:prSet presAssocID="{7FB63F2A-CCFB-4680-95AC-A599BD7A29E3}" presName="connectorText" presStyleLbl="sibTrans2D1" presStyleIdx="0" presStyleCnt="3"/>
      <dgm:spPr/>
      <dgm:t>
        <a:bodyPr/>
        <a:lstStyle/>
        <a:p>
          <a:endParaRPr lang="en-US"/>
        </a:p>
      </dgm:t>
    </dgm:pt>
    <dgm:pt modelId="{A69A0CF9-3A30-4EAF-B4C1-8C274E95C090}" type="pres">
      <dgm:prSet presAssocID="{7D74B13F-B483-4226-BFFE-9EA2463F4A19}" presName="node" presStyleLbl="node1" presStyleIdx="1" presStyleCnt="4" custScaleX="141280" custLinFactNeighborX="1830" custLinFactNeighborY="6805">
        <dgm:presLayoutVars>
          <dgm:bulletEnabled val="1"/>
        </dgm:presLayoutVars>
      </dgm:prSet>
      <dgm:spPr/>
      <dgm:t>
        <a:bodyPr/>
        <a:lstStyle/>
        <a:p>
          <a:endParaRPr lang="en-US"/>
        </a:p>
      </dgm:t>
    </dgm:pt>
    <dgm:pt modelId="{AA9DE11A-ABCE-4268-82ED-598D5C5EDBE0}" type="pres">
      <dgm:prSet presAssocID="{EB0816A1-BFBC-4B5A-B2F9-31BD6C4CCD87}" presName="sibTrans" presStyleLbl="sibTrans2D1" presStyleIdx="1" presStyleCnt="3"/>
      <dgm:spPr/>
      <dgm:t>
        <a:bodyPr/>
        <a:lstStyle/>
        <a:p>
          <a:endParaRPr lang="en-US"/>
        </a:p>
      </dgm:t>
    </dgm:pt>
    <dgm:pt modelId="{DB640E80-9C7F-44D4-90B4-88DACD0407FB}" type="pres">
      <dgm:prSet presAssocID="{EB0816A1-BFBC-4B5A-B2F9-31BD6C4CCD87}" presName="connectorText" presStyleLbl="sibTrans2D1" presStyleIdx="1" presStyleCnt="3"/>
      <dgm:spPr/>
      <dgm:t>
        <a:bodyPr/>
        <a:lstStyle/>
        <a:p>
          <a:endParaRPr lang="en-US"/>
        </a:p>
      </dgm:t>
    </dgm:pt>
    <dgm:pt modelId="{C2F77A3C-A51E-4721-8C90-3374F6031605}" type="pres">
      <dgm:prSet presAssocID="{2D322E78-C867-4E51-BD20-F06E5D6553A3}" presName="node" presStyleLbl="node1" presStyleIdx="2" presStyleCnt="4" custLinFactNeighborX="1278" custLinFactNeighborY="5527">
        <dgm:presLayoutVars>
          <dgm:bulletEnabled val="1"/>
        </dgm:presLayoutVars>
      </dgm:prSet>
      <dgm:spPr/>
      <dgm:t>
        <a:bodyPr/>
        <a:lstStyle/>
        <a:p>
          <a:endParaRPr lang="en-US"/>
        </a:p>
      </dgm:t>
    </dgm:pt>
    <dgm:pt modelId="{8868F369-2544-4601-8060-247B728B8E71}" type="pres">
      <dgm:prSet presAssocID="{CFDE632E-FC4E-4344-A900-1D910B49E1A4}" presName="sibTrans" presStyleLbl="sibTrans2D1" presStyleIdx="2" presStyleCnt="3"/>
      <dgm:spPr/>
      <dgm:t>
        <a:bodyPr/>
        <a:lstStyle/>
        <a:p>
          <a:endParaRPr lang="en-US"/>
        </a:p>
      </dgm:t>
    </dgm:pt>
    <dgm:pt modelId="{EE8D21FC-B5CD-4D92-B929-0CEC7C45FA44}" type="pres">
      <dgm:prSet presAssocID="{CFDE632E-FC4E-4344-A900-1D910B49E1A4}" presName="connectorText" presStyleLbl="sibTrans2D1" presStyleIdx="2" presStyleCnt="3"/>
      <dgm:spPr/>
      <dgm:t>
        <a:bodyPr/>
        <a:lstStyle/>
        <a:p>
          <a:endParaRPr lang="en-US"/>
        </a:p>
      </dgm:t>
    </dgm:pt>
    <dgm:pt modelId="{9ED89307-C07A-446E-A63E-C2C15BA95DD9}" type="pres">
      <dgm:prSet presAssocID="{2D684F1F-C4BD-4A1C-BB22-0B41F92CAA98}" presName="node" presStyleLbl="node1" presStyleIdx="3" presStyleCnt="4" custScaleX="76101">
        <dgm:presLayoutVars>
          <dgm:bulletEnabled val="1"/>
        </dgm:presLayoutVars>
      </dgm:prSet>
      <dgm:spPr/>
      <dgm:t>
        <a:bodyPr/>
        <a:lstStyle/>
        <a:p>
          <a:endParaRPr lang="en-US"/>
        </a:p>
      </dgm:t>
    </dgm:pt>
  </dgm:ptLst>
  <dgm:cxnLst>
    <dgm:cxn modelId="{B90C6727-B73A-4A7B-9E7A-82C844A9AEC9}" type="presOf" srcId="{EB0816A1-BFBC-4B5A-B2F9-31BD6C4CCD87}" destId="{AA9DE11A-ABCE-4268-82ED-598D5C5EDBE0}" srcOrd="0" destOrd="0" presId="urn:microsoft.com/office/officeart/2005/8/layout/process2"/>
    <dgm:cxn modelId="{301B462E-8615-43B9-81AF-8CD46DDA0E98}" srcId="{4440C99F-9FD4-46D7-A428-8A900F706128}" destId="{7D74B13F-B483-4226-BFFE-9EA2463F4A19}" srcOrd="1" destOrd="0" parTransId="{B4E0F2BF-01CF-4A9B-8716-9E9A8D37A0D4}" sibTransId="{EB0816A1-BFBC-4B5A-B2F9-31BD6C4CCD87}"/>
    <dgm:cxn modelId="{0A123D53-5651-4C88-8731-2D72CB6745E9}" type="presOf" srcId="{CFDE632E-FC4E-4344-A900-1D910B49E1A4}" destId="{EE8D21FC-B5CD-4D92-B929-0CEC7C45FA44}" srcOrd="1" destOrd="0" presId="urn:microsoft.com/office/officeart/2005/8/layout/process2"/>
    <dgm:cxn modelId="{53FF029F-E392-4C5A-835B-385749C1D9C5}" srcId="{4440C99F-9FD4-46D7-A428-8A900F706128}" destId="{2D322E78-C867-4E51-BD20-F06E5D6553A3}" srcOrd="2" destOrd="0" parTransId="{0A969A38-A0CB-4B77-A138-8678161A4AE7}" sibTransId="{CFDE632E-FC4E-4344-A900-1D910B49E1A4}"/>
    <dgm:cxn modelId="{8B7F301F-DEE3-40FD-BB37-D40F7AE0E98E}" type="presOf" srcId="{4440C99F-9FD4-46D7-A428-8A900F706128}" destId="{83F8D145-66F5-43D9-88E0-75FF7ED0D76A}" srcOrd="0" destOrd="0" presId="urn:microsoft.com/office/officeart/2005/8/layout/process2"/>
    <dgm:cxn modelId="{CE983594-322D-4DFF-B544-DAA8D2A88927}" srcId="{4440C99F-9FD4-46D7-A428-8A900F706128}" destId="{0C624B7A-4FBE-4AC4-A4C8-C155F03C21DB}" srcOrd="0" destOrd="0" parTransId="{89256733-7293-4BB0-B3CB-CB98741115F5}" sibTransId="{7FB63F2A-CCFB-4680-95AC-A599BD7A29E3}"/>
    <dgm:cxn modelId="{451DA416-920E-4C4A-B541-0444E0C13682}" type="presOf" srcId="{7D74B13F-B483-4226-BFFE-9EA2463F4A19}" destId="{A69A0CF9-3A30-4EAF-B4C1-8C274E95C090}" srcOrd="0" destOrd="0" presId="urn:microsoft.com/office/officeart/2005/8/layout/process2"/>
    <dgm:cxn modelId="{40DE9591-407E-45C6-B942-C03FE2D961A1}" type="presOf" srcId="{7FB63F2A-CCFB-4680-95AC-A599BD7A29E3}" destId="{0382089E-C6D8-4AC3-AC9E-7D29B99AFD2B}" srcOrd="1" destOrd="0" presId="urn:microsoft.com/office/officeart/2005/8/layout/process2"/>
    <dgm:cxn modelId="{9A5528C4-49F7-40B0-B47B-61F7AB4BB0DE}" type="presOf" srcId="{EB0816A1-BFBC-4B5A-B2F9-31BD6C4CCD87}" destId="{DB640E80-9C7F-44D4-90B4-88DACD0407FB}" srcOrd="1" destOrd="0" presId="urn:microsoft.com/office/officeart/2005/8/layout/process2"/>
    <dgm:cxn modelId="{6E8C102A-747C-495B-AE8E-2CC5245C43B4}" type="presOf" srcId="{2D322E78-C867-4E51-BD20-F06E5D6553A3}" destId="{C2F77A3C-A51E-4721-8C90-3374F6031605}" srcOrd="0" destOrd="0" presId="urn:microsoft.com/office/officeart/2005/8/layout/process2"/>
    <dgm:cxn modelId="{35083DC4-52AE-45B9-9408-FD6A00E8273E}" srcId="{4440C99F-9FD4-46D7-A428-8A900F706128}" destId="{2D684F1F-C4BD-4A1C-BB22-0B41F92CAA98}" srcOrd="3" destOrd="0" parTransId="{15FC7F1E-4498-49F3-8019-94B81D5E88B1}" sibTransId="{D23C3592-6168-48D2-834E-9D3CAE0F14E2}"/>
    <dgm:cxn modelId="{3C1FA541-9112-43AB-A62F-C10E3D5DFC4C}" type="presOf" srcId="{0C624B7A-4FBE-4AC4-A4C8-C155F03C21DB}" destId="{979B3C4A-3693-40F1-965C-71928899BE90}" srcOrd="0" destOrd="0" presId="urn:microsoft.com/office/officeart/2005/8/layout/process2"/>
    <dgm:cxn modelId="{68CE0C0F-0C1D-4DC4-BC12-9A9EC593E684}" type="presOf" srcId="{CFDE632E-FC4E-4344-A900-1D910B49E1A4}" destId="{8868F369-2544-4601-8060-247B728B8E71}" srcOrd="0" destOrd="0" presId="urn:microsoft.com/office/officeart/2005/8/layout/process2"/>
    <dgm:cxn modelId="{5BBD3E01-9AC0-4158-809E-85AA67CB3225}" type="presOf" srcId="{2D684F1F-C4BD-4A1C-BB22-0B41F92CAA98}" destId="{9ED89307-C07A-446E-A63E-C2C15BA95DD9}" srcOrd="0" destOrd="0" presId="urn:microsoft.com/office/officeart/2005/8/layout/process2"/>
    <dgm:cxn modelId="{CE5E7BA8-FA92-4310-BAA8-87FE6622F4C9}" type="presOf" srcId="{7FB63F2A-CCFB-4680-95AC-A599BD7A29E3}" destId="{F7DE6DF6-D829-43B8-8ED8-93BE1281D4AD}" srcOrd="0" destOrd="0" presId="urn:microsoft.com/office/officeart/2005/8/layout/process2"/>
    <dgm:cxn modelId="{0E042B9C-EA00-4B77-93BC-41E43B45D572}" type="presParOf" srcId="{83F8D145-66F5-43D9-88E0-75FF7ED0D76A}" destId="{979B3C4A-3693-40F1-965C-71928899BE90}" srcOrd="0" destOrd="0" presId="urn:microsoft.com/office/officeart/2005/8/layout/process2"/>
    <dgm:cxn modelId="{9FE02E13-99E4-49A4-90FC-C7C6F9C2CF12}" type="presParOf" srcId="{83F8D145-66F5-43D9-88E0-75FF7ED0D76A}" destId="{F7DE6DF6-D829-43B8-8ED8-93BE1281D4AD}" srcOrd="1" destOrd="0" presId="urn:microsoft.com/office/officeart/2005/8/layout/process2"/>
    <dgm:cxn modelId="{FA02FB5A-9BB7-4B3A-B01C-708C7819469F}" type="presParOf" srcId="{F7DE6DF6-D829-43B8-8ED8-93BE1281D4AD}" destId="{0382089E-C6D8-4AC3-AC9E-7D29B99AFD2B}" srcOrd="0" destOrd="0" presId="urn:microsoft.com/office/officeart/2005/8/layout/process2"/>
    <dgm:cxn modelId="{09F07A9B-BF59-458F-9347-9D34CC0AD0F9}" type="presParOf" srcId="{83F8D145-66F5-43D9-88E0-75FF7ED0D76A}" destId="{A69A0CF9-3A30-4EAF-B4C1-8C274E95C090}" srcOrd="2" destOrd="0" presId="urn:microsoft.com/office/officeart/2005/8/layout/process2"/>
    <dgm:cxn modelId="{7EBF7739-BADC-4EA2-918C-4E42F6CC62E2}" type="presParOf" srcId="{83F8D145-66F5-43D9-88E0-75FF7ED0D76A}" destId="{AA9DE11A-ABCE-4268-82ED-598D5C5EDBE0}" srcOrd="3" destOrd="0" presId="urn:microsoft.com/office/officeart/2005/8/layout/process2"/>
    <dgm:cxn modelId="{DF7AB0C9-3892-4293-B7A1-F8E0A4CA3BD9}" type="presParOf" srcId="{AA9DE11A-ABCE-4268-82ED-598D5C5EDBE0}" destId="{DB640E80-9C7F-44D4-90B4-88DACD0407FB}" srcOrd="0" destOrd="0" presId="urn:microsoft.com/office/officeart/2005/8/layout/process2"/>
    <dgm:cxn modelId="{C4786376-433E-467D-9B1F-AE2A67D1A4A4}" type="presParOf" srcId="{83F8D145-66F5-43D9-88E0-75FF7ED0D76A}" destId="{C2F77A3C-A51E-4721-8C90-3374F6031605}" srcOrd="4" destOrd="0" presId="urn:microsoft.com/office/officeart/2005/8/layout/process2"/>
    <dgm:cxn modelId="{D7096530-9C5F-4CB7-ABB4-3AB7A64F9D21}" type="presParOf" srcId="{83F8D145-66F5-43D9-88E0-75FF7ED0D76A}" destId="{8868F369-2544-4601-8060-247B728B8E71}" srcOrd="5" destOrd="0" presId="urn:microsoft.com/office/officeart/2005/8/layout/process2"/>
    <dgm:cxn modelId="{E30001D0-8E06-43F2-ADB7-9CE1F0076C16}" type="presParOf" srcId="{8868F369-2544-4601-8060-247B728B8E71}" destId="{EE8D21FC-B5CD-4D92-B929-0CEC7C45FA44}" srcOrd="0" destOrd="0" presId="urn:microsoft.com/office/officeart/2005/8/layout/process2"/>
    <dgm:cxn modelId="{DAE26820-087A-4A11-BE67-9EB6101D4EAD}" type="presParOf" srcId="{83F8D145-66F5-43D9-88E0-75FF7ED0D76A}" destId="{9ED89307-C07A-446E-A63E-C2C15BA95DD9}" srcOrd="6" destOrd="0" presId="urn:microsoft.com/office/officeart/2005/8/layout/process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FD9A52A-BC84-4F9D-94EE-9AE23E989B6A}"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0B8A512C-6CD9-4377-B689-870C01D4B6B9}">
      <dgm:prSet phldrT="[Text]" custT="1"/>
      <dgm:spPr/>
      <dgm:t>
        <a:bodyPr/>
        <a:lstStyle/>
        <a:p>
          <a:r>
            <a:rPr lang="en-US" sz="1400" dirty="0" smtClean="0">
              <a:solidFill>
                <a:schemeClr val="tx1"/>
              </a:solidFill>
            </a:rPr>
            <a:t>(a) Comparable Uncontrolled Price Method ('CUPM')</a:t>
          </a:r>
          <a:endParaRPr lang="en-US" sz="1400" dirty="0"/>
        </a:p>
      </dgm:t>
    </dgm:pt>
    <dgm:pt modelId="{76A92A9B-806F-4C91-A896-4BE9E698252D}" type="parTrans" cxnId="{C020D415-A051-4555-AB10-BBEEA44BDABF}">
      <dgm:prSet/>
      <dgm:spPr/>
      <dgm:t>
        <a:bodyPr/>
        <a:lstStyle/>
        <a:p>
          <a:endParaRPr lang="en-US"/>
        </a:p>
      </dgm:t>
    </dgm:pt>
    <dgm:pt modelId="{AC7E339E-361D-404B-88DE-893314998E51}" type="sibTrans" cxnId="{C020D415-A051-4555-AB10-BBEEA44BDABF}">
      <dgm:prSet/>
      <dgm:spPr/>
      <dgm:t>
        <a:bodyPr/>
        <a:lstStyle/>
        <a:p>
          <a:endParaRPr lang="en-US"/>
        </a:p>
      </dgm:t>
    </dgm:pt>
    <dgm:pt modelId="{1947C377-A0FF-46A0-82C4-DAF4A16F7901}">
      <dgm:prSet phldrT="[Text]" custT="1"/>
      <dgm:spPr/>
      <dgm:t>
        <a:bodyPr/>
        <a:lstStyle/>
        <a:p>
          <a:r>
            <a:rPr lang="en-US" sz="1400" dirty="0" smtClean="0">
              <a:solidFill>
                <a:schemeClr val="tx1"/>
              </a:solidFill>
            </a:rPr>
            <a:t>(b) Resale Price Method ("RPM')</a:t>
          </a:r>
          <a:endParaRPr lang="en-US" sz="1400" dirty="0"/>
        </a:p>
      </dgm:t>
    </dgm:pt>
    <dgm:pt modelId="{01F0C012-48AF-4277-AC10-36D06E1585AA}" type="parTrans" cxnId="{23E300E9-14E0-46DF-8D96-343EC13758CC}">
      <dgm:prSet/>
      <dgm:spPr/>
      <dgm:t>
        <a:bodyPr/>
        <a:lstStyle/>
        <a:p>
          <a:endParaRPr lang="en-US"/>
        </a:p>
      </dgm:t>
    </dgm:pt>
    <dgm:pt modelId="{A864192E-D2F4-4EB9-85F6-2E34D1E0A113}" type="sibTrans" cxnId="{23E300E9-14E0-46DF-8D96-343EC13758CC}">
      <dgm:prSet/>
      <dgm:spPr/>
      <dgm:t>
        <a:bodyPr/>
        <a:lstStyle/>
        <a:p>
          <a:endParaRPr lang="en-US"/>
        </a:p>
      </dgm:t>
    </dgm:pt>
    <dgm:pt modelId="{031AF868-9024-464E-A505-A823B37B0F17}">
      <dgm:prSet phldrT="[Text]" custT="1"/>
      <dgm:spPr/>
      <dgm:t>
        <a:bodyPr/>
        <a:lstStyle/>
        <a:p>
          <a:r>
            <a:rPr lang="en-US" sz="1400" dirty="0" smtClean="0">
              <a:solidFill>
                <a:schemeClr val="tx1"/>
              </a:solidFill>
            </a:rPr>
            <a:t>(c) Cost plus method ('CPM')</a:t>
          </a:r>
          <a:endParaRPr lang="en-US" sz="1400" dirty="0"/>
        </a:p>
      </dgm:t>
    </dgm:pt>
    <dgm:pt modelId="{BE811385-BBAF-4E2B-A5F7-4F85C1BBA612}" type="parTrans" cxnId="{04AEBCD9-E186-4D0D-A8FC-A24038CFEBEB}">
      <dgm:prSet/>
      <dgm:spPr/>
      <dgm:t>
        <a:bodyPr/>
        <a:lstStyle/>
        <a:p>
          <a:endParaRPr lang="en-US"/>
        </a:p>
      </dgm:t>
    </dgm:pt>
    <dgm:pt modelId="{53355F94-E86C-4DAB-B561-6E1636F135DC}" type="sibTrans" cxnId="{04AEBCD9-E186-4D0D-A8FC-A24038CFEBEB}">
      <dgm:prSet/>
      <dgm:spPr/>
      <dgm:t>
        <a:bodyPr/>
        <a:lstStyle/>
        <a:p>
          <a:endParaRPr lang="en-US"/>
        </a:p>
      </dgm:t>
    </dgm:pt>
    <dgm:pt modelId="{ECFCE8A8-CCF3-48D1-A4B0-A853B83221B0}">
      <dgm:prSet custT="1"/>
      <dgm:spPr/>
      <dgm:t>
        <a:bodyPr/>
        <a:lstStyle/>
        <a:p>
          <a:r>
            <a:rPr lang="en-US" sz="1400" dirty="0" smtClean="0">
              <a:solidFill>
                <a:schemeClr val="tx1"/>
              </a:solidFill>
            </a:rPr>
            <a:t>(e) Transactional Net Margin Method ('TNMM')</a:t>
          </a:r>
          <a:endParaRPr lang="en-US" sz="1400" dirty="0">
            <a:solidFill>
              <a:schemeClr val="tx1"/>
            </a:solidFill>
          </a:endParaRPr>
        </a:p>
      </dgm:t>
    </dgm:pt>
    <dgm:pt modelId="{FEA0F16A-F167-4ACA-89C7-E9D585E01F91}" type="parTrans" cxnId="{47AC64DC-27FD-4E2F-907C-03BB9CCE8DEE}">
      <dgm:prSet/>
      <dgm:spPr/>
      <dgm:t>
        <a:bodyPr/>
        <a:lstStyle/>
        <a:p>
          <a:endParaRPr lang="en-US"/>
        </a:p>
      </dgm:t>
    </dgm:pt>
    <dgm:pt modelId="{3DBB001A-2E35-4DE0-A162-9AAE310FBE7C}" type="sibTrans" cxnId="{47AC64DC-27FD-4E2F-907C-03BB9CCE8DEE}">
      <dgm:prSet/>
      <dgm:spPr/>
      <dgm:t>
        <a:bodyPr/>
        <a:lstStyle/>
        <a:p>
          <a:endParaRPr lang="en-US"/>
        </a:p>
      </dgm:t>
    </dgm:pt>
    <dgm:pt modelId="{AD1F9BC8-EB9F-4322-AE02-8699555E0A21}">
      <dgm:prSet custT="1"/>
      <dgm:spPr/>
      <dgm:t>
        <a:bodyPr/>
        <a:lstStyle/>
        <a:p>
          <a:r>
            <a:rPr lang="en-US" sz="1400" dirty="0" smtClean="0">
              <a:solidFill>
                <a:schemeClr val="tx1"/>
              </a:solidFill>
            </a:rPr>
            <a:t>(d) Profit Split Method ('PSM')</a:t>
          </a:r>
          <a:endParaRPr lang="en-US" sz="1400" dirty="0">
            <a:solidFill>
              <a:schemeClr val="tx1"/>
            </a:solidFill>
          </a:endParaRPr>
        </a:p>
      </dgm:t>
    </dgm:pt>
    <dgm:pt modelId="{27D5E7EF-698F-4DB1-A468-D1D84E630FE0}" type="parTrans" cxnId="{5D2E38BF-6AAA-497F-820F-28299FA3B386}">
      <dgm:prSet/>
      <dgm:spPr/>
      <dgm:t>
        <a:bodyPr/>
        <a:lstStyle/>
        <a:p>
          <a:endParaRPr lang="en-US"/>
        </a:p>
      </dgm:t>
    </dgm:pt>
    <dgm:pt modelId="{BD02D020-4509-41E0-B139-0A8B4498E8CC}" type="sibTrans" cxnId="{5D2E38BF-6AAA-497F-820F-28299FA3B386}">
      <dgm:prSet/>
      <dgm:spPr/>
      <dgm:t>
        <a:bodyPr/>
        <a:lstStyle/>
        <a:p>
          <a:endParaRPr lang="en-US"/>
        </a:p>
      </dgm:t>
    </dgm:pt>
    <dgm:pt modelId="{6A97E7A1-F8C2-4E3F-9DA5-F6CD74EF781B}" type="pres">
      <dgm:prSet presAssocID="{4FD9A52A-BC84-4F9D-94EE-9AE23E989B6A}" presName="linear" presStyleCnt="0">
        <dgm:presLayoutVars>
          <dgm:dir/>
          <dgm:animLvl val="lvl"/>
          <dgm:resizeHandles val="exact"/>
        </dgm:presLayoutVars>
      </dgm:prSet>
      <dgm:spPr/>
      <dgm:t>
        <a:bodyPr/>
        <a:lstStyle/>
        <a:p>
          <a:endParaRPr lang="en-US"/>
        </a:p>
      </dgm:t>
    </dgm:pt>
    <dgm:pt modelId="{7CB2C36A-A958-4FC3-B586-BADC673CE85C}" type="pres">
      <dgm:prSet presAssocID="{0B8A512C-6CD9-4377-B689-870C01D4B6B9}" presName="parentLin" presStyleCnt="0"/>
      <dgm:spPr/>
    </dgm:pt>
    <dgm:pt modelId="{000D2805-B970-4D58-8E7D-C3912B56DE84}" type="pres">
      <dgm:prSet presAssocID="{0B8A512C-6CD9-4377-B689-870C01D4B6B9}" presName="parentLeftMargin" presStyleLbl="node1" presStyleIdx="0" presStyleCnt="5"/>
      <dgm:spPr/>
      <dgm:t>
        <a:bodyPr/>
        <a:lstStyle/>
        <a:p>
          <a:endParaRPr lang="en-US"/>
        </a:p>
      </dgm:t>
    </dgm:pt>
    <dgm:pt modelId="{819E1BB3-242E-4E62-9032-05CDE2BCB804}" type="pres">
      <dgm:prSet presAssocID="{0B8A512C-6CD9-4377-B689-870C01D4B6B9}" presName="parentText" presStyleLbl="node1" presStyleIdx="0" presStyleCnt="5" custAng="0" custScaleY="210433">
        <dgm:presLayoutVars>
          <dgm:chMax val="0"/>
          <dgm:bulletEnabled val="1"/>
        </dgm:presLayoutVars>
      </dgm:prSet>
      <dgm:spPr/>
      <dgm:t>
        <a:bodyPr/>
        <a:lstStyle/>
        <a:p>
          <a:endParaRPr lang="en-US"/>
        </a:p>
      </dgm:t>
    </dgm:pt>
    <dgm:pt modelId="{0E8411D8-422C-4A36-B533-B6667F1A5AB0}" type="pres">
      <dgm:prSet presAssocID="{0B8A512C-6CD9-4377-B689-870C01D4B6B9}" presName="negativeSpace" presStyleCnt="0"/>
      <dgm:spPr/>
    </dgm:pt>
    <dgm:pt modelId="{EC18D372-B73D-441E-8599-67C49B99E07F}" type="pres">
      <dgm:prSet presAssocID="{0B8A512C-6CD9-4377-B689-870C01D4B6B9}" presName="childText" presStyleLbl="conFgAcc1" presStyleIdx="0" presStyleCnt="5">
        <dgm:presLayoutVars>
          <dgm:bulletEnabled val="1"/>
        </dgm:presLayoutVars>
      </dgm:prSet>
      <dgm:spPr/>
    </dgm:pt>
    <dgm:pt modelId="{F2679253-2215-49AF-9714-6F117A1D7B12}" type="pres">
      <dgm:prSet presAssocID="{AC7E339E-361D-404B-88DE-893314998E51}" presName="spaceBetweenRectangles" presStyleCnt="0"/>
      <dgm:spPr/>
    </dgm:pt>
    <dgm:pt modelId="{DAE2D57D-5CC3-4612-AD8C-3A2C13771412}" type="pres">
      <dgm:prSet presAssocID="{1947C377-A0FF-46A0-82C4-DAF4A16F7901}" presName="parentLin" presStyleCnt="0"/>
      <dgm:spPr/>
    </dgm:pt>
    <dgm:pt modelId="{666B7A6C-79D9-4538-8CBC-2A0835B37B1B}" type="pres">
      <dgm:prSet presAssocID="{1947C377-A0FF-46A0-82C4-DAF4A16F7901}" presName="parentLeftMargin" presStyleLbl="node1" presStyleIdx="0" presStyleCnt="5"/>
      <dgm:spPr/>
      <dgm:t>
        <a:bodyPr/>
        <a:lstStyle/>
        <a:p>
          <a:endParaRPr lang="en-US"/>
        </a:p>
      </dgm:t>
    </dgm:pt>
    <dgm:pt modelId="{1FAF5E5E-10C4-4E62-8D12-122331D6AD3F}" type="pres">
      <dgm:prSet presAssocID="{1947C377-A0FF-46A0-82C4-DAF4A16F7901}" presName="parentText" presStyleLbl="node1" presStyleIdx="1" presStyleCnt="5" custScaleY="197966">
        <dgm:presLayoutVars>
          <dgm:chMax val="0"/>
          <dgm:bulletEnabled val="1"/>
        </dgm:presLayoutVars>
      </dgm:prSet>
      <dgm:spPr/>
      <dgm:t>
        <a:bodyPr/>
        <a:lstStyle/>
        <a:p>
          <a:endParaRPr lang="en-US"/>
        </a:p>
      </dgm:t>
    </dgm:pt>
    <dgm:pt modelId="{C0AE6283-EC1C-4959-8A03-EB53092C4309}" type="pres">
      <dgm:prSet presAssocID="{1947C377-A0FF-46A0-82C4-DAF4A16F7901}" presName="negativeSpace" presStyleCnt="0"/>
      <dgm:spPr/>
    </dgm:pt>
    <dgm:pt modelId="{C2F029DD-44F6-4046-B78C-D93F99F18981}" type="pres">
      <dgm:prSet presAssocID="{1947C377-A0FF-46A0-82C4-DAF4A16F7901}" presName="childText" presStyleLbl="conFgAcc1" presStyleIdx="1" presStyleCnt="5">
        <dgm:presLayoutVars>
          <dgm:bulletEnabled val="1"/>
        </dgm:presLayoutVars>
      </dgm:prSet>
      <dgm:spPr/>
    </dgm:pt>
    <dgm:pt modelId="{2CC73C43-4DBF-4CDE-A33F-CEA347D3083B}" type="pres">
      <dgm:prSet presAssocID="{A864192E-D2F4-4EB9-85F6-2E34D1E0A113}" presName="spaceBetweenRectangles" presStyleCnt="0"/>
      <dgm:spPr/>
    </dgm:pt>
    <dgm:pt modelId="{CCD963CB-B31C-4CD3-9C6C-88ABFA9FAC93}" type="pres">
      <dgm:prSet presAssocID="{031AF868-9024-464E-A505-A823B37B0F17}" presName="parentLin" presStyleCnt="0"/>
      <dgm:spPr/>
    </dgm:pt>
    <dgm:pt modelId="{FF6EFEC0-AEF2-489A-9934-5599FA84483F}" type="pres">
      <dgm:prSet presAssocID="{031AF868-9024-464E-A505-A823B37B0F17}" presName="parentLeftMargin" presStyleLbl="node1" presStyleIdx="1" presStyleCnt="5"/>
      <dgm:spPr/>
      <dgm:t>
        <a:bodyPr/>
        <a:lstStyle/>
        <a:p>
          <a:endParaRPr lang="en-US"/>
        </a:p>
      </dgm:t>
    </dgm:pt>
    <dgm:pt modelId="{40F49191-3BA3-4266-8F6F-A0F4D3B3E9E4}" type="pres">
      <dgm:prSet presAssocID="{031AF868-9024-464E-A505-A823B37B0F17}" presName="parentText" presStyleLbl="node1" presStyleIdx="2" presStyleCnt="5" custScaleY="216055">
        <dgm:presLayoutVars>
          <dgm:chMax val="0"/>
          <dgm:bulletEnabled val="1"/>
        </dgm:presLayoutVars>
      </dgm:prSet>
      <dgm:spPr/>
      <dgm:t>
        <a:bodyPr/>
        <a:lstStyle/>
        <a:p>
          <a:endParaRPr lang="en-US"/>
        </a:p>
      </dgm:t>
    </dgm:pt>
    <dgm:pt modelId="{C6D6B642-6434-4105-B57B-FCA5EA8C3A42}" type="pres">
      <dgm:prSet presAssocID="{031AF868-9024-464E-A505-A823B37B0F17}" presName="negativeSpace" presStyleCnt="0"/>
      <dgm:spPr/>
    </dgm:pt>
    <dgm:pt modelId="{48B5D86F-568A-4B70-8B80-8F3B8054847F}" type="pres">
      <dgm:prSet presAssocID="{031AF868-9024-464E-A505-A823B37B0F17}" presName="childText" presStyleLbl="conFgAcc1" presStyleIdx="2" presStyleCnt="5">
        <dgm:presLayoutVars>
          <dgm:bulletEnabled val="1"/>
        </dgm:presLayoutVars>
      </dgm:prSet>
      <dgm:spPr/>
    </dgm:pt>
    <dgm:pt modelId="{F03F07FD-4650-4626-9971-513365E431E0}" type="pres">
      <dgm:prSet presAssocID="{53355F94-E86C-4DAB-B561-6E1636F135DC}" presName="spaceBetweenRectangles" presStyleCnt="0"/>
      <dgm:spPr/>
    </dgm:pt>
    <dgm:pt modelId="{C984E7E3-CE6D-4CC2-98EF-058BE9350E67}" type="pres">
      <dgm:prSet presAssocID="{AD1F9BC8-EB9F-4322-AE02-8699555E0A21}" presName="parentLin" presStyleCnt="0"/>
      <dgm:spPr/>
    </dgm:pt>
    <dgm:pt modelId="{2F6F301D-8941-4085-9D18-587712D90FFC}" type="pres">
      <dgm:prSet presAssocID="{AD1F9BC8-EB9F-4322-AE02-8699555E0A21}" presName="parentLeftMargin" presStyleLbl="node1" presStyleIdx="2" presStyleCnt="5"/>
      <dgm:spPr/>
      <dgm:t>
        <a:bodyPr/>
        <a:lstStyle/>
        <a:p>
          <a:endParaRPr lang="en-US"/>
        </a:p>
      </dgm:t>
    </dgm:pt>
    <dgm:pt modelId="{9771863B-FAE7-4A4A-81D8-D7BA1F7C3018}" type="pres">
      <dgm:prSet presAssocID="{AD1F9BC8-EB9F-4322-AE02-8699555E0A21}" presName="parentText" presStyleLbl="node1" presStyleIdx="3" presStyleCnt="5" custScaleY="166188">
        <dgm:presLayoutVars>
          <dgm:chMax val="0"/>
          <dgm:bulletEnabled val="1"/>
        </dgm:presLayoutVars>
      </dgm:prSet>
      <dgm:spPr/>
      <dgm:t>
        <a:bodyPr/>
        <a:lstStyle/>
        <a:p>
          <a:endParaRPr lang="en-US"/>
        </a:p>
      </dgm:t>
    </dgm:pt>
    <dgm:pt modelId="{DB4B38BF-8489-4508-89FC-79FBD04128F4}" type="pres">
      <dgm:prSet presAssocID="{AD1F9BC8-EB9F-4322-AE02-8699555E0A21}" presName="negativeSpace" presStyleCnt="0"/>
      <dgm:spPr/>
    </dgm:pt>
    <dgm:pt modelId="{1E7AE13B-BF9B-462D-865C-65747EA48A31}" type="pres">
      <dgm:prSet presAssocID="{AD1F9BC8-EB9F-4322-AE02-8699555E0A21}" presName="childText" presStyleLbl="conFgAcc1" presStyleIdx="3" presStyleCnt="5">
        <dgm:presLayoutVars>
          <dgm:bulletEnabled val="1"/>
        </dgm:presLayoutVars>
      </dgm:prSet>
      <dgm:spPr/>
    </dgm:pt>
    <dgm:pt modelId="{135CC7BD-56B5-4020-9A85-EE6C5DAB8ABB}" type="pres">
      <dgm:prSet presAssocID="{BD02D020-4509-41E0-B139-0A8B4498E8CC}" presName="spaceBetweenRectangles" presStyleCnt="0"/>
      <dgm:spPr/>
    </dgm:pt>
    <dgm:pt modelId="{9CB1FE2B-1DB7-4BC7-92B0-58D31DEC485F}" type="pres">
      <dgm:prSet presAssocID="{ECFCE8A8-CCF3-48D1-A4B0-A853B83221B0}" presName="parentLin" presStyleCnt="0"/>
      <dgm:spPr/>
    </dgm:pt>
    <dgm:pt modelId="{370F1B16-9FAB-429D-8C8C-25B23A6F5E5D}" type="pres">
      <dgm:prSet presAssocID="{ECFCE8A8-CCF3-48D1-A4B0-A853B83221B0}" presName="parentLeftMargin" presStyleLbl="node1" presStyleIdx="3" presStyleCnt="5"/>
      <dgm:spPr/>
      <dgm:t>
        <a:bodyPr/>
        <a:lstStyle/>
        <a:p>
          <a:endParaRPr lang="en-US"/>
        </a:p>
      </dgm:t>
    </dgm:pt>
    <dgm:pt modelId="{DC5D42E0-2517-4379-B414-388FA29005CB}" type="pres">
      <dgm:prSet presAssocID="{ECFCE8A8-CCF3-48D1-A4B0-A853B83221B0}" presName="parentText" presStyleLbl="node1" presStyleIdx="4" presStyleCnt="5" custScaleY="166024" custLinFactNeighborY="-3015">
        <dgm:presLayoutVars>
          <dgm:chMax val="0"/>
          <dgm:bulletEnabled val="1"/>
        </dgm:presLayoutVars>
      </dgm:prSet>
      <dgm:spPr/>
      <dgm:t>
        <a:bodyPr/>
        <a:lstStyle/>
        <a:p>
          <a:endParaRPr lang="en-US"/>
        </a:p>
      </dgm:t>
    </dgm:pt>
    <dgm:pt modelId="{68B8FBBA-46E4-4B18-B623-B2B7B0E16B47}" type="pres">
      <dgm:prSet presAssocID="{ECFCE8A8-CCF3-48D1-A4B0-A853B83221B0}" presName="negativeSpace" presStyleCnt="0"/>
      <dgm:spPr/>
    </dgm:pt>
    <dgm:pt modelId="{D740BA5B-A3E5-4632-8EB8-306E1DB58B9A}" type="pres">
      <dgm:prSet presAssocID="{ECFCE8A8-CCF3-48D1-A4B0-A853B83221B0}" presName="childText" presStyleLbl="conFgAcc1" presStyleIdx="4" presStyleCnt="5">
        <dgm:presLayoutVars>
          <dgm:bulletEnabled val="1"/>
        </dgm:presLayoutVars>
      </dgm:prSet>
      <dgm:spPr/>
    </dgm:pt>
  </dgm:ptLst>
  <dgm:cxnLst>
    <dgm:cxn modelId="{23E300E9-14E0-46DF-8D96-343EC13758CC}" srcId="{4FD9A52A-BC84-4F9D-94EE-9AE23E989B6A}" destId="{1947C377-A0FF-46A0-82C4-DAF4A16F7901}" srcOrd="1" destOrd="0" parTransId="{01F0C012-48AF-4277-AC10-36D06E1585AA}" sibTransId="{A864192E-D2F4-4EB9-85F6-2E34D1E0A113}"/>
    <dgm:cxn modelId="{04AEBCD9-E186-4D0D-A8FC-A24038CFEBEB}" srcId="{4FD9A52A-BC84-4F9D-94EE-9AE23E989B6A}" destId="{031AF868-9024-464E-A505-A823B37B0F17}" srcOrd="2" destOrd="0" parTransId="{BE811385-BBAF-4E2B-A5F7-4F85C1BBA612}" sibTransId="{53355F94-E86C-4DAB-B561-6E1636F135DC}"/>
    <dgm:cxn modelId="{562D00C6-3A70-478A-BE35-C077D7B27049}" type="presOf" srcId="{0B8A512C-6CD9-4377-B689-870C01D4B6B9}" destId="{819E1BB3-242E-4E62-9032-05CDE2BCB804}" srcOrd="1" destOrd="0" presId="urn:microsoft.com/office/officeart/2005/8/layout/list1"/>
    <dgm:cxn modelId="{C020D415-A051-4555-AB10-BBEEA44BDABF}" srcId="{4FD9A52A-BC84-4F9D-94EE-9AE23E989B6A}" destId="{0B8A512C-6CD9-4377-B689-870C01D4B6B9}" srcOrd="0" destOrd="0" parTransId="{76A92A9B-806F-4C91-A896-4BE9E698252D}" sibTransId="{AC7E339E-361D-404B-88DE-893314998E51}"/>
    <dgm:cxn modelId="{BCF0B9DD-92B1-4235-872D-0F84ACA65843}" type="presOf" srcId="{AD1F9BC8-EB9F-4322-AE02-8699555E0A21}" destId="{2F6F301D-8941-4085-9D18-587712D90FFC}" srcOrd="0" destOrd="0" presId="urn:microsoft.com/office/officeart/2005/8/layout/list1"/>
    <dgm:cxn modelId="{03DC0419-C1D6-4831-B96A-529670107942}" type="presOf" srcId="{4FD9A52A-BC84-4F9D-94EE-9AE23E989B6A}" destId="{6A97E7A1-F8C2-4E3F-9DA5-F6CD74EF781B}" srcOrd="0" destOrd="0" presId="urn:microsoft.com/office/officeart/2005/8/layout/list1"/>
    <dgm:cxn modelId="{31257728-C01C-44D6-A08E-17434FE58E42}" type="presOf" srcId="{ECFCE8A8-CCF3-48D1-A4B0-A853B83221B0}" destId="{370F1B16-9FAB-429D-8C8C-25B23A6F5E5D}" srcOrd="0" destOrd="0" presId="urn:microsoft.com/office/officeart/2005/8/layout/list1"/>
    <dgm:cxn modelId="{D907EA3F-8D98-4C1D-9B84-08CA18F3F29D}" type="presOf" srcId="{0B8A512C-6CD9-4377-B689-870C01D4B6B9}" destId="{000D2805-B970-4D58-8E7D-C3912B56DE84}" srcOrd="0" destOrd="0" presId="urn:microsoft.com/office/officeart/2005/8/layout/list1"/>
    <dgm:cxn modelId="{5404385F-964F-452C-8F16-62DE1DFA56AE}" type="presOf" srcId="{031AF868-9024-464E-A505-A823B37B0F17}" destId="{FF6EFEC0-AEF2-489A-9934-5599FA84483F}" srcOrd="0" destOrd="0" presId="urn:microsoft.com/office/officeart/2005/8/layout/list1"/>
    <dgm:cxn modelId="{4CDF7A0F-5967-4848-9F97-E6AF0917EA1B}" type="presOf" srcId="{1947C377-A0FF-46A0-82C4-DAF4A16F7901}" destId="{1FAF5E5E-10C4-4E62-8D12-122331D6AD3F}" srcOrd="1" destOrd="0" presId="urn:microsoft.com/office/officeart/2005/8/layout/list1"/>
    <dgm:cxn modelId="{60A14C2A-D1DC-4989-8921-384A29A93C98}" type="presOf" srcId="{ECFCE8A8-CCF3-48D1-A4B0-A853B83221B0}" destId="{DC5D42E0-2517-4379-B414-388FA29005CB}" srcOrd="1" destOrd="0" presId="urn:microsoft.com/office/officeart/2005/8/layout/list1"/>
    <dgm:cxn modelId="{26042B1C-2115-4664-A59D-826F8C22ECD5}" type="presOf" srcId="{031AF868-9024-464E-A505-A823B37B0F17}" destId="{40F49191-3BA3-4266-8F6F-A0F4D3B3E9E4}" srcOrd="1" destOrd="0" presId="urn:microsoft.com/office/officeart/2005/8/layout/list1"/>
    <dgm:cxn modelId="{A8390B15-4C3C-403D-AC64-3B3DC1653808}" type="presOf" srcId="{AD1F9BC8-EB9F-4322-AE02-8699555E0A21}" destId="{9771863B-FAE7-4A4A-81D8-D7BA1F7C3018}" srcOrd="1" destOrd="0" presId="urn:microsoft.com/office/officeart/2005/8/layout/list1"/>
    <dgm:cxn modelId="{5D2E38BF-6AAA-497F-820F-28299FA3B386}" srcId="{4FD9A52A-BC84-4F9D-94EE-9AE23E989B6A}" destId="{AD1F9BC8-EB9F-4322-AE02-8699555E0A21}" srcOrd="3" destOrd="0" parTransId="{27D5E7EF-698F-4DB1-A468-D1D84E630FE0}" sibTransId="{BD02D020-4509-41E0-B139-0A8B4498E8CC}"/>
    <dgm:cxn modelId="{47AC64DC-27FD-4E2F-907C-03BB9CCE8DEE}" srcId="{4FD9A52A-BC84-4F9D-94EE-9AE23E989B6A}" destId="{ECFCE8A8-CCF3-48D1-A4B0-A853B83221B0}" srcOrd="4" destOrd="0" parTransId="{FEA0F16A-F167-4ACA-89C7-E9D585E01F91}" sibTransId="{3DBB001A-2E35-4DE0-A162-9AAE310FBE7C}"/>
    <dgm:cxn modelId="{365237B8-5C4B-44E0-834B-641A98AA25A0}" type="presOf" srcId="{1947C377-A0FF-46A0-82C4-DAF4A16F7901}" destId="{666B7A6C-79D9-4538-8CBC-2A0835B37B1B}" srcOrd="0" destOrd="0" presId="urn:microsoft.com/office/officeart/2005/8/layout/list1"/>
    <dgm:cxn modelId="{B4729DF8-74EC-4997-8F42-B626EF9DC036}" type="presParOf" srcId="{6A97E7A1-F8C2-4E3F-9DA5-F6CD74EF781B}" destId="{7CB2C36A-A958-4FC3-B586-BADC673CE85C}" srcOrd="0" destOrd="0" presId="urn:microsoft.com/office/officeart/2005/8/layout/list1"/>
    <dgm:cxn modelId="{0CB81C3D-E564-4EDA-9058-8BC29EBF09E0}" type="presParOf" srcId="{7CB2C36A-A958-4FC3-B586-BADC673CE85C}" destId="{000D2805-B970-4D58-8E7D-C3912B56DE84}" srcOrd="0" destOrd="0" presId="urn:microsoft.com/office/officeart/2005/8/layout/list1"/>
    <dgm:cxn modelId="{6129C9D2-6457-4061-8C1A-DBC422D5DFFF}" type="presParOf" srcId="{7CB2C36A-A958-4FC3-B586-BADC673CE85C}" destId="{819E1BB3-242E-4E62-9032-05CDE2BCB804}" srcOrd="1" destOrd="0" presId="urn:microsoft.com/office/officeart/2005/8/layout/list1"/>
    <dgm:cxn modelId="{C1B63E6B-901F-40F0-ABF4-2AD2636266A0}" type="presParOf" srcId="{6A97E7A1-F8C2-4E3F-9DA5-F6CD74EF781B}" destId="{0E8411D8-422C-4A36-B533-B6667F1A5AB0}" srcOrd="1" destOrd="0" presId="urn:microsoft.com/office/officeart/2005/8/layout/list1"/>
    <dgm:cxn modelId="{48325F29-01EF-4A3F-89CA-950251F63AD5}" type="presParOf" srcId="{6A97E7A1-F8C2-4E3F-9DA5-F6CD74EF781B}" destId="{EC18D372-B73D-441E-8599-67C49B99E07F}" srcOrd="2" destOrd="0" presId="urn:microsoft.com/office/officeart/2005/8/layout/list1"/>
    <dgm:cxn modelId="{CD25A429-8818-4B93-B160-C18969A7403A}" type="presParOf" srcId="{6A97E7A1-F8C2-4E3F-9DA5-F6CD74EF781B}" destId="{F2679253-2215-49AF-9714-6F117A1D7B12}" srcOrd="3" destOrd="0" presId="urn:microsoft.com/office/officeart/2005/8/layout/list1"/>
    <dgm:cxn modelId="{6B45F15A-9BDE-4D5B-9935-24E6838A9AB1}" type="presParOf" srcId="{6A97E7A1-F8C2-4E3F-9DA5-F6CD74EF781B}" destId="{DAE2D57D-5CC3-4612-AD8C-3A2C13771412}" srcOrd="4" destOrd="0" presId="urn:microsoft.com/office/officeart/2005/8/layout/list1"/>
    <dgm:cxn modelId="{00A1D007-1959-475B-A868-916224FBEF92}" type="presParOf" srcId="{DAE2D57D-5CC3-4612-AD8C-3A2C13771412}" destId="{666B7A6C-79D9-4538-8CBC-2A0835B37B1B}" srcOrd="0" destOrd="0" presId="urn:microsoft.com/office/officeart/2005/8/layout/list1"/>
    <dgm:cxn modelId="{F4AD1657-22F0-416A-B5CC-3C98E336C033}" type="presParOf" srcId="{DAE2D57D-5CC3-4612-AD8C-3A2C13771412}" destId="{1FAF5E5E-10C4-4E62-8D12-122331D6AD3F}" srcOrd="1" destOrd="0" presId="urn:microsoft.com/office/officeart/2005/8/layout/list1"/>
    <dgm:cxn modelId="{93AA24C5-83AD-4CCB-85C7-55AF8792D8A9}" type="presParOf" srcId="{6A97E7A1-F8C2-4E3F-9DA5-F6CD74EF781B}" destId="{C0AE6283-EC1C-4959-8A03-EB53092C4309}" srcOrd="5" destOrd="0" presId="urn:microsoft.com/office/officeart/2005/8/layout/list1"/>
    <dgm:cxn modelId="{1FCC1FD3-4B22-4A7B-B757-3467E83A40E6}" type="presParOf" srcId="{6A97E7A1-F8C2-4E3F-9DA5-F6CD74EF781B}" destId="{C2F029DD-44F6-4046-B78C-D93F99F18981}" srcOrd="6" destOrd="0" presId="urn:microsoft.com/office/officeart/2005/8/layout/list1"/>
    <dgm:cxn modelId="{025272C0-3CD6-4D53-8711-0A449C2FD522}" type="presParOf" srcId="{6A97E7A1-F8C2-4E3F-9DA5-F6CD74EF781B}" destId="{2CC73C43-4DBF-4CDE-A33F-CEA347D3083B}" srcOrd="7" destOrd="0" presId="urn:microsoft.com/office/officeart/2005/8/layout/list1"/>
    <dgm:cxn modelId="{E438EBF4-7682-4675-A14C-DE054E4A1D27}" type="presParOf" srcId="{6A97E7A1-F8C2-4E3F-9DA5-F6CD74EF781B}" destId="{CCD963CB-B31C-4CD3-9C6C-88ABFA9FAC93}" srcOrd="8" destOrd="0" presId="urn:microsoft.com/office/officeart/2005/8/layout/list1"/>
    <dgm:cxn modelId="{BE780B58-0C65-414F-BC44-0C6BB6A04349}" type="presParOf" srcId="{CCD963CB-B31C-4CD3-9C6C-88ABFA9FAC93}" destId="{FF6EFEC0-AEF2-489A-9934-5599FA84483F}" srcOrd="0" destOrd="0" presId="urn:microsoft.com/office/officeart/2005/8/layout/list1"/>
    <dgm:cxn modelId="{9BC34684-A426-440E-B0E0-CF51CC013149}" type="presParOf" srcId="{CCD963CB-B31C-4CD3-9C6C-88ABFA9FAC93}" destId="{40F49191-3BA3-4266-8F6F-A0F4D3B3E9E4}" srcOrd="1" destOrd="0" presId="urn:microsoft.com/office/officeart/2005/8/layout/list1"/>
    <dgm:cxn modelId="{353E9113-16ED-4946-A0C3-DC1DD0B08A4D}" type="presParOf" srcId="{6A97E7A1-F8C2-4E3F-9DA5-F6CD74EF781B}" destId="{C6D6B642-6434-4105-B57B-FCA5EA8C3A42}" srcOrd="9" destOrd="0" presId="urn:microsoft.com/office/officeart/2005/8/layout/list1"/>
    <dgm:cxn modelId="{79D118F6-7307-47BF-A76E-F27F8419FFF6}" type="presParOf" srcId="{6A97E7A1-F8C2-4E3F-9DA5-F6CD74EF781B}" destId="{48B5D86F-568A-4B70-8B80-8F3B8054847F}" srcOrd="10" destOrd="0" presId="urn:microsoft.com/office/officeart/2005/8/layout/list1"/>
    <dgm:cxn modelId="{9FE11DDE-A914-445A-8F11-501D40C36559}" type="presParOf" srcId="{6A97E7A1-F8C2-4E3F-9DA5-F6CD74EF781B}" destId="{F03F07FD-4650-4626-9971-513365E431E0}" srcOrd="11" destOrd="0" presId="urn:microsoft.com/office/officeart/2005/8/layout/list1"/>
    <dgm:cxn modelId="{53F22D72-D178-41D8-AF2F-95AF22948931}" type="presParOf" srcId="{6A97E7A1-F8C2-4E3F-9DA5-F6CD74EF781B}" destId="{C984E7E3-CE6D-4CC2-98EF-058BE9350E67}" srcOrd="12" destOrd="0" presId="urn:microsoft.com/office/officeart/2005/8/layout/list1"/>
    <dgm:cxn modelId="{22475784-CFC1-46BA-8B7C-BF1D5B7E5619}" type="presParOf" srcId="{C984E7E3-CE6D-4CC2-98EF-058BE9350E67}" destId="{2F6F301D-8941-4085-9D18-587712D90FFC}" srcOrd="0" destOrd="0" presId="urn:microsoft.com/office/officeart/2005/8/layout/list1"/>
    <dgm:cxn modelId="{6B74B286-075F-4FA8-8603-328934342A60}" type="presParOf" srcId="{C984E7E3-CE6D-4CC2-98EF-058BE9350E67}" destId="{9771863B-FAE7-4A4A-81D8-D7BA1F7C3018}" srcOrd="1" destOrd="0" presId="urn:microsoft.com/office/officeart/2005/8/layout/list1"/>
    <dgm:cxn modelId="{4F5FEC22-D310-4494-BAB7-39A5AA39996D}" type="presParOf" srcId="{6A97E7A1-F8C2-4E3F-9DA5-F6CD74EF781B}" destId="{DB4B38BF-8489-4508-89FC-79FBD04128F4}" srcOrd="13" destOrd="0" presId="urn:microsoft.com/office/officeart/2005/8/layout/list1"/>
    <dgm:cxn modelId="{48CDA1EA-62BF-4DF1-B660-E656D1CF86C4}" type="presParOf" srcId="{6A97E7A1-F8C2-4E3F-9DA5-F6CD74EF781B}" destId="{1E7AE13B-BF9B-462D-865C-65747EA48A31}" srcOrd="14" destOrd="0" presId="urn:microsoft.com/office/officeart/2005/8/layout/list1"/>
    <dgm:cxn modelId="{168FFFE8-E617-4CDB-A8BE-A96F61A080E9}" type="presParOf" srcId="{6A97E7A1-F8C2-4E3F-9DA5-F6CD74EF781B}" destId="{135CC7BD-56B5-4020-9A85-EE6C5DAB8ABB}" srcOrd="15" destOrd="0" presId="urn:microsoft.com/office/officeart/2005/8/layout/list1"/>
    <dgm:cxn modelId="{BE66A426-627B-49F6-B448-853CBF2CCF1E}" type="presParOf" srcId="{6A97E7A1-F8C2-4E3F-9DA5-F6CD74EF781B}" destId="{9CB1FE2B-1DB7-4BC7-92B0-58D31DEC485F}" srcOrd="16" destOrd="0" presId="urn:microsoft.com/office/officeart/2005/8/layout/list1"/>
    <dgm:cxn modelId="{6B3EAE1A-6540-4B35-B7F0-D62E2B78C505}" type="presParOf" srcId="{9CB1FE2B-1DB7-4BC7-92B0-58D31DEC485F}" destId="{370F1B16-9FAB-429D-8C8C-25B23A6F5E5D}" srcOrd="0" destOrd="0" presId="urn:microsoft.com/office/officeart/2005/8/layout/list1"/>
    <dgm:cxn modelId="{CC408977-04FB-4A1E-9425-5988C3DDD849}" type="presParOf" srcId="{9CB1FE2B-1DB7-4BC7-92B0-58D31DEC485F}" destId="{DC5D42E0-2517-4379-B414-388FA29005CB}" srcOrd="1" destOrd="0" presId="urn:microsoft.com/office/officeart/2005/8/layout/list1"/>
    <dgm:cxn modelId="{7112C02C-7AA9-4FE3-AE36-E4997B2122EA}" type="presParOf" srcId="{6A97E7A1-F8C2-4E3F-9DA5-F6CD74EF781B}" destId="{68B8FBBA-46E4-4B18-B623-B2B7B0E16B47}" srcOrd="17" destOrd="0" presId="urn:microsoft.com/office/officeart/2005/8/layout/list1"/>
    <dgm:cxn modelId="{FBC7111A-6485-4219-89B7-4B061C7E7E20}" type="presParOf" srcId="{6A97E7A1-F8C2-4E3F-9DA5-F6CD74EF781B}" destId="{D740BA5B-A3E5-4632-8EB8-306E1DB58B9A}" srcOrd="18"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79B3C4A-3693-40F1-965C-71928899BE90}">
      <dsp:nvSpPr>
        <dsp:cNvPr id="0" name=""/>
        <dsp:cNvSpPr/>
      </dsp:nvSpPr>
      <dsp:spPr>
        <a:xfrm>
          <a:off x="167355" y="1478"/>
          <a:ext cx="5913688" cy="815245"/>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latin typeface="Lucida Calligraphy" pitchFamily="66" charset="0"/>
            </a:rPr>
            <a:t>Finance Act 2001 introduced the detailed TRP </a:t>
          </a:r>
          <a:r>
            <a:rPr lang="en-US" sz="1600" kern="1200" dirty="0" err="1" smtClean="0">
              <a:latin typeface="Lucida Calligraphy" pitchFamily="66" charset="0"/>
            </a:rPr>
            <a:t>w.e.f</a:t>
          </a:r>
          <a:r>
            <a:rPr lang="en-US" sz="1600" kern="1200" dirty="0" smtClean="0">
              <a:latin typeface="Lucida Calligraphy" pitchFamily="66" charset="0"/>
            </a:rPr>
            <a:t> from 1</a:t>
          </a:r>
          <a:r>
            <a:rPr lang="en-US" sz="1600" kern="1200" baseline="30000" dirty="0" smtClean="0">
              <a:latin typeface="Lucida Calligraphy" pitchFamily="66" charset="0"/>
            </a:rPr>
            <a:t>st</a:t>
          </a:r>
          <a:r>
            <a:rPr lang="en-US" sz="1600" kern="1200" dirty="0" smtClean="0">
              <a:latin typeface="Lucida Calligraphy" pitchFamily="66" charset="0"/>
            </a:rPr>
            <a:t> April 2001</a:t>
          </a:r>
          <a:endParaRPr lang="en-US" sz="1600" kern="1200" dirty="0">
            <a:latin typeface="Lucida Calligraphy" pitchFamily="66" charset="0"/>
          </a:endParaRPr>
        </a:p>
      </dsp:txBody>
      <dsp:txXfrm>
        <a:off x="167355" y="1478"/>
        <a:ext cx="5913688" cy="815245"/>
      </dsp:txXfrm>
    </dsp:sp>
    <dsp:sp modelId="{F7DE6DF6-D829-43B8-8ED8-93BE1281D4AD}">
      <dsp:nvSpPr>
        <dsp:cNvPr id="0" name=""/>
        <dsp:cNvSpPr/>
      </dsp:nvSpPr>
      <dsp:spPr>
        <a:xfrm rot="5233804">
          <a:off x="2984274" y="852480"/>
          <a:ext cx="341284" cy="38299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a:p>
      </dsp:txBody>
      <dsp:txXfrm rot="5233804">
        <a:off x="2984274" y="852480"/>
        <a:ext cx="341284" cy="382999"/>
      </dsp:txXfrm>
    </dsp:sp>
    <dsp:sp modelId="{A69A0CF9-3A30-4EAF-B4C1-8C274E95C090}">
      <dsp:nvSpPr>
        <dsp:cNvPr id="0" name=""/>
        <dsp:cNvSpPr/>
      </dsp:nvSpPr>
      <dsp:spPr>
        <a:xfrm>
          <a:off x="781602" y="1271237"/>
          <a:ext cx="4809797" cy="851110"/>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latin typeface="Lucida Calligraphy" pitchFamily="66" charset="0"/>
            </a:rPr>
            <a:t>The Income Tax Act</a:t>
          </a:r>
          <a:endParaRPr lang="en-US" sz="1600" kern="1200" dirty="0">
            <a:latin typeface="Lucida Calligraphy" pitchFamily="66" charset="0"/>
          </a:endParaRPr>
        </a:p>
      </dsp:txBody>
      <dsp:txXfrm>
        <a:off x="781602" y="1271237"/>
        <a:ext cx="4809797" cy="851110"/>
      </dsp:txXfrm>
    </dsp:sp>
    <dsp:sp modelId="{AA9DE11A-ABCE-4268-82ED-598D5C5EDBE0}">
      <dsp:nvSpPr>
        <dsp:cNvPr id="0" name=""/>
        <dsp:cNvSpPr/>
      </dsp:nvSpPr>
      <dsp:spPr>
        <a:xfrm rot="5450816">
          <a:off x="3019544" y="2140906"/>
          <a:ext cx="315122" cy="38299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rot="5450816">
        <a:off x="3019544" y="2140906"/>
        <a:ext cx="315122" cy="382999"/>
      </dsp:txXfrm>
    </dsp:sp>
    <dsp:sp modelId="{C2F77A3C-A51E-4721-8C90-3374F6031605}">
      <dsp:nvSpPr>
        <dsp:cNvPr id="0" name=""/>
        <dsp:cNvSpPr/>
      </dsp:nvSpPr>
      <dsp:spPr>
        <a:xfrm>
          <a:off x="1465487" y="2542465"/>
          <a:ext cx="3404443" cy="851110"/>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latin typeface="Lucida Calligraphy" pitchFamily="66" charset="0"/>
            </a:rPr>
            <a:t>AS-18</a:t>
          </a:r>
          <a:endParaRPr lang="en-US" sz="1600" kern="1200" dirty="0">
            <a:latin typeface="Lucida Calligraphy" pitchFamily="66" charset="0"/>
          </a:endParaRPr>
        </a:p>
      </dsp:txBody>
      <dsp:txXfrm>
        <a:off x="1465487" y="2542465"/>
        <a:ext cx="3404443" cy="851110"/>
      </dsp:txXfrm>
    </dsp:sp>
    <dsp:sp modelId="{8868F369-2544-4601-8060-247B728B8E71}">
      <dsp:nvSpPr>
        <dsp:cNvPr id="0" name=""/>
        <dsp:cNvSpPr/>
      </dsp:nvSpPr>
      <dsp:spPr>
        <a:xfrm rot="5519309">
          <a:off x="2995100" y="3403093"/>
          <a:ext cx="301707" cy="38299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rot="5519309">
        <a:off x="2995100" y="3403093"/>
        <a:ext cx="301707" cy="382999"/>
      </dsp:txXfrm>
    </dsp:sp>
    <dsp:sp modelId="{9ED89307-C07A-446E-A63E-C2C15BA95DD9}">
      <dsp:nvSpPr>
        <dsp:cNvPr id="0" name=""/>
        <dsp:cNvSpPr/>
      </dsp:nvSpPr>
      <dsp:spPr>
        <a:xfrm>
          <a:off x="1828792" y="3795611"/>
          <a:ext cx="2590815" cy="851110"/>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OECD</a:t>
          </a:r>
          <a:endParaRPr lang="en-US" sz="1600" kern="1200" dirty="0"/>
        </a:p>
      </dsp:txBody>
      <dsp:txXfrm>
        <a:off x="1828792" y="3795611"/>
        <a:ext cx="2590815" cy="85111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C18D372-B73D-441E-8599-67C49B99E07F}">
      <dsp:nvSpPr>
        <dsp:cNvPr id="0" name=""/>
        <dsp:cNvSpPr/>
      </dsp:nvSpPr>
      <dsp:spPr>
        <a:xfrm>
          <a:off x="0" y="483259"/>
          <a:ext cx="6172199" cy="252000"/>
        </a:xfrm>
        <a:prstGeom prst="rect">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19E1BB3-242E-4E62-9032-05CDE2BCB804}">
      <dsp:nvSpPr>
        <dsp:cNvPr id="0" name=""/>
        <dsp:cNvSpPr/>
      </dsp:nvSpPr>
      <dsp:spPr>
        <a:xfrm>
          <a:off x="308308" y="9660"/>
          <a:ext cx="4316320" cy="621198"/>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306" tIns="0" rIns="163306" bIns="0" numCol="1" spcCol="1270" anchor="ctr" anchorCtr="0">
          <a:noAutofit/>
        </a:bodyPr>
        <a:lstStyle/>
        <a:p>
          <a:pPr lvl="0" algn="l" defTabSz="622300">
            <a:lnSpc>
              <a:spcPct val="90000"/>
            </a:lnSpc>
            <a:spcBef>
              <a:spcPct val="0"/>
            </a:spcBef>
            <a:spcAft>
              <a:spcPct val="35000"/>
            </a:spcAft>
          </a:pPr>
          <a:r>
            <a:rPr lang="en-US" sz="1400" kern="1200" dirty="0" smtClean="0">
              <a:solidFill>
                <a:schemeClr val="tx1"/>
              </a:solidFill>
            </a:rPr>
            <a:t>(a) Comparable Uncontrolled Price Method ('CUPM')</a:t>
          </a:r>
          <a:endParaRPr lang="en-US" sz="1400" kern="1200" dirty="0"/>
        </a:p>
      </dsp:txBody>
      <dsp:txXfrm>
        <a:off x="308308" y="9660"/>
        <a:ext cx="4316320" cy="621198"/>
      </dsp:txXfrm>
    </dsp:sp>
    <dsp:sp modelId="{C2F029DD-44F6-4046-B78C-D93F99F18981}">
      <dsp:nvSpPr>
        <dsp:cNvPr id="0" name=""/>
        <dsp:cNvSpPr/>
      </dsp:nvSpPr>
      <dsp:spPr>
        <a:xfrm>
          <a:off x="0" y="1226054"/>
          <a:ext cx="6172199" cy="252000"/>
        </a:xfrm>
        <a:prstGeom prst="rect">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FAF5E5E-10C4-4E62-8D12-122331D6AD3F}">
      <dsp:nvSpPr>
        <dsp:cNvPr id="0" name=""/>
        <dsp:cNvSpPr/>
      </dsp:nvSpPr>
      <dsp:spPr>
        <a:xfrm>
          <a:off x="308308" y="789259"/>
          <a:ext cx="4316320" cy="584395"/>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306" tIns="0" rIns="163306" bIns="0" numCol="1" spcCol="1270" anchor="ctr" anchorCtr="0">
          <a:noAutofit/>
        </a:bodyPr>
        <a:lstStyle/>
        <a:p>
          <a:pPr lvl="0" algn="l" defTabSz="622300">
            <a:lnSpc>
              <a:spcPct val="90000"/>
            </a:lnSpc>
            <a:spcBef>
              <a:spcPct val="0"/>
            </a:spcBef>
            <a:spcAft>
              <a:spcPct val="35000"/>
            </a:spcAft>
          </a:pPr>
          <a:r>
            <a:rPr lang="en-US" sz="1400" kern="1200" dirty="0" smtClean="0">
              <a:solidFill>
                <a:schemeClr val="tx1"/>
              </a:solidFill>
            </a:rPr>
            <a:t>(b) Resale Price Method ("RPM')</a:t>
          </a:r>
          <a:endParaRPr lang="en-US" sz="1400" kern="1200" dirty="0"/>
        </a:p>
      </dsp:txBody>
      <dsp:txXfrm>
        <a:off x="308308" y="789259"/>
        <a:ext cx="4316320" cy="584395"/>
      </dsp:txXfrm>
    </dsp:sp>
    <dsp:sp modelId="{48B5D86F-568A-4B70-8B80-8F3B8054847F}">
      <dsp:nvSpPr>
        <dsp:cNvPr id="0" name=""/>
        <dsp:cNvSpPr/>
      </dsp:nvSpPr>
      <dsp:spPr>
        <a:xfrm>
          <a:off x="0" y="2022249"/>
          <a:ext cx="6172199" cy="252000"/>
        </a:xfrm>
        <a:prstGeom prst="rect">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0F49191-3BA3-4266-8F6F-A0F4D3B3E9E4}">
      <dsp:nvSpPr>
        <dsp:cNvPr id="0" name=""/>
        <dsp:cNvSpPr/>
      </dsp:nvSpPr>
      <dsp:spPr>
        <a:xfrm>
          <a:off x="308308" y="1532054"/>
          <a:ext cx="4316320" cy="637794"/>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306" tIns="0" rIns="163306" bIns="0" numCol="1" spcCol="1270" anchor="ctr" anchorCtr="0">
          <a:noAutofit/>
        </a:bodyPr>
        <a:lstStyle/>
        <a:p>
          <a:pPr lvl="0" algn="l" defTabSz="622300">
            <a:lnSpc>
              <a:spcPct val="90000"/>
            </a:lnSpc>
            <a:spcBef>
              <a:spcPct val="0"/>
            </a:spcBef>
            <a:spcAft>
              <a:spcPct val="35000"/>
            </a:spcAft>
          </a:pPr>
          <a:r>
            <a:rPr lang="en-US" sz="1400" kern="1200" dirty="0" smtClean="0">
              <a:solidFill>
                <a:schemeClr val="tx1"/>
              </a:solidFill>
            </a:rPr>
            <a:t>(c) Cost plus method ('CPM')</a:t>
          </a:r>
          <a:endParaRPr lang="en-US" sz="1400" kern="1200" dirty="0"/>
        </a:p>
      </dsp:txBody>
      <dsp:txXfrm>
        <a:off x="308308" y="1532054"/>
        <a:ext cx="4316320" cy="637794"/>
      </dsp:txXfrm>
    </dsp:sp>
    <dsp:sp modelId="{1E7AE13B-BF9B-462D-865C-65747EA48A31}">
      <dsp:nvSpPr>
        <dsp:cNvPr id="0" name=""/>
        <dsp:cNvSpPr/>
      </dsp:nvSpPr>
      <dsp:spPr>
        <a:xfrm>
          <a:off x="0" y="2671236"/>
          <a:ext cx="6172199" cy="252000"/>
        </a:xfrm>
        <a:prstGeom prst="rect">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771863B-FAE7-4A4A-81D8-D7BA1F7C3018}">
      <dsp:nvSpPr>
        <dsp:cNvPr id="0" name=""/>
        <dsp:cNvSpPr/>
      </dsp:nvSpPr>
      <dsp:spPr>
        <a:xfrm>
          <a:off x="308610" y="2328249"/>
          <a:ext cx="4320540" cy="490586"/>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306" tIns="0" rIns="163306" bIns="0" numCol="1" spcCol="1270" anchor="ctr" anchorCtr="0">
          <a:noAutofit/>
        </a:bodyPr>
        <a:lstStyle/>
        <a:p>
          <a:pPr lvl="0" algn="l" defTabSz="622300">
            <a:lnSpc>
              <a:spcPct val="90000"/>
            </a:lnSpc>
            <a:spcBef>
              <a:spcPct val="0"/>
            </a:spcBef>
            <a:spcAft>
              <a:spcPct val="35000"/>
            </a:spcAft>
          </a:pPr>
          <a:r>
            <a:rPr lang="en-US" sz="1400" kern="1200" dirty="0" smtClean="0">
              <a:solidFill>
                <a:schemeClr val="tx1"/>
              </a:solidFill>
            </a:rPr>
            <a:t>(d) Profit Split Method ('PSM')</a:t>
          </a:r>
          <a:endParaRPr lang="en-US" sz="1400" kern="1200" dirty="0">
            <a:solidFill>
              <a:schemeClr val="tx1"/>
            </a:solidFill>
          </a:endParaRPr>
        </a:p>
      </dsp:txBody>
      <dsp:txXfrm>
        <a:off x="308610" y="2328249"/>
        <a:ext cx="4320540" cy="490586"/>
      </dsp:txXfrm>
    </dsp:sp>
    <dsp:sp modelId="{D740BA5B-A3E5-4632-8EB8-306E1DB58B9A}">
      <dsp:nvSpPr>
        <dsp:cNvPr id="0" name=""/>
        <dsp:cNvSpPr/>
      </dsp:nvSpPr>
      <dsp:spPr>
        <a:xfrm>
          <a:off x="0" y="3319739"/>
          <a:ext cx="6172199" cy="252000"/>
        </a:xfrm>
        <a:prstGeom prst="rect">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C5D42E0-2517-4379-B414-388FA29005CB}">
      <dsp:nvSpPr>
        <dsp:cNvPr id="0" name=""/>
        <dsp:cNvSpPr/>
      </dsp:nvSpPr>
      <dsp:spPr>
        <a:xfrm>
          <a:off x="308610" y="2968335"/>
          <a:ext cx="4320540" cy="490102"/>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306" tIns="0" rIns="163306" bIns="0" numCol="1" spcCol="1270" anchor="ctr" anchorCtr="0">
          <a:noAutofit/>
        </a:bodyPr>
        <a:lstStyle/>
        <a:p>
          <a:pPr lvl="0" algn="l" defTabSz="622300">
            <a:lnSpc>
              <a:spcPct val="90000"/>
            </a:lnSpc>
            <a:spcBef>
              <a:spcPct val="0"/>
            </a:spcBef>
            <a:spcAft>
              <a:spcPct val="35000"/>
            </a:spcAft>
          </a:pPr>
          <a:r>
            <a:rPr lang="en-US" sz="1400" kern="1200" dirty="0" smtClean="0">
              <a:solidFill>
                <a:schemeClr val="tx1"/>
              </a:solidFill>
            </a:rPr>
            <a:t>(e) Transactional Net Margin Method ('TNMM')</a:t>
          </a:r>
          <a:endParaRPr lang="en-US" sz="1400" kern="1200" dirty="0">
            <a:solidFill>
              <a:schemeClr val="tx1"/>
            </a:solidFill>
          </a:endParaRPr>
        </a:p>
      </dsp:txBody>
      <dsp:txXfrm>
        <a:off x="308610" y="2968335"/>
        <a:ext cx="4320540" cy="490102"/>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181F0B5-1AA4-4E2E-AF17-8441E0582EA9}" type="datetimeFigureOut">
              <a:rPr lang="en-US" smtClean="0"/>
              <a:t>1/19/2011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C7E644B-980E-41C3-A5F2-5A5B34955E5A}" type="slidenum">
              <a:rPr lang="en-US" smtClean="0"/>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82452E9-BC73-4D99-940E-707BAC852641}" type="datetimeFigureOut">
              <a:rPr lang="en-US" smtClean="0"/>
              <a:pPr/>
              <a:t>1/19/2011</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AD56342A-C97A-438B-92F7-2C7A7C07D70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82452E9-BC73-4D99-940E-707BAC852641}" type="datetimeFigureOut">
              <a:rPr lang="en-US" smtClean="0"/>
              <a:pPr/>
              <a:t>1/19/2011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D56342A-C97A-438B-92F7-2C7A7C07D70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82452E9-BC73-4D99-940E-707BAC852641}" type="datetimeFigureOut">
              <a:rPr lang="en-US" smtClean="0"/>
              <a:pPr/>
              <a:t>1/19/2011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D56342A-C97A-438B-92F7-2C7A7C07D70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82452E9-BC73-4D99-940E-707BAC852641}" type="datetimeFigureOut">
              <a:rPr lang="en-US" smtClean="0"/>
              <a:pPr/>
              <a:t>1/19/2011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D56342A-C97A-438B-92F7-2C7A7C07D704}"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82452E9-BC73-4D99-940E-707BAC852641}" type="datetimeFigureOut">
              <a:rPr lang="en-US" smtClean="0"/>
              <a:pPr/>
              <a:t>1/19/2011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D56342A-C97A-438B-92F7-2C7A7C07D704}"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82452E9-BC73-4D99-940E-707BAC852641}" type="datetimeFigureOut">
              <a:rPr lang="en-US" smtClean="0"/>
              <a:pPr/>
              <a:t>1/19/2011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AD56342A-C97A-438B-92F7-2C7A7C07D704}"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82452E9-BC73-4D99-940E-707BAC852641}" type="datetimeFigureOut">
              <a:rPr lang="en-US" smtClean="0"/>
              <a:pPr/>
              <a:t>1/19/2011</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AD56342A-C97A-438B-92F7-2C7A7C07D704}"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182452E9-BC73-4D99-940E-707BAC852641}" type="datetimeFigureOut">
              <a:rPr lang="en-US" smtClean="0"/>
              <a:pPr/>
              <a:t>1/19/2011</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AD56342A-C97A-438B-92F7-2C7A7C07D704}"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182452E9-BC73-4D99-940E-707BAC852641}" type="datetimeFigureOut">
              <a:rPr lang="en-US" smtClean="0"/>
              <a:pPr/>
              <a:t>1/19/2011</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AD56342A-C97A-438B-92F7-2C7A7C07D70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182452E9-BC73-4D99-940E-707BAC852641}" type="datetimeFigureOut">
              <a:rPr lang="en-US" smtClean="0"/>
              <a:pPr/>
              <a:t>1/19/2011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AD56342A-C97A-438B-92F7-2C7A7C07D704}"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82452E9-BC73-4D99-940E-707BAC852641}" type="datetimeFigureOut">
              <a:rPr lang="en-US" smtClean="0"/>
              <a:pPr/>
              <a:t>1/19/2011</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AD56342A-C97A-438B-92F7-2C7A7C07D704}"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82452E9-BC73-4D99-940E-707BAC852641}" type="datetimeFigureOut">
              <a:rPr lang="en-US" smtClean="0"/>
              <a:pPr/>
              <a:t>1/19/2011</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AD56342A-C97A-438B-92F7-2C7A7C07D70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investorwords.com/2086/free_market.html" TargetMode="External"/><Relationship Id="rId2" Type="http://schemas.openxmlformats.org/officeDocument/2006/relationships/hyperlink" Target="http://www.businessdictionary.com/definition/Organization-for-Economic-Cooperation-and-Development-OECD.html" TargetMode="External"/><Relationship Id="rId1" Type="http://schemas.openxmlformats.org/officeDocument/2006/relationships/slideLayout" Target="../slideLayouts/slideLayout2.xml"/><Relationship Id="rId5" Type="http://schemas.openxmlformats.org/officeDocument/2006/relationships/hyperlink" Target="http://www.investorwords.com/9000/binding.html" TargetMode="External"/><Relationship Id="rId4" Type="http://schemas.openxmlformats.org/officeDocument/2006/relationships/hyperlink" Target="http://www.investorwords.com/2651/issue.html"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81000"/>
            <a:ext cx="8229600" cy="5626291"/>
          </a:xfrm>
          <a:ln/>
          <a:effectLst>
            <a:innerShdw blurRad="114300">
              <a:prstClr val="black"/>
            </a:innerShdw>
          </a:effectLst>
        </p:spPr>
        <p:style>
          <a:lnRef idx="1">
            <a:schemeClr val="accent1"/>
          </a:lnRef>
          <a:fillRef idx="2">
            <a:schemeClr val="accent1"/>
          </a:fillRef>
          <a:effectRef idx="1">
            <a:schemeClr val="accent1"/>
          </a:effectRef>
          <a:fontRef idx="minor">
            <a:schemeClr val="dk1"/>
          </a:fontRef>
        </p:style>
        <p:txBody>
          <a:bodyPr>
            <a:normAutofit/>
          </a:bodyPr>
          <a:lstStyle/>
          <a:p>
            <a:pPr algn="ctr">
              <a:buNone/>
            </a:pPr>
            <a:endParaRPr lang="en-US" sz="5400" dirty="0" smtClean="0">
              <a:latin typeface="Algerian" pitchFamily="82" charset="0"/>
            </a:endParaRPr>
          </a:p>
          <a:p>
            <a:pPr algn="ctr">
              <a:buNone/>
            </a:pPr>
            <a:r>
              <a:rPr lang="en-US" sz="5400" dirty="0" smtClean="0">
                <a:latin typeface="Algerian" pitchFamily="82" charset="0"/>
              </a:rPr>
              <a:t>TRANSFER PRICING</a:t>
            </a:r>
          </a:p>
          <a:p>
            <a:pPr algn="ctr">
              <a:buNone/>
            </a:pPr>
            <a:endParaRPr lang="en-US" sz="5400" dirty="0" smtClean="0">
              <a:latin typeface="Algerian" pitchFamily="82" charset="0"/>
            </a:endParaRPr>
          </a:p>
          <a:p>
            <a:pPr algn="ctr">
              <a:buNone/>
            </a:pPr>
            <a:endParaRPr lang="en-US" sz="5400" dirty="0" smtClean="0">
              <a:latin typeface="Algerian" pitchFamily="82" charset="0"/>
            </a:endParaRPr>
          </a:p>
          <a:p>
            <a:pPr algn="r">
              <a:buNone/>
            </a:pPr>
            <a:r>
              <a:rPr lang="en-US" sz="2600" dirty="0" smtClean="0">
                <a:latin typeface="Forte" pitchFamily="66" charset="0"/>
              </a:rPr>
              <a:t>MADE BY:DIVYA MEHTA</a:t>
            </a:r>
          </a:p>
          <a:p>
            <a:pPr algn="r">
              <a:buNone/>
            </a:pPr>
            <a:r>
              <a:rPr lang="en-US" sz="2600" dirty="0" smtClean="0">
                <a:latin typeface="Forte" pitchFamily="66" charset="0"/>
              </a:rPr>
              <a:t>CO-ORDINATOR :MS. MANEE PRABHA</a:t>
            </a:r>
          </a:p>
          <a:p>
            <a:pPr algn="ctr">
              <a:buNone/>
            </a:pPr>
            <a:endParaRPr lang="en-US" sz="5400" dirty="0">
              <a:latin typeface="Algerian" pitchFamily="82"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838199"/>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algn="ctr"/>
            <a:r>
              <a:rPr lang="en-US" sz="2800" b="1" dirty="0" smtClean="0">
                <a:latin typeface="Algerian" pitchFamily="82" charset="0"/>
              </a:rPr>
              <a:t>ALP &amp; METHODS </a:t>
            </a:r>
            <a:r>
              <a:rPr lang="en-US" sz="2800" b="1" dirty="0">
                <a:latin typeface="Algerian" pitchFamily="82" charset="0"/>
              </a:rPr>
              <a:t>OF DETERMINING THE </a:t>
            </a:r>
            <a:r>
              <a:rPr lang="en-US" sz="2800" b="1" dirty="0" smtClean="0">
                <a:latin typeface="Algerian" pitchFamily="82" charset="0"/>
              </a:rPr>
              <a:t>ALP</a:t>
            </a:r>
            <a:br>
              <a:rPr lang="en-US" sz="2800" b="1" dirty="0" smtClean="0">
                <a:latin typeface="Algerian" pitchFamily="82" charset="0"/>
              </a:rPr>
            </a:br>
            <a:r>
              <a:rPr lang="en-US" sz="2800" b="1" dirty="0" smtClean="0">
                <a:latin typeface="Algerian" pitchFamily="82" charset="0"/>
              </a:rPr>
              <a:t>SECTION 92C</a:t>
            </a:r>
            <a:endParaRPr lang="en-US" sz="2800" dirty="0">
              <a:latin typeface="Algerian" pitchFamily="82" charset="0"/>
            </a:endParaRPr>
          </a:p>
        </p:txBody>
      </p:sp>
      <p:sp>
        <p:nvSpPr>
          <p:cNvPr id="3" name="Subtitle 2"/>
          <p:cNvSpPr>
            <a:spLocks noGrp="1"/>
          </p:cNvSpPr>
          <p:nvPr>
            <p:ph type="subTitle" idx="1"/>
          </p:nvPr>
        </p:nvSpPr>
        <p:spPr>
          <a:xfrm>
            <a:off x="381000" y="1143000"/>
            <a:ext cx="8077200" cy="1524000"/>
          </a:xfrm>
        </p:spPr>
        <p:txBody>
          <a:bodyPr>
            <a:normAutofit fontScale="25000" lnSpcReduction="20000"/>
          </a:bodyPr>
          <a:lstStyle/>
          <a:p>
            <a:pPr algn="l"/>
            <a:r>
              <a:rPr lang="en-US" sz="8000" b="1" dirty="0" smtClean="0">
                <a:solidFill>
                  <a:schemeClr val="tx1"/>
                </a:solidFill>
                <a:latin typeface="Lucida Calligraphy" pitchFamily="66" charset="0"/>
              </a:rPr>
              <a:t>ALP  </a:t>
            </a:r>
            <a:r>
              <a:rPr lang="en-US" sz="8000" b="1" dirty="0" err="1" smtClean="0">
                <a:solidFill>
                  <a:schemeClr val="tx1"/>
                </a:solidFill>
                <a:latin typeface="Lucida Calligraphy" pitchFamily="66" charset="0"/>
              </a:rPr>
              <a:t>i.e</a:t>
            </a:r>
            <a:r>
              <a:rPr lang="en-US" sz="8000" b="1" dirty="0" smtClean="0">
                <a:solidFill>
                  <a:schemeClr val="tx1"/>
                </a:solidFill>
                <a:latin typeface="Lucida Calligraphy" pitchFamily="66" charset="0"/>
              </a:rPr>
              <a:t> arm length price</a:t>
            </a:r>
          </a:p>
          <a:p>
            <a:pPr algn="l"/>
            <a:r>
              <a:rPr lang="en-US" sz="8000" dirty="0" smtClean="0">
                <a:solidFill>
                  <a:schemeClr val="tx1"/>
                </a:solidFill>
                <a:latin typeface="Lucida Calligraphy" pitchFamily="66" charset="0"/>
              </a:rPr>
              <a:t>Price </a:t>
            </a:r>
            <a:r>
              <a:rPr lang="en-US" sz="8000" dirty="0" smtClean="0">
                <a:solidFill>
                  <a:schemeClr val="tx1"/>
                </a:solidFill>
                <a:latin typeface="Lucida Calligraphy" pitchFamily="66" charset="0"/>
              </a:rPr>
              <a:t>which two independent firm will agree on.</a:t>
            </a:r>
          </a:p>
          <a:p>
            <a:pPr algn="l"/>
            <a:r>
              <a:rPr lang="en-US" sz="8000" dirty="0" smtClean="0">
                <a:solidFill>
                  <a:schemeClr val="tx1"/>
                </a:solidFill>
                <a:latin typeface="Lucida Calligraphy" pitchFamily="66" charset="0"/>
              </a:rPr>
              <a:t>Price which is generally charged in a transaction between person other than associated enterprises.</a:t>
            </a:r>
          </a:p>
          <a:p>
            <a:pPr algn="l"/>
            <a:r>
              <a:rPr lang="en-US" sz="8000" dirty="0" smtClean="0">
                <a:solidFill>
                  <a:schemeClr val="tx1"/>
                </a:solidFill>
                <a:latin typeface="Lucida Calligraphy" pitchFamily="66" charset="0"/>
              </a:rPr>
              <a:t>The </a:t>
            </a:r>
            <a:r>
              <a:rPr lang="en-US" sz="8000" dirty="0">
                <a:solidFill>
                  <a:schemeClr val="tx1"/>
                </a:solidFill>
                <a:latin typeface="Lucida Calligraphy" pitchFamily="66" charset="0"/>
              </a:rPr>
              <a:t>prescribed methods have been listed below</a:t>
            </a:r>
          </a:p>
          <a:p>
            <a:pPr algn="l"/>
            <a:endParaRPr lang="en-US" dirty="0" smtClean="0"/>
          </a:p>
          <a:p>
            <a:pPr algn="l"/>
            <a:endParaRPr lang="en-US" dirty="0" smtClean="0"/>
          </a:p>
          <a:p>
            <a:r>
              <a:rPr lang="en-US" dirty="0"/>
              <a:t> </a:t>
            </a:r>
          </a:p>
          <a:p>
            <a:pPr algn="l"/>
            <a:endParaRPr lang="en-US" dirty="0"/>
          </a:p>
        </p:txBody>
      </p:sp>
      <p:graphicFrame>
        <p:nvGraphicFramePr>
          <p:cNvPr id="5" name="Diagram 4"/>
          <p:cNvGraphicFramePr/>
          <p:nvPr/>
        </p:nvGraphicFramePr>
        <p:xfrm>
          <a:off x="457200" y="2667000"/>
          <a:ext cx="6172200" cy="358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lstStyle/>
          <a:p>
            <a:r>
              <a:rPr lang="en-US" dirty="0" smtClean="0">
                <a:latin typeface="Lucida Calligraphy" pitchFamily="66" charset="0"/>
              </a:rPr>
              <a:t>CUP method compares the price transferred in controlled transaction to the price charged in a comparable un-controlled transaction.</a:t>
            </a:r>
          </a:p>
          <a:p>
            <a:r>
              <a:rPr lang="en-US" dirty="0" smtClean="0">
                <a:latin typeface="Lucida Calligraphy" pitchFamily="66" charset="0"/>
              </a:rPr>
              <a:t>CUP method is the most direct and reliable way to apply the arm length price principle</a:t>
            </a:r>
            <a:r>
              <a:rPr lang="en-US" dirty="0" smtClean="0"/>
              <a:t>.</a:t>
            </a:r>
          </a:p>
        </p:txBody>
      </p:sp>
      <p:sp>
        <p:nvSpPr>
          <p:cNvPr id="2" name="Title 1"/>
          <p:cNvSpPr>
            <a:spLocks noGrp="1"/>
          </p:cNvSpPr>
          <p:nvPr>
            <p:ph type="title"/>
          </p:nvPr>
        </p:nvSpPr>
        <p:spPr>
          <a:xfrm>
            <a:off x="457200" y="304800"/>
            <a:ext cx="8229600" cy="1143000"/>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en-US" dirty="0" smtClean="0">
                <a:latin typeface="Algerian" pitchFamily="82" charset="0"/>
              </a:rPr>
              <a:t>Comparable Uncontrolled Price Method ('CUPM')</a:t>
            </a:r>
            <a:endParaRPr lang="en-US" dirty="0">
              <a:latin typeface="Algerian" pitchFamily="82"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lstStyle/>
          <a:p>
            <a:r>
              <a:rPr lang="en-US" dirty="0" smtClean="0">
                <a:latin typeface="Lucida Calligraphy" pitchFamily="66" charset="0"/>
              </a:rPr>
              <a:t>The resale price method begins with the price at which a product is resold to an independent enterprises(IE) by an associate enterprises (AE).</a:t>
            </a:r>
          </a:p>
          <a:p>
            <a:pPr>
              <a:buNone/>
            </a:pPr>
            <a:r>
              <a:rPr lang="en-US" dirty="0" smtClean="0">
                <a:latin typeface="Lucida Calligraphy" pitchFamily="66" charset="0"/>
              </a:rPr>
              <a:t>-x sold to AE at Rs.1000 (profit Rs.300)</a:t>
            </a:r>
          </a:p>
          <a:p>
            <a:pPr>
              <a:buNone/>
            </a:pPr>
            <a:r>
              <a:rPr lang="en-US" dirty="0" smtClean="0">
                <a:latin typeface="Lucida Calligraphy" pitchFamily="66" charset="0"/>
              </a:rPr>
              <a:t>-AE sold to an IE at Rs.2000</a:t>
            </a:r>
          </a:p>
          <a:p>
            <a:pPr>
              <a:buNone/>
            </a:pPr>
            <a:r>
              <a:rPr lang="en-US" dirty="0" smtClean="0">
                <a:latin typeface="Lucida Calligraphy" pitchFamily="66" charset="0"/>
              </a:rPr>
              <a:t>(profit of Rs.500 from relevant IE)</a:t>
            </a:r>
          </a:p>
          <a:p>
            <a:pPr>
              <a:buNone/>
            </a:pPr>
            <a:r>
              <a:rPr lang="en-US" dirty="0" smtClean="0">
                <a:latin typeface="Lucida Calligraphy" pitchFamily="66" charset="0"/>
              </a:rPr>
              <a:t>-ALP =Rs.2000-Rs.500 = Rs.1500</a:t>
            </a:r>
            <a:endParaRPr lang="en-US" dirty="0">
              <a:latin typeface="Lucida Calligraphy" pitchFamily="66" charset="0"/>
            </a:endParaRPr>
          </a:p>
        </p:txBody>
      </p:sp>
      <p:sp>
        <p:nvSpPr>
          <p:cNvPr id="2" name="Title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smtClean="0">
                <a:latin typeface="Algerian" pitchFamily="82" charset="0"/>
              </a:rPr>
              <a:t>Resale Price Method ("RPM')</a:t>
            </a:r>
            <a:endParaRPr lang="en-US" dirty="0">
              <a:latin typeface="Algerian" pitchFamily="82"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lstStyle/>
          <a:p>
            <a:r>
              <a:rPr lang="en-US" dirty="0" smtClean="0">
                <a:latin typeface="Lucida Calligraphy" pitchFamily="66" charset="0"/>
              </a:rPr>
              <a:t>In CP method first the cost incurred is determined. An appropriate cost plus mark up is then added to the cost to arrive at an appropriate profit. The resultant is the ALP</a:t>
            </a:r>
            <a:endParaRPr lang="en-US" dirty="0">
              <a:latin typeface="Lucida Calligraphy" pitchFamily="66" charset="0"/>
            </a:endParaRPr>
          </a:p>
        </p:txBody>
      </p:sp>
      <p:sp>
        <p:nvSpPr>
          <p:cNvPr id="2" name="Title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smtClean="0">
                <a:latin typeface="Algerian" pitchFamily="82" charset="0"/>
              </a:rPr>
              <a:t>Cost plus method ('CPM')</a:t>
            </a:r>
            <a:endParaRPr lang="en-US" dirty="0">
              <a:latin typeface="Algerian" pitchFamily="82"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lstStyle/>
          <a:p>
            <a:r>
              <a:rPr lang="en-US" dirty="0" smtClean="0">
                <a:latin typeface="Lucida Calligraphy" pitchFamily="66" charset="0"/>
              </a:rPr>
              <a:t>PSM is used when transaction are inter related and is not possible to evaluate separately.</a:t>
            </a:r>
          </a:p>
          <a:p>
            <a:r>
              <a:rPr lang="en-US" dirty="0" smtClean="0">
                <a:latin typeface="Lucida Calligraphy" pitchFamily="66" charset="0"/>
              </a:rPr>
              <a:t>PSM first identifies the profit to be split for AE. </a:t>
            </a:r>
            <a:r>
              <a:rPr lang="en-US" dirty="0">
                <a:latin typeface="Lucida Calligraphy" pitchFamily="66" charset="0"/>
              </a:rPr>
              <a:t>T</a:t>
            </a:r>
            <a:r>
              <a:rPr lang="en-US" dirty="0" smtClean="0">
                <a:latin typeface="Lucida Calligraphy" pitchFamily="66" charset="0"/>
              </a:rPr>
              <a:t>he profit so determined is split between the AE on the basis of the function performed</a:t>
            </a:r>
          </a:p>
        </p:txBody>
      </p:sp>
      <p:sp>
        <p:nvSpPr>
          <p:cNvPr id="2" name="Title 1"/>
          <p:cNvSpPr>
            <a:spLocks noGrp="1"/>
          </p:cNvSpPr>
          <p:nvPr>
            <p:ph type="title"/>
          </p:nvPr>
        </p:nvSpPr>
        <p:spPr>
          <a:xfrm>
            <a:off x="457200" y="304800"/>
            <a:ext cx="8229600" cy="1143000"/>
          </a:xfrm>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smtClean="0"/>
              <a:t> </a:t>
            </a:r>
            <a:r>
              <a:rPr lang="en-US" dirty="0" smtClean="0">
                <a:latin typeface="Algerian" pitchFamily="82" charset="0"/>
              </a:rPr>
              <a:t>Profit Split Method ('PSM')</a:t>
            </a:r>
            <a:endParaRPr lang="en-US" dirty="0">
              <a:latin typeface="Algerian" pitchFamily="82"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lstStyle/>
          <a:p>
            <a:r>
              <a:rPr lang="en-US" dirty="0">
                <a:latin typeface="Lucida Calligraphy" pitchFamily="66" charset="0"/>
              </a:rPr>
              <a:t>compares the net profit margin of a taxpayer arising from a non-arm's length transaction with the net profit margins realized by arm's length parties from similar transactions; and </a:t>
            </a:r>
          </a:p>
          <a:p>
            <a:r>
              <a:rPr lang="en-US" dirty="0">
                <a:latin typeface="Lucida Calligraphy" pitchFamily="66" charset="0"/>
              </a:rPr>
              <a:t>examines the net profit margin relative to an appropriate base such as costs, sales or assets. </a:t>
            </a:r>
          </a:p>
        </p:txBody>
      </p:sp>
      <p:sp>
        <p:nvSpPr>
          <p:cNvPr id="2" name="Title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n-US" sz="2800" dirty="0" smtClean="0">
                <a:latin typeface="Algerian" pitchFamily="82" charset="0"/>
              </a:rPr>
              <a:t>Transactional Net Margin Method ('TNMM')</a:t>
            </a:r>
            <a:endParaRPr lang="en-US" sz="2800" dirty="0">
              <a:latin typeface="Algerian" pitchFamily="82"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fontScale="92500" lnSpcReduction="10000"/>
          </a:bodyPr>
          <a:lstStyle/>
          <a:p>
            <a:r>
              <a:rPr lang="en-US" dirty="0">
                <a:latin typeface="Lucida Calligraphy" pitchFamily="66" charset="0"/>
              </a:rPr>
              <a:t>Section 92D. Maintenance and keeping of information and document by persons entering into international transaction </a:t>
            </a:r>
          </a:p>
          <a:p>
            <a:r>
              <a:rPr lang="en-US" dirty="0">
                <a:latin typeface="Lucida Calligraphy" pitchFamily="66" charset="0"/>
              </a:rPr>
              <a:t>Section 92E. Report from an accountant to be furnished by persons entering into international transaction </a:t>
            </a:r>
            <a:endParaRPr lang="en-US" dirty="0" smtClean="0">
              <a:latin typeface="Lucida Calligraphy" pitchFamily="66" charset="0"/>
            </a:endParaRPr>
          </a:p>
          <a:p>
            <a:r>
              <a:rPr lang="en-US" dirty="0" smtClean="0">
                <a:latin typeface="Lucida Calligraphy" pitchFamily="66" charset="0"/>
              </a:rPr>
              <a:t>Form 3CEB</a:t>
            </a:r>
          </a:p>
          <a:p>
            <a:pPr lvl="1">
              <a:buFont typeface="Arial" pitchFamily="34" charset="0"/>
              <a:buChar char="•"/>
            </a:pPr>
            <a:r>
              <a:rPr lang="en-US" dirty="0" smtClean="0">
                <a:latin typeface="Lucida Calligraphy" pitchFamily="66" charset="0"/>
              </a:rPr>
              <a:t>Declaration by the accountant about examination of account</a:t>
            </a:r>
          </a:p>
          <a:p>
            <a:pPr lvl="1">
              <a:buFont typeface="Arial" pitchFamily="34" charset="0"/>
              <a:buChar char="•"/>
            </a:pPr>
            <a:r>
              <a:rPr lang="en-US" dirty="0" smtClean="0">
                <a:latin typeface="Lucida Calligraphy" pitchFamily="66" charset="0"/>
              </a:rPr>
              <a:t>Opinion on information and document prescribed  by the rule 10D and  maintained  by  the assessee</a:t>
            </a:r>
          </a:p>
          <a:p>
            <a:pPr lvl="1">
              <a:buFont typeface="Arial" pitchFamily="34" charset="0"/>
              <a:buChar char="•"/>
            </a:pPr>
            <a:r>
              <a:rPr lang="en-US" dirty="0" smtClean="0">
                <a:latin typeface="Lucida Calligraphy" pitchFamily="66" charset="0"/>
              </a:rPr>
              <a:t>Annexure to form 3CEB are true and correct</a:t>
            </a:r>
            <a:endParaRPr lang="en-US" dirty="0">
              <a:latin typeface="Lucida Calligraphy" pitchFamily="66" charset="0"/>
            </a:endParaRPr>
          </a:p>
          <a:p>
            <a:endParaRPr lang="en-US" dirty="0"/>
          </a:p>
        </p:txBody>
      </p:sp>
      <p:sp>
        <p:nvSpPr>
          <p:cNvPr id="2" name="Title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en-US" b="1" dirty="0" smtClean="0">
                <a:latin typeface="Algerian" pitchFamily="82" charset="0"/>
              </a:rPr>
              <a:t>DOCUMENTATION</a:t>
            </a:r>
            <a:br>
              <a:rPr lang="en-US" b="1" dirty="0" smtClean="0">
                <a:latin typeface="Algerian" pitchFamily="82" charset="0"/>
              </a:rPr>
            </a:br>
            <a:endParaRPr lang="en-US" dirty="0">
              <a:latin typeface="Algerian" pitchFamily="82" charset="0"/>
            </a:endParaRPr>
          </a:p>
        </p:txBody>
      </p:sp>
      <p:pic>
        <p:nvPicPr>
          <p:cNvPr id="1026" name="Picture 2" descr="C:\Program Files\Microsoft Office\MEDIA\CAGCAT10\j0196400.wmf"/>
          <p:cNvPicPr>
            <a:picLocks noChangeAspect="1" noChangeArrowheads="1"/>
          </p:cNvPicPr>
          <p:nvPr/>
        </p:nvPicPr>
        <p:blipFill>
          <a:blip r:embed="rId2" cstate="print"/>
          <a:srcRect/>
          <a:stretch>
            <a:fillRect/>
          </a:stretch>
        </p:blipFill>
        <p:spPr bwMode="auto">
          <a:xfrm>
            <a:off x="7086600" y="5334000"/>
            <a:ext cx="2304898" cy="152400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838200"/>
            <a:ext cx="8229600" cy="5169091"/>
          </a:xfrm>
        </p:spPr>
        <p:style>
          <a:lnRef idx="1">
            <a:schemeClr val="accent1"/>
          </a:lnRef>
          <a:fillRef idx="2">
            <a:schemeClr val="accent1"/>
          </a:fillRef>
          <a:effectRef idx="1">
            <a:schemeClr val="accent1"/>
          </a:effectRef>
          <a:fontRef idx="minor">
            <a:schemeClr val="dk1"/>
          </a:fontRef>
        </p:style>
        <p:txBody>
          <a:bodyPr/>
          <a:lstStyle/>
          <a:p>
            <a:r>
              <a:rPr lang="en-US" dirty="0" smtClean="0">
                <a:latin typeface="Lucida Calligraphy" pitchFamily="66" charset="0"/>
              </a:rPr>
              <a:t>Important document for the Assessing Officer</a:t>
            </a:r>
          </a:p>
          <a:p>
            <a:pPr lvl="1">
              <a:buFont typeface="Arial" pitchFamily="34" charset="0"/>
              <a:buChar char="•"/>
            </a:pPr>
            <a:r>
              <a:rPr lang="en-US" dirty="0" smtClean="0">
                <a:latin typeface="Lucida Calligraphy" pitchFamily="66" charset="0"/>
              </a:rPr>
              <a:t>Contains summary of international transaction</a:t>
            </a:r>
          </a:p>
          <a:p>
            <a:pPr lvl="1">
              <a:buFont typeface="Arial" pitchFamily="34" charset="0"/>
              <a:buChar char="•"/>
            </a:pPr>
            <a:r>
              <a:rPr lang="en-US" dirty="0" smtClean="0">
                <a:latin typeface="Lucida Calligraphy" pitchFamily="66" charset="0"/>
              </a:rPr>
              <a:t>Contains details of taxpayer</a:t>
            </a:r>
          </a:p>
          <a:p>
            <a:pPr lvl="1">
              <a:buFont typeface="Arial" pitchFamily="34" charset="0"/>
              <a:buChar char="•"/>
            </a:pPr>
            <a:r>
              <a:rPr lang="en-US" dirty="0" smtClean="0">
                <a:latin typeface="Lucida Calligraphy" pitchFamily="66" charset="0"/>
              </a:rPr>
              <a:t>Contain method employed to determine ALP</a:t>
            </a:r>
          </a:p>
          <a:p>
            <a:r>
              <a:rPr lang="en-US" dirty="0" smtClean="0">
                <a:latin typeface="Lucida Calligraphy" pitchFamily="66" charset="0"/>
              </a:rPr>
              <a:t>The information contained in 3CEB helps Assessing Officer with a overview of the international transaction.</a:t>
            </a:r>
            <a:endParaRPr lang="en-US" dirty="0">
              <a:latin typeface="Lucida Calligraphy" pitchFamily="66" charset="0"/>
            </a:endParaRPr>
          </a:p>
        </p:txBody>
      </p:sp>
      <p:sp>
        <p:nvSpPr>
          <p:cNvPr id="3" name="Title 2"/>
          <p:cNvSpPr>
            <a:spLocks noGrp="1"/>
          </p:cNvSpPr>
          <p:nvPr>
            <p:ph type="title"/>
          </p:nvPr>
        </p:nvSpPr>
        <p:spPr>
          <a:xfrm>
            <a:off x="457200" y="274638"/>
            <a:ext cx="8229600" cy="182562"/>
          </a:xfrm>
        </p:spPr>
        <p:txBody>
          <a:bodyPr>
            <a:normAutofit fontScale="90000"/>
          </a:bodyPr>
          <a:lstStyle/>
          <a:p>
            <a:endParaRPr lang="en-US" dirty="0"/>
          </a:p>
        </p:txBody>
      </p:sp>
      <p:pic>
        <p:nvPicPr>
          <p:cNvPr id="2050" name="Picture 2" descr="C:\Program Files\Microsoft Office\MEDIA\CAGCAT10\j0196400.wmf"/>
          <p:cNvPicPr>
            <a:picLocks noChangeAspect="1" noChangeArrowheads="1"/>
          </p:cNvPicPr>
          <p:nvPr/>
        </p:nvPicPr>
        <p:blipFill>
          <a:blip r:embed="rId2" cstate="print"/>
          <a:srcRect/>
          <a:stretch>
            <a:fillRect/>
          </a:stretch>
        </p:blipFill>
        <p:spPr bwMode="auto">
          <a:xfrm>
            <a:off x="5562599" y="4495800"/>
            <a:ext cx="3196307" cy="2040941"/>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numCol="1">
            <a:normAutofit/>
          </a:bodyPr>
          <a:lstStyle/>
          <a:p>
            <a:pPr>
              <a:buNone/>
            </a:pPr>
            <a:r>
              <a:rPr lang="en-US" dirty="0" smtClean="0">
                <a:latin typeface="Lucida Calligraphy" pitchFamily="66" charset="0"/>
              </a:rPr>
              <a:t>    The </a:t>
            </a:r>
            <a:r>
              <a:rPr lang="en-US" dirty="0">
                <a:latin typeface="Lucida Calligraphy" pitchFamily="66" charset="0"/>
              </a:rPr>
              <a:t>primary onus is on the taxpayer </a:t>
            </a:r>
            <a:r>
              <a:rPr lang="en-US" dirty="0" smtClean="0">
                <a:latin typeface="Lucida Calligraphy" pitchFamily="66" charset="0"/>
              </a:rPr>
              <a:t>to determine </a:t>
            </a:r>
            <a:r>
              <a:rPr lang="en-US" dirty="0">
                <a:latin typeface="Lucida Calligraphy" pitchFamily="66" charset="0"/>
              </a:rPr>
              <a:t>an ALP in accordance with the TPR and </a:t>
            </a:r>
            <a:r>
              <a:rPr lang="en-US" dirty="0" smtClean="0">
                <a:latin typeface="Lucida Calligraphy" pitchFamily="66" charset="0"/>
              </a:rPr>
              <a:t>to substantiate </a:t>
            </a:r>
            <a:r>
              <a:rPr lang="en-US" dirty="0">
                <a:latin typeface="Lucida Calligraphy" pitchFamily="66" charset="0"/>
              </a:rPr>
              <a:t>the same with the prescribed documentation. Where such onus is discharged </a:t>
            </a:r>
            <a:r>
              <a:rPr lang="en-US" dirty="0" smtClean="0">
                <a:latin typeface="Lucida Calligraphy" pitchFamily="66" charset="0"/>
              </a:rPr>
              <a:t>by the </a:t>
            </a:r>
            <a:r>
              <a:rPr lang="en-US" dirty="0">
                <a:latin typeface="Lucida Calligraphy" pitchFamily="66" charset="0"/>
              </a:rPr>
              <a:t>taxpayer and the data used for determining the ALP is reliable and correct there can </a:t>
            </a:r>
            <a:r>
              <a:rPr lang="en-US" dirty="0" smtClean="0">
                <a:latin typeface="Lucida Calligraphy" pitchFamily="66" charset="0"/>
              </a:rPr>
              <a:t>be no </a:t>
            </a:r>
            <a:r>
              <a:rPr lang="en-US" dirty="0">
                <a:latin typeface="Lucida Calligraphy" pitchFamily="66" charset="0"/>
              </a:rPr>
              <a:t>intervention by the tax officer.</a:t>
            </a:r>
          </a:p>
          <a:p>
            <a:endParaRPr lang="en-US" dirty="0">
              <a:latin typeface="Lucida Calligraphy" pitchFamily="66" charset="0"/>
            </a:endParaRPr>
          </a:p>
        </p:txBody>
      </p:sp>
      <p:sp>
        <p:nvSpPr>
          <p:cNvPr id="2" name="Title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n-US" sz="2800" b="1" dirty="0" smtClean="0"/>
              <a:t> </a:t>
            </a:r>
            <a:r>
              <a:rPr lang="en-US" sz="2800" b="1" dirty="0">
                <a:latin typeface="Algerian" pitchFamily="82" charset="0"/>
              </a:rPr>
              <a:t>BURDEN OF PROOF - TAXPAYER OR TAX OFFICER?</a:t>
            </a:r>
            <a:endParaRPr lang="en-US" sz="2800" dirty="0">
              <a:latin typeface="Algerian" pitchFamily="82" charset="0"/>
            </a:endParaRPr>
          </a:p>
        </p:txBody>
      </p:sp>
      <p:pic>
        <p:nvPicPr>
          <p:cNvPr id="1026" name="Picture 2" descr="C:\Program Files\Microsoft Office\MEDIA\CAGCAT10\j0291984.wmf"/>
          <p:cNvPicPr>
            <a:picLocks noChangeAspect="1" noChangeArrowheads="1"/>
          </p:cNvPicPr>
          <p:nvPr/>
        </p:nvPicPr>
        <p:blipFill>
          <a:blip r:embed="rId2" cstate="print"/>
          <a:srcRect/>
          <a:stretch>
            <a:fillRect/>
          </a:stretch>
        </p:blipFill>
        <p:spPr bwMode="auto">
          <a:xfrm>
            <a:off x="7086600" y="4944161"/>
            <a:ext cx="1807769" cy="1913839"/>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fontScale="77500" lnSpcReduction="20000"/>
          </a:bodyPr>
          <a:lstStyle/>
          <a:p>
            <a:pPr>
              <a:buNone/>
            </a:pPr>
            <a:r>
              <a:rPr lang="en-US" dirty="0">
                <a:latin typeface="Lucida Calligraphy" pitchFamily="66" charset="0"/>
              </a:rPr>
              <a:t>In case the ALP determined by the TPO </a:t>
            </a:r>
            <a:r>
              <a:rPr lang="en-US" dirty="0" smtClean="0">
                <a:latin typeface="Lucida Calligraphy" pitchFamily="66" charset="0"/>
              </a:rPr>
              <a:t>indicates understatement </a:t>
            </a:r>
            <a:r>
              <a:rPr lang="en-US" dirty="0">
                <a:latin typeface="Lucida Calligraphy" pitchFamily="66" charset="0"/>
              </a:rPr>
              <a:t>of income by the </a:t>
            </a:r>
            <a:r>
              <a:rPr lang="en-US" dirty="0" smtClean="0">
                <a:latin typeface="Lucida Calligraphy" pitchFamily="66" charset="0"/>
              </a:rPr>
              <a:t>taxpayer, it </a:t>
            </a:r>
            <a:r>
              <a:rPr lang="en-US" dirty="0">
                <a:latin typeface="Lucida Calligraphy" pitchFamily="66" charset="0"/>
              </a:rPr>
              <a:t>could result into the following</a:t>
            </a:r>
          </a:p>
          <a:p>
            <a:pPr>
              <a:buNone/>
            </a:pPr>
            <a:r>
              <a:rPr lang="en-US" dirty="0">
                <a:latin typeface="Lucida Calligraphy" pitchFamily="66" charset="0"/>
              </a:rPr>
              <a:t>(a) Adjustment to reported income of the taxpayer</a:t>
            </a:r>
          </a:p>
          <a:p>
            <a:pPr>
              <a:buNone/>
            </a:pPr>
            <a:r>
              <a:rPr lang="en-US" dirty="0">
                <a:latin typeface="Lucida Calligraphy" pitchFamily="66" charset="0"/>
              </a:rPr>
              <a:t>(b) Levy of </a:t>
            </a:r>
            <a:r>
              <a:rPr lang="en-US" dirty="0" smtClean="0">
                <a:latin typeface="Lucida Calligraphy" pitchFamily="66" charset="0"/>
              </a:rPr>
              <a:t>penalty (section 271(1)(c) )</a:t>
            </a:r>
          </a:p>
          <a:p>
            <a:pPr>
              <a:buNone/>
            </a:pPr>
            <a:r>
              <a:rPr lang="en-US" dirty="0" smtClean="0">
                <a:latin typeface="Lucida Calligraphy" pitchFamily="66" charset="0"/>
              </a:rPr>
              <a:t>	(</a:t>
            </a:r>
            <a:r>
              <a:rPr lang="en-US" dirty="0">
                <a:latin typeface="Lucida Calligraphy" pitchFamily="66" charset="0"/>
              </a:rPr>
              <a:t>a) Penalty for Concealment of Income - 100 to 300 percent on tax evaded</a:t>
            </a:r>
          </a:p>
          <a:p>
            <a:pPr>
              <a:buNone/>
            </a:pPr>
            <a:r>
              <a:rPr lang="en-US" dirty="0" smtClean="0">
                <a:latin typeface="Lucida Calligraphy" pitchFamily="66" charset="0"/>
              </a:rPr>
              <a:t>	(</a:t>
            </a:r>
            <a:r>
              <a:rPr lang="en-US" dirty="0">
                <a:latin typeface="Lucida Calligraphy" pitchFamily="66" charset="0"/>
              </a:rPr>
              <a:t>b) Failure to Maintain/Furnish Prescribed Documentation - 2 percent of the value of </a:t>
            </a:r>
            <a:r>
              <a:rPr lang="en-US" dirty="0" smtClean="0">
                <a:latin typeface="Lucida Calligraphy" pitchFamily="66" charset="0"/>
              </a:rPr>
              <a:t>the international </a:t>
            </a:r>
            <a:r>
              <a:rPr lang="en-US" dirty="0">
                <a:latin typeface="Lucida Calligraphy" pitchFamily="66" charset="0"/>
              </a:rPr>
              <a:t>transaction</a:t>
            </a:r>
          </a:p>
          <a:p>
            <a:pPr>
              <a:buNone/>
            </a:pPr>
            <a:r>
              <a:rPr lang="en-US" dirty="0" smtClean="0">
                <a:latin typeface="Lucida Calligraphy" pitchFamily="66" charset="0"/>
              </a:rPr>
              <a:t>	(</a:t>
            </a:r>
            <a:r>
              <a:rPr lang="en-US" dirty="0">
                <a:latin typeface="Lucida Calligraphy" pitchFamily="66" charset="0"/>
              </a:rPr>
              <a:t>c) Penalty for non-furnishing of accountants report - INR 100,000 (fixed)</a:t>
            </a:r>
          </a:p>
          <a:p>
            <a:pPr>
              <a:buNone/>
            </a:pPr>
            <a:r>
              <a:rPr lang="en-US" dirty="0">
                <a:latin typeface="Lucida Calligraphy" pitchFamily="66" charset="0"/>
              </a:rPr>
              <a:t>The above penalties can be avoided if the taxpayer proves that there was reasonable </a:t>
            </a:r>
            <a:r>
              <a:rPr lang="en-US" dirty="0" smtClean="0">
                <a:latin typeface="Lucida Calligraphy" pitchFamily="66" charset="0"/>
              </a:rPr>
              <a:t>cause for </a:t>
            </a:r>
            <a:r>
              <a:rPr lang="en-US" dirty="0">
                <a:latin typeface="Lucida Calligraphy" pitchFamily="66" charset="0"/>
              </a:rPr>
              <a:t>such failures.</a:t>
            </a:r>
          </a:p>
          <a:p>
            <a:pPr>
              <a:buNone/>
            </a:pPr>
            <a:endParaRPr lang="en-US" dirty="0"/>
          </a:p>
          <a:p>
            <a:endParaRPr lang="en-US" b="1" dirty="0"/>
          </a:p>
        </p:txBody>
      </p:sp>
      <p:sp>
        <p:nvSpPr>
          <p:cNvPr id="2" name="Title 1"/>
          <p:cNvSpPr>
            <a:spLocks noGrp="1"/>
          </p:cNvSpPr>
          <p:nvPr>
            <p:ph type="title"/>
          </p:nvPr>
        </p:nvSpPr>
        <p:spPr>
          <a:xfrm>
            <a:off x="457200" y="304800"/>
            <a:ext cx="8229600" cy="838200"/>
          </a:xfrm>
        </p:spPr>
        <p:style>
          <a:lnRef idx="2">
            <a:schemeClr val="accent1">
              <a:shade val="50000"/>
            </a:schemeClr>
          </a:lnRef>
          <a:fillRef idx="1">
            <a:schemeClr val="accent1"/>
          </a:fillRef>
          <a:effectRef idx="0">
            <a:schemeClr val="accent1"/>
          </a:effectRef>
          <a:fontRef idx="minor">
            <a:schemeClr val="lt1"/>
          </a:fontRef>
        </p:style>
        <p:txBody>
          <a:bodyPr>
            <a:noAutofit/>
          </a:bodyPr>
          <a:lstStyle/>
          <a:p>
            <a:r>
              <a:rPr lang="en-US" sz="2800" b="1" dirty="0">
                <a:latin typeface="Algerian" pitchFamily="82" charset="0"/>
              </a:rPr>
              <a:t>EFFECTS OF ADJUSTMENT TO THE ALP</a:t>
            </a:r>
            <a:r>
              <a:rPr lang="en-US" sz="2800" dirty="0"/>
              <a:t/>
            </a:r>
            <a:br>
              <a:rPr lang="en-US" sz="2800" dirty="0"/>
            </a:br>
            <a:endParaRPr lang="en-US" sz="28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lstStyle/>
          <a:p>
            <a:r>
              <a:rPr lang="en-US" dirty="0">
                <a:latin typeface="Lucida Calligraphy" pitchFamily="66" charset="0"/>
              </a:rPr>
              <a:t>Increasing participation of multi-national groups in economic activities in India has given </a:t>
            </a:r>
            <a:r>
              <a:rPr lang="en-US" dirty="0" smtClean="0">
                <a:latin typeface="Lucida Calligraphy" pitchFamily="66" charset="0"/>
              </a:rPr>
              <a:t>rise to </a:t>
            </a:r>
            <a:r>
              <a:rPr lang="en-US" dirty="0">
                <a:latin typeface="Lucida Calligraphy" pitchFamily="66" charset="0"/>
              </a:rPr>
              <a:t>new and complex issues emerging from transactions entered into between two or </a:t>
            </a:r>
            <a:r>
              <a:rPr lang="en-US" dirty="0" smtClean="0">
                <a:latin typeface="Lucida Calligraphy" pitchFamily="66" charset="0"/>
              </a:rPr>
              <a:t>more enterprises </a:t>
            </a:r>
            <a:r>
              <a:rPr lang="en-US" dirty="0">
                <a:latin typeface="Lucida Calligraphy" pitchFamily="66" charset="0"/>
              </a:rPr>
              <a:t>belonging to the same </a:t>
            </a:r>
            <a:r>
              <a:rPr lang="en-US" dirty="0" smtClean="0">
                <a:latin typeface="Lucida Calligraphy" pitchFamily="66" charset="0"/>
              </a:rPr>
              <a:t>group.</a:t>
            </a:r>
            <a:endParaRPr lang="en-US" dirty="0">
              <a:latin typeface="Lucida Calligraphy" pitchFamily="66" charset="0"/>
            </a:endParaRPr>
          </a:p>
        </p:txBody>
      </p:sp>
      <p:sp>
        <p:nvSpPr>
          <p:cNvPr id="2" name="Title 1"/>
          <p:cNvSpPr>
            <a:spLocks noGrp="1"/>
          </p:cNvSpPr>
          <p:nvPr>
            <p:ph type="title"/>
          </p:nvPr>
        </p:nvSpPr>
        <p:spPr/>
        <p:style>
          <a:lnRef idx="1">
            <a:schemeClr val="accent1"/>
          </a:lnRef>
          <a:fillRef idx="3">
            <a:schemeClr val="accent1"/>
          </a:fillRef>
          <a:effectRef idx="2">
            <a:schemeClr val="accent1"/>
          </a:effectRef>
          <a:fontRef idx="minor">
            <a:schemeClr val="lt1"/>
          </a:fontRef>
        </p:style>
        <p:txBody>
          <a:bodyPr>
            <a:normAutofit fontScale="90000"/>
          </a:bodyPr>
          <a:lstStyle/>
          <a:p>
            <a:r>
              <a:rPr lang="en-US" b="1" dirty="0" smtClean="0"/>
              <a:t/>
            </a:r>
            <a:br>
              <a:rPr lang="en-US" b="1" dirty="0" smtClean="0"/>
            </a:br>
            <a:r>
              <a:rPr lang="en-US" b="1" dirty="0" smtClean="0">
                <a:latin typeface="Algerian" pitchFamily="82" charset="0"/>
              </a:rPr>
              <a:t> </a:t>
            </a:r>
            <a:r>
              <a:rPr lang="en-US" b="1" dirty="0">
                <a:latin typeface="Algerian" pitchFamily="82" charset="0"/>
              </a:rPr>
              <a:t>INTRODUCTION</a:t>
            </a:r>
            <a:r>
              <a:rPr lang="en-US" dirty="0"/>
              <a:t/>
            </a:r>
            <a:br>
              <a:rPr lang="en-US" dirty="0"/>
            </a:br>
            <a:endParaRPr lang="en-US" dirty="0"/>
          </a:p>
        </p:txBody>
      </p:sp>
      <p:pic>
        <p:nvPicPr>
          <p:cNvPr id="1027" name="Picture 3" descr="C:\Program Files\Microsoft Office\MEDIA\CAGCAT10\j0195812.wmf"/>
          <p:cNvPicPr>
            <a:picLocks noChangeAspect="1" noChangeArrowheads="1"/>
          </p:cNvPicPr>
          <p:nvPr/>
        </p:nvPicPr>
        <p:blipFill>
          <a:blip r:embed="rId2" cstate="print"/>
          <a:srcRect/>
          <a:stretch>
            <a:fillRect/>
          </a:stretch>
        </p:blipFill>
        <p:spPr bwMode="auto">
          <a:xfrm>
            <a:off x="6705600" y="4724400"/>
            <a:ext cx="1773022" cy="1824228"/>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14400" y="0"/>
            <a:ext cx="8229600" cy="5550091"/>
          </a:xfrm>
          <a:ln w="34925">
            <a:solidFill>
              <a:srgbClr val="FFFFFF"/>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style>
          <a:lnRef idx="1">
            <a:schemeClr val="accent1"/>
          </a:lnRef>
          <a:fillRef idx="2">
            <a:schemeClr val="accent1"/>
          </a:fillRef>
          <a:effectRef idx="1">
            <a:schemeClr val="accent1"/>
          </a:effectRef>
          <a:fontRef idx="minor">
            <a:schemeClr val="dk1"/>
          </a:fontRef>
        </p:style>
        <p:txBody>
          <a:bodyPr>
            <a:normAutofit/>
          </a:bodyPr>
          <a:lstStyle/>
          <a:p>
            <a:pPr algn="ctr">
              <a:buNone/>
            </a:pPr>
            <a:endParaRPr lang="en-US" sz="12000" dirty="0" smtClean="0"/>
          </a:p>
          <a:p>
            <a:pPr algn="ctr">
              <a:buNone/>
            </a:pPr>
            <a:r>
              <a:rPr lang="en-US" sz="12000" dirty="0" smtClean="0">
                <a:latin typeface="Forte" pitchFamily="66" charset="0"/>
              </a:rPr>
              <a:t>Thank you</a:t>
            </a:r>
            <a:endParaRPr lang="en-US" sz="12000" dirty="0">
              <a:latin typeface="Forte" pitchFamily="66"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lstStyle/>
          <a:p>
            <a:r>
              <a:rPr lang="en-US" dirty="0">
                <a:latin typeface="Lucida Calligraphy" pitchFamily="66" charset="0"/>
              </a:rPr>
              <a:t>Transfer Pricing Regulations ("TPR") are applicable to the all enterprises that enter into </a:t>
            </a:r>
            <a:r>
              <a:rPr lang="en-US" dirty="0" err="1">
                <a:latin typeface="Lucida Calligraphy" pitchFamily="66" charset="0"/>
              </a:rPr>
              <a:t>an'International</a:t>
            </a:r>
            <a:r>
              <a:rPr lang="en-US" dirty="0">
                <a:latin typeface="Lucida Calligraphy" pitchFamily="66" charset="0"/>
              </a:rPr>
              <a:t> Transaction' with an 'Associated Enterprise'. Therefore, generally it applies to all cross border transactions entered into between associated enterprises. It even applies to transactions involving a mere book entry having no apparent financial impact.</a:t>
            </a:r>
          </a:p>
        </p:txBody>
      </p:sp>
      <p:sp>
        <p:nvSpPr>
          <p:cNvPr id="2" name="Title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lstStyle/>
          <a:p>
            <a:r>
              <a:rPr lang="en-US" b="1" dirty="0">
                <a:latin typeface="Algerian" pitchFamily="82" charset="0"/>
              </a:rPr>
              <a:t>SCOPE &amp; APPLICABILITY</a:t>
            </a:r>
            <a:endParaRPr lang="en-US" dirty="0">
              <a:latin typeface="Algerian" pitchFamily="82" charset="0"/>
            </a:endParaRPr>
          </a:p>
        </p:txBody>
      </p:sp>
      <p:pic>
        <p:nvPicPr>
          <p:cNvPr id="6146" name="Picture 2" descr="C:\Program Files\Microsoft Office\MEDIA\CAGCAT10\j0196400.wmf"/>
          <p:cNvPicPr>
            <a:picLocks noChangeAspect="1" noChangeArrowheads="1"/>
          </p:cNvPicPr>
          <p:nvPr/>
        </p:nvPicPr>
        <p:blipFill>
          <a:blip r:embed="rId2" cstate="print"/>
          <a:srcRect/>
          <a:stretch>
            <a:fillRect/>
          </a:stretch>
        </p:blipFill>
        <p:spPr bwMode="auto">
          <a:xfrm>
            <a:off x="7448702" y="5045659"/>
            <a:ext cx="1695298" cy="1812341"/>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r>
              <a:rPr lang="en-US" sz="2800" dirty="0" smtClean="0">
                <a:latin typeface="Algerian" pitchFamily="82" charset="0"/>
              </a:rPr>
              <a:t>TRANSFER PRICING REGULATIONS IN INDIA</a:t>
            </a:r>
            <a:endParaRPr lang="en-US" sz="2800" dirty="0">
              <a:latin typeface="Algerian" pitchFamily="82" charset="0"/>
            </a:endParaRPr>
          </a:p>
        </p:txBody>
      </p:sp>
      <p:graphicFrame>
        <p:nvGraphicFramePr>
          <p:cNvPr id="7" name="Diagram 6"/>
          <p:cNvGraphicFramePr/>
          <p:nvPr/>
        </p:nvGraphicFramePr>
        <p:xfrm>
          <a:off x="1371600" y="1371600"/>
          <a:ext cx="6248400" cy="4648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lnSpcReduction="10000"/>
          </a:bodyPr>
          <a:lstStyle/>
          <a:p>
            <a:r>
              <a:rPr lang="en-US" b="1" dirty="0" smtClean="0">
                <a:latin typeface="Lucida Calligraphy" pitchFamily="66" charset="0"/>
              </a:rPr>
              <a:t>Related Party Disclosure :</a:t>
            </a:r>
            <a:r>
              <a:rPr lang="en-US" dirty="0" smtClean="0">
                <a:latin typeface="Lucida Calligraphy" pitchFamily="66" charset="0"/>
              </a:rPr>
              <a:t> Sometimes business transactions between related parties loose the feature and character of the arms length transactions. Related party relationship affects the volume and decision of business of one enterprise for the benefit of the other enterprise. Hence disclosure of related party transaction is essential for proper understanding of financial performance and financial position of enterprise.</a:t>
            </a:r>
          </a:p>
          <a:p>
            <a:endParaRPr lang="en-US" dirty="0">
              <a:latin typeface="Lucida Calligraphy" pitchFamily="66" charset="0"/>
            </a:endParaRPr>
          </a:p>
        </p:txBody>
      </p:sp>
      <p:sp>
        <p:nvSpPr>
          <p:cNvPr id="2" name="Title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smtClean="0">
                <a:latin typeface="Algerian" pitchFamily="82" charset="0"/>
              </a:rPr>
              <a:t>AS-18</a:t>
            </a:r>
            <a:endParaRPr lang="en-US" dirty="0">
              <a:latin typeface="Algerian" pitchFamily="82" charset="0"/>
            </a:endParaRPr>
          </a:p>
        </p:txBody>
      </p:sp>
      <p:pic>
        <p:nvPicPr>
          <p:cNvPr id="3074" name="Picture 2" descr="C:\Program Files\Microsoft Office\MEDIA\CAGCAT10\j0149481.wmf"/>
          <p:cNvPicPr>
            <a:picLocks noChangeAspect="1" noChangeArrowheads="1"/>
          </p:cNvPicPr>
          <p:nvPr/>
        </p:nvPicPr>
        <p:blipFill>
          <a:blip r:embed="rId2" cstate="print"/>
          <a:srcRect/>
          <a:stretch>
            <a:fillRect/>
          </a:stretch>
        </p:blipFill>
        <p:spPr bwMode="auto">
          <a:xfrm rot="534036">
            <a:off x="7089848" y="4526378"/>
            <a:ext cx="2144162" cy="2178867"/>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19200"/>
            <a:ext cx="8229600" cy="5029200"/>
          </a:xfrm>
        </p:spPr>
        <p:style>
          <a:lnRef idx="1">
            <a:schemeClr val="accent1"/>
          </a:lnRef>
          <a:fillRef idx="2">
            <a:schemeClr val="accent1"/>
          </a:fillRef>
          <a:effectRef idx="1">
            <a:schemeClr val="accent1"/>
          </a:effectRef>
          <a:fontRef idx="minor">
            <a:schemeClr val="dk1"/>
          </a:fontRef>
        </p:style>
        <p:txBody>
          <a:bodyPr>
            <a:noAutofit/>
          </a:bodyPr>
          <a:lstStyle/>
          <a:p>
            <a:r>
              <a:rPr lang="en-US" sz="2200" dirty="0" smtClean="0">
                <a:latin typeface="Lucida Calligraphy" pitchFamily="66" charset="0"/>
                <a:hlinkClick r:id="rId2"/>
              </a:rPr>
              <a:t>Organization for Economic Cooperation and Development</a:t>
            </a:r>
            <a:r>
              <a:rPr lang="en-US" sz="2200" dirty="0" smtClean="0">
                <a:latin typeface="Lucida Calligraphy" pitchFamily="66" charset="0"/>
              </a:rPr>
              <a:t>. An organization that acts as a meeting ground for 30 countries which believe strongly in the </a:t>
            </a:r>
            <a:r>
              <a:rPr lang="en-US" sz="2200" dirty="0" smtClean="0">
                <a:latin typeface="Lucida Calligraphy" pitchFamily="66" charset="0"/>
                <a:hlinkClick r:id="rId3"/>
              </a:rPr>
              <a:t>free market</a:t>
            </a:r>
            <a:r>
              <a:rPr lang="en-US" sz="2200" dirty="0" smtClean="0">
                <a:latin typeface="Lucida Calligraphy" pitchFamily="66" charset="0"/>
              </a:rPr>
              <a:t> system, The OECD provides a forum for discussing </a:t>
            </a:r>
            <a:r>
              <a:rPr lang="en-US" sz="2200" dirty="0" smtClean="0">
                <a:latin typeface="Lucida Calligraphy" pitchFamily="66" charset="0"/>
                <a:hlinkClick r:id="rId4"/>
              </a:rPr>
              <a:t>issues</a:t>
            </a:r>
            <a:r>
              <a:rPr lang="en-US" sz="2200" dirty="0" smtClean="0">
                <a:latin typeface="Lucida Calligraphy" pitchFamily="66" charset="0"/>
              </a:rPr>
              <a:t> and reaching agreements, some of which are legally </a:t>
            </a:r>
            <a:r>
              <a:rPr lang="en-US" sz="2200" dirty="0" smtClean="0">
                <a:latin typeface="Lucida Calligraphy" pitchFamily="66" charset="0"/>
                <a:hlinkClick r:id="rId5"/>
              </a:rPr>
              <a:t>binding</a:t>
            </a:r>
            <a:r>
              <a:rPr lang="en-US" sz="2200" dirty="0" smtClean="0">
                <a:latin typeface="Lucida Calligraphy" pitchFamily="66" charset="0"/>
              </a:rPr>
              <a:t>.</a:t>
            </a:r>
          </a:p>
          <a:p>
            <a:r>
              <a:rPr lang="en-US" sz="2200" dirty="0" smtClean="0">
                <a:latin typeface="Lucida Calligraphy" pitchFamily="66" charset="0"/>
              </a:rPr>
              <a:t>The Transfer Pricing Guidelines for Multinational Enterprises and Tax Administrations were originally approved by the OECD Council in 1995.The Transfer Pricing Guidelines for Multinational Enterprises and Tax Administrations provide guidance on the application of the "arm's length principle" for the valuation, for tax purposes, of cross-border transactions between associated enterprises.</a:t>
            </a:r>
            <a:endParaRPr lang="en-US" sz="2200" dirty="0">
              <a:latin typeface="Lucida Calligraphy" pitchFamily="66" charset="0"/>
            </a:endParaRPr>
          </a:p>
        </p:txBody>
      </p:sp>
      <p:sp>
        <p:nvSpPr>
          <p:cNvPr id="3" name="Title 2"/>
          <p:cNvSpPr>
            <a:spLocks noGrp="1"/>
          </p:cNvSpPr>
          <p:nvPr>
            <p:ph type="title"/>
          </p:nvPr>
        </p:nvSpPr>
        <p:spPr>
          <a:xfrm>
            <a:off x="457200" y="274638"/>
            <a:ext cx="8229600" cy="792162"/>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algn="ctr"/>
            <a:r>
              <a:rPr lang="en-US" sz="5400" dirty="0" smtClean="0">
                <a:latin typeface="Algerian" pitchFamily="82" charset="0"/>
              </a:rPr>
              <a:t>OECD</a:t>
            </a:r>
            <a:endParaRPr lang="en-US" sz="5400" dirty="0">
              <a:latin typeface="Algerian" pitchFamily="82"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lstStyle/>
          <a:p>
            <a:r>
              <a:rPr lang="en-US" dirty="0" smtClean="0">
                <a:latin typeface="Lucida Calligraphy" pitchFamily="66" charset="0"/>
              </a:rPr>
              <a:t>Finance Act has substituted the old section 92 of ITA by section 92,92A to 92F.</a:t>
            </a:r>
          </a:p>
          <a:p>
            <a:r>
              <a:rPr lang="en-US" dirty="0" smtClean="0">
                <a:latin typeface="Lucida Calligraphy" pitchFamily="66" charset="0"/>
              </a:rPr>
              <a:t>These section are backbone of Indian TRP.</a:t>
            </a:r>
          </a:p>
          <a:p>
            <a:r>
              <a:rPr lang="en-US" dirty="0" smtClean="0">
                <a:latin typeface="Lucida Calligraphy" pitchFamily="66" charset="0"/>
              </a:rPr>
              <a:t>These section define the meaning of related parties, international </a:t>
            </a:r>
            <a:r>
              <a:rPr lang="en-US" dirty="0" err="1" smtClean="0">
                <a:latin typeface="Lucida Calligraphy" pitchFamily="66" charset="0"/>
              </a:rPr>
              <a:t>transcations,pricing</a:t>
            </a:r>
            <a:r>
              <a:rPr lang="en-US" dirty="0" smtClean="0">
                <a:latin typeface="Lucida Calligraphy" pitchFamily="66" charset="0"/>
              </a:rPr>
              <a:t> methods etc.</a:t>
            </a:r>
          </a:p>
        </p:txBody>
      </p:sp>
      <p:sp>
        <p:nvSpPr>
          <p:cNvPr id="2" name="Title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smtClean="0">
                <a:latin typeface="Algerian" pitchFamily="82" charset="0"/>
              </a:rPr>
              <a:t>INCOME TAX ACT &amp; TP</a:t>
            </a:r>
            <a:endParaRPr lang="en-US" dirty="0">
              <a:latin typeface="Algerian" pitchFamily="82" charset="0"/>
            </a:endParaRPr>
          </a:p>
        </p:txBody>
      </p:sp>
      <p:pic>
        <p:nvPicPr>
          <p:cNvPr id="4098" name="Picture 2" descr="C:\Program Files\Microsoft Office\MEDIA\CAGCAT10\j0297749.wmf"/>
          <p:cNvPicPr>
            <a:picLocks noChangeAspect="1" noChangeArrowheads="1"/>
          </p:cNvPicPr>
          <p:nvPr/>
        </p:nvPicPr>
        <p:blipFill>
          <a:blip r:embed="rId2" cstate="print"/>
          <a:srcRect/>
          <a:stretch>
            <a:fillRect/>
          </a:stretch>
        </p:blipFill>
        <p:spPr bwMode="auto">
          <a:xfrm rot="1923698">
            <a:off x="6629400" y="4648200"/>
            <a:ext cx="1851660" cy="1762049"/>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fontScale="62500" lnSpcReduction="20000"/>
          </a:bodyPr>
          <a:lstStyle/>
          <a:p>
            <a:r>
              <a:rPr lang="en-US" dirty="0">
                <a:latin typeface="Lucida Calligraphy" pitchFamily="66" charset="0"/>
              </a:rPr>
              <a:t>The basic criterion to determine an AE is the participation in management, control or </a:t>
            </a:r>
            <a:r>
              <a:rPr lang="en-US" dirty="0" smtClean="0">
                <a:latin typeface="Lucida Calligraphy" pitchFamily="66" charset="0"/>
              </a:rPr>
              <a:t>capital  (ownership</a:t>
            </a:r>
            <a:r>
              <a:rPr lang="en-US" dirty="0">
                <a:latin typeface="Lucida Calligraphy" pitchFamily="66" charset="0"/>
              </a:rPr>
              <a:t>) of one enterprise by another enterprise. The participation may be direct </a:t>
            </a:r>
            <a:r>
              <a:rPr lang="en-US" dirty="0" smtClean="0">
                <a:latin typeface="Lucida Calligraphy" pitchFamily="66" charset="0"/>
              </a:rPr>
              <a:t>or indirect </a:t>
            </a:r>
            <a:r>
              <a:rPr lang="en-US" dirty="0">
                <a:latin typeface="Lucida Calligraphy" pitchFamily="66" charset="0"/>
              </a:rPr>
              <a:t>or through one or more </a:t>
            </a:r>
            <a:r>
              <a:rPr lang="en-US" dirty="0" smtClean="0">
                <a:latin typeface="Lucida Calligraphy" pitchFamily="66" charset="0"/>
              </a:rPr>
              <a:t>intermediaries. The </a:t>
            </a:r>
            <a:r>
              <a:rPr lang="en-US" dirty="0">
                <a:latin typeface="Lucida Calligraphy" pitchFamily="66" charset="0"/>
              </a:rPr>
              <a:t>concept of control adopted in the legislation extends not only to control through </a:t>
            </a:r>
            <a:r>
              <a:rPr lang="en-US" dirty="0" smtClean="0">
                <a:latin typeface="Lucida Calligraphy" pitchFamily="66" charset="0"/>
              </a:rPr>
              <a:t>holding shares </a:t>
            </a:r>
            <a:r>
              <a:rPr lang="en-US" dirty="0">
                <a:latin typeface="Lucida Calligraphy" pitchFamily="66" charset="0"/>
              </a:rPr>
              <a:t>or voting power or the power to appoint the management of an enterprise, but </a:t>
            </a:r>
            <a:r>
              <a:rPr lang="en-US" dirty="0" smtClean="0">
                <a:latin typeface="Lucida Calligraphy" pitchFamily="66" charset="0"/>
              </a:rPr>
              <a:t>also through </a:t>
            </a:r>
            <a:r>
              <a:rPr lang="en-US" dirty="0">
                <a:latin typeface="Lucida Calligraphy" pitchFamily="66" charset="0"/>
              </a:rPr>
              <a:t>debt, blood relationships, and control over various components of the </a:t>
            </a:r>
            <a:r>
              <a:rPr lang="en-US" dirty="0" smtClean="0">
                <a:latin typeface="Lucida Calligraphy" pitchFamily="66" charset="0"/>
              </a:rPr>
              <a:t>business activity </a:t>
            </a:r>
            <a:r>
              <a:rPr lang="en-US" dirty="0">
                <a:latin typeface="Lucida Calligraphy" pitchFamily="66" charset="0"/>
              </a:rPr>
              <a:t>performed by the taxpayer such as control over raw materials, sales and intangibles.</a:t>
            </a:r>
          </a:p>
          <a:p>
            <a:r>
              <a:rPr lang="en-US" dirty="0" smtClean="0">
                <a:latin typeface="Lucida Calligraphy" pitchFamily="66" charset="0"/>
              </a:rPr>
              <a:t>Direct control \control through intermediary</a:t>
            </a:r>
          </a:p>
          <a:p>
            <a:r>
              <a:rPr lang="en-US" dirty="0" smtClean="0">
                <a:latin typeface="Lucida Calligraphy" pitchFamily="66" charset="0"/>
              </a:rPr>
              <a:t>Holding 26% of voting power</a:t>
            </a:r>
          </a:p>
          <a:p>
            <a:r>
              <a:rPr lang="en-US" dirty="0" smtClean="0">
                <a:latin typeface="Lucida Calligraphy" pitchFamily="66" charset="0"/>
              </a:rPr>
              <a:t>Advance of not less than 51% of the total assets of borrowing company.</a:t>
            </a:r>
          </a:p>
          <a:p>
            <a:r>
              <a:rPr lang="en-US" dirty="0" smtClean="0">
                <a:latin typeface="Lucida Calligraphy" pitchFamily="66" charset="0"/>
              </a:rPr>
              <a:t>Guarantees not less than 10%on behalf of borrower.</a:t>
            </a:r>
          </a:p>
          <a:p>
            <a:r>
              <a:rPr lang="en-US" dirty="0" smtClean="0">
                <a:latin typeface="Lucida Calligraphy" pitchFamily="66" charset="0"/>
              </a:rPr>
              <a:t>Appointment of more than 50% BOD.</a:t>
            </a:r>
          </a:p>
          <a:p>
            <a:r>
              <a:rPr lang="en-US" dirty="0" smtClean="0">
                <a:latin typeface="Lucida Calligraphy" pitchFamily="66" charset="0"/>
              </a:rPr>
              <a:t>Dependence of 90% or more of the total raw material or other consumables.</a:t>
            </a:r>
            <a:endParaRPr lang="en-US" dirty="0">
              <a:latin typeface="Lucida Calligraphy" pitchFamily="66" charset="0"/>
            </a:endParaRPr>
          </a:p>
        </p:txBody>
      </p:sp>
      <p:sp>
        <p:nvSpPr>
          <p:cNvPr id="2" name="Title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en-US" b="1" dirty="0">
                <a:latin typeface="Algerian" pitchFamily="82" charset="0"/>
              </a:rPr>
              <a:t>. </a:t>
            </a:r>
            <a:r>
              <a:rPr lang="en-US" b="1" dirty="0" smtClean="0">
                <a:latin typeface="Algerian" pitchFamily="82" charset="0"/>
              </a:rPr>
              <a:t/>
            </a:r>
            <a:br>
              <a:rPr lang="en-US" b="1" dirty="0" smtClean="0">
                <a:latin typeface="Algerian" pitchFamily="82" charset="0"/>
              </a:rPr>
            </a:br>
            <a:r>
              <a:rPr lang="en-US" sz="3100" b="1" dirty="0" smtClean="0">
                <a:latin typeface="Algerian" pitchFamily="82" charset="0"/>
              </a:rPr>
              <a:t>Associated </a:t>
            </a:r>
            <a:r>
              <a:rPr lang="en-US" sz="3100" b="1" dirty="0">
                <a:latin typeface="Algerian" pitchFamily="82" charset="0"/>
              </a:rPr>
              <a:t>Enterprises ('AEs')- How Identified</a:t>
            </a:r>
            <a:r>
              <a:rPr lang="en-US" sz="3100" b="1" dirty="0" smtClean="0">
                <a:latin typeface="Algerian" pitchFamily="82" charset="0"/>
              </a:rPr>
              <a:t>? </a:t>
            </a:r>
            <a:br>
              <a:rPr lang="en-US" sz="3100" b="1" dirty="0" smtClean="0">
                <a:latin typeface="Algerian" pitchFamily="82" charset="0"/>
              </a:rPr>
            </a:br>
            <a:r>
              <a:rPr lang="en-US" sz="3100" b="1" dirty="0" smtClean="0">
                <a:latin typeface="Algerian" pitchFamily="82" charset="0"/>
              </a:rPr>
              <a:t>Section 92A</a:t>
            </a:r>
            <a:r>
              <a:rPr lang="en-US" dirty="0">
                <a:latin typeface="Algerian" pitchFamily="82" charset="0"/>
              </a:rPr>
              <a:t/>
            </a:r>
            <a:br>
              <a:rPr lang="en-US" dirty="0">
                <a:latin typeface="Algerian" pitchFamily="82" charset="0"/>
              </a:rPr>
            </a:br>
            <a:endParaRPr lang="en-US" dirty="0">
              <a:latin typeface="Algerian" pitchFamily="82" charset="0"/>
            </a:endParaRPr>
          </a:p>
        </p:txBody>
      </p:sp>
      <p:pic>
        <p:nvPicPr>
          <p:cNvPr id="5122" name="Picture 2" descr="C:\Program Files\Microsoft Office\MEDIA\CAGCAT10\j0283209.gif"/>
          <p:cNvPicPr>
            <a:picLocks noChangeAspect="1" noChangeArrowheads="1" noCrop="1"/>
          </p:cNvPicPr>
          <p:nvPr/>
        </p:nvPicPr>
        <p:blipFill>
          <a:blip r:embed="rId2" cstate="print"/>
          <a:srcRect/>
          <a:stretch>
            <a:fillRect/>
          </a:stretch>
        </p:blipFill>
        <p:spPr bwMode="auto">
          <a:xfrm>
            <a:off x="6477000" y="5334000"/>
            <a:ext cx="2667000" cy="15240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fontScale="77500" lnSpcReduction="20000"/>
          </a:bodyPr>
          <a:lstStyle/>
          <a:p>
            <a:r>
              <a:rPr lang="en-US" dirty="0">
                <a:latin typeface="Lucida Calligraphy" pitchFamily="66" charset="0"/>
              </a:rPr>
              <a:t>An international transaction is essentially a cross border transaction between AEs in any </a:t>
            </a:r>
            <a:r>
              <a:rPr lang="en-US" dirty="0" smtClean="0">
                <a:latin typeface="Lucida Calligraphy" pitchFamily="66" charset="0"/>
              </a:rPr>
              <a:t>sort of </a:t>
            </a:r>
            <a:r>
              <a:rPr lang="en-US" dirty="0">
                <a:latin typeface="Lucida Calligraphy" pitchFamily="66" charset="0"/>
              </a:rPr>
              <a:t>property, whether tangible or intangible, or in the provision of services, lending of </a:t>
            </a:r>
            <a:r>
              <a:rPr lang="en-US" dirty="0" smtClean="0">
                <a:latin typeface="Lucida Calligraphy" pitchFamily="66" charset="0"/>
              </a:rPr>
              <a:t>money etc</a:t>
            </a:r>
            <a:r>
              <a:rPr lang="en-US" dirty="0">
                <a:latin typeface="Lucida Calligraphy" pitchFamily="66" charset="0"/>
              </a:rPr>
              <a:t>. At least one of the parties to the transaction must be a non-resident entering into one </a:t>
            </a:r>
            <a:r>
              <a:rPr lang="en-US" dirty="0" smtClean="0">
                <a:latin typeface="Lucida Calligraphy" pitchFamily="66" charset="0"/>
              </a:rPr>
              <a:t>or more </a:t>
            </a:r>
            <a:r>
              <a:rPr lang="en-US" dirty="0">
                <a:latin typeface="Lucida Calligraphy" pitchFamily="66" charset="0"/>
              </a:rPr>
              <a:t>of the following transactions</a:t>
            </a:r>
          </a:p>
          <a:p>
            <a:pPr>
              <a:buNone/>
            </a:pPr>
            <a:r>
              <a:rPr lang="en-US" dirty="0">
                <a:latin typeface="Lucida Calligraphy" pitchFamily="66" charset="0"/>
              </a:rPr>
              <a:t>(a) Purchase, sale or lease of Tangible or Intangible Property</a:t>
            </a:r>
          </a:p>
          <a:p>
            <a:pPr>
              <a:buNone/>
            </a:pPr>
            <a:r>
              <a:rPr lang="en-US" dirty="0">
                <a:latin typeface="Lucida Calligraphy" pitchFamily="66" charset="0"/>
              </a:rPr>
              <a:t>(b) Provision of services</a:t>
            </a:r>
          </a:p>
          <a:p>
            <a:pPr>
              <a:buNone/>
            </a:pPr>
            <a:r>
              <a:rPr lang="en-US" dirty="0">
                <a:latin typeface="Lucida Calligraphy" pitchFamily="66" charset="0"/>
              </a:rPr>
              <a:t>(c) Lending or borrowing of money</a:t>
            </a:r>
          </a:p>
          <a:p>
            <a:pPr>
              <a:buNone/>
            </a:pPr>
            <a:r>
              <a:rPr lang="en-US" dirty="0">
                <a:latin typeface="Lucida Calligraphy" pitchFamily="66" charset="0"/>
              </a:rPr>
              <a:t>(d) Any transaction having a bearing on profits, income, losses or assets</a:t>
            </a:r>
          </a:p>
          <a:p>
            <a:pPr>
              <a:buNone/>
            </a:pPr>
            <a:r>
              <a:rPr lang="en-US" dirty="0">
                <a:latin typeface="Lucida Calligraphy" pitchFamily="66" charset="0"/>
              </a:rPr>
              <a:t>(e) Mutual agreement between AEs for allocation/apportionment of any cost, contribution </a:t>
            </a:r>
            <a:r>
              <a:rPr lang="en-US" dirty="0" smtClean="0">
                <a:latin typeface="Lucida Calligraphy" pitchFamily="66" charset="0"/>
              </a:rPr>
              <a:t>or expense</a:t>
            </a:r>
            <a:r>
              <a:rPr lang="en-US" dirty="0">
                <a:latin typeface="Lucida Calligraphy" pitchFamily="66" charset="0"/>
              </a:rPr>
              <a:t>.</a:t>
            </a:r>
          </a:p>
          <a:p>
            <a:endParaRPr lang="en-US" dirty="0">
              <a:latin typeface="Lucida Calligraphy" pitchFamily="66" charset="0"/>
            </a:endParaRPr>
          </a:p>
        </p:txBody>
      </p:sp>
      <p:sp>
        <p:nvSpPr>
          <p:cNvPr id="2" name="Title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en-US" sz="2800" b="1" dirty="0">
                <a:latin typeface="Algerian" pitchFamily="82" charset="0"/>
              </a:rPr>
              <a:t>What is an International Transaction</a:t>
            </a:r>
            <a:r>
              <a:rPr lang="en-US" sz="2800" b="1" dirty="0" smtClean="0">
                <a:latin typeface="Algerian" pitchFamily="82" charset="0"/>
              </a:rPr>
              <a:t>?</a:t>
            </a:r>
            <a:br>
              <a:rPr lang="en-US" sz="2800" b="1" dirty="0" smtClean="0">
                <a:latin typeface="Algerian" pitchFamily="82" charset="0"/>
              </a:rPr>
            </a:br>
            <a:r>
              <a:rPr lang="en-US" sz="2800" b="1" dirty="0" smtClean="0">
                <a:latin typeface="Algerian" pitchFamily="82" charset="0"/>
              </a:rPr>
              <a:t>Section 92B</a:t>
            </a:r>
            <a:endParaRPr lang="en-US" sz="2800" dirty="0">
              <a:latin typeface="Algerian" pitchFamily="82"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199</TotalTime>
  <Words>1183</Words>
  <Application>Microsoft Office PowerPoint</Application>
  <PresentationFormat>On-screen Show (4:3)</PresentationFormat>
  <Paragraphs>93</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Concourse</vt:lpstr>
      <vt:lpstr>Slide 1</vt:lpstr>
      <vt:lpstr>  INTRODUCTION </vt:lpstr>
      <vt:lpstr>SCOPE &amp; APPLICABILITY</vt:lpstr>
      <vt:lpstr>TRANSFER PRICING REGULATIONS IN INDIA</vt:lpstr>
      <vt:lpstr>AS-18</vt:lpstr>
      <vt:lpstr>OECD</vt:lpstr>
      <vt:lpstr>INCOME TAX ACT &amp; TP</vt:lpstr>
      <vt:lpstr>.  Associated Enterprises ('AEs')- How Identified?  Section 92A </vt:lpstr>
      <vt:lpstr>What is an International Transaction? Section 92B</vt:lpstr>
      <vt:lpstr>ALP &amp; METHODS OF DETERMINING THE ALP SECTION 92C</vt:lpstr>
      <vt:lpstr>Comparable Uncontrolled Price Method ('CUPM')</vt:lpstr>
      <vt:lpstr>Resale Price Method ("RPM')</vt:lpstr>
      <vt:lpstr>Cost plus method ('CPM')</vt:lpstr>
      <vt:lpstr> Profit Split Method ('PSM')</vt:lpstr>
      <vt:lpstr>Transactional Net Margin Method ('TNMM')</vt:lpstr>
      <vt:lpstr>DOCUMENTATION </vt:lpstr>
      <vt:lpstr>Slide 17</vt:lpstr>
      <vt:lpstr> BURDEN OF PROOF - TAXPAYER OR TAX OFFICER?</vt:lpstr>
      <vt:lpstr>EFFECTS OF ADJUSTMENT TO THE ALP </vt:lpstr>
      <vt:lpstr>Slide 20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1. INTRODUCTION </dc:title>
  <dc:creator>a</dc:creator>
  <cp:lastModifiedBy>a</cp:lastModifiedBy>
  <cp:revision>31</cp:revision>
  <dcterms:created xsi:type="dcterms:W3CDTF">2010-12-27T05:46:48Z</dcterms:created>
  <dcterms:modified xsi:type="dcterms:W3CDTF">2011-01-19T05:35:47Z</dcterms:modified>
</cp:coreProperties>
</file>