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4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870" y="-3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5C31B8-E59D-4C17-8966-99449CD75EE4}" type="datetimeFigureOut">
              <a:rPr lang="en-IN" smtClean="0"/>
              <a:t>5/26/2011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3A9332-E0AB-4DBE-83ED-3E0AA9BB719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6624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A9332-E0AB-4DBE-83ED-3E0AA9BB7197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8573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BAB49-FD46-4492-A231-921E86F88E85}" type="datetimeFigureOut">
              <a:rPr lang="en-IN" smtClean="0"/>
              <a:t>5/26/2011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D3E9F-6D95-43BF-B49D-F9096BBC7157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BAB49-FD46-4492-A231-921E86F88E85}" type="datetimeFigureOut">
              <a:rPr lang="en-IN" smtClean="0"/>
              <a:t>5/26/2011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D3E9F-6D95-43BF-B49D-F9096BBC715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BAB49-FD46-4492-A231-921E86F88E85}" type="datetimeFigureOut">
              <a:rPr lang="en-IN" smtClean="0"/>
              <a:t>5/26/2011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D3E9F-6D95-43BF-B49D-F9096BBC715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BAB49-FD46-4492-A231-921E86F88E85}" type="datetimeFigureOut">
              <a:rPr lang="en-IN" smtClean="0"/>
              <a:t>5/26/2011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D3E9F-6D95-43BF-B49D-F9096BBC715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BAB49-FD46-4492-A231-921E86F88E85}" type="datetimeFigureOut">
              <a:rPr lang="en-IN" smtClean="0"/>
              <a:t>5/26/2011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D3E9F-6D95-43BF-B49D-F9096BBC7157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BAB49-FD46-4492-A231-921E86F88E85}" type="datetimeFigureOut">
              <a:rPr lang="en-IN" smtClean="0"/>
              <a:t>5/26/2011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D3E9F-6D95-43BF-B49D-F9096BBC715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BAB49-FD46-4492-A231-921E86F88E85}" type="datetimeFigureOut">
              <a:rPr lang="en-IN" smtClean="0"/>
              <a:t>5/26/2011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D3E9F-6D95-43BF-B49D-F9096BBC715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BAB49-FD46-4492-A231-921E86F88E85}" type="datetimeFigureOut">
              <a:rPr lang="en-IN" smtClean="0"/>
              <a:t>5/26/2011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D3E9F-6D95-43BF-B49D-F9096BBC715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BAB49-FD46-4492-A231-921E86F88E85}" type="datetimeFigureOut">
              <a:rPr lang="en-IN" smtClean="0"/>
              <a:t>5/26/2011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D3E9F-6D95-43BF-B49D-F9096BBC715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BAB49-FD46-4492-A231-921E86F88E85}" type="datetimeFigureOut">
              <a:rPr lang="en-IN" smtClean="0"/>
              <a:t>5/26/2011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D3E9F-6D95-43BF-B49D-F9096BBC715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BAB49-FD46-4492-A231-921E86F88E85}" type="datetimeFigureOut">
              <a:rPr lang="en-IN" smtClean="0"/>
              <a:t>5/26/2011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E5D3E9F-6D95-43BF-B49D-F9096BBC7157}" type="slidenum">
              <a:rPr lang="en-IN" smtClean="0"/>
              <a:t>‹#›</a:t>
            </a:fld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4FBAB49-FD46-4492-A231-921E86F88E85}" type="datetimeFigureOut">
              <a:rPr lang="en-IN" smtClean="0"/>
              <a:t>5/26/2011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E5D3E9F-6D95-43BF-B49D-F9096BBC7157}" type="slidenum">
              <a:rPr lang="en-IN" smtClean="0"/>
              <a:t>‹#›</a:t>
            </a:fld>
            <a:endParaRPr lang="en-IN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CASH FLOW STATEMENT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CHERANJIT DAS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21666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9870907"/>
              </p:ext>
            </p:extLst>
          </p:nvPr>
        </p:nvGraphicFramePr>
        <p:xfrm>
          <a:off x="323528" y="188640"/>
          <a:ext cx="8229600" cy="647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8936"/>
                <a:gridCol w="1440160"/>
                <a:gridCol w="145050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Particulars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</a:t>
                      </a:r>
                    </a:p>
                    <a:p>
                      <a:r>
                        <a:rPr lang="en-US" dirty="0" err="1" smtClean="0"/>
                        <a:t>Rs</a:t>
                      </a:r>
                      <a:r>
                        <a:rPr lang="en-US" dirty="0" smtClean="0"/>
                        <a:t>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</a:t>
                      </a:r>
                    </a:p>
                    <a:p>
                      <a:r>
                        <a:rPr lang="en-US" dirty="0" err="1" smtClean="0"/>
                        <a:t>Rs</a:t>
                      </a:r>
                      <a:r>
                        <a:rPr lang="en-US" dirty="0" smtClean="0"/>
                        <a:t>.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u="sng" dirty="0" smtClean="0"/>
                        <a:t>Cash Flows from Operating Activities :</a:t>
                      </a:r>
                      <a:endParaRPr lang="en-IN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u="none" dirty="0" smtClean="0"/>
                        <a:t>Operating Profit before</a:t>
                      </a:r>
                      <a:r>
                        <a:rPr lang="en-US" b="0" u="none" baseline="0" dirty="0" smtClean="0"/>
                        <a:t> Working Capital changes</a:t>
                      </a:r>
                      <a:endParaRPr lang="en-IN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XXXXXX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u="none" dirty="0" smtClean="0"/>
                        <a:t>Adjustment For</a:t>
                      </a:r>
                      <a:r>
                        <a:rPr lang="en-US" b="0" u="none" baseline="0" dirty="0" smtClean="0"/>
                        <a:t> :</a:t>
                      </a:r>
                      <a:endParaRPr lang="en-IN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u="none" dirty="0" smtClean="0"/>
                        <a:t>Decrease</a:t>
                      </a:r>
                      <a:r>
                        <a:rPr lang="en-US" b="0" u="none" baseline="0" dirty="0" smtClean="0"/>
                        <a:t> in Current Assets ( Except Cash and Bank)</a:t>
                      </a:r>
                      <a:endParaRPr lang="en-IN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XXXXXX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u="none" dirty="0" smtClean="0"/>
                        <a:t>Increase in Current Assets (Except Cash and Bank)</a:t>
                      </a:r>
                      <a:endParaRPr lang="en-IN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(XXXXX)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u="none" dirty="0" smtClean="0"/>
                        <a:t>Increase in Current Liabilities</a:t>
                      </a:r>
                      <a:endParaRPr lang="en-IN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XXXXXX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u="none" dirty="0" smtClean="0"/>
                        <a:t>Decrease in Current Liabilities</a:t>
                      </a:r>
                      <a:endParaRPr lang="en-IN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(XXXXX)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IN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u="none" dirty="0" smtClean="0"/>
                        <a:t>Cash Generated</a:t>
                      </a:r>
                      <a:r>
                        <a:rPr lang="en-US" b="0" u="none" baseline="0" dirty="0" smtClean="0"/>
                        <a:t> from Operation</a:t>
                      </a:r>
                      <a:endParaRPr lang="en-IN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XXXXXXX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u="none" dirty="0" smtClean="0"/>
                        <a:t>Income Tax</a:t>
                      </a:r>
                      <a:r>
                        <a:rPr lang="en-US" b="0" u="none" baseline="0" dirty="0" smtClean="0"/>
                        <a:t> Paid</a:t>
                      </a:r>
                      <a:endParaRPr lang="en-IN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(XXXXXX)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IN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u="none" dirty="0" smtClean="0"/>
                        <a:t>Cash Flow before extraordinary items</a:t>
                      </a:r>
                      <a:endParaRPr lang="en-IN" b="0" u="none" dirty="0" smtClean="0"/>
                    </a:p>
                    <a:p>
                      <a:endParaRPr lang="en-IN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XXXXXXX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u="none" dirty="0" smtClean="0"/>
                        <a:t>Proceeds from earthquake disaster</a:t>
                      </a:r>
                      <a:r>
                        <a:rPr lang="en-US" b="0" u="none" baseline="0" dirty="0" smtClean="0"/>
                        <a:t> settlement etc.</a:t>
                      </a:r>
                      <a:endParaRPr lang="en-IN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XXXXXXX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IN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u="none" dirty="0" smtClean="0"/>
                        <a:t>Net Cash from</a:t>
                      </a:r>
                      <a:r>
                        <a:rPr lang="en-US" b="0" u="none" baseline="0" dirty="0" smtClean="0"/>
                        <a:t> Operating Activities</a:t>
                      </a:r>
                      <a:endParaRPr lang="en-IN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XXXXXX</a:t>
                      </a: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5670252" y="3789040"/>
            <a:ext cx="14401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670252" y="4869160"/>
            <a:ext cx="14401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670252" y="6237312"/>
            <a:ext cx="14401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903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19936"/>
          </a:xfrm>
        </p:spPr>
        <p:txBody>
          <a:bodyPr/>
          <a:lstStyle/>
          <a:p>
            <a:r>
              <a:rPr lang="en-US" dirty="0" smtClean="0"/>
              <a:t>Necessary Accounts to be prepared : (WORKING)</a:t>
            </a:r>
          </a:p>
          <a:p>
            <a:pPr marL="0" indent="0">
              <a:buNone/>
            </a:pPr>
            <a:r>
              <a:rPr lang="en-US" dirty="0" smtClean="0"/>
              <a:t>Dr.	   Memorandum Profit &amp; Loss A/c 	Cr.</a:t>
            </a:r>
            <a:endParaRPr lang="en-IN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5075348"/>
              </p:ext>
            </p:extLst>
          </p:nvPr>
        </p:nvGraphicFramePr>
        <p:xfrm>
          <a:off x="539552" y="1397000"/>
          <a:ext cx="7080448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0224"/>
                <a:gridCol w="3540224"/>
              </a:tblGrid>
              <a:tr h="303808">
                <a:tc>
                  <a:txBody>
                    <a:bodyPr/>
                    <a:lstStyle/>
                    <a:p>
                      <a:r>
                        <a:rPr lang="en-US" dirty="0" smtClean="0"/>
                        <a:t>To Depreciation                  XXX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Balance b/d                       XXX</a:t>
                      </a:r>
                      <a:endParaRPr lang="en-IN" dirty="0"/>
                    </a:p>
                  </a:txBody>
                  <a:tcPr/>
                </a:tc>
              </a:tr>
              <a:tr h="303808">
                <a:tc>
                  <a:txBody>
                    <a:bodyPr/>
                    <a:lstStyle/>
                    <a:p>
                      <a:r>
                        <a:rPr lang="en-US" dirty="0" smtClean="0"/>
                        <a:t>To proposed</a:t>
                      </a:r>
                      <a:r>
                        <a:rPr lang="en-US" baseline="0" dirty="0" smtClean="0"/>
                        <a:t> Dividend         XXX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Interest Received               XXX</a:t>
                      </a:r>
                      <a:endParaRPr lang="en-IN" dirty="0"/>
                    </a:p>
                  </a:txBody>
                  <a:tcPr/>
                </a:tc>
              </a:tr>
              <a:tr h="303808">
                <a:tc>
                  <a:txBody>
                    <a:bodyPr/>
                    <a:lstStyle/>
                    <a:p>
                      <a:r>
                        <a:rPr lang="en-US" dirty="0" smtClean="0"/>
                        <a:t>To Provision for</a:t>
                      </a:r>
                      <a:r>
                        <a:rPr lang="en-US" baseline="0" dirty="0" smtClean="0"/>
                        <a:t> Tax             XXX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Dividend Received            XXX</a:t>
                      </a:r>
                    </a:p>
                    <a:p>
                      <a:r>
                        <a:rPr lang="en-US" dirty="0" smtClean="0"/>
                        <a:t>(Other</a:t>
                      </a:r>
                      <a:r>
                        <a:rPr lang="en-US" baseline="0" dirty="0" smtClean="0"/>
                        <a:t> than pre acquisition</a:t>
                      </a:r>
                    </a:p>
                    <a:p>
                      <a:r>
                        <a:rPr lang="en-US" baseline="0" dirty="0" smtClean="0"/>
                        <a:t>Dividend)</a:t>
                      </a:r>
                      <a:endParaRPr lang="en-IN" dirty="0"/>
                    </a:p>
                  </a:txBody>
                  <a:tcPr/>
                </a:tc>
              </a:tr>
              <a:tr h="303808">
                <a:tc>
                  <a:txBody>
                    <a:bodyPr/>
                    <a:lstStyle/>
                    <a:p>
                      <a:r>
                        <a:rPr lang="en-US" dirty="0" smtClean="0"/>
                        <a:t>To Loss on Sale of Fixed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     Assets/Investment         XXX</a:t>
                      </a:r>
                      <a:endParaRPr lang="en-IN" dirty="0" smtClean="0"/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Profit on sale of fixed </a:t>
                      </a:r>
                    </a:p>
                    <a:p>
                      <a:r>
                        <a:rPr lang="en-US" dirty="0" smtClean="0"/>
                        <a:t>      Asset/ Investment            XXX</a:t>
                      </a:r>
                      <a:endParaRPr lang="en-IN" dirty="0"/>
                    </a:p>
                  </a:txBody>
                  <a:tcPr/>
                </a:tc>
              </a:tr>
              <a:tr h="303808">
                <a:tc>
                  <a:txBody>
                    <a:bodyPr/>
                    <a:lstStyle/>
                    <a:p>
                      <a:r>
                        <a:rPr lang="en-US" dirty="0" smtClean="0"/>
                        <a:t>To Interest on Debenture  XXX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 other non operating or</a:t>
                      </a:r>
                      <a:r>
                        <a:rPr lang="en-US" baseline="0" dirty="0" smtClean="0"/>
                        <a:t> non cash incomes</a:t>
                      </a:r>
                      <a:endParaRPr lang="en-IN" dirty="0"/>
                    </a:p>
                  </a:txBody>
                  <a:tcPr/>
                </a:tc>
              </a:tr>
              <a:tr h="303808">
                <a:tc>
                  <a:txBody>
                    <a:bodyPr/>
                    <a:lstStyle/>
                    <a:p>
                      <a:r>
                        <a:rPr lang="en-US" dirty="0" smtClean="0"/>
                        <a:t>To Foreign Exchange Loss XXX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303808">
                <a:tc>
                  <a:txBody>
                    <a:bodyPr/>
                    <a:lstStyle/>
                    <a:p>
                      <a:r>
                        <a:rPr lang="en-US" dirty="0" smtClean="0"/>
                        <a:t>To other non operating or</a:t>
                      </a:r>
                    </a:p>
                    <a:p>
                      <a:r>
                        <a:rPr lang="en-US" dirty="0" smtClean="0"/>
                        <a:t>Non cash</a:t>
                      </a:r>
                      <a:r>
                        <a:rPr lang="en-US" baseline="0" dirty="0" smtClean="0"/>
                        <a:t> expenses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Operating Profit</a:t>
                      </a:r>
                      <a:r>
                        <a:rPr lang="en-US" baseline="0" dirty="0" smtClean="0"/>
                        <a:t> before</a:t>
                      </a:r>
                    </a:p>
                    <a:p>
                      <a:r>
                        <a:rPr lang="en-US" baseline="0" dirty="0" smtClean="0"/>
                        <a:t>      Working Capital </a:t>
                      </a:r>
                    </a:p>
                    <a:p>
                      <a:r>
                        <a:rPr lang="en-US" baseline="0" dirty="0" smtClean="0"/>
                        <a:t>       changes                             XXX</a:t>
                      </a:r>
                      <a:endParaRPr lang="en-IN" dirty="0"/>
                    </a:p>
                  </a:txBody>
                  <a:tcPr/>
                </a:tc>
              </a:tr>
              <a:tr h="303808">
                <a:tc>
                  <a:txBody>
                    <a:bodyPr/>
                    <a:lstStyle/>
                    <a:p>
                      <a:r>
                        <a:rPr lang="en-US" dirty="0" smtClean="0"/>
                        <a:t>To Balance c/d                    XXX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955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Cash Flows from Investing Activities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are the acquisition and disposal of long term assets and other investments not included in cash equivalents.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9654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Calculation of </a:t>
            </a:r>
            <a:r>
              <a:rPr lang="en-US" dirty="0"/>
              <a:t>Cash Flows from Investing Activities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9039103"/>
              </p:ext>
            </p:extLst>
          </p:nvPr>
        </p:nvGraphicFramePr>
        <p:xfrm>
          <a:off x="457200" y="1935163"/>
          <a:ext cx="8229600" cy="3977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87008"/>
                <a:gridCol w="1152128"/>
                <a:gridCol w="109046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Particulars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</a:t>
                      </a:r>
                    </a:p>
                    <a:p>
                      <a:r>
                        <a:rPr lang="en-US" dirty="0" err="1" smtClean="0"/>
                        <a:t>Rs</a:t>
                      </a:r>
                      <a:r>
                        <a:rPr lang="en-US" dirty="0" smtClean="0"/>
                        <a:t>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</a:t>
                      </a:r>
                    </a:p>
                    <a:p>
                      <a:r>
                        <a:rPr lang="en-US" dirty="0" err="1" smtClean="0"/>
                        <a:t>Rs</a:t>
                      </a:r>
                      <a:r>
                        <a:rPr lang="en-US" dirty="0" smtClean="0"/>
                        <a:t>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u="sng" dirty="0" smtClean="0"/>
                        <a:t>Cash Flows</a:t>
                      </a:r>
                      <a:r>
                        <a:rPr lang="en-US" b="1" u="sng" baseline="0" dirty="0" smtClean="0"/>
                        <a:t> from Investing Activities :</a:t>
                      </a:r>
                      <a:endParaRPr lang="en-IN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u="none" dirty="0" smtClean="0"/>
                        <a:t> Sale proceeds of fixed assets</a:t>
                      </a:r>
                      <a:endParaRPr lang="en-IN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u="none" dirty="0" smtClean="0"/>
                        <a:t>Sale Proceeds of Investments</a:t>
                      </a:r>
                      <a:endParaRPr lang="en-IN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u="none" dirty="0" smtClean="0"/>
                        <a:t>Purchase of Fixed Assets</a:t>
                      </a:r>
                      <a:endParaRPr lang="en-IN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(XXX)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u="none" dirty="0" smtClean="0"/>
                        <a:t>Purchase of Investments</a:t>
                      </a:r>
                      <a:endParaRPr lang="en-IN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(XXX)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u="none" dirty="0" smtClean="0"/>
                        <a:t>Interest Received</a:t>
                      </a:r>
                      <a:endParaRPr lang="en-IN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u="none" dirty="0" smtClean="0"/>
                        <a:t>Dividend</a:t>
                      </a:r>
                      <a:r>
                        <a:rPr lang="en-US" b="0" u="none" baseline="0" dirty="0" smtClean="0"/>
                        <a:t> Received ( Including pre-acquisition dividend)</a:t>
                      </a:r>
                      <a:endParaRPr lang="en-IN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IN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u="none" dirty="0" smtClean="0"/>
                        <a:t>Net Cash from</a:t>
                      </a:r>
                      <a:r>
                        <a:rPr lang="en-US" b="0" u="none" baseline="0" dirty="0" smtClean="0"/>
                        <a:t> Investing Activities</a:t>
                      </a:r>
                      <a:endParaRPr lang="en-IN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XXXXX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6444208" y="5373216"/>
            <a:ext cx="11521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643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75920"/>
          </a:xfrm>
        </p:spPr>
        <p:txBody>
          <a:bodyPr/>
          <a:lstStyle/>
          <a:p>
            <a:r>
              <a:rPr lang="en-US" dirty="0" smtClean="0"/>
              <a:t>Necessary Accounts to be prepared : (WORKING)</a:t>
            </a:r>
          </a:p>
          <a:p>
            <a:pPr marL="0" indent="0">
              <a:buNone/>
            </a:pPr>
            <a:r>
              <a:rPr lang="en-US" dirty="0" smtClean="0"/>
              <a:t>Dr. 		Fixed Assets A/c			Cr.</a:t>
            </a:r>
            <a:endParaRPr lang="en-IN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3586702"/>
              </p:ext>
            </p:extLst>
          </p:nvPr>
        </p:nvGraphicFramePr>
        <p:xfrm>
          <a:off x="611560" y="1628800"/>
          <a:ext cx="7632848" cy="303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336"/>
                <a:gridCol w="792088"/>
                <a:gridCol w="3024336"/>
                <a:gridCol w="79208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 Balance b/d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Cash A/c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 Cash A/c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(Sale</a:t>
                      </a:r>
                      <a:r>
                        <a:rPr lang="en-US" baseline="0" dirty="0" smtClean="0"/>
                        <a:t> of Fixed Assets)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(Purchase of fixed assets)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P/L</a:t>
                      </a:r>
                      <a:r>
                        <a:rPr lang="en-US" baseline="0" dirty="0" smtClean="0"/>
                        <a:t> A/c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 P/L A/c</a:t>
                      </a:r>
                    </a:p>
                    <a:p>
                      <a:r>
                        <a:rPr lang="en-US" dirty="0" smtClean="0"/>
                        <a:t>(Profit on sale of fixed assets)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(Loss on sale of fixed assets)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Depreciation</a:t>
                      </a:r>
                      <a:r>
                        <a:rPr lang="en-US" baseline="0" dirty="0" smtClean="0"/>
                        <a:t> OR </a:t>
                      </a:r>
                      <a:r>
                        <a:rPr lang="en-US" dirty="0" smtClean="0"/>
                        <a:t>P/L A/c </a:t>
                      </a:r>
                    </a:p>
                    <a:p>
                      <a:r>
                        <a:rPr lang="en-US" dirty="0" smtClean="0"/>
                        <a:t>( Depreciation</a:t>
                      </a:r>
                      <a:r>
                        <a:rPr lang="en-US" baseline="0" dirty="0" smtClean="0"/>
                        <a:t> charged)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Balance c/d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568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620688"/>
            <a:ext cx="8229600" cy="505584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Dr. 		         Investments A/c 		            Cr.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Dr.</a:t>
            </a:r>
            <a:r>
              <a:rPr lang="en-US" dirty="0"/>
              <a:t> </a:t>
            </a:r>
            <a:r>
              <a:rPr lang="en-US" dirty="0" smtClean="0"/>
              <a:t> Dividend/Interest on Investment A/c	 	Cr.</a:t>
            </a:r>
            <a:endParaRPr lang="en-IN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0811747"/>
              </p:ext>
            </p:extLst>
          </p:nvPr>
        </p:nvGraphicFramePr>
        <p:xfrm>
          <a:off x="539552" y="1124744"/>
          <a:ext cx="7920880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7793"/>
                <a:gridCol w="986663"/>
                <a:gridCol w="2952328"/>
                <a:gridCol w="86409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 Balance b/d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Bank A/c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 Bank</a:t>
                      </a:r>
                      <a:r>
                        <a:rPr lang="en-US" baseline="0" dirty="0" smtClean="0"/>
                        <a:t> A/c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(Sale of investment)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(purchase of investment)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Pre-Acquisition</a:t>
                      </a:r>
                      <a:r>
                        <a:rPr lang="en-US" baseline="0" dirty="0" smtClean="0"/>
                        <a:t> Dividend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 P/L A/c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P/L A/c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(Profit on sale of investment)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(Loss on sale of investment)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Balance c/d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5156272"/>
              </p:ext>
            </p:extLst>
          </p:nvPr>
        </p:nvGraphicFramePr>
        <p:xfrm>
          <a:off x="467544" y="4509120"/>
          <a:ext cx="7992888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6362"/>
                <a:gridCol w="920102"/>
                <a:gridCol w="3076342"/>
                <a:gridCol w="740082"/>
              </a:tblGrid>
              <a:tr h="432048">
                <a:tc>
                  <a:txBody>
                    <a:bodyPr/>
                    <a:lstStyle/>
                    <a:p>
                      <a:r>
                        <a:rPr lang="en-US" dirty="0" smtClean="0"/>
                        <a:t>To  P/L</a:t>
                      </a:r>
                      <a:r>
                        <a:rPr lang="en-US" baseline="0" dirty="0" smtClean="0"/>
                        <a:t> A/c</a:t>
                      </a:r>
                    </a:p>
                    <a:p>
                      <a:r>
                        <a:rPr lang="en-US" baseline="0" dirty="0" smtClean="0"/>
                        <a:t>(Dividend charged to P/l A/c)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Bank A/c</a:t>
                      </a:r>
                    </a:p>
                    <a:p>
                      <a:r>
                        <a:rPr lang="en-US" dirty="0" smtClean="0"/>
                        <a:t>(Dividend Received on investment)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016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70391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Dr. 		Pre-Acquisition Dividend A/c            Cr.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u="sng" dirty="0" smtClean="0"/>
              <a:t>NB : </a:t>
            </a:r>
            <a:r>
              <a:rPr lang="en-US" dirty="0" smtClean="0"/>
              <a:t>Note the difference at the debit side of dividend and pre-acquisition dividend a/c. </a:t>
            </a:r>
            <a:endParaRPr lang="en-IN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8203742"/>
              </p:ext>
            </p:extLst>
          </p:nvPr>
        </p:nvGraphicFramePr>
        <p:xfrm>
          <a:off x="683568" y="1397000"/>
          <a:ext cx="7776864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6344"/>
                <a:gridCol w="792088"/>
                <a:gridCol w="3125994"/>
                <a:gridCol w="76243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 Investment A/c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Bank A/c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(Pre-acquisition</a:t>
                      </a:r>
                      <a:r>
                        <a:rPr lang="en-US" baseline="0" dirty="0" smtClean="0"/>
                        <a:t> dividend received)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911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Cash Flows from Financing Activities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These are the activities that result in change in the size and composition of the owner’s capital ( including pref. share capital) and borrowings of the enterprise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2410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7191124"/>
              </p:ext>
            </p:extLst>
          </p:nvPr>
        </p:nvGraphicFramePr>
        <p:xfrm>
          <a:off x="251520" y="548680"/>
          <a:ext cx="8291264" cy="5806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78236"/>
                <a:gridCol w="1132908"/>
                <a:gridCol w="10801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Particulars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</a:t>
                      </a:r>
                    </a:p>
                    <a:p>
                      <a:r>
                        <a:rPr lang="en-US" dirty="0" smtClean="0"/>
                        <a:t>RS.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</a:t>
                      </a:r>
                    </a:p>
                    <a:p>
                      <a:r>
                        <a:rPr lang="en-US" dirty="0" err="1" smtClean="0"/>
                        <a:t>Rs</a:t>
                      </a:r>
                      <a:r>
                        <a:rPr lang="en-US" dirty="0" smtClean="0"/>
                        <a:t>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u="sng" dirty="0" smtClean="0"/>
                        <a:t>Cash Flows From Financing</a:t>
                      </a:r>
                      <a:r>
                        <a:rPr lang="en-US" b="1" u="sng" baseline="0" dirty="0" smtClean="0"/>
                        <a:t> Activities :</a:t>
                      </a:r>
                      <a:endParaRPr lang="en-IN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u="none" dirty="0" smtClean="0"/>
                        <a:t>Issue</a:t>
                      </a:r>
                      <a:r>
                        <a:rPr lang="en-US" b="0" u="none" baseline="0" dirty="0" smtClean="0"/>
                        <a:t> of Equity Shares ( Difference in op. and cl. Balance)</a:t>
                      </a:r>
                      <a:endParaRPr lang="en-IN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u="none" dirty="0" smtClean="0"/>
                        <a:t>Issue of Pref. Shares (</a:t>
                      </a:r>
                      <a:r>
                        <a:rPr lang="en-US" b="0" u="none" baseline="0" dirty="0" smtClean="0"/>
                        <a:t> Difference in op. and cl. Balance)</a:t>
                      </a:r>
                      <a:endParaRPr lang="en-IN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u="none" dirty="0" smtClean="0"/>
                        <a:t>Issue of Debenture ( Difference</a:t>
                      </a:r>
                      <a:r>
                        <a:rPr lang="en-US" b="0" u="none" baseline="0" dirty="0" smtClean="0"/>
                        <a:t> in Op. and cl. Balance)</a:t>
                      </a:r>
                      <a:endParaRPr lang="en-IN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u="none" dirty="0" smtClean="0"/>
                        <a:t>Redemption of </a:t>
                      </a:r>
                      <a:r>
                        <a:rPr lang="en-US" b="0" u="none" baseline="0" dirty="0" smtClean="0"/>
                        <a:t> Pref. shares </a:t>
                      </a:r>
                      <a:r>
                        <a:rPr lang="en-US" b="0" u="none" dirty="0" smtClean="0"/>
                        <a:t>( Difference</a:t>
                      </a:r>
                      <a:r>
                        <a:rPr lang="en-US" b="0" u="none" baseline="0" dirty="0" smtClean="0"/>
                        <a:t> in Op. and cl. Balance)</a:t>
                      </a:r>
                      <a:endParaRPr lang="en-IN" b="0" u="none" dirty="0" smtClean="0"/>
                    </a:p>
                    <a:p>
                      <a:endParaRPr lang="en-IN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(XXX)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u="none" dirty="0" smtClean="0"/>
                        <a:t>Redemption of Debenture</a:t>
                      </a:r>
                      <a:r>
                        <a:rPr lang="en-US" b="0" u="none" baseline="0" dirty="0" smtClean="0"/>
                        <a:t> </a:t>
                      </a:r>
                      <a:r>
                        <a:rPr lang="en-US" b="0" u="none" dirty="0" smtClean="0"/>
                        <a:t>( Difference</a:t>
                      </a:r>
                      <a:r>
                        <a:rPr lang="en-US" b="0" u="none" baseline="0" dirty="0" smtClean="0"/>
                        <a:t> in Op. and cl. Balance)</a:t>
                      </a:r>
                      <a:endParaRPr lang="en-IN" b="0" u="none" dirty="0" smtClean="0"/>
                    </a:p>
                    <a:p>
                      <a:endParaRPr lang="en-IN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(XXX)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u="none" dirty="0" smtClean="0"/>
                        <a:t>Dividend</a:t>
                      </a:r>
                      <a:r>
                        <a:rPr lang="en-US" b="0" u="none" baseline="0" dirty="0" smtClean="0"/>
                        <a:t> paid ( proposed dividend a/c)</a:t>
                      </a:r>
                      <a:endParaRPr lang="en-IN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(XXX)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u="none" dirty="0" smtClean="0"/>
                        <a:t>Interest</a:t>
                      </a:r>
                      <a:r>
                        <a:rPr lang="en-US" b="0" u="none" baseline="0" dirty="0" smtClean="0"/>
                        <a:t> Paid</a:t>
                      </a:r>
                      <a:endParaRPr lang="en-IN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(XXX)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u="none" dirty="0" smtClean="0"/>
                        <a:t>Loan Repaid</a:t>
                      </a:r>
                      <a:r>
                        <a:rPr lang="en-US" b="0" u="none" baseline="0" dirty="0" smtClean="0"/>
                        <a:t> </a:t>
                      </a:r>
                      <a:endParaRPr lang="en-IN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(XXX)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IN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u="none" dirty="0" smtClean="0"/>
                        <a:t>Net Cash from Financing</a:t>
                      </a:r>
                      <a:r>
                        <a:rPr lang="en-US" b="0" u="none" baseline="0" dirty="0" smtClean="0"/>
                        <a:t> Activities</a:t>
                      </a:r>
                      <a:endParaRPr lang="en-IN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6300192" y="5805264"/>
            <a:ext cx="11521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611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70391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Necessary Accounts to be Prepared : (WORKING)</a:t>
            </a:r>
          </a:p>
          <a:p>
            <a:pPr marL="0" indent="0">
              <a:buNone/>
            </a:pPr>
            <a:r>
              <a:rPr lang="en-US" dirty="0" smtClean="0"/>
              <a:t>Dr. 		Proposed Dividend A/c		         Dr.</a:t>
            </a:r>
          </a:p>
          <a:p>
            <a:pPr marL="0" indent="0">
              <a:buNone/>
            </a:pPr>
            <a:endParaRPr lang="en-IN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5899784"/>
              </p:ext>
            </p:extLst>
          </p:nvPr>
        </p:nvGraphicFramePr>
        <p:xfrm>
          <a:off x="683568" y="1700808"/>
          <a:ext cx="7704856" cy="2199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82441"/>
                <a:gridCol w="669987"/>
                <a:gridCol w="3060340"/>
                <a:gridCol w="792088"/>
              </a:tblGrid>
              <a:tr h="504056">
                <a:tc>
                  <a:txBody>
                    <a:bodyPr/>
                    <a:lstStyle/>
                    <a:p>
                      <a:r>
                        <a:rPr lang="en-US" dirty="0" smtClean="0"/>
                        <a:t>To Bank A/c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By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Balance b/d</a:t>
                      </a:r>
                      <a:endParaRPr lang="en-IN" dirty="0" smtClean="0"/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(Dividend paid : take the opening balance if the amount is</a:t>
                      </a:r>
                      <a:r>
                        <a:rPr lang="en-US" baseline="0" dirty="0" smtClean="0"/>
                        <a:t> not provided)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</a:t>
                      </a:r>
                      <a:r>
                        <a:rPr lang="en-US" baseline="0" dirty="0" smtClean="0"/>
                        <a:t> P/L A/c</a:t>
                      </a:r>
                    </a:p>
                    <a:p>
                      <a:r>
                        <a:rPr lang="en-US" baseline="0" dirty="0" smtClean="0"/>
                        <a:t>( Proposed dividend : balancing fig OR the figure provided if any)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 Balance</a:t>
                      </a:r>
                      <a:r>
                        <a:rPr lang="en-US" baseline="0" dirty="0" smtClean="0"/>
                        <a:t> c/d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408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As per AS3 (Revised) Cash Flow Statement is a summary of cash receipts and payments during an accounting period.</a:t>
            </a:r>
          </a:p>
          <a:p>
            <a:pPr marL="0" indent="0">
              <a:buNone/>
            </a:pPr>
            <a:r>
              <a:rPr lang="en-US" dirty="0" smtClean="0"/>
              <a:t>It is prepared to explain movements of cash between two points of time (generally two balance sheet dates)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6150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In the Books of …………</a:t>
            </a:r>
            <a:br>
              <a:rPr lang="en-US" sz="4000" dirty="0" smtClean="0"/>
            </a:br>
            <a:r>
              <a:rPr lang="en-US" sz="4000" dirty="0" smtClean="0"/>
              <a:t>Cash Flow Statement</a:t>
            </a:r>
            <a:br>
              <a:rPr lang="en-US" sz="4000" dirty="0" smtClean="0"/>
            </a:br>
            <a:r>
              <a:rPr lang="en-US" sz="4000" dirty="0" smtClean="0"/>
              <a:t>For the year ended … (As per AS3)</a:t>
            </a:r>
            <a:endParaRPr lang="en-IN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693043"/>
              </p:ext>
            </p:extLst>
          </p:nvPr>
        </p:nvGraphicFramePr>
        <p:xfrm>
          <a:off x="457200" y="1935163"/>
          <a:ext cx="8229600" cy="377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98976"/>
                <a:gridCol w="1152128"/>
                <a:gridCol w="137849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Pariculars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</a:t>
                      </a:r>
                    </a:p>
                    <a:p>
                      <a:r>
                        <a:rPr lang="en-US" dirty="0" err="1" smtClean="0"/>
                        <a:t>Rs</a:t>
                      </a:r>
                      <a:r>
                        <a:rPr lang="en-US" dirty="0" smtClean="0"/>
                        <a:t>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</a:t>
                      </a:r>
                    </a:p>
                    <a:p>
                      <a:r>
                        <a:rPr lang="en-US" dirty="0" err="1" smtClean="0"/>
                        <a:t>Rs</a:t>
                      </a:r>
                      <a:r>
                        <a:rPr lang="en-US" dirty="0" smtClean="0"/>
                        <a:t>.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Cash Flows from Operating Activities (A)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Cash Flows from Investing Activities (B)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Cash Flows from Financing Activities (</a:t>
                      </a:r>
                      <a:r>
                        <a:rPr lang="en-US" baseline="0" dirty="0" smtClean="0"/>
                        <a:t>C) 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Net increase/ decrease</a:t>
                      </a:r>
                      <a:r>
                        <a:rPr lang="en-US" baseline="0" dirty="0" smtClean="0"/>
                        <a:t> in cash and cash equivalents</a:t>
                      </a:r>
                    </a:p>
                    <a:p>
                      <a:r>
                        <a:rPr lang="en-US" baseline="0" dirty="0" smtClean="0"/>
                        <a:t>(A+B+C)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Cash and cash equivalents at the beginning of the period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Cash and cash equivalents at the end of the period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7308304" y="3861049"/>
            <a:ext cx="13784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308304" y="5229200"/>
            <a:ext cx="13784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098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Tips:</a:t>
            </a:r>
          </a:p>
          <a:p>
            <a:pPr marL="514350" indent="-514350">
              <a:buAutoNum type="arabicPeriod"/>
            </a:pPr>
            <a:r>
              <a:rPr lang="en-US" dirty="0" smtClean="0"/>
              <a:t>First make all the accounts and then start your cash flow statement.</a:t>
            </a:r>
          </a:p>
          <a:p>
            <a:pPr marL="514350" indent="-514350">
              <a:buAutoNum type="arabicPeriod"/>
            </a:pPr>
            <a:r>
              <a:rPr lang="en-US" dirty="0" smtClean="0"/>
              <a:t>Always see carefully preliminary expenses, provision for taxation and proposed dividend :</a:t>
            </a:r>
          </a:p>
          <a:p>
            <a:pPr marL="880110" lvl="1" indent="-514350">
              <a:buAutoNum type="arabicPeriod"/>
            </a:pPr>
            <a:r>
              <a:rPr lang="en-US" dirty="0"/>
              <a:t>preliminary </a:t>
            </a:r>
            <a:r>
              <a:rPr lang="en-US" dirty="0" smtClean="0"/>
              <a:t>expenses : if amount decreased charge to memorandum p/l a/c. </a:t>
            </a:r>
            <a:r>
              <a:rPr lang="en-US" smtClean="0"/>
              <a:t>(To)</a:t>
            </a:r>
            <a:endParaRPr lang="en-US" dirty="0" smtClean="0"/>
          </a:p>
          <a:p>
            <a:pPr marL="880110" lvl="1" indent="-514350">
              <a:buAutoNum type="arabicPeriod"/>
            </a:pPr>
            <a:r>
              <a:rPr lang="en-US" dirty="0" smtClean="0"/>
              <a:t>Provision for taxation : If nothing said opening amount is tax paid and closing amount is current year’s provision, charge to p/l (To)</a:t>
            </a:r>
          </a:p>
          <a:p>
            <a:pPr marL="880110" lvl="1" indent="-514350">
              <a:buAutoNum type="arabicPeriod"/>
            </a:pPr>
            <a:r>
              <a:rPr lang="en-US" dirty="0" smtClean="0"/>
              <a:t>Proposed Dividend : if nothing said opening amount is dividend paid and closing amount is proposed dividend, charge it to memorandum p/l a/c (To)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53700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CLASSIFICATION OF CASH FLOW ACTIVITIES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As per AS3 cash flows during a period are classified as:</a:t>
            </a:r>
          </a:p>
          <a:p>
            <a:pPr marL="514350" indent="-514350">
              <a:buAutoNum type="arabicPeriod"/>
            </a:pPr>
            <a:r>
              <a:rPr lang="en-US" dirty="0" smtClean="0"/>
              <a:t>Operating Activities</a:t>
            </a:r>
          </a:p>
          <a:p>
            <a:pPr marL="514350" indent="-514350">
              <a:buAutoNum type="arabicPeriod"/>
            </a:pPr>
            <a:r>
              <a:rPr lang="en-US" dirty="0" smtClean="0"/>
              <a:t>Investing Activities</a:t>
            </a:r>
          </a:p>
          <a:p>
            <a:pPr marL="514350" indent="-514350">
              <a:buAutoNum type="arabicPeriod"/>
            </a:pPr>
            <a:r>
              <a:rPr lang="en-US" dirty="0" smtClean="0"/>
              <a:t>Financing </a:t>
            </a:r>
            <a:r>
              <a:rPr lang="en-US" dirty="0"/>
              <a:t>Activities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6635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Cash Flows from Operating </a:t>
            </a:r>
            <a:r>
              <a:rPr lang="en-US" dirty="0"/>
              <a:t>Activities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are the principal revenue generating activities of an enterprise.</a:t>
            </a:r>
          </a:p>
          <a:p>
            <a:r>
              <a:rPr lang="en-US" dirty="0" smtClean="0"/>
              <a:t>Method of Calculation :</a:t>
            </a:r>
            <a:endParaRPr lang="en-IN" dirty="0" smtClean="0"/>
          </a:p>
          <a:p>
            <a:pPr marL="850392" lvl="1" indent="-457200">
              <a:buAutoNum type="arabicPeriod"/>
            </a:pPr>
            <a:r>
              <a:rPr lang="en-US" dirty="0" smtClean="0"/>
              <a:t>Direct Method</a:t>
            </a:r>
          </a:p>
          <a:p>
            <a:pPr marL="850392" lvl="1" indent="-457200">
              <a:buAutoNum type="arabicPeriod"/>
            </a:pPr>
            <a:r>
              <a:rPr lang="en-US" dirty="0" smtClean="0"/>
              <a:t>Indirect method</a:t>
            </a:r>
          </a:p>
        </p:txBody>
      </p:sp>
    </p:spTree>
    <p:extLst>
      <p:ext uri="{BB962C8B-B14F-4D97-AF65-F5344CB8AC3E}">
        <p14:creationId xmlns:p14="http://schemas.microsoft.com/office/powerpoint/2010/main" val="396426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7859216" cy="92471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4400" dirty="0" smtClean="0"/>
              <a:t>Direct method for Calculation of Cash Flows from Operating </a:t>
            </a:r>
            <a:r>
              <a:rPr lang="en-US" sz="4400" dirty="0"/>
              <a:t>Activities</a:t>
            </a:r>
            <a:endParaRPr lang="en-IN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Step 1 : Calculate amount received from customers and paid to suppliers by preparing Sundry Debtors and Sundry Creditors Account.</a:t>
            </a:r>
          </a:p>
          <a:p>
            <a:pPr marL="0" indent="0">
              <a:buNone/>
            </a:pPr>
            <a:r>
              <a:rPr lang="en-US" dirty="0" smtClean="0"/>
              <a:t>Step 2 : Calculate Amount paid to employees and other operating expenses (i.e. Wages, Salaries, Rent Paid Etc.)</a:t>
            </a:r>
          </a:p>
          <a:p>
            <a:pPr marL="0" indent="0">
              <a:buNone/>
            </a:pPr>
            <a:r>
              <a:rPr lang="en-US" dirty="0" smtClean="0"/>
              <a:t>Step 3 : Sum of Step 1 and 2 is called “Cash Generated from Operation”</a:t>
            </a:r>
          </a:p>
          <a:p>
            <a:pPr marL="0" indent="0">
              <a:buNone/>
            </a:pPr>
            <a:r>
              <a:rPr lang="en-US" dirty="0" smtClean="0"/>
              <a:t>Step 4 : Deduct Income tax paid to get cash flow before extraordinary items.</a:t>
            </a:r>
          </a:p>
          <a:p>
            <a:pPr marL="0" indent="0">
              <a:buNone/>
            </a:pPr>
            <a:r>
              <a:rPr lang="en-US" dirty="0" smtClean="0"/>
              <a:t>Step 4 : Add any extraordinary receipts to get “Net Cash from operating Activities”.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3127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6557729"/>
              </p:ext>
            </p:extLst>
          </p:nvPr>
        </p:nvGraphicFramePr>
        <p:xfrm>
          <a:off x="457200" y="980727"/>
          <a:ext cx="7674094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8936"/>
                <a:gridCol w="1224136"/>
                <a:gridCol w="1111022"/>
              </a:tblGrid>
              <a:tr h="576064">
                <a:tc>
                  <a:txBody>
                    <a:bodyPr/>
                    <a:lstStyle/>
                    <a:p>
                      <a:r>
                        <a:rPr lang="en-US" dirty="0" smtClean="0"/>
                        <a:t>Particulars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</a:t>
                      </a:r>
                    </a:p>
                    <a:p>
                      <a:r>
                        <a:rPr lang="en-US" dirty="0" err="1" smtClean="0"/>
                        <a:t>Rs</a:t>
                      </a:r>
                      <a:r>
                        <a:rPr lang="en-US" dirty="0" smtClean="0"/>
                        <a:t>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</a:t>
                      </a:r>
                    </a:p>
                    <a:p>
                      <a:r>
                        <a:rPr lang="en-US" dirty="0" err="1" smtClean="0"/>
                        <a:t>Rs</a:t>
                      </a:r>
                      <a:r>
                        <a:rPr lang="en-US" dirty="0" smtClean="0"/>
                        <a:t>.</a:t>
                      </a:r>
                    </a:p>
                  </a:txBody>
                  <a:tcPr/>
                </a:tc>
              </a:tr>
              <a:tr h="3960861">
                <a:tc>
                  <a:txBody>
                    <a:bodyPr/>
                    <a:lstStyle/>
                    <a:p>
                      <a:r>
                        <a:rPr lang="en-US" b="1" u="sng" dirty="0" smtClean="0"/>
                        <a:t>Cash Flows from Operating Activities :</a:t>
                      </a:r>
                    </a:p>
                    <a:p>
                      <a:r>
                        <a:rPr lang="en-US" b="0" u="none" dirty="0" smtClean="0"/>
                        <a:t>Cash receipt from Customers</a:t>
                      </a:r>
                    </a:p>
                    <a:p>
                      <a:r>
                        <a:rPr lang="en-US" b="0" u="none" dirty="0" smtClean="0"/>
                        <a:t>Cash paid</a:t>
                      </a:r>
                      <a:r>
                        <a:rPr lang="en-US" b="0" u="none" baseline="0" dirty="0" smtClean="0"/>
                        <a:t> to suppliers</a:t>
                      </a:r>
                    </a:p>
                    <a:p>
                      <a:r>
                        <a:rPr lang="en-US" b="0" u="none" baseline="0" dirty="0" smtClean="0"/>
                        <a:t>Cash paid to employees</a:t>
                      </a:r>
                    </a:p>
                    <a:p>
                      <a:endParaRPr lang="en-US" b="0" u="none" baseline="0" dirty="0" smtClean="0"/>
                    </a:p>
                    <a:p>
                      <a:r>
                        <a:rPr lang="en-US" b="0" u="none" baseline="0" dirty="0" smtClean="0"/>
                        <a:t>Cash Generated from Operation</a:t>
                      </a:r>
                    </a:p>
                    <a:p>
                      <a:endParaRPr lang="en-US" b="0" u="none" baseline="0" dirty="0" smtClean="0"/>
                    </a:p>
                    <a:p>
                      <a:r>
                        <a:rPr lang="en-US" b="0" u="none" baseline="0" dirty="0" smtClean="0"/>
                        <a:t>Income Tax Paid</a:t>
                      </a:r>
                    </a:p>
                    <a:p>
                      <a:endParaRPr lang="en-US" b="0" u="none" baseline="0" dirty="0" smtClean="0"/>
                    </a:p>
                    <a:p>
                      <a:r>
                        <a:rPr lang="en-US" b="0" u="none" baseline="0" dirty="0" smtClean="0"/>
                        <a:t>Cash Flow before extraordinary items</a:t>
                      </a:r>
                    </a:p>
                    <a:p>
                      <a:endParaRPr lang="en-US" b="0" u="none" baseline="0" dirty="0" smtClean="0"/>
                    </a:p>
                    <a:p>
                      <a:r>
                        <a:rPr lang="en-US" b="0" u="none" baseline="0" dirty="0" smtClean="0"/>
                        <a:t>Proceeds from earthquake disaster settlement etc.</a:t>
                      </a:r>
                    </a:p>
                    <a:p>
                      <a:endParaRPr lang="en-US" b="0" u="none" baseline="0" dirty="0" smtClean="0"/>
                    </a:p>
                    <a:p>
                      <a:r>
                        <a:rPr lang="en-US" b="0" u="none" baseline="0" dirty="0" smtClean="0"/>
                        <a:t>Net Cash from Operating </a:t>
                      </a:r>
                      <a:r>
                        <a:rPr lang="en-US" dirty="0" smtClean="0"/>
                        <a:t>Activities</a:t>
                      </a:r>
                      <a:endParaRPr lang="en-US" b="0" u="none" baseline="0" dirty="0" smtClean="0"/>
                    </a:p>
                    <a:p>
                      <a:endParaRPr lang="en-US" b="0" u="none" baseline="0" dirty="0" smtClean="0"/>
                    </a:p>
                    <a:p>
                      <a:endParaRPr lang="en-IN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XXXXX</a:t>
                      </a:r>
                    </a:p>
                    <a:p>
                      <a:r>
                        <a:rPr lang="en-US" dirty="0" smtClean="0"/>
                        <a:t>(XXXX)</a:t>
                      </a:r>
                    </a:p>
                    <a:p>
                      <a:r>
                        <a:rPr lang="en-US" dirty="0" smtClean="0"/>
                        <a:t>(XXXX)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XXXXXX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(XXXXX)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XXXXXX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XXXXXX</a:t>
                      </a: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XXXXXX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5796136" y="2852936"/>
            <a:ext cx="12241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796136" y="4005064"/>
            <a:ext cx="12241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796136" y="5013176"/>
            <a:ext cx="12241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821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2808312"/>
          </a:xfrm>
        </p:spPr>
        <p:txBody>
          <a:bodyPr/>
          <a:lstStyle/>
          <a:p>
            <a:r>
              <a:rPr lang="en-US" dirty="0" smtClean="0"/>
              <a:t>Necessary Accounts to be prepared : (WORKING)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Dr.		 Sundry Debtors A/c		        Cr.</a:t>
            </a:r>
            <a:endParaRPr lang="en-IN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1881016"/>
              </p:ext>
            </p:extLst>
          </p:nvPr>
        </p:nvGraphicFramePr>
        <p:xfrm>
          <a:off x="683568" y="1412776"/>
          <a:ext cx="7704856" cy="1656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440"/>
                <a:gridCol w="3744416"/>
              </a:tblGrid>
              <a:tr h="1656184">
                <a:tc>
                  <a:txBody>
                    <a:bodyPr/>
                    <a:lstStyle/>
                    <a:p>
                      <a:r>
                        <a:rPr lang="en-US" dirty="0" smtClean="0"/>
                        <a:t>To Balance b/d                          XXX</a:t>
                      </a:r>
                    </a:p>
                    <a:p>
                      <a:r>
                        <a:rPr lang="en-US" dirty="0" smtClean="0"/>
                        <a:t>(Opening Balance)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To Sales A/c</a:t>
                      </a:r>
                      <a:r>
                        <a:rPr lang="en-US" baseline="0" dirty="0" smtClean="0"/>
                        <a:t>                                XXX</a:t>
                      </a:r>
                    </a:p>
                    <a:p>
                      <a:r>
                        <a:rPr lang="en-US" baseline="0" dirty="0" smtClean="0"/>
                        <a:t>(Credit Sales)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Cash A/c                               XXX</a:t>
                      </a:r>
                    </a:p>
                    <a:p>
                      <a:r>
                        <a:rPr lang="en-US" dirty="0" smtClean="0"/>
                        <a:t>(Received from Debtors :</a:t>
                      </a:r>
                    </a:p>
                    <a:p>
                      <a:r>
                        <a:rPr lang="en-US" dirty="0" smtClean="0"/>
                        <a:t>Balancing fig. )</a:t>
                      </a:r>
                    </a:p>
                    <a:p>
                      <a:r>
                        <a:rPr lang="en-US" dirty="0" smtClean="0"/>
                        <a:t>By</a:t>
                      </a:r>
                      <a:r>
                        <a:rPr lang="en-US" baseline="0" dirty="0" smtClean="0"/>
                        <a:t> Balance c/d                          XXX</a:t>
                      </a:r>
                    </a:p>
                    <a:p>
                      <a:r>
                        <a:rPr lang="en-US" baseline="0" dirty="0" smtClean="0"/>
                        <a:t>(Closing Balance)</a:t>
                      </a: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3568" y="3284984"/>
            <a:ext cx="763284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en-US" sz="2600" dirty="0"/>
              <a:t>Dr. 	           Sundry Creditors </a:t>
            </a:r>
            <a:r>
              <a:rPr lang="en-US" sz="2600" dirty="0" smtClean="0"/>
              <a:t>A/c	                  </a:t>
            </a:r>
            <a:r>
              <a:rPr lang="en-US" sz="2600" dirty="0"/>
              <a:t>Cr</a:t>
            </a:r>
            <a:r>
              <a:rPr lang="en-US" sz="2600" dirty="0" smtClean="0"/>
              <a:t>. </a:t>
            </a:r>
            <a:endParaRPr lang="en-IN" sz="26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1600165"/>
              </p:ext>
            </p:extLst>
          </p:nvPr>
        </p:nvGraphicFramePr>
        <p:xfrm>
          <a:off x="683568" y="3789040"/>
          <a:ext cx="7704856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90197"/>
                <a:gridCol w="3814659"/>
              </a:tblGrid>
              <a:tr h="1728192">
                <a:tc>
                  <a:txBody>
                    <a:bodyPr/>
                    <a:lstStyle/>
                    <a:p>
                      <a:r>
                        <a:rPr lang="en-US" dirty="0" smtClean="0"/>
                        <a:t>To Cash A/c                               XXX</a:t>
                      </a:r>
                    </a:p>
                    <a:p>
                      <a:r>
                        <a:rPr lang="en-US" dirty="0" smtClean="0"/>
                        <a:t>(Payment to Creditors:</a:t>
                      </a:r>
                    </a:p>
                    <a:p>
                      <a:r>
                        <a:rPr lang="en-US" dirty="0" smtClean="0"/>
                        <a:t>Balancing fig. )</a:t>
                      </a:r>
                    </a:p>
                    <a:p>
                      <a:r>
                        <a:rPr lang="en-US" dirty="0" smtClean="0"/>
                        <a:t>To</a:t>
                      </a:r>
                      <a:r>
                        <a:rPr lang="en-US" baseline="0" dirty="0" smtClean="0"/>
                        <a:t> Balance c/d                          XXX</a:t>
                      </a:r>
                    </a:p>
                    <a:p>
                      <a:r>
                        <a:rPr lang="en-US" baseline="0" dirty="0" smtClean="0"/>
                        <a:t>(Closing Balance)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Balance b/d                          XXX</a:t>
                      </a:r>
                    </a:p>
                    <a:p>
                      <a:r>
                        <a:rPr lang="en-US" dirty="0" smtClean="0"/>
                        <a:t>(Opening Balance)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By Purchase A/c</a:t>
                      </a:r>
                      <a:r>
                        <a:rPr lang="en-US" baseline="0" dirty="0" smtClean="0"/>
                        <a:t>                        XXX                   (Credit Purchase)</a:t>
                      </a:r>
                      <a:endParaRPr lang="en-IN" dirty="0" smtClean="0"/>
                    </a:p>
                    <a:p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437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Dr. 		Provision for Tax A/c			Cr.</a:t>
            </a:r>
            <a:endParaRPr lang="en-IN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8634029"/>
              </p:ext>
            </p:extLst>
          </p:nvPr>
        </p:nvGraphicFramePr>
        <p:xfrm>
          <a:off x="611560" y="2564904"/>
          <a:ext cx="8208912" cy="165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2368"/>
                <a:gridCol w="792088"/>
                <a:gridCol w="3240360"/>
                <a:gridCol w="86409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 Bank A/c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Balance c/d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(Income tax paid : take opening balance if the figure is not provided</a:t>
                      </a:r>
                      <a:r>
                        <a:rPr lang="en-US" baseline="0" dirty="0" smtClean="0"/>
                        <a:t> 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P/L</a:t>
                      </a:r>
                      <a:r>
                        <a:rPr lang="en-US" baseline="0" dirty="0" smtClean="0"/>
                        <a:t> A/c</a:t>
                      </a:r>
                    </a:p>
                    <a:p>
                      <a:r>
                        <a:rPr lang="en-US" baseline="0" dirty="0" smtClean="0"/>
                        <a:t>( Provision for tax)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 Balance c/d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912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Indirect method For Calculation of Cash Flows from Operating Activities</a:t>
            </a:r>
            <a:endParaRPr lang="en-IN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Step 1 : Calculate “Operating Profit before Working Capital Changes” by preparing Memorandum Profit &amp; loss A/c</a:t>
            </a:r>
          </a:p>
          <a:p>
            <a:pPr marL="0" indent="0">
              <a:buNone/>
            </a:pPr>
            <a:r>
              <a:rPr lang="en-US" dirty="0" smtClean="0"/>
              <a:t>Step 2 : Adjustment for :</a:t>
            </a:r>
          </a:p>
          <a:p>
            <a:pPr marL="514350" indent="-514350">
              <a:buAutoNum type="arabicPeriod"/>
            </a:pPr>
            <a:r>
              <a:rPr lang="en-US" dirty="0" smtClean="0"/>
              <a:t>Add Decrease in Current Assets</a:t>
            </a:r>
          </a:p>
          <a:p>
            <a:pPr marL="514350" indent="-514350">
              <a:buAutoNum type="arabicPeriod"/>
            </a:pPr>
            <a:r>
              <a:rPr lang="en-US" dirty="0" smtClean="0"/>
              <a:t>Less Increase in Current Assets</a:t>
            </a:r>
          </a:p>
          <a:p>
            <a:pPr marL="514350" indent="-514350">
              <a:buAutoNum type="arabicPeriod"/>
            </a:pPr>
            <a:r>
              <a:rPr lang="en-US" dirty="0" smtClean="0"/>
              <a:t>Add Increase in Current Liabilities</a:t>
            </a:r>
          </a:p>
          <a:p>
            <a:pPr marL="514350" indent="-514350">
              <a:buAutoNum type="arabicPeriod"/>
            </a:pPr>
            <a:r>
              <a:rPr lang="en-US" dirty="0" smtClean="0"/>
              <a:t>Less decrease in Current Liabilities</a:t>
            </a:r>
          </a:p>
          <a:p>
            <a:pPr marL="0" indent="0">
              <a:buNone/>
            </a:pPr>
            <a:r>
              <a:rPr lang="en-US" dirty="0" smtClean="0"/>
              <a:t>We get Cash generated from Operation. Rest same as direct method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06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113</TotalTime>
  <Words>1264</Words>
  <Application>Microsoft Office PowerPoint</Application>
  <PresentationFormat>On-screen Show (4:3)</PresentationFormat>
  <Paragraphs>308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Flow</vt:lpstr>
      <vt:lpstr>CASH FLOW STATEMENT</vt:lpstr>
      <vt:lpstr>Definition</vt:lpstr>
      <vt:lpstr>CLASSIFICATION OF CASH FLOW ACTIVITIES</vt:lpstr>
      <vt:lpstr>Cash Flows from Operating Activities</vt:lpstr>
      <vt:lpstr>  Direct method for Calculation of Cash Flows from Operating Activities</vt:lpstr>
      <vt:lpstr>PowerPoint Presentation</vt:lpstr>
      <vt:lpstr>PowerPoint Presentation</vt:lpstr>
      <vt:lpstr>PowerPoint Presentation</vt:lpstr>
      <vt:lpstr>Indirect method For Calculation of Cash Flows from Operating Activities</vt:lpstr>
      <vt:lpstr>PowerPoint Presentation</vt:lpstr>
      <vt:lpstr>PowerPoint Presentation</vt:lpstr>
      <vt:lpstr>Cash Flows from Investing Activities</vt:lpstr>
      <vt:lpstr>Calculation of Cash Flows from Investing Activities</vt:lpstr>
      <vt:lpstr>PowerPoint Presentation</vt:lpstr>
      <vt:lpstr>PowerPoint Presentation</vt:lpstr>
      <vt:lpstr>PowerPoint Presentation</vt:lpstr>
      <vt:lpstr>Cash Flows from Financing Activities</vt:lpstr>
      <vt:lpstr>PowerPoint Presentation</vt:lpstr>
      <vt:lpstr>PowerPoint Presentation</vt:lpstr>
      <vt:lpstr>In the Books of ………… Cash Flow Statement For the year ended … (As per AS3)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CASH FLOW STATEMENT</dc:title>
  <dc:creator>Papai</dc:creator>
  <cp:lastModifiedBy>Papai</cp:lastModifiedBy>
  <cp:revision>17</cp:revision>
  <dcterms:created xsi:type="dcterms:W3CDTF">2011-05-18T12:55:45Z</dcterms:created>
  <dcterms:modified xsi:type="dcterms:W3CDTF">2011-05-26T04:45:16Z</dcterms:modified>
</cp:coreProperties>
</file>