
<file path=[Content_Types].xml><?xml version="1.0" encoding="utf-8"?>
<Types xmlns="http://schemas.openxmlformats.org/package/2006/content-types">
  <Override PartName="/ppt/slideMasters/slideMaster3.xml" ContentType="application/vnd.openxmlformats-officedocument.presentationml.slideMaster+xml"/>
  <Override PartName="/ppt/theme/theme5.xml" ContentType="application/vnd.openxmlformats-officedocument.theme+xml"/>
  <Override PartName="/ppt/slideLayouts/slideLayout57.xml" ContentType="application/vnd.openxmlformats-officedocument.presentationml.slideLayout+xml"/>
  <Override PartName="/ppt/notesSlides/notesSlide2.xml" ContentType="application/vnd.openxmlformats-officedocument.presentationml.notesSlide+xml"/>
  <Override PartName="/ppt/slides/slide36.xml" ContentType="application/vnd.openxmlformats-officedocument.presentationml.slide+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Override PartName="/ppt/slideLayouts/slideLayout82.xml" ContentType="application/vnd.openxmlformats-officedocument.presentationml.slideLayout+xml"/>
  <Override PartName="/ppt/slideLayouts/slideLayout106.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theme/themeOverride1.xml" ContentType="application/vnd.openxmlformats-officedocument.themeOverr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02.xml" ContentType="application/vnd.openxmlformats-officedocument.presentationml.slideLayout+xml"/>
  <Override PartName="/ppt/slideMasters/slideMaster8.xml" ContentType="application/vnd.openxmlformats-officedocument.presentationml.slideMaster+xml"/>
  <Override PartName="/ppt/diagrams/layout1.xml" ContentType="application/vnd.openxmlformats-officedocument.drawingml.diagramLayout+xml"/>
  <Override PartName="/ppt/diagrams/data2.xml" ContentType="application/vnd.openxmlformats-officedocument.drawingml.diagramData+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58.xml" ContentType="application/vnd.openxmlformats-officedocument.presentationml.slideLayout+xml"/>
  <Override PartName="/ppt/slideLayouts/slideLayout76.xml" ContentType="application/vnd.openxmlformats-officedocument.presentationml.slideLayout+xml"/>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0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Override PartName="/ppt/slideLayouts/slideLayout90.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slideLayouts/slideLayout110.xml" ContentType="application/vnd.openxmlformats-officedocument.presentationml.slideLayout+xml"/>
  <Override PartName="/ppt/slideMasters/slideMaster9.xml" ContentType="application/vnd.openxmlformats-officedocument.presentationml.slideMaster+xml"/>
  <Override PartName="/ppt/slideLayouts/slideLayout10.xml" ContentType="application/vnd.openxmlformats-officedocument.presentationml.slideLayout+xml"/>
  <Override PartName="/ppt/diagrams/layout2.xml" ContentType="application/vnd.openxmlformats-officedocument.drawingml.diagramLayout+xml"/>
  <Override PartName="/ppt/slideLayouts/slideLayout99.xml" ContentType="application/vnd.openxmlformats-officedocument.presentationml.slideLayout+xml"/>
  <Override PartName="/ppt/slideMasters/slideMaster5.xml" ContentType="application/vnd.openxmlformats-officedocument.presentationml.slideMaster+xml"/>
  <Override PartName="/ppt/slideLayouts/slideLayout59.xml" ContentType="application/vnd.openxmlformats-officedocument.presentationml.slideLayout+xml"/>
  <Override PartName="/ppt/theme/theme7.xml" ContentType="application/vnd.openxmlformats-officedocument.theme+xml"/>
  <Override PartName="/ppt/slideLayouts/slideLayout88.xml" ContentType="application/vnd.openxmlformats-officedocument.presentationml.slideLayout+xml"/>
  <Override PartName="/ppt/theme/theme11.xml" ContentType="application/vnd.openxmlformats-officedocument.them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Layouts/slideLayout108.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Override PartName="/ppt/theme/themeOverride3.xml" ContentType="application/vnd.openxmlformats-officedocument.themeOverr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Layouts/slideLayout104.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Layouts/slideLayout100.xml" ContentType="application/vnd.openxmlformats-officedocument.presentationml.slideLayout+xml"/>
  <Override PartName="/ppt/slideMasters/slideMaster6.xml" ContentType="application/vnd.openxmlformats-officedocument.presentationml.slideMaster+xml"/>
  <Override PartName="/ppt/theme/theme8.xml" ContentType="application/vnd.openxmlformats-officedocument.theme+xml"/>
  <Override PartName="/ppt/slideLayouts/slideLayout89.xml" ContentType="application/vnd.openxmlformats-officedocument.presentationml.slideLayout+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09.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Default Extension="jpeg" ContentType="image/jpeg"/>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05.xml" ContentType="application/vnd.openxmlformats-officedocument.presentationml.slideLayout+xml"/>
  <Override PartName="/ppt/diagrams/quickStyle1.xml" ContentType="application/vnd.openxmlformats-officedocument.drawingml.diagramStyl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notesSlides/notesSlide6.xml" ContentType="application/vnd.openxmlformats-officedocument.presentationml.notesSlide+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97.xml" ContentType="application/vnd.openxmlformats-officedocument.presentationml.slideLayout+xml"/>
  <Override PartName="/ppt/diagrams/data1.xml" ContentType="application/vnd.openxmlformats-officedocument.drawingml.diagramData+xml"/>
  <Override PartName="/ppt/slides/slide29.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diagrams/quickStyle2.xml" ContentType="application/vnd.openxmlformats-officedocument.drawingml.diagramStyl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6" r:id="rId2"/>
    <p:sldMasterId id="2147483708" r:id="rId3"/>
    <p:sldMasterId id="2147483744" r:id="rId4"/>
    <p:sldMasterId id="2147483816" r:id="rId5"/>
    <p:sldMasterId id="2147483828" r:id="rId6"/>
    <p:sldMasterId id="2147483852" r:id="rId7"/>
    <p:sldMasterId id="2147483864" r:id="rId8"/>
    <p:sldMasterId id="2147483876" r:id="rId9"/>
    <p:sldMasterId id="2147483912" r:id="rId10"/>
  </p:sldMasterIdLst>
  <p:notesMasterIdLst>
    <p:notesMasterId r:id="rId53"/>
  </p:notesMasterIdLst>
  <p:sldIdLst>
    <p:sldId id="256" r:id="rId11"/>
    <p:sldId id="257" r:id="rId12"/>
    <p:sldId id="258" r:id="rId13"/>
    <p:sldId id="260" r:id="rId14"/>
    <p:sldId id="259" r:id="rId15"/>
    <p:sldId id="261" r:id="rId16"/>
    <p:sldId id="264" r:id="rId17"/>
    <p:sldId id="263" r:id="rId18"/>
    <p:sldId id="262" r:id="rId19"/>
    <p:sldId id="265" r:id="rId20"/>
    <p:sldId id="266" r:id="rId21"/>
    <p:sldId id="267" r:id="rId22"/>
    <p:sldId id="268" r:id="rId23"/>
    <p:sldId id="269" r:id="rId24"/>
    <p:sldId id="270" r:id="rId25"/>
    <p:sldId id="271" r:id="rId26"/>
    <p:sldId id="272" r:id="rId27"/>
    <p:sldId id="273" r:id="rId28"/>
    <p:sldId id="274" r:id="rId29"/>
    <p:sldId id="275" r:id="rId30"/>
    <p:sldId id="276" r:id="rId31"/>
    <p:sldId id="278" r:id="rId32"/>
    <p:sldId id="277" r:id="rId33"/>
    <p:sldId id="279" r:id="rId34"/>
    <p:sldId id="280" r:id="rId35"/>
    <p:sldId id="281" r:id="rId36"/>
    <p:sldId id="282" r:id="rId37"/>
    <p:sldId id="283" r:id="rId38"/>
    <p:sldId id="284" r:id="rId39"/>
    <p:sldId id="285" r:id="rId40"/>
    <p:sldId id="286" r:id="rId41"/>
    <p:sldId id="287" r:id="rId42"/>
    <p:sldId id="288" r:id="rId43"/>
    <p:sldId id="289" r:id="rId44"/>
    <p:sldId id="292" r:id="rId45"/>
    <p:sldId id="290" r:id="rId46"/>
    <p:sldId id="294" r:id="rId47"/>
    <p:sldId id="291" r:id="rId48"/>
    <p:sldId id="295" r:id="rId49"/>
    <p:sldId id="296" r:id="rId50"/>
    <p:sldId id="297" r:id="rId51"/>
    <p:sldId id="298" r:id="rId5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89065" autoAdjust="0"/>
  </p:normalViewPr>
  <p:slideViewPr>
    <p:cSldViewPr>
      <p:cViewPr>
        <p:scale>
          <a:sx n="67" d="100"/>
          <a:sy n="67" d="100"/>
        </p:scale>
        <p:origin x="-606" y="42"/>
      </p:cViewPr>
      <p:guideLst>
        <p:guide orient="horz" pos="2160"/>
        <p:guide pos="2880"/>
      </p:guideLst>
    </p:cSldViewPr>
  </p:slideViewPr>
  <p:notesTextViewPr>
    <p:cViewPr>
      <p:scale>
        <a:sx n="100" d="100"/>
        <a:sy n="100" d="100"/>
      </p:scale>
      <p:origin x="0" y="0"/>
    </p:cViewPr>
  </p:notesTextViewPr>
  <p:sorterViewPr>
    <p:cViewPr>
      <p:scale>
        <a:sx n="56" d="100"/>
        <a:sy n="56" d="100"/>
      </p:scale>
      <p:origin x="0" y="6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slide" Target="slides/slide40.xml"/><Relationship Id="rId55"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slide" Target="slides/slide31.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41.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DC6E9C8-7511-4044-9B0C-7B66AC8176A6}"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US"/>
        </a:p>
      </dgm:t>
    </dgm:pt>
    <dgm:pt modelId="{4A513665-A28C-42CB-818F-E789D682B41E}">
      <dgm:prSet phldrT="[Text]" custT="1">
        <dgm:style>
          <a:lnRef idx="2">
            <a:schemeClr val="accent2">
              <a:shade val="50000"/>
            </a:schemeClr>
          </a:lnRef>
          <a:fillRef idx="1">
            <a:schemeClr val="accent2"/>
          </a:fillRef>
          <a:effectRef idx="0">
            <a:schemeClr val="accent2"/>
          </a:effectRef>
          <a:fontRef idx="minor">
            <a:schemeClr val="lt1"/>
          </a:fontRef>
        </dgm:style>
      </dgm:prSet>
      <dgm:spPr/>
      <dgm:t>
        <a:bodyPr/>
        <a:lstStyle/>
        <a:p>
          <a:r>
            <a:rPr lang="en-US" sz="2000" b="1" dirty="0" smtClean="0"/>
            <a:t>CONTROL ENVIRONMENT</a:t>
          </a:r>
          <a:endParaRPr lang="en-US" sz="2000" b="1" dirty="0"/>
        </a:p>
      </dgm:t>
    </dgm:pt>
    <dgm:pt modelId="{633C954B-618C-4EF3-86E5-0723AC32DC3D}" type="parTrans" cxnId="{FA4597AD-62DF-4CC5-BFE6-E1FCDE3CBD5B}">
      <dgm:prSet/>
      <dgm:spPr/>
      <dgm:t>
        <a:bodyPr/>
        <a:lstStyle/>
        <a:p>
          <a:endParaRPr lang="en-US"/>
        </a:p>
      </dgm:t>
    </dgm:pt>
    <dgm:pt modelId="{A837F255-24CF-44C8-98C1-0971A019E310}" type="sibTrans" cxnId="{FA4597AD-62DF-4CC5-BFE6-E1FCDE3CBD5B}">
      <dgm:prSet/>
      <dgm:spPr/>
      <dgm:t>
        <a:bodyPr/>
        <a:lstStyle/>
        <a:p>
          <a:endParaRPr lang="en-US"/>
        </a:p>
      </dgm:t>
    </dgm:pt>
    <dgm:pt modelId="{0D712B31-343F-4C18-8F6E-8148784461DF}">
      <dgm:prSet phldrT="[Text]" custT="1">
        <dgm:style>
          <a:lnRef idx="2">
            <a:schemeClr val="accent2"/>
          </a:lnRef>
          <a:fillRef idx="1">
            <a:schemeClr val="lt1"/>
          </a:fillRef>
          <a:effectRef idx="0">
            <a:schemeClr val="accent2"/>
          </a:effectRef>
          <a:fontRef idx="minor">
            <a:schemeClr val="dk1"/>
          </a:fontRef>
        </dgm:style>
      </dgm:prSet>
      <dgm:spPr/>
      <dgm:t>
        <a:bodyPr/>
        <a:lstStyle/>
        <a:p>
          <a:r>
            <a:rPr lang="en-US" sz="2400" dirty="0" smtClean="0"/>
            <a:t>overall Framework &amp; working Environment including  Working </a:t>
          </a:r>
          <a:endParaRPr lang="en-US" sz="2400" dirty="0"/>
        </a:p>
      </dgm:t>
    </dgm:pt>
    <dgm:pt modelId="{890F617C-964E-4D02-B087-425C2D6C0F61}" type="parTrans" cxnId="{8CC94362-693C-4130-B815-6641518F71CA}">
      <dgm:prSet/>
      <dgm:spPr/>
      <dgm:t>
        <a:bodyPr/>
        <a:lstStyle/>
        <a:p>
          <a:endParaRPr lang="en-US"/>
        </a:p>
      </dgm:t>
    </dgm:pt>
    <dgm:pt modelId="{F081AAE0-40AF-4809-8A4B-0164BC17273B}" type="sibTrans" cxnId="{8CC94362-693C-4130-B815-6641518F71CA}">
      <dgm:prSet/>
      <dgm:spPr/>
      <dgm:t>
        <a:bodyPr/>
        <a:lstStyle/>
        <a:p>
          <a:endParaRPr lang="en-US"/>
        </a:p>
      </dgm:t>
    </dgm:pt>
    <dgm:pt modelId="{B4A08C59-8D86-44F2-BCB3-EF39964B4B9C}">
      <dgm:prSet phldrT="[Text]" custT="1">
        <dgm:style>
          <a:lnRef idx="2">
            <a:schemeClr val="accent2">
              <a:shade val="50000"/>
            </a:schemeClr>
          </a:lnRef>
          <a:fillRef idx="1">
            <a:schemeClr val="accent2"/>
          </a:fillRef>
          <a:effectRef idx="0">
            <a:schemeClr val="accent2"/>
          </a:effectRef>
          <a:fontRef idx="minor">
            <a:schemeClr val="lt1"/>
          </a:fontRef>
        </dgm:style>
      </dgm:prSet>
      <dgm:spPr/>
      <dgm:t>
        <a:bodyPr/>
        <a:lstStyle/>
        <a:p>
          <a:r>
            <a:rPr lang="en-US" sz="2000" b="1" dirty="0" smtClean="0"/>
            <a:t>CONTROL PROCEDURE</a:t>
          </a:r>
          <a:endParaRPr lang="en-US" sz="2000" b="1" dirty="0"/>
        </a:p>
      </dgm:t>
    </dgm:pt>
    <dgm:pt modelId="{C7DCD649-F21C-4498-9CEF-8E1F199CFBD3}" type="parTrans" cxnId="{7C5EF625-2AAF-4295-8B3A-2371F0ACB5AD}">
      <dgm:prSet/>
      <dgm:spPr/>
      <dgm:t>
        <a:bodyPr/>
        <a:lstStyle/>
        <a:p>
          <a:endParaRPr lang="en-US"/>
        </a:p>
      </dgm:t>
    </dgm:pt>
    <dgm:pt modelId="{8A97B67F-4267-4640-8B07-EA1E4C7DD7AD}" type="sibTrans" cxnId="{7C5EF625-2AAF-4295-8B3A-2371F0ACB5AD}">
      <dgm:prSet/>
      <dgm:spPr/>
      <dgm:t>
        <a:bodyPr/>
        <a:lstStyle/>
        <a:p>
          <a:endParaRPr lang="en-US"/>
        </a:p>
      </dgm:t>
    </dgm:pt>
    <dgm:pt modelId="{F14536EE-0B9C-47A5-8A6D-860EC79B08A4}">
      <dgm:prSet phldrT="[Text]" custT="1">
        <dgm:style>
          <a:lnRef idx="2">
            <a:schemeClr val="accent2"/>
          </a:lnRef>
          <a:fillRef idx="1">
            <a:schemeClr val="lt1"/>
          </a:fillRef>
          <a:effectRef idx="0">
            <a:schemeClr val="accent2"/>
          </a:effectRef>
          <a:fontRef idx="minor">
            <a:schemeClr val="dk1"/>
          </a:fontRef>
        </dgm:style>
      </dgm:prSet>
      <dgm:spPr/>
      <dgm:t>
        <a:bodyPr/>
        <a:lstStyle/>
        <a:p>
          <a:r>
            <a:rPr lang="en-US" sz="2400" dirty="0" smtClean="0"/>
            <a:t>i.e. specific procedures for</a:t>
          </a:r>
          <a:endParaRPr lang="en-US" sz="2400" dirty="0"/>
        </a:p>
      </dgm:t>
    </dgm:pt>
    <dgm:pt modelId="{7F2FCF0F-E5AC-43EC-AC5C-564A6ED4C61D}" type="parTrans" cxnId="{6858805D-CDD8-4EBB-BCC0-961F3A297995}">
      <dgm:prSet/>
      <dgm:spPr/>
      <dgm:t>
        <a:bodyPr/>
        <a:lstStyle/>
        <a:p>
          <a:endParaRPr lang="en-US"/>
        </a:p>
      </dgm:t>
    </dgm:pt>
    <dgm:pt modelId="{13FD976E-E9FA-40BE-B866-BB6A49F165D0}" type="sibTrans" cxnId="{6858805D-CDD8-4EBB-BCC0-961F3A297995}">
      <dgm:prSet/>
      <dgm:spPr/>
      <dgm:t>
        <a:bodyPr/>
        <a:lstStyle/>
        <a:p>
          <a:endParaRPr lang="en-US"/>
        </a:p>
      </dgm:t>
    </dgm:pt>
    <dgm:pt modelId="{41EF1D1D-0406-49AE-91ED-BAEACDDA11D9}">
      <dgm:prSet custT="1">
        <dgm:style>
          <a:lnRef idx="2">
            <a:schemeClr val="accent2"/>
          </a:lnRef>
          <a:fillRef idx="1">
            <a:schemeClr val="lt1"/>
          </a:fillRef>
          <a:effectRef idx="0">
            <a:schemeClr val="accent2"/>
          </a:effectRef>
          <a:fontRef idx="minor">
            <a:schemeClr val="dk1"/>
          </a:fontRef>
        </dgm:style>
      </dgm:prSet>
      <dgm:spPr/>
      <dgm:t>
        <a:bodyPr/>
        <a:lstStyle/>
        <a:p>
          <a:r>
            <a:rPr lang="en-US" sz="2400" dirty="0" smtClean="0"/>
            <a:t>specific purposes </a:t>
          </a:r>
          <a:r>
            <a:rPr lang="en-US" sz="1800" dirty="0" err="1" smtClean="0"/>
            <a:t>eg</a:t>
          </a:r>
          <a:r>
            <a:rPr lang="en-US" sz="1800" dirty="0" smtClean="0"/>
            <a:t>. Periodic reports</a:t>
          </a:r>
          <a:endParaRPr lang="en-US" sz="1600" dirty="0"/>
        </a:p>
      </dgm:t>
    </dgm:pt>
    <dgm:pt modelId="{7724BFB9-32F5-48A4-BD21-3B42D084B1FD}" type="parTrans" cxnId="{B765C000-9789-4082-A188-7F6B763041F8}">
      <dgm:prSet/>
      <dgm:spPr/>
      <dgm:t>
        <a:bodyPr/>
        <a:lstStyle/>
        <a:p>
          <a:endParaRPr lang="en-US"/>
        </a:p>
      </dgm:t>
    </dgm:pt>
    <dgm:pt modelId="{1DF601A1-F59A-41BA-AF3C-7DF147C5B6A7}" type="sibTrans" cxnId="{B765C000-9789-4082-A188-7F6B763041F8}">
      <dgm:prSet/>
      <dgm:spPr/>
      <dgm:t>
        <a:bodyPr/>
        <a:lstStyle/>
        <a:p>
          <a:endParaRPr lang="en-US"/>
        </a:p>
      </dgm:t>
    </dgm:pt>
    <dgm:pt modelId="{0C2DB275-8ED8-433E-8A4A-217BF87C4B03}" type="pres">
      <dgm:prSet presAssocID="{6DC6E9C8-7511-4044-9B0C-7B66AC8176A6}" presName="Name0" presStyleCnt="0">
        <dgm:presLayoutVars>
          <dgm:dir/>
          <dgm:animLvl val="lvl"/>
          <dgm:resizeHandles/>
        </dgm:presLayoutVars>
      </dgm:prSet>
      <dgm:spPr/>
      <dgm:t>
        <a:bodyPr/>
        <a:lstStyle/>
        <a:p>
          <a:endParaRPr lang="en-US"/>
        </a:p>
      </dgm:t>
    </dgm:pt>
    <dgm:pt modelId="{54D514DE-3446-43DD-8B5B-31920F8F8731}" type="pres">
      <dgm:prSet presAssocID="{4A513665-A28C-42CB-818F-E789D682B41E}" presName="linNode" presStyleCnt="0"/>
      <dgm:spPr/>
    </dgm:pt>
    <dgm:pt modelId="{13B8F982-685E-4601-B284-7EDFCBB49276}" type="pres">
      <dgm:prSet presAssocID="{4A513665-A28C-42CB-818F-E789D682B41E}" presName="parentShp" presStyleLbl="node1" presStyleIdx="0" presStyleCnt="2" custScaleX="74227" custLinFactNeighborX="-8591" custLinFactNeighborY="-26">
        <dgm:presLayoutVars>
          <dgm:bulletEnabled val="1"/>
        </dgm:presLayoutVars>
      </dgm:prSet>
      <dgm:spPr/>
      <dgm:t>
        <a:bodyPr/>
        <a:lstStyle/>
        <a:p>
          <a:endParaRPr lang="en-US"/>
        </a:p>
      </dgm:t>
    </dgm:pt>
    <dgm:pt modelId="{2B39694C-A397-4036-B4E6-792CAE7B251E}" type="pres">
      <dgm:prSet presAssocID="{4A513665-A28C-42CB-818F-E789D682B41E}" presName="childShp" presStyleLbl="bgAccFollowNode1" presStyleIdx="0" presStyleCnt="2" custScaleX="116495" custScaleY="141224">
        <dgm:presLayoutVars>
          <dgm:bulletEnabled val="1"/>
        </dgm:presLayoutVars>
      </dgm:prSet>
      <dgm:spPr/>
      <dgm:t>
        <a:bodyPr/>
        <a:lstStyle/>
        <a:p>
          <a:endParaRPr lang="en-US"/>
        </a:p>
      </dgm:t>
    </dgm:pt>
    <dgm:pt modelId="{C052BF81-6E34-48C7-B217-A6BEDE84B9A0}" type="pres">
      <dgm:prSet presAssocID="{A837F255-24CF-44C8-98C1-0971A019E310}" presName="spacing" presStyleCnt="0"/>
      <dgm:spPr/>
    </dgm:pt>
    <dgm:pt modelId="{673A6961-AAF8-4DB0-BA6E-F80899B6CF02}" type="pres">
      <dgm:prSet presAssocID="{B4A08C59-8D86-44F2-BCB3-EF39964B4B9C}" presName="linNode" presStyleCnt="0"/>
      <dgm:spPr/>
    </dgm:pt>
    <dgm:pt modelId="{2551A92A-A410-402D-8CFA-664461054BEA}" type="pres">
      <dgm:prSet presAssocID="{B4A08C59-8D86-44F2-BCB3-EF39964B4B9C}" presName="parentShp" presStyleLbl="node1" presStyleIdx="1" presStyleCnt="2" custScaleX="75258" custLinFactNeighborX="-8247" custLinFactNeighborY="677">
        <dgm:presLayoutVars>
          <dgm:bulletEnabled val="1"/>
        </dgm:presLayoutVars>
      </dgm:prSet>
      <dgm:spPr/>
      <dgm:t>
        <a:bodyPr/>
        <a:lstStyle/>
        <a:p>
          <a:endParaRPr lang="en-US"/>
        </a:p>
      </dgm:t>
    </dgm:pt>
    <dgm:pt modelId="{DEC8BDE2-7A7E-4343-953B-4B9BAF93D9F0}" type="pres">
      <dgm:prSet presAssocID="{B4A08C59-8D86-44F2-BCB3-EF39964B4B9C}" presName="childShp" presStyleLbl="bgAccFollowNode1" presStyleIdx="1" presStyleCnt="2" custScaleX="119684" custScaleY="151224">
        <dgm:presLayoutVars>
          <dgm:bulletEnabled val="1"/>
        </dgm:presLayoutVars>
      </dgm:prSet>
      <dgm:spPr/>
      <dgm:t>
        <a:bodyPr/>
        <a:lstStyle/>
        <a:p>
          <a:endParaRPr lang="en-US"/>
        </a:p>
      </dgm:t>
    </dgm:pt>
  </dgm:ptLst>
  <dgm:cxnLst>
    <dgm:cxn modelId="{8CC94362-693C-4130-B815-6641518F71CA}" srcId="{4A513665-A28C-42CB-818F-E789D682B41E}" destId="{0D712B31-343F-4C18-8F6E-8148784461DF}" srcOrd="0" destOrd="0" parTransId="{890F617C-964E-4D02-B087-425C2D6C0F61}" sibTransId="{F081AAE0-40AF-4809-8A4B-0164BC17273B}"/>
    <dgm:cxn modelId="{7C5EF625-2AAF-4295-8B3A-2371F0ACB5AD}" srcId="{6DC6E9C8-7511-4044-9B0C-7B66AC8176A6}" destId="{B4A08C59-8D86-44F2-BCB3-EF39964B4B9C}" srcOrd="1" destOrd="0" parTransId="{C7DCD649-F21C-4498-9CEF-8E1F199CFBD3}" sibTransId="{8A97B67F-4267-4640-8B07-EA1E4C7DD7AD}"/>
    <dgm:cxn modelId="{5B1A67C7-8ED6-4058-8103-DC459C022CD8}" type="presOf" srcId="{6DC6E9C8-7511-4044-9B0C-7B66AC8176A6}" destId="{0C2DB275-8ED8-433E-8A4A-217BF87C4B03}" srcOrd="0" destOrd="0" presId="urn:microsoft.com/office/officeart/2005/8/layout/vList6"/>
    <dgm:cxn modelId="{D9A50350-F3AC-41C7-9029-29572E3E1430}" type="presOf" srcId="{4A513665-A28C-42CB-818F-E789D682B41E}" destId="{13B8F982-685E-4601-B284-7EDFCBB49276}" srcOrd="0" destOrd="0" presId="urn:microsoft.com/office/officeart/2005/8/layout/vList6"/>
    <dgm:cxn modelId="{6858805D-CDD8-4EBB-BCC0-961F3A297995}" srcId="{B4A08C59-8D86-44F2-BCB3-EF39964B4B9C}" destId="{F14536EE-0B9C-47A5-8A6D-860EC79B08A4}" srcOrd="0" destOrd="0" parTransId="{7F2FCF0F-E5AC-43EC-AC5C-564A6ED4C61D}" sibTransId="{13FD976E-E9FA-40BE-B866-BB6A49F165D0}"/>
    <dgm:cxn modelId="{23862265-DD17-49B4-982A-74E334D4CBC6}" type="presOf" srcId="{B4A08C59-8D86-44F2-BCB3-EF39964B4B9C}" destId="{2551A92A-A410-402D-8CFA-664461054BEA}" srcOrd="0" destOrd="0" presId="urn:microsoft.com/office/officeart/2005/8/layout/vList6"/>
    <dgm:cxn modelId="{B765C000-9789-4082-A188-7F6B763041F8}" srcId="{B4A08C59-8D86-44F2-BCB3-EF39964B4B9C}" destId="{41EF1D1D-0406-49AE-91ED-BAEACDDA11D9}" srcOrd="1" destOrd="0" parTransId="{7724BFB9-32F5-48A4-BD21-3B42D084B1FD}" sibTransId="{1DF601A1-F59A-41BA-AF3C-7DF147C5B6A7}"/>
    <dgm:cxn modelId="{FA4597AD-62DF-4CC5-BFE6-E1FCDE3CBD5B}" srcId="{6DC6E9C8-7511-4044-9B0C-7B66AC8176A6}" destId="{4A513665-A28C-42CB-818F-E789D682B41E}" srcOrd="0" destOrd="0" parTransId="{633C954B-618C-4EF3-86E5-0723AC32DC3D}" sibTransId="{A837F255-24CF-44C8-98C1-0971A019E310}"/>
    <dgm:cxn modelId="{BCBC87CC-B63C-4933-8E09-185DBE8144BC}" type="presOf" srcId="{F14536EE-0B9C-47A5-8A6D-860EC79B08A4}" destId="{DEC8BDE2-7A7E-4343-953B-4B9BAF93D9F0}" srcOrd="0" destOrd="0" presId="urn:microsoft.com/office/officeart/2005/8/layout/vList6"/>
    <dgm:cxn modelId="{9228CB4C-7206-4D60-962E-49199273DF0E}" type="presOf" srcId="{0D712B31-343F-4C18-8F6E-8148784461DF}" destId="{2B39694C-A397-4036-B4E6-792CAE7B251E}" srcOrd="0" destOrd="0" presId="urn:microsoft.com/office/officeart/2005/8/layout/vList6"/>
    <dgm:cxn modelId="{711FB2FA-9C5D-4A27-943F-418890A805BA}" type="presOf" srcId="{41EF1D1D-0406-49AE-91ED-BAEACDDA11D9}" destId="{DEC8BDE2-7A7E-4343-953B-4B9BAF93D9F0}" srcOrd="0" destOrd="1" presId="urn:microsoft.com/office/officeart/2005/8/layout/vList6"/>
    <dgm:cxn modelId="{13FFC4C2-505B-4B58-A3FB-C13C93DF5881}" type="presParOf" srcId="{0C2DB275-8ED8-433E-8A4A-217BF87C4B03}" destId="{54D514DE-3446-43DD-8B5B-31920F8F8731}" srcOrd="0" destOrd="0" presId="urn:microsoft.com/office/officeart/2005/8/layout/vList6"/>
    <dgm:cxn modelId="{3C074BCA-CC79-44C6-BCEB-565037384486}" type="presParOf" srcId="{54D514DE-3446-43DD-8B5B-31920F8F8731}" destId="{13B8F982-685E-4601-B284-7EDFCBB49276}" srcOrd="0" destOrd="0" presId="urn:microsoft.com/office/officeart/2005/8/layout/vList6"/>
    <dgm:cxn modelId="{05F6A406-843A-49A7-A417-47CC48BF8494}" type="presParOf" srcId="{54D514DE-3446-43DD-8B5B-31920F8F8731}" destId="{2B39694C-A397-4036-B4E6-792CAE7B251E}" srcOrd="1" destOrd="0" presId="urn:microsoft.com/office/officeart/2005/8/layout/vList6"/>
    <dgm:cxn modelId="{7DC49EA8-F1B6-4B14-BFB0-C0AC4354F1E6}" type="presParOf" srcId="{0C2DB275-8ED8-433E-8A4A-217BF87C4B03}" destId="{C052BF81-6E34-48C7-B217-A6BEDE84B9A0}" srcOrd="1" destOrd="0" presId="urn:microsoft.com/office/officeart/2005/8/layout/vList6"/>
    <dgm:cxn modelId="{55B2809C-D100-4F69-B646-7B51F14C5779}" type="presParOf" srcId="{0C2DB275-8ED8-433E-8A4A-217BF87C4B03}" destId="{673A6961-AAF8-4DB0-BA6E-F80899B6CF02}" srcOrd="2" destOrd="0" presId="urn:microsoft.com/office/officeart/2005/8/layout/vList6"/>
    <dgm:cxn modelId="{A93E185B-5F80-4332-8B1E-0A4D590682BE}" type="presParOf" srcId="{673A6961-AAF8-4DB0-BA6E-F80899B6CF02}" destId="{2551A92A-A410-402D-8CFA-664461054BEA}" srcOrd="0" destOrd="0" presId="urn:microsoft.com/office/officeart/2005/8/layout/vList6"/>
    <dgm:cxn modelId="{07312383-CDDE-4219-928C-AC47414D8063}" type="presParOf" srcId="{673A6961-AAF8-4DB0-BA6E-F80899B6CF02}" destId="{DEC8BDE2-7A7E-4343-953B-4B9BAF93D9F0}" srcOrd="1" destOrd="0" presId="urn:microsoft.com/office/officeart/2005/8/layout/vList6"/>
  </dgm:cxnLst>
  <dgm:bg/>
  <dgm:whole/>
</dgm:dataModel>
</file>

<file path=ppt/diagrams/data2.xml><?xml version="1.0" encoding="utf-8"?>
<dgm:dataModel xmlns:dgm="http://schemas.openxmlformats.org/drawingml/2006/diagram" xmlns:a="http://schemas.openxmlformats.org/drawingml/2006/main">
  <dgm:ptLst>
    <dgm:pt modelId="{684C88BC-F1EB-45AB-85A8-0E89CAC7251D}"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en-US"/>
        </a:p>
      </dgm:t>
    </dgm:pt>
    <dgm:pt modelId="{02E267D0-E505-4591-A9DB-6B97C99865FA}">
      <dgm:prSet phldrT="[Text]" custT="1"/>
      <dgm:spPr/>
      <dgm:t>
        <a:bodyPr/>
        <a:lstStyle/>
        <a:p>
          <a:pPr algn="l"/>
          <a:endParaRPr lang="en-US" sz="2000" b="1" dirty="0" smtClean="0"/>
        </a:p>
        <a:p>
          <a:pPr algn="l"/>
          <a:r>
            <a:rPr lang="en-US" sz="2000" b="1" dirty="0" smtClean="0"/>
            <a:t>B) Special Matters:</a:t>
          </a:r>
          <a:br>
            <a:rPr lang="en-US" sz="2000" b="1" dirty="0" smtClean="0"/>
          </a:br>
          <a:r>
            <a:rPr lang="en-US" sz="2000" dirty="0" smtClean="0">
              <a:sym typeface="Wingdings"/>
            </a:rPr>
            <a:t></a:t>
          </a:r>
          <a:r>
            <a:rPr lang="en-US" sz="2000" dirty="0" smtClean="0"/>
            <a:t> Audit adjustments that could have a significant effect on the entity’s financials</a:t>
          </a:r>
        </a:p>
        <a:p>
          <a:pPr algn="l"/>
          <a:r>
            <a:rPr lang="en-US" sz="2000" dirty="0" smtClean="0">
              <a:sym typeface="Wingdings"/>
            </a:rPr>
            <a:t></a:t>
          </a:r>
          <a:r>
            <a:rPr lang="en-US" sz="2000" dirty="0" smtClean="0"/>
            <a:t> Material uncertainties </a:t>
          </a:r>
          <a:r>
            <a:rPr lang="en-US" sz="2000" smtClean="0"/>
            <a:t>that may cast </a:t>
          </a:r>
          <a:r>
            <a:rPr lang="en-US" sz="2000" dirty="0" smtClean="0"/>
            <a:t>a doubt  on the going  concern assumption</a:t>
          </a:r>
          <a:br>
            <a:rPr lang="en-US" sz="2000" dirty="0" smtClean="0"/>
          </a:br>
          <a:r>
            <a:rPr lang="en-US" sz="2000" dirty="0" smtClean="0">
              <a:sym typeface="Wingdings"/>
            </a:rPr>
            <a:t></a:t>
          </a:r>
          <a:r>
            <a:rPr lang="en-US" sz="2000" dirty="0" smtClean="0"/>
            <a:t> Material weaknesses in the internal   control system</a:t>
          </a:r>
          <a:endParaRPr lang="en-US" sz="2000" dirty="0"/>
        </a:p>
      </dgm:t>
    </dgm:pt>
    <dgm:pt modelId="{01A54A11-5B6D-4790-A2AD-5A14C7394D1A}" type="parTrans" cxnId="{47308F10-82D4-4CB6-8475-75BA411F09FB}">
      <dgm:prSet/>
      <dgm:spPr/>
      <dgm:t>
        <a:bodyPr/>
        <a:lstStyle/>
        <a:p>
          <a:endParaRPr lang="en-US"/>
        </a:p>
      </dgm:t>
    </dgm:pt>
    <dgm:pt modelId="{5F5E63EE-A29D-4E8B-9055-B7C687923366}" type="sibTrans" cxnId="{47308F10-82D4-4CB6-8475-75BA411F09FB}">
      <dgm:prSet/>
      <dgm:spPr/>
      <dgm:t>
        <a:bodyPr/>
        <a:lstStyle/>
        <a:p>
          <a:endParaRPr lang="en-US"/>
        </a:p>
      </dgm:t>
    </dgm:pt>
    <dgm:pt modelId="{2D96D7CB-DDB4-4328-9ECD-842D499F7A44}">
      <dgm:prSet custT="1">
        <dgm:style>
          <a:lnRef idx="3">
            <a:schemeClr val="lt1"/>
          </a:lnRef>
          <a:fillRef idx="1">
            <a:schemeClr val="accent4"/>
          </a:fillRef>
          <a:effectRef idx="1">
            <a:schemeClr val="accent4"/>
          </a:effectRef>
          <a:fontRef idx="minor">
            <a:schemeClr val="lt1"/>
          </a:fontRef>
        </dgm:style>
      </dgm:prSet>
      <dgm:spPr/>
      <dgm:t>
        <a:bodyPr/>
        <a:lstStyle/>
        <a:p>
          <a:pPr algn="l"/>
          <a:r>
            <a:rPr lang="en-US" sz="2000" b="1" dirty="0" smtClean="0"/>
            <a:t>3) Audit Matters of Governance Interest to be Communicated</a:t>
          </a:r>
          <a:r>
            <a:rPr lang="en-US" sz="1500" b="1" dirty="0" smtClean="0"/>
            <a:t/>
          </a:r>
          <a:br>
            <a:rPr lang="en-US" sz="1500" b="1" dirty="0" smtClean="0"/>
          </a:br>
          <a:endParaRPr lang="en-US" sz="1500" dirty="0"/>
        </a:p>
      </dgm:t>
    </dgm:pt>
    <dgm:pt modelId="{E70B3B5F-E280-42E1-8B21-BBB49A14A85A}" type="parTrans" cxnId="{14BA89F3-FE6C-4570-8312-8E9FA582A93F}">
      <dgm:prSet/>
      <dgm:spPr/>
      <dgm:t>
        <a:bodyPr/>
        <a:lstStyle/>
        <a:p>
          <a:endParaRPr lang="en-US"/>
        </a:p>
      </dgm:t>
    </dgm:pt>
    <dgm:pt modelId="{D62314C9-369A-4EAD-83C7-B69A5F3C89A7}" type="sibTrans" cxnId="{14BA89F3-FE6C-4570-8312-8E9FA582A93F}">
      <dgm:prSet>
        <dgm:style>
          <a:lnRef idx="3">
            <a:schemeClr val="lt1"/>
          </a:lnRef>
          <a:fillRef idx="1">
            <a:schemeClr val="accent2"/>
          </a:fillRef>
          <a:effectRef idx="1">
            <a:schemeClr val="accent2"/>
          </a:effectRef>
          <a:fontRef idx="minor">
            <a:schemeClr val="lt1"/>
          </a:fontRef>
        </dgm:style>
      </dgm:prSet>
      <dgm:spPr/>
      <dgm:t>
        <a:bodyPr/>
        <a:lstStyle/>
        <a:p>
          <a:endParaRPr lang="en-US"/>
        </a:p>
      </dgm:t>
    </dgm:pt>
    <dgm:pt modelId="{A0D3F555-2396-401A-B787-FDC9EEBFD7CD}">
      <dgm:prSet custT="1"/>
      <dgm:spPr/>
      <dgm:t>
        <a:bodyPr/>
        <a:lstStyle/>
        <a:p>
          <a:pPr algn="l"/>
          <a:endParaRPr lang="en-US" sz="2000" b="1" dirty="0" smtClean="0"/>
        </a:p>
        <a:p>
          <a:pPr algn="l"/>
          <a:r>
            <a:rPr lang="en-US" sz="2000" b="1" dirty="0" smtClean="0"/>
            <a:t>A) General Matters:</a:t>
          </a:r>
          <a:br>
            <a:rPr lang="en-US" sz="2000" b="1" dirty="0" smtClean="0"/>
          </a:br>
          <a:r>
            <a:rPr lang="en-US" sz="2000" dirty="0" smtClean="0">
              <a:sym typeface="Wingdings"/>
            </a:rPr>
            <a:t></a:t>
          </a:r>
          <a:r>
            <a:rPr lang="en-US" sz="2000" dirty="0" smtClean="0"/>
            <a:t> The general approach  and overall scope of  the audit</a:t>
          </a:r>
        </a:p>
        <a:p>
          <a:pPr algn="l"/>
          <a:r>
            <a:rPr lang="en-US" sz="2000" dirty="0" smtClean="0">
              <a:sym typeface="Wingdings"/>
            </a:rPr>
            <a:t></a:t>
          </a:r>
          <a:r>
            <a:rPr lang="en-US" sz="2000" dirty="0" smtClean="0"/>
            <a:t> Any expected limitation or any additional  requirement</a:t>
          </a:r>
        </a:p>
        <a:p>
          <a:pPr algn="l"/>
          <a:endParaRPr lang="en-US" sz="2000" dirty="0"/>
        </a:p>
      </dgm:t>
    </dgm:pt>
    <dgm:pt modelId="{F35CF930-C7AC-461C-A327-D075F615CEF0}" type="parTrans" cxnId="{AD961DA4-4667-4921-B10F-FC0DE9F86008}">
      <dgm:prSet/>
      <dgm:spPr/>
      <dgm:t>
        <a:bodyPr/>
        <a:lstStyle/>
        <a:p>
          <a:endParaRPr lang="en-US"/>
        </a:p>
      </dgm:t>
    </dgm:pt>
    <dgm:pt modelId="{4F16024D-F46B-4D5A-AC67-B1D8526DA1AD}" type="sibTrans" cxnId="{AD961DA4-4667-4921-B10F-FC0DE9F86008}">
      <dgm:prSet>
        <dgm:style>
          <a:lnRef idx="3">
            <a:schemeClr val="lt1"/>
          </a:lnRef>
          <a:fillRef idx="1">
            <a:schemeClr val="accent2"/>
          </a:fillRef>
          <a:effectRef idx="1">
            <a:schemeClr val="accent2"/>
          </a:effectRef>
          <a:fontRef idx="minor">
            <a:schemeClr val="lt1"/>
          </a:fontRef>
        </dgm:style>
      </dgm:prSet>
      <dgm:spPr/>
      <dgm:t>
        <a:bodyPr/>
        <a:lstStyle/>
        <a:p>
          <a:endParaRPr lang="en-US"/>
        </a:p>
      </dgm:t>
    </dgm:pt>
    <dgm:pt modelId="{65C24261-CEA7-4986-8AD3-F8B81292B409}" type="pres">
      <dgm:prSet presAssocID="{684C88BC-F1EB-45AB-85A8-0E89CAC7251D}" presName="Name0" presStyleCnt="0">
        <dgm:presLayoutVars>
          <dgm:dir/>
          <dgm:resizeHandles val="exact"/>
        </dgm:presLayoutVars>
      </dgm:prSet>
      <dgm:spPr/>
      <dgm:t>
        <a:bodyPr/>
        <a:lstStyle/>
        <a:p>
          <a:endParaRPr lang="en-US"/>
        </a:p>
      </dgm:t>
    </dgm:pt>
    <dgm:pt modelId="{A5CE307D-18BB-4307-9399-98421FF4E824}" type="pres">
      <dgm:prSet presAssocID="{02E267D0-E505-4591-A9DB-6B97C99865FA}" presName="node" presStyleLbl="node1" presStyleIdx="0" presStyleCnt="3" custScaleX="257976" custScaleY="326961" custRadScaleRad="248866" custRadScaleInc="148692">
        <dgm:presLayoutVars>
          <dgm:bulletEnabled val="1"/>
        </dgm:presLayoutVars>
      </dgm:prSet>
      <dgm:spPr/>
      <dgm:t>
        <a:bodyPr/>
        <a:lstStyle/>
        <a:p>
          <a:endParaRPr lang="en-US"/>
        </a:p>
      </dgm:t>
    </dgm:pt>
    <dgm:pt modelId="{033B4538-11D7-4C19-8C9A-DA27266E3389}" type="pres">
      <dgm:prSet presAssocID="{5F5E63EE-A29D-4E8B-9055-B7C687923366}" presName="sibTrans" presStyleLbl="sibTrans2D1" presStyleIdx="0" presStyleCnt="3"/>
      <dgm:spPr/>
      <dgm:t>
        <a:bodyPr/>
        <a:lstStyle/>
        <a:p>
          <a:endParaRPr lang="en-US"/>
        </a:p>
      </dgm:t>
    </dgm:pt>
    <dgm:pt modelId="{161FCE05-213B-4621-89A7-8E2143E45BBA}" type="pres">
      <dgm:prSet presAssocID="{5F5E63EE-A29D-4E8B-9055-B7C687923366}" presName="connectorText" presStyleLbl="sibTrans2D1" presStyleIdx="0" presStyleCnt="3"/>
      <dgm:spPr/>
      <dgm:t>
        <a:bodyPr/>
        <a:lstStyle/>
        <a:p>
          <a:endParaRPr lang="en-US"/>
        </a:p>
      </dgm:t>
    </dgm:pt>
    <dgm:pt modelId="{68F35A09-2F92-4F9A-8BC8-A82C77119906}" type="pres">
      <dgm:prSet presAssocID="{2D96D7CB-DDB4-4328-9ECD-842D499F7A44}" presName="node" presStyleLbl="node1" presStyleIdx="1" presStyleCnt="3" custScaleX="514573" custScaleY="94549" custRadScaleRad="123895" custRadScaleInc="-224973">
        <dgm:presLayoutVars>
          <dgm:bulletEnabled val="1"/>
        </dgm:presLayoutVars>
      </dgm:prSet>
      <dgm:spPr/>
      <dgm:t>
        <a:bodyPr/>
        <a:lstStyle/>
        <a:p>
          <a:endParaRPr lang="en-US"/>
        </a:p>
      </dgm:t>
    </dgm:pt>
    <dgm:pt modelId="{51F78BEB-1A92-4496-B8F6-594DF81EFB40}" type="pres">
      <dgm:prSet presAssocID="{D62314C9-369A-4EAD-83C7-B69A5F3C89A7}" presName="sibTrans" presStyleLbl="sibTrans2D1" presStyleIdx="1" presStyleCnt="3" custAng="3864760" custFlipVert="1" custScaleX="244113" custScaleY="111939" custLinFactNeighborX="4976" custLinFactNeighborY="47775" custRadScaleRad="171235"/>
      <dgm:spPr/>
      <dgm:t>
        <a:bodyPr/>
        <a:lstStyle/>
        <a:p>
          <a:endParaRPr lang="en-US"/>
        </a:p>
      </dgm:t>
    </dgm:pt>
    <dgm:pt modelId="{28C0DE56-0A02-4B30-9235-4F0BEDC49E12}" type="pres">
      <dgm:prSet presAssocID="{D62314C9-369A-4EAD-83C7-B69A5F3C89A7}" presName="connectorText" presStyleLbl="sibTrans2D1" presStyleIdx="1" presStyleCnt="3"/>
      <dgm:spPr/>
      <dgm:t>
        <a:bodyPr/>
        <a:lstStyle/>
        <a:p>
          <a:endParaRPr lang="en-US"/>
        </a:p>
      </dgm:t>
    </dgm:pt>
    <dgm:pt modelId="{1CD4BE4C-EFC4-4C50-8E6A-0DD7914B1D42}" type="pres">
      <dgm:prSet presAssocID="{A0D3F555-2396-401A-B787-FDC9EEBFD7CD}" presName="node" presStyleLbl="node1" presStyleIdx="2" presStyleCnt="3" custScaleX="163016" custScaleY="304366" custRadScaleRad="98025" custRadScaleInc="50465">
        <dgm:presLayoutVars>
          <dgm:bulletEnabled val="1"/>
        </dgm:presLayoutVars>
      </dgm:prSet>
      <dgm:spPr/>
      <dgm:t>
        <a:bodyPr/>
        <a:lstStyle/>
        <a:p>
          <a:endParaRPr lang="en-US"/>
        </a:p>
      </dgm:t>
    </dgm:pt>
    <dgm:pt modelId="{BFE8EE90-D041-4907-B1A1-39E68FD92AF1}" type="pres">
      <dgm:prSet presAssocID="{4F16024D-F46B-4D5A-AC67-B1D8526DA1AD}" presName="sibTrans" presStyleLbl="sibTrans2D1" presStyleIdx="2" presStyleCnt="3" custAng="19228267" custFlipVert="1" custScaleX="217547" custScaleY="111514" custLinFactX="9068" custLinFactY="-100000" custLinFactNeighborX="100000" custLinFactNeighborY="-167079" custRadScaleRad="211667" custRadScaleInc="-2147483648"/>
      <dgm:spPr/>
      <dgm:t>
        <a:bodyPr/>
        <a:lstStyle/>
        <a:p>
          <a:endParaRPr lang="en-US"/>
        </a:p>
      </dgm:t>
    </dgm:pt>
    <dgm:pt modelId="{3DF846AB-929A-4D33-BC24-2D9DE7B1A399}" type="pres">
      <dgm:prSet presAssocID="{4F16024D-F46B-4D5A-AC67-B1D8526DA1AD}" presName="connectorText" presStyleLbl="sibTrans2D1" presStyleIdx="2" presStyleCnt="3"/>
      <dgm:spPr/>
      <dgm:t>
        <a:bodyPr/>
        <a:lstStyle/>
        <a:p>
          <a:endParaRPr lang="en-US"/>
        </a:p>
      </dgm:t>
    </dgm:pt>
  </dgm:ptLst>
  <dgm:cxnLst>
    <dgm:cxn modelId="{358C55B7-3091-4BC6-9BA4-D70314471617}" type="presOf" srcId="{D62314C9-369A-4EAD-83C7-B69A5F3C89A7}" destId="{28C0DE56-0A02-4B30-9235-4F0BEDC49E12}" srcOrd="1" destOrd="0" presId="urn:microsoft.com/office/officeart/2005/8/layout/cycle7"/>
    <dgm:cxn modelId="{A1A2B127-B024-4515-AED4-C74B478260A3}" type="presOf" srcId="{4F16024D-F46B-4D5A-AC67-B1D8526DA1AD}" destId="{3DF846AB-929A-4D33-BC24-2D9DE7B1A399}" srcOrd="1" destOrd="0" presId="urn:microsoft.com/office/officeart/2005/8/layout/cycle7"/>
    <dgm:cxn modelId="{39D85249-3FD8-4D3A-9DAE-7C23C08FE40E}" type="presOf" srcId="{D62314C9-369A-4EAD-83C7-B69A5F3C89A7}" destId="{51F78BEB-1A92-4496-B8F6-594DF81EFB40}" srcOrd="0" destOrd="0" presId="urn:microsoft.com/office/officeart/2005/8/layout/cycle7"/>
    <dgm:cxn modelId="{861CC0A4-9CC2-44B3-83F6-42B3F5047487}" type="presOf" srcId="{5F5E63EE-A29D-4E8B-9055-B7C687923366}" destId="{033B4538-11D7-4C19-8C9A-DA27266E3389}" srcOrd="0" destOrd="0" presId="urn:microsoft.com/office/officeart/2005/8/layout/cycle7"/>
    <dgm:cxn modelId="{47308F10-82D4-4CB6-8475-75BA411F09FB}" srcId="{684C88BC-F1EB-45AB-85A8-0E89CAC7251D}" destId="{02E267D0-E505-4591-A9DB-6B97C99865FA}" srcOrd="0" destOrd="0" parTransId="{01A54A11-5B6D-4790-A2AD-5A14C7394D1A}" sibTransId="{5F5E63EE-A29D-4E8B-9055-B7C687923366}"/>
    <dgm:cxn modelId="{6E21A2F0-675B-4060-A6C8-32E483332036}" type="presOf" srcId="{02E267D0-E505-4591-A9DB-6B97C99865FA}" destId="{A5CE307D-18BB-4307-9399-98421FF4E824}" srcOrd="0" destOrd="0" presId="urn:microsoft.com/office/officeart/2005/8/layout/cycle7"/>
    <dgm:cxn modelId="{14BA89F3-FE6C-4570-8312-8E9FA582A93F}" srcId="{684C88BC-F1EB-45AB-85A8-0E89CAC7251D}" destId="{2D96D7CB-DDB4-4328-9ECD-842D499F7A44}" srcOrd="1" destOrd="0" parTransId="{E70B3B5F-E280-42E1-8B21-BBB49A14A85A}" sibTransId="{D62314C9-369A-4EAD-83C7-B69A5F3C89A7}"/>
    <dgm:cxn modelId="{22C9627B-B74A-4C67-B481-AF9EC018852A}" type="presOf" srcId="{5F5E63EE-A29D-4E8B-9055-B7C687923366}" destId="{161FCE05-213B-4621-89A7-8E2143E45BBA}" srcOrd="1" destOrd="0" presId="urn:microsoft.com/office/officeart/2005/8/layout/cycle7"/>
    <dgm:cxn modelId="{AD961DA4-4667-4921-B10F-FC0DE9F86008}" srcId="{684C88BC-F1EB-45AB-85A8-0E89CAC7251D}" destId="{A0D3F555-2396-401A-B787-FDC9EEBFD7CD}" srcOrd="2" destOrd="0" parTransId="{F35CF930-C7AC-461C-A327-D075F615CEF0}" sibTransId="{4F16024D-F46B-4D5A-AC67-B1D8526DA1AD}"/>
    <dgm:cxn modelId="{01470029-42B9-40CA-9C69-567BFB9C4C9D}" type="presOf" srcId="{4F16024D-F46B-4D5A-AC67-B1D8526DA1AD}" destId="{BFE8EE90-D041-4907-B1A1-39E68FD92AF1}" srcOrd="0" destOrd="0" presId="urn:microsoft.com/office/officeart/2005/8/layout/cycle7"/>
    <dgm:cxn modelId="{388B439E-9B7C-4DDD-B4F7-9F5BA78DEE9E}" type="presOf" srcId="{2D96D7CB-DDB4-4328-9ECD-842D499F7A44}" destId="{68F35A09-2F92-4F9A-8BC8-A82C77119906}" srcOrd="0" destOrd="0" presId="urn:microsoft.com/office/officeart/2005/8/layout/cycle7"/>
    <dgm:cxn modelId="{51A060DB-044B-4427-A10E-BADC41E26C8A}" type="presOf" srcId="{A0D3F555-2396-401A-B787-FDC9EEBFD7CD}" destId="{1CD4BE4C-EFC4-4C50-8E6A-0DD7914B1D42}" srcOrd="0" destOrd="0" presId="urn:microsoft.com/office/officeart/2005/8/layout/cycle7"/>
    <dgm:cxn modelId="{760761CF-123C-459B-B8F6-C262E127235C}" type="presOf" srcId="{684C88BC-F1EB-45AB-85A8-0E89CAC7251D}" destId="{65C24261-CEA7-4986-8AD3-F8B81292B409}" srcOrd="0" destOrd="0" presId="urn:microsoft.com/office/officeart/2005/8/layout/cycle7"/>
    <dgm:cxn modelId="{BAA37587-546B-4D3C-B338-6139AA256C96}" type="presParOf" srcId="{65C24261-CEA7-4986-8AD3-F8B81292B409}" destId="{A5CE307D-18BB-4307-9399-98421FF4E824}" srcOrd="0" destOrd="0" presId="urn:microsoft.com/office/officeart/2005/8/layout/cycle7"/>
    <dgm:cxn modelId="{456A039E-7046-4840-9CEA-4C4F2919D00C}" type="presParOf" srcId="{65C24261-CEA7-4986-8AD3-F8B81292B409}" destId="{033B4538-11D7-4C19-8C9A-DA27266E3389}" srcOrd="1" destOrd="0" presId="urn:microsoft.com/office/officeart/2005/8/layout/cycle7"/>
    <dgm:cxn modelId="{A5EDBBDB-6395-4752-B6B3-CF53A02566E6}" type="presParOf" srcId="{033B4538-11D7-4C19-8C9A-DA27266E3389}" destId="{161FCE05-213B-4621-89A7-8E2143E45BBA}" srcOrd="0" destOrd="0" presId="urn:microsoft.com/office/officeart/2005/8/layout/cycle7"/>
    <dgm:cxn modelId="{BD62E236-F0E7-42F7-A5B0-544E66FA491E}" type="presParOf" srcId="{65C24261-CEA7-4986-8AD3-F8B81292B409}" destId="{68F35A09-2F92-4F9A-8BC8-A82C77119906}" srcOrd="2" destOrd="0" presId="urn:microsoft.com/office/officeart/2005/8/layout/cycle7"/>
    <dgm:cxn modelId="{A861D14F-2F61-4272-9317-5112DF14A574}" type="presParOf" srcId="{65C24261-CEA7-4986-8AD3-F8B81292B409}" destId="{51F78BEB-1A92-4496-B8F6-594DF81EFB40}" srcOrd="3" destOrd="0" presId="urn:microsoft.com/office/officeart/2005/8/layout/cycle7"/>
    <dgm:cxn modelId="{C62004FF-5A98-4237-AC7F-206F4416AA7D}" type="presParOf" srcId="{51F78BEB-1A92-4496-B8F6-594DF81EFB40}" destId="{28C0DE56-0A02-4B30-9235-4F0BEDC49E12}" srcOrd="0" destOrd="0" presId="urn:microsoft.com/office/officeart/2005/8/layout/cycle7"/>
    <dgm:cxn modelId="{DEC33637-A764-4A5A-B106-457E35F2ED10}" type="presParOf" srcId="{65C24261-CEA7-4986-8AD3-F8B81292B409}" destId="{1CD4BE4C-EFC4-4C50-8E6A-0DD7914B1D42}" srcOrd="4" destOrd="0" presId="urn:microsoft.com/office/officeart/2005/8/layout/cycle7"/>
    <dgm:cxn modelId="{9C94E600-F0B2-48E0-9127-77457D855565}" type="presParOf" srcId="{65C24261-CEA7-4986-8AD3-F8B81292B409}" destId="{BFE8EE90-D041-4907-B1A1-39E68FD92AF1}" srcOrd="5" destOrd="0" presId="urn:microsoft.com/office/officeart/2005/8/layout/cycle7"/>
    <dgm:cxn modelId="{78352753-E00B-4968-82A2-87AA6E3E5CC7}" type="presParOf" srcId="{BFE8EE90-D041-4907-B1A1-39E68FD92AF1}" destId="{3DF846AB-929A-4D33-BC24-2D9DE7B1A399}" srcOrd="0" destOrd="0" presId="urn:microsoft.com/office/officeart/2005/8/layout/cycle7"/>
  </dgm:cxnLst>
  <dgm:bg/>
  <dgm:whole/>
</dgm:dataModel>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0CA32C1-839A-4BB5-9D6D-F7B572BC3276}" type="datetimeFigureOut">
              <a:rPr lang="en-US" smtClean="0"/>
              <a:pPr/>
              <a:t>19-05-2009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6A1F40-0E81-4392-ABC5-01817A88D6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effectLst/>
            </a:endParaRPr>
          </a:p>
        </p:txBody>
      </p:sp>
      <p:sp>
        <p:nvSpPr>
          <p:cNvPr id="4" name="Slide Number Placeholder 3"/>
          <p:cNvSpPr>
            <a:spLocks noGrp="1"/>
          </p:cNvSpPr>
          <p:nvPr>
            <p:ph type="sldNum" sz="quarter" idx="10"/>
          </p:nvPr>
        </p:nvSpPr>
        <p:spPr/>
        <p:txBody>
          <a:bodyPr/>
          <a:lstStyle/>
          <a:p>
            <a:fld id="{CA6A1F40-0E81-4392-ABC5-01817A88D6E9}" type="slidenum">
              <a:rPr lang="en-US" smtClean="0"/>
              <a:pPr/>
              <a:t>17</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A6A1F40-0E81-4392-ABC5-01817A88D6E9}" type="slidenum">
              <a:rPr lang="en-US" smtClean="0"/>
              <a:pPr/>
              <a:t>21</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A6A1F40-0E81-4392-ABC5-01817A88D6E9}" type="slidenum">
              <a:rPr lang="en-US" smtClean="0"/>
              <a:pPr/>
              <a:t>36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A6A1F40-0E81-4392-ABC5-01817A88D6E9}" type="slidenum">
              <a:rPr lang="en-US" smtClean="0"/>
              <a:pPr/>
              <a:t>37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A6A1F40-0E81-4392-ABC5-01817A88D6E9}" type="slidenum">
              <a:rPr lang="en-US" smtClean="0"/>
              <a:pPr/>
              <a:t>40</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A6A1F40-0E81-4392-ABC5-01817A88D6E9}" type="slidenum">
              <a:rPr lang="en-US" smtClean="0"/>
              <a:pPr/>
              <a:t>41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0DBBE982-D095-4C34-ABC3-CB505E5FEE47}" type="slidenum">
              <a:rPr lang="en-US" smtClean="0"/>
              <a:pPr/>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Date Placeholder 27"/>
          <p:cNvSpPr>
            <a:spLocks noGrp="1"/>
          </p:cNvSpPr>
          <p:nvPr>
            <p:ph type="dt" sz="half" idx="10"/>
          </p:nvPr>
        </p:nvSpPr>
        <p:spPr/>
        <p:txBody>
          <a:bodyPr/>
          <a:lstStyle>
            <a:extLst/>
          </a:lstStyle>
          <a:p>
            <a:fld id="{F145FB5E-16D5-4F4A-910C-C4B822CCD4D7}" type="datetimeFigureOut">
              <a:rPr lang="en-US" smtClean="0"/>
              <a:pPr/>
              <a:t>19-05-2009</a:t>
            </a:fld>
            <a:endParaRPr lang="en-US"/>
          </a:p>
        </p:txBody>
      </p:sp>
      <p:sp>
        <p:nvSpPr>
          <p:cNvPr id="17" name="Footer Placeholder 16"/>
          <p:cNvSpPr>
            <a:spLocks noGrp="1"/>
          </p:cNvSpPr>
          <p:nvPr>
            <p:ph type="ftr" sz="quarter" idx="11"/>
          </p:nvPr>
        </p:nvSpPr>
        <p:spPr/>
        <p:txBody>
          <a:bodyPr/>
          <a:lstStyle>
            <a:extLst/>
          </a:lstStyle>
          <a:p>
            <a:endParaRPr lang="en-US"/>
          </a:p>
        </p:txBody>
      </p:sp>
      <p:sp>
        <p:nvSpPr>
          <p:cNvPr id="29" name="Slide Number Placeholder 28"/>
          <p:cNvSpPr>
            <a:spLocks noGrp="1"/>
          </p:cNvSpPr>
          <p:nvPr>
            <p:ph type="sldNum" sz="quarter" idx="12"/>
          </p:nvPr>
        </p:nvSpPr>
        <p:spPr/>
        <p:txBody>
          <a:bodyPr/>
          <a:lstStyle>
            <a:extLst/>
          </a:lstStyle>
          <a:p>
            <a:fld id="{0DBBE982-D095-4C34-ABC3-CB505E5FEE47}" type="slidenum">
              <a:rPr lang="en-US" smtClean="0"/>
              <a:pPr/>
              <a:t>‹#›</a:t>
            </a:fld>
            <a:endParaRPr lang="en-US"/>
          </a:p>
        </p:txBody>
      </p:sp>
      <p:sp>
        <p:nvSpPr>
          <p:cNvPr id="32" name="Rectangle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Rectangle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Rectangle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Rectangle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Rectangle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Titl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56" name="Rectangle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Rectangle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Rectangle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Rectangle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145FB5E-16D5-4F4A-910C-C4B822CCD4D7}" type="datetimeFigureOut">
              <a:rPr lang="en-US" smtClean="0"/>
              <a:pPr/>
              <a:t>19-05-2009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DBBE982-D095-4C34-ABC3-CB505E5FEE47}" type="slidenum">
              <a:rPr lang="en-US" smtClean="0"/>
              <a:pPr/>
              <a:t>‹#›</a:t>
            </a:fld>
            <a:endParaRPr lang="en-US"/>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4" name="Freeform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Freeform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Freeform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Freeform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Freeform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Freeform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Freeform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Freeform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Freeform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Freeform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Freeform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Freeform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Freeform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Freeform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Freeform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Text Placeholder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145FB5E-16D5-4F4A-910C-C4B822CCD4D7}" type="datetimeFigureOut">
              <a:rPr lang="en-US" smtClean="0"/>
              <a:pPr/>
              <a:t>19-05-2009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DBBE982-D095-4C34-ABC3-CB505E5FEE47}" type="slidenum">
              <a:rPr lang="en-US" smtClean="0"/>
              <a:pPr/>
              <a:t>‹#›</a:t>
            </a:fld>
            <a:endParaRPr lang="en-US"/>
          </a:p>
        </p:txBody>
      </p:sp>
      <p:sp>
        <p:nvSpPr>
          <p:cNvPr id="7" name="Rectangle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en-US" smtClean="0"/>
              <a:t>Click to edit Master title style</a:t>
            </a:r>
            <a:endParaRPr kumimoji="0" lang="en-US"/>
          </a:p>
        </p:txBody>
      </p:sp>
      <p:sp>
        <p:nvSpPr>
          <p:cNvPr id="8" name="Rectangle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Rectangle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Rectangle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12064"/>
            <a:ext cx="8229600" cy="9144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145FB5E-16D5-4F4A-910C-C4B822CCD4D7}" type="datetimeFigureOut">
              <a:rPr lang="en-US" smtClean="0"/>
              <a:pPr/>
              <a:t>19-05-2009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0DBBE982-D095-4C34-ABC3-CB505E5FEE47}" type="slidenum">
              <a:rPr lang="en-US" smtClean="0"/>
              <a:pPr/>
              <a:t>‹#›</a:t>
            </a:fld>
            <a:endParaRPr lang="en-US"/>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5" name="Rectangle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504824" y="512064"/>
            <a:ext cx="7772400" cy="914400"/>
          </a:xfrm>
        </p:spPr>
        <p:txBody>
          <a:bodyPr anchor="t"/>
          <a:lstStyle>
            <a:lvl1pPr>
              <a:defRPr sz="400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145FB5E-16D5-4F4A-910C-C4B822CCD4D7}" type="datetimeFigureOut">
              <a:rPr lang="en-US" smtClean="0"/>
              <a:pPr/>
              <a:t>19-05-2009</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0DBBE982-D095-4C34-ABC3-CB505E5FEE47}" type="slidenum">
              <a:rPr lang="en-US" smtClean="0"/>
              <a:pPr/>
              <a:t>‹#›</a:t>
            </a:fld>
            <a:endParaRPr lang="en-US"/>
          </a:p>
        </p:txBody>
      </p:sp>
      <p:sp>
        <p:nvSpPr>
          <p:cNvPr id="16" name="Rectangle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Rectangle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Rectangle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Rectangle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Rectangle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Rectangle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Rectangle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Rectangle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Rectangle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914400"/>
          </a:xfrm>
        </p:spPr>
        <p:txBody>
          <a:bodyPr/>
          <a:lstStyle>
            <a:lvl1pPr>
              <a:defRPr sz="4000" cap="none" baseline="0"/>
            </a:lvl1pPr>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145FB5E-16D5-4F4A-910C-C4B822CCD4D7}" type="datetimeFigureOut">
              <a:rPr lang="en-US" smtClean="0"/>
              <a:pPr/>
              <a:t>19-05-2009</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0DBBE982-D095-4C34-ABC3-CB505E5FEE47}" type="slidenum">
              <a:rPr lang="en-US" smtClean="0"/>
              <a:pPr/>
              <a:t>‹#›</a:t>
            </a:fld>
            <a:endParaRPr lang="en-US"/>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F145FB5E-16D5-4F4A-910C-C4B822CCD4D7}" type="datetimeFigureOut">
              <a:rPr lang="en-US" smtClean="0"/>
              <a:pPr/>
              <a:t>19-05-2009</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0DBBE982-D095-4C34-ABC3-CB505E5FEE47}" type="slidenum">
              <a:rPr lang="en-US" smtClean="0"/>
              <a:pPr/>
              <a:t>‹#›</a:t>
            </a:fld>
            <a:endParaRPr lang="en-US"/>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8229600" cy="1162050"/>
          </a:xfrm>
        </p:spPr>
        <p:txBody>
          <a:bodyPr anchor="ctr"/>
          <a:lstStyle>
            <a:lvl1pPr algn="l">
              <a:buNone/>
              <a:defRPr sz="3600" b="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145FB5E-16D5-4F4A-910C-C4B822CCD4D7}" type="datetimeFigureOut">
              <a:rPr lang="en-US" smtClean="0"/>
              <a:pPr/>
              <a:t>19-05-2009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0DBBE982-D095-4C34-ABC3-CB505E5FEE47}" type="slidenum">
              <a:rPr lang="en-US" smtClean="0"/>
              <a:pPr/>
              <a:t>‹#›</a:t>
            </a:fld>
            <a:endParaRPr lang="en-US"/>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Straight Connector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Group 9"/>
          <p:cNvGrpSpPr/>
          <p:nvPr/>
        </p:nvGrpSpPr>
        <p:grpSpPr>
          <a:xfrm rot="5400000">
            <a:off x="8514581" y="1219200"/>
            <a:ext cx="132763" cy="128466"/>
            <a:chOff x="6668087" y="1297746"/>
            <a:chExt cx="161840" cy="156602"/>
          </a:xfrm>
        </p:grpSpPr>
        <p:cxnSp>
          <p:nvCxnSpPr>
            <p:cNvPr id="15" name="Straight Connector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en-US" smtClean="0"/>
              <a:t>Click icon to add picture</a:t>
            </a:r>
            <a:endParaRPr kumimoji="0" lang="en-US"/>
          </a:p>
        </p:txBody>
      </p:sp>
      <p:sp>
        <p:nvSpPr>
          <p:cNvPr id="4" name="Text Placeholder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grpSp>
        <p:nvGrpSpPr>
          <p:cNvPr id="14" name="Group 13"/>
          <p:cNvGrpSpPr/>
          <p:nvPr/>
        </p:nvGrpSpPr>
        <p:grpSpPr>
          <a:xfrm rot="5400000">
            <a:off x="8666981" y="1371600"/>
            <a:ext cx="132763" cy="128466"/>
            <a:chOff x="6668087" y="1297746"/>
            <a:chExt cx="161840" cy="156602"/>
          </a:xfrm>
        </p:grpSpPr>
        <p:cxnSp>
          <p:nvCxnSpPr>
            <p:cNvPr id="11" name="Straight Connector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oup 17"/>
          <p:cNvGrpSpPr/>
          <p:nvPr/>
        </p:nvGrpSpPr>
        <p:grpSpPr>
          <a:xfrm rot="5400000">
            <a:off x="8320088" y="1474763"/>
            <a:ext cx="132763" cy="128466"/>
            <a:chOff x="6668087" y="1297746"/>
            <a:chExt cx="161840" cy="156602"/>
          </a:xfrm>
        </p:grpSpPr>
        <p:cxnSp>
          <p:nvCxnSpPr>
            <p:cNvPr id="19" name="Straight Connector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Date Placeholder 4"/>
          <p:cNvSpPr>
            <a:spLocks noGrp="1"/>
          </p:cNvSpPr>
          <p:nvPr>
            <p:ph type="dt" sz="half" idx="10"/>
          </p:nvPr>
        </p:nvSpPr>
        <p:spPr>
          <a:xfrm>
            <a:off x="6477000" y="55499"/>
            <a:ext cx="2133600" cy="365125"/>
          </a:xfrm>
        </p:spPr>
        <p:txBody>
          <a:bodyPr/>
          <a:lstStyle>
            <a:extLst/>
          </a:lstStyle>
          <a:p>
            <a:fld id="{F145FB5E-16D5-4F4A-910C-C4B822CCD4D7}" type="datetimeFigureOut">
              <a:rPr lang="en-US" smtClean="0"/>
              <a:pPr/>
              <a:t>19-05-2009</a:t>
            </a:fld>
            <a:endParaRPr lang="en-US"/>
          </a:p>
        </p:txBody>
      </p:sp>
      <p:sp>
        <p:nvSpPr>
          <p:cNvPr id="6" name="Footer Placeholder 5"/>
          <p:cNvSpPr>
            <a:spLocks noGrp="1"/>
          </p:cNvSpPr>
          <p:nvPr>
            <p:ph type="ftr" sz="quarter" idx="11"/>
          </p:nvPr>
        </p:nvSpPr>
        <p:spPr>
          <a:xfrm>
            <a:off x="914400" y="55499"/>
            <a:ext cx="5562600" cy="365125"/>
          </a:xfrm>
        </p:spPr>
        <p:txBody>
          <a:bodyPr/>
          <a:lstStyle>
            <a:extLst/>
          </a:lstStyle>
          <a:p>
            <a:endParaRPr lang="en-US"/>
          </a:p>
        </p:txBody>
      </p:sp>
      <p:sp>
        <p:nvSpPr>
          <p:cNvPr id="7" name="Slide Number Placeholder 6"/>
          <p:cNvSpPr>
            <a:spLocks noGrp="1"/>
          </p:cNvSpPr>
          <p:nvPr>
            <p:ph type="sldNum" sz="quarter" idx="12"/>
          </p:nvPr>
        </p:nvSpPr>
        <p:spPr>
          <a:xfrm>
            <a:off x="8610600" y="55499"/>
            <a:ext cx="457200" cy="365125"/>
          </a:xfrm>
        </p:spPr>
        <p:txBody>
          <a:bodyPr/>
          <a:lstStyle>
            <a:extLst/>
          </a:lstStyle>
          <a:p>
            <a:fld id="{0DBBE982-D095-4C34-ABC3-CB505E5FEE47}" type="slidenum">
              <a:rPr lang="en-US" smtClean="0"/>
              <a:pPr/>
              <a:t>‹#›</a:t>
            </a:fld>
            <a:endParaRPr lang="en-US"/>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145FB5E-16D5-4F4A-910C-C4B822CCD4D7}" type="datetimeFigureOut">
              <a:rPr lang="en-US" smtClean="0"/>
              <a:pPr/>
              <a:t>19-05-2009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DBBE982-D095-4C34-ABC3-CB505E5FEE4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981200" cy="5851525"/>
          </a:xfrm>
        </p:spPr>
        <p:txBody>
          <a:bodyPr vert="eaVert" anchor="ct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39"/>
            <a:ext cx="58674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145FB5E-16D5-4F4A-910C-C4B822CCD4D7}" type="datetimeFigureOut">
              <a:rPr lang="en-US" smtClean="0"/>
              <a:pPr/>
              <a:t>19-05-2009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DBBE982-D095-4C34-ABC3-CB505E5FEE47}"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16" name="Slide Number Placeholder 15"/>
          <p:cNvSpPr>
            <a:spLocks noGrp="1"/>
          </p:cNvSpPr>
          <p:nvPr>
            <p:ph type="sldNum" sz="quarter" idx="11"/>
          </p:nvPr>
        </p:nvSpPr>
        <p:spPr/>
        <p:txBody>
          <a:bodyPr/>
          <a:lstStyle/>
          <a:p>
            <a:fld id="{0DBBE982-D095-4C34-ABC3-CB505E5FEE47}"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F145FB5E-16D5-4F4A-910C-C4B822CCD4D7}" type="datetimeFigureOut">
              <a:rPr lang="en-US" smtClean="0"/>
              <a:pPr/>
              <a:t>19-05-2009</a:t>
            </a:fld>
            <a:endParaRPr lang="en-US"/>
          </a:p>
        </p:txBody>
      </p:sp>
      <p:sp>
        <p:nvSpPr>
          <p:cNvPr id="15" name="Slide Number Placeholder 14"/>
          <p:cNvSpPr>
            <a:spLocks noGrp="1"/>
          </p:cNvSpPr>
          <p:nvPr>
            <p:ph type="sldNum" sz="quarter" idx="15"/>
          </p:nvPr>
        </p:nvSpPr>
        <p:spPr/>
        <p:txBody>
          <a:bodyPr/>
          <a:lstStyle>
            <a:lvl1pPr algn="ctr">
              <a:defRPr/>
            </a:lvl1pPr>
          </a:lstStyle>
          <a:p>
            <a:fld id="{0DBBE982-D095-4C34-ABC3-CB505E5FEE47}" type="slidenum">
              <a:rPr lang="en-US" smtClean="0"/>
              <a:pPr/>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BBE982-D095-4C34-ABC3-CB505E5FEE47}"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0DBBE982-D095-4C34-ABC3-CB505E5FEE47}" type="slidenum">
              <a:rPr lang="en-US" smtClean="0"/>
              <a:pPr/>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DBBE982-D095-4C34-ABC3-CB505E5FEE47}"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F145FB5E-16D5-4F4A-910C-C4B822CCD4D7}" type="datetimeFigureOut">
              <a:rPr lang="en-US" smtClean="0"/>
              <a:pPr/>
              <a:t>19-05-2009</a:t>
            </a:fld>
            <a:endParaRPr lang="en-US"/>
          </a:p>
        </p:txBody>
      </p:sp>
      <p:sp>
        <p:nvSpPr>
          <p:cNvPr id="9" name="Slide Number Placeholder 8"/>
          <p:cNvSpPr>
            <a:spLocks noGrp="1"/>
          </p:cNvSpPr>
          <p:nvPr>
            <p:ph type="sldNum" sz="quarter" idx="15"/>
          </p:nvPr>
        </p:nvSpPr>
        <p:spPr/>
        <p:txBody>
          <a:bodyPr/>
          <a:lstStyle/>
          <a:p>
            <a:fld id="{0DBBE982-D095-4C34-ABC3-CB505E5FEE47}" type="slidenum">
              <a:rPr lang="en-US" smtClean="0"/>
              <a:pPr/>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9" name="Slide Number Placeholder 8"/>
          <p:cNvSpPr>
            <a:spLocks noGrp="1"/>
          </p:cNvSpPr>
          <p:nvPr>
            <p:ph type="sldNum" sz="quarter" idx="11"/>
          </p:nvPr>
        </p:nvSpPr>
        <p:spPr/>
        <p:txBody>
          <a:bodyPr/>
          <a:lstStyle/>
          <a:p>
            <a:fld id="{0DBBE982-D095-4C34-ABC3-CB505E5FEE47}"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0DBBE982-D095-4C34-ABC3-CB505E5FEE47}"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0DBBE982-D095-4C34-ABC3-CB505E5FEE47}"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0DBBE982-D095-4C34-ABC3-CB505E5FEE47}"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145FB5E-16D5-4F4A-910C-C4B822CCD4D7}" type="datetimeFigureOut">
              <a:rPr lang="en-US" smtClean="0"/>
              <a:pPr/>
              <a:t>19-05-2009</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0DBBE982-D095-4C34-ABC3-CB505E5FEE47}"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145FB5E-16D5-4F4A-910C-C4B822CCD4D7}" type="datetimeFigureOut">
              <a:rPr lang="en-US" smtClean="0"/>
              <a:pPr/>
              <a:t>19-05-2009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DBBE982-D095-4C34-ABC3-CB505E5FEE47}" type="slidenum">
              <a:rPr lang="en-US" smtClean="0"/>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145FB5E-16D5-4F4A-910C-C4B822CCD4D7}" type="datetimeFigureOut">
              <a:rPr lang="en-US" smtClean="0"/>
              <a:pPr/>
              <a:t>19-05-2009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DBBE982-D095-4C34-ABC3-CB505E5FEE47}"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145FB5E-16D5-4F4A-910C-C4B822CCD4D7}" type="datetimeFigureOut">
              <a:rPr lang="en-US" smtClean="0"/>
              <a:pPr/>
              <a:t>19-05-2009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0DBBE982-D095-4C34-ABC3-CB505E5FEE47}" type="slidenum">
              <a:rPr lang="en-US" smtClean="0"/>
              <a:pPr/>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145FB5E-16D5-4F4A-910C-C4B822CCD4D7}" type="datetimeFigureOut">
              <a:rPr lang="en-US" smtClean="0"/>
              <a:pPr/>
              <a:t>19-05-2009</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0DBBE982-D095-4C34-ABC3-CB505E5FEE47}" type="slidenum">
              <a:rPr lang="en-US" smtClean="0"/>
              <a:pPr/>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145FB5E-16D5-4F4A-910C-C4B822CCD4D7}" type="datetimeFigureOut">
              <a:rPr lang="en-US" smtClean="0"/>
              <a:pPr/>
              <a:t>19-05-2009</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0DBBE982-D095-4C34-ABC3-CB505E5FEE4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F145FB5E-16D5-4F4A-910C-C4B822CCD4D7}" type="datetimeFigureOut">
              <a:rPr lang="en-US" smtClean="0"/>
              <a:pPr/>
              <a:t>19-05-2009</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0DBBE982-D095-4C34-ABC3-CB505E5FEE47}"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145FB5E-16D5-4F4A-910C-C4B822CCD4D7}" type="datetimeFigureOut">
              <a:rPr lang="en-US" smtClean="0"/>
              <a:pPr/>
              <a:t>19-05-2009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0DBBE982-D095-4C34-ABC3-CB505E5FEE47}" type="slidenum">
              <a:rPr lang="en-US" smtClean="0"/>
              <a:pPr/>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145FB5E-16D5-4F4A-910C-C4B822CCD4D7}" type="datetimeFigureOut">
              <a:rPr lang="en-US" smtClean="0"/>
              <a:pPr/>
              <a:t>19-05-2009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0DBBE982-D095-4C34-ABC3-CB505E5FEE47}"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145FB5E-16D5-4F4A-910C-C4B822CCD4D7}" type="datetimeFigureOut">
              <a:rPr lang="en-US" smtClean="0"/>
              <a:pPr/>
              <a:t>19-05-2009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DBBE982-D095-4C34-ABC3-CB505E5FEE47}" type="slidenum">
              <a:rPr lang="en-US" smtClean="0"/>
              <a:pPr/>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145FB5E-16D5-4F4A-910C-C4B822CCD4D7}" type="datetimeFigureOut">
              <a:rPr lang="en-US" smtClean="0"/>
              <a:pPr/>
              <a:t>19-05-2009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DBBE982-D095-4C34-ABC3-CB505E5FEE47}" type="slidenum">
              <a:rPr lang="en-US" smtClean="0"/>
              <a:pPr/>
              <a:t>‹#›</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16" name="Slide Number Placeholder 15"/>
          <p:cNvSpPr>
            <a:spLocks noGrp="1"/>
          </p:cNvSpPr>
          <p:nvPr>
            <p:ph type="sldNum" sz="quarter" idx="11"/>
          </p:nvPr>
        </p:nvSpPr>
        <p:spPr/>
        <p:txBody>
          <a:bodyPr/>
          <a:lstStyle/>
          <a:p>
            <a:fld id="{0DBBE982-D095-4C34-ABC3-CB505E5FEE47}"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F145FB5E-16D5-4F4A-910C-C4B822CCD4D7}" type="datetimeFigureOut">
              <a:rPr lang="en-US" smtClean="0"/>
              <a:pPr/>
              <a:t>19-05-2009</a:t>
            </a:fld>
            <a:endParaRPr lang="en-US"/>
          </a:p>
        </p:txBody>
      </p:sp>
      <p:sp>
        <p:nvSpPr>
          <p:cNvPr id="15" name="Slide Number Placeholder 14"/>
          <p:cNvSpPr>
            <a:spLocks noGrp="1"/>
          </p:cNvSpPr>
          <p:nvPr>
            <p:ph type="sldNum" sz="quarter" idx="15"/>
          </p:nvPr>
        </p:nvSpPr>
        <p:spPr/>
        <p:txBody>
          <a:bodyPr/>
          <a:lstStyle>
            <a:lvl1pPr algn="ctr">
              <a:defRPr/>
            </a:lvl1pPr>
          </a:lstStyle>
          <a:p>
            <a:fld id="{0DBBE982-D095-4C34-ABC3-CB505E5FEE47}" type="slidenum">
              <a:rPr lang="en-US" smtClean="0"/>
              <a:pPr/>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BBE982-D095-4C34-ABC3-CB505E5FEE47}"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0DBBE982-D095-4C34-ABC3-CB505E5FEE47}" type="slidenum">
              <a:rPr lang="en-US" smtClean="0"/>
              <a:pPr/>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DBBE982-D095-4C34-ABC3-CB505E5FEE47}"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F145FB5E-16D5-4F4A-910C-C4B822CCD4D7}" type="datetimeFigureOut">
              <a:rPr lang="en-US" smtClean="0"/>
              <a:pPr/>
              <a:t>19-05-2009</a:t>
            </a:fld>
            <a:endParaRPr lang="en-US"/>
          </a:p>
        </p:txBody>
      </p:sp>
      <p:sp>
        <p:nvSpPr>
          <p:cNvPr id="9" name="Slide Number Placeholder 8"/>
          <p:cNvSpPr>
            <a:spLocks noGrp="1"/>
          </p:cNvSpPr>
          <p:nvPr>
            <p:ph type="sldNum" sz="quarter" idx="15"/>
          </p:nvPr>
        </p:nvSpPr>
        <p:spPr/>
        <p:txBody>
          <a:bodyPr/>
          <a:lstStyle/>
          <a:p>
            <a:fld id="{0DBBE982-D095-4C34-ABC3-CB505E5FEE47}" type="slidenum">
              <a:rPr lang="en-US" smtClean="0"/>
              <a:pPr/>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9" name="Slide Number Placeholder 8"/>
          <p:cNvSpPr>
            <a:spLocks noGrp="1"/>
          </p:cNvSpPr>
          <p:nvPr>
            <p:ph type="sldNum" sz="quarter" idx="11"/>
          </p:nvPr>
        </p:nvSpPr>
        <p:spPr/>
        <p:txBody>
          <a:bodyPr/>
          <a:lstStyle/>
          <a:p>
            <a:fld id="{0DBBE982-D095-4C34-ABC3-CB505E5FEE47}"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F145FB5E-16D5-4F4A-910C-C4B822CCD4D7}" type="datetimeFigureOut">
              <a:rPr lang="en-US" smtClean="0"/>
              <a:pPr/>
              <a:t>19-05-2009</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0DBBE982-D095-4C34-ABC3-CB505E5FEE47}"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F145FB5E-16D5-4F4A-910C-C4B822CCD4D7}" type="datetimeFigureOut">
              <a:rPr lang="en-US" smtClean="0"/>
              <a:pPr/>
              <a:t>19-05-2009</a:t>
            </a:fld>
            <a:endParaRPr lang="en-US"/>
          </a:p>
        </p:txBody>
      </p:sp>
      <p:sp>
        <p:nvSpPr>
          <p:cNvPr id="9" name="Slide Number Placeholder 8"/>
          <p:cNvSpPr>
            <a:spLocks noGrp="1"/>
          </p:cNvSpPr>
          <p:nvPr>
            <p:ph type="sldNum" sz="quarter" idx="15"/>
          </p:nvPr>
        </p:nvSpPr>
        <p:spPr/>
        <p:txBody>
          <a:bodyPr rtlCol="0"/>
          <a:lstStyle/>
          <a:p>
            <a:fld id="{0DBBE982-D095-4C34-ABC3-CB505E5FEE47}"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F145FB5E-16D5-4F4A-910C-C4B822CCD4D7}" type="datetimeFigureOut">
              <a:rPr lang="en-US" smtClean="0"/>
              <a:pPr/>
              <a:t>19-05-2009</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0DBBE982-D095-4C34-ABC3-CB505E5FEE47}"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BBE982-D095-4C34-ABC3-CB505E5FEE47}"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DBBE982-D095-4C34-ABC3-CB505E5FEE47}"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F145FB5E-16D5-4F4A-910C-C4B822CCD4D7}" type="datetimeFigureOut">
              <a:rPr lang="en-US" smtClean="0"/>
              <a:pPr/>
              <a:t>19-05-2009</a:t>
            </a:fld>
            <a:endParaRPr lang="en-US"/>
          </a:p>
        </p:txBody>
      </p:sp>
      <p:sp>
        <p:nvSpPr>
          <p:cNvPr id="7" name="Slide Number Placeholder 6"/>
          <p:cNvSpPr>
            <a:spLocks noGrp="1"/>
          </p:cNvSpPr>
          <p:nvPr>
            <p:ph type="sldNum" sz="quarter" idx="11"/>
          </p:nvPr>
        </p:nvSpPr>
        <p:spPr/>
        <p:txBody>
          <a:bodyPr rtlCol="0"/>
          <a:lstStyle/>
          <a:p>
            <a:fld id="{0DBBE982-D095-4C34-ABC3-CB505E5FEE47}"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F145FB5E-16D5-4F4A-910C-C4B822CCD4D7}" type="datetimeFigureOut">
              <a:rPr lang="en-US" smtClean="0"/>
              <a:pPr/>
              <a:t>19-05-2009</a:t>
            </a:fld>
            <a:endParaRPr lang="en-US"/>
          </a:p>
        </p:txBody>
      </p:sp>
      <p:sp>
        <p:nvSpPr>
          <p:cNvPr id="22" name="Slide Number Placeholder 21"/>
          <p:cNvSpPr>
            <a:spLocks noGrp="1"/>
          </p:cNvSpPr>
          <p:nvPr>
            <p:ph type="sldNum" sz="quarter" idx="15"/>
          </p:nvPr>
        </p:nvSpPr>
        <p:spPr/>
        <p:txBody>
          <a:bodyPr rtlCol="0"/>
          <a:lstStyle/>
          <a:p>
            <a:fld id="{0DBBE982-D095-4C34-ABC3-CB505E5FEE47}"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F145FB5E-16D5-4F4A-910C-C4B822CCD4D7}" type="datetimeFigureOut">
              <a:rPr lang="en-US" smtClean="0"/>
              <a:pPr/>
              <a:t>19-05-2009</a:t>
            </a:fld>
            <a:endParaRPr lang="en-US"/>
          </a:p>
        </p:txBody>
      </p:sp>
      <p:sp>
        <p:nvSpPr>
          <p:cNvPr id="18" name="Slide Number Placeholder 17"/>
          <p:cNvSpPr>
            <a:spLocks noGrp="1"/>
          </p:cNvSpPr>
          <p:nvPr>
            <p:ph type="sldNum" sz="quarter" idx="11"/>
          </p:nvPr>
        </p:nvSpPr>
        <p:spPr/>
        <p:txBody>
          <a:bodyPr rtlCol="0"/>
          <a:lstStyle/>
          <a:p>
            <a:fld id="{0DBBE982-D095-4C34-ABC3-CB505E5FEE47}"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145FB5E-16D5-4F4A-910C-C4B822CCD4D7}" type="datetimeFigureOut">
              <a:rPr lang="en-US" smtClean="0"/>
              <a:pPr/>
              <a:t>19-05-2009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BE982-D095-4C34-ABC3-CB505E5FEE4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F145FB5E-16D5-4F4A-910C-C4B822CCD4D7}" type="datetimeFigureOut">
              <a:rPr lang="en-US" smtClean="0"/>
              <a:pPr/>
              <a:t>19-05-2009</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0DBBE982-D095-4C34-ABC3-CB505E5FEE47}"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Rectangle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ctangle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ctangle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Rectangle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Rectangle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Rectangle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Title Placeholder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F145FB5E-16D5-4F4A-910C-C4B822CCD4D7}" type="datetimeFigureOut">
              <a:rPr lang="en-US" smtClean="0"/>
              <a:pPr/>
              <a:t>19-05-2009</a:t>
            </a:fld>
            <a:endParaRPr lang="en-US"/>
          </a:p>
        </p:txBody>
      </p:sp>
      <p:sp>
        <p:nvSpPr>
          <p:cNvPr id="3" name="Footer Placeholder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en-US"/>
          </a:p>
        </p:txBody>
      </p:sp>
      <p:sp>
        <p:nvSpPr>
          <p:cNvPr id="23" name="Slide Number Placeholder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0DBBE982-D095-4C34-ABC3-CB505E5FEE47}"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F145FB5E-16D5-4F4A-910C-C4B822CCD4D7}" type="datetimeFigureOut">
              <a:rPr lang="en-US" smtClean="0"/>
              <a:pPr/>
              <a:t>19-05-2009</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0DBBE982-D095-4C34-ABC3-CB505E5FEE47}" type="slidenum">
              <a:rPr lang="en-US" smtClean="0"/>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F145FB5E-16D5-4F4A-910C-C4B822CCD4D7}" type="datetimeFigureOut">
              <a:rPr lang="en-US" smtClean="0"/>
              <a:pPr/>
              <a:t>19-05-2009</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DBBE982-D095-4C34-ABC3-CB505E5FEE47}"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145FB5E-16D5-4F4A-910C-C4B822CCD4D7}" type="datetimeFigureOut">
              <a:rPr lang="en-US" smtClean="0"/>
              <a:pPr/>
              <a:t>19-05-2009</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0DBBE982-D095-4C34-ABC3-CB505E5FEE47}"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45FB5E-16D5-4F4A-910C-C4B822CCD4D7}" type="datetimeFigureOut">
              <a:rPr lang="en-US" smtClean="0"/>
              <a:pPr/>
              <a:t>19-05-2009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BBE982-D095-4C34-ABC3-CB505E5FEE47}"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45FB5E-16D5-4F4A-910C-C4B822CCD4D7}" type="datetimeFigureOut">
              <a:rPr lang="en-US" smtClean="0"/>
              <a:pPr/>
              <a:t>19-05-2009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BBE982-D095-4C34-ABC3-CB505E5FEE4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F145FB5E-16D5-4F4A-910C-C4B822CCD4D7}" type="datetimeFigureOut">
              <a:rPr lang="en-US" smtClean="0"/>
              <a:pPr/>
              <a:t>19-05-2009</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0DBBE982-D095-4C34-ABC3-CB505E5FEE47}" type="slidenum">
              <a:rPr lang="en-US" smtClean="0"/>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45FB5E-16D5-4F4A-910C-C4B822CCD4D7}" type="datetimeFigureOut">
              <a:rPr lang="en-US" smtClean="0"/>
              <a:pPr/>
              <a:t>19-05-2009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BBE982-D095-4C34-ABC3-CB505E5FEE4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F145FB5E-16D5-4F4A-910C-C4B822CCD4D7}" type="datetimeFigureOut">
              <a:rPr lang="en-US" smtClean="0"/>
              <a:pPr/>
              <a:t>19-05-2009</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0DBBE982-D095-4C34-ABC3-CB505E5FEE4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51.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1.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68.xml"/><Relationship Id="rId1" Type="http://schemas.openxmlformats.org/officeDocument/2006/relationships/themeOverride" Target="../theme/themeOverride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46.xml"/><Relationship Id="rId1" Type="http://schemas.openxmlformats.org/officeDocument/2006/relationships/themeOverride" Target="../theme/themeOverride2.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46.xml"/><Relationship Id="rId1" Type="http://schemas.openxmlformats.org/officeDocument/2006/relationships/themeOverride" Target="../theme/themeOverride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36.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79.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3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7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101.xml"/></Relationships>
</file>

<file path=ppt/slides/_rels/slide4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10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9.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3124200"/>
            <a:ext cx="9144000" cy="1752600"/>
          </a:xfrm>
        </p:spPr>
        <p:txBody>
          <a:bodyPr>
            <a:noAutofit/>
          </a:bodyPr>
          <a:lstStyle/>
          <a:p>
            <a:pPr algn="ctr"/>
            <a:r>
              <a:rPr lang="en-US" sz="5400" b="1" i="1" u="sng" dirty="0" smtClean="0"/>
              <a:t/>
            </a:r>
            <a:br>
              <a:rPr lang="en-US" sz="5400" b="1" i="1" u="sng" dirty="0" smtClean="0"/>
            </a:br>
            <a:r>
              <a:rPr lang="en-US" sz="5400" i="1" u="sng" dirty="0" smtClean="0"/>
              <a:t/>
            </a:r>
            <a:br>
              <a:rPr lang="en-US" sz="5400" i="1" u="sng" dirty="0" smtClean="0"/>
            </a:br>
            <a:r>
              <a:rPr lang="en-US" sz="7200" b="1" i="1" u="sng" dirty="0" smtClean="0">
                <a:solidFill>
                  <a:schemeClr val="bg1"/>
                </a:solidFill>
                <a:effectLst>
                  <a:glow rad="139700">
                    <a:schemeClr val="accent3">
                      <a:satMod val="175000"/>
                      <a:alpha val="40000"/>
                    </a:schemeClr>
                  </a:glow>
                </a:effectLst>
              </a:rPr>
              <a:t>Super Summary</a:t>
            </a:r>
            <a:r>
              <a:rPr lang="en-US" sz="6600" b="1" i="1" u="sng" dirty="0">
                <a:solidFill>
                  <a:schemeClr val="bg1"/>
                </a:solidFill>
              </a:rPr>
              <a:t/>
            </a:r>
            <a:br>
              <a:rPr lang="en-US" sz="6600" b="1" i="1" u="sng" dirty="0">
                <a:solidFill>
                  <a:schemeClr val="bg1"/>
                </a:solidFill>
              </a:rPr>
            </a:br>
            <a:r>
              <a:rPr lang="en-US" sz="6000" b="1" i="1" u="sng" dirty="0"/>
              <a:t/>
            </a:r>
            <a:br>
              <a:rPr lang="en-US" sz="6000" b="1" i="1" u="sng" dirty="0"/>
            </a:br>
            <a:endParaRPr lang="en-US" sz="5400" dirty="0"/>
          </a:p>
        </p:txBody>
      </p:sp>
      <p:sp>
        <p:nvSpPr>
          <p:cNvPr id="3" name="Subtitle 2"/>
          <p:cNvSpPr>
            <a:spLocks noGrp="1"/>
          </p:cNvSpPr>
          <p:nvPr>
            <p:ph type="subTitle" idx="1"/>
          </p:nvPr>
        </p:nvSpPr>
        <p:spPr>
          <a:xfrm>
            <a:off x="0" y="5181600"/>
            <a:ext cx="9144000" cy="1676400"/>
          </a:xfrm>
        </p:spPr>
        <p:txBody>
          <a:bodyPr>
            <a:normAutofit/>
          </a:bodyPr>
          <a:lstStyle/>
          <a:p>
            <a:pPr algn="ctr"/>
            <a:r>
              <a:rPr lang="en-US" sz="3600" b="1" i="1" u="sng" dirty="0" smtClean="0">
                <a:solidFill>
                  <a:srgbClr val="FFFF00"/>
                </a:solidFill>
                <a:effectLst>
                  <a:reflection blurRad="6350" stA="55000" endA="50" endPos="85000" dist="60007" dir="5400000" sy="-100000" algn="bl" rotWithShape="0"/>
                </a:effectLst>
              </a:rPr>
              <a:t>STANDARDS ON AUDIT</a:t>
            </a:r>
            <a:endParaRPr lang="en-US" sz="3600" b="1" i="1" u="sng" dirty="0">
              <a:solidFill>
                <a:srgbClr val="FFFF00"/>
              </a:solidFill>
              <a:effectLst>
                <a:reflection blurRad="6350" stA="55000" endA="50" endPos="85000" dist="60007" dir="5400000" sy="-100000" algn="bl" rotWithShape="0"/>
              </a:effectLst>
            </a:endParaRPr>
          </a:p>
          <a:p>
            <a:pPr algn="ctr"/>
            <a:endParaRPr lang="en-US" sz="2800" dirty="0"/>
          </a:p>
        </p:txBody>
      </p:sp>
      <p:pic>
        <p:nvPicPr>
          <p:cNvPr id="5" name="Picture 4" descr="BEST OM1.jpg"/>
          <p:cNvPicPr>
            <a:picLocks noChangeAspect="1"/>
          </p:cNvPicPr>
          <p:nvPr/>
        </p:nvPicPr>
        <p:blipFill>
          <a:blip r:embed="rId2"/>
          <a:stretch>
            <a:fillRect/>
          </a:stretch>
        </p:blipFill>
        <p:spPr>
          <a:xfrm>
            <a:off x="0" y="0"/>
            <a:ext cx="9144000" cy="2971800"/>
          </a:xfrm>
          <a:prstGeom prst="ellipse">
            <a:avLst/>
          </a:prstGeom>
          <a:ln w="190500" cap="rnd">
            <a:solidFill>
              <a:srgbClr val="C8C6BD"/>
            </a:solidFill>
            <a:prstDash val="solid"/>
          </a:ln>
          <a:effectLst>
            <a:outerShdw blurRad="127000" algn="bl" rotWithShape="0">
              <a:srgbClr val="000000"/>
            </a:outerShdw>
            <a:reflection blurRad="6350" stA="52000" endA="300" endPos="35000" dir="5400000" sy="-100000" algn="bl" rotWithShape="0"/>
          </a:effectLst>
          <a:scene3d>
            <a:camera prst="perspectiveFront" fov="5400000"/>
            <a:lightRig rig="threePt" dir="t">
              <a:rot lat="0" lon="0" rev="19200000"/>
            </a:lightRig>
          </a:scene3d>
          <a:sp3d extrusionH="25400">
            <a:bevelT w="304800" h="152400" prst="hardEdge"/>
            <a:extrusionClr>
              <a:srgbClr val="000000"/>
            </a:extrusionClr>
          </a:sp3d>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3000" fill="hold"/>
                                        <p:tgtEl>
                                          <p:spTgt spid="5"/>
                                        </p:tgtEl>
                                        <p:attrNameLst>
                                          <p:attrName>ppt_w</p:attrName>
                                        </p:attrNameLst>
                                      </p:cBhvr>
                                      <p:tavLst>
                                        <p:tav tm="0">
                                          <p:val>
                                            <p:fltVal val="0"/>
                                          </p:val>
                                        </p:tav>
                                        <p:tav tm="100000">
                                          <p:val>
                                            <p:strVal val="#ppt_w"/>
                                          </p:val>
                                        </p:tav>
                                      </p:tavLst>
                                    </p:anim>
                                    <p:anim calcmode="lin" valueType="num">
                                      <p:cBhvr>
                                        <p:cTn id="8" dur="3000" fill="hold"/>
                                        <p:tgtEl>
                                          <p:spTgt spid="5"/>
                                        </p:tgtEl>
                                        <p:attrNameLst>
                                          <p:attrName>ppt_h</p:attrName>
                                        </p:attrNameLst>
                                      </p:cBhvr>
                                      <p:tavLst>
                                        <p:tav tm="0">
                                          <p:val>
                                            <p:fltVal val="0"/>
                                          </p:val>
                                        </p:tav>
                                        <p:tav tm="100000">
                                          <p:val>
                                            <p:strVal val="#ppt_h"/>
                                          </p:val>
                                        </p:tav>
                                      </p:tavLst>
                                    </p:anim>
                                    <p:animEffect transition="in" filter="fade">
                                      <p:cBhvr>
                                        <p:cTn id="9" dur="3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2000" fill="hold"/>
                                        <p:tgtEl>
                                          <p:spTgt spid="2"/>
                                        </p:tgtEl>
                                        <p:attrNameLst>
                                          <p:attrName>ppt_x</p:attrName>
                                        </p:attrNameLst>
                                      </p:cBhvr>
                                      <p:tavLst>
                                        <p:tav tm="0">
                                          <p:val>
                                            <p:strVal val="#ppt_x"/>
                                          </p:val>
                                        </p:tav>
                                        <p:tav tm="100000">
                                          <p:val>
                                            <p:strVal val="#ppt_x"/>
                                          </p:val>
                                        </p:tav>
                                      </p:tavLst>
                                    </p:anim>
                                    <p:anim calcmode="lin" valueType="num">
                                      <p:cBhvr additive="base">
                                        <p:cTn id="15" dur="20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8" presetClass="entr" presetSubtype="32" fill="hold" grpId="0" nodeType="click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Effect transition="in" filter="diamond(out)">
                                      <p:cBhvr>
                                        <p:cTn id="20" dur="2000"/>
                                        <p:tgtEl>
                                          <p:spTgt spid="3">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 presetClass="exit" presetSubtype="10" fill="hold" nodeType="clickEffect">
                                  <p:stCondLst>
                                    <p:cond delay="0"/>
                                  </p:stCondLst>
                                  <p:childTnLst>
                                    <p:animEffect transition="out" filter="checkerboard(across)">
                                      <p:cBhvr>
                                        <p:cTn id="24" dur="500"/>
                                        <p:tgtEl>
                                          <p:spTgt spid="5"/>
                                        </p:tgtEl>
                                      </p:cBhvr>
                                    </p:animEffect>
                                    <p:set>
                                      <p:cBhvr>
                                        <p:cTn id="25" dur="1" fill="hold">
                                          <p:stCondLst>
                                            <p:cond delay="499"/>
                                          </p:stCondLst>
                                        </p:cTn>
                                        <p:tgtEl>
                                          <p:spTgt spid="5"/>
                                        </p:tgtEl>
                                        <p:attrNameLst>
                                          <p:attrName>style.visibility</p:attrName>
                                        </p:attrNameLst>
                                      </p:cBhvr>
                                      <p:to>
                                        <p:strVal val="hidden"/>
                                      </p:to>
                                    </p:set>
                                  </p:childTnLst>
                                </p:cTn>
                              </p:par>
                              <p:par>
                                <p:cTn id="26" presetID="5" presetClass="exit" presetSubtype="10" fill="hold" grpId="1" nodeType="withEffect">
                                  <p:stCondLst>
                                    <p:cond delay="0"/>
                                  </p:stCondLst>
                                  <p:childTnLst>
                                    <p:animEffect transition="out" filter="checkerboard(across)">
                                      <p:cBhvr>
                                        <p:cTn id="27" dur="500"/>
                                        <p:tgtEl>
                                          <p:spTgt spid="2"/>
                                        </p:tgtEl>
                                      </p:cBhvr>
                                    </p:animEffect>
                                    <p:set>
                                      <p:cBhvr>
                                        <p:cTn id="28" dur="1" fill="hold">
                                          <p:stCondLst>
                                            <p:cond delay="499"/>
                                          </p:stCondLst>
                                        </p:cTn>
                                        <p:tgtEl>
                                          <p:spTgt spid="2"/>
                                        </p:tgtEl>
                                        <p:attrNameLst>
                                          <p:attrName>style.visibility</p:attrName>
                                        </p:attrNameLst>
                                      </p:cBhvr>
                                      <p:to>
                                        <p:strVal val="hidden"/>
                                      </p:to>
                                    </p:set>
                                  </p:childTnLst>
                                </p:cTn>
                              </p:par>
                              <p:par>
                                <p:cTn id="29" presetID="5" presetClass="exit" presetSubtype="10" fill="hold" grpId="1" nodeType="withEffect">
                                  <p:stCondLst>
                                    <p:cond delay="0"/>
                                  </p:stCondLst>
                                  <p:childTnLst>
                                    <p:animEffect transition="out" filter="checkerboard(across)">
                                      <p:cBhvr>
                                        <p:cTn id="30" dur="500"/>
                                        <p:tgtEl>
                                          <p:spTgt spid="3">
                                            <p:txEl>
                                              <p:pRg st="0" end="0"/>
                                            </p:txEl>
                                          </p:spTgt>
                                        </p:tgtEl>
                                      </p:cBhvr>
                                    </p:animEffect>
                                    <p:set>
                                      <p:cBhvr>
                                        <p:cTn id="31"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bldP spid="3" grpId="1"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59393" name="Rectangle 1"/>
          <p:cNvSpPr>
            <a:spLocks noChangeArrowheads="1"/>
          </p:cNvSpPr>
          <p:nvPr/>
        </p:nvSpPr>
        <p:spPr bwMode="auto">
          <a:xfrm>
            <a:off x="990600" y="1"/>
            <a:ext cx="8153400" cy="6858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normAutofit/>
          </a:bodyPr>
          <a:lstStyle/>
          <a:p>
            <a:pPr marL="0" marR="0" lvl="0" indent="0" algn="ctr" defTabSz="914400" rtl="0" eaLnBrk="1" fontAlgn="base" latinLnBrk="0" hangingPunct="1">
              <a:lnSpc>
                <a:spcPct val="100000"/>
              </a:lnSpc>
              <a:spcBef>
                <a:spcPct val="0"/>
              </a:spcBef>
              <a:spcAft>
                <a:spcPct val="0"/>
              </a:spcAft>
              <a:buClrTx/>
              <a:buSzTx/>
              <a:buFontTx/>
              <a:buNone/>
              <a:tabLst>
                <a:tab pos="685800" algn="l"/>
              </a:tabLst>
            </a:pPr>
            <a:r>
              <a:rPr kumimoji="0" lang="en-US" sz="2800" b="1" i="0" u="sng" strike="noStrike" cap="none" normalizeH="0" baseline="0" dirty="0" smtClean="0">
                <a:solidFill>
                  <a:schemeClr val="bg1"/>
                </a:solidFill>
                <a:effectLst>
                  <a:innerShdw dist="2540000" dir="13620000">
                    <a:prstClr val="black"/>
                  </a:innerShdw>
                </a:effectLst>
                <a:latin typeface="Arial" pitchFamily="34" charset="0"/>
                <a:ea typeface="Times New Roman" pitchFamily="18" charset="0"/>
              </a:rPr>
              <a:t>SA 610</a:t>
            </a:r>
            <a:endParaRPr kumimoji="0" lang="en-US" sz="2000" b="0" i="0" u="none" strike="noStrike" cap="none" normalizeH="0" baseline="0" dirty="0" smtClean="0">
              <a:solidFill>
                <a:schemeClr val="bg1"/>
              </a:solidFill>
              <a:effectLst>
                <a:innerShdw dist="2540000" dir="13620000">
                  <a:prstClr val="black"/>
                </a:innerShdw>
              </a:effectLst>
              <a:latin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685800" algn="l"/>
              </a:tabLst>
            </a:pPr>
            <a:r>
              <a:rPr kumimoji="0" lang="en-US" sz="2400" b="1" i="0" u="sng" strike="noStrike" cap="none" normalizeH="0" baseline="0" dirty="0" smtClean="0">
                <a:solidFill>
                  <a:schemeClr val="bg1"/>
                </a:solidFill>
                <a:effectLst>
                  <a:innerShdw dist="2540000" dir="13620000">
                    <a:prstClr val="black"/>
                  </a:innerShdw>
                </a:effectLst>
                <a:latin typeface="Arial" pitchFamily="34" charset="0"/>
                <a:ea typeface="Times New Roman" pitchFamily="18" charset="0"/>
              </a:rPr>
              <a:t>Relying Upon The Work of An Internal Auditor</a:t>
            </a:r>
            <a:endParaRPr kumimoji="0" lang="en-US" b="0" i="0" u="none" strike="noStrike" cap="none" normalizeH="0" baseline="0" dirty="0" smtClean="0">
              <a:solidFill>
                <a:schemeClr val="bg1"/>
              </a:solidFill>
              <a:effectLst>
                <a:innerShdw dist="2540000" dir="13620000">
                  <a:prstClr val="black"/>
                </a:innerShdw>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685800" algn="l"/>
              </a:tabLst>
            </a:pPr>
            <a:endParaRPr kumimoji="0" lang="en-US" sz="1100" b="0" i="0" u="none" strike="noStrike" cap="none" normalizeH="0" baseline="0" dirty="0" smtClean="0">
              <a:solidFill>
                <a:schemeClr val="bg1"/>
              </a:solidFill>
              <a:effectLst/>
              <a:latin typeface="Arial" pitchFamily="34" charset="0"/>
              <a:ea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685800" algn="l"/>
              </a:tabLst>
            </a:pPr>
            <a:endParaRPr lang="en-US" sz="1200" dirty="0" smtClean="0">
              <a:latin typeface="Arial" pitchFamily="34" charset="0"/>
              <a:ea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685800" algn="l"/>
              </a:tabLst>
            </a:pPr>
            <a:endParaRPr kumimoji="0" lang="en-US" sz="2000" b="0" i="0" u="none" strike="noStrike" cap="none" normalizeH="0" baseline="0" dirty="0" smtClean="0">
              <a:effectLst/>
              <a:latin typeface="Comic Sans MS" pitchFamily="66" charset="0"/>
              <a:ea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685800" algn="l"/>
              </a:tabLst>
            </a:pPr>
            <a:r>
              <a:rPr kumimoji="0" lang="en-US" sz="2000" b="0" i="0" u="none" strike="noStrike" cap="none" normalizeH="0" baseline="0" dirty="0" smtClean="0">
                <a:effectLst/>
                <a:latin typeface="Comic Sans MS" pitchFamily="66" charset="0"/>
                <a:ea typeface="Times New Roman" pitchFamily="18" charset="0"/>
              </a:rPr>
              <a:t>Though the work of an Internal Auditor can be useful to the </a:t>
            </a:r>
            <a:r>
              <a:rPr kumimoji="0" lang="en-US" sz="2000" b="0" i="0" u="sng" strike="noStrike" cap="none" normalizeH="0" baseline="0" dirty="0" smtClean="0">
                <a:effectLst/>
                <a:latin typeface="Comic Sans MS" pitchFamily="66" charset="0"/>
                <a:ea typeface="Times New Roman" pitchFamily="18" charset="0"/>
              </a:rPr>
              <a:t>Statutory Auditor</a:t>
            </a:r>
            <a:r>
              <a:rPr kumimoji="0" lang="en-US" sz="2000" b="0" i="0" u="none" strike="noStrike" cap="none" normalizeH="0" baseline="0" dirty="0" smtClean="0">
                <a:effectLst/>
                <a:latin typeface="Comic Sans MS" pitchFamily="66" charset="0"/>
                <a:ea typeface="Times New Roman" pitchFamily="18" charset="0"/>
              </a:rPr>
              <a:t>:-</a:t>
            </a:r>
          </a:p>
          <a:p>
            <a:pPr marL="0" marR="0" lvl="0" indent="0" algn="just" defTabSz="914400" rtl="0" eaLnBrk="0" fontAlgn="base" latinLnBrk="0" hangingPunct="0">
              <a:lnSpc>
                <a:spcPct val="100000"/>
              </a:lnSpc>
              <a:spcBef>
                <a:spcPct val="0"/>
              </a:spcBef>
              <a:spcAft>
                <a:spcPct val="0"/>
              </a:spcAft>
              <a:buClrTx/>
              <a:buSzTx/>
              <a:buFontTx/>
              <a:buNone/>
              <a:tabLst>
                <a:tab pos="685800" algn="l"/>
              </a:tabLst>
            </a:pPr>
            <a:endParaRPr kumimoji="0" lang="en-US" b="0" i="0" u="none" strike="noStrike" cap="none" normalizeH="0" baseline="0" dirty="0" smtClean="0">
              <a:effectLst/>
              <a:latin typeface="Comic Sans MS" pitchFamily="66" charset="0"/>
            </a:endParaRPr>
          </a:p>
          <a:p>
            <a:pPr lvl="1" algn="just" eaLnBrk="0" fontAlgn="base" hangingPunct="0">
              <a:spcBef>
                <a:spcPct val="0"/>
              </a:spcBef>
              <a:spcAft>
                <a:spcPct val="0"/>
              </a:spcAft>
              <a:buFontTx/>
              <a:buChar char="•"/>
              <a:tabLst>
                <a:tab pos="685800" algn="l"/>
              </a:tabLst>
            </a:pPr>
            <a:r>
              <a:rPr kumimoji="0" lang="en-US" sz="2000" b="0" i="0" u="none" strike="noStrike" cap="none" normalizeH="0" baseline="0" dirty="0" smtClean="0">
                <a:effectLst/>
                <a:latin typeface="Comic Sans MS" pitchFamily="66" charset="0"/>
                <a:ea typeface="Times New Roman" pitchFamily="18" charset="0"/>
              </a:rPr>
              <a:t>The Statutory Auditor </a:t>
            </a:r>
            <a:r>
              <a:rPr kumimoji="0" lang="en-US" sz="2000" b="0" i="1" u="sng" strike="noStrike" cap="none" normalizeH="0" baseline="0" dirty="0" smtClean="0">
                <a:effectLst/>
                <a:latin typeface="Comic Sans MS" pitchFamily="66" charset="0"/>
                <a:ea typeface="Times New Roman" pitchFamily="18" charset="0"/>
              </a:rPr>
              <a:t>alone will be responsible</a:t>
            </a:r>
            <a:r>
              <a:rPr kumimoji="0" lang="en-US" sz="2000" b="0" i="0" u="sng" strike="noStrike" cap="none" normalizeH="0" baseline="0" dirty="0" smtClean="0">
                <a:effectLst/>
                <a:latin typeface="Comic Sans MS" pitchFamily="66" charset="0"/>
                <a:ea typeface="Times New Roman" pitchFamily="18" charset="0"/>
              </a:rPr>
              <a:t> </a:t>
            </a:r>
            <a:r>
              <a:rPr kumimoji="0" lang="en-US" sz="2000" b="0" i="0" u="none" strike="noStrike" cap="none" normalizeH="0" baseline="0" dirty="0" smtClean="0">
                <a:effectLst/>
                <a:latin typeface="Comic Sans MS" pitchFamily="66" charset="0"/>
                <a:ea typeface="Times New Roman" pitchFamily="18" charset="0"/>
              </a:rPr>
              <a:t>for his report    and in no way will reduce his responsibility.</a:t>
            </a:r>
          </a:p>
          <a:p>
            <a:pPr lvl="1" algn="just" eaLnBrk="0" fontAlgn="base" hangingPunct="0">
              <a:spcBef>
                <a:spcPct val="0"/>
              </a:spcBef>
              <a:spcAft>
                <a:spcPct val="0"/>
              </a:spcAft>
              <a:tabLst>
                <a:tab pos="685800" algn="l"/>
              </a:tabLst>
            </a:pPr>
            <a:endParaRPr kumimoji="0" lang="en-US" sz="2000" b="0" i="0" u="none" strike="noStrike" cap="none" normalizeH="0" baseline="0" dirty="0" smtClean="0">
              <a:effectLst/>
              <a:latin typeface="Comic Sans MS" pitchFamily="66" charset="0"/>
              <a:ea typeface="Times New Roman" pitchFamily="18" charset="0"/>
            </a:endParaRPr>
          </a:p>
          <a:p>
            <a:pPr lvl="1" algn="just" eaLnBrk="0" fontAlgn="base" hangingPunct="0">
              <a:spcBef>
                <a:spcPct val="0"/>
              </a:spcBef>
              <a:spcAft>
                <a:spcPct val="0"/>
              </a:spcAft>
              <a:buFontTx/>
              <a:buChar char="•"/>
              <a:tabLst>
                <a:tab pos="685800" algn="l"/>
              </a:tabLst>
            </a:pPr>
            <a:r>
              <a:rPr kumimoji="0" lang="en-US" sz="2000" b="0" i="0" u="none" strike="noStrike" cap="none" normalizeH="0" baseline="0" dirty="0" smtClean="0">
                <a:effectLst/>
                <a:latin typeface="Comic Sans MS" pitchFamily="66" charset="0"/>
                <a:ea typeface="Times New Roman" pitchFamily="18" charset="0"/>
              </a:rPr>
              <a:t>The Statutory Auditor’s </a:t>
            </a:r>
            <a:r>
              <a:rPr kumimoji="0" lang="en-US" sz="2000" b="0" i="1" u="sng" strike="noStrike" cap="none" normalizeH="0" baseline="0" dirty="0" smtClean="0">
                <a:effectLst/>
                <a:latin typeface="Comic Sans MS" pitchFamily="66" charset="0"/>
                <a:ea typeface="Times New Roman" pitchFamily="18" charset="0"/>
              </a:rPr>
              <a:t>conclusions</a:t>
            </a:r>
            <a:r>
              <a:rPr kumimoji="0" lang="en-US" sz="2000" b="0" i="0" u="none" strike="noStrike" cap="none" normalizeH="0" baseline="0" dirty="0" smtClean="0">
                <a:effectLst/>
                <a:latin typeface="Comic Sans MS" pitchFamily="66" charset="0"/>
                <a:ea typeface="Times New Roman" pitchFamily="18" charset="0"/>
              </a:rPr>
              <a:t> as to the review of the </a:t>
            </a:r>
          </a:p>
          <a:p>
            <a:pPr lvl="1" algn="just" eaLnBrk="0" fontAlgn="base" hangingPunct="0">
              <a:spcBef>
                <a:spcPct val="0"/>
              </a:spcBef>
              <a:spcAft>
                <a:spcPct val="0"/>
              </a:spcAft>
              <a:tabLst>
                <a:tab pos="685800" algn="l"/>
              </a:tabLst>
            </a:pPr>
            <a:r>
              <a:rPr kumimoji="0" lang="en-US" sz="2000" b="0" i="0" u="none" strike="noStrike" cap="none" normalizeH="0" baseline="0" dirty="0" smtClean="0">
                <a:effectLst/>
                <a:latin typeface="Comic Sans MS" pitchFamily="66" charset="0"/>
                <a:ea typeface="Times New Roman" pitchFamily="18" charset="0"/>
              </a:rPr>
              <a:t>specific work should be </a:t>
            </a:r>
            <a:r>
              <a:rPr kumimoji="0" lang="en-US" sz="2000" b="0" i="1" u="sng" strike="noStrike" cap="none" normalizeH="0" baseline="0" dirty="0" smtClean="0">
                <a:effectLst/>
                <a:latin typeface="Comic Sans MS" pitchFamily="66" charset="0"/>
                <a:ea typeface="Times New Roman" pitchFamily="18" charset="0"/>
              </a:rPr>
              <a:t>properly documented</a:t>
            </a:r>
            <a:r>
              <a:rPr kumimoji="0" lang="en-US" sz="2000" b="0" i="0" u="none" strike="noStrike" cap="none" normalizeH="0" baseline="0" dirty="0" smtClean="0">
                <a:effectLst/>
                <a:latin typeface="Comic Sans MS" pitchFamily="66" charset="0"/>
                <a:ea typeface="Times New Roman" pitchFamily="18" charset="0"/>
              </a:rPr>
              <a:t>, after undertaking the Test</a:t>
            </a:r>
            <a:r>
              <a:rPr lang="en-US" sz="2000" dirty="0" smtClean="0">
                <a:latin typeface="Comic Sans MS" pitchFamily="66" charset="0"/>
                <a:ea typeface="Times New Roman" pitchFamily="18" charset="0"/>
              </a:rPr>
              <a:t> </a:t>
            </a:r>
            <a:r>
              <a:rPr kumimoji="0" lang="en-US" sz="2000" b="0" i="0" u="none" strike="noStrike" cap="none" normalizeH="0" baseline="0" dirty="0" smtClean="0">
                <a:effectLst/>
                <a:latin typeface="Comic Sans MS" pitchFamily="66" charset="0"/>
                <a:ea typeface="Times New Roman" pitchFamily="18" charset="0"/>
              </a:rPr>
              <a:t>Checking of the work of Internal Auditor.</a:t>
            </a:r>
          </a:p>
          <a:p>
            <a:pPr marL="0" marR="0" lvl="0" indent="0" algn="just" defTabSz="914400" rtl="0" eaLnBrk="0" fontAlgn="base" latinLnBrk="0" hangingPunct="0">
              <a:lnSpc>
                <a:spcPct val="100000"/>
              </a:lnSpc>
              <a:spcBef>
                <a:spcPct val="0"/>
              </a:spcBef>
              <a:spcAft>
                <a:spcPct val="0"/>
              </a:spcAft>
              <a:buClrTx/>
              <a:buSzTx/>
              <a:tabLst>
                <a:tab pos="685800" algn="l"/>
              </a:tabLst>
            </a:pPr>
            <a:endParaRPr kumimoji="0" lang="en-US" b="0" i="0" u="none" strike="noStrike" cap="none" normalizeH="0" baseline="0" dirty="0" smtClean="0">
              <a:effectLst/>
              <a:latin typeface="Comic Sans MS" pitchFamily="66" charset="0"/>
            </a:endParaRPr>
          </a:p>
          <a:p>
            <a:pPr lvl="1" algn="just" eaLnBrk="0" fontAlgn="base" hangingPunct="0">
              <a:spcBef>
                <a:spcPct val="0"/>
              </a:spcBef>
              <a:spcAft>
                <a:spcPct val="0"/>
              </a:spcAft>
              <a:buFontTx/>
              <a:buChar char="•"/>
              <a:tabLst>
                <a:tab pos="685800" algn="l"/>
              </a:tabLst>
            </a:pPr>
            <a:r>
              <a:rPr kumimoji="0" lang="en-US" sz="2000" b="0" i="0" u="none" strike="noStrike" cap="none" normalizeH="0" baseline="0" dirty="0" smtClean="0">
                <a:effectLst/>
                <a:latin typeface="Comic Sans MS" pitchFamily="66" charset="0"/>
                <a:ea typeface="Times New Roman" pitchFamily="18" charset="0"/>
              </a:rPr>
              <a:t>The nature, timing and extent of his tests will depend on the evaluation of the Internal Audit function, which is affected by </a:t>
            </a:r>
            <a:r>
              <a:rPr kumimoji="0" lang="en-US" sz="2000" b="0" i="0" u="none" strike="noStrike" cap="none" normalizeH="0" baseline="0" dirty="0" err="1" smtClean="0">
                <a:effectLst/>
                <a:latin typeface="Comic Sans MS" pitchFamily="66" charset="0"/>
                <a:ea typeface="Times New Roman" pitchFamily="18" charset="0"/>
              </a:rPr>
              <a:t>Organisational</a:t>
            </a:r>
            <a:r>
              <a:rPr kumimoji="0" lang="en-US" sz="2000" b="0" i="0" u="none" strike="noStrike" cap="none" normalizeH="0" baseline="0" dirty="0" smtClean="0">
                <a:effectLst/>
                <a:latin typeface="Comic Sans MS" pitchFamily="66" charset="0"/>
                <a:ea typeface="Times New Roman" pitchFamily="18" charset="0"/>
              </a:rPr>
              <a:t> Status, Scope of Coverage, Technical Competence, </a:t>
            </a:r>
            <a:r>
              <a:rPr lang="en-US" sz="2000" dirty="0" smtClean="0">
                <a:latin typeface="Comic Sans MS" pitchFamily="66" charset="0"/>
                <a:ea typeface="Times New Roman" pitchFamily="18" charset="0"/>
              </a:rPr>
              <a:t> </a:t>
            </a:r>
            <a:r>
              <a:rPr kumimoji="0" lang="en-US" sz="2000" b="0" i="0" u="none" strike="noStrike" cap="none" normalizeH="0" baseline="0" dirty="0" smtClean="0">
                <a:effectLst/>
                <a:latin typeface="Comic Sans MS" pitchFamily="66" charset="0"/>
                <a:ea typeface="Times New Roman" pitchFamily="18" charset="0"/>
              </a:rPr>
              <a:t>and Due Professional Care</a:t>
            </a:r>
            <a:endParaRPr kumimoji="0" lang="en-US" b="0" i="0" u="none" strike="noStrike" cap="none" normalizeH="0" baseline="0" dirty="0" smtClean="0">
              <a:effectLst/>
              <a:latin typeface="Comic Sans MS" pitchFamily="66" charset="0"/>
            </a:endParaRPr>
          </a:p>
          <a:p>
            <a:pPr marL="0" marR="0" lvl="0" indent="0" algn="just" defTabSz="914400" rtl="0" eaLnBrk="0" fontAlgn="base" latinLnBrk="0" hangingPunct="0">
              <a:lnSpc>
                <a:spcPct val="100000"/>
              </a:lnSpc>
              <a:spcBef>
                <a:spcPct val="0"/>
              </a:spcBef>
              <a:spcAft>
                <a:spcPct val="0"/>
              </a:spcAft>
              <a:buClrTx/>
              <a:buSzTx/>
              <a:buFontTx/>
              <a:buNone/>
              <a:tabLst>
                <a:tab pos="685800" algn="l"/>
              </a:tabLst>
            </a:pPr>
            <a:endParaRPr kumimoji="0" lang="en-US" sz="1800" b="0" i="0" u="none" strike="noStrike" cap="none" normalizeH="0" baseline="0" dirty="0" smtClean="0">
              <a:effectLst/>
              <a:latin typeface="Comic Sans MS" pitchFamily="66"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9393">
                                            <p:txEl>
                                              <p:pRg st="0" end="0"/>
                                            </p:txEl>
                                          </p:spTgt>
                                        </p:tgtEl>
                                        <p:attrNameLst>
                                          <p:attrName>style.visibility</p:attrName>
                                        </p:attrNameLst>
                                      </p:cBhvr>
                                      <p:to>
                                        <p:strVal val="visible"/>
                                      </p:to>
                                    </p:set>
                                    <p:animEffect transition="in" filter="fade">
                                      <p:cBhvr>
                                        <p:cTn id="7" dur="2000"/>
                                        <p:tgtEl>
                                          <p:spTgt spid="5939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9393">
                                            <p:txEl>
                                              <p:pRg st="1" end="1"/>
                                            </p:txEl>
                                          </p:spTgt>
                                        </p:tgtEl>
                                        <p:attrNameLst>
                                          <p:attrName>style.visibility</p:attrName>
                                        </p:attrNameLst>
                                      </p:cBhvr>
                                      <p:to>
                                        <p:strVal val="visible"/>
                                      </p:to>
                                    </p:set>
                                    <p:animEffect transition="in" filter="fade">
                                      <p:cBhvr>
                                        <p:cTn id="12" dur="2000"/>
                                        <p:tgtEl>
                                          <p:spTgt spid="5939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9393">
                                            <p:txEl>
                                              <p:pRg st="5" end="5"/>
                                            </p:txEl>
                                          </p:spTgt>
                                        </p:tgtEl>
                                        <p:attrNameLst>
                                          <p:attrName>style.visibility</p:attrName>
                                        </p:attrNameLst>
                                      </p:cBhvr>
                                      <p:to>
                                        <p:strVal val="visible"/>
                                      </p:to>
                                    </p:set>
                                    <p:animEffect transition="in" filter="fade">
                                      <p:cBhvr>
                                        <p:cTn id="17" dur="2000"/>
                                        <p:tgtEl>
                                          <p:spTgt spid="59393">
                                            <p:txEl>
                                              <p:pRg st="5" end="5"/>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59393">
                                            <p:txEl>
                                              <p:pRg st="7" end="7"/>
                                            </p:txEl>
                                          </p:spTgt>
                                        </p:tgtEl>
                                        <p:attrNameLst>
                                          <p:attrName>style.visibility</p:attrName>
                                        </p:attrNameLst>
                                      </p:cBhvr>
                                      <p:to>
                                        <p:strVal val="visible"/>
                                      </p:to>
                                    </p:set>
                                    <p:animEffect transition="in" filter="fade">
                                      <p:cBhvr>
                                        <p:cTn id="20" dur="2000"/>
                                        <p:tgtEl>
                                          <p:spTgt spid="59393">
                                            <p:txEl>
                                              <p:pRg st="7" end="7"/>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59393">
                                            <p:txEl>
                                              <p:pRg st="9" end="9"/>
                                            </p:txEl>
                                          </p:spTgt>
                                        </p:tgtEl>
                                        <p:attrNameLst>
                                          <p:attrName>style.visibility</p:attrName>
                                        </p:attrNameLst>
                                      </p:cBhvr>
                                      <p:to>
                                        <p:strVal val="visible"/>
                                      </p:to>
                                    </p:set>
                                    <p:animEffect transition="in" filter="fade">
                                      <p:cBhvr>
                                        <p:cTn id="23" dur="2000"/>
                                        <p:tgtEl>
                                          <p:spTgt spid="59393">
                                            <p:txEl>
                                              <p:pRg st="9" end="9"/>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59393">
                                            <p:txEl>
                                              <p:pRg st="10" end="10"/>
                                            </p:txEl>
                                          </p:spTgt>
                                        </p:tgtEl>
                                        <p:attrNameLst>
                                          <p:attrName>style.visibility</p:attrName>
                                        </p:attrNameLst>
                                      </p:cBhvr>
                                      <p:to>
                                        <p:strVal val="visible"/>
                                      </p:to>
                                    </p:set>
                                    <p:animEffect transition="in" filter="fade">
                                      <p:cBhvr>
                                        <p:cTn id="26" dur="2000"/>
                                        <p:tgtEl>
                                          <p:spTgt spid="59393">
                                            <p:txEl>
                                              <p:pRg st="10" end="10"/>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59393">
                                            <p:txEl>
                                              <p:pRg st="12" end="12"/>
                                            </p:txEl>
                                          </p:spTgt>
                                        </p:tgtEl>
                                        <p:attrNameLst>
                                          <p:attrName>style.visibility</p:attrName>
                                        </p:attrNameLst>
                                      </p:cBhvr>
                                      <p:to>
                                        <p:strVal val="visible"/>
                                      </p:to>
                                    </p:set>
                                    <p:animEffect transition="in" filter="fade">
                                      <p:cBhvr>
                                        <p:cTn id="29" dur="2000"/>
                                        <p:tgtEl>
                                          <p:spTgt spid="59393">
                                            <p:txEl>
                                              <p:pRg st="12" end="1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8" presetClass="exit" presetSubtype="16" fill="hold" grpId="1" nodeType="clickEffect">
                                  <p:stCondLst>
                                    <p:cond delay="0"/>
                                  </p:stCondLst>
                                  <p:childTnLst>
                                    <p:animEffect transition="out" filter="diamond(in)">
                                      <p:cBhvr>
                                        <p:cTn id="33" dur="2000"/>
                                        <p:tgtEl>
                                          <p:spTgt spid="59393">
                                            <p:txEl>
                                              <p:pRg st="0" end="0"/>
                                            </p:txEl>
                                          </p:spTgt>
                                        </p:tgtEl>
                                      </p:cBhvr>
                                    </p:animEffect>
                                    <p:set>
                                      <p:cBhvr>
                                        <p:cTn id="34" dur="1" fill="hold">
                                          <p:stCondLst>
                                            <p:cond delay="1999"/>
                                          </p:stCondLst>
                                        </p:cTn>
                                        <p:tgtEl>
                                          <p:spTgt spid="59393">
                                            <p:txEl>
                                              <p:pRg st="0" end="0"/>
                                            </p:txEl>
                                          </p:spTgt>
                                        </p:tgtEl>
                                        <p:attrNameLst>
                                          <p:attrName>style.visibility</p:attrName>
                                        </p:attrNameLst>
                                      </p:cBhvr>
                                      <p:to>
                                        <p:strVal val="hidden"/>
                                      </p:to>
                                    </p:set>
                                  </p:childTnLst>
                                </p:cTn>
                              </p:par>
                              <p:par>
                                <p:cTn id="35" presetID="8" presetClass="exit" presetSubtype="16" fill="hold" grpId="1" nodeType="withEffect">
                                  <p:stCondLst>
                                    <p:cond delay="0"/>
                                  </p:stCondLst>
                                  <p:childTnLst>
                                    <p:animEffect transition="out" filter="diamond(in)">
                                      <p:cBhvr>
                                        <p:cTn id="36" dur="2000"/>
                                        <p:tgtEl>
                                          <p:spTgt spid="59393">
                                            <p:txEl>
                                              <p:pRg st="1" end="1"/>
                                            </p:txEl>
                                          </p:spTgt>
                                        </p:tgtEl>
                                      </p:cBhvr>
                                    </p:animEffect>
                                    <p:set>
                                      <p:cBhvr>
                                        <p:cTn id="37" dur="1" fill="hold">
                                          <p:stCondLst>
                                            <p:cond delay="1999"/>
                                          </p:stCondLst>
                                        </p:cTn>
                                        <p:tgtEl>
                                          <p:spTgt spid="59393">
                                            <p:txEl>
                                              <p:pRg st="1" end="1"/>
                                            </p:txEl>
                                          </p:spTgt>
                                        </p:tgtEl>
                                        <p:attrNameLst>
                                          <p:attrName>style.visibility</p:attrName>
                                        </p:attrNameLst>
                                      </p:cBhvr>
                                      <p:to>
                                        <p:strVal val="hidden"/>
                                      </p:to>
                                    </p:set>
                                  </p:childTnLst>
                                </p:cTn>
                              </p:par>
                              <p:par>
                                <p:cTn id="38" presetID="8" presetClass="exit" presetSubtype="16" fill="hold" grpId="1" nodeType="withEffect">
                                  <p:stCondLst>
                                    <p:cond delay="0"/>
                                  </p:stCondLst>
                                  <p:childTnLst>
                                    <p:animEffect transition="out" filter="diamond(in)">
                                      <p:cBhvr>
                                        <p:cTn id="39" dur="2000"/>
                                        <p:tgtEl>
                                          <p:spTgt spid="59393">
                                            <p:txEl>
                                              <p:pRg st="5" end="5"/>
                                            </p:txEl>
                                          </p:spTgt>
                                        </p:tgtEl>
                                      </p:cBhvr>
                                    </p:animEffect>
                                    <p:set>
                                      <p:cBhvr>
                                        <p:cTn id="40" dur="1" fill="hold">
                                          <p:stCondLst>
                                            <p:cond delay="1999"/>
                                          </p:stCondLst>
                                        </p:cTn>
                                        <p:tgtEl>
                                          <p:spTgt spid="59393">
                                            <p:txEl>
                                              <p:pRg st="5" end="5"/>
                                            </p:txEl>
                                          </p:spTgt>
                                        </p:tgtEl>
                                        <p:attrNameLst>
                                          <p:attrName>style.visibility</p:attrName>
                                        </p:attrNameLst>
                                      </p:cBhvr>
                                      <p:to>
                                        <p:strVal val="hidden"/>
                                      </p:to>
                                    </p:set>
                                  </p:childTnLst>
                                </p:cTn>
                              </p:par>
                              <p:par>
                                <p:cTn id="41" presetID="8" presetClass="exit" presetSubtype="16" fill="hold" grpId="1" nodeType="withEffect">
                                  <p:stCondLst>
                                    <p:cond delay="0"/>
                                  </p:stCondLst>
                                  <p:childTnLst>
                                    <p:animEffect transition="out" filter="diamond(in)">
                                      <p:cBhvr>
                                        <p:cTn id="42" dur="2000"/>
                                        <p:tgtEl>
                                          <p:spTgt spid="59393">
                                            <p:txEl>
                                              <p:pRg st="7" end="7"/>
                                            </p:txEl>
                                          </p:spTgt>
                                        </p:tgtEl>
                                      </p:cBhvr>
                                    </p:animEffect>
                                    <p:set>
                                      <p:cBhvr>
                                        <p:cTn id="43" dur="1" fill="hold">
                                          <p:stCondLst>
                                            <p:cond delay="1999"/>
                                          </p:stCondLst>
                                        </p:cTn>
                                        <p:tgtEl>
                                          <p:spTgt spid="59393">
                                            <p:txEl>
                                              <p:pRg st="7" end="7"/>
                                            </p:txEl>
                                          </p:spTgt>
                                        </p:tgtEl>
                                        <p:attrNameLst>
                                          <p:attrName>style.visibility</p:attrName>
                                        </p:attrNameLst>
                                      </p:cBhvr>
                                      <p:to>
                                        <p:strVal val="hidden"/>
                                      </p:to>
                                    </p:set>
                                  </p:childTnLst>
                                </p:cTn>
                              </p:par>
                              <p:par>
                                <p:cTn id="44" presetID="8" presetClass="exit" presetSubtype="16" fill="hold" grpId="1" nodeType="withEffect">
                                  <p:stCondLst>
                                    <p:cond delay="0"/>
                                  </p:stCondLst>
                                  <p:childTnLst>
                                    <p:animEffect transition="out" filter="diamond(in)">
                                      <p:cBhvr>
                                        <p:cTn id="45" dur="2000"/>
                                        <p:tgtEl>
                                          <p:spTgt spid="59393">
                                            <p:txEl>
                                              <p:pRg st="9" end="9"/>
                                            </p:txEl>
                                          </p:spTgt>
                                        </p:tgtEl>
                                      </p:cBhvr>
                                    </p:animEffect>
                                    <p:set>
                                      <p:cBhvr>
                                        <p:cTn id="46" dur="1" fill="hold">
                                          <p:stCondLst>
                                            <p:cond delay="1999"/>
                                          </p:stCondLst>
                                        </p:cTn>
                                        <p:tgtEl>
                                          <p:spTgt spid="59393">
                                            <p:txEl>
                                              <p:pRg st="9" end="9"/>
                                            </p:txEl>
                                          </p:spTgt>
                                        </p:tgtEl>
                                        <p:attrNameLst>
                                          <p:attrName>style.visibility</p:attrName>
                                        </p:attrNameLst>
                                      </p:cBhvr>
                                      <p:to>
                                        <p:strVal val="hidden"/>
                                      </p:to>
                                    </p:set>
                                  </p:childTnLst>
                                </p:cTn>
                              </p:par>
                              <p:par>
                                <p:cTn id="47" presetID="8" presetClass="exit" presetSubtype="16" fill="hold" grpId="1" nodeType="withEffect">
                                  <p:stCondLst>
                                    <p:cond delay="0"/>
                                  </p:stCondLst>
                                  <p:childTnLst>
                                    <p:animEffect transition="out" filter="diamond(in)">
                                      <p:cBhvr>
                                        <p:cTn id="48" dur="2000"/>
                                        <p:tgtEl>
                                          <p:spTgt spid="59393">
                                            <p:txEl>
                                              <p:pRg st="10" end="10"/>
                                            </p:txEl>
                                          </p:spTgt>
                                        </p:tgtEl>
                                      </p:cBhvr>
                                    </p:animEffect>
                                    <p:set>
                                      <p:cBhvr>
                                        <p:cTn id="49" dur="1" fill="hold">
                                          <p:stCondLst>
                                            <p:cond delay="1999"/>
                                          </p:stCondLst>
                                        </p:cTn>
                                        <p:tgtEl>
                                          <p:spTgt spid="59393">
                                            <p:txEl>
                                              <p:pRg st="10" end="10"/>
                                            </p:txEl>
                                          </p:spTgt>
                                        </p:tgtEl>
                                        <p:attrNameLst>
                                          <p:attrName>style.visibility</p:attrName>
                                        </p:attrNameLst>
                                      </p:cBhvr>
                                      <p:to>
                                        <p:strVal val="hidden"/>
                                      </p:to>
                                    </p:set>
                                  </p:childTnLst>
                                </p:cTn>
                              </p:par>
                              <p:par>
                                <p:cTn id="50" presetID="8" presetClass="exit" presetSubtype="16" fill="hold" grpId="1" nodeType="withEffect">
                                  <p:stCondLst>
                                    <p:cond delay="0"/>
                                  </p:stCondLst>
                                  <p:childTnLst>
                                    <p:animEffect transition="out" filter="diamond(in)">
                                      <p:cBhvr>
                                        <p:cTn id="51" dur="2000"/>
                                        <p:tgtEl>
                                          <p:spTgt spid="59393">
                                            <p:txEl>
                                              <p:pRg st="12" end="12"/>
                                            </p:txEl>
                                          </p:spTgt>
                                        </p:tgtEl>
                                      </p:cBhvr>
                                    </p:animEffect>
                                    <p:set>
                                      <p:cBhvr>
                                        <p:cTn id="52" dur="1" fill="hold">
                                          <p:stCondLst>
                                            <p:cond delay="1999"/>
                                          </p:stCondLst>
                                        </p:cTn>
                                        <p:tgtEl>
                                          <p:spTgt spid="59393">
                                            <p:txEl>
                                              <p:pRg st="12" end="12"/>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3" grpId="0" build="p"/>
      <p:bldP spid="59393" grpId="1" build="allAtOnce"/>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1"/>
          <p:cNvSpPr>
            <a:spLocks noChangeArrowheads="1"/>
          </p:cNvSpPr>
          <p:nvPr/>
        </p:nvSpPr>
        <p:spPr bwMode="auto">
          <a:xfrm>
            <a:off x="990600" y="1"/>
            <a:ext cx="8153400" cy="6709529"/>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228600" algn="ctr" defTabSz="914400" rtl="0" eaLnBrk="0" fontAlgn="base" latinLnBrk="0" hangingPunct="0">
              <a:lnSpc>
                <a:spcPct val="100000"/>
              </a:lnSpc>
              <a:spcBef>
                <a:spcPct val="0"/>
              </a:spcBef>
              <a:spcAft>
                <a:spcPct val="0"/>
              </a:spcAft>
              <a:buClrTx/>
              <a:buSzTx/>
              <a:buFontTx/>
              <a:buNone/>
              <a:tabLst/>
            </a:pPr>
            <a:endParaRPr lang="en-US" sz="3600" b="1" i="1" u="sng" dirty="0" smtClean="0">
              <a:latin typeface="Arial" pitchFamily="34" charset="0"/>
            </a:endParaRPr>
          </a:p>
          <a:p>
            <a:pPr marL="0" marR="0" lvl="0" indent="228600" algn="ctr" defTabSz="914400" rtl="0" eaLnBrk="0" fontAlgn="base" latinLnBrk="0" hangingPunct="0">
              <a:lnSpc>
                <a:spcPct val="100000"/>
              </a:lnSpc>
              <a:spcBef>
                <a:spcPct val="0"/>
              </a:spcBef>
              <a:spcAft>
                <a:spcPct val="0"/>
              </a:spcAft>
              <a:buClrTx/>
              <a:buSzTx/>
              <a:buFontTx/>
              <a:buNone/>
              <a:tabLst/>
            </a:pPr>
            <a:endParaRPr kumimoji="0" lang="en-US" sz="2800" b="0" i="1" u="none" strike="noStrike" cap="none" normalizeH="0" baseline="0" dirty="0" smtClean="0">
              <a:ln>
                <a:noFill/>
              </a:ln>
              <a:solidFill>
                <a:schemeClr val="tx1"/>
              </a:solidFill>
              <a:effectLst/>
              <a:latin typeface="Arial" pitchFamily="34" charset="0"/>
            </a:endParaRPr>
          </a:p>
          <a:p>
            <a:pPr marL="0" marR="0" lvl="0" indent="228600" algn="l"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endParaRPr lang="en-US" sz="2000" b="1" dirty="0" smtClean="0">
              <a:solidFill>
                <a:schemeClr val="tx1"/>
              </a:solidFill>
              <a:latin typeface="Arial" pitchFamily="34" charset="0"/>
              <a:ea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pitchFamily="34" charset="0"/>
                <a:ea typeface="Times New Roman" pitchFamily="18" charset="0"/>
              </a:rPr>
              <a:t>1) Introduction</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a:r>
            <a:br>
              <a:rPr kumimoji="0" lang="en-US" sz="2000" b="0" i="0" u="none" strike="noStrike" cap="none" normalizeH="0" baseline="0" dirty="0" smtClean="0">
                <a:ln>
                  <a:noFill/>
                </a:ln>
                <a:solidFill>
                  <a:schemeClr val="tx1"/>
                </a:solidFill>
                <a:effectLst/>
                <a:latin typeface="Arial" pitchFamily="34" charset="0"/>
                <a:ea typeface="Times New Roman" pitchFamily="18" charset="0"/>
              </a:rPr>
            </a:b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In case of Recurring Audits</a:t>
            </a:r>
          </a:p>
          <a:p>
            <a:pPr marL="0" marR="0" lvl="0" indent="228600" algn="l"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tx1"/>
              </a:solidFill>
              <a:effectLst/>
              <a:latin typeface="Arial" pitchFamily="34"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pitchFamily="34" charset="0"/>
                <a:ea typeface="Times New Roman" pitchFamily="18" charset="0"/>
              </a:rPr>
              <a:t>2) Factors to be considered</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a:r>
            <a:br>
              <a:rPr kumimoji="0" lang="en-US" sz="2000" b="0" i="0" u="none" strike="noStrike" cap="none" normalizeH="0" baseline="0" dirty="0" smtClean="0">
                <a:ln>
                  <a:noFill/>
                </a:ln>
                <a:solidFill>
                  <a:schemeClr val="tx1"/>
                </a:solidFill>
                <a:effectLst/>
                <a:latin typeface="Arial" pitchFamily="34" charset="0"/>
                <a:ea typeface="Times New Roman" pitchFamily="18" charset="0"/>
              </a:rPr>
            </a:b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Complexity of audit, Business Environment, Previous experience, </a:t>
            </a:r>
          </a:p>
          <a:p>
            <a:pPr marL="0" marR="0" lvl="0" indent="22860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rPr>
              <a:t>Knowledge of  client’s business.</a:t>
            </a:r>
            <a:endParaRPr kumimoji="0" lang="en-US" b="0" i="0" u="none" strike="noStrike" cap="none" normalizeH="0" baseline="0" dirty="0" smtClean="0">
              <a:ln>
                <a:noFill/>
              </a:ln>
              <a:solidFill>
                <a:schemeClr val="tx1"/>
              </a:solidFill>
              <a:effectLst/>
              <a:latin typeface="Arial" pitchFamily="34"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a:t>
            </a:r>
            <a:endParaRPr kumimoji="0" lang="en-US" b="0" i="0" u="none" strike="noStrike" cap="none" normalizeH="0" baseline="0" dirty="0" smtClean="0">
              <a:ln>
                <a:noFill/>
              </a:ln>
              <a:solidFill>
                <a:schemeClr val="tx1"/>
              </a:solidFill>
              <a:effectLst/>
              <a:latin typeface="Arial" pitchFamily="34"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pitchFamily="34" charset="0"/>
                <a:ea typeface="Times New Roman" pitchFamily="18" charset="0"/>
              </a:rPr>
              <a:t>3) Knowledge of Client’s Business </a:t>
            </a:r>
          </a:p>
          <a:p>
            <a:pPr marL="0" marR="0" lvl="0" indent="22860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pitchFamily="34" charset="0"/>
                <a:ea typeface="Times New Roman" pitchFamily="18" charset="0"/>
              </a:rPr>
              <a:t>(</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Sources of knowledge as per</a:t>
            </a:r>
            <a:r>
              <a:rPr kumimoji="0" lang="en-US" sz="2000" b="0" i="0" u="none" strike="noStrike" cap="none" normalizeH="0" dirty="0" smtClean="0">
                <a:ln>
                  <a:noFill/>
                </a:ln>
                <a:solidFill>
                  <a:schemeClr val="tx1"/>
                </a:solidFill>
                <a:effectLst/>
                <a:latin typeface="Arial" pitchFamily="34" charset="0"/>
                <a:ea typeface="Times New Roman" pitchFamily="18" charset="0"/>
              </a:rPr>
              <a:t> SA – 310)</a:t>
            </a:r>
            <a:endParaRPr kumimoji="0" lang="en-US" sz="2000" b="0"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tx1"/>
              </a:solidFill>
              <a:effectLst/>
              <a:latin typeface="Arial" pitchFamily="34"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pitchFamily="34" charset="0"/>
                <a:ea typeface="Times New Roman" pitchFamily="18" charset="0"/>
              </a:rPr>
              <a:t>4) Development of Overall Plan</a:t>
            </a:r>
          </a:p>
          <a:p>
            <a:pPr marL="0" marR="0" lvl="0" indent="228600" algn="l"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tx1"/>
              </a:solidFill>
              <a:effectLst/>
              <a:latin typeface="Arial" pitchFamily="34"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pitchFamily="34" charset="0"/>
                <a:ea typeface="Times New Roman" pitchFamily="18" charset="0"/>
              </a:rPr>
              <a:t>5) Developing Audit </a:t>
            </a:r>
            <a:r>
              <a:rPr kumimoji="0" lang="en-US" sz="2000" b="1" i="0" u="none" strike="noStrike" cap="none" normalizeH="0" baseline="0" dirty="0" err="1" smtClean="0">
                <a:ln>
                  <a:noFill/>
                </a:ln>
                <a:solidFill>
                  <a:schemeClr val="tx1"/>
                </a:solidFill>
                <a:effectLst/>
                <a:latin typeface="Arial" pitchFamily="34" charset="0"/>
                <a:ea typeface="Times New Roman" pitchFamily="18" charset="0"/>
              </a:rPr>
              <a:t>Programme</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a:r>
            <a:br>
              <a:rPr kumimoji="0" lang="en-US" sz="2000" b="0" i="0" u="none" strike="noStrike" cap="none" normalizeH="0" baseline="0" dirty="0" smtClean="0">
                <a:ln>
                  <a:noFill/>
                </a:ln>
                <a:solidFill>
                  <a:schemeClr val="tx1"/>
                </a:solidFill>
                <a:effectLst/>
                <a:latin typeface="Arial" pitchFamily="34" charset="0"/>
                <a:ea typeface="Times New Roman" pitchFamily="18" charset="0"/>
              </a:rPr>
            </a:b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a:r>
            <a:br>
              <a:rPr kumimoji="0" lang="en-US" sz="2000" b="0" i="0" u="none" strike="noStrike" cap="none" normalizeH="0" baseline="0" dirty="0" smtClean="0">
                <a:ln>
                  <a:noFill/>
                </a:ln>
                <a:solidFill>
                  <a:schemeClr val="tx1"/>
                </a:solidFill>
                <a:effectLst/>
                <a:latin typeface="Arial" pitchFamily="34" charset="0"/>
                <a:ea typeface="Times New Roman" pitchFamily="18" charset="0"/>
              </a:rPr>
            </a:br>
            <a:endParaRPr kumimoji="0" lang="en-US" sz="3200" b="0" i="0" u="none" strike="noStrike" cap="none" normalizeH="0" baseline="0" dirty="0" smtClean="0">
              <a:ln>
                <a:noFill/>
              </a:ln>
              <a:solidFill>
                <a:schemeClr val="tx1"/>
              </a:solidFill>
              <a:effectLst/>
              <a:latin typeface="Arial" pitchFamily="34" charset="0"/>
            </a:endParaRPr>
          </a:p>
        </p:txBody>
      </p:sp>
      <p:sp>
        <p:nvSpPr>
          <p:cNvPr id="3" name="Oval 2"/>
          <p:cNvSpPr/>
          <p:nvPr/>
        </p:nvSpPr>
        <p:spPr>
          <a:xfrm>
            <a:off x="2667000" y="228600"/>
            <a:ext cx="5105400" cy="1600200"/>
          </a:xfrm>
          <a:prstGeom prst="ellipse">
            <a:avLst/>
          </a:prstGeom>
        </p:spPr>
        <p:style>
          <a:lnRef idx="3">
            <a:schemeClr val="lt1"/>
          </a:lnRef>
          <a:fillRef idx="1">
            <a:schemeClr val="accent5"/>
          </a:fillRef>
          <a:effectRef idx="1">
            <a:schemeClr val="accent5"/>
          </a:effectRef>
          <a:fontRef idx="minor">
            <a:schemeClr val="lt1"/>
          </a:fontRef>
        </p:style>
        <p:txBody>
          <a:bodyPr rtlCol="0" anchor="ctr"/>
          <a:lstStyle/>
          <a:p>
            <a:pPr lvl="0" indent="228600" algn="ctr" fontAlgn="base">
              <a:spcBef>
                <a:spcPct val="0"/>
              </a:spcBef>
              <a:spcAft>
                <a:spcPct val="0"/>
              </a:spcAft>
            </a:pPr>
            <a:r>
              <a:rPr lang="en-US" sz="3200" b="1" i="1" u="sng" dirty="0" smtClean="0">
                <a:solidFill>
                  <a:schemeClr val="bg1"/>
                </a:solidFill>
                <a:latin typeface="Arial" pitchFamily="34" charset="0"/>
                <a:ea typeface="Times New Roman" pitchFamily="18" charset="0"/>
              </a:rPr>
              <a:t>SA 300</a:t>
            </a:r>
            <a:endParaRPr lang="en-US" sz="2400" i="1" dirty="0" smtClean="0">
              <a:solidFill>
                <a:schemeClr val="bg1"/>
              </a:solidFill>
              <a:latin typeface="Arial" pitchFamily="34" charset="0"/>
            </a:endParaRPr>
          </a:p>
          <a:p>
            <a:pPr lvl="0" indent="228600" algn="ctr" eaLnBrk="0" fontAlgn="base" hangingPunct="0">
              <a:spcBef>
                <a:spcPct val="0"/>
              </a:spcBef>
              <a:spcAft>
                <a:spcPct val="0"/>
              </a:spcAft>
            </a:pPr>
            <a:r>
              <a:rPr lang="en-US" sz="3200" b="1" i="1" u="sng" dirty="0" smtClean="0">
                <a:solidFill>
                  <a:schemeClr val="bg1"/>
                </a:solidFill>
                <a:latin typeface="Arial" pitchFamily="34" charset="0"/>
                <a:ea typeface="Times New Roman" pitchFamily="18" charset="0"/>
              </a:rPr>
              <a:t>Audit Planning</a:t>
            </a:r>
          </a:p>
        </p:txBody>
      </p:sp>
      <p:sp>
        <p:nvSpPr>
          <p:cNvPr id="4" name="Rectangle 3"/>
          <p:cNvSpPr/>
          <p:nvPr/>
        </p:nvSpPr>
        <p:spPr>
          <a:xfrm>
            <a:off x="990600" y="6705600"/>
            <a:ext cx="8153400" cy="152400"/>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6" name="Bevel 5"/>
          <p:cNvSpPr/>
          <p:nvPr/>
        </p:nvSpPr>
        <p:spPr>
          <a:xfrm>
            <a:off x="0" y="0"/>
            <a:ext cx="990600" cy="6858000"/>
          </a:xfrm>
          <a:prstGeom prst="bevel">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dirty="0" smtClean="0"/>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97281"/>
                                        </p:tgtEl>
                                        <p:attrNameLst>
                                          <p:attrName>style.visibility</p:attrName>
                                        </p:attrNameLst>
                                      </p:cBhvr>
                                      <p:to>
                                        <p:strVal val="visible"/>
                                      </p:to>
                                    </p:set>
                                    <p:animEffect transition="in" filter="box(out)">
                                      <p:cBhvr>
                                        <p:cTn id="7" dur="2000"/>
                                        <p:tgtEl>
                                          <p:spTgt spid="9728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1000" fill="hold"/>
                                        <p:tgtEl>
                                          <p:spTgt spid="6"/>
                                        </p:tgtEl>
                                        <p:attrNameLst>
                                          <p:attrName>ppt_x</p:attrName>
                                        </p:attrNameLst>
                                      </p:cBhvr>
                                      <p:tavLst>
                                        <p:tav tm="0">
                                          <p:val>
                                            <p:strVal val="#ppt_x"/>
                                          </p:val>
                                        </p:tav>
                                        <p:tav tm="100000">
                                          <p:val>
                                            <p:strVal val="#ppt_x"/>
                                          </p:val>
                                        </p:tav>
                                      </p:tavLst>
                                    </p:anim>
                                    <p:anim calcmode="lin" valueType="num">
                                      <p:cBhvr additive="base">
                                        <p:cTn id="13"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diamond(in)">
                                      <p:cBhvr>
                                        <p:cTn id="18" dur="3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1" grpId="0" animBg="1"/>
      <p:bldP spid="3" grpId="0" animBg="1"/>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1"/>
          <p:cNvSpPr>
            <a:spLocks noChangeArrowheads="1"/>
          </p:cNvSpPr>
          <p:nvPr/>
        </p:nvSpPr>
        <p:spPr bwMode="auto">
          <a:xfrm>
            <a:off x="152400" y="838201"/>
            <a:ext cx="8991600" cy="6155531"/>
          </a:xfrm>
          <a:prstGeom prst="rect">
            <a:avLst/>
          </a:prstGeom>
          <a:noFill/>
          <a:ln w="9525">
            <a:noFill/>
            <a:miter lim="800000"/>
            <a:headEnd/>
            <a:tailEnd/>
          </a:ln>
          <a:effectLst/>
        </p:spPr>
        <p:txBody>
          <a:bodyPr vert="horz" wrap="square" lIns="91440" tIns="0" rIns="91440" bIns="0" numCol="1" anchor="ctr" anchorCtr="0" compatLnSpc="1">
            <a:prstTxWarp prst="textNoShape">
              <a:avLst/>
            </a:prstTxWarp>
            <a:spAutoFit/>
          </a:bodyPr>
          <a:lstStyle/>
          <a:p>
            <a:pPr lvl="1" eaLnBrk="0" fontAlgn="base" hangingPunct="0">
              <a:spcBef>
                <a:spcPct val="0"/>
              </a:spcBef>
              <a:spcAft>
                <a:spcPct val="0"/>
              </a:spcAft>
              <a:buFontTx/>
              <a:buChar char="•"/>
              <a:tabLst>
                <a:tab pos="457200" algn="l"/>
              </a:tabLst>
            </a:pPr>
            <a:r>
              <a:rPr kumimoji="0" lang="en-US" b="0" i="0" u="none" strike="noStrike" cap="none" normalizeH="0" baseline="0" dirty="0" smtClean="0">
                <a:ln>
                  <a:noFill/>
                </a:ln>
                <a:solidFill>
                  <a:schemeClr val="tx1"/>
                </a:solidFill>
                <a:effectLst/>
                <a:latin typeface="Arial" pitchFamily="34" charset="0"/>
                <a:ea typeface="Times New Roman" pitchFamily="18" charset="0"/>
              </a:rPr>
              <a:t>An Expert is a person who possesses special skill, knowledge and experience </a:t>
            </a:r>
          </a:p>
          <a:p>
            <a:pPr lvl="1" eaLnBrk="0" fontAlgn="base" hangingPunct="0">
              <a:spcBef>
                <a:spcPct val="0"/>
              </a:spcBef>
              <a:spcAft>
                <a:spcPct val="0"/>
              </a:spcAft>
              <a:tabLst>
                <a:tab pos="457200" algn="l"/>
              </a:tabLst>
            </a:pPr>
            <a:r>
              <a:rPr lang="en-US" dirty="0" smtClean="0">
                <a:latin typeface="Arial" pitchFamily="34" charset="0"/>
                <a:ea typeface="Times New Roman" pitchFamily="18" charset="0"/>
              </a:rPr>
              <a:t> </a:t>
            </a:r>
            <a:r>
              <a:rPr kumimoji="0" lang="en-US" b="0" i="0" u="none" strike="noStrike" cap="none" normalizeH="0" baseline="0" dirty="0" smtClean="0">
                <a:ln>
                  <a:noFill/>
                </a:ln>
                <a:solidFill>
                  <a:schemeClr val="tx1"/>
                </a:solidFill>
                <a:effectLst/>
                <a:latin typeface="Arial" pitchFamily="34" charset="0"/>
                <a:ea typeface="Times New Roman" pitchFamily="18" charset="0"/>
              </a:rPr>
              <a:t>in a particular field, </a:t>
            </a:r>
            <a:r>
              <a:rPr kumimoji="0" lang="en-US" b="0" i="0" u="sng" strike="noStrike" cap="none" normalizeH="0" baseline="0" dirty="0" smtClean="0">
                <a:ln>
                  <a:noFill/>
                </a:ln>
                <a:solidFill>
                  <a:schemeClr val="tx1"/>
                </a:solidFill>
                <a:effectLst/>
                <a:latin typeface="Arial" pitchFamily="34" charset="0"/>
                <a:ea typeface="Times New Roman" pitchFamily="18" charset="0"/>
              </a:rPr>
              <a:t>other than</a:t>
            </a:r>
            <a:r>
              <a:rPr kumimoji="0" lang="en-US" b="0" i="0" u="none" strike="noStrike" cap="none" normalizeH="0" baseline="0" dirty="0" smtClean="0">
                <a:ln>
                  <a:noFill/>
                </a:ln>
                <a:solidFill>
                  <a:schemeClr val="tx1"/>
                </a:solidFill>
                <a:effectLst/>
                <a:latin typeface="Arial" pitchFamily="34" charset="0"/>
                <a:ea typeface="Times New Roman" pitchFamily="18" charset="0"/>
              </a:rPr>
              <a:t> accounting and auditing</a:t>
            </a:r>
            <a:br>
              <a:rPr kumimoji="0" lang="en-US" b="0" i="0" u="none" strike="noStrike" cap="none" normalizeH="0" baseline="0" dirty="0" smtClean="0">
                <a:ln>
                  <a:noFill/>
                </a:ln>
                <a:solidFill>
                  <a:schemeClr val="tx1"/>
                </a:solidFill>
                <a:effectLst/>
                <a:latin typeface="Arial" pitchFamily="34" charset="0"/>
                <a:ea typeface="Times New Roman" pitchFamily="18" charset="0"/>
              </a:rPr>
            </a:br>
            <a:endParaRPr kumimoji="0" lang="en-US" sz="1600" b="0" i="0" u="none" strike="noStrike" cap="none" normalizeH="0" baseline="0" dirty="0" smtClean="0">
              <a:ln>
                <a:noFill/>
              </a:ln>
              <a:solidFill>
                <a:schemeClr val="tx1"/>
              </a:solidFill>
              <a:effectLst/>
              <a:latin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tab pos="457200" algn="l"/>
              </a:tabLst>
            </a:pPr>
            <a:r>
              <a:rPr kumimoji="0" lang="en-US" b="1" i="0" u="none" strike="noStrike" cap="none" normalizeH="0" baseline="0" dirty="0" smtClean="0">
                <a:ln>
                  <a:noFill/>
                </a:ln>
                <a:solidFill>
                  <a:schemeClr val="tx1"/>
                </a:solidFill>
                <a:effectLst/>
                <a:latin typeface="Arial" pitchFamily="34" charset="0"/>
                <a:ea typeface="Times New Roman" pitchFamily="18" charset="0"/>
              </a:rPr>
              <a:t> 1) 	Determining the need to use the work of an expert</a:t>
            </a:r>
            <a:r>
              <a:rPr kumimoji="0" lang="en-US" b="0" i="0" u="none" strike="noStrike" cap="none" normalizeH="0" baseline="0" dirty="0" smtClean="0">
                <a:ln>
                  <a:noFill/>
                </a:ln>
                <a:solidFill>
                  <a:schemeClr val="tx1"/>
                </a:solidFill>
                <a:effectLst/>
                <a:latin typeface="Arial" pitchFamily="34" charset="0"/>
                <a:ea typeface="Times New Roman" pitchFamily="18" charset="0"/>
              </a:rPr>
              <a:t/>
            </a:r>
            <a:br>
              <a:rPr kumimoji="0" lang="en-US" b="0" i="0" u="none" strike="noStrike" cap="none" normalizeH="0" baseline="0" dirty="0" smtClean="0">
                <a:ln>
                  <a:noFill/>
                </a:ln>
                <a:solidFill>
                  <a:schemeClr val="tx1"/>
                </a:solidFill>
                <a:effectLst/>
                <a:latin typeface="Arial" pitchFamily="34" charset="0"/>
                <a:ea typeface="Times New Roman" pitchFamily="18" charset="0"/>
              </a:rPr>
            </a:br>
            <a:r>
              <a:rPr kumimoji="0" lang="en-US" b="0" i="0" u="none" strike="noStrike" cap="none" normalizeH="0" baseline="0" dirty="0" smtClean="0">
                <a:ln>
                  <a:noFill/>
                </a:ln>
                <a:solidFill>
                  <a:schemeClr val="tx1"/>
                </a:solidFill>
                <a:effectLst/>
                <a:latin typeface="Arial" pitchFamily="34" charset="0"/>
                <a:ea typeface="Times New Roman" pitchFamily="18" charset="0"/>
              </a:rPr>
              <a:t>       Materiality or Complexity of an item.</a:t>
            </a:r>
            <a:br>
              <a:rPr kumimoji="0" lang="en-US" b="0" i="0" u="none" strike="noStrike" cap="none" normalizeH="0" baseline="0" dirty="0" smtClean="0">
                <a:ln>
                  <a:noFill/>
                </a:ln>
                <a:solidFill>
                  <a:schemeClr val="tx1"/>
                </a:solidFill>
                <a:effectLst/>
                <a:latin typeface="Arial" pitchFamily="34" charset="0"/>
                <a:ea typeface="Times New Roman" pitchFamily="18" charset="0"/>
              </a:rPr>
            </a:br>
            <a:endParaRPr kumimoji="0" lang="en-US" sz="1600" b="0" i="0" u="none" strike="noStrike" cap="none" normalizeH="0" baseline="0" dirty="0" smtClean="0">
              <a:ln>
                <a:noFill/>
              </a:ln>
              <a:solidFill>
                <a:schemeClr val="tx1"/>
              </a:solidFill>
              <a:effectLst/>
              <a:latin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tab pos="457200" algn="l"/>
              </a:tabLst>
            </a:pPr>
            <a:r>
              <a:rPr kumimoji="0" lang="en-US" b="1" i="0" u="none" strike="noStrike" cap="none" normalizeH="0" baseline="0" dirty="0" smtClean="0">
                <a:ln>
                  <a:noFill/>
                </a:ln>
                <a:solidFill>
                  <a:schemeClr val="tx1"/>
                </a:solidFill>
                <a:effectLst/>
                <a:latin typeface="Arial" pitchFamily="34" charset="0"/>
                <a:ea typeface="Times New Roman" pitchFamily="18" charset="0"/>
              </a:rPr>
              <a:t> 2)    Skills of an expert</a:t>
            </a:r>
            <a:br>
              <a:rPr kumimoji="0" lang="en-US" b="1" i="0" u="none" strike="noStrike" cap="none" normalizeH="0" baseline="0" dirty="0" smtClean="0">
                <a:ln>
                  <a:noFill/>
                </a:ln>
                <a:solidFill>
                  <a:schemeClr val="tx1"/>
                </a:solidFill>
                <a:effectLst/>
                <a:latin typeface="Arial" pitchFamily="34" charset="0"/>
                <a:ea typeface="Times New Roman" pitchFamily="18" charset="0"/>
              </a:rPr>
            </a:br>
            <a:r>
              <a:rPr kumimoji="0" lang="en-US" b="0" i="0" u="none" strike="noStrike" cap="none" normalizeH="0" baseline="0" dirty="0" smtClean="0">
                <a:ln>
                  <a:noFill/>
                </a:ln>
                <a:solidFill>
                  <a:schemeClr val="tx1"/>
                </a:solidFill>
                <a:effectLst/>
                <a:latin typeface="Arial" pitchFamily="34" charset="0"/>
                <a:ea typeface="Times New Roman" pitchFamily="18" charset="0"/>
              </a:rPr>
              <a:t>       required professional qualification</a:t>
            </a:r>
            <a:br>
              <a:rPr kumimoji="0" lang="en-US" b="0" i="0" u="none" strike="noStrike" cap="none" normalizeH="0" baseline="0" dirty="0" smtClean="0">
                <a:ln>
                  <a:noFill/>
                </a:ln>
                <a:solidFill>
                  <a:schemeClr val="tx1"/>
                </a:solidFill>
                <a:effectLst/>
                <a:latin typeface="Arial" pitchFamily="34" charset="0"/>
                <a:ea typeface="Times New Roman" pitchFamily="18" charset="0"/>
              </a:rPr>
            </a:br>
            <a:r>
              <a:rPr kumimoji="0" lang="en-US" b="0" i="0" u="none" strike="noStrike" cap="none" normalizeH="0" baseline="0" dirty="0" smtClean="0">
                <a:ln>
                  <a:noFill/>
                </a:ln>
                <a:solidFill>
                  <a:schemeClr val="tx1"/>
                </a:solidFill>
                <a:effectLst/>
                <a:latin typeface="Arial" pitchFamily="34" charset="0"/>
                <a:ea typeface="Times New Roman" pitchFamily="18" charset="0"/>
              </a:rPr>
              <a:t> </a:t>
            </a:r>
            <a:endParaRPr kumimoji="0" lang="en-US" sz="1600" b="0" i="0" u="none" strike="noStrike" cap="none" normalizeH="0" baseline="0" dirty="0" smtClean="0">
              <a:ln>
                <a:noFill/>
              </a:ln>
              <a:solidFill>
                <a:schemeClr val="tx1"/>
              </a:solidFill>
              <a:effectLst/>
              <a:latin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tab pos="457200" algn="l"/>
              </a:tabLst>
            </a:pPr>
            <a:r>
              <a:rPr kumimoji="0" lang="en-US" b="1" i="0" u="none" strike="noStrike" cap="none" normalizeH="0" baseline="0" dirty="0" smtClean="0">
                <a:ln>
                  <a:noFill/>
                </a:ln>
                <a:solidFill>
                  <a:schemeClr val="tx1"/>
                </a:solidFill>
                <a:effectLst/>
                <a:latin typeface="Arial" pitchFamily="34" charset="0"/>
                <a:ea typeface="Times New Roman" pitchFamily="18" charset="0"/>
              </a:rPr>
              <a:t> 3)    Objectivity of an expert</a:t>
            </a:r>
            <a:r>
              <a:rPr kumimoji="0" lang="en-US" b="0" i="0" u="none" strike="noStrike" cap="none" normalizeH="0" baseline="0" dirty="0" smtClean="0">
                <a:ln>
                  <a:noFill/>
                </a:ln>
                <a:solidFill>
                  <a:schemeClr val="tx1"/>
                </a:solidFill>
                <a:effectLst/>
                <a:latin typeface="Arial" pitchFamily="34" charset="0"/>
                <a:ea typeface="Times New Roman" pitchFamily="18" charset="0"/>
              </a:rPr>
              <a:t/>
            </a:r>
            <a:br>
              <a:rPr kumimoji="0" lang="en-US" b="0" i="0" u="none" strike="noStrike" cap="none" normalizeH="0" baseline="0" dirty="0" smtClean="0">
                <a:ln>
                  <a:noFill/>
                </a:ln>
                <a:solidFill>
                  <a:schemeClr val="tx1"/>
                </a:solidFill>
                <a:effectLst/>
                <a:latin typeface="Arial" pitchFamily="34" charset="0"/>
                <a:ea typeface="Times New Roman" pitchFamily="18" charset="0"/>
              </a:rPr>
            </a:br>
            <a:r>
              <a:rPr kumimoji="0" lang="en-US" b="0" i="0" u="none" strike="noStrike" cap="none" normalizeH="0" baseline="0" dirty="0" smtClean="0">
                <a:ln>
                  <a:noFill/>
                </a:ln>
                <a:solidFill>
                  <a:schemeClr val="tx1"/>
                </a:solidFill>
                <a:effectLst/>
                <a:latin typeface="Arial" pitchFamily="34" charset="0"/>
                <a:ea typeface="Times New Roman" pitchFamily="18" charset="0"/>
              </a:rPr>
              <a:t>       Honesty of an expert</a:t>
            </a:r>
            <a:br>
              <a:rPr kumimoji="0" lang="en-US" b="0" i="0" u="none" strike="noStrike" cap="none" normalizeH="0" baseline="0" dirty="0" smtClean="0">
                <a:ln>
                  <a:noFill/>
                </a:ln>
                <a:solidFill>
                  <a:schemeClr val="tx1"/>
                </a:solidFill>
                <a:effectLst/>
                <a:latin typeface="Arial" pitchFamily="34" charset="0"/>
                <a:ea typeface="Times New Roman" pitchFamily="18" charset="0"/>
              </a:rPr>
            </a:br>
            <a:endParaRPr kumimoji="0" lang="en-US" sz="1600" b="0" i="0" u="none" strike="noStrike" cap="none" normalizeH="0" baseline="0" dirty="0" smtClean="0">
              <a:ln>
                <a:noFill/>
              </a:ln>
              <a:solidFill>
                <a:schemeClr val="tx1"/>
              </a:solidFill>
              <a:effectLst/>
              <a:latin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tab pos="457200" algn="l"/>
              </a:tabLst>
            </a:pPr>
            <a:r>
              <a:rPr kumimoji="0" lang="en-US" b="1" i="0" u="none" strike="noStrike" cap="none" normalizeH="0" baseline="0" dirty="0" smtClean="0">
                <a:ln>
                  <a:noFill/>
                </a:ln>
                <a:solidFill>
                  <a:schemeClr val="tx1"/>
                </a:solidFill>
                <a:effectLst/>
                <a:latin typeface="Arial" pitchFamily="34" charset="0"/>
                <a:ea typeface="Times New Roman" pitchFamily="18" charset="0"/>
              </a:rPr>
              <a:t> 4)    Evaluation of work of an expert</a:t>
            </a:r>
            <a:r>
              <a:rPr kumimoji="0" lang="en-US" b="0" i="0" u="none" strike="noStrike" cap="none" normalizeH="0" baseline="0" dirty="0" smtClean="0">
                <a:ln>
                  <a:noFill/>
                </a:ln>
                <a:solidFill>
                  <a:schemeClr val="tx1"/>
                </a:solidFill>
                <a:effectLst/>
                <a:latin typeface="Arial" pitchFamily="34" charset="0"/>
                <a:ea typeface="Times New Roman" pitchFamily="18" charset="0"/>
              </a:rPr>
              <a:t/>
            </a:r>
            <a:br>
              <a:rPr kumimoji="0" lang="en-US" b="0" i="0" u="none" strike="noStrike" cap="none" normalizeH="0" baseline="0" dirty="0" smtClean="0">
                <a:ln>
                  <a:noFill/>
                </a:ln>
                <a:solidFill>
                  <a:schemeClr val="tx1"/>
                </a:solidFill>
                <a:effectLst/>
                <a:latin typeface="Arial" pitchFamily="34" charset="0"/>
                <a:ea typeface="Times New Roman" pitchFamily="18" charset="0"/>
              </a:rPr>
            </a:br>
            <a:r>
              <a:rPr kumimoji="0" lang="en-US" b="0" i="0" u="none" strike="noStrike" cap="none" normalizeH="0" baseline="0" dirty="0" smtClean="0">
                <a:ln>
                  <a:noFill/>
                </a:ln>
                <a:solidFill>
                  <a:schemeClr val="tx1"/>
                </a:solidFill>
                <a:effectLst/>
                <a:latin typeface="Arial" pitchFamily="34" charset="0"/>
                <a:ea typeface="Times New Roman" pitchFamily="18" charset="0"/>
              </a:rPr>
              <a:t>       In case of any inconsistency / conflicting or unrealistic assumptions:-</a:t>
            </a:r>
            <a:endParaRPr kumimoji="0" lang="en-US" sz="1600" b="0" i="0" u="none" strike="noStrike" cap="none" normalizeH="0" baseline="0" dirty="0" smtClean="0">
              <a:ln>
                <a:noFill/>
              </a:ln>
              <a:solidFill>
                <a:schemeClr val="tx1"/>
              </a:solidFill>
              <a:effectLst/>
              <a:latin typeface="Arial" pitchFamily="34" charset="0"/>
            </a:endParaRPr>
          </a:p>
          <a:p>
            <a:pPr lvl="1" eaLnBrk="0" fontAlgn="base" hangingPunct="0">
              <a:spcBef>
                <a:spcPct val="0"/>
              </a:spcBef>
              <a:spcAft>
                <a:spcPct val="0"/>
              </a:spcAft>
              <a:buFontTx/>
              <a:buChar char="•"/>
              <a:tabLst>
                <a:tab pos="457200" algn="l"/>
              </a:tabLst>
            </a:pPr>
            <a:r>
              <a:rPr kumimoji="0" lang="en-US" b="0" i="0" u="none" strike="noStrike" cap="none" normalizeH="0" baseline="0" dirty="0" smtClean="0">
                <a:ln>
                  <a:noFill/>
                </a:ln>
                <a:solidFill>
                  <a:schemeClr val="tx1"/>
                </a:solidFill>
                <a:effectLst/>
                <a:latin typeface="Arial" pitchFamily="34" charset="0"/>
                <a:ea typeface="Times New Roman" pitchFamily="18" charset="0"/>
              </a:rPr>
              <a:t>try to resolve by discussions with the client and that expert,  or	</a:t>
            </a:r>
          </a:p>
          <a:p>
            <a:pPr lvl="1" eaLnBrk="0" fontAlgn="base" hangingPunct="0">
              <a:spcBef>
                <a:spcPct val="0"/>
              </a:spcBef>
              <a:spcAft>
                <a:spcPct val="0"/>
              </a:spcAft>
              <a:buFontTx/>
              <a:buChar char="•"/>
              <a:tabLst>
                <a:tab pos="457200" algn="l"/>
              </a:tabLst>
            </a:pPr>
            <a:r>
              <a:rPr kumimoji="0" lang="en-US" b="0" i="0" u="none" strike="noStrike" cap="none" normalizeH="0" baseline="0" dirty="0" smtClean="0">
                <a:ln>
                  <a:noFill/>
                </a:ln>
                <a:solidFill>
                  <a:schemeClr val="tx1"/>
                </a:solidFill>
                <a:effectLst/>
                <a:latin typeface="Arial" pitchFamily="34" charset="0"/>
                <a:ea typeface="Times New Roman" pitchFamily="18" charset="0"/>
              </a:rPr>
              <a:t>apply additional procedures,  or</a:t>
            </a:r>
          </a:p>
          <a:p>
            <a:pPr lvl="1" eaLnBrk="0" fontAlgn="base" hangingPunct="0">
              <a:spcBef>
                <a:spcPct val="0"/>
              </a:spcBef>
              <a:spcAft>
                <a:spcPct val="0"/>
              </a:spcAft>
              <a:buFontTx/>
              <a:buChar char="•"/>
              <a:tabLst>
                <a:tab pos="457200" algn="l"/>
              </a:tabLst>
            </a:pPr>
            <a:r>
              <a:rPr kumimoji="0" lang="en-US" b="0" i="0" u="none" strike="noStrike" cap="none" normalizeH="0" baseline="0" dirty="0" smtClean="0">
                <a:ln>
                  <a:noFill/>
                </a:ln>
                <a:solidFill>
                  <a:schemeClr val="tx1"/>
                </a:solidFill>
                <a:effectLst/>
                <a:latin typeface="Arial" pitchFamily="34" charset="0"/>
                <a:ea typeface="Times New Roman" pitchFamily="18" charset="0"/>
              </a:rPr>
              <a:t>engage other expert </a:t>
            </a:r>
            <a:endParaRPr kumimoji="0" lang="en-US" sz="1600" b="0" i="0" u="none" strike="noStrike" cap="none" normalizeH="0" baseline="0" dirty="0" smtClean="0">
              <a:ln>
                <a:noFill/>
              </a:ln>
              <a:solidFill>
                <a:schemeClr val="tx1"/>
              </a:solidFill>
              <a:effectLst/>
              <a:latin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tab pos="457200" algn="l"/>
              </a:tabLst>
            </a:pPr>
            <a:r>
              <a:rPr kumimoji="0" lang="en-US" b="1" i="0" u="none" strike="noStrike" cap="none" normalizeH="0" baseline="0" dirty="0" smtClean="0">
                <a:ln>
                  <a:noFill/>
                </a:ln>
                <a:solidFill>
                  <a:schemeClr val="tx1"/>
                </a:solidFill>
                <a:effectLst/>
                <a:latin typeface="Arial" pitchFamily="34" charset="0"/>
                <a:ea typeface="Times New Roman" pitchFamily="18" charset="0"/>
              </a:rPr>
              <a:t>5) 	Reference to Expert in an Audit Report</a:t>
            </a:r>
            <a:endParaRPr kumimoji="0" lang="en-US" b="0"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tab pos="457200" algn="l"/>
              </a:tabLst>
            </a:pPr>
            <a:r>
              <a:rPr kumimoji="0" lang="en-US" b="0" i="0" u="none" strike="noStrike" cap="none" normalizeH="0" baseline="0" dirty="0" smtClean="0">
                <a:ln>
                  <a:noFill/>
                </a:ln>
                <a:solidFill>
                  <a:schemeClr val="tx1"/>
                </a:solidFill>
                <a:effectLst/>
                <a:latin typeface="Arial" pitchFamily="34" charset="0"/>
                <a:ea typeface="Times New Roman" pitchFamily="18" charset="0"/>
              </a:rPr>
              <a:t>    	In case of Qualified Opinion, the work of that expert may be referred to /</a:t>
            </a:r>
          </a:p>
          <a:p>
            <a:pPr marL="0" marR="0" lvl="0" indent="0" defTabSz="914400" rtl="0" eaLnBrk="0" fontAlgn="base" latinLnBrk="0" hangingPunct="0">
              <a:lnSpc>
                <a:spcPct val="100000"/>
              </a:lnSpc>
              <a:spcBef>
                <a:spcPct val="0"/>
              </a:spcBef>
              <a:spcAft>
                <a:spcPct val="0"/>
              </a:spcAft>
              <a:buClrTx/>
              <a:buSzTx/>
              <a:buFontTx/>
              <a:buNone/>
              <a:tabLst>
                <a:tab pos="457200" algn="l"/>
              </a:tabLst>
            </a:pPr>
            <a:r>
              <a:rPr lang="en-US" dirty="0" smtClean="0">
                <a:latin typeface="Arial" pitchFamily="34" charset="0"/>
                <a:ea typeface="Times New Roman" pitchFamily="18" charset="0"/>
              </a:rPr>
              <a:t>	</a:t>
            </a:r>
            <a:r>
              <a:rPr kumimoji="0" lang="en-US" b="0" i="0" u="none" strike="noStrike" cap="none" normalizeH="0" baseline="0" dirty="0" smtClean="0">
                <a:ln>
                  <a:noFill/>
                </a:ln>
                <a:solidFill>
                  <a:schemeClr val="tx1"/>
                </a:solidFill>
                <a:effectLst/>
                <a:latin typeface="Arial" pitchFamily="34" charset="0"/>
                <a:ea typeface="Times New Roman" pitchFamily="18" charset="0"/>
              </a:rPr>
              <a:t> described</a:t>
            </a:r>
            <a:br>
              <a:rPr kumimoji="0" lang="en-US" b="0" i="0" u="none" strike="noStrike" cap="none" normalizeH="0" baseline="0" dirty="0" smtClean="0">
                <a:ln>
                  <a:noFill/>
                </a:ln>
                <a:solidFill>
                  <a:schemeClr val="tx1"/>
                </a:solidFill>
                <a:effectLst/>
                <a:latin typeface="Arial" pitchFamily="34" charset="0"/>
                <a:ea typeface="Times New Roman" pitchFamily="18" charset="0"/>
              </a:rPr>
            </a:br>
            <a:r>
              <a:rPr kumimoji="0" lang="en-US" b="0" i="0" u="none" strike="noStrike" cap="none" normalizeH="0" baseline="0" dirty="0" smtClean="0">
                <a:ln>
                  <a:noFill/>
                </a:ln>
                <a:solidFill>
                  <a:schemeClr val="tx1"/>
                </a:solidFill>
                <a:effectLst/>
                <a:latin typeface="Arial" pitchFamily="34" charset="0"/>
                <a:ea typeface="Times New Roman" pitchFamily="18" charset="0"/>
              </a:rPr>
              <a:t/>
            </a:r>
            <a:br>
              <a:rPr kumimoji="0" lang="en-US" b="0" i="0" u="none" strike="noStrike" cap="none" normalizeH="0" baseline="0" dirty="0" smtClean="0">
                <a:ln>
                  <a:noFill/>
                </a:ln>
                <a:solidFill>
                  <a:schemeClr val="tx1"/>
                </a:solidFill>
                <a:effectLst/>
                <a:latin typeface="Arial" pitchFamily="34" charset="0"/>
                <a:ea typeface="Times New Roman" pitchFamily="18" charset="0"/>
              </a:rPr>
            </a:br>
            <a:endParaRPr kumimoji="0" lang="en-US" sz="2800" b="0" i="0" u="none" strike="noStrike" cap="none" normalizeH="0" baseline="0" dirty="0" smtClean="0">
              <a:ln>
                <a:noFill/>
              </a:ln>
              <a:solidFill>
                <a:schemeClr val="tx1"/>
              </a:solidFill>
              <a:effectLst/>
              <a:latin typeface="Arial" pitchFamily="34" charset="0"/>
            </a:endParaRPr>
          </a:p>
        </p:txBody>
      </p:sp>
      <p:sp>
        <p:nvSpPr>
          <p:cNvPr id="3" name="Horizontal Scroll 2"/>
          <p:cNvSpPr/>
          <p:nvPr/>
        </p:nvSpPr>
        <p:spPr>
          <a:xfrm>
            <a:off x="228600" y="0"/>
            <a:ext cx="8686800" cy="838200"/>
          </a:xfrm>
          <a:prstGeom prst="horizontalScroll">
            <a:avLst/>
          </a:prstGeom>
        </p:spPr>
        <p:style>
          <a:lnRef idx="1">
            <a:schemeClr val="dk1"/>
          </a:lnRef>
          <a:fillRef idx="2">
            <a:schemeClr val="dk1"/>
          </a:fillRef>
          <a:effectRef idx="1">
            <a:schemeClr val="dk1"/>
          </a:effectRef>
          <a:fontRef idx="minor">
            <a:schemeClr val="dk1"/>
          </a:fontRef>
        </p:style>
        <p:txBody>
          <a:bodyPr rtlCol="0" anchor="ctr"/>
          <a:lstStyle/>
          <a:p>
            <a:pPr lvl="0" algn="ctr" fontAlgn="base">
              <a:spcBef>
                <a:spcPct val="0"/>
              </a:spcBef>
              <a:spcAft>
                <a:spcPct val="0"/>
              </a:spcAft>
              <a:tabLst>
                <a:tab pos="457200" algn="l"/>
              </a:tabLst>
            </a:pPr>
            <a:endParaRPr lang="en-US" sz="2400" b="1" i="1" u="sng" dirty="0" smtClean="0">
              <a:solidFill>
                <a:schemeClr val="tx1"/>
              </a:solidFill>
              <a:latin typeface="Arial" pitchFamily="34" charset="0"/>
              <a:ea typeface="Times New Roman" pitchFamily="18" charset="0"/>
            </a:endParaRPr>
          </a:p>
          <a:p>
            <a:pPr lvl="0" algn="ctr" fontAlgn="base">
              <a:spcBef>
                <a:spcPct val="0"/>
              </a:spcBef>
              <a:spcAft>
                <a:spcPct val="0"/>
              </a:spcAft>
              <a:tabLst>
                <a:tab pos="457200" algn="l"/>
              </a:tabLst>
            </a:pPr>
            <a:r>
              <a:rPr lang="en-US" sz="2400" b="1" i="1" u="sng" dirty="0" smtClean="0">
                <a:solidFill>
                  <a:srgbClr val="002060"/>
                </a:solidFill>
                <a:latin typeface="Arial" pitchFamily="34" charset="0"/>
                <a:ea typeface="Times New Roman" pitchFamily="18" charset="0"/>
              </a:rPr>
              <a:t>SA 620</a:t>
            </a:r>
            <a:endParaRPr lang="en-US" i="1" dirty="0" smtClean="0">
              <a:solidFill>
                <a:srgbClr val="002060"/>
              </a:solidFill>
              <a:latin typeface="Arial" pitchFamily="34" charset="0"/>
            </a:endParaRPr>
          </a:p>
          <a:p>
            <a:pPr lvl="0" algn="ctr" eaLnBrk="0" fontAlgn="base" hangingPunct="0">
              <a:spcBef>
                <a:spcPct val="0"/>
              </a:spcBef>
              <a:spcAft>
                <a:spcPct val="0"/>
              </a:spcAft>
              <a:tabLst>
                <a:tab pos="457200" algn="l"/>
              </a:tabLst>
            </a:pPr>
            <a:r>
              <a:rPr lang="en-US" sz="2400" b="1" i="1" u="sng" dirty="0" smtClean="0">
                <a:solidFill>
                  <a:srgbClr val="002060"/>
                </a:solidFill>
                <a:latin typeface="Arial" pitchFamily="34" charset="0"/>
                <a:ea typeface="Times New Roman" pitchFamily="18" charset="0"/>
              </a:rPr>
              <a:t>Using The Work Of An Expert</a:t>
            </a:r>
            <a:r>
              <a:rPr lang="en-US" sz="2400" b="1" u="sng" dirty="0" smtClean="0">
                <a:solidFill>
                  <a:srgbClr val="002060"/>
                </a:solidFill>
                <a:latin typeface="Arial" pitchFamily="34" charset="0"/>
                <a:ea typeface="Times New Roman" pitchFamily="18" charset="0"/>
              </a:rPr>
              <a:t/>
            </a:r>
            <a:br>
              <a:rPr lang="en-US" sz="2400" b="1" u="sng" dirty="0" smtClean="0">
                <a:solidFill>
                  <a:srgbClr val="002060"/>
                </a:solidFill>
                <a:latin typeface="Arial" pitchFamily="34" charset="0"/>
                <a:ea typeface="Times New Roman" pitchFamily="18" charset="0"/>
              </a:rPr>
            </a:br>
            <a:r>
              <a:rPr lang="en-US" sz="1100" b="1" u="sng" dirty="0" smtClean="0">
                <a:solidFill>
                  <a:schemeClr val="tx1"/>
                </a:solidFill>
                <a:latin typeface="Arial" pitchFamily="34" charset="0"/>
                <a:ea typeface="Times New Roman" pitchFamily="18" charset="0"/>
              </a:rPr>
              <a:t/>
            </a:r>
            <a:br>
              <a:rPr lang="en-US" sz="1100" b="1" u="sng" dirty="0" smtClean="0">
                <a:solidFill>
                  <a:schemeClr val="tx1"/>
                </a:solidFill>
                <a:latin typeface="Arial" pitchFamily="34" charset="0"/>
                <a:ea typeface="Times New Roman" pitchFamily="18" charset="0"/>
              </a:rPr>
            </a:br>
            <a:endParaRPr lang="en-US" sz="1000" dirty="0" smtClean="0">
              <a:solidFill>
                <a:schemeClr val="tx1"/>
              </a:solidFill>
              <a:latin typeface="Arial" pitchFamily="34" charset="0"/>
            </a:endParaRPr>
          </a:p>
        </p:txBody>
      </p:sp>
      <p:sp>
        <p:nvSpPr>
          <p:cNvPr id="5" name="Horizontal Scroll 4"/>
          <p:cNvSpPr/>
          <p:nvPr/>
        </p:nvSpPr>
        <p:spPr>
          <a:xfrm>
            <a:off x="0" y="6477000"/>
            <a:ext cx="9144000" cy="381000"/>
          </a:xfrm>
          <a:prstGeom prst="horizontalScroll">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7" name="Bevel 6"/>
          <p:cNvSpPr/>
          <p:nvPr/>
        </p:nvSpPr>
        <p:spPr>
          <a:xfrm>
            <a:off x="8915400" y="0"/>
            <a:ext cx="228600" cy="6858000"/>
          </a:xfrm>
          <a:prstGeom prst="bevel">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8" name="Bevel 7"/>
          <p:cNvSpPr/>
          <p:nvPr/>
        </p:nvSpPr>
        <p:spPr>
          <a:xfrm>
            <a:off x="0" y="0"/>
            <a:ext cx="228600" cy="6858000"/>
          </a:xfrm>
          <a:prstGeom prst="bevel">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110593">
                                            <p:txEl>
                                              <p:pRg st="0" end="0"/>
                                            </p:txEl>
                                          </p:spTgt>
                                        </p:tgtEl>
                                        <p:attrNameLst>
                                          <p:attrName>style.visibility</p:attrName>
                                        </p:attrNameLst>
                                      </p:cBhvr>
                                      <p:to>
                                        <p:strVal val="visible"/>
                                      </p:to>
                                    </p:set>
                                    <p:animEffect transition="in" filter="box(out)">
                                      <p:cBhvr>
                                        <p:cTn id="7" dur="1000"/>
                                        <p:tgtEl>
                                          <p:spTgt spid="110593">
                                            <p:txEl>
                                              <p:pRg st="0" end="0"/>
                                            </p:txEl>
                                          </p:spTgt>
                                        </p:tgtEl>
                                      </p:cBhvr>
                                    </p:animEffect>
                                  </p:childTnLst>
                                </p:cTn>
                              </p:par>
                              <p:par>
                                <p:cTn id="8" presetID="4" presetClass="entr" presetSubtype="32" fill="hold" nodeType="withEffect">
                                  <p:stCondLst>
                                    <p:cond delay="0"/>
                                  </p:stCondLst>
                                  <p:childTnLst>
                                    <p:set>
                                      <p:cBhvr>
                                        <p:cTn id="9" dur="1" fill="hold">
                                          <p:stCondLst>
                                            <p:cond delay="0"/>
                                          </p:stCondLst>
                                        </p:cTn>
                                        <p:tgtEl>
                                          <p:spTgt spid="110593">
                                            <p:txEl>
                                              <p:pRg st="1" end="1"/>
                                            </p:txEl>
                                          </p:spTgt>
                                        </p:tgtEl>
                                        <p:attrNameLst>
                                          <p:attrName>style.visibility</p:attrName>
                                        </p:attrNameLst>
                                      </p:cBhvr>
                                      <p:to>
                                        <p:strVal val="visible"/>
                                      </p:to>
                                    </p:set>
                                    <p:animEffect transition="in" filter="box(out)">
                                      <p:cBhvr>
                                        <p:cTn id="10" dur="1000"/>
                                        <p:tgtEl>
                                          <p:spTgt spid="110593">
                                            <p:txEl>
                                              <p:pRg st="1" end="1"/>
                                            </p:txEl>
                                          </p:spTgt>
                                        </p:tgtEl>
                                      </p:cBhvr>
                                    </p:animEffect>
                                  </p:childTnLst>
                                </p:cTn>
                              </p:par>
                              <p:par>
                                <p:cTn id="11" presetID="4" presetClass="entr" presetSubtype="32" fill="hold" nodeType="withEffect">
                                  <p:stCondLst>
                                    <p:cond delay="0"/>
                                  </p:stCondLst>
                                  <p:childTnLst>
                                    <p:set>
                                      <p:cBhvr>
                                        <p:cTn id="12" dur="1" fill="hold">
                                          <p:stCondLst>
                                            <p:cond delay="0"/>
                                          </p:stCondLst>
                                        </p:cTn>
                                        <p:tgtEl>
                                          <p:spTgt spid="110593">
                                            <p:txEl>
                                              <p:pRg st="2" end="2"/>
                                            </p:txEl>
                                          </p:spTgt>
                                        </p:tgtEl>
                                        <p:attrNameLst>
                                          <p:attrName>style.visibility</p:attrName>
                                        </p:attrNameLst>
                                      </p:cBhvr>
                                      <p:to>
                                        <p:strVal val="visible"/>
                                      </p:to>
                                    </p:set>
                                    <p:animEffect transition="in" filter="box(out)">
                                      <p:cBhvr>
                                        <p:cTn id="13" dur="1000"/>
                                        <p:tgtEl>
                                          <p:spTgt spid="110593">
                                            <p:txEl>
                                              <p:pRg st="2" end="2"/>
                                            </p:txEl>
                                          </p:spTgt>
                                        </p:tgtEl>
                                      </p:cBhvr>
                                    </p:animEffect>
                                  </p:childTnLst>
                                </p:cTn>
                              </p:par>
                              <p:par>
                                <p:cTn id="14" presetID="4" presetClass="entr" presetSubtype="32" fill="hold" nodeType="withEffect">
                                  <p:stCondLst>
                                    <p:cond delay="0"/>
                                  </p:stCondLst>
                                  <p:childTnLst>
                                    <p:set>
                                      <p:cBhvr>
                                        <p:cTn id="15" dur="1" fill="hold">
                                          <p:stCondLst>
                                            <p:cond delay="0"/>
                                          </p:stCondLst>
                                        </p:cTn>
                                        <p:tgtEl>
                                          <p:spTgt spid="110593">
                                            <p:txEl>
                                              <p:pRg st="3" end="3"/>
                                            </p:txEl>
                                          </p:spTgt>
                                        </p:tgtEl>
                                        <p:attrNameLst>
                                          <p:attrName>style.visibility</p:attrName>
                                        </p:attrNameLst>
                                      </p:cBhvr>
                                      <p:to>
                                        <p:strVal val="visible"/>
                                      </p:to>
                                    </p:set>
                                    <p:animEffect transition="in" filter="box(out)">
                                      <p:cBhvr>
                                        <p:cTn id="16" dur="1000"/>
                                        <p:tgtEl>
                                          <p:spTgt spid="110593">
                                            <p:txEl>
                                              <p:pRg st="3" end="3"/>
                                            </p:txEl>
                                          </p:spTgt>
                                        </p:tgtEl>
                                      </p:cBhvr>
                                    </p:animEffect>
                                  </p:childTnLst>
                                </p:cTn>
                              </p:par>
                              <p:par>
                                <p:cTn id="17" presetID="4" presetClass="entr" presetSubtype="32" fill="hold" nodeType="withEffect">
                                  <p:stCondLst>
                                    <p:cond delay="0"/>
                                  </p:stCondLst>
                                  <p:childTnLst>
                                    <p:set>
                                      <p:cBhvr>
                                        <p:cTn id="18" dur="1" fill="hold">
                                          <p:stCondLst>
                                            <p:cond delay="0"/>
                                          </p:stCondLst>
                                        </p:cTn>
                                        <p:tgtEl>
                                          <p:spTgt spid="110593">
                                            <p:txEl>
                                              <p:pRg st="4" end="4"/>
                                            </p:txEl>
                                          </p:spTgt>
                                        </p:tgtEl>
                                        <p:attrNameLst>
                                          <p:attrName>style.visibility</p:attrName>
                                        </p:attrNameLst>
                                      </p:cBhvr>
                                      <p:to>
                                        <p:strVal val="visible"/>
                                      </p:to>
                                    </p:set>
                                    <p:animEffect transition="in" filter="box(out)">
                                      <p:cBhvr>
                                        <p:cTn id="19" dur="1000"/>
                                        <p:tgtEl>
                                          <p:spTgt spid="110593">
                                            <p:txEl>
                                              <p:pRg st="4" end="4"/>
                                            </p:txEl>
                                          </p:spTgt>
                                        </p:tgtEl>
                                      </p:cBhvr>
                                    </p:animEffect>
                                  </p:childTnLst>
                                </p:cTn>
                              </p:par>
                              <p:par>
                                <p:cTn id="20" presetID="4" presetClass="entr" presetSubtype="32" fill="hold" nodeType="withEffect">
                                  <p:stCondLst>
                                    <p:cond delay="0"/>
                                  </p:stCondLst>
                                  <p:childTnLst>
                                    <p:set>
                                      <p:cBhvr>
                                        <p:cTn id="21" dur="1" fill="hold">
                                          <p:stCondLst>
                                            <p:cond delay="0"/>
                                          </p:stCondLst>
                                        </p:cTn>
                                        <p:tgtEl>
                                          <p:spTgt spid="110593">
                                            <p:txEl>
                                              <p:pRg st="5" end="5"/>
                                            </p:txEl>
                                          </p:spTgt>
                                        </p:tgtEl>
                                        <p:attrNameLst>
                                          <p:attrName>style.visibility</p:attrName>
                                        </p:attrNameLst>
                                      </p:cBhvr>
                                      <p:to>
                                        <p:strVal val="visible"/>
                                      </p:to>
                                    </p:set>
                                    <p:animEffect transition="in" filter="box(out)">
                                      <p:cBhvr>
                                        <p:cTn id="22" dur="1000"/>
                                        <p:tgtEl>
                                          <p:spTgt spid="110593">
                                            <p:txEl>
                                              <p:pRg st="5" end="5"/>
                                            </p:txEl>
                                          </p:spTgt>
                                        </p:tgtEl>
                                      </p:cBhvr>
                                    </p:animEffect>
                                  </p:childTnLst>
                                </p:cTn>
                              </p:par>
                              <p:par>
                                <p:cTn id="23" presetID="4" presetClass="entr" presetSubtype="32" fill="hold" nodeType="withEffect">
                                  <p:stCondLst>
                                    <p:cond delay="0"/>
                                  </p:stCondLst>
                                  <p:childTnLst>
                                    <p:set>
                                      <p:cBhvr>
                                        <p:cTn id="24" dur="1" fill="hold">
                                          <p:stCondLst>
                                            <p:cond delay="0"/>
                                          </p:stCondLst>
                                        </p:cTn>
                                        <p:tgtEl>
                                          <p:spTgt spid="110593">
                                            <p:txEl>
                                              <p:pRg st="6" end="6"/>
                                            </p:txEl>
                                          </p:spTgt>
                                        </p:tgtEl>
                                        <p:attrNameLst>
                                          <p:attrName>style.visibility</p:attrName>
                                        </p:attrNameLst>
                                      </p:cBhvr>
                                      <p:to>
                                        <p:strVal val="visible"/>
                                      </p:to>
                                    </p:set>
                                    <p:animEffect transition="in" filter="box(out)">
                                      <p:cBhvr>
                                        <p:cTn id="25" dur="1000"/>
                                        <p:tgtEl>
                                          <p:spTgt spid="110593">
                                            <p:txEl>
                                              <p:pRg st="6" end="6"/>
                                            </p:txEl>
                                          </p:spTgt>
                                        </p:tgtEl>
                                      </p:cBhvr>
                                    </p:animEffect>
                                  </p:childTnLst>
                                </p:cTn>
                              </p:par>
                              <p:par>
                                <p:cTn id="26" presetID="4" presetClass="entr" presetSubtype="32" fill="hold" nodeType="withEffect">
                                  <p:stCondLst>
                                    <p:cond delay="0"/>
                                  </p:stCondLst>
                                  <p:childTnLst>
                                    <p:set>
                                      <p:cBhvr>
                                        <p:cTn id="27" dur="1" fill="hold">
                                          <p:stCondLst>
                                            <p:cond delay="0"/>
                                          </p:stCondLst>
                                        </p:cTn>
                                        <p:tgtEl>
                                          <p:spTgt spid="110593">
                                            <p:txEl>
                                              <p:pRg st="7" end="7"/>
                                            </p:txEl>
                                          </p:spTgt>
                                        </p:tgtEl>
                                        <p:attrNameLst>
                                          <p:attrName>style.visibility</p:attrName>
                                        </p:attrNameLst>
                                      </p:cBhvr>
                                      <p:to>
                                        <p:strVal val="visible"/>
                                      </p:to>
                                    </p:set>
                                    <p:animEffect transition="in" filter="box(out)">
                                      <p:cBhvr>
                                        <p:cTn id="28" dur="1000"/>
                                        <p:tgtEl>
                                          <p:spTgt spid="110593">
                                            <p:txEl>
                                              <p:pRg st="7" end="7"/>
                                            </p:txEl>
                                          </p:spTgt>
                                        </p:tgtEl>
                                      </p:cBhvr>
                                    </p:animEffect>
                                  </p:childTnLst>
                                </p:cTn>
                              </p:par>
                              <p:par>
                                <p:cTn id="29" presetID="4" presetClass="entr" presetSubtype="32" fill="hold" nodeType="withEffect">
                                  <p:stCondLst>
                                    <p:cond delay="0"/>
                                  </p:stCondLst>
                                  <p:childTnLst>
                                    <p:set>
                                      <p:cBhvr>
                                        <p:cTn id="30" dur="1" fill="hold">
                                          <p:stCondLst>
                                            <p:cond delay="0"/>
                                          </p:stCondLst>
                                        </p:cTn>
                                        <p:tgtEl>
                                          <p:spTgt spid="110593">
                                            <p:txEl>
                                              <p:pRg st="8" end="8"/>
                                            </p:txEl>
                                          </p:spTgt>
                                        </p:tgtEl>
                                        <p:attrNameLst>
                                          <p:attrName>style.visibility</p:attrName>
                                        </p:attrNameLst>
                                      </p:cBhvr>
                                      <p:to>
                                        <p:strVal val="visible"/>
                                      </p:to>
                                    </p:set>
                                    <p:animEffect transition="in" filter="box(out)">
                                      <p:cBhvr>
                                        <p:cTn id="31" dur="1000"/>
                                        <p:tgtEl>
                                          <p:spTgt spid="110593">
                                            <p:txEl>
                                              <p:pRg st="8" end="8"/>
                                            </p:txEl>
                                          </p:spTgt>
                                        </p:tgtEl>
                                      </p:cBhvr>
                                    </p:animEffect>
                                  </p:childTnLst>
                                </p:cTn>
                              </p:par>
                              <p:par>
                                <p:cTn id="32" presetID="4" presetClass="entr" presetSubtype="32" fill="hold" nodeType="withEffect">
                                  <p:stCondLst>
                                    <p:cond delay="0"/>
                                  </p:stCondLst>
                                  <p:childTnLst>
                                    <p:set>
                                      <p:cBhvr>
                                        <p:cTn id="33" dur="1" fill="hold">
                                          <p:stCondLst>
                                            <p:cond delay="0"/>
                                          </p:stCondLst>
                                        </p:cTn>
                                        <p:tgtEl>
                                          <p:spTgt spid="110593">
                                            <p:txEl>
                                              <p:pRg st="9" end="9"/>
                                            </p:txEl>
                                          </p:spTgt>
                                        </p:tgtEl>
                                        <p:attrNameLst>
                                          <p:attrName>style.visibility</p:attrName>
                                        </p:attrNameLst>
                                      </p:cBhvr>
                                      <p:to>
                                        <p:strVal val="visible"/>
                                      </p:to>
                                    </p:set>
                                    <p:animEffect transition="in" filter="box(out)">
                                      <p:cBhvr>
                                        <p:cTn id="34" dur="1000"/>
                                        <p:tgtEl>
                                          <p:spTgt spid="110593">
                                            <p:txEl>
                                              <p:pRg st="9" end="9"/>
                                            </p:txEl>
                                          </p:spTgt>
                                        </p:tgtEl>
                                      </p:cBhvr>
                                    </p:animEffect>
                                  </p:childTnLst>
                                </p:cTn>
                              </p:par>
                              <p:par>
                                <p:cTn id="35" presetID="4" presetClass="entr" presetSubtype="32" fill="hold" nodeType="withEffect">
                                  <p:stCondLst>
                                    <p:cond delay="0"/>
                                  </p:stCondLst>
                                  <p:childTnLst>
                                    <p:set>
                                      <p:cBhvr>
                                        <p:cTn id="36" dur="1" fill="hold">
                                          <p:stCondLst>
                                            <p:cond delay="0"/>
                                          </p:stCondLst>
                                        </p:cTn>
                                        <p:tgtEl>
                                          <p:spTgt spid="110593">
                                            <p:txEl>
                                              <p:pRg st="10" end="10"/>
                                            </p:txEl>
                                          </p:spTgt>
                                        </p:tgtEl>
                                        <p:attrNameLst>
                                          <p:attrName>style.visibility</p:attrName>
                                        </p:attrNameLst>
                                      </p:cBhvr>
                                      <p:to>
                                        <p:strVal val="visible"/>
                                      </p:to>
                                    </p:set>
                                    <p:animEffect transition="in" filter="box(out)">
                                      <p:cBhvr>
                                        <p:cTn id="37" dur="1000"/>
                                        <p:tgtEl>
                                          <p:spTgt spid="110593">
                                            <p:txEl>
                                              <p:pRg st="10" end="10"/>
                                            </p:txEl>
                                          </p:spTgt>
                                        </p:tgtEl>
                                      </p:cBhvr>
                                    </p:animEffect>
                                  </p:childTnLst>
                                </p:cTn>
                              </p:par>
                              <p:par>
                                <p:cTn id="38" presetID="4" presetClass="entr" presetSubtype="32" fill="hold" nodeType="withEffect">
                                  <p:stCondLst>
                                    <p:cond delay="0"/>
                                  </p:stCondLst>
                                  <p:childTnLst>
                                    <p:set>
                                      <p:cBhvr>
                                        <p:cTn id="39" dur="1" fill="hold">
                                          <p:stCondLst>
                                            <p:cond delay="0"/>
                                          </p:stCondLst>
                                        </p:cTn>
                                        <p:tgtEl>
                                          <p:spTgt spid="110593">
                                            <p:txEl>
                                              <p:pRg st="11" end="11"/>
                                            </p:txEl>
                                          </p:spTgt>
                                        </p:tgtEl>
                                        <p:attrNameLst>
                                          <p:attrName>style.visibility</p:attrName>
                                        </p:attrNameLst>
                                      </p:cBhvr>
                                      <p:to>
                                        <p:strVal val="visible"/>
                                      </p:to>
                                    </p:set>
                                    <p:animEffect transition="in" filter="box(out)">
                                      <p:cBhvr>
                                        <p:cTn id="40" dur="1000"/>
                                        <p:tgtEl>
                                          <p:spTgt spid="11059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Rectangle 1"/>
          <p:cNvSpPr>
            <a:spLocks noChangeArrowheads="1"/>
          </p:cNvSpPr>
          <p:nvPr/>
        </p:nvSpPr>
        <p:spPr bwMode="auto">
          <a:xfrm>
            <a:off x="152400" y="1143001"/>
            <a:ext cx="8839200" cy="52014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Tx/>
              <a:buAutoNum type="arabicParenR"/>
              <a:tabLst>
                <a:tab pos="495300" algn="l"/>
              </a:tabLst>
            </a:pPr>
            <a:r>
              <a:rPr kumimoji="0" lang="en-US" b="1" i="0" u="none" strike="noStrike" cap="none" normalizeH="0" baseline="0" dirty="0" smtClean="0">
                <a:ln>
                  <a:noFill/>
                </a:ln>
                <a:solidFill>
                  <a:schemeClr val="tx1"/>
                </a:solidFill>
                <a:effectLst/>
                <a:latin typeface="Arial" pitchFamily="34" charset="0"/>
                <a:ea typeface="Times New Roman" pitchFamily="18" charset="0"/>
              </a:rPr>
              <a:t>Introduction</a:t>
            </a:r>
            <a:r>
              <a:rPr kumimoji="0" lang="en-US" b="0" i="0" u="none" strike="noStrike" cap="none" normalizeH="0" baseline="0" dirty="0" smtClean="0">
                <a:ln>
                  <a:noFill/>
                </a:ln>
                <a:solidFill>
                  <a:schemeClr val="tx1"/>
                </a:solidFill>
                <a:effectLst/>
                <a:latin typeface="Arial" pitchFamily="34" charset="0"/>
                <a:ea typeface="Times New Roman" pitchFamily="18" charset="0"/>
              </a:rPr>
              <a:t/>
            </a:r>
            <a:br>
              <a:rPr kumimoji="0" lang="en-US" b="0" i="0" u="none" strike="noStrike" cap="none" normalizeH="0" baseline="0" dirty="0" smtClean="0">
                <a:ln>
                  <a:noFill/>
                </a:ln>
                <a:solidFill>
                  <a:schemeClr val="tx1"/>
                </a:solidFill>
                <a:effectLst/>
                <a:latin typeface="Arial" pitchFamily="34" charset="0"/>
                <a:ea typeface="Times New Roman" pitchFamily="18" charset="0"/>
              </a:rPr>
            </a:br>
            <a:r>
              <a:rPr kumimoji="0" lang="en-US" b="0" i="0" u="none" strike="noStrike" cap="none" normalizeH="0" baseline="0" dirty="0" smtClean="0">
                <a:ln>
                  <a:noFill/>
                </a:ln>
                <a:solidFill>
                  <a:schemeClr val="tx1"/>
                </a:solidFill>
                <a:effectLst/>
                <a:latin typeface="Arial" pitchFamily="34" charset="0"/>
                <a:ea typeface="Times New Roman" pitchFamily="18" charset="0"/>
              </a:rPr>
              <a:t> </a:t>
            </a:r>
            <a:r>
              <a:rPr kumimoji="0" lang="en-US" b="0" i="1" u="sng" strike="noStrike" cap="none" normalizeH="0" baseline="0" dirty="0" smtClean="0">
                <a:ln>
                  <a:noFill/>
                </a:ln>
                <a:solidFill>
                  <a:schemeClr val="tx1"/>
                </a:solidFill>
                <a:effectLst/>
                <a:latin typeface="Arial" pitchFamily="34" charset="0"/>
                <a:ea typeface="Times New Roman" pitchFamily="18" charset="0"/>
              </a:rPr>
              <a:t>Where Applicable</a:t>
            </a:r>
            <a:r>
              <a:rPr kumimoji="0" lang="en-US" b="0" i="0" u="none" strike="noStrike" cap="none" normalizeH="0" baseline="0" dirty="0" smtClean="0">
                <a:ln>
                  <a:noFill/>
                </a:ln>
                <a:solidFill>
                  <a:schemeClr val="tx1"/>
                </a:solidFill>
                <a:effectLst/>
                <a:latin typeface="Arial" pitchFamily="34" charset="0"/>
                <a:ea typeface="Times New Roman" pitchFamily="18" charset="0"/>
              </a:rPr>
              <a:t>:- Where the F/S of a component of a business are material as a whole </a:t>
            </a:r>
            <a:r>
              <a:rPr kumimoji="0" lang="en-US" b="0" i="0" u="none" strike="noStrike" cap="none" normalizeH="0" baseline="0" dirty="0" err="1" smtClean="0">
                <a:ln>
                  <a:noFill/>
                </a:ln>
                <a:solidFill>
                  <a:schemeClr val="tx1"/>
                </a:solidFill>
                <a:effectLst/>
                <a:latin typeface="Arial" pitchFamily="34" charset="0"/>
                <a:ea typeface="Times New Roman" pitchFamily="18" charset="0"/>
              </a:rPr>
              <a:t>eg</a:t>
            </a:r>
            <a:r>
              <a:rPr kumimoji="0" lang="en-US" b="0" i="0" u="none" strike="noStrike" cap="none" normalizeH="0" baseline="0" dirty="0" smtClean="0">
                <a:ln>
                  <a:noFill/>
                </a:ln>
                <a:solidFill>
                  <a:schemeClr val="tx1"/>
                </a:solidFill>
                <a:effectLst/>
                <a:latin typeface="Arial" pitchFamily="34" charset="0"/>
                <a:ea typeface="Times New Roman" pitchFamily="18" charset="0"/>
              </a:rPr>
              <a:t>. Branch, Sales Depots etc.</a:t>
            </a:r>
            <a:endParaRPr kumimoji="0" lang="en-US" sz="1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95300" algn="l"/>
              </a:tabLst>
            </a:pPr>
            <a:r>
              <a:rPr kumimoji="0" lang="en-US" b="0" i="1" strike="noStrike" cap="none" normalizeH="0" baseline="0" dirty="0" smtClean="0">
                <a:ln>
                  <a:noFill/>
                </a:ln>
                <a:solidFill>
                  <a:schemeClr val="tx1"/>
                </a:solidFill>
                <a:effectLst/>
                <a:latin typeface="Arial" pitchFamily="34" charset="0"/>
                <a:ea typeface="Times New Roman" pitchFamily="18" charset="0"/>
              </a:rPr>
              <a:t>       </a:t>
            </a:r>
            <a:r>
              <a:rPr kumimoji="0" lang="en-US" b="0" i="1" u="sng" strike="noStrike" cap="none" normalizeH="0" baseline="0" dirty="0" smtClean="0">
                <a:ln>
                  <a:noFill/>
                </a:ln>
                <a:solidFill>
                  <a:schemeClr val="tx1"/>
                </a:solidFill>
                <a:effectLst/>
                <a:latin typeface="Arial" pitchFamily="34" charset="0"/>
                <a:ea typeface="Times New Roman" pitchFamily="18" charset="0"/>
              </a:rPr>
              <a:t>How Applicable</a:t>
            </a:r>
            <a:r>
              <a:rPr kumimoji="0" lang="en-US" b="0" i="0" u="sng" strike="noStrike" cap="none" normalizeH="0" baseline="0" dirty="0" smtClean="0">
                <a:ln>
                  <a:noFill/>
                </a:ln>
                <a:solidFill>
                  <a:schemeClr val="tx1"/>
                </a:solidFill>
                <a:effectLst/>
                <a:latin typeface="Arial" pitchFamily="34" charset="0"/>
                <a:ea typeface="Times New Roman" pitchFamily="18" charset="0"/>
              </a:rPr>
              <a:t> </a:t>
            </a:r>
            <a:r>
              <a:rPr kumimoji="0" lang="en-US" b="0" i="0" u="none" strike="noStrike" cap="none" normalizeH="0" baseline="0" dirty="0" smtClean="0">
                <a:ln>
                  <a:noFill/>
                </a:ln>
                <a:solidFill>
                  <a:schemeClr val="tx1"/>
                </a:solidFill>
                <a:effectLst/>
                <a:latin typeface="Arial" pitchFamily="34" charset="0"/>
                <a:ea typeface="Times New Roman" pitchFamily="18" charset="0"/>
              </a:rPr>
              <a:t>:- The audit report should expressly state the fact of the use of such work after exercising </a:t>
            </a:r>
          </a:p>
          <a:p>
            <a:pPr marL="0" marR="0" lvl="0" indent="0" algn="l" defTabSz="914400" rtl="0" eaLnBrk="0" fontAlgn="base" latinLnBrk="0" hangingPunct="0">
              <a:lnSpc>
                <a:spcPct val="100000"/>
              </a:lnSpc>
              <a:spcBef>
                <a:spcPct val="0"/>
              </a:spcBef>
              <a:spcAft>
                <a:spcPct val="0"/>
              </a:spcAft>
              <a:buClrTx/>
              <a:buSzTx/>
              <a:buFontTx/>
              <a:buNone/>
              <a:tabLst>
                <a:tab pos="495300" algn="l"/>
              </a:tabLst>
            </a:pPr>
            <a:r>
              <a:rPr lang="en-US" dirty="0" smtClean="0">
                <a:latin typeface="Arial" pitchFamily="34" charset="0"/>
                <a:ea typeface="Times New Roman" pitchFamily="18" charset="0"/>
              </a:rPr>
              <a:t>       </a:t>
            </a:r>
            <a:r>
              <a:rPr kumimoji="0" lang="en-US" b="0" i="0" u="none" strike="noStrike" cap="none" normalizeH="0" baseline="0" dirty="0" smtClean="0">
                <a:ln>
                  <a:noFill/>
                </a:ln>
                <a:solidFill>
                  <a:schemeClr val="tx1"/>
                </a:solidFill>
                <a:effectLst/>
                <a:latin typeface="Arial" pitchFamily="34" charset="0"/>
                <a:ea typeface="Times New Roman" pitchFamily="18" charset="0"/>
              </a:rPr>
              <a:t>adequate care and diligence.</a:t>
            </a:r>
          </a:p>
          <a:p>
            <a:pPr marL="0" marR="0" lvl="0" indent="0" algn="l" defTabSz="914400" rtl="0" eaLnBrk="0" fontAlgn="base" latinLnBrk="0" hangingPunct="0">
              <a:lnSpc>
                <a:spcPct val="100000"/>
              </a:lnSpc>
              <a:spcBef>
                <a:spcPct val="0"/>
              </a:spcBef>
              <a:spcAft>
                <a:spcPct val="0"/>
              </a:spcAft>
              <a:buClrTx/>
              <a:buSzTx/>
              <a:buFontTx/>
              <a:buNone/>
              <a:tabLst>
                <a:tab pos="495300" algn="l"/>
              </a:tabLst>
            </a:pPr>
            <a:endParaRPr kumimoji="0" lang="en-US" sz="1600" b="0" i="0" u="none" strike="noStrike" cap="none" normalizeH="0" baseline="0" dirty="0" smtClean="0">
              <a:ln>
                <a:noFill/>
              </a:ln>
              <a:solidFill>
                <a:schemeClr val="tx1"/>
              </a:solidFill>
              <a:effectLst/>
              <a:latin typeface="Arial" pitchFamily="34" charset="0"/>
            </a:endParaRPr>
          </a:p>
          <a:p>
            <a:pPr marL="342900" marR="0" lvl="0" indent="-342900" algn="l" defTabSz="914400" rtl="0" eaLnBrk="0" fontAlgn="base" latinLnBrk="0" hangingPunct="0">
              <a:lnSpc>
                <a:spcPct val="100000"/>
              </a:lnSpc>
              <a:spcBef>
                <a:spcPct val="0"/>
              </a:spcBef>
              <a:spcAft>
                <a:spcPct val="0"/>
              </a:spcAft>
              <a:buClrTx/>
              <a:buSzTx/>
              <a:buFontTx/>
              <a:buAutoNum type="arabicParenR" startAt="2"/>
              <a:tabLst>
                <a:tab pos="495300" algn="l"/>
              </a:tabLst>
            </a:pPr>
            <a:r>
              <a:rPr kumimoji="0" lang="en-US" b="1" i="0" u="none" strike="noStrike" cap="none" normalizeH="0" baseline="0" dirty="0" smtClean="0">
                <a:ln>
                  <a:noFill/>
                </a:ln>
                <a:solidFill>
                  <a:schemeClr val="tx1"/>
                </a:solidFill>
                <a:effectLst/>
                <a:latin typeface="Arial" pitchFamily="34" charset="0"/>
                <a:ea typeface="Times New Roman" pitchFamily="18" charset="0"/>
              </a:rPr>
              <a:t>Acceptance as a Principal Auditor</a:t>
            </a:r>
            <a:r>
              <a:rPr kumimoji="0" lang="en-US" b="0" i="0" u="none" strike="noStrike" cap="none" normalizeH="0" baseline="0" dirty="0" smtClean="0">
                <a:ln>
                  <a:noFill/>
                </a:ln>
                <a:solidFill>
                  <a:schemeClr val="tx1"/>
                </a:solidFill>
                <a:effectLst/>
                <a:latin typeface="Arial" pitchFamily="34" charset="0"/>
                <a:ea typeface="Times New Roman" pitchFamily="18" charset="0"/>
              </a:rPr>
              <a:t/>
            </a:r>
            <a:br>
              <a:rPr kumimoji="0" lang="en-US" b="0" i="0" u="none" strike="noStrike" cap="none" normalizeH="0" baseline="0" dirty="0" smtClean="0">
                <a:ln>
                  <a:noFill/>
                </a:ln>
                <a:solidFill>
                  <a:schemeClr val="tx1"/>
                </a:solidFill>
                <a:effectLst/>
                <a:latin typeface="Arial" pitchFamily="34" charset="0"/>
                <a:ea typeface="Times New Roman" pitchFamily="18" charset="0"/>
              </a:rPr>
            </a:br>
            <a:r>
              <a:rPr kumimoji="0" lang="en-US" b="0" i="0" u="none" strike="noStrike" cap="none" normalizeH="0" baseline="0" dirty="0" smtClean="0">
                <a:ln>
                  <a:noFill/>
                </a:ln>
                <a:solidFill>
                  <a:schemeClr val="tx1"/>
                </a:solidFill>
                <a:effectLst/>
                <a:latin typeface="Arial" pitchFamily="34" charset="0"/>
                <a:ea typeface="Times New Roman" pitchFamily="18" charset="0"/>
              </a:rPr>
              <a:t>Check whether own participation is sufficient to be able to act as a principal auditor</a:t>
            </a:r>
          </a:p>
          <a:p>
            <a:pPr marL="228600" marR="0" lvl="0" indent="-228600" algn="l" defTabSz="914400" rtl="0" eaLnBrk="0" fontAlgn="base" latinLnBrk="0" hangingPunct="0">
              <a:lnSpc>
                <a:spcPct val="100000"/>
              </a:lnSpc>
              <a:spcBef>
                <a:spcPct val="0"/>
              </a:spcBef>
              <a:spcAft>
                <a:spcPct val="0"/>
              </a:spcAft>
              <a:buClrTx/>
              <a:buSzTx/>
              <a:tabLst>
                <a:tab pos="495300" algn="l"/>
              </a:tabLst>
            </a:pPr>
            <a:endParaRPr kumimoji="0" lang="en-US" sz="1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95300" algn="l"/>
              </a:tabLst>
            </a:pPr>
            <a:r>
              <a:rPr kumimoji="0" lang="en-US" b="1" i="0" u="none" strike="noStrike" cap="none" normalizeH="0" baseline="0" dirty="0" smtClean="0">
                <a:ln>
                  <a:noFill/>
                </a:ln>
                <a:solidFill>
                  <a:schemeClr val="tx1"/>
                </a:solidFill>
                <a:effectLst/>
                <a:latin typeface="Arial" pitchFamily="34" charset="0"/>
                <a:ea typeface="Times New Roman" pitchFamily="18" charset="0"/>
              </a:rPr>
              <a:t>3) Principal Auditor’s Procedures</a:t>
            </a:r>
            <a:r>
              <a:rPr kumimoji="0" lang="en-US" b="0" i="0" u="none" strike="noStrike" cap="none" normalizeH="0" baseline="0" dirty="0" smtClean="0">
                <a:ln>
                  <a:noFill/>
                </a:ln>
                <a:solidFill>
                  <a:schemeClr val="tx1"/>
                </a:solidFill>
                <a:effectLst/>
                <a:latin typeface="Arial" pitchFamily="34" charset="0"/>
                <a:ea typeface="Times New Roman" pitchFamily="18" charset="0"/>
              </a:rPr>
              <a:t>   </a:t>
            </a:r>
            <a:endParaRPr kumimoji="0" lang="en-US" sz="1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95300" algn="l"/>
              </a:tabLst>
            </a:pPr>
            <a:r>
              <a:rPr kumimoji="0" lang="en-US" b="0" i="0" u="none" strike="noStrike" cap="none" normalizeH="0" baseline="0" dirty="0" smtClean="0">
                <a:ln>
                  <a:noFill/>
                </a:ln>
                <a:solidFill>
                  <a:schemeClr val="tx1"/>
                </a:solidFill>
                <a:effectLst/>
                <a:latin typeface="Arial" pitchFamily="34" charset="0"/>
                <a:ea typeface="Times New Roman" pitchFamily="18" charset="0"/>
              </a:rPr>
              <a:t>   areas requiring special consideration and timetable for the completion of the audit</a:t>
            </a:r>
            <a:endParaRPr kumimoji="0" lang="en-US" sz="1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95300" algn="l"/>
              </a:tabLst>
            </a:pPr>
            <a:r>
              <a:rPr kumimoji="0" lang="en-US" b="0" i="0" u="none" strike="noStrike" cap="none" normalizeH="0" baseline="0" dirty="0" smtClean="0">
                <a:ln>
                  <a:noFill/>
                </a:ln>
                <a:solidFill>
                  <a:schemeClr val="tx1"/>
                </a:solidFill>
                <a:effectLst/>
                <a:latin typeface="Arial" pitchFamily="34" charset="0"/>
                <a:ea typeface="Times New Roman" pitchFamily="18" charset="0"/>
              </a:rPr>
              <a:t>   significant accounting, auditing and reporting requirements</a:t>
            </a:r>
            <a:endParaRPr kumimoji="0" lang="en-US" sz="1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95300" algn="l"/>
              </a:tabLst>
            </a:pPr>
            <a:r>
              <a:rPr kumimoji="0" lang="en-US" b="0" i="0" u="none" strike="noStrike" cap="none" normalizeH="0" baseline="0" dirty="0" smtClean="0">
                <a:ln>
                  <a:noFill/>
                </a:ln>
                <a:solidFill>
                  <a:schemeClr val="tx1"/>
                </a:solidFill>
                <a:effectLst/>
                <a:latin typeface="Arial" pitchFamily="34" charset="0"/>
                <a:ea typeface="Times New Roman" pitchFamily="18" charset="0"/>
              </a:rPr>
              <a:t>   consider the significant findings of the other auditor</a:t>
            </a:r>
            <a:endParaRPr kumimoji="0" lang="en-US" sz="1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95300" algn="l"/>
              </a:tabLst>
            </a:pPr>
            <a:r>
              <a:rPr kumimoji="0" lang="en-US" b="0" i="0" u="none" strike="noStrike" cap="none" normalizeH="0" baseline="0" dirty="0" smtClean="0">
                <a:ln>
                  <a:noFill/>
                </a:ln>
                <a:solidFill>
                  <a:schemeClr val="tx1"/>
                </a:solidFill>
                <a:effectLst/>
                <a:latin typeface="Arial" pitchFamily="34" charset="0"/>
                <a:ea typeface="Times New Roman" pitchFamily="18" charset="0"/>
              </a:rPr>
              <a:t>   If necessary, then perform supplementary tests</a:t>
            </a:r>
            <a:endParaRPr kumimoji="0" lang="en-US" sz="1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95300" algn="l"/>
              </a:tabLst>
            </a:pPr>
            <a:r>
              <a:rPr kumimoji="0" lang="en-US" b="0" i="0" u="none" strike="noStrike" cap="none" normalizeH="0" baseline="0" dirty="0" smtClean="0">
                <a:ln>
                  <a:noFill/>
                </a:ln>
                <a:solidFill>
                  <a:schemeClr val="tx1"/>
                </a:solidFill>
                <a:effectLst/>
                <a:latin typeface="Arial" pitchFamily="34" charset="0"/>
                <a:ea typeface="Times New Roman" pitchFamily="18" charset="0"/>
              </a:rPr>
              <a:t>   In case of foreign branch, the principal auditor should consider the qualification, </a:t>
            </a:r>
          </a:p>
          <a:p>
            <a:pPr marL="0" marR="0" lvl="0" indent="0" algn="l" defTabSz="914400" rtl="0" eaLnBrk="0" fontAlgn="base" latinLnBrk="0" hangingPunct="0">
              <a:lnSpc>
                <a:spcPct val="100000"/>
              </a:lnSpc>
              <a:spcBef>
                <a:spcPct val="0"/>
              </a:spcBef>
              <a:spcAft>
                <a:spcPct val="0"/>
              </a:spcAft>
              <a:buClrTx/>
              <a:buSzTx/>
              <a:tabLst>
                <a:tab pos="495300" algn="l"/>
              </a:tabLst>
            </a:pPr>
            <a:r>
              <a:rPr lang="en-US" dirty="0" smtClean="0">
                <a:latin typeface="Arial" pitchFamily="34" charset="0"/>
                <a:ea typeface="Times New Roman" pitchFamily="18" charset="0"/>
              </a:rPr>
              <a:t>    </a:t>
            </a:r>
            <a:r>
              <a:rPr kumimoji="0" lang="en-US" b="0" i="0" u="none" strike="noStrike" cap="none" normalizeH="0" baseline="0" dirty="0" smtClean="0">
                <a:ln>
                  <a:noFill/>
                </a:ln>
                <a:solidFill>
                  <a:schemeClr val="tx1"/>
                </a:solidFill>
                <a:effectLst/>
                <a:latin typeface="Arial" pitchFamily="34" charset="0"/>
                <a:ea typeface="Times New Roman" pitchFamily="18" charset="0"/>
              </a:rPr>
              <a:t>experience and expertise of  the foreign branch auditor</a:t>
            </a:r>
          </a:p>
          <a:p>
            <a:pPr marL="0" marR="0" lvl="0" indent="0" algn="l" defTabSz="914400" rtl="0" eaLnBrk="0" fontAlgn="base" latinLnBrk="0" hangingPunct="0">
              <a:lnSpc>
                <a:spcPct val="100000"/>
              </a:lnSpc>
              <a:spcBef>
                <a:spcPct val="0"/>
              </a:spcBef>
              <a:spcAft>
                <a:spcPct val="0"/>
              </a:spcAft>
              <a:buClrTx/>
              <a:buSzTx/>
              <a:tabLst>
                <a:tab pos="495300" algn="l"/>
              </a:tabLst>
            </a:pPr>
            <a:endParaRPr kumimoji="0" lang="en-US" sz="1200" b="0" i="0" u="none" strike="noStrike" cap="none" normalizeH="0" baseline="0" dirty="0" smtClean="0">
              <a:ln>
                <a:noFill/>
              </a:ln>
              <a:solidFill>
                <a:schemeClr val="tx1"/>
              </a:solidFill>
              <a:effectLst/>
              <a:latin typeface="Arial" pitchFamily="34" charset="0"/>
            </a:endParaRPr>
          </a:p>
        </p:txBody>
      </p:sp>
      <p:sp>
        <p:nvSpPr>
          <p:cNvPr id="3" name="Rounded Rectangle 2"/>
          <p:cNvSpPr/>
          <p:nvPr/>
        </p:nvSpPr>
        <p:spPr>
          <a:xfrm>
            <a:off x="0" y="0"/>
            <a:ext cx="9144000" cy="1143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tabLst>
                <a:tab pos="495300" algn="l"/>
              </a:tabLst>
            </a:pPr>
            <a:r>
              <a:rPr lang="en-US" sz="3200" u="sng" dirty="0" smtClean="0">
                <a:ln w="18415" cmpd="sng">
                  <a:solidFill>
                    <a:srgbClr val="FFFFFF"/>
                  </a:solidFill>
                  <a:prstDash val="solid"/>
                </a:ln>
                <a:solidFill>
                  <a:schemeClr val="accent3">
                    <a:lumMod val="20000"/>
                    <a:lumOff val="80000"/>
                  </a:schemeClr>
                </a:solidFill>
                <a:effectLst>
                  <a:outerShdw blurRad="63500" dir="3600000" algn="tl" rotWithShape="0">
                    <a:srgbClr val="000000">
                      <a:alpha val="70000"/>
                    </a:srgbClr>
                  </a:outerShdw>
                </a:effectLst>
                <a:latin typeface="Arial" pitchFamily="34" charset="0"/>
                <a:ea typeface="Times New Roman" pitchFamily="18" charset="0"/>
              </a:rPr>
              <a:t>SA 600</a:t>
            </a:r>
            <a:endParaRPr lang="en-US" sz="3200" dirty="0" smtClean="0">
              <a:ln w="18415" cmpd="sng">
                <a:solidFill>
                  <a:srgbClr val="FFFFFF"/>
                </a:solidFill>
                <a:prstDash val="solid"/>
              </a:ln>
              <a:solidFill>
                <a:schemeClr val="accent3">
                  <a:lumMod val="20000"/>
                  <a:lumOff val="80000"/>
                </a:schemeClr>
              </a:solidFill>
              <a:effectLst>
                <a:outerShdw blurRad="63500" dir="3600000" algn="tl" rotWithShape="0">
                  <a:srgbClr val="000000">
                    <a:alpha val="70000"/>
                  </a:srgbClr>
                </a:outerShdw>
              </a:effectLst>
              <a:latin typeface="Arial" pitchFamily="34" charset="0"/>
            </a:endParaRPr>
          </a:p>
          <a:p>
            <a:pPr lvl="0" algn="ctr" eaLnBrk="0" fontAlgn="base" hangingPunct="0">
              <a:spcBef>
                <a:spcPct val="0"/>
              </a:spcBef>
              <a:spcAft>
                <a:spcPct val="0"/>
              </a:spcAft>
              <a:tabLst>
                <a:tab pos="495300" algn="l"/>
              </a:tabLst>
            </a:pPr>
            <a:r>
              <a:rPr lang="en-US" sz="3200" i="1" u="sng" dirty="0" smtClean="0">
                <a:ln w="18415" cmpd="sng">
                  <a:solidFill>
                    <a:srgbClr val="FFFFFF"/>
                  </a:solidFill>
                  <a:prstDash val="solid"/>
                </a:ln>
                <a:solidFill>
                  <a:schemeClr val="accent3">
                    <a:lumMod val="20000"/>
                    <a:lumOff val="80000"/>
                  </a:schemeClr>
                </a:solidFill>
                <a:effectLst>
                  <a:outerShdw blurRad="63500" dir="3600000" algn="tl" rotWithShape="0">
                    <a:srgbClr val="000000">
                      <a:alpha val="70000"/>
                    </a:srgbClr>
                  </a:outerShdw>
                </a:effectLst>
                <a:latin typeface="Arial" pitchFamily="34" charset="0"/>
                <a:ea typeface="Times New Roman" pitchFamily="18" charset="0"/>
              </a:rPr>
              <a:t>Using The Work Of Another Auditor</a:t>
            </a:r>
          </a:p>
        </p:txBody>
      </p:sp>
      <p:sp>
        <p:nvSpPr>
          <p:cNvPr id="4" name="Rounded Rectangle 3"/>
          <p:cNvSpPr/>
          <p:nvPr/>
        </p:nvSpPr>
        <p:spPr>
          <a:xfrm>
            <a:off x="-45719" y="1143000"/>
            <a:ext cx="198119" cy="5715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8839200" y="1143000"/>
            <a:ext cx="304800" cy="5715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0" y="6400800"/>
            <a:ext cx="9144000" cy="45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med">
    <p:blind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5" fill="hold" grpId="0" nodeType="clickEffect">
                                  <p:stCondLst>
                                    <p:cond delay="0"/>
                                  </p:stCondLst>
                                  <p:childTnLst>
                                    <p:set>
                                      <p:cBhvr>
                                        <p:cTn id="11" dur="1" fill="hold">
                                          <p:stCondLst>
                                            <p:cond delay="0"/>
                                          </p:stCondLst>
                                        </p:cTn>
                                        <p:tgtEl>
                                          <p:spTgt spid="123905"/>
                                        </p:tgtEl>
                                        <p:attrNameLst>
                                          <p:attrName>style.visibility</p:attrName>
                                        </p:attrNameLst>
                                      </p:cBhvr>
                                      <p:to>
                                        <p:strVal val="visible"/>
                                      </p:to>
                                    </p:set>
                                    <p:animEffect transition="in" filter="randombar(vertical)">
                                      <p:cBhvr>
                                        <p:cTn id="12" dur="500"/>
                                        <p:tgtEl>
                                          <p:spTgt spid="1239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05" grpId="0"/>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81000"/>
            <a:ext cx="8610600" cy="6155531"/>
          </a:xfrm>
          <a:prstGeom prst="rect">
            <a:avLst/>
          </a:prstGeom>
        </p:spPr>
        <p:txBody>
          <a:bodyPr wrap="square">
            <a:spAutoFit/>
          </a:bodyPr>
          <a:lstStyle/>
          <a:p>
            <a:pPr lvl="0" eaLnBrk="0" fontAlgn="base" hangingPunct="0">
              <a:spcBef>
                <a:spcPct val="0"/>
              </a:spcBef>
              <a:spcAft>
                <a:spcPct val="0"/>
              </a:spcAft>
              <a:tabLst>
                <a:tab pos="495300" algn="l"/>
              </a:tabLst>
            </a:pPr>
            <a:endParaRPr lang="en-US" b="1" dirty="0" smtClean="0">
              <a:latin typeface="Arial" pitchFamily="34" charset="0"/>
              <a:ea typeface="Times New Roman" pitchFamily="18" charset="0"/>
            </a:endParaRPr>
          </a:p>
          <a:p>
            <a:pPr lvl="0" eaLnBrk="0" fontAlgn="base" hangingPunct="0">
              <a:spcBef>
                <a:spcPct val="0"/>
              </a:spcBef>
              <a:spcAft>
                <a:spcPct val="0"/>
              </a:spcAft>
              <a:tabLst>
                <a:tab pos="495300" algn="l"/>
              </a:tabLst>
            </a:pPr>
            <a:endParaRPr lang="en-US" b="1" dirty="0" smtClean="0">
              <a:latin typeface="Arial" pitchFamily="34" charset="0"/>
              <a:ea typeface="Times New Roman" pitchFamily="18" charset="0"/>
            </a:endParaRPr>
          </a:p>
          <a:p>
            <a:pPr lvl="0" eaLnBrk="0" fontAlgn="base" hangingPunct="0">
              <a:spcBef>
                <a:spcPct val="0"/>
              </a:spcBef>
              <a:spcAft>
                <a:spcPct val="0"/>
              </a:spcAft>
              <a:tabLst>
                <a:tab pos="495300" algn="l"/>
              </a:tabLst>
            </a:pPr>
            <a:endParaRPr lang="en-US" b="1" dirty="0" smtClean="0">
              <a:latin typeface="Arial" pitchFamily="34" charset="0"/>
              <a:ea typeface="Times New Roman" pitchFamily="18" charset="0"/>
            </a:endParaRPr>
          </a:p>
          <a:p>
            <a:pPr lvl="0" eaLnBrk="0" fontAlgn="base" hangingPunct="0">
              <a:spcBef>
                <a:spcPct val="0"/>
              </a:spcBef>
              <a:spcAft>
                <a:spcPct val="0"/>
              </a:spcAft>
              <a:tabLst>
                <a:tab pos="495300" algn="l"/>
              </a:tabLst>
            </a:pPr>
            <a:endParaRPr lang="en-US" b="1" dirty="0" smtClean="0">
              <a:latin typeface="Arial" pitchFamily="34" charset="0"/>
              <a:ea typeface="Times New Roman" pitchFamily="18" charset="0"/>
            </a:endParaRPr>
          </a:p>
          <a:p>
            <a:pPr lvl="0" eaLnBrk="0" fontAlgn="base" hangingPunct="0">
              <a:spcBef>
                <a:spcPct val="0"/>
              </a:spcBef>
              <a:spcAft>
                <a:spcPct val="0"/>
              </a:spcAft>
              <a:tabLst>
                <a:tab pos="495300" algn="l"/>
              </a:tabLst>
            </a:pPr>
            <a:endParaRPr lang="en-US" b="1" dirty="0" smtClean="0">
              <a:latin typeface="Arial" pitchFamily="34" charset="0"/>
              <a:ea typeface="Times New Roman" pitchFamily="18" charset="0"/>
            </a:endParaRPr>
          </a:p>
          <a:p>
            <a:pPr lvl="0" eaLnBrk="0" fontAlgn="base" hangingPunct="0">
              <a:spcBef>
                <a:spcPct val="0"/>
              </a:spcBef>
              <a:spcAft>
                <a:spcPct val="0"/>
              </a:spcAft>
              <a:tabLst>
                <a:tab pos="495300" algn="l"/>
              </a:tabLst>
            </a:pPr>
            <a:endParaRPr lang="en-US" b="1" dirty="0" smtClean="0">
              <a:latin typeface="Arial" pitchFamily="34" charset="0"/>
              <a:ea typeface="Times New Roman" pitchFamily="18" charset="0"/>
            </a:endParaRPr>
          </a:p>
          <a:p>
            <a:pPr lvl="0" eaLnBrk="0" fontAlgn="base" hangingPunct="0">
              <a:spcBef>
                <a:spcPct val="0"/>
              </a:spcBef>
              <a:spcAft>
                <a:spcPct val="0"/>
              </a:spcAft>
              <a:tabLst>
                <a:tab pos="495300" algn="l"/>
              </a:tabLst>
            </a:pPr>
            <a:r>
              <a:rPr lang="en-US" b="1" dirty="0" smtClean="0">
                <a:latin typeface="Arial" pitchFamily="34" charset="0"/>
                <a:ea typeface="Times New Roman" pitchFamily="18" charset="0"/>
              </a:rPr>
              <a:t>4) Documentation</a:t>
            </a:r>
            <a:r>
              <a:rPr lang="en-US" dirty="0" smtClean="0">
                <a:latin typeface="Arial" pitchFamily="34" charset="0"/>
                <a:ea typeface="Times New Roman" pitchFamily="18" charset="0"/>
              </a:rPr>
              <a:t/>
            </a:r>
            <a:br>
              <a:rPr lang="en-US" dirty="0" smtClean="0">
                <a:latin typeface="Arial" pitchFamily="34" charset="0"/>
                <a:ea typeface="Times New Roman" pitchFamily="18" charset="0"/>
              </a:rPr>
            </a:br>
            <a:endParaRPr lang="en-US" dirty="0" smtClean="0">
              <a:latin typeface="Arial" pitchFamily="34" charset="0"/>
              <a:ea typeface="Times New Roman" pitchFamily="18" charset="0"/>
            </a:endParaRPr>
          </a:p>
          <a:p>
            <a:pPr lvl="0" eaLnBrk="0" fontAlgn="base" hangingPunct="0">
              <a:spcBef>
                <a:spcPct val="0"/>
              </a:spcBef>
              <a:spcAft>
                <a:spcPct val="0"/>
              </a:spcAft>
              <a:tabLst>
                <a:tab pos="495300" algn="l"/>
              </a:tabLst>
            </a:pPr>
            <a:r>
              <a:rPr lang="en-US" b="1" dirty="0" smtClean="0">
                <a:latin typeface="Arial" pitchFamily="34" charset="0"/>
                <a:ea typeface="Times New Roman" pitchFamily="18" charset="0"/>
              </a:rPr>
              <a:t>5) Coordination between the auditors</a:t>
            </a:r>
          </a:p>
          <a:p>
            <a:pPr lvl="0" eaLnBrk="0" fontAlgn="base" hangingPunct="0">
              <a:spcBef>
                <a:spcPct val="0"/>
              </a:spcBef>
              <a:spcAft>
                <a:spcPct val="0"/>
              </a:spcAft>
              <a:tabLst>
                <a:tab pos="495300" algn="l"/>
              </a:tabLst>
            </a:pPr>
            <a:r>
              <a:rPr lang="en-US" dirty="0" smtClean="0">
                <a:latin typeface="Arial" pitchFamily="34" charset="0"/>
                <a:ea typeface="Times New Roman" pitchFamily="18" charset="0"/>
              </a:rPr>
              <a:t/>
            </a:r>
            <a:br>
              <a:rPr lang="en-US" dirty="0" smtClean="0">
                <a:latin typeface="Arial" pitchFamily="34" charset="0"/>
                <a:ea typeface="Times New Roman" pitchFamily="18" charset="0"/>
              </a:rPr>
            </a:br>
            <a:r>
              <a:rPr lang="en-US" b="1" dirty="0" smtClean="0">
                <a:latin typeface="Arial" pitchFamily="34" charset="0"/>
                <a:ea typeface="Times New Roman" pitchFamily="18" charset="0"/>
              </a:rPr>
              <a:t>6) Consideration of Report of Other Auditor</a:t>
            </a:r>
            <a:r>
              <a:rPr lang="en-US" dirty="0" smtClean="0">
                <a:latin typeface="Arial" pitchFamily="34" charset="0"/>
                <a:ea typeface="Times New Roman" pitchFamily="18" charset="0"/>
              </a:rPr>
              <a:t/>
            </a:r>
            <a:br>
              <a:rPr lang="en-US" dirty="0" smtClean="0">
                <a:latin typeface="Arial" pitchFamily="34" charset="0"/>
                <a:ea typeface="Times New Roman" pitchFamily="18" charset="0"/>
              </a:rPr>
            </a:br>
            <a:r>
              <a:rPr lang="en-US" dirty="0" smtClean="0">
                <a:latin typeface="Arial" pitchFamily="34" charset="0"/>
                <a:ea typeface="Times New Roman" pitchFamily="18" charset="0"/>
              </a:rPr>
              <a:t>    The principal auditor should consider the qualification of the branch auditor’s</a:t>
            </a:r>
          </a:p>
          <a:p>
            <a:pPr lvl="0" eaLnBrk="0" fontAlgn="base" hangingPunct="0">
              <a:spcBef>
                <a:spcPct val="0"/>
              </a:spcBef>
              <a:spcAft>
                <a:spcPct val="0"/>
              </a:spcAft>
              <a:tabLst>
                <a:tab pos="495300" algn="l"/>
              </a:tabLst>
            </a:pPr>
            <a:r>
              <a:rPr lang="en-US" dirty="0" smtClean="0">
                <a:latin typeface="Arial" pitchFamily="34" charset="0"/>
                <a:ea typeface="Times New Roman" pitchFamily="18" charset="0"/>
              </a:rPr>
              <a:t>    report in relation to the F/S of the entity as a whole.</a:t>
            </a:r>
          </a:p>
          <a:p>
            <a:pPr lvl="0" eaLnBrk="0" fontAlgn="base" hangingPunct="0">
              <a:spcBef>
                <a:spcPct val="0"/>
              </a:spcBef>
              <a:spcAft>
                <a:spcPct val="0"/>
              </a:spcAft>
              <a:tabLst>
                <a:tab pos="495300" algn="l"/>
              </a:tabLst>
            </a:pPr>
            <a:r>
              <a:rPr lang="en-US" dirty="0" smtClean="0">
                <a:latin typeface="Arial" pitchFamily="34" charset="0"/>
                <a:ea typeface="Times New Roman" pitchFamily="18" charset="0"/>
              </a:rPr>
              <a:t/>
            </a:r>
            <a:br>
              <a:rPr lang="en-US" dirty="0" smtClean="0">
                <a:latin typeface="Arial" pitchFamily="34" charset="0"/>
                <a:ea typeface="Times New Roman" pitchFamily="18" charset="0"/>
              </a:rPr>
            </a:br>
            <a:r>
              <a:rPr lang="en-US" b="1" dirty="0" smtClean="0">
                <a:latin typeface="Arial" pitchFamily="34" charset="0"/>
                <a:ea typeface="Times New Roman" pitchFamily="18" charset="0"/>
              </a:rPr>
              <a:t>7) Division of Responsibility</a:t>
            </a:r>
            <a:r>
              <a:rPr lang="en-US" dirty="0" smtClean="0">
                <a:latin typeface="Arial" pitchFamily="34" charset="0"/>
                <a:ea typeface="Times New Roman" pitchFamily="18" charset="0"/>
              </a:rPr>
              <a:t/>
            </a:r>
            <a:br>
              <a:rPr lang="en-US" dirty="0" smtClean="0">
                <a:latin typeface="Arial" pitchFamily="34" charset="0"/>
                <a:ea typeface="Times New Roman" pitchFamily="18" charset="0"/>
              </a:rPr>
            </a:br>
            <a:r>
              <a:rPr lang="en-US" dirty="0" smtClean="0">
                <a:latin typeface="Arial" pitchFamily="34" charset="0"/>
                <a:ea typeface="Times New Roman" pitchFamily="18" charset="0"/>
              </a:rPr>
              <a:t>    The principal auditor’s report should :-</a:t>
            </a:r>
          </a:p>
          <a:p>
            <a:pPr lvl="1" eaLnBrk="0" fontAlgn="base" hangingPunct="0">
              <a:spcBef>
                <a:spcPct val="0"/>
              </a:spcBef>
              <a:spcAft>
                <a:spcPct val="0"/>
              </a:spcAft>
              <a:buFontTx/>
              <a:buChar char="•"/>
              <a:tabLst>
                <a:tab pos="495300" algn="l"/>
              </a:tabLst>
            </a:pPr>
            <a:r>
              <a:rPr lang="en-US" dirty="0" smtClean="0">
                <a:latin typeface="Arial" pitchFamily="34" charset="0"/>
                <a:ea typeface="Times New Roman" pitchFamily="18" charset="0"/>
              </a:rPr>
              <a:t>clearly express the division of responsibility</a:t>
            </a:r>
            <a:endParaRPr lang="en-US" sz="1600" dirty="0" smtClean="0">
              <a:latin typeface="Arial" pitchFamily="34" charset="0"/>
            </a:endParaRPr>
          </a:p>
          <a:p>
            <a:pPr lvl="1" eaLnBrk="0" fontAlgn="base" hangingPunct="0">
              <a:spcBef>
                <a:spcPct val="0"/>
              </a:spcBef>
              <a:spcAft>
                <a:spcPct val="0"/>
              </a:spcAft>
              <a:buFontTx/>
              <a:buChar char="•"/>
              <a:tabLst>
                <a:tab pos="495300" algn="l"/>
              </a:tabLst>
            </a:pPr>
            <a:r>
              <a:rPr lang="en-US" dirty="0" smtClean="0">
                <a:latin typeface="Arial" pitchFamily="34" charset="0"/>
                <a:ea typeface="Times New Roman" pitchFamily="18" charset="0"/>
              </a:rPr>
              <a:t>extent of use </a:t>
            </a:r>
            <a:r>
              <a:rPr lang="en-US" smtClean="0">
                <a:latin typeface="Arial" pitchFamily="34" charset="0"/>
                <a:ea typeface="Times New Roman" pitchFamily="18" charset="0"/>
              </a:rPr>
              <a:t>of the </a:t>
            </a:r>
            <a:r>
              <a:rPr lang="en-US" dirty="0" smtClean="0">
                <a:latin typeface="Arial" pitchFamily="34" charset="0"/>
                <a:ea typeface="Times New Roman" pitchFamily="18" charset="0"/>
              </a:rPr>
              <a:t>work of branch auditor’s work in the F/S  of the </a:t>
            </a:r>
          </a:p>
          <a:p>
            <a:pPr lvl="1" eaLnBrk="0" fontAlgn="base" hangingPunct="0">
              <a:spcBef>
                <a:spcPct val="0"/>
              </a:spcBef>
              <a:spcAft>
                <a:spcPct val="0"/>
              </a:spcAft>
              <a:tabLst>
                <a:tab pos="495300" algn="l"/>
              </a:tabLst>
            </a:pPr>
            <a:r>
              <a:rPr lang="en-US" dirty="0" smtClean="0">
                <a:latin typeface="Arial" pitchFamily="34" charset="0"/>
                <a:ea typeface="Times New Roman" pitchFamily="18" charset="0"/>
              </a:rPr>
              <a:t>  entity as a whole</a:t>
            </a:r>
            <a:br>
              <a:rPr lang="en-US" dirty="0" smtClean="0">
                <a:latin typeface="Arial" pitchFamily="34" charset="0"/>
                <a:ea typeface="Times New Roman" pitchFamily="18" charset="0"/>
              </a:rPr>
            </a:br>
            <a:r>
              <a:rPr lang="en-US" sz="2000" dirty="0" smtClean="0">
                <a:latin typeface="Arial" pitchFamily="34" charset="0"/>
                <a:ea typeface="Times New Roman" pitchFamily="18" charset="0"/>
              </a:rPr>
              <a:t/>
            </a:r>
            <a:br>
              <a:rPr lang="en-US" sz="2000" dirty="0" smtClean="0">
                <a:latin typeface="Arial" pitchFamily="34" charset="0"/>
                <a:ea typeface="Times New Roman" pitchFamily="18" charset="0"/>
              </a:rPr>
            </a:br>
            <a:endParaRPr lang="en-US" sz="3200" dirty="0" smtClean="0">
              <a:latin typeface="Arial" pitchFamily="34" charset="0"/>
            </a:endParaRPr>
          </a:p>
        </p:txBody>
      </p:sp>
      <p:sp>
        <p:nvSpPr>
          <p:cNvPr id="3" name="Rounded Rectangle 2"/>
          <p:cNvSpPr/>
          <p:nvPr/>
        </p:nvSpPr>
        <p:spPr>
          <a:xfrm>
            <a:off x="0" y="0"/>
            <a:ext cx="9144000" cy="1600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tabLst>
                <a:tab pos="495300" algn="l"/>
              </a:tabLst>
            </a:pPr>
            <a:r>
              <a:rPr lang="en-US" sz="240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ea typeface="Times New Roman" pitchFamily="18" charset="0"/>
              </a:rPr>
              <a:t>SA 600</a:t>
            </a:r>
            <a:endParaRPr lang="en-US"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endParaRPr>
          </a:p>
          <a:p>
            <a:pPr lvl="0" algn="ctr" eaLnBrk="0" fontAlgn="base" hangingPunct="0">
              <a:spcBef>
                <a:spcPct val="0"/>
              </a:spcBef>
              <a:spcAft>
                <a:spcPct val="0"/>
              </a:spcAft>
              <a:tabLst>
                <a:tab pos="495300" algn="l"/>
              </a:tabLst>
            </a:pPr>
            <a:r>
              <a:rPr lang="en-US" sz="240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ea typeface="Times New Roman" pitchFamily="18" charset="0"/>
              </a:rPr>
              <a:t>Using The Work Of Another Auditor (CONTD…)</a:t>
            </a:r>
          </a:p>
        </p:txBody>
      </p:sp>
      <p:sp>
        <p:nvSpPr>
          <p:cNvPr id="4" name="Rounded Rectangle 3"/>
          <p:cNvSpPr/>
          <p:nvPr/>
        </p:nvSpPr>
        <p:spPr>
          <a:xfrm>
            <a:off x="0" y="1600200"/>
            <a:ext cx="228600" cy="5257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tabLst>
                <a:tab pos="495300" algn="l"/>
              </a:tabLst>
            </a:pPr>
            <a:endParaRPr lang="en-US" sz="240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ea typeface="Times New Roman" pitchFamily="18" charset="0"/>
            </a:endParaRPr>
          </a:p>
        </p:txBody>
      </p:sp>
      <p:sp>
        <p:nvSpPr>
          <p:cNvPr id="5" name="Rounded Rectangle 4"/>
          <p:cNvSpPr/>
          <p:nvPr/>
        </p:nvSpPr>
        <p:spPr>
          <a:xfrm>
            <a:off x="8839200" y="1600200"/>
            <a:ext cx="304800" cy="5257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tabLst>
                <a:tab pos="495300" algn="l"/>
              </a:tabLst>
            </a:pPr>
            <a:endParaRPr lang="en-US" sz="240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ea typeface="Times New Roman" pitchFamily="18" charset="0"/>
            </a:endParaRPr>
          </a:p>
        </p:txBody>
      </p:sp>
      <p:sp>
        <p:nvSpPr>
          <p:cNvPr id="6" name="Rounded Rectangle 5"/>
          <p:cNvSpPr/>
          <p:nvPr/>
        </p:nvSpPr>
        <p:spPr>
          <a:xfrm>
            <a:off x="228600" y="6324600"/>
            <a:ext cx="86106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tabLst>
                <a:tab pos="495300" algn="l"/>
              </a:tabLst>
            </a:pPr>
            <a:endParaRPr lang="en-US" sz="240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ea typeface="Times New Roman" pitchFamily="18" charset="0"/>
            </a:endParaRPr>
          </a:p>
        </p:txBody>
      </p:sp>
    </p:spTree>
  </p:cSld>
  <p:clrMapOvr>
    <a:masterClrMapping/>
  </p:clrMapOvr>
  <p:transition spd="med">
    <p:checker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Rectangle 1"/>
          <p:cNvSpPr>
            <a:spLocks noChangeArrowheads="1"/>
          </p:cNvSpPr>
          <p:nvPr/>
        </p:nvSpPr>
        <p:spPr bwMode="auto">
          <a:xfrm>
            <a:off x="0" y="1143000"/>
            <a:ext cx="9144000" cy="57861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0" indent="-457200" algn="l" defTabSz="914400" rtl="0" eaLnBrk="0" fontAlgn="base" latinLnBrk="0" hangingPunct="0">
              <a:lnSpc>
                <a:spcPct val="100000"/>
              </a:lnSpc>
              <a:spcBef>
                <a:spcPct val="0"/>
              </a:spcBef>
              <a:spcAft>
                <a:spcPct val="0"/>
              </a:spcAft>
              <a:buClrTx/>
              <a:buSzTx/>
              <a:buFontTx/>
              <a:buAutoNum type="arabicParenR"/>
              <a:tabLst>
                <a:tab pos="457200" algn="l"/>
              </a:tabLst>
            </a:pPr>
            <a:endParaRPr kumimoji="0" lang="en-US" sz="2000" b="1" i="0" u="none" strike="noStrike" cap="none" normalizeH="0" baseline="0" dirty="0" smtClean="0">
              <a:ln>
                <a:noFill/>
              </a:ln>
              <a:solidFill>
                <a:srgbClr val="7030A0"/>
              </a:solidFill>
              <a:effectLst/>
              <a:latin typeface="Arial" pitchFamily="34" charset="0"/>
              <a:ea typeface="Times New Roman" pitchFamily="18" charset="0"/>
            </a:endParaRPr>
          </a:p>
          <a:p>
            <a:pPr marL="457200" marR="0" lvl="0" indent="-457200" algn="l" defTabSz="914400" rtl="0" eaLnBrk="0" fontAlgn="base" latinLnBrk="0" hangingPunct="0">
              <a:lnSpc>
                <a:spcPct val="100000"/>
              </a:lnSpc>
              <a:spcBef>
                <a:spcPct val="0"/>
              </a:spcBef>
              <a:spcAft>
                <a:spcPct val="0"/>
              </a:spcAft>
              <a:buClrTx/>
              <a:buSzTx/>
              <a:buFontTx/>
              <a:buAutoNum type="arabicParenR"/>
              <a:tabLst>
                <a:tab pos="457200" algn="l"/>
              </a:tabLst>
            </a:pPr>
            <a:r>
              <a:rPr kumimoji="0" lang="en-US" sz="2000" i="0" u="none" strike="noStrike" cap="none" normalizeH="0" baseline="0" dirty="0" smtClean="0">
                <a:ln>
                  <a:noFill/>
                </a:ln>
                <a:effectLst/>
                <a:latin typeface="Arial" pitchFamily="34" charset="0"/>
                <a:ea typeface="Times New Roman" pitchFamily="18" charset="0"/>
              </a:rPr>
              <a:t>Acknowledgement of the management of it’s responsibility for the </a:t>
            </a:r>
          </a:p>
          <a:p>
            <a:pPr marL="457200" marR="0" lvl="0" indent="-457200" algn="l" defTabSz="914400" rtl="0" eaLnBrk="0" fontAlgn="base" latinLnBrk="0" hangingPunct="0">
              <a:lnSpc>
                <a:spcPct val="100000"/>
              </a:lnSpc>
              <a:spcBef>
                <a:spcPct val="0"/>
              </a:spcBef>
              <a:spcAft>
                <a:spcPct val="0"/>
              </a:spcAft>
              <a:buClrTx/>
              <a:buSzTx/>
              <a:tabLst>
                <a:tab pos="457200" algn="l"/>
              </a:tabLst>
            </a:pPr>
            <a:r>
              <a:rPr lang="en-US" sz="2000" dirty="0" smtClean="0">
                <a:latin typeface="Arial" pitchFamily="34" charset="0"/>
                <a:ea typeface="Times New Roman" pitchFamily="18" charset="0"/>
              </a:rPr>
              <a:t>	</a:t>
            </a:r>
            <a:r>
              <a:rPr kumimoji="0" lang="en-US" sz="2000" i="0" u="none" strike="noStrike" cap="none" normalizeH="0" baseline="0" dirty="0" smtClean="0">
                <a:ln>
                  <a:noFill/>
                </a:ln>
                <a:effectLst/>
                <a:latin typeface="Arial" pitchFamily="34" charset="0"/>
                <a:ea typeface="Times New Roman" pitchFamily="18" charset="0"/>
              </a:rPr>
              <a:t>Financial Information</a:t>
            </a:r>
            <a:br>
              <a:rPr kumimoji="0" lang="en-US" sz="2000" i="0" u="none" strike="noStrike" cap="none" normalizeH="0" baseline="0" dirty="0" smtClean="0">
                <a:ln>
                  <a:noFill/>
                </a:ln>
                <a:effectLst/>
                <a:latin typeface="Arial" pitchFamily="34" charset="0"/>
                <a:ea typeface="Times New Roman" pitchFamily="18" charset="0"/>
              </a:rPr>
            </a:br>
            <a:endParaRPr kumimoji="0" lang="en-US" i="0" u="none" strike="noStrike" cap="none" normalizeH="0" baseline="0" dirty="0" smtClean="0">
              <a:ln>
                <a:noFill/>
              </a:ln>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US" sz="2000" i="0" u="none" strike="noStrike" cap="none" normalizeH="0" baseline="0" dirty="0" smtClean="0">
                <a:ln>
                  <a:noFill/>
                </a:ln>
                <a:effectLst/>
                <a:latin typeface="Arial" pitchFamily="34" charset="0"/>
                <a:ea typeface="Times New Roman" pitchFamily="18" charset="0"/>
              </a:rPr>
              <a:t>2) Representations by management as Audit Evidence</a:t>
            </a:r>
            <a:br>
              <a:rPr kumimoji="0" lang="en-US" sz="2000" i="0" u="none" strike="noStrike" cap="none" normalizeH="0" baseline="0" dirty="0" smtClean="0">
                <a:ln>
                  <a:noFill/>
                </a:ln>
                <a:effectLst/>
                <a:latin typeface="Arial" pitchFamily="34" charset="0"/>
                <a:ea typeface="Times New Roman" pitchFamily="18" charset="0"/>
              </a:rPr>
            </a:br>
            <a:r>
              <a:rPr kumimoji="0" lang="en-US" sz="2000" i="0" u="none" strike="noStrike" cap="none" normalizeH="0" baseline="0" dirty="0" smtClean="0">
                <a:ln>
                  <a:noFill/>
                </a:ln>
                <a:effectLst/>
                <a:latin typeface="Arial" pitchFamily="34" charset="0"/>
                <a:ea typeface="Times New Roman" pitchFamily="18" charset="0"/>
              </a:rPr>
              <a:t>     a) Obtain supportive evidences from sources whether within or outside 	   the entity</a:t>
            </a:r>
            <a:br>
              <a:rPr kumimoji="0" lang="en-US" sz="2000" i="0" u="none" strike="noStrike" cap="none" normalizeH="0" baseline="0" dirty="0" smtClean="0">
                <a:ln>
                  <a:noFill/>
                </a:ln>
                <a:effectLst/>
                <a:latin typeface="Arial" pitchFamily="34" charset="0"/>
                <a:ea typeface="Times New Roman" pitchFamily="18" charset="0"/>
              </a:rPr>
            </a:br>
            <a:r>
              <a:rPr kumimoji="0" lang="en-US" sz="2000" i="0" u="none" strike="noStrike" cap="none" normalizeH="0" baseline="0" dirty="0" smtClean="0">
                <a:ln>
                  <a:noFill/>
                </a:ln>
                <a:effectLst/>
                <a:latin typeface="Arial" pitchFamily="34" charset="0"/>
                <a:ea typeface="Times New Roman" pitchFamily="18" charset="0"/>
              </a:rPr>
              <a:t>     b) Evaluate representations by management in comparison with other </a:t>
            </a: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lang="en-US" sz="2000" dirty="0" smtClean="0">
                <a:latin typeface="Arial" pitchFamily="34" charset="0"/>
                <a:ea typeface="Times New Roman" pitchFamily="18" charset="0"/>
              </a:rPr>
              <a:t>         </a:t>
            </a:r>
            <a:r>
              <a:rPr kumimoji="0" lang="en-US" sz="2000" i="0" u="none" strike="noStrike" cap="none" normalizeH="0" baseline="0" dirty="0" smtClean="0">
                <a:ln>
                  <a:noFill/>
                </a:ln>
                <a:effectLst/>
                <a:latin typeface="Arial" pitchFamily="34" charset="0"/>
                <a:ea typeface="Times New Roman" pitchFamily="18" charset="0"/>
              </a:rPr>
              <a:t>evidences</a:t>
            </a: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US" sz="2000" i="0" u="none" strike="noStrike" cap="none" normalizeH="0" baseline="0" dirty="0" smtClean="0">
                <a:ln>
                  <a:noFill/>
                </a:ln>
                <a:effectLst/>
                <a:latin typeface="Arial" pitchFamily="34" charset="0"/>
                <a:ea typeface="Times New Roman" pitchFamily="18" charset="0"/>
              </a:rPr>
              <a:t>     c) Consider the authority of the person issuing such representation</a:t>
            </a:r>
            <a:br>
              <a:rPr kumimoji="0" lang="en-US" sz="2000" i="0" u="none" strike="noStrike" cap="none" normalizeH="0" baseline="0" dirty="0" smtClean="0">
                <a:ln>
                  <a:noFill/>
                </a:ln>
                <a:effectLst/>
                <a:latin typeface="Arial" pitchFamily="34" charset="0"/>
                <a:ea typeface="Times New Roman" pitchFamily="18" charset="0"/>
              </a:rPr>
            </a:br>
            <a:r>
              <a:rPr kumimoji="0" lang="en-US" sz="2000" i="0" u="none" strike="noStrike" cap="none" normalizeH="0" baseline="0" dirty="0" smtClean="0">
                <a:ln>
                  <a:noFill/>
                </a:ln>
                <a:effectLst/>
                <a:latin typeface="Arial" pitchFamily="34" charset="0"/>
                <a:ea typeface="Times New Roman" pitchFamily="18" charset="0"/>
              </a:rPr>
              <a:t/>
            </a:r>
            <a:br>
              <a:rPr kumimoji="0" lang="en-US" sz="2000" i="0" u="none" strike="noStrike" cap="none" normalizeH="0" baseline="0" dirty="0" smtClean="0">
                <a:ln>
                  <a:noFill/>
                </a:ln>
                <a:effectLst/>
                <a:latin typeface="Arial" pitchFamily="34" charset="0"/>
                <a:ea typeface="Times New Roman" pitchFamily="18" charset="0"/>
              </a:rPr>
            </a:br>
            <a:r>
              <a:rPr kumimoji="0" lang="en-US" sz="2000" i="0" u="none" strike="noStrike" cap="none" normalizeH="0" baseline="0" dirty="0" smtClean="0">
                <a:ln>
                  <a:noFill/>
                </a:ln>
                <a:effectLst/>
                <a:latin typeface="Arial" pitchFamily="34" charset="0"/>
                <a:ea typeface="Times New Roman" pitchFamily="18" charset="0"/>
              </a:rPr>
              <a:t>3) Contradictory view with the management</a:t>
            </a:r>
            <a:endParaRPr kumimoji="0" lang="en-US" i="0" u="none" strike="noStrike" cap="none" normalizeH="0" baseline="0" dirty="0" smtClean="0">
              <a:ln>
                <a:noFill/>
              </a:ln>
              <a:effectLst/>
              <a:latin typeface="Arial" pitchFamily="34" charset="0"/>
            </a:endParaRPr>
          </a:p>
          <a:p>
            <a:pPr lvl="1" eaLnBrk="0" fontAlgn="base" hangingPunct="0">
              <a:spcBef>
                <a:spcPct val="0"/>
              </a:spcBef>
              <a:spcAft>
                <a:spcPct val="0"/>
              </a:spcAft>
              <a:buFontTx/>
              <a:buChar char="•"/>
              <a:tabLst>
                <a:tab pos="457200" algn="l"/>
              </a:tabLst>
            </a:pPr>
            <a:r>
              <a:rPr kumimoji="0" lang="en-US" sz="2000" i="0" u="none" strike="noStrike" cap="none" normalizeH="0" baseline="0" dirty="0" smtClean="0">
                <a:ln>
                  <a:noFill/>
                </a:ln>
                <a:effectLst/>
                <a:latin typeface="Arial" pitchFamily="34" charset="0"/>
                <a:ea typeface="Times New Roman" pitchFamily="18" charset="0"/>
              </a:rPr>
              <a:t>In such cases the auditor should himself prepare the letter and forward it to the management to acknowledge the same.</a:t>
            </a:r>
            <a:endParaRPr kumimoji="0" lang="en-US" i="0" u="none" strike="noStrike" cap="none" normalizeH="0" baseline="0" dirty="0" smtClean="0">
              <a:ln>
                <a:noFill/>
              </a:ln>
              <a:effectLst/>
              <a:latin typeface="Arial" pitchFamily="34" charset="0"/>
            </a:endParaRPr>
          </a:p>
          <a:p>
            <a:pPr lvl="1" algn="just" eaLnBrk="0" fontAlgn="base" hangingPunct="0">
              <a:spcBef>
                <a:spcPct val="0"/>
              </a:spcBef>
              <a:spcAft>
                <a:spcPct val="0"/>
              </a:spcAft>
              <a:buFontTx/>
              <a:buChar char="•"/>
              <a:tabLst>
                <a:tab pos="457200" algn="l"/>
              </a:tabLst>
            </a:pPr>
            <a:r>
              <a:rPr kumimoji="0" lang="en-US" sz="2000" i="0" u="none" strike="noStrike" cap="none" normalizeH="0" baseline="0" dirty="0" smtClean="0">
                <a:ln>
                  <a:noFill/>
                </a:ln>
                <a:effectLst/>
                <a:latin typeface="Arial" pitchFamily="34" charset="0"/>
                <a:ea typeface="Times New Roman" pitchFamily="18" charset="0"/>
              </a:rPr>
              <a:t>Upon it’s refusal the auditor should </a:t>
            </a:r>
            <a:r>
              <a:rPr kumimoji="0" lang="en-US" sz="1600" i="1" u="none" strike="noStrike" cap="none" normalizeH="0" baseline="0" dirty="0" smtClean="0">
                <a:ln>
                  <a:noFill/>
                </a:ln>
                <a:effectLst/>
                <a:latin typeface="Arial" pitchFamily="34" charset="0"/>
                <a:ea typeface="Times New Roman" pitchFamily="18" charset="0"/>
              </a:rPr>
              <a:t>RECONSIDER</a:t>
            </a:r>
            <a:r>
              <a:rPr kumimoji="0" lang="en-US" sz="2000" i="0" u="none" strike="noStrike" cap="none" normalizeH="0" baseline="0" dirty="0" smtClean="0">
                <a:ln>
                  <a:noFill/>
                </a:ln>
                <a:effectLst/>
                <a:latin typeface="Arial" pitchFamily="34" charset="0"/>
                <a:ea typeface="Times New Roman" pitchFamily="18" charset="0"/>
              </a:rPr>
              <a:t> the earlier representation</a:t>
            </a:r>
          </a:p>
          <a:p>
            <a:pPr lvl="1" eaLnBrk="0" fontAlgn="base" hangingPunct="0">
              <a:spcBef>
                <a:spcPct val="0"/>
              </a:spcBef>
              <a:spcAft>
                <a:spcPct val="0"/>
              </a:spcAft>
              <a:buFontTx/>
              <a:buChar char="•"/>
              <a:tabLst>
                <a:tab pos="457200" algn="l"/>
              </a:tabLst>
            </a:pPr>
            <a:r>
              <a:rPr kumimoji="0" lang="en-US" sz="2000" i="0" u="none" strike="noStrike" cap="none" normalizeH="0" baseline="0" dirty="0" smtClean="0">
                <a:ln>
                  <a:noFill/>
                </a:ln>
                <a:effectLst/>
                <a:latin typeface="Arial" pitchFamily="34" charset="0"/>
                <a:ea typeface="Times New Roman" pitchFamily="18" charset="0"/>
              </a:rPr>
              <a:t> Mention the facts in the audit report</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a:r>
            <a:br>
              <a:rPr kumimoji="0" lang="en-US" sz="2000" b="0" i="0" u="none" strike="noStrike" cap="none" normalizeH="0" baseline="0" dirty="0" smtClean="0">
                <a:ln>
                  <a:noFill/>
                </a:ln>
                <a:solidFill>
                  <a:schemeClr val="tx1"/>
                </a:solidFill>
                <a:effectLst/>
                <a:latin typeface="Arial" pitchFamily="34" charset="0"/>
                <a:ea typeface="Times New Roman" pitchFamily="18" charset="0"/>
              </a:rPr>
            </a:b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a:r>
            <a:br>
              <a:rPr kumimoji="0" lang="en-US" sz="2000" b="0" i="0" u="none" strike="noStrike" cap="none" normalizeH="0" baseline="0" dirty="0" smtClean="0">
                <a:ln>
                  <a:noFill/>
                </a:ln>
                <a:solidFill>
                  <a:schemeClr val="tx1"/>
                </a:solidFill>
                <a:effectLst/>
                <a:latin typeface="Arial" pitchFamily="34" charset="0"/>
                <a:ea typeface="Times New Roman" pitchFamily="18" charset="0"/>
              </a:rPr>
            </a:br>
            <a:endParaRPr kumimoji="0" lang="en-US" sz="3200" b="0" i="0" u="none" strike="noStrike" cap="none" normalizeH="0" baseline="0" dirty="0" smtClean="0">
              <a:ln>
                <a:noFill/>
              </a:ln>
              <a:solidFill>
                <a:schemeClr val="tx1"/>
              </a:solidFill>
              <a:effectLst/>
              <a:latin typeface="Arial" pitchFamily="34" charset="0"/>
            </a:endParaRPr>
          </a:p>
        </p:txBody>
      </p:sp>
      <p:sp>
        <p:nvSpPr>
          <p:cNvPr id="5" name="Bevel 4"/>
          <p:cNvSpPr/>
          <p:nvPr/>
        </p:nvSpPr>
        <p:spPr>
          <a:xfrm>
            <a:off x="0" y="0"/>
            <a:ext cx="9144000" cy="1143000"/>
          </a:xfrm>
          <a:prstGeom prst="bevel">
            <a:avLst/>
          </a:prstGeom>
        </p:spPr>
        <p:style>
          <a:lnRef idx="3">
            <a:schemeClr val="lt1"/>
          </a:lnRef>
          <a:fillRef idx="1">
            <a:schemeClr val="accent3"/>
          </a:fillRef>
          <a:effectRef idx="1">
            <a:schemeClr val="accent3"/>
          </a:effectRef>
          <a:fontRef idx="minor">
            <a:schemeClr val="lt1"/>
          </a:fontRef>
        </p:style>
        <p:txBody>
          <a:bodyPr rtlCol="0" anchor="ctr"/>
          <a:lstStyle/>
          <a:p>
            <a:pPr lvl="0" algn="ctr" fontAlgn="base">
              <a:spcBef>
                <a:spcPct val="0"/>
              </a:spcBef>
              <a:spcAft>
                <a:spcPct val="0"/>
              </a:spcAft>
              <a:tabLst>
                <a:tab pos="457200" algn="l"/>
              </a:tabLst>
            </a:pPr>
            <a:r>
              <a:rPr lang="en-US" sz="2800" b="1" i="1" u="sng" dirty="0" smtClean="0">
                <a:solidFill>
                  <a:schemeClr val="bg2">
                    <a:lumMod val="75000"/>
                  </a:schemeClr>
                </a:solidFill>
                <a:latin typeface="Arial" pitchFamily="34" charset="0"/>
                <a:ea typeface="Times New Roman" pitchFamily="18" charset="0"/>
              </a:rPr>
              <a:t>SA 580</a:t>
            </a:r>
            <a:endParaRPr lang="en-US" sz="2000" i="1" dirty="0" smtClean="0">
              <a:solidFill>
                <a:schemeClr val="bg2">
                  <a:lumMod val="75000"/>
                </a:schemeClr>
              </a:solidFill>
              <a:latin typeface="Arial" pitchFamily="34" charset="0"/>
            </a:endParaRPr>
          </a:p>
          <a:p>
            <a:pPr lvl="0" algn="ctr" eaLnBrk="0" fontAlgn="base" hangingPunct="0">
              <a:spcBef>
                <a:spcPct val="0"/>
              </a:spcBef>
              <a:spcAft>
                <a:spcPct val="0"/>
              </a:spcAft>
              <a:tabLst>
                <a:tab pos="457200" algn="l"/>
              </a:tabLst>
            </a:pPr>
            <a:r>
              <a:rPr lang="en-US" sz="2800" b="1" i="1" u="sng" dirty="0" smtClean="0">
                <a:solidFill>
                  <a:schemeClr val="bg2">
                    <a:lumMod val="75000"/>
                  </a:schemeClr>
                </a:solidFill>
                <a:latin typeface="Arial" pitchFamily="34" charset="0"/>
                <a:ea typeface="Times New Roman" pitchFamily="18" charset="0"/>
              </a:rPr>
              <a:t>Management Representation</a:t>
            </a:r>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2000"/>
                                        <p:tgtEl>
                                          <p:spTgt spid="5">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fade">
                                      <p:cBhvr>
                                        <p:cTn id="10" dur="2000"/>
                                        <p:tgtEl>
                                          <p:spTgt spid="5">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Effect transition="in" filter="fade">
                                      <p:cBhvr>
                                        <p:cTn id="13" dur="2000"/>
                                        <p:tgtEl>
                                          <p:spTgt spid="5">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6" fill="hold" grpId="0" nodeType="clickEffect">
                                  <p:stCondLst>
                                    <p:cond delay="0"/>
                                  </p:stCondLst>
                                  <p:childTnLst>
                                    <p:set>
                                      <p:cBhvr>
                                        <p:cTn id="17" dur="1" fill="hold">
                                          <p:stCondLst>
                                            <p:cond delay="0"/>
                                          </p:stCondLst>
                                        </p:cTn>
                                        <p:tgtEl>
                                          <p:spTgt spid="137217">
                                            <p:txEl>
                                              <p:pRg st="1" end="1"/>
                                            </p:txEl>
                                          </p:spTgt>
                                        </p:tgtEl>
                                        <p:attrNameLst>
                                          <p:attrName>style.visibility</p:attrName>
                                        </p:attrNameLst>
                                      </p:cBhvr>
                                      <p:to>
                                        <p:strVal val="visible"/>
                                      </p:to>
                                    </p:set>
                                    <p:anim calcmode="lin" valueType="num">
                                      <p:cBhvr additive="base">
                                        <p:cTn id="18" dur="2000" fill="hold"/>
                                        <p:tgtEl>
                                          <p:spTgt spid="137217">
                                            <p:txEl>
                                              <p:pRg st="1" end="1"/>
                                            </p:txEl>
                                          </p:spTgt>
                                        </p:tgtEl>
                                        <p:attrNameLst>
                                          <p:attrName>ppt_x</p:attrName>
                                        </p:attrNameLst>
                                      </p:cBhvr>
                                      <p:tavLst>
                                        <p:tav tm="0">
                                          <p:val>
                                            <p:strVal val="1+#ppt_w/2"/>
                                          </p:val>
                                        </p:tav>
                                        <p:tav tm="100000">
                                          <p:val>
                                            <p:strVal val="#ppt_x"/>
                                          </p:val>
                                        </p:tav>
                                      </p:tavLst>
                                    </p:anim>
                                    <p:anim calcmode="lin" valueType="num">
                                      <p:cBhvr additive="base">
                                        <p:cTn id="19" dur="2000" fill="hold"/>
                                        <p:tgtEl>
                                          <p:spTgt spid="137217">
                                            <p:txEl>
                                              <p:pRg st="1" end="1"/>
                                            </p:txEl>
                                          </p:spTgt>
                                        </p:tgtEl>
                                        <p:attrNameLst>
                                          <p:attrName>ppt_y</p:attrName>
                                        </p:attrNameLst>
                                      </p:cBhvr>
                                      <p:tavLst>
                                        <p:tav tm="0">
                                          <p:val>
                                            <p:strVal val="1+#ppt_h/2"/>
                                          </p:val>
                                        </p:tav>
                                        <p:tav tm="100000">
                                          <p:val>
                                            <p:strVal val="#ppt_y"/>
                                          </p:val>
                                        </p:tav>
                                      </p:tavLst>
                                    </p:anim>
                                  </p:childTnLst>
                                </p:cTn>
                              </p:par>
                              <p:par>
                                <p:cTn id="20" presetID="2" presetClass="entr" presetSubtype="6" fill="hold" grpId="0" nodeType="withEffect">
                                  <p:stCondLst>
                                    <p:cond delay="0"/>
                                  </p:stCondLst>
                                  <p:childTnLst>
                                    <p:set>
                                      <p:cBhvr>
                                        <p:cTn id="21" dur="1" fill="hold">
                                          <p:stCondLst>
                                            <p:cond delay="0"/>
                                          </p:stCondLst>
                                        </p:cTn>
                                        <p:tgtEl>
                                          <p:spTgt spid="137217">
                                            <p:txEl>
                                              <p:pRg st="2" end="2"/>
                                            </p:txEl>
                                          </p:spTgt>
                                        </p:tgtEl>
                                        <p:attrNameLst>
                                          <p:attrName>style.visibility</p:attrName>
                                        </p:attrNameLst>
                                      </p:cBhvr>
                                      <p:to>
                                        <p:strVal val="visible"/>
                                      </p:to>
                                    </p:set>
                                    <p:anim calcmode="lin" valueType="num">
                                      <p:cBhvr additive="base">
                                        <p:cTn id="22" dur="2000" fill="hold"/>
                                        <p:tgtEl>
                                          <p:spTgt spid="137217">
                                            <p:txEl>
                                              <p:pRg st="2" end="2"/>
                                            </p:txEl>
                                          </p:spTgt>
                                        </p:tgtEl>
                                        <p:attrNameLst>
                                          <p:attrName>ppt_x</p:attrName>
                                        </p:attrNameLst>
                                      </p:cBhvr>
                                      <p:tavLst>
                                        <p:tav tm="0">
                                          <p:val>
                                            <p:strVal val="1+#ppt_w/2"/>
                                          </p:val>
                                        </p:tav>
                                        <p:tav tm="100000">
                                          <p:val>
                                            <p:strVal val="#ppt_x"/>
                                          </p:val>
                                        </p:tav>
                                      </p:tavLst>
                                    </p:anim>
                                    <p:anim calcmode="lin" valueType="num">
                                      <p:cBhvr additive="base">
                                        <p:cTn id="23" dur="2000" fill="hold"/>
                                        <p:tgtEl>
                                          <p:spTgt spid="137217">
                                            <p:txEl>
                                              <p:pRg st="2" end="2"/>
                                            </p:txEl>
                                          </p:spTgt>
                                        </p:tgtEl>
                                        <p:attrNameLst>
                                          <p:attrName>ppt_y</p:attrName>
                                        </p:attrNameLst>
                                      </p:cBhvr>
                                      <p:tavLst>
                                        <p:tav tm="0">
                                          <p:val>
                                            <p:strVal val="1+#ppt_h/2"/>
                                          </p:val>
                                        </p:tav>
                                        <p:tav tm="100000">
                                          <p:val>
                                            <p:strVal val="#ppt_y"/>
                                          </p:val>
                                        </p:tav>
                                      </p:tavLst>
                                    </p:anim>
                                  </p:childTnLst>
                                </p:cTn>
                              </p:par>
                              <p:par>
                                <p:cTn id="24" presetID="2" presetClass="entr" presetSubtype="6" fill="hold" grpId="0" nodeType="withEffect">
                                  <p:stCondLst>
                                    <p:cond delay="0"/>
                                  </p:stCondLst>
                                  <p:childTnLst>
                                    <p:set>
                                      <p:cBhvr>
                                        <p:cTn id="25" dur="1" fill="hold">
                                          <p:stCondLst>
                                            <p:cond delay="0"/>
                                          </p:stCondLst>
                                        </p:cTn>
                                        <p:tgtEl>
                                          <p:spTgt spid="137217">
                                            <p:txEl>
                                              <p:pRg st="3" end="3"/>
                                            </p:txEl>
                                          </p:spTgt>
                                        </p:tgtEl>
                                        <p:attrNameLst>
                                          <p:attrName>style.visibility</p:attrName>
                                        </p:attrNameLst>
                                      </p:cBhvr>
                                      <p:to>
                                        <p:strVal val="visible"/>
                                      </p:to>
                                    </p:set>
                                    <p:anim calcmode="lin" valueType="num">
                                      <p:cBhvr additive="base">
                                        <p:cTn id="26" dur="2000" fill="hold"/>
                                        <p:tgtEl>
                                          <p:spTgt spid="137217">
                                            <p:txEl>
                                              <p:pRg st="3" end="3"/>
                                            </p:txEl>
                                          </p:spTgt>
                                        </p:tgtEl>
                                        <p:attrNameLst>
                                          <p:attrName>ppt_x</p:attrName>
                                        </p:attrNameLst>
                                      </p:cBhvr>
                                      <p:tavLst>
                                        <p:tav tm="0">
                                          <p:val>
                                            <p:strVal val="1+#ppt_w/2"/>
                                          </p:val>
                                        </p:tav>
                                        <p:tav tm="100000">
                                          <p:val>
                                            <p:strVal val="#ppt_x"/>
                                          </p:val>
                                        </p:tav>
                                      </p:tavLst>
                                    </p:anim>
                                    <p:anim calcmode="lin" valueType="num">
                                      <p:cBhvr additive="base">
                                        <p:cTn id="27" dur="2000" fill="hold"/>
                                        <p:tgtEl>
                                          <p:spTgt spid="137217">
                                            <p:txEl>
                                              <p:pRg st="3" end="3"/>
                                            </p:txEl>
                                          </p:spTgt>
                                        </p:tgtEl>
                                        <p:attrNameLst>
                                          <p:attrName>ppt_y</p:attrName>
                                        </p:attrNameLst>
                                      </p:cBhvr>
                                      <p:tavLst>
                                        <p:tav tm="0">
                                          <p:val>
                                            <p:strVal val="1+#ppt_h/2"/>
                                          </p:val>
                                        </p:tav>
                                        <p:tav tm="100000">
                                          <p:val>
                                            <p:strVal val="#ppt_y"/>
                                          </p:val>
                                        </p:tav>
                                      </p:tavLst>
                                    </p:anim>
                                  </p:childTnLst>
                                </p:cTn>
                              </p:par>
                              <p:par>
                                <p:cTn id="28" presetID="2" presetClass="entr" presetSubtype="6" fill="hold" grpId="0" nodeType="withEffect">
                                  <p:stCondLst>
                                    <p:cond delay="0"/>
                                  </p:stCondLst>
                                  <p:childTnLst>
                                    <p:set>
                                      <p:cBhvr>
                                        <p:cTn id="29" dur="1" fill="hold">
                                          <p:stCondLst>
                                            <p:cond delay="0"/>
                                          </p:stCondLst>
                                        </p:cTn>
                                        <p:tgtEl>
                                          <p:spTgt spid="137217">
                                            <p:txEl>
                                              <p:pRg st="4" end="4"/>
                                            </p:txEl>
                                          </p:spTgt>
                                        </p:tgtEl>
                                        <p:attrNameLst>
                                          <p:attrName>style.visibility</p:attrName>
                                        </p:attrNameLst>
                                      </p:cBhvr>
                                      <p:to>
                                        <p:strVal val="visible"/>
                                      </p:to>
                                    </p:set>
                                    <p:anim calcmode="lin" valueType="num">
                                      <p:cBhvr additive="base">
                                        <p:cTn id="30" dur="2000" fill="hold"/>
                                        <p:tgtEl>
                                          <p:spTgt spid="137217">
                                            <p:txEl>
                                              <p:pRg st="4" end="4"/>
                                            </p:txEl>
                                          </p:spTgt>
                                        </p:tgtEl>
                                        <p:attrNameLst>
                                          <p:attrName>ppt_x</p:attrName>
                                        </p:attrNameLst>
                                      </p:cBhvr>
                                      <p:tavLst>
                                        <p:tav tm="0">
                                          <p:val>
                                            <p:strVal val="1+#ppt_w/2"/>
                                          </p:val>
                                        </p:tav>
                                        <p:tav tm="100000">
                                          <p:val>
                                            <p:strVal val="#ppt_x"/>
                                          </p:val>
                                        </p:tav>
                                      </p:tavLst>
                                    </p:anim>
                                    <p:anim calcmode="lin" valueType="num">
                                      <p:cBhvr additive="base">
                                        <p:cTn id="31" dur="2000" fill="hold"/>
                                        <p:tgtEl>
                                          <p:spTgt spid="137217">
                                            <p:txEl>
                                              <p:pRg st="4" end="4"/>
                                            </p:txEl>
                                          </p:spTgt>
                                        </p:tgtEl>
                                        <p:attrNameLst>
                                          <p:attrName>ppt_y</p:attrName>
                                        </p:attrNameLst>
                                      </p:cBhvr>
                                      <p:tavLst>
                                        <p:tav tm="0">
                                          <p:val>
                                            <p:strVal val="1+#ppt_h/2"/>
                                          </p:val>
                                        </p:tav>
                                        <p:tav tm="100000">
                                          <p:val>
                                            <p:strVal val="#ppt_y"/>
                                          </p:val>
                                        </p:tav>
                                      </p:tavLst>
                                    </p:anim>
                                  </p:childTnLst>
                                </p:cTn>
                              </p:par>
                              <p:par>
                                <p:cTn id="32" presetID="2" presetClass="entr" presetSubtype="6" fill="hold" grpId="0" nodeType="withEffect">
                                  <p:stCondLst>
                                    <p:cond delay="0"/>
                                  </p:stCondLst>
                                  <p:childTnLst>
                                    <p:set>
                                      <p:cBhvr>
                                        <p:cTn id="33" dur="1" fill="hold">
                                          <p:stCondLst>
                                            <p:cond delay="0"/>
                                          </p:stCondLst>
                                        </p:cTn>
                                        <p:tgtEl>
                                          <p:spTgt spid="137217">
                                            <p:txEl>
                                              <p:pRg st="5" end="5"/>
                                            </p:txEl>
                                          </p:spTgt>
                                        </p:tgtEl>
                                        <p:attrNameLst>
                                          <p:attrName>style.visibility</p:attrName>
                                        </p:attrNameLst>
                                      </p:cBhvr>
                                      <p:to>
                                        <p:strVal val="visible"/>
                                      </p:to>
                                    </p:set>
                                    <p:anim calcmode="lin" valueType="num">
                                      <p:cBhvr additive="base">
                                        <p:cTn id="34" dur="2000" fill="hold"/>
                                        <p:tgtEl>
                                          <p:spTgt spid="137217">
                                            <p:txEl>
                                              <p:pRg st="5" end="5"/>
                                            </p:txEl>
                                          </p:spTgt>
                                        </p:tgtEl>
                                        <p:attrNameLst>
                                          <p:attrName>ppt_x</p:attrName>
                                        </p:attrNameLst>
                                      </p:cBhvr>
                                      <p:tavLst>
                                        <p:tav tm="0">
                                          <p:val>
                                            <p:strVal val="1+#ppt_w/2"/>
                                          </p:val>
                                        </p:tav>
                                        <p:tav tm="100000">
                                          <p:val>
                                            <p:strVal val="#ppt_x"/>
                                          </p:val>
                                        </p:tav>
                                      </p:tavLst>
                                    </p:anim>
                                    <p:anim calcmode="lin" valueType="num">
                                      <p:cBhvr additive="base">
                                        <p:cTn id="35" dur="2000" fill="hold"/>
                                        <p:tgtEl>
                                          <p:spTgt spid="137217">
                                            <p:txEl>
                                              <p:pRg st="5" end="5"/>
                                            </p:txEl>
                                          </p:spTgt>
                                        </p:tgtEl>
                                        <p:attrNameLst>
                                          <p:attrName>ppt_y</p:attrName>
                                        </p:attrNameLst>
                                      </p:cBhvr>
                                      <p:tavLst>
                                        <p:tav tm="0">
                                          <p:val>
                                            <p:strVal val="1+#ppt_h/2"/>
                                          </p:val>
                                        </p:tav>
                                        <p:tav tm="100000">
                                          <p:val>
                                            <p:strVal val="#ppt_y"/>
                                          </p:val>
                                        </p:tav>
                                      </p:tavLst>
                                    </p:anim>
                                  </p:childTnLst>
                                </p:cTn>
                              </p:par>
                              <p:par>
                                <p:cTn id="36" presetID="2" presetClass="entr" presetSubtype="6" fill="hold" grpId="0" nodeType="withEffect">
                                  <p:stCondLst>
                                    <p:cond delay="0"/>
                                  </p:stCondLst>
                                  <p:childTnLst>
                                    <p:set>
                                      <p:cBhvr>
                                        <p:cTn id="37" dur="1" fill="hold">
                                          <p:stCondLst>
                                            <p:cond delay="0"/>
                                          </p:stCondLst>
                                        </p:cTn>
                                        <p:tgtEl>
                                          <p:spTgt spid="137217">
                                            <p:txEl>
                                              <p:pRg st="6" end="6"/>
                                            </p:txEl>
                                          </p:spTgt>
                                        </p:tgtEl>
                                        <p:attrNameLst>
                                          <p:attrName>style.visibility</p:attrName>
                                        </p:attrNameLst>
                                      </p:cBhvr>
                                      <p:to>
                                        <p:strVal val="visible"/>
                                      </p:to>
                                    </p:set>
                                    <p:anim calcmode="lin" valueType="num">
                                      <p:cBhvr additive="base">
                                        <p:cTn id="38" dur="2000" fill="hold"/>
                                        <p:tgtEl>
                                          <p:spTgt spid="137217">
                                            <p:txEl>
                                              <p:pRg st="6" end="6"/>
                                            </p:txEl>
                                          </p:spTgt>
                                        </p:tgtEl>
                                        <p:attrNameLst>
                                          <p:attrName>ppt_x</p:attrName>
                                        </p:attrNameLst>
                                      </p:cBhvr>
                                      <p:tavLst>
                                        <p:tav tm="0">
                                          <p:val>
                                            <p:strVal val="1+#ppt_w/2"/>
                                          </p:val>
                                        </p:tav>
                                        <p:tav tm="100000">
                                          <p:val>
                                            <p:strVal val="#ppt_x"/>
                                          </p:val>
                                        </p:tav>
                                      </p:tavLst>
                                    </p:anim>
                                    <p:anim calcmode="lin" valueType="num">
                                      <p:cBhvr additive="base">
                                        <p:cTn id="39" dur="2000" fill="hold"/>
                                        <p:tgtEl>
                                          <p:spTgt spid="137217">
                                            <p:txEl>
                                              <p:pRg st="6" end="6"/>
                                            </p:txEl>
                                          </p:spTgt>
                                        </p:tgtEl>
                                        <p:attrNameLst>
                                          <p:attrName>ppt_y</p:attrName>
                                        </p:attrNameLst>
                                      </p:cBhvr>
                                      <p:tavLst>
                                        <p:tav tm="0">
                                          <p:val>
                                            <p:strVal val="1+#ppt_h/2"/>
                                          </p:val>
                                        </p:tav>
                                        <p:tav tm="100000">
                                          <p:val>
                                            <p:strVal val="#ppt_y"/>
                                          </p:val>
                                        </p:tav>
                                      </p:tavLst>
                                    </p:anim>
                                  </p:childTnLst>
                                </p:cTn>
                              </p:par>
                              <p:par>
                                <p:cTn id="40" presetID="2" presetClass="entr" presetSubtype="6" fill="hold" grpId="0" nodeType="withEffect">
                                  <p:stCondLst>
                                    <p:cond delay="0"/>
                                  </p:stCondLst>
                                  <p:childTnLst>
                                    <p:set>
                                      <p:cBhvr>
                                        <p:cTn id="41" dur="1" fill="hold">
                                          <p:stCondLst>
                                            <p:cond delay="0"/>
                                          </p:stCondLst>
                                        </p:cTn>
                                        <p:tgtEl>
                                          <p:spTgt spid="137217">
                                            <p:txEl>
                                              <p:pRg st="7" end="7"/>
                                            </p:txEl>
                                          </p:spTgt>
                                        </p:tgtEl>
                                        <p:attrNameLst>
                                          <p:attrName>style.visibility</p:attrName>
                                        </p:attrNameLst>
                                      </p:cBhvr>
                                      <p:to>
                                        <p:strVal val="visible"/>
                                      </p:to>
                                    </p:set>
                                    <p:anim calcmode="lin" valueType="num">
                                      <p:cBhvr additive="base">
                                        <p:cTn id="42" dur="2000" fill="hold"/>
                                        <p:tgtEl>
                                          <p:spTgt spid="137217">
                                            <p:txEl>
                                              <p:pRg st="7" end="7"/>
                                            </p:txEl>
                                          </p:spTgt>
                                        </p:tgtEl>
                                        <p:attrNameLst>
                                          <p:attrName>ppt_x</p:attrName>
                                        </p:attrNameLst>
                                      </p:cBhvr>
                                      <p:tavLst>
                                        <p:tav tm="0">
                                          <p:val>
                                            <p:strVal val="1+#ppt_w/2"/>
                                          </p:val>
                                        </p:tav>
                                        <p:tav tm="100000">
                                          <p:val>
                                            <p:strVal val="#ppt_x"/>
                                          </p:val>
                                        </p:tav>
                                      </p:tavLst>
                                    </p:anim>
                                    <p:anim calcmode="lin" valueType="num">
                                      <p:cBhvr additive="base">
                                        <p:cTn id="43" dur="2000" fill="hold"/>
                                        <p:tgtEl>
                                          <p:spTgt spid="137217">
                                            <p:txEl>
                                              <p:pRg st="7" end="7"/>
                                            </p:txEl>
                                          </p:spTgt>
                                        </p:tgtEl>
                                        <p:attrNameLst>
                                          <p:attrName>ppt_y</p:attrName>
                                        </p:attrNameLst>
                                      </p:cBhvr>
                                      <p:tavLst>
                                        <p:tav tm="0">
                                          <p:val>
                                            <p:strVal val="1+#ppt_h/2"/>
                                          </p:val>
                                        </p:tav>
                                        <p:tav tm="100000">
                                          <p:val>
                                            <p:strVal val="#ppt_y"/>
                                          </p:val>
                                        </p:tav>
                                      </p:tavLst>
                                    </p:anim>
                                  </p:childTnLst>
                                </p:cTn>
                              </p:par>
                              <p:par>
                                <p:cTn id="44" presetID="2" presetClass="entr" presetSubtype="6" fill="hold" grpId="0" nodeType="withEffect">
                                  <p:stCondLst>
                                    <p:cond delay="0"/>
                                  </p:stCondLst>
                                  <p:childTnLst>
                                    <p:set>
                                      <p:cBhvr>
                                        <p:cTn id="45" dur="1" fill="hold">
                                          <p:stCondLst>
                                            <p:cond delay="0"/>
                                          </p:stCondLst>
                                        </p:cTn>
                                        <p:tgtEl>
                                          <p:spTgt spid="137217">
                                            <p:txEl>
                                              <p:pRg st="8" end="8"/>
                                            </p:txEl>
                                          </p:spTgt>
                                        </p:tgtEl>
                                        <p:attrNameLst>
                                          <p:attrName>style.visibility</p:attrName>
                                        </p:attrNameLst>
                                      </p:cBhvr>
                                      <p:to>
                                        <p:strVal val="visible"/>
                                      </p:to>
                                    </p:set>
                                    <p:anim calcmode="lin" valueType="num">
                                      <p:cBhvr additive="base">
                                        <p:cTn id="46" dur="2000" fill="hold"/>
                                        <p:tgtEl>
                                          <p:spTgt spid="137217">
                                            <p:txEl>
                                              <p:pRg st="8" end="8"/>
                                            </p:txEl>
                                          </p:spTgt>
                                        </p:tgtEl>
                                        <p:attrNameLst>
                                          <p:attrName>ppt_x</p:attrName>
                                        </p:attrNameLst>
                                      </p:cBhvr>
                                      <p:tavLst>
                                        <p:tav tm="0">
                                          <p:val>
                                            <p:strVal val="1+#ppt_w/2"/>
                                          </p:val>
                                        </p:tav>
                                        <p:tav tm="100000">
                                          <p:val>
                                            <p:strVal val="#ppt_x"/>
                                          </p:val>
                                        </p:tav>
                                      </p:tavLst>
                                    </p:anim>
                                    <p:anim calcmode="lin" valueType="num">
                                      <p:cBhvr additive="base">
                                        <p:cTn id="47" dur="2000" fill="hold"/>
                                        <p:tgtEl>
                                          <p:spTgt spid="137217">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17" grpId="0" build="allAtOnce"/>
      <p:bldP spid="5" grpId="0" build="allAtOnce"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51557" name="Rectangle 5"/>
          <p:cNvSpPr>
            <a:spLocks noChangeArrowheads="1"/>
          </p:cNvSpPr>
          <p:nvPr/>
        </p:nvSpPr>
        <p:spPr bwMode="auto">
          <a:xfrm>
            <a:off x="0" y="0"/>
            <a:ext cx="9144000" cy="76020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600" b="1"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1600" b="1" dirty="0" smtClean="0">
              <a:latin typeface="Arial"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600" b="1"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Arial" pitchFamily="34" charset="0"/>
                <a:ea typeface="Times New Roman" pitchFamily="18" charset="0"/>
              </a:rPr>
              <a:t>1) Introduction</a:t>
            </a:r>
            <a:endParaRPr kumimoji="0" lang="en-US" sz="1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pitchFamily="34" charset="0"/>
                <a:ea typeface="Times New Roman" pitchFamily="18" charset="0"/>
              </a:rPr>
              <a:t>    COLLECTIVE RESPONSIBILITY</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pitchFamily="34" charset="0"/>
                <a:ea typeface="Times New Roman" pitchFamily="18" charset="0"/>
              </a:rPr>
              <a:t/>
            </a:r>
            <a:br>
              <a:rPr kumimoji="0" lang="en-US" sz="1600" b="0" i="0" u="none" strike="noStrike" cap="none" normalizeH="0" baseline="0" dirty="0" smtClean="0">
                <a:ln>
                  <a:noFill/>
                </a:ln>
                <a:solidFill>
                  <a:schemeClr val="tx1"/>
                </a:solidFill>
                <a:effectLst/>
                <a:latin typeface="Arial" pitchFamily="34" charset="0"/>
                <a:ea typeface="Times New Roman" pitchFamily="18" charset="0"/>
              </a:rPr>
            </a:br>
            <a:r>
              <a:rPr kumimoji="0" lang="en-US" sz="1600" b="1" i="0" u="none" strike="noStrike" cap="none" normalizeH="0" baseline="0" dirty="0" smtClean="0">
                <a:ln>
                  <a:noFill/>
                </a:ln>
                <a:solidFill>
                  <a:schemeClr val="tx1"/>
                </a:solidFill>
                <a:effectLst/>
                <a:latin typeface="Arial" pitchFamily="34" charset="0"/>
                <a:ea typeface="Times New Roman" pitchFamily="18" charset="0"/>
              </a:rPr>
              <a:t>2) Division of Work</a:t>
            </a:r>
            <a:r>
              <a:rPr kumimoji="0" lang="en-US" sz="1600" b="0" i="0" u="none" strike="noStrike" cap="none" normalizeH="0" baseline="0" dirty="0" smtClean="0">
                <a:ln>
                  <a:noFill/>
                </a:ln>
                <a:solidFill>
                  <a:schemeClr val="tx1"/>
                </a:solidFill>
                <a:effectLst/>
                <a:latin typeface="Arial" pitchFamily="34" charset="0"/>
                <a:ea typeface="Times New Roman" pitchFamily="18" charset="0"/>
              </a:rPr>
              <a:t/>
            </a:r>
            <a:br>
              <a:rPr kumimoji="0" lang="en-US" sz="1600" b="0" i="0" u="none" strike="noStrike" cap="none" normalizeH="0" baseline="0" dirty="0" smtClean="0">
                <a:ln>
                  <a:noFill/>
                </a:ln>
                <a:solidFill>
                  <a:schemeClr val="tx1"/>
                </a:solidFill>
                <a:effectLst/>
                <a:latin typeface="Arial" pitchFamily="34" charset="0"/>
                <a:ea typeface="Times New Roman" pitchFamily="18" charset="0"/>
              </a:rPr>
            </a:br>
            <a:r>
              <a:rPr kumimoji="0" lang="en-US" sz="1600" b="0" i="0" u="none" strike="noStrike" cap="none" normalizeH="0" baseline="0" dirty="0" smtClean="0">
                <a:ln>
                  <a:noFill/>
                </a:ln>
                <a:solidFill>
                  <a:schemeClr val="tx1"/>
                </a:solidFill>
                <a:effectLst/>
                <a:latin typeface="Arial" pitchFamily="34" charset="0"/>
                <a:ea typeface="Times New Roman" pitchFamily="18" charset="0"/>
              </a:rPr>
              <a:t>    a) On the basis of geographical locations, functional areas &amp; activities etc.</a:t>
            </a:r>
            <a:br>
              <a:rPr kumimoji="0" lang="en-US" sz="1600" b="0" i="0" u="none" strike="noStrike" cap="none" normalizeH="0" baseline="0" dirty="0" smtClean="0">
                <a:ln>
                  <a:noFill/>
                </a:ln>
                <a:solidFill>
                  <a:schemeClr val="tx1"/>
                </a:solidFill>
                <a:effectLst/>
                <a:latin typeface="Arial" pitchFamily="34" charset="0"/>
                <a:ea typeface="Times New Roman" pitchFamily="18" charset="0"/>
              </a:rPr>
            </a:br>
            <a:r>
              <a:rPr kumimoji="0" lang="en-US" sz="1600" b="0" i="0" u="none" strike="noStrike" cap="none" normalizeH="0" baseline="0" dirty="0" smtClean="0">
                <a:ln>
                  <a:noFill/>
                </a:ln>
                <a:solidFill>
                  <a:schemeClr val="tx1"/>
                </a:solidFill>
                <a:effectLst/>
                <a:latin typeface="Arial" pitchFamily="34" charset="0"/>
                <a:ea typeface="Times New Roman" pitchFamily="18" charset="0"/>
              </a:rPr>
              <a:t>    b) It should be adequately documented &amp; communicated to the entity</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pitchFamily="34" charset="0"/>
                <a:ea typeface="Times New Roman" pitchFamily="18" charset="0"/>
              </a:rPr>
              <a:t/>
            </a:r>
            <a:br>
              <a:rPr kumimoji="0" lang="en-US" sz="1600" b="0" i="0" u="none" strike="noStrike" cap="none" normalizeH="0" baseline="0" dirty="0" smtClean="0">
                <a:ln>
                  <a:noFill/>
                </a:ln>
                <a:solidFill>
                  <a:schemeClr val="tx1"/>
                </a:solidFill>
                <a:effectLst/>
                <a:latin typeface="Arial" pitchFamily="34" charset="0"/>
                <a:ea typeface="Times New Roman" pitchFamily="18" charset="0"/>
              </a:rPr>
            </a:br>
            <a:r>
              <a:rPr kumimoji="0" lang="en-US" sz="1600" b="1" i="0" u="none" strike="noStrike" cap="none" normalizeH="0" baseline="0" dirty="0" smtClean="0">
                <a:ln>
                  <a:noFill/>
                </a:ln>
                <a:solidFill>
                  <a:schemeClr val="tx1"/>
                </a:solidFill>
                <a:effectLst/>
                <a:latin typeface="Arial" pitchFamily="34" charset="0"/>
                <a:ea typeface="Times New Roman" pitchFamily="18" charset="0"/>
              </a:rPr>
              <a:t>3) Coordination among the Joint Auditors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pitchFamily="34" charset="0"/>
                <a:ea typeface="Times New Roman" pitchFamily="18" charset="0"/>
              </a:rPr>
              <a:t/>
            </a:r>
            <a:br>
              <a:rPr kumimoji="0" lang="en-US" sz="1600" b="0" i="0" u="none" strike="noStrike" cap="none" normalizeH="0" baseline="0" dirty="0" smtClean="0">
                <a:ln>
                  <a:noFill/>
                </a:ln>
                <a:solidFill>
                  <a:schemeClr val="tx1"/>
                </a:solidFill>
                <a:effectLst/>
                <a:latin typeface="Arial" pitchFamily="34" charset="0"/>
                <a:ea typeface="Times New Roman" pitchFamily="18" charset="0"/>
              </a:rPr>
            </a:br>
            <a:r>
              <a:rPr kumimoji="0" lang="en-US" sz="1600" b="1" i="0" u="none" strike="noStrike" cap="none" normalizeH="0" baseline="0" dirty="0" smtClean="0">
                <a:ln>
                  <a:noFill/>
                </a:ln>
                <a:solidFill>
                  <a:schemeClr val="tx1"/>
                </a:solidFill>
                <a:effectLst/>
                <a:latin typeface="Arial" pitchFamily="34" charset="0"/>
                <a:ea typeface="Times New Roman" pitchFamily="18" charset="0"/>
              </a:rPr>
              <a:t>4) Relationship among the Joint Auditors</a:t>
            </a:r>
            <a:endParaRPr kumimoji="0" lang="en-US" sz="1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pitchFamily="34" charset="0"/>
                <a:ea typeface="Times New Roman" pitchFamily="18" charset="0"/>
              </a:rPr>
              <a:t>    Each joint auditor is </a:t>
            </a:r>
            <a:r>
              <a:rPr kumimoji="0" lang="en-US" sz="1600" b="0" i="0" u="sng" strike="noStrike" cap="none" normalizeH="0" baseline="0" dirty="0" smtClean="0">
                <a:ln>
                  <a:noFill/>
                </a:ln>
                <a:solidFill>
                  <a:schemeClr val="tx1"/>
                </a:solidFill>
                <a:effectLst/>
                <a:latin typeface="Arial" pitchFamily="34" charset="0"/>
                <a:ea typeface="Times New Roman" pitchFamily="18" charset="0"/>
              </a:rPr>
              <a:t>SOLELY RESPONSIBLE</a:t>
            </a:r>
            <a:r>
              <a:rPr kumimoji="0" lang="en-US" sz="1600" b="0" i="0" u="none" strike="noStrike" cap="none" normalizeH="0" baseline="0" dirty="0" smtClean="0">
                <a:ln>
                  <a:noFill/>
                </a:ln>
                <a:solidFill>
                  <a:schemeClr val="tx1"/>
                </a:solidFill>
                <a:effectLst/>
                <a:latin typeface="Arial" pitchFamily="34" charset="0"/>
                <a:ea typeface="Times New Roman" pitchFamily="18" charset="0"/>
              </a:rPr>
              <a:t> for the work allotted to him</a:t>
            </a:r>
            <a:br>
              <a:rPr kumimoji="0" lang="en-US" sz="1600" b="0" i="0" u="none" strike="noStrike" cap="none" normalizeH="0" baseline="0" dirty="0" smtClean="0">
                <a:ln>
                  <a:noFill/>
                </a:ln>
                <a:solidFill>
                  <a:schemeClr val="tx1"/>
                </a:solidFill>
                <a:effectLst/>
                <a:latin typeface="Arial" pitchFamily="34" charset="0"/>
                <a:ea typeface="Times New Roman" pitchFamily="18" charset="0"/>
              </a:rPr>
            </a:br>
            <a:r>
              <a:rPr kumimoji="0" lang="en-US" sz="1600" b="0" i="0" u="none" strike="noStrike" cap="none" normalizeH="0" baseline="0" dirty="0" smtClean="0">
                <a:ln>
                  <a:noFill/>
                </a:ln>
                <a:solidFill>
                  <a:schemeClr val="tx1"/>
                </a:solidFill>
                <a:effectLst/>
                <a:latin typeface="Arial" pitchFamily="34" charset="0"/>
                <a:ea typeface="Times New Roman" pitchFamily="18" charset="0"/>
              </a:rPr>
              <a:t>    </a:t>
            </a:r>
            <a:r>
              <a:rPr kumimoji="0" lang="en-US" sz="1600" b="1" i="1" u="none" strike="noStrike" cap="none" normalizeH="0" baseline="0" dirty="0" smtClean="0">
                <a:ln>
                  <a:noFill/>
                </a:ln>
                <a:solidFill>
                  <a:schemeClr val="tx1"/>
                </a:solidFill>
                <a:effectLst/>
                <a:latin typeface="Arial" pitchFamily="34" charset="0"/>
                <a:ea typeface="Times New Roman" pitchFamily="18" charset="0"/>
              </a:rPr>
              <a:t>except</a:t>
            </a:r>
            <a:r>
              <a:rPr kumimoji="0" lang="en-US" sz="1600" b="0" i="0" u="none" strike="noStrike" cap="none" normalizeH="0" baseline="0" dirty="0" smtClean="0">
                <a:ln>
                  <a:noFill/>
                </a:ln>
                <a:solidFill>
                  <a:schemeClr val="tx1"/>
                </a:solidFill>
                <a:effectLst/>
                <a:latin typeface="Arial" pitchFamily="34" charset="0"/>
                <a:ea typeface="Times New Roman" pitchFamily="18" charset="0"/>
              </a:rPr>
              <a:t>, in the following cases where they are </a:t>
            </a:r>
            <a:r>
              <a:rPr kumimoji="0" lang="en-US" sz="1600" b="0" i="0" u="sng" strike="noStrike" cap="none" normalizeH="0" baseline="0" dirty="0" smtClean="0">
                <a:ln>
                  <a:noFill/>
                </a:ln>
                <a:solidFill>
                  <a:schemeClr val="tx1"/>
                </a:solidFill>
                <a:effectLst/>
                <a:latin typeface="Arial" pitchFamily="34" charset="0"/>
                <a:ea typeface="Times New Roman" pitchFamily="18" charset="0"/>
              </a:rPr>
              <a:t>Jointly &amp; Severally</a:t>
            </a:r>
            <a:r>
              <a:rPr kumimoji="0" lang="en-US" sz="1600" b="0" i="0" u="none" strike="noStrike" cap="none" normalizeH="0" baseline="0" dirty="0" smtClean="0">
                <a:ln>
                  <a:noFill/>
                </a:ln>
                <a:solidFill>
                  <a:schemeClr val="tx1"/>
                </a:solidFill>
                <a:effectLst/>
                <a:latin typeface="Arial" pitchFamily="34" charset="0"/>
                <a:ea typeface="Times New Roman" pitchFamily="18" charset="0"/>
              </a:rPr>
              <a:t> responsible :-</a:t>
            </a:r>
            <a:br>
              <a:rPr kumimoji="0" lang="en-US" sz="1600" b="0" i="0" u="none" strike="noStrike" cap="none" normalizeH="0" baseline="0" dirty="0" smtClean="0">
                <a:ln>
                  <a:noFill/>
                </a:ln>
                <a:solidFill>
                  <a:schemeClr val="tx1"/>
                </a:solidFill>
                <a:effectLst/>
                <a:latin typeface="Arial" pitchFamily="34" charset="0"/>
                <a:ea typeface="Times New Roman" pitchFamily="18" charset="0"/>
              </a:rPr>
            </a:br>
            <a:r>
              <a:rPr kumimoji="0" lang="en-US" sz="1600" b="0" i="0" u="none" strike="noStrike" cap="none" normalizeH="0" baseline="0" dirty="0" smtClean="0">
                <a:ln>
                  <a:noFill/>
                </a:ln>
                <a:solidFill>
                  <a:schemeClr val="tx1"/>
                </a:solidFill>
                <a:effectLst/>
                <a:latin typeface="Arial" pitchFamily="34" charset="0"/>
                <a:ea typeface="Times New Roman" pitchFamily="18" charset="0"/>
              </a:rPr>
              <a:t>    a) Compliance and Disclosure requirements as per </a:t>
            </a:r>
            <a:r>
              <a:rPr kumimoji="0" lang="en-US" sz="1600" b="1" i="0" u="none" strike="noStrike" cap="none" normalizeH="0" baseline="0" dirty="0" smtClean="0">
                <a:ln>
                  <a:noFill/>
                </a:ln>
                <a:solidFill>
                  <a:schemeClr val="tx1"/>
                </a:solidFill>
                <a:effectLst/>
                <a:latin typeface="Arial" pitchFamily="34" charset="0"/>
                <a:ea typeface="Times New Roman" pitchFamily="18" charset="0"/>
              </a:rPr>
              <a:t>Statute</a:t>
            </a:r>
            <a:r>
              <a:rPr kumimoji="0" lang="en-US" sz="1600" b="0" i="0" u="none" strike="noStrike" cap="none" normalizeH="0" baseline="0" dirty="0" smtClean="0">
                <a:ln>
                  <a:noFill/>
                </a:ln>
                <a:solidFill>
                  <a:schemeClr val="tx1"/>
                </a:solidFill>
                <a:effectLst/>
                <a:latin typeface="Arial" pitchFamily="34" charset="0"/>
                <a:ea typeface="Times New Roman" pitchFamily="18" charset="0"/>
              </a:rPr>
              <a:t/>
            </a:r>
            <a:br>
              <a:rPr kumimoji="0" lang="en-US" sz="1600" b="0" i="0" u="none" strike="noStrike" cap="none" normalizeH="0" baseline="0" dirty="0" smtClean="0">
                <a:ln>
                  <a:noFill/>
                </a:ln>
                <a:solidFill>
                  <a:schemeClr val="tx1"/>
                </a:solidFill>
                <a:effectLst/>
                <a:latin typeface="Arial" pitchFamily="34" charset="0"/>
                <a:ea typeface="Times New Roman" pitchFamily="18" charset="0"/>
              </a:rPr>
            </a:br>
            <a:r>
              <a:rPr kumimoji="0" lang="en-US" sz="1600" b="0" i="0" u="none" strike="noStrike" cap="none" normalizeH="0" baseline="0" dirty="0" smtClean="0">
                <a:ln>
                  <a:noFill/>
                </a:ln>
                <a:solidFill>
                  <a:schemeClr val="tx1"/>
                </a:solidFill>
                <a:effectLst/>
                <a:latin typeface="Arial" pitchFamily="34" charset="0"/>
                <a:ea typeface="Times New Roman" pitchFamily="18" charset="0"/>
              </a:rPr>
              <a:t>    b) undivided work</a:t>
            </a:r>
            <a:br>
              <a:rPr kumimoji="0" lang="en-US" sz="1600" b="0" i="0" u="none" strike="noStrike" cap="none" normalizeH="0" baseline="0" dirty="0" smtClean="0">
                <a:ln>
                  <a:noFill/>
                </a:ln>
                <a:solidFill>
                  <a:schemeClr val="tx1"/>
                </a:solidFill>
                <a:effectLst/>
                <a:latin typeface="Arial" pitchFamily="34" charset="0"/>
                <a:ea typeface="Times New Roman" pitchFamily="18" charset="0"/>
              </a:rPr>
            </a:br>
            <a:r>
              <a:rPr kumimoji="0" lang="en-US" sz="1600" b="0" i="0" u="none" strike="noStrike" cap="none" normalizeH="0" baseline="0" dirty="0" smtClean="0">
                <a:ln>
                  <a:noFill/>
                </a:ln>
                <a:solidFill>
                  <a:schemeClr val="tx1"/>
                </a:solidFill>
                <a:effectLst/>
                <a:latin typeface="Arial" pitchFamily="34" charset="0"/>
                <a:ea typeface="Times New Roman" pitchFamily="18" charset="0"/>
              </a:rPr>
              <a:t>    c) collective decisions on any task</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pitchFamily="34" charset="0"/>
                <a:ea typeface="Times New Roman" pitchFamily="18" charset="0"/>
              </a:rPr>
              <a:t/>
            </a:r>
            <a:br>
              <a:rPr kumimoji="0" lang="en-US" sz="1600" b="0" i="0" u="none" strike="noStrike" cap="none" normalizeH="0" baseline="0" dirty="0" smtClean="0">
                <a:ln>
                  <a:noFill/>
                </a:ln>
                <a:solidFill>
                  <a:schemeClr val="tx1"/>
                </a:solidFill>
                <a:effectLst/>
                <a:latin typeface="Arial" pitchFamily="34" charset="0"/>
                <a:ea typeface="Times New Roman" pitchFamily="18" charset="0"/>
              </a:rPr>
            </a:br>
            <a:r>
              <a:rPr kumimoji="0" lang="en-US" sz="1600" b="1" i="0" u="none" strike="noStrike" cap="none" normalizeH="0" baseline="0" dirty="0" smtClean="0">
                <a:ln>
                  <a:noFill/>
                </a:ln>
                <a:solidFill>
                  <a:schemeClr val="tx1"/>
                </a:solidFill>
                <a:effectLst/>
                <a:latin typeface="Arial" pitchFamily="34" charset="0"/>
                <a:ea typeface="Times New Roman" pitchFamily="18" charset="0"/>
              </a:rPr>
              <a:t>5) Reliance upon work performed by other Joint Auditors</a:t>
            </a:r>
            <a:r>
              <a:rPr kumimoji="0" lang="en-US" sz="1600" b="0" i="0" u="none" strike="noStrike" cap="none" normalizeH="0" baseline="0" dirty="0" smtClean="0">
                <a:ln>
                  <a:noFill/>
                </a:ln>
                <a:solidFill>
                  <a:schemeClr val="tx1"/>
                </a:solidFill>
                <a:effectLst/>
                <a:latin typeface="Arial" pitchFamily="34" charset="0"/>
                <a:ea typeface="Times New Roman" pitchFamily="18" charset="0"/>
              </a:rPr>
              <a:t/>
            </a:r>
            <a:br>
              <a:rPr kumimoji="0" lang="en-US" sz="1600" b="0" i="0" u="none" strike="noStrike" cap="none" normalizeH="0" baseline="0" dirty="0" smtClean="0">
                <a:ln>
                  <a:noFill/>
                </a:ln>
                <a:solidFill>
                  <a:schemeClr val="tx1"/>
                </a:solidFill>
                <a:effectLst/>
                <a:latin typeface="Arial" pitchFamily="34" charset="0"/>
                <a:ea typeface="Times New Roman" pitchFamily="18" charset="0"/>
              </a:rPr>
            </a:br>
            <a:r>
              <a:rPr kumimoji="0" lang="en-US" sz="1600" b="0" i="0" u="none" strike="noStrike" cap="none" normalizeH="0" baseline="0" dirty="0" smtClean="0">
                <a:ln>
                  <a:noFill/>
                </a:ln>
                <a:solidFill>
                  <a:schemeClr val="tx1"/>
                </a:solidFill>
                <a:effectLst/>
                <a:latin typeface="Arial" pitchFamily="34" charset="0"/>
                <a:ea typeface="Times New Roman" pitchFamily="18" charset="0"/>
              </a:rPr>
              <a:t>    One Joint Auditor can rely upon the work of the other Joint Auditor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pitchFamily="34" charset="0"/>
                <a:ea typeface="Times New Roman" pitchFamily="18" charset="0"/>
              </a:rPr>
              <a:t>    No further Checking / Test Checking is required to be done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Arial" pitchFamily="34" charset="0"/>
              <a:ea typeface="Times New Roman" pitchFamily="18" charset="0"/>
            </a:endParaRPr>
          </a:p>
          <a:p>
            <a:pPr lvl="0" fontAlgn="base">
              <a:spcBef>
                <a:spcPct val="0"/>
              </a:spcBef>
              <a:spcAft>
                <a:spcPct val="0"/>
              </a:spcAft>
            </a:pPr>
            <a:r>
              <a:rPr lang="en-US" sz="1600" b="1" dirty="0" smtClean="0">
                <a:latin typeface="Arial" pitchFamily="34" charset="0"/>
                <a:ea typeface="Times New Roman" pitchFamily="18" charset="0"/>
              </a:rPr>
              <a:t>6) Reporting Responsibilities</a:t>
            </a:r>
          </a:p>
          <a:p>
            <a:pPr lvl="0" fontAlgn="base">
              <a:spcBef>
                <a:spcPct val="0"/>
              </a:spcBef>
              <a:spcAft>
                <a:spcPct val="0"/>
              </a:spcAft>
            </a:pPr>
            <a:r>
              <a:rPr lang="en-US" sz="1600" dirty="0" smtClean="0">
                <a:latin typeface="Arial" pitchFamily="34" charset="0"/>
                <a:ea typeface="Times New Roman" pitchFamily="18" charset="0"/>
              </a:rPr>
              <a:t>    Any Disagreement                                  Each                                       Express own opinion</a:t>
            </a:r>
            <a:endParaRPr lang="en-US" sz="1400" dirty="0" smtClean="0">
              <a:latin typeface="Arial" pitchFamily="34" charset="0"/>
            </a:endParaRPr>
          </a:p>
          <a:p>
            <a:pPr lvl="0" eaLnBrk="0" fontAlgn="base" hangingPunct="0">
              <a:spcBef>
                <a:spcPct val="0"/>
              </a:spcBef>
              <a:spcAft>
                <a:spcPct val="0"/>
              </a:spcAft>
            </a:pPr>
            <a:r>
              <a:rPr lang="en-US" sz="1600" dirty="0" smtClean="0">
                <a:latin typeface="Arial" pitchFamily="34" charset="0"/>
                <a:ea typeface="Times New Roman" pitchFamily="18" charset="0"/>
              </a:rPr>
              <a:t>                                                              Joint Auditor                                thru a separate report</a:t>
            </a:r>
            <a:endParaRPr lang="en-US" sz="1400" dirty="0" smtClean="0">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pitchFamily="34" charset="0"/>
                <a:ea typeface="Times New Roman" pitchFamily="18" charset="0"/>
              </a:rPr>
              <a:t/>
            </a:r>
            <a:br>
              <a:rPr kumimoji="0" lang="en-US" sz="1600" b="0" i="0" u="none" strike="noStrike" cap="none" normalizeH="0" baseline="0" dirty="0" smtClean="0">
                <a:ln>
                  <a:noFill/>
                </a:ln>
                <a:solidFill>
                  <a:schemeClr val="tx1"/>
                </a:solidFill>
                <a:effectLst/>
                <a:latin typeface="Arial" pitchFamily="34" charset="0"/>
                <a:ea typeface="Times New Roman" pitchFamily="18" charset="0"/>
              </a:rPr>
            </a:br>
            <a:r>
              <a:rPr kumimoji="0" lang="en-US" sz="1600" b="0" i="0" u="none" strike="noStrike" cap="none" normalizeH="0" baseline="0" dirty="0" smtClean="0">
                <a:ln>
                  <a:noFill/>
                </a:ln>
                <a:solidFill>
                  <a:schemeClr val="tx1"/>
                </a:solidFill>
                <a:effectLst/>
                <a:latin typeface="Arial" pitchFamily="34" charset="0"/>
                <a:ea typeface="Times New Roman" pitchFamily="18" charset="0"/>
              </a:rPr>
              <a:t/>
            </a:r>
            <a:br>
              <a:rPr kumimoji="0" lang="en-US" sz="1600" b="0" i="0" u="none" strike="noStrike" cap="none" normalizeH="0" baseline="0" dirty="0" smtClean="0">
                <a:ln>
                  <a:noFill/>
                </a:ln>
                <a:solidFill>
                  <a:schemeClr val="tx1"/>
                </a:solidFill>
                <a:effectLst/>
                <a:latin typeface="Arial" pitchFamily="34" charset="0"/>
                <a:ea typeface="Times New Roman" pitchFamily="18" charset="0"/>
              </a:rPr>
            </a:br>
            <a:endParaRPr kumimoji="0" lang="en-US" sz="2400" b="0" i="0" u="none" strike="noStrike" cap="none" normalizeH="0" baseline="0" dirty="0" smtClean="0">
              <a:ln>
                <a:noFill/>
              </a:ln>
              <a:solidFill>
                <a:schemeClr val="tx1"/>
              </a:solidFill>
              <a:effectLst/>
              <a:latin typeface="Arial" pitchFamily="34" charset="0"/>
            </a:endParaRPr>
          </a:p>
        </p:txBody>
      </p:sp>
      <p:sp>
        <p:nvSpPr>
          <p:cNvPr id="151560"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8" name="Oval 7"/>
          <p:cNvSpPr/>
          <p:nvPr/>
        </p:nvSpPr>
        <p:spPr>
          <a:xfrm>
            <a:off x="2667000" y="0"/>
            <a:ext cx="3810000" cy="1219200"/>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lvl="0" algn="ctr" fontAlgn="base">
              <a:spcBef>
                <a:spcPct val="0"/>
              </a:spcBef>
              <a:spcAft>
                <a:spcPct val="0"/>
              </a:spcAft>
            </a:pPr>
            <a:r>
              <a:rPr lang="en-US" sz="2400" b="1" u="sng" dirty="0" smtClean="0">
                <a:solidFill>
                  <a:schemeClr val="tx1"/>
                </a:solidFill>
                <a:latin typeface="Arial" pitchFamily="34" charset="0"/>
              </a:rPr>
              <a:t>SA 299</a:t>
            </a:r>
            <a:endParaRPr lang="en-US" sz="2400" dirty="0" smtClean="0">
              <a:solidFill>
                <a:schemeClr val="tx1"/>
              </a:solidFill>
              <a:latin typeface="Arial" pitchFamily="34" charset="0"/>
            </a:endParaRPr>
          </a:p>
          <a:p>
            <a:pPr lvl="0" algn="ctr" eaLnBrk="0" fontAlgn="base" hangingPunct="0">
              <a:spcBef>
                <a:spcPct val="0"/>
              </a:spcBef>
              <a:spcAft>
                <a:spcPct val="0"/>
              </a:spcAft>
            </a:pPr>
            <a:r>
              <a:rPr lang="en-US" sz="2800" b="1" u="sng" dirty="0" smtClean="0">
                <a:solidFill>
                  <a:schemeClr val="tx1"/>
                </a:solidFill>
                <a:latin typeface="Arial" pitchFamily="34" charset="0"/>
                <a:ea typeface="Times New Roman" pitchFamily="18" charset="0"/>
              </a:rPr>
              <a:t>Joint Auditors</a:t>
            </a:r>
            <a:endParaRPr lang="en-US" sz="2800" dirty="0" smtClean="0">
              <a:solidFill>
                <a:schemeClr val="tx1"/>
              </a:solidFill>
              <a:latin typeface="Arial" pitchFamily="34" charset="0"/>
            </a:endParaRPr>
          </a:p>
        </p:txBody>
      </p:sp>
      <p:cxnSp>
        <p:nvCxnSpPr>
          <p:cNvPr id="9" name="Straight Arrow Connector 8"/>
          <p:cNvCxnSpPr/>
          <p:nvPr/>
        </p:nvCxnSpPr>
        <p:spPr>
          <a:xfrm>
            <a:off x="2057400" y="6246812"/>
            <a:ext cx="1447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4648200" y="6246812"/>
            <a:ext cx="1828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transition spd="slow">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iterate type="lt">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ppt_w</p:attrName>
                                        </p:attrNameLst>
                                      </p:cBhvr>
                                      <p:tavLst>
                                        <p:tav tm="0" fmla="#ppt_w*sin(2.5*pi*$)">
                                          <p:val>
                                            <p:fltVal val="0"/>
                                          </p:val>
                                        </p:tav>
                                        <p:tav tm="100000">
                                          <p:val>
                                            <p:fltVal val="1"/>
                                          </p:val>
                                        </p:tav>
                                      </p:tavLst>
                                    </p:anim>
                                    <p:anim calcmode="lin" valueType="num">
                                      <p:cBhvr>
                                        <p:cTn id="9" dur="10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151557"/>
                                        </p:tgtEl>
                                        <p:attrNameLst>
                                          <p:attrName>style.visibility</p:attrName>
                                        </p:attrNameLst>
                                      </p:cBhvr>
                                      <p:to>
                                        <p:strVal val="visible"/>
                                      </p:to>
                                    </p:set>
                                    <p:anim calcmode="lin" valueType="num">
                                      <p:cBhvr>
                                        <p:cTn id="14" dur="2000" fill="hold"/>
                                        <p:tgtEl>
                                          <p:spTgt spid="151557"/>
                                        </p:tgtEl>
                                        <p:attrNameLst>
                                          <p:attrName>ppt_w</p:attrName>
                                        </p:attrNameLst>
                                      </p:cBhvr>
                                      <p:tavLst>
                                        <p:tav tm="0">
                                          <p:val>
                                            <p:fltVal val="0"/>
                                          </p:val>
                                        </p:tav>
                                        <p:tav tm="100000">
                                          <p:val>
                                            <p:strVal val="#ppt_w"/>
                                          </p:val>
                                        </p:tav>
                                      </p:tavLst>
                                    </p:anim>
                                    <p:anim calcmode="lin" valueType="num">
                                      <p:cBhvr>
                                        <p:cTn id="15" dur="2000" fill="hold"/>
                                        <p:tgtEl>
                                          <p:spTgt spid="151557"/>
                                        </p:tgtEl>
                                        <p:attrNameLst>
                                          <p:attrName>ppt_h</p:attrName>
                                        </p:attrNameLst>
                                      </p:cBhvr>
                                      <p:tavLst>
                                        <p:tav tm="0">
                                          <p:val>
                                            <p:fltVal val="0"/>
                                          </p:val>
                                        </p:tav>
                                        <p:tav tm="100000">
                                          <p:val>
                                            <p:strVal val="#ppt_h"/>
                                          </p:val>
                                        </p:tav>
                                      </p:tavLst>
                                    </p:anim>
                                    <p:animEffect transition="in" filter="fade">
                                      <p:cBhvr>
                                        <p:cTn id="16" dur="2000"/>
                                        <p:tgtEl>
                                          <p:spTgt spid="151557"/>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1000" fill="hold"/>
                                        <p:tgtEl>
                                          <p:spTgt spid="9"/>
                                        </p:tgtEl>
                                        <p:attrNameLst>
                                          <p:attrName>ppt_w</p:attrName>
                                        </p:attrNameLst>
                                      </p:cBhvr>
                                      <p:tavLst>
                                        <p:tav tm="0">
                                          <p:val>
                                            <p:strVal val="#ppt_w*0.70"/>
                                          </p:val>
                                        </p:tav>
                                        <p:tav tm="100000">
                                          <p:val>
                                            <p:strVal val="#ppt_w"/>
                                          </p:val>
                                        </p:tav>
                                      </p:tavLst>
                                    </p:anim>
                                    <p:anim calcmode="lin" valueType="num">
                                      <p:cBhvr>
                                        <p:cTn id="22" dur="1000" fill="hold"/>
                                        <p:tgtEl>
                                          <p:spTgt spid="9"/>
                                        </p:tgtEl>
                                        <p:attrNameLst>
                                          <p:attrName>ppt_h</p:attrName>
                                        </p:attrNameLst>
                                      </p:cBhvr>
                                      <p:tavLst>
                                        <p:tav tm="0">
                                          <p:val>
                                            <p:strVal val="#ppt_h"/>
                                          </p:val>
                                        </p:tav>
                                        <p:tav tm="100000">
                                          <p:val>
                                            <p:strVal val="#ppt_h"/>
                                          </p:val>
                                        </p:tav>
                                      </p:tavLst>
                                    </p:anim>
                                    <p:animEffect transition="in" filter="fade">
                                      <p:cBhvr>
                                        <p:cTn id="23" dur="10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cBhvr>
                                        <p:cTn id="28" dur="1000" fill="hold"/>
                                        <p:tgtEl>
                                          <p:spTgt spid="14"/>
                                        </p:tgtEl>
                                        <p:attrNameLst>
                                          <p:attrName>ppt_w</p:attrName>
                                        </p:attrNameLst>
                                      </p:cBhvr>
                                      <p:tavLst>
                                        <p:tav tm="0">
                                          <p:val>
                                            <p:strVal val="#ppt_w*0.70"/>
                                          </p:val>
                                        </p:tav>
                                        <p:tav tm="100000">
                                          <p:val>
                                            <p:strVal val="#ppt_w"/>
                                          </p:val>
                                        </p:tav>
                                      </p:tavLst>
                                    </p:anim>
                                    <p:anim calcmode="lin" valueType="num">
                                      <p:cBhvr>
                                        <p:cTn id="29" dur="1000" fill="hold"/>
                                        <p:tgtEl>
                                          <p:spTgt spid="14"/>
                                        </p:tgtEl>
                                        <p:attrNameLst>
                                          <p:attrName>ppt_h</p:attrName>
                                        </p:attrNameLst>
                                      </p:cBhvr>
                                      <p:tavLst>
                                        <p:tav tm="0">
                                          <p:val>
                                            <p:strVal val="#ppt_h"/>
                                          </p:val>
                                        </p:tav>
                                        <p:tav tm="100000">
                                          <p:val>
                                            <p:strVal val="#ppt_h"/>
                                          </p:val>
                                        </p:tav>
                                      </p:tavLst>
                                    </p:anim>
                                    <p:animEffect transition="in" filter="fade">
                                      <p:cBhvr>
                                        <p:cTn id="30"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557" grpId="0"/>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0" y="0"/>
            <a:ext cx="9144000" cy="67403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i="0" u="none" strike="noStrike" normalizeH="0" baseline="0" dirty="0" smtClean="0">
              <a:latin typeface="Arial"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dirty="0" smtClean="0">
              <a:latin typeface="Arial"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i="0" u="none" strike="noStrike" normalizeH="0" baseline="0" dirty="0" smtClean="0">
              <a:latin typeface="Arial"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dirty="0" smtClean="0">
              <a:latin typeface="Arial"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i="0" u="none" strike="noStrike" normalizeH="0" baseline="0" dirty="0" smtClean="0">
              <a:latin typeface="Arial"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i="0" u="none" strike="noStrike" normalizeH="0" baseline="0" dirty="0" smtClean="0">
                <a:latin typeface="Arial" pitchFamily="34" charset="0"/>
                <a:ea typeface="Times New Roman" pitchFamily="18" charset="0"/>
              </a:rPr>
              <a:t>1) Meaning</a:t>
            </a:r>
            <a:br>
              <a:rPr kumimoji="0" lang="en-US" i="0" u="none" strike="noStrike" normalizeH="0" baseline="0" dirty="0" smtClean="0">
                <a:latin typeface="Arial" pitchFamily="34" charset="0"/>
                <a:ea typeface="Times New Roman" pitchFamily="18" charset="0"/>
              </a:rPr>
            </a:br>
            <a:r>
              <a:rPr kumimoji="0" lang="en-US" i="0" u="none" strike="noStrike" normalizeH="0" baseline="0" dirty="0" smtClean="0">
                <a:latin typeface="Arial" pitchFamily="34" charset="0"/>
                <a:ea typeface="Times New Roman" pitchFamily="18" charset="0"/>
              </a:rPr>
              <a:t>    Any F/S is said to be material if it influences the mind of the reader of those F/S.</a:t>
            </a:r>
            <a:br>
              <a:rPr kumimoji="0" lang="en-US" i="0" u="none" strike="noStrike" normalizeH="0" baseline="0" dirty="0" smtClean="0">
                <a:latin typeface="Arial" pitchFamily="34" charset="0"/>
                <a:ea typeface="Times New Roman" pitchFamily="18" charset="0"/>
              </a:rPr>
            </a:br>
            <a:r>
              <a:rPr kumimoji="0" lang="en-US" i="0" u="none" strike="noStrike" normalizeH="0" baseline="0" dirty="0" smtClean="0">
                <a:latin typeface="Arial" pitchFamily="34" charset="0"/>
                <a:ea typeface="Times New Roman" pitchFamily="18" charset="0"/>
              </a:rPr>
              <a:t/>
            </a:r>
            <a:br>
              <a:rPr kumimoji="0" lang="en-US" i="0" u="none" strike="noStrike" normalizeH="0" baseline="0" dirty="0" smtClean="0">
                <a:latin typeface="Arial" pitchFamily="34" charset="0"/>
                <a:ea typeface="Times New Roman" pitchFamily="18" charset="0"/>
              </a:rPr>
            </a:br>
            <a:r>
              <a:rPr kumimoji="0" lang="en-US" i="0" u="none" strike="noStrike" normalizeH="0" baseline="0" dirty="0" smtClean="0">
                <a:latin typeface="Arial" pitchFamily="34" charset="0"/>
                <a:ea typeface="Times New Roman" pitchFamily="18" charset="0"/>
              </a:rPr>
              <a:t>2) Concept </a:t>
            </a:r>
            <a:br>
              <a:rPr kumimoji="0" lang="en-US" i="0" u="none" strike="noStrike" normalizeH="0" baseline="0" dirty="0" smtClean="0">
                <a:latin typeface="Arial" pitchFamily="34" charset="0"/>
                <a:ea typeface="Times New Roman" pitchFamily="18" charset="0"/>
              </a:rPr>
            </a:br>
            <a:r>
              <a:rPr kumimoji="0" lang="en-US" i="0" u="none" strike="noStrike" normalizeH="0" baseline="0" dirty="0" smtClean="0">
                <a:latin typeface="Arial" pitchFamily="34" charset="0"/>
                <a:ea typeface="Times New Roman" pitchFamily="18" charset="0"/>
              </a:rPr>
              <a:t>     a) items individually immaterial may become collectively material</a:t>
            </a:r>
            <a:br>
              <a:rPr kumimoji="0" lang="en-US" i="0" u="none" strike="noStrike" normalizeH="0" baseline="0" dirty="0" smtClean="0">
                <a:latin typeface="Arial" pitchFamily="34" charset="0"/>
                <a:ea typeface="Times New Roman" pitchFamily="18" charset="0"/>
              </a:rPr>
            </a:br>
            <a:r>
              <a:rPr kumimoji="0" lang="en-US" i="0" u="none" strike="noStrike" normalizeH="0" baseline="0" dirty="0" smtClean="0">
                <a:latin typeface="Arial" pitchFamily="34" charset="0"/>
                <a:ea typeface="Times New Roman" pitchFamily="18" charset="0"/>
              </a:rPr>
              <a:t>     b) materiality may be Qualitative   or   Quantitative</a:t>
            </a:r>
            <a:br>
              <a:rPr kumimoji="0" lang="en-US" i="0" u="none" strike="noStrike" normalizeH="0" baseline="0" dirty="0" smtClean="0">
                <a:latin typeface="Arial" pitchFamily="34" charset="0"/>
                <a:ea typeface="Times New Roman" pitchFamily="18" charset="0"/>
              </a:rPr>
            </a:br>
            <a:r>
              <a:rPr kumimoji="0" lang="en-US" i="0" u="none" strike="noStrike" normalizeH="0" baseline="0" dirty="0" smtClean="0">
                <a:latin typeface="Arial" pitchFamily="34" charset="0"/>
                <a:ea typeface="Times New Roman" pitchFamily="18" charset="0"/>
              </a:rPr>
              <a:t>     c) this concepts not judged by one point but it is a result of interacting forces</a:t>
            </a:r>
            <a:br>
              <a:rPr kumimoji="0" lang="en-US" i="0" u="none" strike="noStrike" normalizeH="0" baseline="0" dirty="0" smtClean="0">
                <a:latin typeface="Arial" pitchFamily="34" charset="0"/>
                <a:ea typeface="Times New Roman" pitchFamily="18" charset="0"/>
              </a:rPr>
            </a:br>
            <a:r>
              <a:rPr kumimoji="0" lang="en-US" i="0" u="none" strike="noStrike" normalizeH="0" baseline="0" dirty="0" smtClean="0">
                <a:latin typeface="Arial" pitchFamily="34" charset="0"/>
                <a:ea typeface="Times New Roman" pitchFamily="18" charset="0"/>
              </a:rPr>
              <a:t/>
            </a:r>
            <a:br>
              <a:rPr kumimoji="0" lang="en-US" i="0" u="none" strike="noStrike" normalizeH="0" baseline="0" dirty="0" smtClean="0">
                <a:latin typeface="Arial" pitchFamily="34" charset="0"/>
                <a:ea typeface="Times New Roman" pitchFamily="18" charset="0"/>
              </a:rPr>
            </a:br>
            <a:r>
              <a:rPr kumimoji="0" lang="en-US" i="0" u="none" strike="noStrike" normalizeH="0" baseline="0" dirty="0" smtClean="0">
                <a:latin typeface="Arial" pitchFamily="34" charset="0"/>
                <a:ea typeface="Times New Roman" pitchFamily="18" charset="0"/>
              </a:rPr>
              <a:t>3) Relationship between Materiality and Audit Risk</a:t>
            </a:r>
            <a:br>
              <a:rPr kumimoji="0" lang="en-US" i="0" u="none" strike="noStrike" normalizeH="0" baseline="0" dirty="0" smtClean="0">
                <a:latin typeface="Arial" pitchFamily="34" charset="0"/>
                <a:ea typeface="Times New Roman" pitchFamily="18" charset="0"/>
              </a:rPr>
            </a:br>
            <a:r>
              <a:rPr kumimoji="0" lang="en-US" i="0" u="none" strike="noStrike" normalizeH="0" baseline="0" dirty="0" smtClean="0">
                <a:latin typeface="Arial" pitchFamily="34" charset="0"/>
                <a:ea typeface="Times New Roman" pitchFamily="18" charset="0"/>
              </a:rPr>
              <a:t>    </a:t>
            </a:r>
            <a:r>
              <a:rPr kumimoji="0" lang="en-US" i="1" u="sng" strike="noStrike" normalizeH="0" baseline="0" dirty="0" smtClean="0">
                <a:latin typeface="Arial" pitchFamily="34" charset="0"/>
                <a:ea typeface="Times New Roman" pitchFamily="18" charset="0"/>
              </a:rPr>
              <a:t>INVERSE</a:t>
            </a:r>
            <a:r>
              <a:rPr kumimoji="0" lang="en-US" i="0" u="none" strike="noStrike" normalizeH="0" baseline="0" dirty="0" smtClean="0">
                <a:latin typeface="Arial" pitchFamily="34" charset="0"/>
                <a:ea typeface="Times New Roman" pitchFamily="18" charset="0"/>
              </a:rPr>
              <a:t> Relationship</a:t>
            </a:r>
            <a:br>
              <a:rPr kumimoji="0" lang="en-US" i="0" u="none" strike="noStrike" normalizeH="0" baseline="0" dirty="0" smtClean="0">
                <a:latin typeface="Arial" pitchFamily="34" charset="0"/>
                <a:ea typeface="Times New Roman" pitchFamily="18" charset="0"/>
              </a:rPr>
            </a:br>
            <a:r>
              <a:rPr kumimoji="0" lang="en-US" i="0" u="none" strike="noStrike" normalizeH="0" baseline="0" dirty="0" smtClean="0">
                <a:latin typeface="Arial" pitchFamily="34" charset="0"/>
                <a:ea typeface="Times New Roman" pitchFamily="18" charset="0"/>
              </a:rPr>
              <a:t/>
            </a:r>
            <a:br>
              <a:rPr kumimoji="0" lang="en-US" i="0" u="none" strike="noStrike" normalizeH="0" baseline="0" dirty="0" smtClean="0">
                <a:latin typeface="Arial" pitchFamily="34" charset="0"/>
                <a:ea typeface="Times New Roman" pitchFamily="18" charset="0"/>
              </a:rPr>
            </a:br>
            <a:r>
              <a:rPr kumimoji="0" lang="en-US" i="0" u="none" strike="noStrike" normalizeH="0" baseline="0" dirty="0" smtClean="0">
                <a:latin typeface="Arial" pitchFamily="34" charset="0"/>
                <a:ea typeface="Times New Roman" pitchFamily="18" charset="0"/>
              </a:rPr>
              <a:t>4) Materiality and Audit Risk in evaluating Audit Evidence</a:t>
            </a:r>
            <a:br>
              <a:rPr kumimoji="0" lang="en-US" i="0" u="none" strike="noStrike" normalizeH="0" baseline="0" dirty="0" smtClean="0">
                <a:latin typeface="Arial" pitchFamily="34" charset="0"/>
                <a:ea typeface="Times New Roman" pitchFamily="18" charset="0"/>
              </a:rPr>
            </a:br>
            <a:r>
              <a:rPr kumimoji="0" lang="en-US" i="0" u="none" strike="noStrike" normalizeH="0" baseline="0" dirty="0" smtClean="0">
                <a:latin typeface="Arial" pitchFamily="34" charset="0"/>
                <a:ea typeface="Times New Roman" pitchFamily="18" charset="0"/>
              </a:rPr>
              <a:t>    After commencement of audit, the materiality level may change due to</a:t>
            </a:r>
            <a:br>
              <a:rPr kumimoji="0" lang="en-US" i="0" u="none" strike="noStrike" normalizeH="0" baseline="0" dirty="0" smtClean="0">
                <a:latin typeface="Arial" pitchFamily="34" charset="0"/>
                <a:ea typeface="Times New Roman" pitchFamily="18" charset="0"/>
              </a:rPr>
            </a:br>
            <a:r>
              <a:rPr kumimoji="0" lang="en-US" i="0" u="none" strike="noStrike" normalizeH="0" baseline="0" dirty="0" smtClean="0">
                <a:latin typeface="Arial" pitchFamily="34" charset="0"/>
                <a:ea typeface="Times New Roman" pitchFamily="18" charset="0"/>
              </a:rPr>
              <a:t>    a) change in circumstances </a:t>
            </a:r>
            <a:br>
              <a:rPr kumimoji="0" lang="en-US" i="0" u="none" strike="noStrike" normalizeH="0" baseline="0" dirty="0" smtClean="0">
                <a:latin typeface="Arial" pitchFamily="34" charset="0"/>
                <a:ea typeface="Times New Roman" pitchFamily="18" charset="0"/>
              </a:rPr>
            </a:br>
            <a:r>
              <a:rPr kumimoji="0" lang="en-US" i="0" u="none" strike="noStrike" normalizeH="0" baseline="0" dirty="0" smtClean="0">
                <a:latin typeface="Arial" pitchFamily="34" charset="0"/>
                <a:ea typeface="Times New Roman" pitchFamily="18" charset="0"/>
              </a:rPr>
              <a:t>    b) Audit progress</a:t>
            </a:r>
            <a:br>
              <a:rPr kumimoji="0" lang="en-US" i="0" u="none" strike="noStrike" normalizeH="0" baseline="0" dirty="0" smtClean="0">
                <a:latin typeface="Arial" pitchFamily="34" charset="0"/>
                <a:ea typeface="Times New Roman" pitchFamily="18" charset="0"/>
              </a:rPr>
            </a:br>
            <a:r>
              <a:rPr kumimoji="0" lang="en-US" i="0" u="none" strike="noStrike" normalizeH="0" baseline="0" dirty="0" smtClean="0">
                <a:latin typeface="Arial" pitchFamily="34" charset="0"/>
                <a:ea typeface="Times New Roman" pitchFamily="18" charset="0"/>
              </a:rPr>
              <a:t>    c) when actual results of operations are different from desired results</a:t>
            </a:r>
            <a:endParaRPr kumimoji="0" lang="en-US" sz="1600" i="0" u="none" strike="noStrike" normalizeH="0" baseline="0" dirty="0" smtClean="0">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i="0" u="none" strike="noStrike" normalizeH="0" baseline="0" dirty="0" smtClean="0">
                <a:latin typeface="Arial" pitchFamily="34" charset="0"/>
                <a:ea typeface="Times New Roman" pitchFamily="18" charset="0"/>
              </a:rPr>
              <a:t>    If the aggregate of the uncorrected misstatements is material he may consider it’s</a:t>
            </a:r>
            <a:endParaRPr kumimoji="0" lang="en-US" sz="1600" i="0" u="none" strike="noStrike" normalizeH="0" baseline="0" dirty="0" smtClean="0">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i="0" u="none" strike="noStrike" normalizeH="0" baseline="0" dirty="0" smtClean="0">
                <a:latin typeface="Arial" pitchFamily="34" charset="0"/>
                <a:ea typeface="Times New Roman" pitchFamily="18" charset="0"/>
              </a:rPr>
              <a:t>    Impact in the F/S either himself or thru management,</a:t>
            </a:r>
            <a:br>
              <a:rPr kumimoji="0" lang="en-US" i="0" u="none" strike="noStrike" normalizeH="0" baseline="0" dirty="0" smtClean="0">
                <a:latin typeface="Arial" pitchFamily="34" charset="0"/>
                <a:ea typeface="Times New Roman" pitchFamily="18" charset="0"/>
              </a:rPr>
            </a:br>
            <a:r>
              <a:rPr kumimoji="0" lang="en-US" i="0" u="none" strike="noStrike" normalizeH="0" baseline="0" dirty="0" smtClean="0">
                <a:latin typeface="Arial" pitchFamily="34" charset="0"/>
                <a:ea typeface="Times New Roman" pitchFamily="18" charset="0"/>
              </a:rPr>
              <a:t>    </a:t>
            </a:r>
            <a:r>
              <a:rPr kumimoji="0" lang="en-US" i="1" u="none" strike="noStrike" normalizeH="0" baseline="0" dirty="0" smtClean="0">
                <a:latin typeface="Arial" pitchFamily="34" charset="0"/>
                <a:ea typeface="Times New Roman" pitchFamily="18" charset="0"/>
              </a:rPr>
              <a:t>otherwise, </a:t>
            </a:r>
            <a:r>
              <a:rPr kumimoji="0" lang="en-US" i="0" u="none" strike="noStrike" normalizeH="0" baseline="0" dirty="0" smtClean="0">
                <a:latin typeface="Arial" pitchFamily="34" charset="0"/>
                <a:ea typeface="Times New Roman" pitchFamily="18" charset="0"/>
              </a:rPr>
              <a:t>furnish a qualified / adverse opinion</a:t>
            </a:r>
            <a:endParaRPr kumimoji="0" lang="en-US" sz="2800" i="0" u="none" strike="noStrike" normalizeH="0" baseline="0" dirty="0" smtClean="0">
              <a:latin typeface="Arial" pitchFamily="34" charset="0"/>
            </a:endParaRPr>
          </a:p>
        </p:txBody>
      </p:sp>
      <p:sp>
        <p:nvSpPr>
          <p:cNvPr id="4" name="Bevel 3"/>
          <p:cNvSpPr/>
          <p:nvPr/>
        </p:nvSpPr>
        <p:spPr>
          <a:xfrm>
            <a:off x="2209800" y="0"/>
            <a:ext cx="6934200" cy="1371600"/>
          </a:xfrm>
          <a:prstGeom prst="bevel">
            <a:avLst/>
          </a:prstGeom>
        </p:spPr>
        <p:style>
          <a:lnRef idx="2">
            <a:schemeClr val="accent6"/>
          </a:lnRef>
          <a:fillRef idx="1001">
            <a:schemeClr val="dk1"/>
          </a:fillRef>
          <a:effectRef idx="0">
            <a:schemeClr val="accent6"/>
          </a:effectRef>
          <a:fontRef idx="minor">
            <a:schemeClr val="dk1"/>
          </a:fontRef>
        </p:style>
        <p:txBody>
          <a:bodyPr rtlCol="0" anchor="ctr"/>
          <a:lstStyle/>
          <a:p>
            <a:pPr lvl="0" algn="ctr" fontAlgn="base">
              <a:spcBef>
                <a:spcPct val="0"/>
              </a:spcBef>
              <a:spcAft>
                <a:spcPct val="0"/>
              </a:spcAft>
            </a:pPr>
            <a:r>
              <a:rPr lang="en-US" sz="4000" i="1"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ea typeface="Times New Roman" pitchFamily="18" charset="0"/>
              </a:rPr>
              <a:t>SA 320</a:t>
            </a:r>
            <a:endParaRPr lang="en-US" sz="3200" b="1" i="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pitchFamily="34" charset="0"/>
            </a:endParaRPr>
          </a:p>
          <a:p>
            <a:pPr lvl="0" algn="ctr" eaLnBrk="0" fontAlgn="base" hangingPunct="0">
              <a:spcBef>
                <a:spcPct val="0"/>
              </a:spcBef>
              <a:spcAft>
                <a:spcPct val="0"/>
              </a:spcAft>
            </a:pPr>
            <a:r>
              <a:rPr lang="en-US" sz="4400" b="1" i="1" u="sng"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Comic Sans MS" pitchFamily="66" charset="0"/>
                <a:ea typeface="Times New Roman" pitchFamily="18" charset="0"/>
              </a:rPr>
              <a:t>Audit Materiality</a:t>
            </a:r>
            <a:endParaRPr lang="en-US" sz="3600" b="1" i="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Comic Sans MS" pitchFamily="66" charset="0"/>
            </a:endParaRPr>
          </a:p>
        </p:txBody>
      </p:sp>
      <p:pic>
        <p:nvPicPr>
          <p:cNvPr id="5" name="Picture 4" descr="Water lilies.jpg"/>
          <p:cNvPicPr>
            <a:picLocks noChangeAspect="1"/>
          </p:cNvPicPr>
          <p:nvPr/>
        </p:nvPicPr>
        <p:blipFill>
          <a:blip r:embed="rId3"/>
          <a:stretch>
            <a:fillRect/>
          </a:stretch>
        </p:blipFill>
        <p:spPr>
          <a:xfrm>
            <a:off x="0" y="0"/>
            <a:ext cx="2209800" cy="1371600"/>
          </a:xfrm>
          <a:prstGeom prst="rect">
            <a:avLst/>
          </a:prstGeom>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314">
                                            <p:txEl>
                                              <p:pRg st="5" end="5"/>
                                            </p:txEl>
                                          </p:spTgt>
                                        </p:tgtEl>
                                        <p:attrNameLst>
                                          <p:attrName>style.visibility</p:attrName>
                                        </p:attrNameLst>
                                      </p:cBhvr>
                                      <p:to>
                                        <p:strVal val="visible"/>
                                      </p:to>
                                    </p:set>
                                    <p:animEffect transition="in" filter="fade">
                                      <p:cBhvr>
                                        <p:cTn id="7" dur="2000"/>
                                        <p:tgtEl>
                                          <p:spTgt spid="13314">
                                            <p:txEl>
                                              <p:pRg st="5" end="5"/>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314">
                                            <p:txEl>
                                              <p:pRg st="6" end="6"/>
                                            </p:txEl>
                                          </p:spTgt>
                                        </p:tgtEl>
                                        <p:attrNameLst>
                                          <p:attrName>style.visibility</p:attrName>
                                        </p:attrNameLst>
                                      </p:cBhvr>
                                      <p:to>
                                        <p:strVal val="visible"/>
                                      </p:to>
                                    </p:set>
                                    <p:animEffect transition="in" filter="fade">
                                      <p:cBhvr>
                                        <p:cTn id="10" dur="2000"/>
                                        <p:tgtEl>
                                          <p:spTgt spid="13314">
                                            <p:txEl>
                                              <p:pRg st="6" end="6"/>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314">
                                            <p:txEl>
                                              <p:pRg st="7" end="7"/>
                                            </p:txEl>
                                          </p:spTgt>
                                        </p:tgtEl>
                                        <p:attrNameLst>
                                          <p:attrName>style.visibility</p:attrName>
                                        </p:attrNameLst>
                                      </p:cBhvr>
                                      <p:to>
                                        <p:strVal val="visible"/>
                                      </p:to>
                                    </p:set>
                                    <p:animEffect transition="in" filter="fade">
                                      <p:cBhvr>
                                        <p:cTn id="13" dur="2000"/>
                                        <p:tgtEl>
                                          <p:spTgt spid="1331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build="allAtOnce"/>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415276412_e2956b18ce.jpg"/>
          <p:cNvPicPr>
            <a:picLocks noChangeAspect="1"/>
          </p:cNvPicPr>
          <p:nvPr/>
        </p:nvPicPr>
        <p:blipFill>
          <a:blip r:embed="rId2" cstate="print"/>
          <a:stretch>
            <a:fillRect/>
          </a:stretch>
        </p:blipFill>
        <p:spPr>
          <a:xfrm>
            <a:off x="0" y="0"/>
            <a:ext cx="1828800" cy="1066800"/>
          </a:xfrm>
          <a:prstGeom prst="rect">
            <a:avLst/>
          </a:prstGeom>
        </p:spPr>
      </p:pic>
      <p:sp>
        <p:nvSpPr>
          <p:cNvPr id="129025" name="Rectangle 1"/>
          <p:cNvSpPr>
            <a:spLocks noChangeArrowheads="1"/>
          </p:cNvSpPr>
          <p:nvPr/>
        </p:nvSpPr>
        <p:spPr bwMode="auto">
          <a:xfrm>
            <a:off x="1828800" y="0"/>
            <a:ext cx="73152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sng" strike="noStrike" cap="none" normalizeH="0" baseline="0" dirty="0" smtClean="0">
                <a:ln>
                  <a:noFill/>
                </a:ln>
                <a:solidFill>
                  <a:srgbClr val="FF0066"/>
                </a:solidFill>
                <a:effectLst/>
                <a:latin typeface="Arial" pitchFamily="34" charset="0"/>
                <a:ea typeface="Times New Roman" pitchFamily="18" charset="0"/>
              </a:rPr>
              <a:t>SA 520</a:t>
            </a:r>
            <a:endParaRPr kumimoji="0" lang="en-US" sz="2000" b="1" i="0" u="none" strike="noStrike" cap="none" normalizeH="0" baseline="0" dirty="0" smtClean="0">
              <a:ln>
                <a:noFill/>
              </a:ln>
              <a:solidFill>
                <a:srgbClr val="FF0066"/>
              </a:solidFill>
              <a:effectLst/>
              <a:latin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600" b="1" i="0" u="sng" strike="noStrike" cap="none" normalizeH="0" baseline="0" dirty="0" smtClean="0">
                <a:ln>
                  <a:noFill/>
                </a:ln>
                <a:solidFill>
                  <a:srgbClr val="FF0066"/>
                </a:solidFill>
                <a:effectLst/>
                <a:latin typeface="Arial" pitchFamily="34" charset="0"/>
                <a:ea typeface="Times New Roman" pitchFamily="18" charset="0"/>
              </a:rPr>
              <a:t>Analytical Procedures</a:t>
            </a:r>
            <a:endParaRPr kumimoji="0" lang="en-US" sz="4400" b="1" i="0" u="none" strike="noStrike" cap="none" normalizeH="0" baseline="0" dirty="0" smtClean="0">
              <a:ln>
                <a:noFill/>
              </a:ln>
              <a:solidFill>
                <a:srgbClr val="FF0066"/>
              </a:solidFill>
              <a:effectLst/>
              <a:latin typeface="Arial" pitchFamily="34" charset="0"/>
            </a:endParaRPr>
          </a:p>
        </p:txBody>
      </p:sp>
      <p:sp>
        <p:nvSpPr>
          <p:cNvPr id="129026" name="Rectangle 2"/>
          <p:cNvSpPr>
            <a:spLocks noChangeArrowheads="1"/>
          </p:cNvSpPr>
          <p:nvPr/>
        </p:nvSpPr>
        <p:spPr bwMode="auto">
          <a:xfrm>
            <a:off x="0" y="990600"/>
            <a:ext cx="9144000" cy="5940088"/>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bg1"/>
              </a:solidFill>
              <a:effectLst/>
              <a:latin typeface="Arial" pitchFamily="34" charset="0"/>
              <a:ea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1400" b="1" dirty="0" smtClean="0">
              <a:solidFill>
                <a:schemeClr val="bg1"/>
              </a:solidFill>
              <a:latin typeface="Arial" pitchFamily="34" charset="0"/>
              <a:ea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bg1"/>
              </a:solidFill>
              <a:effectLst/>
              <a:latin typeface="Arial" pitchFamily="34" charset="0"/>
              <a:ea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bg1"/>
                </a:solidFill>
                <a:effectLst/>
                <a:latin typeface="Arial" pitchFamily="34" charset="0"/>
                <a:ea typeface="Times New Roman" pitchFamily="18" charset="0"/>
              </a:rPr>
              <a:t>1</a:t>
            </a:r>
            <a:r>
              <a:rPr kumimoji="0" lang="en-US" sz="2000" b="1" i="0" u="none" strike="noStrike" cap="none" normalizeH="0" baseline="0" dirty="0" smtClean="0">
                <a:ln>
                  <a:noFill/>
                </a:ln>
                <a:solidFill>
                  <a:schemeClr val="bg1"/>
                </a:solidFill>
                <a:effectLst/>
                <a:latin typeface="Arial" pitchFamily="34" charset="0"/>
                <a:ea typeface="Times New Roman" pitchFamily="18" charset="0"/>
              </a:rPr>
              <a:t>) Introduction</a:t>
            </a:r>
            <a:endParaRPr kumimoji="0" lang="en-US" b="0" i="0" u="none" strike="noStrike" cap="none" normalizeH="0" baseline="0" dirty="0" smtClean="0">
              <a:ln>
                <a:noFill/>
              </a:ln>
              <a:solidFill>
                <a:schemeClr val="bg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bg1"/>
                </a:solidFill>
                <a:effectLst/>
                <a:latin typeface="Arial" pitchFamily="34" charset="0"/>
                <a:ea typeface="Times New Roman" pitchFamily="18" charset="0"/>
              </a:rPr>
              <a:t>   The term refers to the analysis of significant ratios &amp; trends including the resulting investigation of fluctuations and relationships that are inconsistent with other</a:t>
            </a:r>
            <a:r>
              <a:rPr lang="en-US" sz="2000" dirty="0" smtClean="0">
                <a:solidFill>
                  <a:schemeClr val="bg1"/>
                </a:solidFill>
                <a:latin typeface="Arial" pitchFamily="34" charset="0"/>
                <a:ea typeface="Times New Roman" pitchFamily="18" charset="0"/>
              </a:rPr>
              <a:t>   </a:t>
            </a:r>
            <a:r>
              <a:rPr kumimoji="0" lang="en-US" sz="2000" b="0" i="0" u="none" strike="noStrike" cap="none" normalizeH="0" baseline="0" dirty="0" smtClean="0">
                <a:ln>
                  <a:noFill/>
                </a:ln>
                <a:solidFill>
                  <a:schemeClr val="bg1"/>
                </a:solidFill>
                <a:effectLst/>
                <a:latin typeface="Arial" pitchFamily="34" charset="0"/>
                <a:ea typeface="Times New Roman" pitchFamily="18" charset="0"/>
              </a:rPr>
              <a:t>relevant Information or which deviates from the predicted results.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bg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bg1"/>
                </a:solidFill>
                <a:effectLst/>
                <a:latin typeface="Arial" pitchFamily="34" charset="0"/>
                <a:ea typeface="Times New Roman" pitchFamily="18" charset="0"/>
              </a:rPr>
              <a:t>2) Nature &amp; Purpose</a:t>
            </a:r>
            <a:r>
              <a:rPr kumimoji="0" lang="en-US" sz="2000" b="0" i="0" u="none" strike="noStrike" cap="none" normalizeH="0" baseline="0" dirty="0" smtClean="0">
                <a:ln>
                  <a:noFill/>
                </a:ln>
                <a:solidFill>
                  <a:schemeClr val="bg1"/>
                </a:solidFill>
                <a:effectLst/>
                <a:latin typeface="Arial" pitchFamily="34" charset="0"/>
                <a:ea typeface="Times New Roman" pitchFamily="18" charset="0"/>
              </a:rPr>
              <a:t/>
            </a:r>
            <a:br>
              <a:rPr kumimoji="0" lang="en-US" sz="2000" b="0" i="0" u="none" strike="noStrike" cap="none" normalizeH="0" baseline="0" dirty="0" smtClean="0">
                <a:ln>
                  <a:noFill/>
                </a:ln>
                <a:solidFill>
                  <a:schemeClr val="bg1"/>
                </a:solidFill>
                <a:effectLst/>
                <a:latin typeface="Arial" pitchFamily="34" charset="0"/>
                <a:ea typeface="Times New Roman" pitchFamily="18" charset="0"/>
              </a:rPr>
            </a:br>
            <a:r>
              <a:rPr kumimoji="0" lang="en-US" sz="2000" b="0" i="0" u="none" strike="noStrike" cap="none" normalizeH="0" baseline="0" dirty="0" smtClean="0">
                <a:ln>
                  <a:noFill/>
                </a:ln>
                <a:solidFill>
                  <a:schemeClr val="bg1"/>
                </a:solidFill>
                <a:effectLst/>
                <a:latin typeface="Arial" pitchFamily="34" charset="0"/>
                <a:ea typeface="Times New Roman" pitchFamily="18" charset="0"/>
              </a:rPr>
              <a:t>   It includes both </a:t>
            </a:r>
            <a:r>
              <a:rPr kumimoji="0" lang="en-US" sz="2000" b="0" i="0" u="sng" strike="noStrike" cap="none" normalizeH="0" baseline="0" dirty="0" smtClean="0">
                <a:ln>
                  <a:noFill/>
                </a:ln>
                <a:solidFill>
                  <a:schemeClr val="bg1"/>
                </a:solidFill>
                <a:effectLst/>
                <a:latin typeface="Arial" pitchFamily="34" charset="0"/>
                <a:ea typeface="Times New Roman" pitchFamily="18" charset="0"/>
              </a:rPr>
              <a:t>“Inter-Firm”</a:t>
            </a:r>
            <a:r>
              <a:rPr kumimoji="0" lang="en-US" sz="2000" b="0" i="0" u="none" strike="noStrike" cap="none" normalizeH="0" baseline="0" dirty="0" smtClean="0">
                <a:ln>
                  <a:noFill/>
                </a:ln>
                <a:solidFill>
                  <a:schemeClr val="bg1"/>
                </a:solidFill>
                <a:effectLst/>
                <a:latin typeface="Arial" pitchFamily="34" charset="0"/>
                <a:ea typeface="Times New Roman" pitchFamily="18" charset="0"/>
              </a:rPr>
              <a:t> and </a:t>
            </a:r>
            <a:r>
              <a:rPr kumimoji="0" lang="en-US" sz="2000" b="0" i="0" u="sng" strike="noStrike" cap="none" normalizeH="0" baseline="0" dirty="0" smtClean="0">
                <a:ln>
                  <a:noFill/>
                </a:ln>
                <a:solidFill>
                  <a:schemeClr val="bg1"/>
                </a:solidFill>
                <a:effectLst/>
                <a:latin typeface="Arial" pitchFamily="34" charset="0"/>
                <a:ea typeface="Times New Roman" pitchFamily="18" charset="0"/>
              </a:rPr>
              <a:t>“Intra-Firm”</a:t>
            </a:r>
            <a:r>
              <a:rPr kumimoji="0" lang="en-US" sz="2000" b="0" i="0" u="none" strike="noStrike" cap="none" normalizeH="0" baseline="0" dirty="0" smtClean="0">
                <a:ln>
                  <a:noFill/>
                </a:ln>
                <a:solidFill>
                  <a:schemeClr val="bg1"/>
                </a:solidFill>
                <a:effectLst/>
                <a:latin typeface="Arial" pitchFamily="34" charset="0"/>
                <a:ea typeface="Times New Roman" pitchFamily="18" charset="0"/>
              </a:rPr>
              <a:t> comparisons for the purpose  </a:t>
            </a:r>
          </a:p>
          <a:p>
            <a:pPr marL="0" marR="0" lvl="0" indent="0" algn="l" defTabSz="914400" rtl="0" eaLnBrk="0" fontAlgn="base" latinLnBrk="0" hangingPunct="0">
              <a:lnSpc>
                <a:spcPct val="100000"/>
              </a:lnSpc>
              <a:spcBef>
                <a:spcPct val="0"/>
              </a:spcBef>
              <a:spcAft>
                <a:spcPct val="0"/>
              </a:spcAft>
              <a:buClrTx/>
              <a:buSzTx/>
              <a:buFontTx/>
              <a:buNone/>
              <a:tabLst/>
            </a:pPr>
            <a:r>
              <a:rPr lang="en-US" sz="2000" dirty="0" smtClean="0">
                <a:solidFill>
                  <a:schemeClr val="bg1"/>
                </a:solidFill>
                <a:latin typeface="Arial" pitchFamily="34" charset="0"/>
                <a:ea typeface="Times New Roman" pitchFamily="18" charset="0"/>
              </a:rPr>
              <a:t>  </a:t>
            </a:r>
            <a:r>
              <a:rPr kumimoji="0" lang="en-US" sz="2000" b="0" i="0" u="none" strike="noStrike" cap="none" normalizeH="0" baseline="0" dirty="0" smtClean="0">
                <a:ln>
                  <a:noFill/>
                </a:ln>
                <a:solidFill>
                  <a:schemeClr val="bg1"/>
                </a:solidFill>
                <a:effectLst/>
                <a:latin typeface="Arial" pitchFamily="34" charset="0"/>
                <a:ea typeface="Times New Roman" pitchFamily="18" charset="0"/>
              </a:rPr>
              <a:t> of :-</a:t>
            </a:r>
            <a:br>
              <a:rPr kumimoji="0" lang="en-US" sz="2000" b="0" i="0" u="none" strike="noStrike" cap="none" normalizeH="0" baseline="0" dirty="0" smtClean="0">
                <a:ln>
                  <a:noFill/>
                </a:ln>
                <a:solidFill>
                  <a:schemeClr val="bg1"/>
                </a:solidFill>
                <a:effectLst/>
                <a:latin typeface="Arial" pitchFamily="34" charset="0"/>
                <a:ea typeface="Times New Roman" pitchFamily="18" charset="0"/>
              </a:rPr>
            </a:br>
            <a:r>
              <a:rPr kumimoji="0" lang="en-US" sz="2000" b="0" i="0" u="none" strike="noStrike" cap="none" normalizeH="0" baseline="0" dirty="0" smtClean="0">
                <a:ln>
                  <a:noFill/>
                </a:ln>
                <a:solidFill>
                  <a:schemeClr val="bg1"/>
                </a:solidFill>
                <a:effectLst/>
                <a:latin typeface="Arial" pitchFamily="34" charset="0"/>
                <a:ea typeface="Times New Roman" pitchFamily="18" charset="0"/>
              </a:rPr>
              <a:t>   a) Comparable information of prior periods</a:t>
            </a:r>
            <a:br>
              <a:rPr kumimoji="0" lang="en-US" sz="2000" b="0" i="0" u="none" strike="noStrike" cap="none" normalizeH="0" baseline="0" dirty="0" smtClean="0">
                <a:ln>
                  <a:noFill/>
                </a:ln>
                <a:solidFill>
                  <a:schemeClr val="bg1"/>
                </a:solidFill>
                <a:effectLst/>
                <a:latin typeface="Arial" pitchFamily="34" charset="0"/>
                <a:ea typeface="Times New Roman" pitchFamily="18" charset="0"/>
              </a:rPr>
            </a:br>
            <a:r>
              <a:rPr kumimoji="0" lang="en-US" sz="2000" b="0" i="0" u="none" strike="noStrike" cap="none" normalizeH="0" baseline="0" dirty="0" smtClean="0">
                <a:ln>
                  <a:noFill/>
                </a:ln>
                <a:solidFill>
                  <a:schemeClr val="bg1"/>
                </a:solidFill>
                <a:effectLst/>
                <a:latin typeface="Arial" pitchFamily="34" charset="0"/>
                <a:ea typeface="Times New Roman" pitchFamily="18" charset="0"/>
              </a:rPr>
              <a:t>   b) Predictive estimates prepared by the auditor</a:t>
            </a:r>
            <a:br>
              <a:rPr kumimoji="0" lang="en-US" sz="2000" b="0" i="0" u="none" strike="noStrike" cap="none" normalizeH="0" baseline="0" dirty="0" smtClean="0">
                <a:ln>
                  <a:noFill/>
                </a:ln>
                <a:solidFill>
                  <a:schemeClr val="bg1"/>
                </a:solidFill>
                <a:effectLst/>
                <a:latin typeface="Arial" pitchFamily="34" charset="0"/>
                <a:ea typeface="Times New Roman" pitchFamily="18" charset="0"/>
              </a:rPr>
            </a:br>
            <a:r>
              <a:rPr kumimoji="0" lang="en-US" sz="2000" b="0" i="0" u="none" strike="noStrike" cap="none" normalizeH="0" baseline="0" dirty="0" smtClean="0">
                <a:ln>
                  <a:noFill/>
                </a:ln>
                <a:solidFill>
                  <a:schemeClr val="bg1"/>
                </a:solidFill>
                <a:effectLst/>
                <a:latin typeface="Arial" pitchFamily="34" charset="0"/>
                <a:ea typeface="Times New Roman" pitchFamily="18" charset="0"/>
              </a:rPr>
              <a:t>   c) Similar industry information</a:t>
            </a:r>
            <a:br>
              <a:rPr kumimoji="0" lang="en-US" sz="2000" b="0" i="0" u="none" strike="noStrike" cap="none" normalizeH="0" baseline="0" dirty="0" smtClean="0">
                <a:ln>
                  <a:noFill/>
                </a:ln>
                <a:solidFill>
                  <a:schemeClr val="bg1"/>
                </a:solidFill>
                <a:effectLst/>
                <a:latin typeface="Arial" pitchFamily="34" charset="0"/>
                <a:ea typeface="Times New Roman" pitchFamily="18" charset="0"/>
              </a:rPr>
            </a:br>
            <a:endParaRPr kumimoji="0" lang="en-US" sz="2000" b="0" i="0" u="none" strike="noStrike" cap="none" normalizeH="0" baseline="0" dirty="0" smtClean="0">
              <a:ln>
                <a:noFill/>
              </a:ln>
              <a:solidFill>
                <a:schemeClr val="bg1"/>
              </a:solidFill>
              <a:effectLst/>
              <a:latin typeface="Arial"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bg1"/>
                </a:solidFill>
                <a:effectLst/>
                <a:latin typeface="Times New Roman" pitchFamily="18" charset="0"/>
                <a:ea typeface="Times New Roman" pitchFamily="18" charset="0"/>
                <a:sym typeface="Wingdings" pitchFamily="2" charset="2"/>
              </a:rPr>
              <a:t>3) Extent of Reliance On Analytical Procedures</a:t>
            </a:r>
            <a:br>
              <a:rPr kumimoji="0" lang="en-US" sz="2000" b="1" i="0" u="none" strike="noStrike" cap="none" normalizeH="0" baseline="0" dirty="0" smtClean="0">
                <a:ln>
                  <a:noFill/>
                </a:ln>
                <a:solidFill>
                  <a:schemeClr val="bg1"/>
                </a:solidFill>
                <a:effectLst/>
                <a:latin typeface="Times New Roman" pitchFamily="18" charset="0"/>
                <a:ea typeface="Times New Roman" pitchFamily="18" charset="0"/>
                <a:sym typeface="Wingdings" pitchFamily="2" charset="2"/>
              </a:rPr>
            </a:br>
            <a:r>
              <a:rPr kumimoji="0" lang="en-US" sz="2000" b="0" i="0" u="none" strike="noStrike" cap="none" normalizeH="0" baseline="0" dirty="0" smtClean="0">
                <a:ln>
                  <a:noFill/>
                </a:ln>
                <a:solidFill>
                  <a:schemeClr val="bg1"/>
                </a:solidFill>
                <a:effectLst/>
                <a:latin typeface="Times New Roman" pitchFamily="18" charset="0"/>
                <a:ea typeface="Times New Roman" pitchFamily="18" charset="0"/>
                <a:sym typeface="Wingdings" pitchFamily="2" charset="2"/>
              </a:rPr>
              <a:t>     It depends on factors like:-</a:t>
            </a:r>
            <a:r>
              <a:rPr kumimoji="0" lang="en-US" sz="2000" b="1" i="0" u="none" strike="noStrike" cap="none" normalizeH="0" baseline="0" dirty="0" smtClean="0">
                <a:ln>
                  <a:noFill/>
                </a:ln>
                <a:solidFill>
                  <a:schemeClr val="bg1"/>
                </a:solidFill>
                <a:effectLst/>
                <a:latin typeface="Times New Roman" pitchFamily="18" charset="0"/>
                <a:ea typeface="Times New Roman" pitchFamily="18" charset="0"/>
                <a:sym typeface="Wingdings" pitchFamily="2" charset="2"/>
              </a:rPr>
              <a:t/>
            </a:r>
            <a:br>
              <a:rPr kumimoji="0" lang="en-US" sz="2000" b="1" i="0" u="none" strike="noStrike" cap="none" normalizeH="0" baseline="0" dirty="0" smtClean="0">
                <a:ln>
                  <a:noFill/>
                </a:ln>
                <a:solidFill>
                  <a:schemeClr val="bg1"/>
                </a:solidFill>
                <a:effectLst/>
                <a:latin typeface="Times New Roman" pitchFamily="18" charset="0"/>
                <a:ea typeface="Times New Roman" pitchFamily="18" charset="0"/>
                <a:sym typeface="Wingdings" pitchFamily="2" charset="2"/>
              </a:rPr>
            </a:br>
            <a:r>
              <a:rPr kumimoji="0" lang="en-US" sz="2000" b="0" i="0" u="none" strike="noStrike" cap="none" normalizeH="0" baseline="0" dirty="0" smtClean="0">
                <a:ln>
                  <a:noFill/>
                </a:ln>
                <a:solidFill>
                  <a:schemeClr val="bg1"/>
                </a:solidFill>
                <a:effectLst/>
                <a:latin typeface="Times New Roman" pitchFamily="18" charset="0"/>
                <a:ea typeface="Times New Roman" pitchFamily="18" charset="0"/>
                <a:sym typeface="Wingdings" pitchFamily="2" charset="2"/>
              </a:rPr>
              <a:t>     a) Materiality of the items involved</a:t>
            </a:r>
            <a:br>
              <a:rPr kumimoji="0" lang="en-US" sz="2000" b="0" i="0" u="none" strike="noStrike" cap="none" normalizeH="0" baseline="0" dirty="0" smtClean="0">
                <a:ln>
                  <a:noFill/>
                </a:ln>
                <a:solidFill>
                  <a:schemeClr val="bg1"/>
                </a:solidFill>
                <a:effectLst/>
                <a:latin typeface="Times New Roman" pitchFamily="18" charset="0"/>
                <a:ea typeface="Times New Roman" pitchFamily="18" charset="0"/>
                <a:sym typeface="Wingdings" pitchFamily="2" charset="2"/>
              </a:rPr>
            </a:br>
            <a:r>
              <a:rPr kumimoji="0" lang="en-US" sz="2000" b="0" i="0" u="none" strike="noStrike" cap="none" normalizeH="0" baseline="0" dirty="0" smtClean="0">
                <a:ln>
                  <a:noFill/>
                </a:ln>
                <a:solidFill>
                  <a:schemeClr val="bg1"/>
                </a:solidFill>
                <a:effectLst/>
                <a:latin typeface="Times New Roman" pitchFamily="18" charset="0"/>
                <a:ea typeface="Times New Roman" pitchFamily="18" charset="0"/>
                <a:sym typeface="Wingdings" pitchFamily="2" charset="2"/>
              </a:rPr>
              <a:t>     b) Additional / Collateral audit procedures directed for the same objectives</a:t>
            </a:r>
            <a:br>
              <a:rPr kumimoji="0" lang="en-US" sz="2000" b="0" i="0" u="none" strike="noStrike" cap="none" normalizeH="0" baseline="0" dirty="0" smtClean="0">
                <a:ln>
                  <a:noFill/>
                </a:ln>
                <a:solidFill>
                  <a:schemeClr val="bg1"/>
                </a:solidFill>
                <a:effectLst/>
                <a:latin typeface="Times New Roman" pitchFamily="18" charset="0"/>
                <a:ea typeface="Times New Roman" pitchFamily="18" charset="0"/>
                <a:sym typeface="Wingdings" pitchFamily="2" charset="2"/>
              </a:rPr>
            </a:br>
            <a:r>
              <a:rPr kumimoji="0" lang="en-US" sz="2000" b="0" i="0" u="none" strike="noStrike" cap="none" normalizeH="0" baseline="0" dirty="0" smtClean="0">
                <a:ln>
                  <a:noFill/>
                </a:ln>
                <a:solidFill>
                  <a:schemeClr val="bg1"/>
                </a:solidFill>
                <a:effectLst/>
                <a:latin typeface="Times New Roman" pitchFamily="18" charset="0"/>
                <a:ea typeface="Times New Roman" pitchFamily="18" charset="0"/>
                <a:sym typeface="Wingdings" pitchFamily="2" charset="2"/>
              </a:rPr>
              <a:t>     c) Accuracy with which the expected results can be predicted </a:t>
            </a:r>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9026"/>
                                        </p:tgtEl>
                                        <p:attrNameLst>
                                          <p:attrName>style.visibility</p:attrName>
                                        </p:attrNameLst>
                                      </p:cBhvr>
                                      <p:to>
                                        <p:strVal val="visible"/>
                                      </p:to>
                                    </p:set>
                                    <p:animEffect transition="in" filter="blinds(horizontal)">
                                      <p:cBhvr>
                                        <p:cTn id="7" dur="500"/>
                                        <p:tgtEl>
                                          <p:spTgt spid="12902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1" nodeType="clickEffect">
                                  <p:stCondLst>
                                    <p:cond delay="0"/>
                                  </p:stCondLst>
                                  <p:childTnLst>
                                    <p:anim calcmode="lin" valueType="num">
                                      <p:cBhvr additive="base">
                                        <p:cTn id="11" dur="3000"/>
                                        <p:tgtEl>
                                          <p:spTgt spid="129026"/>
                                        </p:tgtEl>
                                        <p:attrNameLst>
                                          <p:attrName>ppt_x</p:attrName>
                                        </p:attrNameLst>
                                      </p:cBhvr>
                                      <p:tavLst>
                                        <p:tav tm="0">
                                          <p:val>
                                            <p:strVal val="ppt_x"/>
                                          </p:val>
                                        </p:tav>
                                        <p:tav tm="100000">
                                          <p:val>
                                            <p:strVal val="ppt_x"/>
                                          </p:val>
                                        </p:tav>
                                      </p:tavLst>
                                    </p:anim>
                                    <p:anim calcmode="lin" valueType="num">
                                      <p:cBhvr additive="base">
                                        <p:cTn id="12" dur="3000"/>
                                        <p:tgtEl>
                                          <p:spTgt spid="129026"/>
                                        </p:tgtEl>
                                        <p:attrNameLst>
                                          <p:attrName>ppt_y</p:attrName>
                                        </p:attrNameLst>
                                      </p:cBhvr>
                                      <p:tavLst>
                                        <p:tav tm="0">
                                          <p:val>
                                            <p:strVal val="ppt_y"/>
                                          </p:val>
                                        </p:tav>
                                        <p:tav tm="100000">
                                          <p:val>
                                            <p:strVal val="1+ppt_h/2"/>
                                          </p:val>
                                        </p:tav>
                                      </p:tavLst>
                                    </p:anim>
                                    <p:set>
                                      <p:cBhvr>
                                        <p:cTn id="13" dur="1" fill="hold">
                                          <p:stCondLst>
                                            <p:cond delay="2999"/>
                                          </p:stCondLst>
                                        </p:cTn>
                                        <p:tgtEl>
                                          <p:spTgt spid="1290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026" grpId="0" animBg="1"/>
      <p:bldP spid="129026"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415276412_e2956b18ce.jpg"/>
          <p:cNvPicPr>
            <a:picLocks noChangeAspect="1"/>
          </p:cNvPicPr>
          <p:nvPr/>
        </p:nvPicPr>
        <p:blipFill>
          <a:blip r:embed="rId2" cstate="print"/>
          <a:stretch>
            <a:fillRect/>
          </a:stretch>
        </p:blipFill>
        <p:spPr>
          <a:xfrm>
            <a:off x="0" y="0"/>
            <a:ext cx="1828800" cy="1219200"/>
          </a:xfrm>
          <a:prstGeom prst="rect">
            <a:avLst/>
          </a:prstGeom>
        </p:spPr>
      </p:pic>
      <p:sp>
        <p:nvSpPr>
          <p:cNvPr id="3" name="Rectangle 1"/>
          <p:cNvSpPr>
            <a:spLocks noChangeArrowheads="1"/>
          </p:cNvSpPr>
          <p:nvPr/>
        </p:nvSpPr>
        <p:spPr bwMode="auto">
          <a:xfrm>
            <a:off x="1981200" y="228600"/>
            <a:ext cx="65532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1" u="sng" strike="noStrike" cap="none" normalizeH="0" baseline="0" dirty="0" smtClean="0">
                <a:ln>
                  <a:noFill/>
                </a:ln>
                <a:solidFill>
                  <a:schemeClr val="tx1"/>
                </a:solidFill>
                <a:effectLst/>
                <a:latin typeface="Arial" pitchFamily="34" charset="0"/>
                <a:ea typeface="Times New Roman" pitchFamily="18" charset="0"/>
              </a:rPr>
              <a:t>SA 520</a:t>
            </a:r>
            <a:endParaRPr kumimoji="0" lang="en-US" sz="2000" b="0" i="1" u="none" strike="noStrike" cap="none" normalizeH="0" baseline="0" dirty="0" smtClean="0">
              <a:ln>
                <a:noFill/>
              </a:ln>
              <a:solidFill>
                <a:schemeClr val="tx1"/>
              </a:solidFill>
              <a:effectLst/>
              <a:latin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1" i="1" u="sng" strike="noStrike" cap="none" normalizeH="0" baseline="0" dirty="0" smtClean="0">
                <a:ln>
                  <a:noFill/>
                </a:ln>
                <a:solidFill>
                  <a:schemeClr val="tx1"/>
                </a:solidFill>
                <a:effectLst/>
                <a:latin typeface="Arial" pitchFamily="34" charset="0"/>
                <a:ea typeface="Times New Roman" pitchFamily="18" charset="0"/>
              </a:rPr>
              <a:t>Analytical </a:t>
            </a:r>
            <a:r>
              <a:rPr kumimoji="0" lang="en-US" sz="2400" b="1" i="1" u="sng" strike="noStrike" cap="none" normalizeH="0" baseline="0" dirty="0" err="1" smtClean="0">
                <a:ln>
                  <a:noFill/>
                </a:ln>
                <a:solidFill>
                  <a:schemeClr val="tx1"/>
                </a:solidFill>
                <a:effectLst/>
                <a:latin typeface="Arial" pitchFamily="34" charset="0"/>
                <a:ea typeface="Times New Roman" pitchFamily="18" charset="0"/>
              </a:rPr>
              <a:t>Procedurers</a:t>
            </a:r>
            <a:r>
              <a:rPr kumimoji="0" lang="en-US" sz="2400" b="1" i="1" u="sng" strike="noStrike" cap="none" normalizeH="0" dirty="0" smtClean="0">
                <a:ln>
                  <a:noFill/>
                </a:ln>
                <a:solidFill>
                  <a:schemeClr val="tx1"/>
                </a:solidFill>
                <a:effectLst/>
                <a:latin typeface="Arial" pitchFamily="34" charset="0"/>
                <a:ea typeface="Times New Roman" pitchFamily="18" charset="0"/>
              </a:rPr>
              <a:t> (</a:t>
            </a:r>
            <a:r>
              <a:rPr kumimoji="0" lang="en-US" sz="2400" b="1" i="1" u="sng" strike="noStrike" cap="none" normalizeH="0" dirty="0" err="1" smtClean="0">
                <a:ln>
                  <a:noFill/>
                </a:ln>
                <a:solidFill>
                  <a:schemeClr val="tx1"/>
                </a:solidFill>
                <a:effectLst/>
                <a:latin typeface="Arial" pitchFamily="34" charset="0"/>
                <a:ea typeface="Times New Roman" pitchFamily="18" charset="0"/>
              </a:rPr>
              <a:t>Contd</a:t>
            </a:r>
            <a:r>
              <a:rPr kumimoji="0" lang="en-US" sz="2400" b="1" i="1" u="sng" strike="noStrike" cap="none" normalizeH="0" dirty="0" smtClean="0">
                <a:ln>
                  <a:noFill/>
                </a:ln>
                <a:solidFill>
                  <a:schemeClr val="tx1"/>
                </a:solidFill>
                <a:effectLst/>
                <a:latin typeface="Arial" pitchFamily="34" charset="0"/>
                <a:ea typeface="Times New Roman" pitchFamily="18" charset="0"/>
              </a:rPr>
              <a:t>…)</a:t>
            </a:r>
            <a:endParaRPr kumimoji="0" lang="en-US" sz="2800" b="0" i="1" u="none" strike="noStrike" cap="none" normalizeH="0" baseline="0" dirty="0" smtClean="0">
              <a:ln>
                <a:noFill/>
              </a:ln>
              <a:solidFill>
                <a:schemeClr val="tx1"/>
              </a:solidFill>
              <a:effectLst/>
              <a:latin typeface="Arial" pitchFamily="34" charset="0"/>
            </a:endParaRPr>
          </a:p>
        </p:txBody>
      </p:sp>
      <p:sp>
        <p:nvSpPr>
          <p:cNvPr id="4" name="Frame 3"/>
          <p:cNvSpPr/>
          <p:nvPr/>
        </p:nvSpPr>
        <p:spPr>
          <a:xfrm>
            <a:off x="1828800" y="0"/>
            <a:ext cx="7010400" cy="1219200"/>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Rectangle 5"/>
          <p:cNvSpPr/>
          <p:nvPr/>
        </p:nvSpPr>
        <p:spPr>
          <a:xfrm>
            <a:off x="0" y="1219200"/>
            <a:ext cx="9144000" cy="4247317"/>
          </a:xfrm>
          <a:prstGeom prst="rect">
            <a:avLst/>
          </a:prstGeom>
        </p:spPr>
        <p:txBody>
          <a:bodyPr wrap="square">
            <a:spAutoFit/>
          </a:bodyPr>
          <a:lstStyle/>
          <a:p>
            <a:pPr lvl="0" eaLnBrk="0" fontAlgn="base" hangingPunct="0">
              <a:spcBef>
                <a:spcPct val="0"/>
              </a:spcBef>
              <a:spcAft>
                <a:spcPct val="0"/>
              </a:spcAft>
            </a:pPr>
            <a:r>
              <a:rPr lang="en-US" dirty="0" smtClean="0">
                <a:latin typeface="Arial" pitchFamily="34" charset="0"/>
                <a:ea typeface="Times New Roman" pitchFamily="18" charset="0"/>
              </a:rPr>
              <a:t/>
            </a:r>
            <a:br>
              <a:rPr lang="en-US" dirty="0" smtClean="0">
                <a:latin typeface="Arial" pitchFamily="34" charset="0"/>
                <a:ea typeface="Times New Roman" pitchFamily="18" charset="0"/>
              </a:rPr>
            </a:br>
            <a:r>
              <a:rPr lang="en-US" dirty="0" smtClean="0">
                <a:latin typeface="Arial" pitchFamily="34" charset="0"/>
                <a:ea typeface="Times New Roman" pitchFamily="18" charset="0"/>
              </a:rPr>
              <a:t/>
            </a:r>
            <a:br>
              <a:rPr lang="en-US" dirty="0" smtClean="0">
                <a:latin typeface="Arial" pitchFamily="34" charset="0"/>
                <a:ea typeface="Times New Roman" pitchFamily="18" charset="0"/>
              </a:rPr>
            </a:br>
            <a:r>
              <a:rPr lang="en-US" dirty="0" smtClean="0">
                <a:latin typeface="Times New Roman" pitchFamily="18" charset="0"/>
                <a:ea typeface="Times New Roman" pitchFamily="18" charset="0"/>
                <a:sym typeface="Wingdings" pitchFamily="2" charset="2"/>
              </a:rPr>
              <a:t>     </a:t>
            </a:r>
          </a:p>
          <a:p>
            <a:pPr lvl="0" eaLnBrk="0" fontAlgn="base" hangingPunct="0">
              <a:spcBef>
                <a:spcPct val="0"/>
              </a:spcBef>
              <a:spcAft>
                <a:spcPct val="0"/>
              </a:spcAft>
            </a:pPr>
            <a:endParaRPr lang="en-US" b="1" u="sng" dirty="0" smtClean="0">
              <a:latin typeface="Times New Roman" pitchFamily="18" charset="0"/>
              <a:ea typeface="Times New Roman" pitchFamily="18" charset="0"/>
              <a:sym typeface="Wingdings" pitchFamily="2" charset="2"/>
            </a:endParaRPr>
          </a:p>
          <a:p>
            <a:pPr lvl="0" eaLnBrk="0" fontAlgn="base" hangingPunct="0">
              <a:spcBef>
                <a:spcPct val="0"/>
              </a:spcBef>
              <a:spcAft>
                <a:spcPct val="0"/>
              </a:spcAft>
            </a:pPr>
            <a:endParaRPr lang="en-US" b="1" u="sng" dirty="0" smtClean="0">
              <a:latin typeface="Times New Roman" pitchFamily="18" charset="0"/>
              <a:ea typeface="Times New Roman" pitchFamily="18" charset="0"/>
              <a:sym typeface="Wingdings" pitchFamily="2" charset="2"/>
            </a:endParaRPr>
          </a:p>
          <a:p>
            <a:pPr lvl="0" eaLnBrk="0" fontAlgn="base" hangingPunct="0">
              <a:spcBef>
                <a:spcPct val="0"/>
              </a:spcBef>
              <a:spcAft>
                <a:spcPct val="0"/>
              </a:spcAft>
            </a:pPr>
            <a:endParaRPr lang="en-US" b="1" u="sng" dirty="0" smtClean="0">
              <a:latin typeface="Times New Roman" pitchFamily="18" charset="0"/>
              <a:ea typeface="Times New Roman" pitchFamily="18" charset="0"/>
              <a:sym typeface="Wingdings" pitchFamily="2" charset="2"/>
            </a:endParaRPr>
          </a:p>
          <a:p>
            <a:pPr lvl="0" eaLnBrk="0" fontAlgn="base" hangingPunct="0">
              <a:spcBef>
                <a:spcPct val="0"/>
              </a:spcBef>
              <a:spcAft>
                <a:spcPct val="0"/>
              </a:spcAft>
            </a:pPr>
            <a:endParaRPr lang="en-US" b="1" u="sng" dirty="0" smtClean="0">
              <a:latin typeface="Times New Roman" pitchFamily="18" charset="0"/>
              <a:ea typeface="Times New Roman" pitchFamily="18" charset="0"/>
              <a:sym typeface="Wingdings" pitchFamily="2" charset="2"/>
            </a:endParaRPr>
          </a:p>
          <a:p>
            <a:pPr lvl="0" eaLnBrk="0" fontAlgn="base" hangingPunct="0">
              <a:spcBef>
                <a:spcPct val="0"/>
              </a:spcBef>
              <a:spcAft>
                <a:spcPct val="0"/>
              </a:spcAft>
            </a:pPr>
            <a:endParaRPr lang="en-US" b="1" u="sng" dirty="0" smtClean="0">
              <a:latin typeface="Times New Roman" pitchFamily="18" charset="0"/>
              <a:ea typeface="Times New Roman" pitchFamily="18" charset="0"/>
              <a:sym typeface="Wingdings" pitchFamily="2" charset="2"/>
            </a:endParaRPr>
          </a:p>
          <a:p>
            <a:pPr lvl="0" eaLnBrk="0" fontAlgn="base" hangingPunct="0">
              <a:spcBef>
                <a:spcPct val="0"/>
              </a:spcBef>
              <a:spcAft>
                <a:spcPct val="0"/>
              </a:spcAft>
            </a:pPr>
            <a:endParaRPr lang="en-US" b="1" u="sng" dirty="0" smtClean="0">
              <a:latin typeface="Times New Roman" pitchFamily="18" charset="0"/>
              <a:ea typeface="Times New Roman" pitchFamily="18" charset="0"/>
              <a:sym typeface="Wingdings" pitchFamily="2" charset="2"/>
            </a:endParaRPr>
          </a:p>
          <a:p>
            <a:pPr lvl="0" eaLnBrk="0" fontAlgn="base" hangingPunct="0">
              <a:spcBef>
                <a:spcPct val="0"/>
              </a:spcBef>
              <a:spcAft>
                <a:spcPct val="0"/>
              </a:spcAft>
            </a:pPr>
            <a:endParaRPr lang="en-US" dirty="0" smtClean="0">
              <a:latin typeface="Times New Roman" pitchFamily="18" charset="0"/>
              <a:ea typeface="Times New Roman" pitchFamily="18" charset="0"/>
              <a:sym typeface="Wingdings" pitchFamily="2" charset="2"/>
            </a:endParaRPr>
          </a:p>
          <a:p>
            <a:pPr lvl="0" eaLnBrk="0" fontAlgn="base" hangingPunct="0">
              <a:spcBef>
                <a:spcPct val="0"/>
              </a:spcBef>
              <a:spcAft>
                <a:spcPct val="0"/>
              </a:spcAft>
            </a:pPr>
            <a:r>
              <a:rPr lang="en-US" dirty="0" smtClean="0">
                <a:latin typeface="Times New Roman" pitchFamily="18" charset="0"/>
                <a:ea typeface="Times New Roman" pitchFamily="18" charset="0"/>
                <a:sym typeface="Wingdings" pitchFamily="2" charset="2"/>
              </a:rPr>
              <a:t>    </a:t>
            </a:r>
          </a:p>
          <a:p>
            <a:pPr lvl="0" eaLnBrk="0" fontAlgn="base" hangingPunct="0">
              <a:spcBef>
                <a:spcPct val="0"/>
              </a:spcBef>
              <a:spcAft>
                <a:spcPct val="0"/>
              </a:spcAft>
            </a:pPr>
            <a:endParaRPr lang="en-US" b="1" u="sng" dirty="0" smtClean="0">
              <a:latin typeface="Times New Roman" pitchFamily="18" charset="0"/>
              <a:ea typeface="Times New Roman" pitchFamily="18" charset="0"/>
              <a:sym typeface="Wingdings" pitchFamily="2" charset="2"/>
            </a:endParaRPr>
          </a:p>
          <a:p>
            <a:pPr lvl="0" eaLnBrk="0" fontAlgn="base" hangingPunct="0">
              <a:spcBef>
                <a:spcPct val="0"/>
              </a:spcBef>
              <a:spcAft>
                <a:spcPct val="0"/>
              </a:spcAft>
            </a:pPr>
            <a:endParaRPr lang="en-US" b="1" u="sng" dirty="0" smtClean="0">
              <a:latin typeface="Times New Roman" pitchFamily="18" charset="0"/>
              <a:ea typeface="Times New Roman" pitchFamily="18" charset="0"/>
              <a:sym typeface="Wingdings" pitchFamily="2" charset="2"/>
            </a:endParaRPr>
          </a:p>
          <a:p>
            <a:pPr lvl="0" eaLnBrk="0" fontAlgn="base" hangingPunct="0">
              <a:spcBef>
                <a:spcPct val="0"/>
              </a:spcBef>
              <a:spcAft>
                <a:spcPct val="0"/>
              </a:spcAft>
            </a:pPr>
            <a:endParaRPr lang="en-US" b="1" u="sng" dirty="0" smtClean="0">
              <a:latin typeface="Times New Roman" pitchFamily="18" charset="0"/>
              <a:ea typeface="Times New Roman" pitchFamily="18" charset="0"/>
              <a:sym typeface="Wingdings" pitchFamily="2" charset="2"/>
            </a:endParaRPr>
          </a:p>
          <a:p>
            <a:pPr lvl="0" eaLnBrk="0" fontAlgn="base" hangingPunct="0">
              <a:spcBef>
                <a:spcPct val="0"/>
              </a:spcBef>
              <a:spcAft>
                <a:spcPct val="0"/>
              </a:spcAft>
            </a:pPr>
            <a:endParaRPr lang="en-US" dirty="0" smtClean="0">
              <a:latin typeface="Times New Roman" pitchFamily="18" charset="0"/>
              <a:sym typeface="Wingdings" pitchFamily="2" charset="2"/>
            </a:endParaRPr>
          </a:p>
        </p:txBody>
      </p:sp>
      <p:sp>
        <p:nvSpPr>
          <p:cNvPr id="7" name="Rectangle 6"/>
          <p:cNvSpPr/>
          <p:nvPr/>
        </p:nvSpPr>
        <p:spPr>
          <a:xfrm>
            <a:off x="152400" y="1219200"/>
            <a:ext cx="8686800" cy="369332"/>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r>
              <a:rPr lang="en-US" b="1" dirty="0" smtClean="0">
                <a:latin typeface="Arial" pitchFamily="34" charset="0"/>
                <a:ea typeface="Times New Roman" pitchFamily="18" charset="0"/>
              </a:rPr>
              <a:t> 4)Stages of Application of Analytical   Review Procedures</a:t>
            </a:r>
            <a:endParaRPr lang="en-US" dirty="0"/>
          </a:p>
        </p:txBody>
      </p:sp>
      <p:sp>
        <p:nvSpPr>
          <p:cNvPr id="8" name="Rounded Rectangle 7"/>
          <p:cNvSpPr/>
          <p:nvPr/>
        </p:nvSpPr>
        <p:spPr>
          <a:xfrm>
            <a:off x="152400" y="1600200"/>
            <a:ext cx="8686800" cy="1371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eaLnBrk="0" fontAlgn="base" hangingPunct="0">
              <a:spcBef>
                <a:spcPct val="0"/>
              </a:spcBef>
              <a:spcAft>
                <a:spcPct val="0"/>
              </a:spcAft>
            </a:pPr>
            <a:r>
              <a:rPr lang="en-US" dirty="0" smtClean="0">
                <a:latin typeface="Arial" pitchFamily="34" charset="0"/>
                <a:ea typeface="Times New Roman" pitchFamily="18" charset="0"/>
              </a:rPr>
              <a:t> </a:t>
            </a:r>
            <a:r>
              <a:rPr lang="en-US" b="1" u="sng" dirty="0" smtClean="0">
                <a:latin typeface="Arial" pitchFamily="34" charset="0"/>
                <a:ea typeface="Times New Roman" pitchFamily="18" charset="0"/>
              </a:rPr>
              <a:t>STAGE – I</a:t>
            </a:r>
            <a:r>
              <a:rPr lang="en-US" dirty="0" smtClean="0">
                <a:latin typeface="Arial" pitchFamily="34" charset="0"/>
                <a:ea typeface="Times New Roman" pitchFamily="18" charset="0"/>
              </a:rPr>
              <a:t> : Planning The Audit:-</a:t>
            </a:r>
            <a:br>
              <a:rPr lang="en-US" dirty="0" smtClean="0">
                <a:latin typeface="Arial" pitchFamily="34" charset="0"/>
                <a:ea typeface="Times New Roman" pitchFamily="18" charset="0"/>
              </a:rPr>
            </a:br>
            <a:r>
              <a:rPr lang="en-US" dirty="0" smtClean="0">
                <a:latin typeface="Arial" pitchFamily="34" charset="0"/>
                <a:ea typeface="Times New Roman" pitchFamily="18" charset="0"/>
              </a:rPr>
              <a:t>   </a:t>
            </a:r>
            <a:r>
              <a:rPr lang="en-US" dirty="0" smtClean="0">
                <a:latin typeface="Times New Roman" pitchFamily="18" charset="0"/>
                <a:ea typeface="Times New Roman" pitchFamily="18" charset="0"/>
                <a:sym typeface="Wingdings" pitchFamily="2" charset="2"/>
              </a:rPr>
              <a:t></a:t>
            </a:r>
            <a:r>
              <a:rPr lang="en-US" dirty="0" smtClean="0">
                <a:latin typeface="Arial" pitchFamily="34" charset="0"/>
                <a:ea typeface="Times New Roman" pitchFamily="18" charset="0"/>
              </a:rPr>
              <a:t> Assists in understanding the business</a:t>
            </a:r>
            <a:endParaRPr lang="en-US" dirty="0" smtClean="0">
              <a:latin typeface="Times New Roman" pitchFamily="18" charset="0"/>
              <a:sym typeface="Wingdings" pitchFamily="2" charset="2"/>
            </a:endParaRPr>
          </a:p>
          <a:p>
            <a:pPr lvl="0" eaLnBrk="0" fontAlgn="base" hangingPunct="0">
              <a:spcBef>
                <a:spcPct val="0"/>
              </a:spcBef>
              <a:spcAft>
                <a:spcPct val="0"/>
              </a:spcAft>
            </a:pPr>
            <a:r>
              <a:rPr lang="en-US" dirty="0" smtClean="0">
                <a:latin typeface="Times New Roman" pitchFamily="18" charset="0"/>
                <a:ea typeface="Times New Roman" pitchFamily="18" charset="0"/>
                <a:sym typeface="Wingdings" pitchFamily="2" charset="2"/>
              </a:rPr>
              <a:t>   </a:t>
            </a:r>
            <a:r>
              <a:rPr lang="en-US" dirty="0" smtClean="0">
                <a:latin typeface="Arial" pitchFamily="34" charset="0"/>
                <a:ea typeface="Times New Roman" pitchFamily="18" charset="0"/>
              </a:rPr>
              <a:t> Identifies the areas of potential risk</a:t>
            </a:r>
            <a:br>
              <a:rPr lang="en-US" dirty="0" smtClean="0">
                <a:latin typeface="Arial" pitchFamily="34" charset="0"/>
                <a:ea typeface="Times New Roman" pitchFamily="18" charset="0"/>
              </a:rPr>
            </a:br>
            <a:endParaRPr lang="en-US" dirty="0"/>
          </a:p>
        </p:txBody>
      </p:sp>
      <p:sp>
        <p:nvSpPr>
          <p:cNvPr id="9" name="Rounded Rectangle 8"/>
          <p:cNvSpPr/>
          <p:nvPr/>
        </p:nvSpPr>
        <p:spPr>
          <a:xfrm>
            <a:off x="152400" y="3124200"/>
            <a:ext cx="8686800" cy="1676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eaLnBrk="0" fontAlgn="base" hangingPunct="0">
              <a:spcBef>
                <a:spcPct val="0"/>
              </a:spcBef>
              <a:spcAft>
                <a:spcPct val="0"/>
              </a:spcAft>
            </a:pPr>
            <a:r>
              <a:rPr lang="en-US" b="1" u="sng" dirty="0" smtClean="0">
                <a:latin typeface="Times New Roman" pitchFamily="18" charset="0"/>
                <a:ea typeface="Times New Roman" pitchFamily="18" charset="0"/>
                <a:sym typeface="Wingdings" pitchFamily="2" charset="2"/>
              </a:rPr>
              <a:t>STAGE – II </a:t>
            </a:r>
            <a:r>
              <a:rPr lang="en-US" dirty="0" smtClean="0">
                <a:latin typeface="Times New Roman" pitchFamily="18" charset="0"/>
                <a:ea typeface="Times New Roman" pitchFamily="18" charset="0"/>
                <a:sym typeface="Wingdings" pitchFamily="2" charset="2"/>
              </a:rPr>
              <a:t>: Useful As Substantive Procedures :-</a:t>
            </a:r>
            <a:br>
              <a:rPr lang="en-US" dirty="0" smtClean="0">
                <a:latin typeface="Times New Roman" pitchFamily="18" charset="0"/>
                <a:ea typeface="Times New Roman" pitchFamily="18" charset="0"/>
                <a:sym typeface="Wingdings" pitchFamily="2" charset="2"/>
              </a:rPr>
            </a:br>
            <a:r>
              <a:rPr lang="en-US" dirty="0" smtClean="0">
                <a:latin typeface="Times New Roman" pitchFamily="18" charset="0"/>
                <a:ea typeface="Times New Roman" pitchFamily="18" charset="0"/>
                <a:sym typeface="Wingdings" pitchFamily="2" charset="2"/>
              </a:rPr>
              <a:t>     </a:t>
            </a:r>
          </a:p>
          <a:p>
            <a:pPr lvl="0" eaLnBrk="0" fontAlgn="base" hangingPunct="0">
              <a:spcBef>
                <a:spcPct val="0"/>
              </a:spcBef>
              <a:spcAft>
                <a:spcPct val="0"/>
              </a:spcAft>
            </a:pPr>
            <a:r>
              <a:rPr lang="en-US" dirty="0" smtClean="0">
                <a:latin typeface="Times New Roman" pitchFamily="18" charset="0"/>
                <a:ea typeface="Times New Roman" pitchFamily="18" charset="0"/>
                <a:sym typeface="Wingdings" pitchFamily="2" charset="2"/>
              </a:rPr>
              <a:t>Factors that need to be considered while applying as substantive procedures are</a:t>
            </a:r>
            <a:br>
              <a:rPr lang="en-US" dirty="0" smtClean="0">
                <a:latin typeface="Times New Roman" pitchFamily="18" charset="0"/>
                <a:ea typeface="Times New Roman" pitchFamily="18" charset="0"/>
                <a:sym typeface="Wingdings" pitchFamily="2" charset="2"/>
              </a:rPr>
            </a:br>
            <a:r>
              <a:rPr lang="en-US" dirty="0" smtClean="0">
                <a:latin typeface="Times New Roman" pitchFamily="18" charset="0"/>
                <a:ea typeface="Times New Roman" pitchFamily="18" charset="0"/>
                <a:sym typeface="Wingdings" pitchFamily="2" charset="2"/>
              </a:rPr>
              <a:t>     </a:t>
            </a:r>
            <a:r>
              <a:rPr lang="en-US" dirty="0" smtClean="0">
                <a:latin typeface="Arial" pitchFamily="34" charset="0"/>
                <a:ea typeface="Times New Roman" pitchFamily="18" charset="0"/>
              </a:rPr>
              <a:t> Nature &amp; Complexity of business</a:t>
            </a:r>
            <a:br>
              <a:rPr lang="en-US" dirty="0" smtClean="0">
                <a:latin typeface="Arial" pitchFamily="34" charset="0"/>
                <a:ea typeface="Times New Roman" pitchFamily="18" charset="0"/>
              </a:rPr>
            </a:br>
            <a:r>
              <a:rPr lang="en-US" dirty="0" smtClean="0">
                <a:latin typeface="Times New Roman" pitchFamily="18" charset="0"/>
                <a:ea typeface="Times New Roman" pitchFamily="18" charset="0"/>
                <a:sym typeface="Wingdings" pitchFamily="2" charset="2"/>
              </a:rPr>
              <a:t>     </a:t>
            </a:r>
            <a:r>
              <a:rPr lang="en-US" dirty="0" smtClean="0">
                <a:latin typeface="Arial" pitchFamily="34" charset="0"/>
                <a:ea typeface="Times New Roman" pitchFamily="18" charset="0"/>
              </a:rPr>
              <a:t> Reliability &amp; Relevance of the information available</a:t>
            </a:r>
            <a:endParaRPr lang="en-US" dirty="0" smtClean="0">
              <a:latin typeface="Times New Roman" pitchFamily="18" charset="0"/>
              <a:sym typeface="Wingdings" pitchFamily="2" charset="2"/>
            </a:endParaRPr>
          </a:p>
          <a:p>
            <a:pPr lvl="0" eaLnBrk="0" fontAlgn="base" hangingPunct="0">
              <a:spcBef>
                <a:spcPct val="0"/>
              </a:spcBef>
              <a:spcAft>
                <a:spcPct val="0"/>
              </a:spcAft>
            </a:pPr>
            <a:r>
              <a:rPr lang="en-US" dirty="0" smtClean="0">
                <a:latin typeface="Times New Roman" pitchFamily="18" charset="0"/>
                <a:ea typeface="Times New Roman" pitchFamily="18" charset="0"/>
                <a:sym typeface="Wingdings" pitchFamily="2" charset="2"/>
              </a:rPr>
              <a:t>     </a:t>
            </a:r>
            <a:r>
              <a:rPr lang="en-US" dirty="0" smtClean="0">
                <a:latin typeface="Arial" pitchFamily="34" charset="0"/>
                <a:ea typeface="Times New Roman" pitchFamily="18" charset="0"/>
              </a:rPr>
              <a:t> Sources from which information is available</a:t>
            </a:r>
            <a:endParaRPr lang="en-US" dirty="0" smtClean="0">
              <a:latin typeface="Times New Roman" pitchFamily="18" charset="0"/>
              <a:sym typeface="Wingdings" pitchFamily="2" charset="2"/>
            </a:endParaRPr>
          </a:p>
        </p:txBody>
      </p:sp>
      <p:sp>
        <p:nvSpPr>
          <p:cNvPr id="10" name="Rounded Rectangle 9"/>
          <p:cNvSpPr/>
          <p:nvPr/>
        </p:nvSpPr>
        <p:spPr>
          <a:xfrm>
            <a:off x="152400" y="4953000"/>
            <a:ext cx="8686800" cy="1905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eaLnBrk="0" fontAlgn="base" hangingPunct="0">
              <a:spcBef>
                <a:spcPct val="0"/>
              </a:spcBef>
              <a:spcAft>
                <a:spcPct val="0"/>
              </a:spcAft>
            </a:pPr>
            <a:r>
              <a:rPr lang="en-US" b="1" u="sng" dirty="0" smtClean="0">
                <a:latin typeface="Times New Roman" pitchFamily="18" charset="0"/>
                <a:ea typeface="Times New Roman" pitchFamily="18" charset="0"/>
                <a:sym typeface="Wingdings" pitchFamily="2" charset="2"/>
              </a:rPr>
              <a:t>STAGE – III</a:t>
            </a:r>
            <a:r>
              <a:rPr lang="en-US" dirty="0" smtClean="0">
                <a:latin typeface="Times New Roman" pitchFamily="18" charset="0"/>
                <a:ea typeface="Times New Roman" pitchFamily="18" charset="0"/>
                <a:sym typeface="Wingdings" pitchFamily="2" charset="2"/>
              </a:rPr>
              <a:t> : Overall Review at the end of Audit</a:t>
            </a:r>
          </a:p>
          <a:p>
            <a:pPr lvl="0" eaLnBrk="0" fontAlgn="base" hangingPunct="0">
              <a:spcBef>
                <a:spcPct val="0"/>
              </a:spcBef>
              <a:spcAft>
                <a:spcPct val="0"/>
              </a:spcAft>
            </a:pPr>
            <a:r>
              <a:rPr lang="en-US" dirty="0" smtClean="0">
                <a:latin typeface="Times New Roman" pitchFamily="18" charset="0"/>
                <a:ea typeface="Times New Roman" pitchFamily="18" charset="0"/>
                <a:sym typeface="Wingdings" pitchFamily="2" charset="2"/>
              </a:rPr>
              <a:t/>
            </a:r>
            <a:br>
              <a:rPr lang="en-US" dirty="0" smtClean="0">
                <a:latin typeface="Times New Roman" pitchFamily="18" charset="0"/>
                <a:ea typeface="Times New Roman" pitchFamily="18" charset="0"/>
                <a:sym typeface="Wingdings" pitchFamily="2" charset="2"/>
              </a:rPr>
            </a:br>
            <a:r>
              <a:rPr lang="en-US" dirty="0" smtClean="0">
                <a:latin typeface="Times New Roman" pitchFamily="18" charset="0"/>
                <a:ea typeface="Times New Roman" pitchFamily="18" charset="0"/>
                <a:sym typeface="Wingdings" pitchFamily="2" charset="2"/>
              </a:rPr>
              <a:t>     </a:t>
            </a:r>
            <a:r>
              <a:rPr lang="en-US" dirty="0" smtClean="0">
                <a:latin typeface="Arial" pitchFamily="34" charset="0"/>
                <a:ea typeface="Times New Roman" pitchFamily="18" charset="0"/>
              </a:rPr>
              <a:t> The conclusion drawn at the end is intended to support the evidences found</a:t>
            </a:r>
          </a:p>
          <a:p>
            <a:pPr lvl="0" eaLnBrk="0" fontAlgn="base" hangingPunct="0">
              <a:spcBef>
                <a:spcPct val="0"/>
              </a:spcBef>
              <a:spcAft>
                <a:spcPct val="0"/>
              </a:spcAft>
            </a:pPr>
            <a:r>
              <a:rPr lang="en-US" dirty="0" smtClean="0">
                <a:latin typeface="Arial" pitchFamily="34" charset="0"/>
                <a:ea typeface="Times New Roman" pitchFamily="18" charset="0"/>
              </a:rPr>
              <a:t>         in </a:t>
            </a:r>
            <a:r>
              <a:rPr lang="en-US" dirty="0" smtClean="0">
                <a:latin typeface="Times New Roman" pitchFamily="18" charset="0"/>
                <a:ea typeface="Times New Roman" pitchFamily="18" charset="0"/>
                <a:sym typeface="Wingdings" pitchFamily="2" charset="2"/>
              </a:rPr>
              <a:t>course of audit of the F/S</a:t>
            </a:r>
            <a:br>
              <a:rPr lang="en-US" dirty="0" smtClean="0">
                <a:latin typeface="Times New Roman" pitchFamily="18" charset="0"/>
                <a:ea typeface="Times New Roman" pitchFamily="18" charset="0"/>
                <a:sym typeface="Wingdings" pitchFamily="2" charset="2"/>
              </a:rPr>
            </a:br>
            <a:r>
              <a:rPr lang="en-US" dirty="0" smtClean="0">
                <a:latin typeface="Times New Roman" pitchFamily="18" charset="0"/>
                <a:ea typeface="Times New Roman" pitchFamily="18" charset="0"/>
                <a:sym typeface="Wingdings" pitchFamily="2" charset="2"/>
              </a:rPr>
              <a:t>     </a:t>
            </a:r>
            <a:r>
              <a:rPr lang="en-US" dirty="0" smtClean="0">
                <a:latin typeface="Arial" pitchFamily="34" charset="0"/>
                <a:ea typeface="Times New Roman" pitchFamily="18" charset="0"/>
              </a:rPr>
              <a:t> Based on above conclusions it depends whether additional procedures are</a:t>
            </a:r>
          </a:p>
          <a:p>
            <a:pPr lvl="0" eaLnBrk="0" fontAlgn="base" hangingPunct="0">
              <a:spcBef>
                <a:spcPct val="0"/>
              </a:spcBef>
              <a:spcAft>
                <a:spcPct val="0"/>
              </a:spcAft>
            </a:pPr>
            <a:r>
              <a:rPr lang="en-US" dirty="0" smtClean="0">
                <a:latin typeface="Arial" pitchFamily="34" charset="0"/>
                <a:ea typeface="Times New Roman" pitchFamily="18" charset="0"/>
              </a:rPr>
              <a:t>         to be</a:t>
            </a:r>
            <a:r>
              <a:rPr lang="en-US" dirty="0" smtClean="0">
                <a:latin typeface="Times New Roman" pitchFamily="18" charset="0"/>
                <a:ea typeface="Times New Roman" pitchFamily="18" charset="0"/>
                <a:sym typeface="Wingdings" pitchFamily="2" charset="2"/>
              </a:rPr>
              <a:t> applied or not</a:t>
            </a:r>
            <a:endParaRPr lang="en-US" dirty="0"/>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animEffect transition="in" filter="fade">
                                      <p:cBhvr>
                                        <p:cTn id="7" dur="2000"/>
                                        <p:tgtEl>
                                          <p:spTgt spid="8">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xEl>
                                              <p:pRg st="0" end="0"/>
                                            </p:txEl>
                                          </p:spTgt>
                                        </p:tgtEl>
                                        <p:attrNameLst>
                                          <p:attrName>style.visibility</p:attrName>
                                        </p:attrNameLst>
                                      </p:cBhvr>
                                      <p:to>
                                        <p:strVal val="visible"/>
                                      </p:to>
                                    </p:set>
                                    <p:animEffect transition="in" filter="fade">
                                      <p:cBhvr>
                                        <p:cTn id="10" dur="2000"/>
                                        <p:tgtEl>
                                          <p:spTgt spid="8">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animEffect transition="in" filter="fade">
                                      <p:cBhvr>
                                        <p:cTn id="13" dur="2000"/>
                                        <p:tgtEl>
                                          <p:spTgt spid="8">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bg/>
                                          </p:spTgt>
                                        </p:tgtEl>
                                        <p:attrNameLst>
                                          <p:attrName>style.visibility</p:attrName>
                                        </p:attrNameLst>
                                      </p:cBhvr>
                                      <p:to>
                                        <p:strVal val="visible"/>
                                      </p:to>
                                    </p:set>
                                    <p:animEffect transition="in" filter="fade">
                                      <p:cBhvr>
                                        <p:cTn id="18" dur="2000"/>
                                        <p:tgtEl>
                                          <p:spTgt spid="9">
                                            <p:bg/>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9">
                                            <p:txEl>
                                              <p:pRg st="0" end="0"/>
                                            </p:txEl>
                                          </p:spTgt>
                                        </p:tgtEl>
                                        <p:attrNameLst>
                                          <p:attrName>style.visibility</p:attrName>
                                        </p:attrNameLst>
                                      </p:cBhvr>
                                      <p:to>
                                        <p:strVal val="visible"/>
                                      </p:to>
                                    </p:set>
                                    <p:animEffect transition="in" filter="fade">
                                      <p:cBhvr>
                                        <p:cTn id="21" dur="2000"/>
                                        <p:tgtEl>
                                          <p:spTgt spid="9">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9">
                                            <p:txEl>
                                              <p:pRg st="1" end="1"/>
                                            </p:txEl>
                                          </p:spTgt>
                                        </p:tgtEl>
                                        <p:attrNameLst>
                                          <p:attrName>style.visibility</p:attrName>
                                        </p:attrNameLst>
                                      </p:cBhvr>
                                      <p:to>
                                        <p:strVal val="visible"/>
                                      </p:to>
                                    </p:set>
                                    <p:animEffect transition="in" filter="fade">
                                      <p:cBhvr>
                                        <p:cTn id="24" dur="2000"/>
                                        <p:tgtEl>
                                          <p:spTgt spid="9">
                                            <p:txEl>
                                              <p:pRg st="1" end="1"/>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9">
                                            <p:txEl>
                                              <p:pRg st="2" end="2"/>
                                            </p:txEl>
                                          </p:spTgt>
                                        </p:tgtEl>
                                        <p:attrNameLst>
                                          <p:attrName>style.visibility</p:attrName>
                                        </p:attrNameLst>
                                      </p:cBhvr>
                                      <p:to>
                                        <p:strVal val="visible"/>
                                      </p:to>
                                    </p:set>
                                    <p:animEffect transition="in" filter="fade">
                                      <p:cBhvr>
                                        <p:cTn id="27" dur="2000"/>
                                        <p:tgtEl>
                                          <p:spTgt spid="9">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bg/>
                                          </p:spTgt>
                                        </p:tgtEl>
                                        <p:attrNameLst>
                                          <p:attrName>style.visibility</p:attrName>
                                        </p:attrNameLst>
                                      </p:cBhvr>
                                      <p:to>
                                        <p:strVal val="visible"/>
                                      </p:to>
                                    </p:set>
                                    <p:animEffect transition="in" filter="fade">
                                      <p:cBhvr>
                                        <p:cTn id="32" dur="2000"/>
                                        <p:tgtEl>
                                          <p:spTgt spid="10">
                                            <p:bg/>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0">
                                            <p:txEl>
                                              <p:pRg st="0" end="0"/>
                                            </p:txEl>
                                          </p:spTgt>
                                        </p:tgtEl>
                                        <p:attrNameLst>
                                          <p:attrName>style.visibility</p:attrName>
                                        </p:attrNameLst>
                                      </p:cBhvr>
                                      <p:to>
                                        <p:strVal val="visible"/>
                                      </p:to>
                                    </p:set>
                                    <p:animEffect transition="in" filter="fade">
                                      <p:cBhvr>
                                        <p:cTn id="35" dur="2000"/>
                                        <p:tgtEl>
                                          <p:spTgt spid="10">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0">
                                            <p:txEl>
                                              <p:pRg st="1" end="1"/>
                                            </p:txEl>
                                          </p:spTgt>
                                        </p:tgtEl>
                                        <p:attrNameLst>
                                          <p:attrName>style.visibility</p:attrName>
                                        </p:attrNameLst>
                                      </p:cBhvr>
                                      <p:to>
                                        <p:strVal val="visible"/>
                                      </p:to>
                                    </p:set>
                                    <p:animEffect transition="in" filter="fade">
                                      <p:cBhvr>
                                        <p:cTn id="38" dur="2000"/>
                                        <p:tgtEl>
                                          <p:spTgt spid="10">
                                            <p:txEl>
                                              <p:pRg st="1" end="1"/>
                                            </p:tx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0">
                                            <p:txEl>
                                              <p:pRg st="2" end="2"/>
                                            </p:txEl>
                                          </p:spTgt>
                                        </p:tgtEl>
                                        <p:attrNameLst>
                                          <p:attrName>style.visibility</p:attrName>
                                        </p:attrNameLst>
                                      </p:cBhvr>
                                      <p:to>
                                        <p:strVal val="visible"/>
                                      </p:to>
                                    </p:set>
                                    <p:animEffect transition="in" filter="fade">
                                      <p:cBhvr>
                                        <p:cTn id="41" dur="2000"/>
                                        <p:tgtEl>
                                          <p:spTgt spid="10">
                                            <p:txEl>
                                              <p:pRg st="2" end="2"/>
                                            </p:txEl>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0">
                                            <p:txEl>
                                              <p:pRg st="3" end="3"/>
                                            </p:txEl>
                                          </p:spTgt>
                                        </p:tgtEl>
                                        <p:attrNameLst>
                                          <p:attrName>style.visibility</p:attrName>
                                        </p:attrNameLst>
                                      </p:cBhvr>
                                      <p:to>
                                        <p:strVal val="visible"/>
                                      </p:to>
                                    </p:set>
                                    <p:animEffect transition="in" filter="fade">
                                      <p:cBhvr>
                                        <p:cTn id="44" dur="2000"/>
                                        <p:tgtEl>
                                          <p:spTgt spid="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allAtOnce" animBg="1"/>
      <p:bldP spid="9" grpId="0" build="allAtOnce" animBg="1"/>
      <p:bldP spid="10" grpId="0" build="allAtOnce"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143000"/>
          </a:xfrm>
        </p:spPr>
        <p:style>
          <a:lnRef idx="3">
            <a:schemeClr val="lt1"/>
          </a:lnRef>
          <a:fillRef idx="1">
            <a:schemeClr val="accent1"/>
          </a:fillRef>
          <a:effectRef idx="1">
            <a:schemeClr val="accent1"/>
          </a:effectRef>
          <a:fontRef idx="minor">
            <a:schemeClr val="lt1"/>
          </a:fontRef>
        </p:style>
        <p:txBody>
          <a:bodyPr>
            <a:normAutofit fontScale="90000"/>
          </a:bodyPr>
          <a:lstStyle/>
          <a:p>
            <a:pPr algn="ctr"/>
            <a:r>
              <a:rPr lang="en-US" u="sng" dirty="0" smtClean="0">
                <a:solidFill>
                  <a:schemeClr val="accent5">
                    <a:lumMod val="75000"/>
                  </a:schemeClr>
                </a:solidFill>
              </a:rPr>
              <a:t/>
            </a:r>
            <a:br>
              <a:rPr lang="en-US" u="sng" dirty="0" smtClean="0">
                <a:solidFill>
                  <a:schemeClr val="accent5">
                    <a:lumMod val="75000"/>
                  </a:schemeClr>
                </a:solidFill>
              </a:rPr>
            </a:br>
            <a:r>
              <a:rPr lang="en-US" sz="4900" i="1" u="sng" dirty="0" err="1" smtClean="0">
                <a:solidFill>
                  <a:schemeClr val="accent5">
                    <a:lumMod val="75000"/>
                  </a:schemeClr>
                </a:solidFill>
              </a:rPr>
              <a:t>sa</a:t>
            </a:r>
            <a:r>
              <a:rPr lang="en-US" sz="4900" i="1" u="sng" dirty="0" smtClean="0">
                <a:solidFill>
                  <a:schemeClr val="accent5">
                    <a:lumMod val="75000"/>
                  </a:schemeClr>
                </a:solidFill>
              </a:rPr>
              <a:t> - 200</a:t>
            </a:r>
            <a:r>
              <a:rPr lang="en-US" sz="4900" u="sng" dirty="0" smtClean="0">
                <a:solidFill>
                  <a:schemeClr val="accent5">
                    <a:lumMod val="75000"/>
                  </a:schemeClr>
                </a:solidFill>
              </a:rPr>
              <a:t/>
            </a:r>
            <a:br>
              <a:rPr lang="en-US" sz="4900" u="sng" dirty="0" smtClean="0">
                <a:solidFill>
                  <a:schemeClr val="accent5">
                    <a:lumMod val="75000"/>
                  </a:schemeClr>
                </a:solidFill>
              </a:rPr>
            </a:br>
            <a:r>
              <a:rPr lang="en-US" sz="3600" u="sng" dirty="0" smtClean="0">
                <a:solidFill>
                  <a:schemeClr val="accent5">
                    <a:lumMod val="75000"/>
                  </a:schemeClr>
                </a:solidFill>
              </a:rPr>
              <a:t>Basic Principles Governing An Audit</a:t>
            </a:r>
            <a:endParaRPr lang="en-US" sz="4900" dirty="0">
              <a:solidFill>
                <a:schemeClr val="accent5">
                  <a:lumMod val="75000"/>
                </a:schemeClr>
              </a:solidFill>
            </a:endParaRPr>
          </a:p>
        </p:txBody>
      </p:sp>
      <p:sp>
        <p:nvSpPr>
          <p:cNvPr id="3" name="Subtitle 2"/>
          <p:cNvSpPr>
            <a:spLocks noGrp="1"/>
          </p:cNvSpPr>
          <p:nvPr>
            <p:ph type="subTitle" idx="1"/>
          </p:nvPr>
        </p:nvSpPr>
        <p:spPr>
          <a:xfrm>
            <a:off x="0" y="1143000"/>
            <a:ext cx="9144000" cy="5715000"/>
          </a:xfrm>
        </p:spPr>
        <p:style>
          <a:lnRef idx="0">
            <a:schemeClr val="accent1"/>
          </a:lnRef>
          <a:fillRef idx="3">
            <a:schemeClr val="accent1"/>
          </a:fillRef>
          <a:effectRef idx="3">
            <a:schemeClr val="accent1"/>
          </a:effectRef>
          <a:fontRef idx="minor">
            <a:schemeClr val="lt1"/>
          </a:fontRef>
        </p:style>
        <p:txBody>
          <a:bodyPr>
            <a:noAutofit/>
          </a:bodyPr>
          <a:lstStyle/>
          <a:p>
            <a:pPr marL="457200" lvl="0" indent="-457200" algn="l">
              <a:lnSpc>
                <a:spcPct val="120000"/>
              </a:lnSpc>
              <a:buFont typeface="+mj-lt"/>
              <a:buAutoNum type="arabicPeriod"/>
            </a:pPr>
            <a:r>
              <a:rPr lang="en-US" sz="2000" b="1" i="1" dirty="0" smtClean="0">
                <a:solidFill>
                  <a:schemeClr val="accent5">
                    <a:lumMod val="75000"/>
                  </a:schemeClr>
                </a:solidFill>
              </a:rPr>
              <a:t>I</a:t>
            </a:r>
            <a:r>
              <a:rPr lang="en-US" sz="2000" b="1" dirty="0" smtClean="0">
                <a:solidFill>
                  <a:schemeClr val="accent5">
                    <a:lumMod val="75000"/>
                  </a:schemeClr>
                </a:solidFill>
              </a:rPr>
              <a:t>ntegrity, Objectivity &amp; Independence</a:t>
            </a:r>
          </a:p>
          <a:p>
            <a:pPr marL="457200" lvl="0" indent="-457200" algn="l">
              <a:lnSpc>
                <a:spcPct val="120000"/>
              </a:lnSpc>
              <a:buFont typeface="+mj-lt"/>
              <a:buAutoNum type="arabicPeriod"/>
            </a:pPr>
            <a:r>
              <a:rPr lang="en-US" sz="2000" b="1" i="1" dirty="0" smtClean="0">
                <a:solidFill>
                  <a:schemeClr val="accent5">
                    <a:lumMod val="75000"/>
                  </a:schemeClr>
                </a:solidFill>
              </a:rPr>
              <a:t>C</a:t>
            </a:r>
            <a:r>
              <a:rPr lang="en-US" sz="2000" b="1" dirty="0" smtClean="0">
                <a:solidFill>
                  <a:schemeClr val="accent5">
                    <a:lumMod val="75000"/>
                  </a:schemeClr>
                </a:solidFill>
              </a:rPr>
              <a:t>onfidentiality </a:t>
            </a:r>
            <a:br>
              <a:rPr lang="en-US" sz="2000" b="1" dirty="0" smtClean="0">
                <a:solidFill>
                  <a:schemeClr val="accent5">
                    <a:lumMod val="75000"/>
                  </a:schemeClr>
                </a:solidFill>
              </a:rPr>
            </a:br>
            <a:r>
              <a:rPr lang="en-US" sz="2000" dirty="0" smtClean="0">
                <a:solidFill>
                  <a:schemeClr val="accent5">
                    <a:lumMod val="75000"/>
                  </a:schemeClr>
                </a:solidFill>
              </a:rPr>
              <a:t>Must not disclose any information Except any Legal or Professional duty</a:t>
            </a:r>
          </a:p>
          <a:p>
            <a:pPr marL="457200" lvl="0" indent="-457200" algn="l">
              <a:lnSpc>
                <a:spcPct val="120000"/>
              </a:lnSpc>
              <a:buFont typeface="+mj-lt"/>
              <a:buAutoNum type="arabicPeriod"/>
            </a:pPr>
            <a:r>
              <a:rPr lang="en-US" sz="2000" b="1" i="1" dirty="0" smtClean="0">
                <a:solidFill>
                  <a:schemeClr val="accent5">
                    <a:lumMod val="75000"/>
                  </a:schemeClr>
                </a:solidFill>
              </a:rPr>
              <a:t>S</a:t>
            </a:r>
            <a:r>
              <a:rPr lang="en-US" sz="2000" b="1" dirty="0" smtClean="0">
                <a:solidFill>
                  <a:schemeClr val="accent5">
                    <a:lumMod val="75000"/>
                  </a:schemeClr>
                </a:solidFill>
              </a:rPr>
              <a:t>kills &amp; Competence</a:t>
            </a:r>
            <a:br>
              <a:rPr lang="en-US" sz="2000" b="1" dirty="0" smtClean="0">
                <a:solidFill>
                  <a:schemeClr val="accent5">
                    <a:lumMod val="75000"/>
                  </a:schemeClr>
                </a:solidFill>
              </a:rPr>
            </a:br>
            <a:r>
              <a:rPr lang="en-US" sz="2000" dirty="0" smtClean="0">
                <a:solidFill>
                  <a:schemeClr val="accent5">
                    <a:lumMod val="75000"/>
                  </a:schemeClr>
                </a:solidFill>
              </a:rPr>
              <a:t>acquire skills etc. through constant touch with developments</a:t>
            </a:r>
          </a:p>
          <a:p>
            <a:pPr marL="457200" lvl="0" indent="-457200" algn="l">
              <a:lnSpc>
                <a:spcPct val="120000"/>
              </a:lnSpc>
              <a:buFont typeface="+mj-lt"/>
              <a:buAutoNum type="arabicPeriod"/>
            </a:pPr>
            <a:r>
              <a:rPr lang="en-US" sz="2000" b="1" i="1" dirty="0" smtClean="0">
                <a:solidFill>
                  <a:schemeClr val="accent5">
                    <a:lumMod val="75000"/>
                  </a:schemeClr>
                </a:solidFill>
              </a:rPr>
              <a:t>D</a:t>
            </a:r>
            <a:r>
              <a:rPr lang="en-US" sz="2000" b="1" dirty="0" smtClean="0">
                <a:solidFill>
                  <a:schemeClr val="accent5">
                    <a:lumMod val="75000"/>
                  </a:schemeClr>
                </a:solidFill>
              </a:rPr>
              <a:t>ocumentation</a:t>
            </a:r>
            <a:br>
              <a:rPr lang="en-US" sz="2000" b="1" dirty="0" smtClean="0">
                <a:solidFill>
                  <a:schemeClr val="accent5">
                    <a:lumMod val="75000"/>
                  </a:schemeClr>
                </a:solidFill>
              </a:rPr>
            </a:br>
            <a:r>
              <a:rPr lang="en-US" sz="2000" dirty="0" smtClean="0">
                <a:solidFill>
                  <a:schemeClr val="accent5">
                    <a:lumMod val="75000"/>
                  </a:schemeClr>
                </a:solidFill>
              </a:rPr>
              <a:t>matters providing evidence should be carefully documented</a:t>
            </a:r>
          </a:p>
          <a:p>
            <a:pPr marL="457200" lvl="0" indent="-457200" algn="l">
              <a:lnSpc>
                <a:spcPct val="120000"/>
              </a:lnSpc>
              <a:buFont typeface="+mj-lt"/>
              <a:buAutoNum type="arabicPeriod"/>
            </a:pPr>
            <a:r>
              <a:rPr lang="en-US" sz="2000" b="1" i="1" dirty="0" smtClean="0">
                <a:solidFill>
                  <a:schemeClr val="accent5">
                    <a:lumMod val="75000"/>
                  </a:schemeClr>
                </a:solidFill>
              </a:rPr>
              <a:t>P</a:t>
            </a:r>
            <a:r>
              <a:rPr lang="en-US" sz="2000" b="1" dirty="0" smtClean="0">
                <a:solidFill>
                  <a:schemeClr val="accent5">
                    <a:lumMod val="75000"/>
                  </a:schemeClr>
                </a:solidFill>
              </a:rPr>
              <a:t>lanning</a:t>
            </a:r>
            <a:br>
              <a:rPr lang="en-US" sz="2000" b="1" dirty="0" smtClean="0">
                <a:solidFill>
                  <a:schemeClr val="accent5">
                    <a:lumMod val="75000"/>
                  </a:schemeClr>
                </a:solidFill>
              </a:rPr>
            </a:br>
            <a:r>
              <a:rPr lang="en-US" sz="2000" dirty="0" smtClean="0">
                <a:solidFill>
                  <a:schemeClr val="accent5">
                    <a:lumMod val="75000"/>
                  </a:schemeClr>
                </a:solidFill>
              </a:rPr>
              <a:t>Keep in mind factors like Audit Program, availability of audit staff, time etc. </a:t>
            </a:r>
          </a:p>
          <a:p>
            <a:pPr marL="457200" lvl="0" indent="-457200" algn="l">
              <a:lnSpc>
                <a:spcPct val="120000"/>
              </a:lnSpc>
              <a:buFont typeface="+mj-lt"/>
              <a:buAutoNum type="arabicPeriod"/>
            </a:pPr>
            <a:r>
              <a:rPr lang="en-US" sz="2000" b="1" dirty="0" smtClean="0">
                <a:solidFill>
                  <a:schemeClr val="accent5">
                    <a:lumMod val="75000"/>
                  </a:schemeClr>
                </a:solidFill>
              </a:rPr>
              <a:t>Work Performed By </a:t>
            </a:r>
            <a:r>
              <a:rPr lang="en-US" sz="2000" b="1" i="1" dirty="0" smtClean="0">
                <a:solidFill>
                  <a:schemeClr val="accent5">
                    <a:lumMod val="75000"/>
                  </a:schemeClr>
                </a:solidFill>
              </a:rPr>
              <a:t>O</a:t>
            </a:r>
            <a:r>
              <a:rPr lang="en-US" sz="2000" b="1" dirty="0" smtClean="0">
                <a:solidFill>
                  <a:schemeClr val="accent5">
                    <a:lumMod val="75000"/>
                  </a:schemeClr>
                </a:solidFill>
              </a:rPr>
              <a:t>thers</a:t>
            </a:r>
            <a:br>
              <a:rPr lang="en-US" sz="2000" b="1" dirty="0" smtClean="0">
                <a:solidFill>
                  <a:schemeClr val="accent5">
                    <a:lumMod val="75000"/>
                  </a:schemeClr>
                </a:solidFill>
              </a:rPr>
            </a:br>
            <a:r>
              <a:rPr lang="en-US" sz="2000" dirty="0" smtClean="0">
                <a:solidFill>
                  <a:schemeClr val="accent5">
                    <a:lumMod val="75000"/>
                  </a:schemeClr>
                </a:solidFill>
              </a:rPr>
              <a:t>MAY RELY, provided due care and skills are exercised</a:t>
            </a:r>
          </a:p>
          <a:p>
            <a:pPr marL="457200" lvl="0" indent="-457200" algn="l">
              <a:lnSpc>
                <a:spcPct val="120000"/>
              </a:lnSpc>
              <a:buFont typeface="+mj-lt"/>
              <a:buAutoNum type="arabicPeriod"/>
            </a:pPr>
            <a:r>
              <a:rPr lang="en-US" sz="2000" b="1" i="1" dirty="0" smtClean="0">
                <a:solidFill>
                  <a:schemeClr val="accent5">
                    <a:lumMod val="75000"/>
                  </a:schemeClr>
                </a:solidFill>
              </a:rPr>
              <a:t>A</a:t>
            </a:r>
            <a:r>
              <a:rPr lang="en-US" sz="2000" b="1" dirty="0" smtClean="0">
                <a:solidFill>
                  <a:schemeClr val="accent5">
                    <a:lumMod val="75000"/>
                  </a:schemeClr>
                </a:solidFill>
              </a:rPr>
              <a:t>udit Evidence</a:t>
            </a:r>
            <a:br>
              <a:rPr lang="en-US" sz="2000" b="1" dirty="0" smtClean="0">
                <a:solidFill>
                  <a:schemeClr val="accent5">
                    <a:lumMod val="75000"/>
                  </a:schemeClr>
                </a:solidFill>
              </a:rPr>
            </a:br>
            <a:endParaRPr lang="en-US" sz="2000" dirty="0">
              <a:solidFill>
                <a:schemeClr val="accent5">
                  <a:lumMod val="75000"/>
                </a:schemeClr>
              </a:solidFill>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1"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p:cTn id="12" dur="1000" fill="hold"/>
                                        <p:tgtEl>
                                          <p:spTgt spid="3">
                                            <p:bg/>
                                          </p:spTgt>
                                        </p:tgtEl>
                                        <p:attrNameLst>
                                          <p:attrName>ppt_w</p:attrName>
                                        </p:attrNameLst>
                                      </p:cBhvr>
                                      <p:tavLst>
                                        <p:tav tm="0">
                                          <p:val>
                                            <p:strVal val="#ppt_w*0.70"/>
                                          </p:val>
                                        </p:tav>
                                        <p:tav tm="100000">
                                          <p:val>
                                            <p:strVal val="#ppt_w"/>
                                          </p:val>
                                        </p:tav>
                                      </p:tavLst>
                                    </p:anim>
                                    <p:anim calcmode="lin" valueType="num">
                                      <p:cBhvr>
                                        <p:cTn id="13" dur="1000" fill="hold"/>
                                        <p:tgtEl>
                                          <p:spTgt spid="3">
                                            <p:bg/>
                                          </p:spTgt>
                                        </p:tgtEl>
                                        <p:attrNameLst>
                                          <p:attrName>ppt_h</p:attrName>
                                        </p:attrNameLst>
                                      </p:cBhvr>
                                      <p:tavLst>
                                        <p:tav tm="0">
                                          <p:val>
                                            <p:strVal val="#ppt_h"/>
                                          </p:val>
                                        </p:tav>
                                        <p:tav tm="100000">
                                          <p:val>
                                            <p:strVal val="#ppt_h"/>
                                          </p:val>
                                        </p:tav>
                                      </p:tavLst>
                                    </p:anim>
                                    <p:animEffect transition="in" filter="fade">
                                      <p:cBhvr>
                                        <p:cTn id="14" dur="1000"/>
                                        <p:tgtEl>
                                          <p:spTgt spid="3">
                                            <p:bg/>
                                          </p:spTgt>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1"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p:cTn id="19"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20"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21" dur="1000"/>
                                        <p:tgtEl>
                                          <p:spTgt spid="3">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grpId="1" nodeType="click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 calcmode="lin" valueType="num">
                                      <p:cBhvr>
                                        <p:cTn id="26"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27"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8" dur="1000"/>
                                        <p:tgtEl>
                                          <p:spTgt spid="3">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grpId="1"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 calcmode="lin" valueType="num">
                                      <p:cBhvr>
                                        <p:cTn id="33"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34"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35" dur="1000"/>
                                        <p:tgtEl>
                                          <p:spTgt spid="3">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5" presetClass="entr" presetSubtype="0" fill="hold" grpId="1" nodeType="clickEffect">
                                  <p:stCondLst>
                                    <p:cond delay="0"/>
                                  </p:stCondLst>
                                  <p:childTnLst>
                                    <p:set>
                                      <p:cBhvr>
                                        <p:cTn id="39" dur="1" fill="hold">
                                          <p:stCondLst>
                                            <p:cond delay="0"/>
                                          </p:stCondLst>
                                        </p:cTn>
                                        <p:tgtEl>
                                          <p:spTgt spid="3">
                                            <p:txEl>
                                              <p:pRg st="3" end="3"/>
                                            </p:txEl>
                                          </p:spTgt>
                                        </p:tgtEl>
                                        <p:attrNameLst>
                                          <p:attrName>style.visibility</p:attrName>
                                        </p:attrNameLst>
                                      </p:cBhvr>
                                      <p:to>
                                        <p:strVal val="visible"/>
                                      </p:to>
                                    </p:set>
                                    <p:anim calcmode="lin" valueType="num">
                                      <p:cBhvr>
                                        <p:cTn id="40"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41"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42" dur="1000"/>
                                        <p:tgtEl>
                                          <p:spTgt spid="3">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5" presetClass="entr" presetSubtype="0" fill="hold" grpId="1" nodeType="click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anim calcmode="lin" valueType="num">
                                      <p:cBhvr>
                                        <p:cTn id="47"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48"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49" dur="1000"/>
                                        <p:tgtEl>
                                          <p:spTgt spid="3">
                                            <p:txEl>
                                              <p:pRg st="4" end="4"/>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55" presetClass="entr" presetSubtype="0" fill="hold" grpId="1" nodeType="clickEffect">
                                  <p:stCondLst>
                                    <p:cond delay="0"/>
                                  </p:stCondLst>
                                  <p:childTnLst>
                                    <p:set>
                                      <p:cBhvr>
                                        <p:cTn id="53" dur="1" fill="hold">
                                          <p:stCondLst>
                                            <p:cond delay="0"/>
                                          </p:stCondLst>
                                        </p:cTn>
                                        <p:tgtEl>
                                          <p:spTgt spid="3">
                                            <p:txEl>
                                              <p:pRg st="5" end="5"/>
                                            </p:txEl>
                                          </p:spTgt>
                                        </p:tgtEl>
                                        <p:attrNameLst>
                                          <p:attrName>style.visibility</p:attrName>
                                        </p:attrNameLst>
                                      </p:cBhvr>
                                      <p:to>
                                        <p:strVal val="visible"/>
                                      </p:to>
                                    </p:set>
                                    <p:anim calcmode="lin" valueType="num">
                                      <p:cBhvr>
                                        <p:cTn id="54"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55"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56" dur="1000"/>
                                        <p:tgtEl>
                                          <p:spTgt spid="3">
                                            <p:txEl>
                                              <p:pRg st="5" end="5"/>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55" presetClass="entr" presetSubtype="0" fill="hold" grpId="1" nodeType="clickEffect">
                                  <p:stCondLst>
                                    <p:cond delay="0"/>
                                  </p:stCondLst>
                                  <p:childTnLst>
                                    <p:set>
                                      <p:cBhvr>
                                        <p:cTn id="60" dur="1" fill="hold">
                                          <p:stCondLst>
                                            <p:cond delay="0"/>
                                          </p:stCondLst>
                                        </p:cTn>
                                        <p:tgtEl>
                                          <p:spTgt spid="3">
                                            <p:txEl>
                                              <p:pRg st="6" end="6"/>
                                            </p:txEl>
                                          </p:spTgt>
                                        </p:tgtEl>
                                        <p:attrNameLst>
                                          <p:attrName>style.visibility</p:attrName>
                                        </p:attrNameLst>
                                      </p:cBhvr>
                                      <p:to>
                                        <p:strVal val="visible"/>
                                      </p:to>
                                    </p:set>
                                    <p:anim calcmode="lin" valueType="num">
                                      <p:cBhvr>
                                        <p:cTn id="61" dur="10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62" dur="10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63" dur="1000"/>
                                        <p:tgtEl>
                                          <p:spTgt spid="3">
                                            <p:txEl>
                                              <p:pRg st="6" end="6"/>
                                            </p:txEl>
                                          </p:spTgt>
                                        </p:tgtEl>
                                      </p:cBhvr>
                                    </p:animEffect>
                                  </p:childTnLst>
                                </p:cTn>
                              </p:par>
                              <p:par>
                                <p:cTn id="64" presetID="2" presetClass="exit" presetSubtype="4" fill="hold" grpId="1" nodeType="withEffect">
                                  <p:stCondLst>
                                    <p:cond delay="0"/>
                                  </p:stCondLst>
                                  <p:childTnLst>
                                    <p:anim calcmode="lin" valueType="num">
                                      <p:cBhvr additive="base">
                                        <p:cTn id="65" dur="500"/>
                                        <p:tgtEl>
                                          <p:spTgt spid="2"/>
                                        </p:tgtEl>
                                        <p:attrNameLst>
                                          <p:attrName>ppt_x</p:attrName>
                                        </p:attrNameLst>
                                      </p:cBhvr>
                                      <p:tavLst>
                                        <p:tav tm="0">
                                          <p:val>
                                            <p:strVal val="ppt_x"/>
                                          </p:val>
                                        </p:tav>
                                        <p:tav tm="100000">
                                          <p:val>
                                            <p:strVal val="ppt_x"/>
                                          </p:val>
                                        </p:tav>
                                      </p:tavLst>
                                    </p:anim>
                                    <p:anim calcmode="lin" valueType="num">
                                      <p:cBhvr additive="base">
                                        <p:cTn id="66" dur="500"/>
                                        <p:tgtEl>
                                          <p:spTgt spid="2"/>
                                        </p:tgtEl>
                                        <p:attrNameLst>
                                          <p:attrName>ppt_y</p:attrName>
                                        </p:attrNameLst>
                                      </p:cBhvr>
                                      <p:tavLst>
                                        <p:tav tm="0">
                                          <p:val>
                                            <p:strVal val="ppt_y"/>
                                          </p:val>
                                        </p:tav>
                                        <p:tav tm="100000">
                                          <p:val>
                                            <p:strVal val="1+ppt_h/2"/>
                                          </p:val>
                                        </p:tav>
                                      </p:tavLst>
                                    </p:anim>
                                    <p:set>
                                      <p:cBhvr>
                                        <p:cTn id="67" dur="1" fill="hold">
                                          <p:stCondLst>
                                            <p:cond delay="499"/>
                                          </p:stCondLst>
                                        </p:cTn>
                                        <p:tgtEl>
                                          <p:spTgt spid="2"/>
                                        </p:tgtEl>
                                        <p:attrNameLst>
                                          <p:attrName>style.visibility</p:attrName>
                                        </p:attrNameLst>
                                      </p:cBhvr>
                                      <p:to>
                                        <p:strVal val="hidden"/>
                                      </p:to>
                                    </p:set>
                                  </p:childTnLst>
                                </p:cTn>
                              </p:par>
                              <p:par>
                                <p:cTn id="68" presetID="2" presetClass="exit" presetSubtype="4" fill="hold" grpId="2" nodeType="withEffect">
                                  <p:stCondLst>
                                    <p:cond delay="0"/>
                                  </p:stCondLst>
                                  <p:childTnLst>
                                    <p:anim calcmode="lin" valueType="num">
                                      <p:cBhvr additive="base">
                                        <p:cTn id="69" dur="500"/>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70" dur="500"/>
                                        <p:tgtEl>
                                          <p:spTgt spid="3">
                                            <p:txEl>
                                              <p:pRg st="0" end="0"/>
                                            </p:txEl>
                                          </p:spTgt>
                                        </p:tgtEl>
                                        <p:attrNameLst>
                                          <p:attrName>ppt_y</p:attrName>
                                        </p:attrNameLst>
                                      </p:cBhvr>
                                      <p:tavLst>
                                        <p:tav tm="0">
                                          <p:val>
                                            <p:strVal val="ppt_y"/>
                                          </p:val>
                                        </p:tav>
                                        <p:tav tm="100000">
                                          <p:val>
                                            <p:strVal val="1+ppt_h/2"/>
                                          </p:val>
                                        </p:tav>
                                      </p:tavLst>
                                    </p:anim>
                                    <p:set>
                                      <p:cBhvr>
                                        <p:cTn id="71" dur="1" fill="hold">
                                          <p:stCondLst>
                                            <p:cond delay="499"/>
                                          </p:stCondLst>
                                        </p:cTn>
                                        <p:tgtEl>
                                          <p:spTgt spid="3">
                                            <p:txEl>
                                              <p:pRg st="0" end="0"/>
                                            </p:txEl>
                                          </p:spTgt>
                                        </p:tgtEl>
                                        <p:attrNameLst>
                                          <p:attrName>style.visibility</p:attrName>
                                        </p:attrNameLst>
                                      </p:cBhvr>
                                      <p:to>
                                        <p:strVal val="hidden"/>
                                      </p:to>
                                    </p:set>
                                  </p:childTnLst>
                                </p:cTn>
                              </p:par>
                              <p:par>
                                <p:cTn id="72" presetID="2" presetClass="exit" presetSubtype="4" fill="hold" grpId="2" nodeType="withEffect">
                                  <p:stCondLst>
                                    <p:cond delay="0"/>
                                  </p:stCondLst>
                                  <p:childTnLst>
                                    <p:anim calcmode="lin" valueType="num">
                                      <p:cBhvr additive="base">
                                        <p:cTn id="73" dur="500"/>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74" dur="500"/>
                                        <p:tgtEl>
                                          <p:spTgt spid="3">
                                            <p:txEl>
                                              <p:pRg st="1" end="1"/>
                                            </p:txEl>
                                          </p:spTgt>
                                        </p:tgtEl>
                                        <p:attrNameLst>
                                          <p:attrName>ppt_y</p:attrName>
                                        </p:attrNameLst>
                                      </p:cBhvr>
                                      <p:tavLst>
                                        <p:tav tm="0">
                                          <p:val>
                                            <p:strVal val="ppt_y"/>
                                          </p:val>
                                        </p:tav>
                                        <p:tav tm="100000">
                                          <p:val>
                                            <p:strVal val="1+ppt_h/2"/>
                                          </p:val>
                                        </p:tav>
                                      </p:tavLst>
                                    </p:anim>
                                    <p:set>
                                      <p:cBhvr>
                                        <p:cTn id="75" dur="1" fill="hold">
                                          <p:stCondLst>
                                            <p:cond delay="499"/>
                                          </p:stCondLst>
                                        </p:cTn>
                                        <p:tgtEl>
                                          <p:spTgt spid="3">
                                            <p:txEl>
                                              <p:pRg st="1" end="1"/>
                                            </p:txEl>
                                          </p:spTgt>
                                        </p:tgtEl>
                                        <p:attrNameLst>
                                          <p:attrName>style.visibility</p:attrName>
                                        </p:attrNameLst>
                                      </p:cBhvr>
                                      <p:to>
                                        <p:strVal val="hidden"/>
                                      </p:to>
                                    </p:set>
                                  </p:childTnLst>
                                </p:cTn>
                              </p:par>
                              <p:par>
                                <p:cTn id="76" presetID="2" presetClass="exit" presetSubtype="4" fill="hold" grpId="2" nodeType="withEffect">
                                  <p:stCondLst>
                                    <p:cond delay="0"/>
                                  </p:stCondLst>
                                  <p:childTnLst>
                                    <p:anim calcmode="lin" valueType="num">
                                      <p:cBhvr additive="base">
                                        <p:cTn id="77" dur="500"/>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78" dur="500"/>
                                        <p:tgtEl>
                                          <p:spTgt spid="3">
                                            <p:txEl>
                                              <p:pRg st="2" end="2"/>
                                            </p:txEl>
                                          </p:spTgt>
                                        </p:tgtEl>
                                        <p:attrNameLst>
                                          <p:attrName>ppt_y</p:attrName>
                                        </p:attrNameLst>
                                      </p:cBhvr>
                                      <p:tavLst>
                                        <p:tav tm="0">
                                          <p:val>
                                            <p:strVal val="ppt_y"/>
                                          </p:val>
                                        </p:tav>
                                        <p:tav tm="100000">
                                          <p:val>
                                            <p:strVal val="1+ppt_h/2"/>
                                          </p:val>
                                        </p:tav>
                                      </p:tavLst>
                                    </p:anim>
                                    <p:set>
                                      <p:cBhvr>
                                        <p:cTn id="79" dur="1" fill="hold">
                                          <p:stCondLst>
                                            <p:cond delay="499"/>
                                          </p:stCondLst>
                                        </p:cTn>
                                        <p:tgtEl>
                                          <p:spTgt spid="3">
                                            <p:txEl>
                                              <p:pRg st="2" end="2"/>
                                            </p:txEl>
                                          </p:spTgt>
                                        </p:tgtEl>
                                        <p:attrNameLst>
                                          <p:attrName>style.visibility</p:attrName>
                                        </p:attrNameLst>
                                      </p:cBhvr>
                                      <p:to>
                                        <p:strVal val="hidden"/>
                                      </p:to>
                                    </p:set>
                                  </p:childTnLst>
                                </p:cTn>
                              </p:par>
                              <p:par>
                                <p:cTn id="80" presetID="2" presetClass="exit" presetSubtype="4" fill="hold" grpId="2" nodeType="withEffect">
                                  <p:stCondLst>
                                    <p:cond delay="0"/>
                                  </p:stCondLst>
                                  <p:childTnLst>
                                    <p:anim calcmode="lin" valueType="num">
                                      <p:cBhvr additive="base">
                                        <p:cTn id="81" dur="500"/>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2" dur="500"/>
                                        <p:tgtEl>
                                          <p:spTgt spid="3">
                                            <p:txEl>
                                              <p:pRg st="3" end="3"/>
                                            </p:txEl>
                                          </p:spTgt>
                                        </p:tgtEl>
                                        <p:attrNameLst>
                                          <p:attrName>ppt_y</p:attrName>
                                        </p:attrNameLst>
                                      </p:cBhvr>
                                      <p:tavLst>
                                        <p:tav tm="0">
                                          <p:val>
                                            <p:strVal val="ppt_y"/>
                                          </p:val>
                                        </p:tav>
                                        <p:tav tm="100000">
                                          <p:val>
                                            <p:strVal val="1+ppt_h/2"/>
                                          </p:val>
                                        </p:tav>
                                      </p:tavLst>
                                    </p:anim>
                                    <p:set>
                                      <p:cBhvr>
                                        <p:cTn id="83" dur="1" fill="hold">
                                          <p:stCondLst>
                                            <p:cond delay="499"/>
                                          </p:stCondLst>
                                        </p:cTn>
                                        <p:tgtEl>
                                          <p:spTgt spid="3">
                                            <p:txEl>
                                              <p:pRg st="3" end="3"/>
                                            </p:txEl>
                                          </p:spTgt>
                                        </p:tgtEl>
                                        <p:attrNameLst>
                                          <p:attrName>style.visibility</p:attrName>
                                        </p:attrNameLst>
                                      </p:cBhvr>
                                      <p:to>
                                        <p:strVal val="hidden"/>
                                      </p:to>
                                    </p:set>
                                  </p:childTnLst>
                                </p:cTn>
                              </p:par>
                              <p:par>
                                <p:cTn id="84" presetID="2" presetClass="exit" presetSubtype="4" fill="hold" grpId="2" nodeType="withEffect">
                                  <p:stCondLst>
                                    <p:cond delay="0"/>
                                  </p:stCondLst>
                                  <p:childTnLst>
                                    <p:anim calcmode="lin" valueType="num">
                                      <p:cBhvr additive="base">
                                        <p:cTn id="85" dur="500"/>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86" dur="500"/>
                                        <p:tgtEl>
                                          <p:spTgt spid="3">
                                            <p:txEl>
                                              <p:pRg st="4" end="4"/>
                                            </p:txEl>
                                          </p:spTgt>
                                        </p:tgtEl>
                                        <p:attrNameLst>
                                          <p:attrName>ppt_y</p:attrName>
                                        </p:attrNameLst>
                                      </p:cBhvr>
                                      <p:tavLst>
                                        <p:tav tm="0">
                                          <p:val>
                                            <p:strVal val="ppt_y"/>
                                          </p:val>
                                        </p:tav>
                                        <p:tav tm="100000">
                                          <p:val>
                                            <p:strVal val="1+ppt_h/2"/>
                                          </p:val>
                                        </p:tav>
                                      </p:tavLst>
                                    </p:anim>
                                    <p:set>
                                      <p:cBhvr>
                                        <p:cTn id="87" dur="1" fill="hold">
                                          <p:stCondLst>
                                            <p:cond delay="499"/>
                                          </p:stCondLst>
                                        </p:cTn>
                                        <p:tgtEl>
                                          <p:spTgt spid="3">
                                            <p:txEl>
                                              <p:pRg st="4" end="4"/>
                                            </p:txEl>
                                          </p:spTgt>
                                        </p:tgtEl>
                                        <p:attrNameLst>
                                          <p:attrName>style.visibility</p:attrName>
                                        </p:attrNameLst>
                                      </p:cBhvr>
                                      <p:to>
                                        <p:strVal val="hidden"/>
                                      </p:to>
                                    </p:set>
                                  </p:childTnLst>
                                </p:cTn>
                              </p:par>
                              <p:par>
                                <p:cTn id="88" presetID="2" presetClass="exit" presetSubtype="4" fill="hold" grpId="2" nodeType="withEffect">
                                  <p:stCondLst>
                                    <p:cond delay="0"/>
                                  </p:stCondLst>
                                  <p:childTnLst>
                                    <p:anim calcmode="lin" valueType="num">
                                      <p:cBhvr additive="base">
                                        <p:cTn id="89" dur="500"/>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90" dur="500"/>
                                        <p:tgtEl>
                                          <p:spTgt spid="3">
                                            <p:txEl>
                                              <p:pRg st="5" end="5"/>
                                            </p:txEl>
                                          </p:spTgt>
                                        </p:tgtEl>
                                        <p:attrNameLst>
                                          <p:attrName>ppt_y</p:attrName>
                                        </p:attrNameLst>
                                      </p:cBhvr>
                                      <p:tavLst>
                                        <p:tav tm="0">
                                          <p:val>
                                            <p:strVal val="ppt_y"/>
                                          </p:val>
                                        </p:tav>
                                        <p:tav tm="100000">
                                          <p:val>
                                            <p:strVal val="1+ppt_h/2"/>
                                          </p:val>
                                        </p:tav>
                                      </p:tavLst>
                                    </p:anim>
                                    <p:set>
                                      <p:cBhvr>
                                        <p:cTn id="91" dur="1" fill="hold">
                                          <p:stCondLst>
                                            <p:cond delay="499"/>
                                          </p:stCondLst>
                                        </p:cTn>
                                        <p:tgtEl>
                                          <p:spTgt spid="3">
                                            <p:txEl>
                                              <p:pRg st="5" end="5"/>
                                            </p:txEl>
                                          </p:spTgt>
                                        </p:tgtEl>
                                        <p:attrNameLst>
                                          <p:attrName>style.visibility</p:attrName>
                                        </p:attrNameLst>
                                      </p:cBhvr>
                                      <p:to>
                                        <p:strVal val="hidden"/>
                                      </p:to>
                                    </p:set>
                                  </p:childTnLst>
                                </p:cTn>
                              </p:par>
                              <p:par>
                                <p:cTn id="92" presetID="2" presetClass="exit" presetSubtype="4" fill="hold" grpId="2" nodeType="withEffect">
                                  <p:stCondLst>
                                    <p:cond delay="0"/>
                                  </p:stCondLst>
                                  <p:childTnLst>
                                    <p:anim calcmode="lin" valueType="num">
                                      <p:cBhvr additive="base">
                                        <p:cTn id="93" dur="500"/>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94" dur="500"/>
                                        <p:tgtEl>
                                          <p:spTgt spid="3">
                                            <p:txEl>
                                              <p:pRg st="6" end="6"/>
                                            </p:txEl>
                                          </p:spTgt>
                                        </p:tgtEl>
                                        <p:attrNameLst>
                                          <p:attrName>ppt_y</p:attrName>
                                        </p:attrNameLst>
                                      </p:cBhvr>
                                      <p:tavLst>
                                        <p:tav tm="0">
                                          <p:val>
                                            <p:strVal val="ppt_y"/>
                                          </p:val>
                                        </p:tav>
                                        <p:tav tm="100000">
                                          <p:val>
                                            <p:strVal val="1+ppt_h/2"/>
                                          </p:val>
                                        </p:tav>
                                      </p:tavLst>
                                    </p:anim>
                                    <p:set>
                                      <p:cBhvr>
                                        <p:cTn id="95" dur="1" fill="hold">
                                          <p:stCondLst>
                                            <p:cond delay="499"/>
                                          </p:stCondLst>
                                        </p:cTn>
                                        <p:tgtEl>
                                          <p:spTgt spid="3">
                                            <p:txEl>
                                              <p:pRg st="6" end="6"/>
                                            </p:txEl>
                                          </p:spTgt>
                                        </p:tgtEl>
                                        <p:attrNameLst>
                                          <p:attrName>style.visibility</p:attrName>
                                        </p:attrNameLst>
                                      </p:cBhvr>
                                      <p:to>
                                        <p:strVal val="hidden"/>
                                      </p:to>
                                    </p:set>
                                  </p:childTnLst>
                                </p:cTn>
                              </p:par>
                              <p:par>
                                <p:cTn id="96" presetID="2" presetClass="exit" presetSubtype="4" fill="hold" grpId="2" nodeType="withEffect">
                                  <p:stCondLst>
                                    <p:cond delay="0"/>
                                  </p:stCondLst>
                                  <p:childTnLst>
                                    <p:anim calcmode="lin" valueType="num">
                                      <p:cBhvr additive="base">
                                        <p:cTn id="97" dur="500"/>
                                        <p:tgtEl>
                                          <p:spTgt spid="3">
                                            <p:bg/>
                                          </p:spTgt>
                                        </p:tgtEl>
                                        <p:attrNameLst>
                                          <p:attrName>ppt_x</p:attrName>
                                        </p:attrNameLst>
                                      </p:cBhvr>
                                      <p:tavLst>
                                        <p:tav tm="0">
                                          <p:val>
                                            <p:strVal val="ppt_x"/>
                                          </p:val>
                                        </p:tav>
                                        <p:tav tm="100000">
                                          <p:val>
                                            <p:strVal val="ppt_x"/>
                                          </p:val>
                                        </p:tav>
                                      </p:tavLst>
                                    </p:anim>
                                    <p:anim calcmode="lin" valueType="num">
                                      <p:cBhvr additive="base">
                                        <p:cTn id="98" dur="500"/>
                                        <p:tgtEl>
                                          <p:spTgt spid="3">
                                            <p:bg/>
                                          </p:spTgt>
                                        </p:tgtEl>
                                        <p:attrNameLst>
                                          <p:attrName>ppt_y</p:attrName>
                                        </p:attrNameLst>
                                      </p:cBhvr>
                                      <p:tavLst>
                                        <p:tav tm="0">
                                          <p:val>
                                            <p:strVal val="ppt_y"/>
                                          </p:val>
                                        </p:tav>
                                        <p:tav tm="100000">
                                          <p:val>
                                            <p:strVal val="1+ppt_h/2"/>
                                          </p:val>
                                        </p:tav>
                                      </p:tavLst>
                                    </p:anim>
                                    <p:set>
                                      <p:cBhvr>
                                        <p:cTn id="99" dur="1" fill="hold">
                                          <p:stCondLst>
                                            <p:cond delay="499"/>
                                          </p:stCondLst>
                                        </p:cTn>
                                        <p:tgtEl>
                                          <p:spTgt spid="3">
                                            <p:bg/>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3" grpId="1" build="p" animBg="1"/>
      <p:bldP spid="3" grpId="2" build="p"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ChangeArrowheads="1"/>
          </p:cNvSpPr>
          <p:nvPr/>
        </p:nvSpPr>
        <p:spPr bwMode="auto">
          <a:xfrm>
            <a:off x="0" y="1133356"/>
            <a:ext cx="9144000" cy="5970865"/>
          </a:xfrm>
          <a:prstGeom prst="rect">
            <a:avLst/>
          </a:prstGeom>
          <a:noFill/>
          <a:ln w="9525">
            <a:solidFill>
              <a:srgbClr val="FFFF00"/>
            </a:solidFill>
            <a:miter lim="800000"/>
            <a:headEnd/>
            <a:tailEnd/>
          </a:ln>
          <a:effectLst>
            <a:glow rad="228600">
              <a:schemeClr val="accent5">
                <a:satMod val="175000"/>
                <a:alpha val="40000"/>
              </a:schemeClr>
            </a:glow>
          </a:effectLst>
        </p:spPr>
        <p:txBody>
          <a:bodyPr vert="horz" wrap="square" lIns="91440" tIns="45720" rIns="91440" bIns="4572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rgbClr val="FFFF00"/>
                </a:solidFill>
                <a:effectLst/>
                <a:latin typeface="Arial" pitchFamily="34" charset="0"/>
                <a:ea typeface="Times New Roman" pitchFamily="18" charset="0"/>
              </a:rPr>
              <a:t>1) Meaning of Some Terms for this AAS</a:t>
            </a:r>
            <a:endParaRPr kumimoji="0" lang="en-US" sz="1600" b="0" i="0" u="none" strike="noStrike" cap="none" normalizeH="0" baseline="0" dirty="0" smtClean="0">
              <a:ln>
                <a:noFill/>
              </a:ln>
              <a:solidFill>
                <a:srgbClr val="FFFF00"/>
              </a:solidFill>
              <a:effectLst/>
              <a:latin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en-US" b="1" i="0" u="none" strike="noStrike" cap="none" normalizeH="0" baseline="0" dirty="0" smtClean="0">
              <a:ln>
                <a:noFill/>
              </a:ln>
              <a:solidFill>
                <a:srgbClr val="FFFF00"/>
              </a:solidFill>
              <a:effectLst/>
              <a:latin typeface="Arial" pitchFamily="34" charset="0"/>
              <a:ea typeface="Times New Roman" pitchFamily="18"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rgbClr val="FFFF00"/>
                </a:solidFill>
                <a:effectLst/>
                <a:latin typeface="Arial" pitchFamily="34" charset="0"/>
                <a:ea typeface="Times New Roman" pitchFamily="18" charset="0"/>
              </a:rPr>
              <a:t>a) Audit Sampling </a:t>
            </a:r>
            <a:r>
              <a:rPr kumimoji="0" lang="en-US" b="0" i="0" u="none" strike="noStrike" cap="none" normalizeH="0" baseline="0" dirty="0" smtClean="0">
                <a:ln>
                  <a:noFill/>
                </a:ln>
                <a:solidFill>
                  <a:srgbClr val="FFFF00"/>
                </a:solidFill>
                <a:effectLst/>
                <a:latin typeface="Arial" pitchFamily="34" charset="0"/>
                <a:ea typeface="Times New Roman" pitchFamily="18" charset="0"/>
              </a:rPr>
              <a:t>:- </a:t>
            </a:r>
            <a:endParaRPr kumimoji="0" lang="en-US" sz="1600" b="0" i="0" u="none" strike="noStrike" cap="none" normalizeH="0" baseline="0" dirty="0" smtClean="0">
              <a:ln>
                <a:noFill/>
              </a:ln>
              <a:solidFill>
                <a:srgbClr val="FFFF00"/>
              </a:solidFill>
              <a:effectLst/>
              <a:latin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FFFF00"/>
                </a:solidFill>
                <a:effectLst/>
                <a:latin typeface="Arial" pitchFamily="34" charset="0"/>
                <a:ea typeface="Times New Roman" pitchFamily="18" charset="0"/>
              </a:rPr>
              <a:t>Audit procedures carried out on less than 100 % of the items within an account balance or a </a:t>
            </a: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FFFF00"/>
                </a:solidFill>
                <a:effectLst/>
                <a:latin typeface="Arial" pitchFamily="34" charset="0"/>
                <a:ea typeface="Times New Roman" pitchFamily="18" charset="0"/>
              </a:rPr>
              <a:t>class of transactions amount to audit sampling. In view of increasing complexities and number </a:t>
            </a: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FFFF00"/>
                </a:solidFill>
                <a:effectLst/>
                <a:latin typeface="Arial" pitchFamily="34" charset="0"/>
                <a:ea typeface="Times New Roman" pitchFamily="18" charset="0"/>
              </a:rPr>
              <a:t>of transactions, the auditor may not be able to examine 100 % of the information fully. Hence, </a:t>
            </a: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FFFF00"/>
                </a:solidFill>
                <a:effectLst/>
                <a:latin typeface="Arial" pitchFamily="34" charset="0"/>
                <a:ea typeface="Times New Roman" pitchFamily="18" charset="0"/>
              </a:rPr>
              <a:t>he has to use this technique.</a:t>
            </a:r>
            <a:br>
              <a:rPr kumimoji="0" lang="en-US" sz="1600" b="0" i="0" u="none" strike="noStrike" cap="none" normalizeH="0" baseline="0" dirty="0" smtClean="0">
                <a:ln>
                  <a:noFill/>
                </a:ln>
                <a:solidFill>
                  <a:srgbClr val="FFFF00"/>
                </a:solidFill>
                <a:effectLst/>
                <a:latin typeface="Arial" pitchFamily="34" charset="0"/>
                <a:ea typeface="Times New Roman" pitchFamily="18" charset="0"/>
              </a:rPr>
            </a:br>
            <a:r>
              <a:rPr kumimoji="0" lang="en-US" sz="1600" b="0" i="0" u="none" strike="noStrike" cap="none" normalizeH="0" baseline="0" dirty="0" smtClean="0">
                <a:ln>
                  <a:noFill/>
                </a:ln>
                <a:solidFill>
                  <a:srgbClr val="FFFF00"/>
                </a:solidFill>
                <a:effectLst/>
                <a:latin typeface="Arial" pitchFamily="34" charset="0"/>
                <a:ea typeface="Times New Roman" pitchFamily="18" charset="0"/>
              </a:rPr>
              <a:t/>
            </a:r>
            <a:br>
              <a:rPr kumimoji="0" lang="en-US" sz="1600" b="0" i="0" u="none" strike="noStrike" cap="none" normalizeH="0" baseline="0" dirty="0" smtClean="0">
                <a:ln>
                  <a:noFill/>
                </a:ln>
                <a:solidFill>
                  <a:srgbClr val="FFFF00"/>
                </a:solidFill>
                <a:effectLst/>
                <a:latin typeface="Arial" pitchFamily="34" charset="0"/>
                <a:ea typeface="Times New Roman" pitchFamily="18" charset="0"/>
              </a:rPr>
            </a:br>
            <a:r>
              <a:rPr kumimoji="0" lang="en-US" sz="1600" b="0" i="0" u="none" strike="noStrike" cap="none" normalizeH="0" baseline="0" dirty="0" smtClean="0">
                <a:ln>
                  <a:noFill/>
                </a:ln>
                <a:solidFill>
                  <a:srgbClr val="FFFF00"/>
                </a:solidFill>
                <a:effectLst/>
                <a:latin typeface="Arial" pitchFamily="34" charset="0"/>
                <a:ea typeface="Times New Roman" pitchFamily="18" charset="0"/>
              </a:rPr>
              <a:t>        </a:t>
            </a:r>
            <a:r>
              <a:rPr kumimoji="0" lang="en-US" b="1" i="0" u="none" strike="noStrike" cap="none" normalizeH="0" baseline="0" dirty="0" smtClean="0">
                <a:ln>
                  <a:noFill/>
                </a:ln>
                <a:solidFill>
                  <a:srgbClr val="FFFF00"/>
                </a:solidFill>
                <a:effectLst/>
                <a:latin typeface="Arial" pitchFamily="34" charset="0"/>
                <a:ea typeface="Times New Roman" pitchFamily="18" charset="0"/>
              </a:rPr>
              <a:t>b) Population :- </a:t>
            </a:r>
            <a:endParaRPr kumimoji="0" lang="en-US" sz="1600" b="0" i="0" u="none" strike="noStrike" cap="none" normalizeH="0" baseline="0" dirty="0" smtClean="0">
              <a:ln>
                <a:noFill/>
              </a:ln>
              <a:solidFill>
                <a:srgbClr val="FFFF00"/>
              </a:solidFill>
              <a:effectLst/>
              <a:latin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FFFF00"/>
                </a:solidFill>
                <a:effectLst/>
                <a:latin typeface="Arial" pitchFamily="34" charset="0"/>
                <a:ea typeface="Times New Roman" pitchFamily="18" charset="0"/>
              </a:rPr>
              <a:t>The auditor should determine that the population from which the sample is drawn is </a:t>
            </a: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FFFF00"/>
                </a:solidFill>
                <a:effectLst/>
                <a:latin typeface="Arial" pitchFamily="34" charset="0"/>
                <a:ea typeface="Times New Roman" pitchFamily="18" charset="0"/>
              </a:rPr>
              <a:t>appropriate for that specific audit objective</a:t>
            </a:r>
            <a:br>
              <a:rPr kumimoji="0" lang="en-US" sz="1600" b="0" i="0" u="none" strike="noStrike" cap="none" normalizeH="0" baseline="0" dirty="0" smtClean="0">
                <a:ln>
                  <a:noFill/>
                </a:ln>
                <a:solidFill>
                  <a:srgbClr val="FFFF00"/>
                </a:solidFill>
                <a:effectLst/>
                <a:latin typeface="Arial" pitchFamily="34" charset="0"/>
                <a:ea typeface="Times New Roman" pitchFamily="18" charset="0"/>
              </a:rPr>
            </a:br>
            <a:r>
              <a:rPr kumimoji="0" lang="en-US" sz="1600" b="0" i="0" u="none" strike="noStrike" cap="none" normalizeH="0" baseline="0" dirty="0" smtClean="0">
                <a:ln>
                  <a:noFill/>
                </a:ln>
                <a:solidFill>
                  <a:srgbClr val="FFFF00"/>
                </a:solidFill>
                <a:effectLst/>
                <a:latin typeface="Arial" pitchFamily="34" charset="0"/>
                <a:ea typeface="Times New Roman" pitchFamily="18" charset="0"/>
              </a:rPr>
              <a:t>   </a:t>
            </a:r>
            <a:endParaRPr lang="en-US" sz="1400" dirty="0" smtClean="0">
              <a:solidFill>
                <a:srgbClr val="FFFF00"/>
              </a:solidFill>
              <a:latin typeface="Arial" pitchFamily="34" charset="0"/>
              <a:ea typeface="Times New Roman" pitchFamily="18"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rgbClr val="FFFF00"/>
                </a:solidFill>
                <a:effectLst/>
                <a:latin typeface="Arial" pitchFamily="34" charset="0"/>
                <a:ea typeface="Times New Roman" pitchFamily="18" charset="0"/>
              </a:rPr>
              <a:t>c) Stratification :-  </a:t>
            </a:r>
            <a:endParaRPr kumimoji="0" lang="en-US" sz="1600" b="0" i="0" u="none" strike="noStrike" cap="none" normalizeH="0" baseline="0" dirty="0" smtClean="0">
              <a:ln>
                <a:noFill/>
              </a:ln>
              <a:solidFill>
                <a:srgbClr val="FFFF00"/>
              </a:solidFill>
              <a:effectLst/>
              <a:latin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FFFF00"/>
                </a:solidFill>
                <a:effectLst/>
                <a:latin typeface="Arial" pitchFamily="34" charset="0"/>
                <a:ea typeface="Times New Roman" pitchFamily="18" charset="0"/>
              </a:rPr>
              <a:t>It means the sub classification of population, each of which have similar characteristics</a:t>
            </a:r>
            <a:endParaRPr kumimoji="0" lang="en-US" sz="1400" b="0" i="0" u="none" strike="noStrike" cap="none" normalizeH="0" baseline="0" dirty="0" smtClean="0">
              <a:ln>
                <a:noFill/>
              </a:ln>
              <a:solidFill>
                <a:srgbClr val="FFFF00"/>
              </a:solidFill>
              <a:effectLst/>
              <a:latin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FFFF00"/>
                </a:solidFill>
                <a:effectLst/>
                <a:latin typeface="Arial" pitchFamily="34" charset="0"/>
                <a:ea typeface="Times New Roman" pitchFamily="18" charset="0"/>
              </a:rPr>
              <a:t/>
            </a:r>
            <a:br>
              <a:rPr kumimoji="0" lang="en-US" sz="1600" b="0" i="0" u="none" strike="noStrike" cap="none" normalizeH="0" baseline="0" dirty="0" smtClean="0">
                <a:ln>
                  <a:noFill/>
                </a:ln>
                <a:solidFill>
                  <a:srgbClr val="FFFF00"/>
                </a:solidFill>
                <a:effectLst/>
                <a:latin typeface="Arial" pitchFamily="34" charset="0"/>
                <a:ea typeface="Times New Roman" pitchFamily="18" charset="0"/>
              </a:rPr>
            </a:br>
            <a:r>
              <a:rPr kumimoji="0" lang="en-US" sz="1600" b="0" i="0" u="none" strike="noStrike" cap="none" normalizeH="0" dirty="0" smtClean="0">
                <a:ln>
                  <a:noFill/>
                </a:ln>
                <a:solidFill>
                  <a:srgbClr val="FFFF00"/>
                </a:solidFill>
                <a:effectLst/>
                <a:latin typeface="Arial" pitchFamily="34" charset="0"/>
                <a:ea typeface="Times New Roman" pitchFamily="18" charset="0"/>
              </a:rPr>
              <a:t>        </a:t>
            </a:r>
            <a:r>
              <a:rPr kumimoji="0" lang="en-US" b="1" i="0" u="none" strike="noStrike" cap="none" normalizeH="0" baseline="0" dirty="0" smtClean="0">
                <a:ln>
                  <a:noFill/>
                </a:ln>
                <a:solidFill>
                  <a:srgbClr val="FFFF00"/>
                </a:solidFill>
                <a:effectLst/>
                <a:latin typeface="Arial" pitchFamily="34" charset="0"/>
                <a:ea typeface="Times New Roman" pitchFamily="18" charset="0"/>
              </a:rPr>
              <a:t>d) Sampling Units :-</a:t>
            </a:r>
            <a:r>
              <a:rPr kumimoji="0" lang="en-US" b="0" i="0" u="none" strike="noStrike" cap="none" normalizeH="0" baseline="0" dirty="0" smtClean="0">
                <a:ln>
                  <a:noFill/>
                </a:ln>
                <a:solidFill>
                  <a:srgbClr val="FFFF00"/>
                </a:solidFill>
                <a:effectLst/>
                <a:latin typeface="Arial" pitchFamily="34" charset="0"/>
                <a:ea typeface="Times New Roman" pitchFamily="18" charset="0"/>
              </a:rPr>
              <a:t> </a:t>
            </a:r>
            <a:endParaRPr kumimoji="0" lang="en-US" sz="1400" b="0" i="0" u="none" strike="noStrike" cap="none" normalizeH="0" baseline="0" dirty="0" smtClean="0">
              <a:ln>
                <a:noFill/>
              </a:ln>
              <a:solidFill>
                <a:srgbClr val="FFFF00"/>
              </a:solidFill>
              <a:effectLst/>
              <a:latin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FFFF00"/>
                </a:solidFill>
                <a:effectLst/>
                <a:latin typeface="Arial" pitchFamily="34" charset="0"/>
                <a:ea typeface="Times New Roman" pitchFamily="18" charset="0"/>
              </a:rPr>
              <a:t>The individual items constituting the population are called sampling units. The auditor selects </a:t>
            </a: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FFFF00"/>
                </a:solidFill>
                <a:effectLst/>
                <a:latin typeface="Arial" pitchFamily="34" charset="0"/>
                <a:ea typeface="Times New Roman" pitchFamily="18" charset="0"/>
              </a:rPr>
              <a:t>these units after considering materiality levels, homogeneity of the units and audit objective</a:t>
            </a:r>
            <a:endParaRPr kumimoji="0" lang="en-US" sz="1400" b="0" i="0" u="none" strike="noStrike" cap="none" normalizeH="0" baseline="0" dirty="0" smtClean="0">
              <a:ln>
                <a:noFill/>
              </a:ln>
              <a:solidFill>
                <a:srgbClr val="FFFF00"/>
              </a:solidFill>
              <a:effectLst/>
              <a:latin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FFFF00"/>
                </a:solidFill>
                <a:effectLst/>
                <a:latin typeface="Arial" pitchFamily="34" charset="0"/>
                <a:ea typeface="Times New Roman" pitchFamily="18" charset="0"/>
              </a:rPr>
              <a:t/>
            </a:r>
            <a:br>
              <a:rPr kumimoji="0" lang="en-US" sz="1600" b="0" i="0" u="none" strike="noStrike" cap="none" normalizeH="0" baseline="0" dirty="0" smtClean="0">
                <a:ln>
                  <a:noFill/>
                </a:ln>
                <a:solidFill>
                  <a:srgbClr val="FFFF00"/>
                </a:solidFill>
                <a:effectLst/>
                <a:latin typeface="Arial" pitchFamily="34" charset="0"/>
                <a:ea typeface="Times New Roman" pitchFamily="18" charset="0"/>
              </a:rPr>
            </a:br>
            <a:r>
              <a:rPr kumimoji="0" lang="en-US" sz="1600" b="0" i="0" u="none" strike="noStrike" cap="none" normalizeH="0" baseline="0" dirty="0" smtClean="0">
                <a:ln>
                  <a:noFill/>
                </a:ln>
                <a:solidFill>
                  <a:srgbClr val="FFFF00"/>
                </a:solidFill>
                <a:effectLst/>
                <a:latin typeface="Arial" pitchFamily="34" charset="0"/>
                <a:ea typeface="Times New Roman" pitchFamily="18" charset="0"/>
              </a:rPr>
              <a:t>        </a:t>
            </a:r>
            <a:r>
              <a:rPr kumimoji="0" lang="en-US" b="1" i="0" u="none" strike="noStrike" cap="none" normalizeH="0" baseline="0" dirty="0" smtClean="0">
                <a:ln>
                  <a:noFill/>
                </a:ln>
                <a:solidFill>
                  <a:srgbClr val="FFFF00"/>
                </a:solidFill>
                <a:effectLst/>
                <a:latin typeface="Arial" pitchFamily="34" charset="0"/>
                <a:ea typeface="Times New Roman" pitchFamily="18" charset="0"/>
              </a:rPr>
              <a:t>e) Sample Size :-</a:t>
            </a:r>
            <a:r>
              <a:rPr kumimoji="0" lang="en-US" b="0" i="0" u="none" strike="noStrike" cap="none" normalizeH="0" baseline="0" dirty="0" smtClean="0">
                <a:ln>
                  <a:noFill/>
                </a:ln>
                <a:solidFill>
                  <a:srgbClr val="FFFF00"/>
                </a:solidFill>
                <a:effectLst/>
                <a:latin typeface="Arial" pitchFamily="34" charset="0"/>
                <a:ea typeface="Times New Roman" pitchFamily="18" charset="0"/>
              </a:rPr>
              <a:t> </a:t>
            </a:r>
            <a:endParaRPr kumimoji="0" lang="en-US" sz="1400" b="0" i="0" u="none" strike="noStrike" cap="none" normalizeH="0" baseline="0" dirty="0" smtClean="0">
              <a:ln>
                <a:noFill/>
              </a:ln>
              <a:solidFill>
                <a:srgbClr val="FFFF00"/>
              </a:solidFill>
              <a:effectLst/>
              <a:latin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FFFF00"/>
                </a:solidFill>
                <a:effectLst/>
                <a:latin typeface="Arial" pitchFamily="34" charset="0"/>
                <a:ea typeface="Times New Roman" pitchFamily="18" charset="0"/>
              </a:rPr>
              <a:t>In order to decide sample size, the auditor should consider the overall population, sampling</a:t>
            </a: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FFFF00"/>
                </a:solidFill>
                <a:effectLst/>
                <a:latin typeface="Arial" pitchFamily="34" charset="0"/>
                <a:ea typeface="Times New Roman" pitchFamily="18" charset="0"/>
              </a:rPr>
              <a:t>risk, the tolerable and the expected error.</a:t>
            </a:r>
            <a:br>
              <a:rPr kumimoji="0" lang="en-US" sz="1600" b="0" i="0" u="none" strike="noStrike" cap="none" normalizeH="0" baseline="0" dirty="0" smtClean="0">
                <a:ln>
                  <a:noFill/>
                </a:ln>
                <a:solidFill>
                  <a:srgbClr val="FFFF00"/>
                </a:solidFill>
                <a:effectLst/>
                <a:latin typeface="Arial" pitchFamily="34" charset="0"/>
                <a:ea typeface="Times New Roman" pitchFamily="18" charset="0"/>
              </a:rPr>
            </a:br>
            <a:r>
              <a:rPr kumimoji="0" lang="en-US" sz="1600" b="0" i="0" u="none" strike="noStrike" cap="none" normalizeH="0" baseline="0" dirty="0" smtClean="0">
                <a:ln>
                  <a:noFill/>
                </a:ln>
                <a:solidFill>
                  <a:srgbClr val="FFFF00"/>
                </a:solidFill>
                <a:effectLst/>
                <a:latin typeface="Arial" pitchFamily="34" charset="0"/>
                <a:ea typeface="Times New Roman" pitchFamily="18" charset="0"/>
              </a:rPr>
              <a:t>  </a:t>
            </a:r>
            <a:endParaRPr kumimoji="0" lang="en-US" sz="2400" b="0" i="0" u="none" strike="noStrike" cap="none" normalizeH="0" baseline="0" dirty="0" smtClean="0">
              <a:ln>
                <a:noFill/>
              </a:ln>
              <a:solidFill>
                <a:srgbClr val="FFFF00"/>
              </a:solidFill>
              <a:effectLst/>
              <a:latin typeface="Arial" pitchFamily="34" charset="0"/>
            </a:endParaRPr>
          </a:p>
        </p:txBody>
      </p:sp>
      <p:sp>
        <p:nvSpPr>
          <p:cNvPr id="5" name="Rectangle 1"/>
          <p:cNvSpPr>
            <a:spLocks noChangeArrowheads="1"/>
          </p:cNvSpPr>
          <p:nvPr/>
        </p:nvSpPr>
        <p:spPr bwMode="auto">
          <a:xfrm>
            <a:off x="0" y="0"/>
            <a:ext cx="9144000" cy="1077218"/>
          </a:xfrm>
          <a:prstGeom prst="rect">
            <a:avLst/>
          </a:prstGeom>
          <a:noFill/>
          <a:ln w="9525">
            <a:solidFill>
              <a:srgbClr val="FFFF00"/>
            </a:solidFill>
            <a:miter lim="800000"/>
            <a:headEnd/>
            <a:tailEnd/>
          </a:ln>
          <a:effectLst>
            <a:glow rad="228600">
              <a:schemeClr val="accent5">
                <a:satMod val="175000"/>
                <a:alpha val="40000"/>
              </a:schemeClr>
            </a:glow>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en-US" sz="3200" b="1" u="sng" dirty="0" smtClean="0">
                <a:solidFill>
                  <a:srgbClr val="FFC000"/>
                </a:solidFill>
                <a:latin typeface="CenturySchL" pitchFamily="2" charset="0"/>
                <a:ea typeface="Times New Roman" pitchFamily="18" charset="0"/>
              </a:rPr>
              <a:t>SA 530</a:t>
            </a:r>
            <a:endParaRPr lang="en-US" sz="2400" dirty="0" smtClean="0">
              <a:solidFill>
                <a:srgbClr val="FFC000"/>
              </a:solidFill>
              <a:latin typeface="CenturySchL" pitchFamily="2" charset="0"/>
            </a:endParaRPr>
          </a:p>
          <a:p>
            <a:pPr lvl="0" algn="ctr" eaLnBrk="0" fontAlgn="base" hangingPunct="0">
              <a:spcBef>
                <a:spcPct val="0"/>
              </a:spcBef>
              <a:spcAft>
                <a:spcPct val="0"/>
              </a:spcAft>
            </a:pPr>
            <a:r>
              <a:rPr lang="en-US" sz="3200" b="1" u="sng" dirty="0" smtClean="0">
                <a:solidFill>
                  <a:srgbClr val="FFC000"/>
                </a:solidFill>
                <a:latin typeface="CenturySchL" pitchFamily="2" charset="0"/>
                <a:ea typeface="Times New Roman" pitchFamily="18" charset="0"/>
              </a:rPr>
              <a:t>Audit Sampling</a:t>
            </a:r>
            <a:r>
              <a:rPr lang="en-US" sz="2400" b="1" u="sng" dirty="0" smtClean="0">
                <a:solidFill>
                  <a:srgbClr val="FFC000"/>
                </a:solidFill>
                <a:latin typeface="CenturySchL" pitchFamily="2" charset="0"/>
                <a:ea typeface="Times New Roman" pitchFamily="18" charset="0"/>
              </a:rPr>
              <a:t> </a:t>
            </a:r>
            <a:endParaRPr lang="en-US" sz="3200" dirty="0" smtClean="0">
              <a:solidFill>
                <a:srgbClr val="FFC000"/>
              </a:solidFill>
              <a:latin typeface="CenturySchL" pitchFamily="2" charset="0"/>
            </a:endParaRPr>
          </a:p>
        </p:txBody>
      </p:sp>
    </p:spTree>
  </p:cSld>
  <p:clrMapOvr>
    <a:masterClrMapping/>
  </p:clrMapOvr>
  <p:transition spd="slow">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050"/>
                                        </p:tgtEl>
                                        <p:attrNameLst>
                                          <p:attrName>style.visibility</p:attrName>
                                        </p:attrNameLst>
                                      </p:cBhvr>
                                      <p:to>
                                        <p:strVal val="visible"/>
                                      </p:to>
                                    </p:set>
                                    <p:anim calcmode="lin" valueType="num">
                                      <p:cBhvr additive="base">
                                        <p:cTn id="12" dur="2000" fill="hold"/>
                                        <p:tgtEl>
                                          <p:spTgt spid="2050"/>
                                        </p:tgtEl>
                                        <p:attrNameLst>
                                          <p:attrName>ppt_x</p:attrName>
                                        </p:attrNameLst>
                                      </p:cBhvr>
                                      <p:tavLst>
                                        <p:tav tm="0">
                                          <p:val>
                                            <p:strVal val="#ppt_x"/>
                                          </p:val>
                                        </p:tav>
                                        <p:tav tm="100000">
                                          <p:val>
                                            <p:strVal val="#ppt_x"/>
                                          </p:val>
                                        </p:tav>
                                      </p:tavLst>
                                    </p:anim>
                                    <p:anim calcmode="lin" valueType="num">
                                      <p:cBhvr additive="base">
                                        <p:cTn id="13" dur="20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animBg="1"/>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0"/>
            <a:ext cx="9144000" cy="954107"/>
          </a:xfrm>
          <a:prstGeom prst="rect">
            <a:avLst/>
          </a:prstGeom>
          <a:noFill/>
          <a:ln w="9525">
            <a:solidFill>
              <a:srgbClr val="FFFF00"/>
            </a:solidFill>
            <a:miter lim="800000"/>
            <a:headEnd/>
            <a:tailEnd/>
          </a:ln>
          <a:effectLst>
            <a:glow rad="139700">
              <a:schemeClr val="accent5">
                <a:satMod val="175000"/>
                <a:alpha val="40000"/>
              </a:schemeClr>
            </a:glow>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en-US" sz="3200" b="1" u="sng" dirty="0" smtClean="0">
                <a:solidFill>
                  <a:srgbClr val="FFC000"/>
                </a:solidFill>
                <a:latin typeface="CenturySchL" pitchFamily="2" charset="0"/>
                <a:ea typeface="Times New Roman" pitchFamily="18" charset="0"/>
              </a:rPr>
              <a:t>SA 530</a:t>
            </a:r>
            <a:endParaRPr lang="en-US" sz="2400" dirty="0" smtClean="0">
              <a:solidFill>
                <a:srgbClr val="FFC000"/>
              </a:solidFill>
              <a:latin typeface="CenturySchL" pitchFamily="2"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1" i="0" u="sng" strike="noStrike" cap="none" normalizeH="0" baseline="0" dirty="0" smtClean="0">
                <a:ln>
                  <a:noFill/>
                </a:ln>
                <a:solidFill>
                  <a:srgbClr val="FFC000"/>
                </a:solidFill>
                <a:effectLst/>
                <a:latin typeface="CenturySchL" pitchFamily="2" charset="0"/>
                <a:ea typeface="Times New Roman" pitchFamily="18" charset="0"/>
              </a:rPr>
              <a:t>Audit Sampling (CONTD..)</a:t>
            </a:r>
            <a:endParaRPr kumimoji="0" lang="en-US" sz="3200" b="0" i="0" u="none" strike="noStrike" cap="none" normalizeH="0" baseline="0" dirty="0" smtClean="0">
              <a:ln>
                <a:noFill/>
              </a:ln>
              <a:solidFill>
                <a:srgbClr val="FFC000"/>
              </a:solidFill>
              <a:effectLst/>
              <a:latin typeface="CenturySchL" pitchFamily="2" charset="0"/>
            </a:endParaRPr>
          </a:p>
        </p:txBody>
      </p:sp>
      <p:sp>
        <p:nvSpPr>
          <p:cNvPr id="1027" name="Rectangle 3"/>
          <p:cNvSpPr>
            <a:spLocks noChangeArrowheads="1"/>
          </p:cNvSpPr>
          <p:nvPr/>
        </p:nvSpPr>
        <p:spPr bwMode="auto">
          <a:xfrm>
            <a:off x="0" y="914401"/>
            <a:ext cx="9144000" cy="6217087"/>
          </a:xfrm>
          <a:prstGeom prst="rect">
            <a:avLst/>
          </a:prstGeom>
          <a:noFill/>
          <a:ln w="9525">
            <a:solidFill>
              <a:srgbClr val="FFFF00"/>
            </a:solidFill>
            <a:miter lim="800000"/>
            <a:headEnd/>
            <a:tailEnd/>
          </a:ln>
          <a:effectLst>
            <a:glow rad="228600">
              <a:schemeClr val="accent5">
                <a:satMod val="175000"/>
                <a:alpha val="40000"/>
              </a:schemeClr>
            </a:glow>
          </a:effectLst>
        </p:spPr>
        <p:txBody>
          <a:bodyPr vert="horz" wrap="square" lIns="91440" tIns="45720" rIns="91440" bIns="4572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buFontTx/>
              <a:buAutoNum type="arabicParenR" startAt="2"/>
              <a:tabLst/>
            </a:pPr>
            <a:r>
              <a:rPr kumimoji="0" lang="en-US" sz="2400" b="1" i="0" strike="noStrike" cap="none" normalizeH="0" baseline="0" dirty="0" smtClean="0">
                <a:ln>
                  <a:noFill/>
                </a:ln>
                <a:solidFill>
                  <a:srgbClr val="FFFF00"/>
                </a:solidFill>
                <a:effectLst/>
                <a:latin typeface="Arial" pitchFamily="34" charset="0"/>
                <a:ea typeface="Times New Roman" pitchFamily="18" charset="0"/>
                <a:cs typeface="Arial" pitchFamily="34" charset="0"/>
              </a:rPr>
              <a:t>  </a:t>
            </a:r>
            <a:r>
              <a:rPr lang="en-US" dirty="0" smtClean="0">
                <a:solidFill>
                  <a:srgbClr val="FFFF00"/>
                </a:solidFill>
                <a:latin typeface="Arial" pitchFamily="34" charset="0"/>
                <a:cs typeface="Arial" pitchFamily="34" charset="0"/>
              </a:rPr>
              <a:t> </a:t>
            </a:r>
            <a:r>
              <a:rPr kumimoji="0" lang="en-US" sz="2400" b="1" i="0" u="sng" strike="noStrike" cap="none" normalizeH="0" baseline="0" dirty="0" smtClean="0">
                <a:ln>
                  <a:noFill/>
                </a:ln>
                <a:solidFill>
                  <a:srgbClr val="FFFF00"/>
                </a:solidFill>
                <a:effectLst/>
                <a:latin typeface="Arial" pitchFamily="34" charset="0"/>
                <a:ea typeface="Times New Roman" pitchFamily="18" charset="0"/>
                <a:cs typeface="Arial" pitchFamily="34" charset="0"/>
              </a:rPr>
              <a:t>Risk</a:t>
            </a:r>
            <a:r>
              <a:rPr kumimoji="0" lang="en-US" sz="2400" b="1" i="0" u="sng" strike="noStrike" cap="none" normalizeH="0" dirty="0" smtClean="0">
                <a:ln>
                  <a:noFill/>
                </a:ln>
                <a:solidFill>
                  <a:srgbClr val="FFFF00"/>
                </a:solidFill>
                <a:effectLst/>
                <a:latin typeface="Arial" pitchFamily="34" charset="0"/>
                <a:ea typeface="Times New Roman" pitchFamily="18" charset="0"/>
                <a:cs typeface="Arial" pitchFamily="34" charset="0"/>
              </a:rPr>
              <a:t> Associated</a:t>
            </a:r>
          </a:p>
          <a:p>
            <a:pPr marL="0" marR="0" lvl="0" indent="457200" algn="l" defTabSz="914400" rtl="0" eaLnBrk="1" fontAlgn="base" latinLnBrk="0" hangingPunct="1">
              <a:lnSpc>
                <a:spcPct val="100000"/>
              </a:lnSpc>
              <a:spcBef>
                <a:spcPct val="0"/>
              </a:spcBef>
              <a:spcAft>
                <a:spcPct val="0"/>
              </a:spcAft>
              <a:buClrTx/>
              <a:buSzTx/>
              <a:buFontTx/>
              <a:buAutoNum type="arabicParenR" startAt="2"/>
              <a:tabLst/>
            </a:pPr>
            <a:endParaRPr kumimoji="0" lang="en-US" sz="1600" b="0" i="0" u="none" strike="noStrike" cap="none" normalizeH="0" baseline="0" dirty="0" smtClean="0">
              <a:ln>
                <a:noFill/>
              </a:ln>
              <a:solidFill>
                <a:srgbClr val="FFFF00"/>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a) Sampling Risk</a:t>
            </a:r>
            <a:endParaRPr kumimoji="0" lang="en-US" b="0" i="0" u="none" strike="noStrike" cap="none" normalizeH="0" baseline="0" dirty="0" smtClean="0">
              <a:ln>
                <a:noFill/>
              </a:ln>
              <a:solidFill>
                <a:srgbClr val="FFFF00"/>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 typeface="Wingdings" pitchFamily="2" charset="2"/>
              <a:buChar char="q"/>
              <a:tabLst/>
            </a:pPr>
            <a:endParaRPr kumimoji="0" lang="en-US"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 typeface="Wingdings" pitchFamily="2" charset="2"/>
              <a:buChar char="q"/>
              <a:tabLst/>
            </a:pPr>
            <a:r>
              <a:rPr kumimoji="0" lang="en-US"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Sampling Risk arises from the possibility that the auditor’s conclusion based on</a:t>
            </a:r>
          </a:p>
          <a:p>
            <a:pPr marL="0" marR="0" lvl="0" indent="457200" algn="l" defTabSz="914400" rtl="0" eaLnBrk="0" fontAlgn="base" latinLnBrk="0" hangingPunct="0">
              <a:lnSpc>
                <a:spcPct val="100000"/>
              </a:lnSpc>
              <a:spcBef>
                <a:spcPct val="0"/>
              </a:spcBef>
              <a:spcAft>
                <a:spcPct val="0"/>
              </a:spcAft>
              <a:buClrTx/>
              <a:buSzTx/>
              <a:tabLst/>
            </a:pPr>
            <a:r>
              <a:rPr kumimoji="0" lang="en-US"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 a sample may be different from the conclusion  that would have been reached if the </a:t>
            </a: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entire population were subjected to the audit procedure.</a:t>
            </a:r>
            <a:endParaRPr kumimoji="0" lang="en-US" sz="1600" b="0" i="0" u="none" strike="noStrike" cap="none" normalizeH="0" baseline="0" dirty="0" smtClean="0">
              <a:ln>
                <a:noFill/>
              </a:ln>
              <a:solidFill>
                <a:srgbClr val="FFFF00"/>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 typeface="Wingdings" pitchFamily="2" charset="2"/>
              <a:buChar char="q"/>
              <a:tabLst/>
            </a:pPr>
            <a:r>
              <a:rPr kumimoji="0" lang="en-US"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Sample size is affected by the amount of risk the auditor is willing to accept and has </a:t>
            </a: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An INVERSE relationship between them</a:t>
            </a:r>
            <a:endParaRPr kumimoji="0" lang="en-US" sz="1600" b="0" i="0" u="none" strike="noStrike" cap="none" normalizeH="0" baseline="0" dirty="0" smtClean="0">
              <a:ln>
                <a:noFill/>
              </a:ln>
              <a:solidFill>
                <a:srgbClr val="FFFF00"/>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en-US" b="1" i="0" u="none" strike="noStrike" cap="none" normalizeH="0" baseline="0" dirty="0" smtClean="0">
              <a:ln>
                <a:noFill/>
              </a:ln>
              <a:solidFill>
                <a:srgbClr val="FFFF00"/>
              </a:solidFill>
              <a:effectLst/>
              <a:latin typeface="Arial" pitchFamily="34" charset="0"/>
              <a:ea typeface="Times New Roman" pitchFamily="18"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b) Tolerable Error</a:t>
            </a: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rgbClr val="FFFF00"/>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 typeface="Wingdings" pitchFamily="2" charset="2"/>
              <a:buChar char="q"/>
              <a:tabLst/>
            </a:pPr>
            <a:r>
              <a:rPr kumimoji="0" lang="en-US"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The maximum errors the auditor can bear and able to frame an opinion. Tolerance </a:t>
            </a: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level helps in determining the sample size</a:t>
            </a:r>
            <a:br>
              <a:rPr kumimoji="0" lang="en-US"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br>
            <a:r>
              <a:rPr kumimoji="0" lang="en-US"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          </a:t>
            </a: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 </a:t>
            </a:r>
            <a:r>
              <a:rPr kumimoji="0" lang="en-US" sz="2000" b="1"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c) Expected Error</a:t>
            </a: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rgbClr val="FFFF00"/>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 typeface="Wingdings" pitchFamily="2" charset="2"/>
              <a:buChar char="q"/>
              <a:tabLst/>
            </a:pPr>
            <a:r>
              <a:rPr kumimoji="0" lang="en-US"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If the auditor expects the presence of error in the sample then he should consider a </a:t>
            </a: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Large  sample and vice – versa.</a:t>
            </a:r>
            <a:br>
              <a:rPr kumimoji="0" lang="en-US"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br>
            <a:r>
              <a:rPr kumimoji="0" lang="en-US"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
            </a:r>
            <a:br>
              <a:rPr kumimoji="0" lang="en-US"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br>
            <a:endParaRPr kumimoji="0" lang="en-US" sz="2800" b="0" i="0" u="none" strike="noStrike" cap="none" normalizeH="0" baseline="0" dirty="0" smtClean="0">
              <a:ln>
                <a:noFill/>
              </a:ln>
              <a:solidFill>
                <a:srgbClr val="FFFF00"/>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025"/>
                                        </p:tgtEl>
                                        <p:attrNameLst>
                                          <p:attrName>style.visibility</p:attrName>
                                        </p:attrNameLst>
                                      </p:cBhvr>
                                      <p:to>
                                        <p:strVal val="visible"/>
                                      </p:to>
                                    </p:set>
                                    <p:animEffect transition="in" filter="checkerboard(across)">
                                      <p:cBhvr>
                                        <p:cTn id="7" dur="2000"/>
                                        <p:tgtEl>
                                          <p:spTgt spid="102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027"/>
                                        </p:tgtEl>
                                        <p:attrNameLst>
                                          <p:attrName>style.visibility</p:attrName>
                                        </p:attrNameLst>
                                      </p:cBhvr>
                                      <p:to>
                                        <p:strVal val="visible"/>
                                      </p:to>
                                    </p:set>
                                    <p:anim calcmode="lin" valueType="num">
                                      <p:cBhvr additive="base">
                                        <p:cTn id="12" dur="2000" fill="hold"/>
                                        <p:tgtEl>
                                          <p:spTgt spid="1027"/>
                                        </p:tgtEl>
                                        <p:attrNameLst>
                                          <p:attrName>ppt_x</p:attrName>
                                        </p:attrNameLst>
                                      </p:cBhvr>
                                      <p:tavLst>
                                        <p:tav tm="0">
                                          <p:val>
                                            <p:strVal val="#ppt_x"/>
                                          </p:val>
                                        </p:tav>
                                        <p:tav tm="100000">
                                          <p:val>
                                            <p:strVal val="#ppt_x"/>
                                          </p:val>
                                        </p:tav>
                                      </p:tavLst>
                                    </p:anim>
                                    <p:anim calcmode="lin" valueType="num">
                                      <p:cBhvr additive="base">
                                        <p:cTn id="13" dur="2000" fill="hold"/>
                                        <p:tgtEl>
                                          <p:spTgt spid="10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 grpId="0" animBg="1"/>
      <p:bldP spid="102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1143000"/>
            <a:ext cx="9144000" cy="3262432"/>
          </a:xfrm>
          <a:prstGeom prst="rect">
            <a:avLst/>
          </a:prstGeom>
          <a:noFill/>
          <a:ln w="9525">
            <a:solidFill>
              <a:srgbClr val="FFFF00"/>
            </a:solidFill>
            <a:miter lim="800000"/>
            <a:headEnd/>
            <a:tailEnd/>
          </a:ln>
          <a:effectLst>
            <a:glow rad="228600">
              <a:schemeClr val="accent5">
                <a:satMod val="175000"/>
                <a:alpha val="40000"/>
              </a:schemeClr>
            </a:glow>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b="1" i="0" u="none" strike="noStrike" cap="none" normalizeH="0" baseline="0" dirty="0" smtClean="0">
              <a:ln>
                <a:noFill/>
              </a:ln>
              <a:solidFill>
                <a:srgbClr val="FFFF00"/>
              </a:solidFill>
              <a:effectLst/>
              <a:latin typeface="Arial" pitchFamily="34" charset="0"/>
              <a:ea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rgbClr val="FFFF00"/>
                </a:solidFill>
                <a:effectLst/>
                <a:latin typeface="Arial" pitchFamily="34" charset="0"/>
                <a:ea typeface="Times New Roman" pitchFamily="18" charset="0"/>
              </a:rPr>
              <a:t>	3) Methods Commonly Used For Sample Selection</a:t>
            </a:r>
            <a:r>
              <a:rPr kumimoji="0" lang="en-US" b="0" i="0" u="none" strike="noStrike" cap="none" normalizeH="0" baseline="0" dirty="0" smtClean="0">
                <a:ln>
                  <a:noFill/>
                </a:ln>
                <a:solidFill>
                  <a:srgbClr val="FFFF00"/>
                </a:solidFill>
                <a:effectLst/>
                <a:latin typeface="Arial" pitchFamily="34" charset="0"/>
                <a:ea typeface="Times New Roman" pitchFamily="18" charset="0"/>
              </a:rPr>
              <a:t/>
            </a:r>
            <a:br>
              <a:rPr kumimoji="0" lang="en-US" b="0" i="0" u="none" strike="noStrike" cap="none" normalizeH="0" baseline="0" dirty="0" smtClean="0">
                <a:ln>
                  <a:noFill/>
                </a:ln>
                <a:solidFill>
                  <a:srgbClr val="FFFF00"/>
                </a:solidFill>
                <a:effectLst/>
                <a:latin typeface="Arial" pitchFamily="34" charset="0"/>
                <a:ea typeface="Times New Roman" pitchFamily="18" charset="0"/>
              </a:rPr>
            </a:br>
            <a:r>
              <a:rPr kumimoji="0" lang="en-US" b="0" i="0" u="none" strike="noStrike" cap="none" normalizeH="0" baseline="0" dirty="0" smtClean="0">
                <a:ln>
                  <a:noFill/>
                </a:ln>
                <a:solidFill>
                  <a:srgbClr val="FFFF00"/>
                </a:solidFill>
                <a:effectLst/>
                <a:latin typeface="Arial" pitchFamily="34" charset="0"/>
                <a:ea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lang="en-US" dirty="0" smtClean="0">
                <a:solidFill>
                  <a:srgbClr val="FFFF00"/>
                </a:solidFill>
                <a:latin typeface="Arial" pitchFamily="34" charset="0"/>
                <a:ea typeface="Times New Roman" pitchFamily="18" charset="0"/>
              </a:rPr>
              <a:t>	</a:t>
            </a:r>
            <a:r>
              <a:rPr kumimoji="0" lang="en-US" b="1" i="0" u="none" strike="noStrike" cap="none" normalizeH="0" baseline="0" dirty="0" smtClean="0">
                <a:ln>
                  <a:noFill/>
                </a:ln>
                <a:solidFill>
                  <a:srgbClr val="FFFF00"/>
                </a:solidFill>
                <a:effectLst/>
                <a:latin typeface="Arial" pitchFamily="34" charset="0"/>
                <a:ea typeface="Times New Roman" pitchFamily="18" charset="0"/>
              </a:rPr>
              <a:t>a) Random Sampling      </a:t>
            </a:r>
            <a:r>
              <a:rPr kumimoji="0" lang="en-US" b="0" i="0" u="none" strike="noStrike" cap="none" normalizeH="0" baseline="0" dirty="0" smtClean="0">
                <a:ln>
                  <a:noFill/>
                </a:ln>
                <a:solidFill>
                  <a:srgbClr val="FFFF00"/>
                </a:solidFill>
                <a:effectLst/>
                <a:latin typeface="Arial" pitchFamily="34" charset="0"/>
                <a:ea typeface="Times New Roman" pitchFamily="18" charset="0"/>
              </a:rPr>
              <a:t>– each item has an equal chance of being selected</a:t>
            </a:r>
            <a:br>
              <a:rPr kumimoji="0" lang="en-US" b="0" i="0" u="none" strike="noStrike" cap="none" normalizeH="0" baseline="0" dirty="0" smtClean="0">
                <a:ln>
                  <a:noFill/>
                </a:ln>
                <a:solidFill>
                  <a:srgbClr val="FFFF00"/>
                </a:solidFill>
                <a:effectLst/>
                <a:latin typeface="Arial" pitchFamily="34" charset="0"/>
                <a:ea typeface="Times New Roman" pitchFamily="18" charset="0"/>
              </a:rPr>
            </a:br>
            <a:r>
              <a:rPr kumimoji="0" lang="en-US" b="0" i="0" u="none" strike="noStrike" cap="none" normalizeH="0" baseline="0" dirty="0" smtClean="0">
                <a:ln>
                  <a:noFill/>
                </a:ln>
                <a:solidFill>
                  <a:srgbClr val="FFFF00"/>
                </a:solidFill>
                <a:effectLst/>
                <a:latin typeface="Arial" pitchFamily="34" charset="0"/>
                <a:ea typeface="Times New Roman" pitchFamily="18" charset="0"/>
              </a:rPr>
              <a:t>   	</a:t>
            </a:r>
            <a:r>
              <a:rPr kumimoji="0" lang="en-US" b="1" i="0" u="none" strike="noStrike" cap="none" normalizeH="0" baseline="0" dirty="0" smtClean="0">
                <a:ln>
                  <a:noFill/>
                </a:ln>
                <a:solidFill>
                  <a:srgbClr val="FFFF00"/>
                </a:solidFill>
                <a:effectLst/>
                <a:latin typeface="Arial" pitchFamily="34" charset="0"/>
                <a:ea typeface="Times New Roman" pitchFamily="18" charset="0"/>
              </a:rPr>
              <a:t>b) Systematic Sampling </a:t>
            </a:r>
            <a:r>
              <a:rPr kumimoji="0" lang="en-US" b="0" i="0" u="none" strike="noStrike" cap="none" normalizeH="0" baseline="0" dirty="0" smtClean="0">
                <a:ln>
                  <a:noFill/>
                </a:ln>
                <a:solidFill>
                  <a:srgbClr val="FFFF00"/>
                </a:solidFill>
                <a:effectLst/>
                <a:latin typeface="Arial" pitchFamily="34" charset="0"/>
                <a:ea typeface="Times New Roman" pitchFamily="18" charset="0"/>
              </a:rPr>
              <a:t>– definite interval is maintained between two samples</a:t>
            </a:r>
            <a:br>
              <a:rPr kumimoji="0" lang="en-US" b="0" i="0" u="none" strike="noStrike" cap="none" normalizeH="0" baseline="0" dirty="0" smtClean="0">
                <a:ln>
                  <a:noFill/>
                </a:ln>
                <a:solidFill>
                  <a:srgbClr val="FFFF00"/>
                </a:solidFill>
                <a:effectLst/>
                <a:latin typeface="Arial" pitchFamily="34" charset="0"/>
                <a:ea typeface="Times New Roman" pitchFamily="18" charset="0"/>
              </a:rPr>
            </a:br>
            <a:r>
              <a:rPr kumimoji="0" lang="en-US" b="0" i="0" u="none" strike="noStrike" cap="none" normalizeH="0" baseline="0" dirty="0" smtClean="0">
                <a:ln>
                  <a:noFill/>
                </a:ln>
                <a:solidFill>
                  <a:srgbClr val="FFFF00"/>
                </a:solidFill>
                <a:effectLst/>
                <a:latin typeface="Arial" pitchFamily="34" charset="0"/>
                <a:ea typeface="Times New Roman" pitchFamily="18" charset="0"/>
              </a:rPr>
              <a:t>   	</a:t>
            </a:r>
            <a:r>
              <a:rPr kumimoji="0" lang="en-US" b="1" i="0" u="none" strike="noStrike" cap="none" normalizeH="0" baseline="0" dirty="0" smtClean="0">
                <a:ln>
                  <a:noFill/>
                </a:ln>
                <a:solidFill>
                  <a:srgbClr val="FFFF00"/>
                </a:solidFill>
                <a:effectLst/>
                <a:latin typeface="Arial" pitchFamily="34" charset="0"/>
                <a:ea typeface="Times New Roman" pitchFamily="18" charset="0"/>
              </a:rPr>
              <a:t>c) Haphazard Sampling  </a:t>
            </a:r>
            <a:r>
              <a:rPr kumimoji="0" lang="en-US" b="0" i="0" u="none" strike="noStrike" cap="none" normalizeH="0" baseline="0" dirty="0" smtClean="0">
                <a:ln>
                  <a:noFill/>
                </a:ln>
                <a:solidFill>
                  <a:srgbClr val="FFFF00"/>
                </a:solidFill>
                <a:effectLst/>
                <a:latin typeface="Arial" pitchFamily="34" charset="0"/>
                <a:ea typeface="Times New Roman" pitchFamily="18" charset="0"/>
              </a:rPr>
              <a:t>– an alternative to the random sampling provided the 			                auditor attempts  to draw  a  representative sample </a:t>
            </a:r>
          </a:p>
          <a:p>
            <a:pPr marL="0" marR="0" lvl="0" indent="0" algn="l" defTabSz="914400" rtl="0" eaLnBrk="1" fontAlgn="base" latinLnBrk="0" hangingPunct="1">
              <a:lnSpc>
                <a:spcPct val="100000"/>
              </a:lnSpc>
              <a:spcBef>
                <a:spcPct val="0"/>
              </a:spcBef>
              <a:spcAft>
                <a:spcPct val="0"/>
              </a:spcAft>
              <a:buClrTx/>
              <a:buSzTx/>
              <a:buFontTx/>
              <a:buNone/>
              <a:tabLst/>
            </a:pPr>
            <a:r>
              <a:rPr lang="en-US" dirty="0" smtClean="0">
                <a:solidFill>
                  <a:srgbClr val="FFFF00"/>
                </a:solidFill>
                <a:latin typeface="Arial" pitchFamily="34" charset="0"/>
                <a:ea typeface="Times New Roman" pitchFamily="18" charset="0"/>
              </a:rPr>
              <a:t>                                                           </a:t>
            </a:r>
            <a:r>
              <a:rPr kumimoji="0" lang="en-US" b="0" i="0" u="none" strike="noStrike" cap="none" normalizeH="0" baseline="0" dirty="0" smtClean="0">
                <a:ln>
                  <a:noFill/>
                </a:ln>
                <a:solidFill>
                  <a:srgbClr val="FFFF00"/>
                </a:solidFill>
                <a:effectLst/>
                <a:latin typeface="Arial" pitchFamily="34" charset="0"/>
                <a:ea typeface="Times New Roman" pitchFamily="18" charset="0"/>
              </a:rPr>
              <a:t>from  the  entire   Population  with  no  intention  to 				 either includes or exclude Specific units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rgbClr val="FFFF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rgbClr val="FFFF00"/>
              </a:solidFill>
              <a:effectLst/>
              <a:latin typeface="Arial" pitchFamily="34" charset="0"/>
            </a:endParaRPr>
          </a:p>
        </p:txBody>
      </p:sp>
      <p:sp>
        <p:nvSpPr>
          <p:cNvPr id="3" name="Rectangle 2"/>
          <p:cNvSpPr/>
          <p:nvPr/>
        </p:nvSpPr>
        <p:spPr>
          <a:xfrm>
            <a:off x="0" y="0"/>
            <a:ext cx="9144000" cy="954107"/>
          </a:xfrm>
          <a:prstGeom prst="rect">
            <a:avLst/>
          </a:prstGeom>
          <a:ln>
            <a:solidFill>
              <a:srgbClr val="FFFF00"/>
            </a:solidFill>
          </a:ln>
          <a:effectLst>
            <a:glow rad="228600">
              <a:schemeClr val="accent5">
                <a:satMod val="175000"/>
                <a:alpha val="40000"/>
              </a:schemeClr>
            </a:glow>
          </a:effectLst>
        </p:spPr>
        <p:txBody>
          <a:bodyPr wrap="square">
            <a:spAutoFit/>
          </a:bodyPr>
          <a:lstStyle/>
          <a:p>
            <a:pPr lvl="0" algn="ctr" fontAlgn="base">
              <a:spcBef>
                <a:spcPct val="0"/>
              </a:spcBef>
              <a:spcAft>
                <a:spcPct val="0"/>
              </a:spcAft>
            </a:pPr>
            <a:r>
              <a:rPr lang="en-US" sz="3200" b="1" u="sng" dirty="0" smtClean="0">
                <a:solidFill>
                  <a:srgbClr val="FFC000"/>
                </a:solidFill>
                <a:latin typeface="CenturySchL" pitchFamily="2" charset="0"/>
                <a:ea typeface="Times New Roman" pitchFamily="18" charset="0"/>
              </a:rPr>
              <a:t>SA 530</a:t>
            </a:r>
            <a:endParaRPr lang="en-US" sz="2400" dirty="0" smtClean="0">
              <a:solidFill>
                <a:srgbClr val="FFC000"/>
              </a:solidFill>
              <a:latin typeface="CenturySchL" pitchFamily="2" charset="0"/>
            </a:endParaRPr>
          </a:p>
          <a:p>
            <a:pPr lvl="0" algn="ctr" eaLnBrk="0" fontAlgn="base" hangingPunct="0">
              <a:spcBef>
                <a:spcPct val="0"/>
              </a:spcBef>
              <a:spcAft>
                <a:spcPct val="0"/>
              </a:spcAft>
            </a:pPr>
            <a:r>
              <a:rPr lang="en-US" sz="2400" b="1" u="sng" dirty="0" smtClean="0">
                <a:solidFill>
                  <a:srgbClr val="FFC000"/>
                </a:solidFill>
                <a:latin typeface="CenturySchL" pitchFamily="2" charset="0"/>
                <a:ea typeface="Times New Roman" pitchFamily="18" charset="0"/>
              </a:rPr>
              <a:t>Audit Sampling (CONTD..)</a:t>
            </a:r>
            <a:endParaRPr lang="en-US" sz="3200" dirty="0" smtClean="0">
              <a:solidFill>
                <a:srgbClr val="FFC000"/>
              </a:solidFill>
              <a:latin typeface="CenturySchL" pitchFamily="2" charset="0"/>
            </a:endParaRPr>
          </a:p>
        </p:txBody>
      </p:sp>
      <p:sp>
        <p:nvSpPr>
          <p:cNvPr id="4" name="Rectangle 3"/>
          <p:cNvSpPr/>
          <p:nvPr/>
        </p:nvSpPr>
        <p:spPr>
          <a:xfrm>
            <a:off x="0" y="4495800"/>
            <a:ext cx="9144000" cy="1446550"/>
          </a:xfrm>
          <a:prstGeom prst="rect">
            <a:avLst/>
          </a:prstGeom>
          <a:ln>
            <a:solidFill>
              <a:srgbClr val="FFFF00"/>
            </a:solidFill>
          </a:ln>
          <a:effectLst>
            <a:glow rad="228600">
              <a:schemeClr val="accent5">
                <a:satMod val="175000"/>
                <a:alpha val="40000"/>
              </a:schemeClr>
            </a:glow>
          </a:effectLst>
        </p:spPr>
        <p:txBody>
          <a:bodyPr wrap="square">
            <a:spAutoFit/>
          </a:bodyPr>
          <a:lstStyle/>
          <a:p>
            <a:pPr lvl="0" eaLnBrk="0" fontAlgn="base" hangingPunct="0">
              <a:spcBef>
                <a:spcPct val="0"/>
              </a:spcBef>
              <a:spcAft>
                <a:spcPct val="0"/>
              </a:spcAft>
            </a:pPr>
            <a:r>
              <a:rPr lang="en-US" b="1" dirty="0" smtClean="0">
                <a:solidFill>
                  <a:srgbClr val="FFFF00"/>
                </a:solidFill>
                <a:latin typeface="Arial" pitchFamily="34" charset="0"/>
                <a:ea typeface="Times New Roman" pitchFamily="18" charset="0"/>
              </a:rPr>
              <a:t>	4) Evaluation of the Sample Results</a:t>
            </a:r>
          </a:p>
          <a:p>
            <a:pPr lvl="0" eaLnBrk="0" fontAlgn="base" hangingPunct="0">
              <a:spcBef>
                <a:spcPct val="0"/>
              </a:spcBef>
              <a:spcAft>
                <a:spcPct val="0"/>
              </a:spcAft>
            </a:pPr>
            <a:endParaRPr lang="en-US" sz="1600" dirty="0" smtClean="0">
              <a:solidFill>
                <a:srgbClr val="FFFF00"/>
              </a:solidFill>
              <a:latin typeface="Arial" pitchFamily="34" charset="0"/>
            </a:endParaRPr>
          </a:p>
          <a:p>
            <a:pPr lvl="0" eaLnBrk="0" fontAlgn="base" hangingPunct="0">
              <a:spcBef>
                <a:spcPct val="0"/>
              </a:spcBef>
              <a:spcAft>
                <a:spcPct val="0"/>
              </a:spcAft>
            </a:pPr>
            <a:r>
              <a:rPr lang="en-US" dirty="0" smtClean="0">
                <a:solidFill>
                  <a:srgbClr val="FFFF00"/>
                </a:solidFill>
                <a:latin typeface="Arial" pitchFamily="34" charset="0"/>
                <a:ea typeface="Times New Roman" pitchFamily="18" charset="0"/>
              </a:rPr>
              <a:t>  	 a) Analysis of error in sample : Determine its cause and overall impact</a:t>
            </a:r>
            <a:br>
              <a:rPr lang="en-US" dirty="0" smtClean="0">
                <a:solidFill>
                  <a:srgbClr val="FFFF00"/>
                </a:solidFill>
                <a:latin typeface="Arial" pitchFamily="34" charset="0"/>
                <a:ea typeface="Times New Roman" pitchFamily="18" charset="0"/>
              </a:rPr>
            </a:br>
            <a:r>
              <a:rPr lang="en-US" dirty="0" smtClean="0">
                <a:solidFill>
                  <a:srgbClr val="FFFF00"/>
                </a:solidFill>
                <a:latin typeface="Arial" pitchFamily="34" charset="0"/>
                <a:ea typeface="Times New Roman" pitchFamily="18" charset="0"/>
              </a:rPr>
              <a:t>   	 b) Projection of Errors</a:t>
            </a:r>
            <a:endParaRPr lang="en-US" sz="1600" dirty="0" smtClean="0">
              <a:solidFill>
                <a:srgbClr val="FFFF00"/>
              </a:solidFill>
              <a:latin typeface="Arial" pitchFamily="34" charset="0"/>
            </a:endParaRPr>
          </a:p>
          <a:p>
            <a:pPr lvl="0" eaLnBrk="0" fontAlgn="base" hangingPunct="0">
              <a:spcBef>
                <a:spcPct val="0"/>
              </a:spcBef>
              <a:spcAft>
                <a:spcPct val="0"/>
              </a:spcAft>
            </a:pPr>
            <a:r>
              <a:rPr lang="en-US" dirty="0" smtClean="0">
                <a:solidFill>
                  <a:srgbClr val="FFFF00"/>
                </a:solidFill>
                <a:latin typeface="Arial" pitchFamily="34" charset="0"/>
                <a:ea typeface="Times New Roman" pitchFamily="18" charset="0"/>
              </a:rPr>
              <a:t>   	 c) Reassessing the Sampling Risk </a:t>
            </a:r>
            <a:endParaRPr lang="en-US" sz="1600" dirty="0" smtClean="0">
              <a:solidFill>
                <a:srgbClr val="FFFF00"/>
              </a:solidFill>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2000"/>
                                        <p:tgtEl>
                                          <p:spTgt spid="3">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2000"/>
                                        <p:tgtEl>
                                          <p:spTgt spid="3">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20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025">
                                            <p:bg/>
                                          </p:spTgt>
                                        </p:tgtEl>
                                        <p:attrNameLst>
                                          <p:attrName>style.visibility</p:attrName>
                                        </p:attrNameLst>
                                      </p:cBhvr>
                                      <p:to>
                                        <p:strVal val="visible"/>
                                      </p:to>
                                    </p:set>
                                    <p:animEffect transition="in" filter="wipe(down)">
                                      <p:cBhvr>
                                        <p:cTn id="18" dur="500"/>
                                        <p:tgtEl>
                                          <p:spTgt spid="1025">
                                            <p:bg/>
                                          </p:spTgt>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025">
                                            <p:txEl>
                                              <p:pRg st="1" end="1"/>
                                            </p:txEl>
                                          </p:spTgt>
                                        </p:tgtEl>
                                        <p:attrNameLst>
                                          <p:attrName>style.visibility</p:attrName>
                                        </p:attrNameLst>
                                      </p:cBhvr>
                                      <p:to>
                                        <p:strVal val="visible"/>
                                      </p:to>
                                    </p:set>
                                    <p:animEffect transition="in" filter="wipe(down)">
                                      <p:cBhvr>
                                        <p:cTn id="21" dur="500"/>
                                        <p:tgtEl>
                                          <p:spTgt spid="1025">
                                            <p:txEl>
                                              <p:pRg st="1" end="1"/>
                                            </p:txEl>
                                          </p:spTgt>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1025">
                                            <p:txEl>
                                              <p:pRg st="2" end="2"/>
                                            </p:txEl>
                                          </p:spTgt>
                                        </p:tgtEl>
                                        <p:attrNameLst>
                                          <p:attrName>style.visibility</p:attrName>
                                        </p:attrNameLst>
                                      </p:cBhvr>
                                      <p:to>
                                        <p:strVal val="visible"/>
                                      </p:to>
                                    </p:set>
                                    <p:animEffect transition="in" filter="wipe(down)">
                                      <p:cBhvr>
                                        <p:cTn id="24" dur="500"/>
                                        <p:tgtEl>
                                          <p:spTgt spid="1025">
                                            <p:txEl>
                                              <p:pRg st="2" end="2"/>
                                            </p:txEl>
                                          </p:spTgt>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1025">
                                            <p:txEl>
                                              <p:pRg st="3" end="3"/>
                                            </p:txEl>
                                          </p:spTgt>
                                        </p:tgtEl>
                                        <p:attrNameLst>
                                          <p:attrName>style.visibility</p:attrName>
                                        </p:attrNameLst>
                                      </p:cBhvr>
                                      <p:to>
                                        <p:strVal val="visible"/>
                                      </p:to>
                                    </p:set>
                                    <p:animEffect transition="in" filter="wipe(down)">
                                      <p:cBhvr>
                                        <p:cTn id="27" dur="500"/>
                                        <p:tgtEl>
                                          <p:spTgt spid="102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4">
                                            <p:bg/>
                                          </p:spTgt>
                                        </p:tgtEl>
                                        <p:attrNameLst>
                                          <p:attrName>style.visibility</p:attrName>
                                        </p:attrNameLst>
                                      </p:cBhvr>
                                      <p:to>
                                        <p:strVal val="visible"/>
                                      </p:to>
                                    </p:set>
                                    <p:animEffect transition="in" filter="wipe(down)">
                                      <p:cBhvr>
                                        <p:cTn id="32" dur="500"/>
                                        <p:tgtEl>
                                          <p:spTgt spid="4">
                                            <p:bg/>
                                          </p:spTgt>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4">
                                            <p:txEl>
                                              <p:pRg st="0" end="0"/>
                                            </p:txEl>
                                          </p:spTgt>
                                        </p:tgtEl>
                                        <p:attrNameLst>
                                          <p:attrName>style.visibility</p:attrName>
                                        </p:attrNameLst>
                                      </p:cBhvr>
                                      <p:to>
                                        <p:strVal val="visible"/>
                                      </p:to>
                                    </p:set>
                                    <p:animEffect transition="in" filter="wipe(down)">
                                      <p:cBhvr>
                                        <p:cTn id="35" dur="500"/>
                                        <p:tgtEl>
                                          <p:spTgt spid="4">
                                            <p:txEl>
                                              <p:pRg st="0" end="0"/>
                                            </p:txEl>
                                          </p:spTgt>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4">
                                            <p:txEl>
                                              <p:pRg st="2" end="2"/>
                                            </p:txEl>
                                          </p:spTgt>
                                        </p:tgtEl>
                                        <p:attrNameLst>
                                          <p:attrName>style.visibility</p:attrName>
                                        </p:attrNameLst>
                                      </p:cBhvr>
                                      <p:to>
                                        <p:strVal val="visible"/>
                                      </p:to>
                                    </p:set>
                                    <p:animEffect transition="in" filter="wipe(down)">
                                      <p:cBhvr>
                                        <p:cTn id="38" dur="500"/>
                                        <p:tgtEl>
                                          <p:spTgt spid="4">
                                            <p:txEl>
                                              <p:pRg st="2" end="2"/>
                                            </p:txEl>
                                          </p:spTgt>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4">
                                            <p:txEl>
                                              <p:pRg st="3" end="3"/>
                                            </p:txEl>
                                          </p:spTgt>
                                        </p:tgtEl>
                                        <p:attrNameLst>
                                          <p:attrName>style.visibility</p:attrName>
                                        </p:attrNameLst>
                                      </p:cBhvr>
                                      <p:to>
                                        <p:strVal val="visible"/>
                                      </p:to>
                                    </p:set>
                                    <p:animEffect transition="in" filter="wipe(down)">
                                      <p:cBhvr>
                                        <p:cTn id="41"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 grpId="0" build="allAtOnce" animBg="1"/>
      <p:bldP spid="3" grpId="0" build="allAtOnce" animBg="1"/>
      <p:bldP spid="4" grpId="0" build="allAtOnce"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0" y="1066800"/>
            <a:ext cx="9144000" cy="5791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ed Rectangle 2"/>
          <p:cNvSpPr/>
          <p:nvPr/>
        </p:nvSpPr>
        <p:spPr>
          <a:xfrm>
            <a:off x="0" y="0"/>
            <a:ext cx="9144000" cy="990600"/>
          </a:xfrm>
          <a:prstGeom prst="roundRect">
            <a:avLst/>
          </a:prstGeom>
          <a:ln>
            <a:solidFill>
              <a:schemeClr val="tx2">
                <a:lumMod val="60000"/>
                <a:lumOff val="40000"/>
              </a:schemeClr>
            </a:solidFill>
          </a:ln>
          <a:effectLst>
            <a:glow rad="228600">
              <a:schemeClr val="accent2">
                <a:satMod val="175000"/>
                <a:alpha val="40000"/>
              </a:schemeClr>
            </a:glow>
            <a:outerShdw blurRad="40000" dist="23000" dir="5400000" rotWithShape="0">
              <a:srgbClr val="000000">
                <a:alpha val="35000"/>
              </a:srgb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dirty="0">
              <a:solidFill>
                <a:srgbClr val="FF0000"/>
              </a:solidFill>
            </a:endParaRPr>
          </a:p>
        </p:txBody>
      </p:sp>
      <p:sp>
        <p:nvSpPr>
          <p:cNvPr id="145409" name="Rectangle 1"/>
          <p:cNvSpPr>
            <a:spLocks noChangeArrowheads="1"/>
          </p:cNvSpPr>
          <p:nvPr/>
        </p:nvSpPr>
        <p:spPr bwMode="auto">
          <a:xfrm>
            <a:off x="0" y="1"/>
            <a:ext cx="914400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sng" strike="noStrike" cap="none" normalizeH="0" baseline="0" dirty="0" smtClean="0">
                <a:ln>
                  <a:noFill/>
                </a:ln>
                <a:solidFill>
                  <a:schemeClr val="bg1"/>
                </a:solidFill>
                <a:effectLst/>
                <a:latin typeface="Arial" pitchFamily="34" charset="0"/>
                <a:ea typeface="Times New Roman" pitchFamily="18" charset="0"/>
              </a:rPr>
              <a:t>SA 570</a:t>
            </a:r>
            <a:endParaRPr kumimoji="0" lang="en-US" b="0" i="0" u="none" strike="noStrike" cap="none" normalizeH="0" baseline="0" dirty="0" smtClean="0">
              <a:ln>
                <a:noFill/>
              </a:ln>
              <a:solidFill>
                <a:schemeClr val="bg1"/>
              </a:solidFill>
              <a:effectLst/>
              <a:latin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1" i="0" u="sng" strike="noStrike" cap="none" normalizeH="0" baseline="0" dirty="0" smtClean="0">
                <a:ln>
                  <a:noFill/>
                </a:ln>
                <a:solidFill>
                  <a:schemeClr val="bg1"/>
                </a:solidFill>
                <a:effectLst/>
                <a:latin typeface="Arial" pitchFamily="34" charset="0"/>
                <a:ea typeface="Times New Roman" pitchFamily="18" charset="0"/>
              </a:rPr>
              <a:t>Going Concern</a:t>
            </a:r>
            <a:br>
              <a:rPr kumimoji="0" lang="en-US" sz="2400" b="1" i="0" u="sng" strike="noStrike" cap="none" normalizeH="0" baseline="0" dirty="0" smtClean="0">
                <a:ln>
                  <a:noFill/>
                </a:ln>
                <a:solidFill>
                  <a:schemeClr val="bg1"/>
                </a:solidFill>
                <a:effectLst/>
                <a:latin typeface="Arial" pitchFamily="34" charset="0"/>
                <a:ea typeface="Times New Roman" pitchFamily="18" charset="0"/>
              </a:rPr>
            </a:br>
            <a:r>
              <a:rPr kumimoji="0" lang="en-US" sz="1400" b="1" i="0" u="sng" strike="noStrike" cap="none" normalizeH="0" baseline="0" dirty="0" smtClean="0">
                <a:ln>
                  <a:noFill/>
                </a:ln>
                <a:solidFill>
                  <a:schemeClr val="bg1"/>
                </a:solidFill>
                <a:effectLst/>
                <a:latin typeface="Arial" pitchFamily="34" charset="0"/>
                <a:ea typeface="Times New Roman" pitchFamily="18" charset="0"/>
              </a:rPr>
              <a:t/>
            </a:r>
            <a:br>
              <a:rPr kumimoji="0" lang="en-US" sz="1400" b="1" i="0" u="sng" strike="noStrike" cap="none" normalizeH="0" baseline="0" dirty="0" smtClean="0">
                <a:ln>
                  <a:noFill/>
                </a:ln>
                <a:solidFill>
                  <a:schemeClr val="bg1"/>
                </a:solidFill>
                <a:effectLst/>
                <a:latin typeface="Arial" pitchFamily="34" charset="0"/>
                <a:ea typeface="Times New Roman" pitchFamily="18" charset="0"/>
              </a:rPr>
            </a:br>
            <a:endParaRPr kumimoji="0" lang="en-US" sz="1800" b="0" i="0" u="none" strike="noStrike" cap="none" normalizeH="0" baseline="0" dirty="0" smtClean="0">
              <a:ln>
                <a:noFill/>
              </a:ln>
              <a:solidFill>
                <a:schemeClr val="bg1"/>
              </a:solidFill>
              <a:effectLst/>
              <a:latin typeface="Arial" pitchFamily="34" charset="0"/>
            </a:endParaRPr>
          </a:p>
        </p:txBody>
      </p:sp>
      <p:sp>
        <p:nvSpPr>
          <p:cNvPr id="145410" name="Rectangle 2"/>
          <p:cNvSpPr>
            <a:spLocks noChangeArrowheads="1"/>
          </p:cNvSpPr>
          <p:nvPr/>
        </p:nvSpPr>
        <p:spPr bwMode="auto">
          <a:xfrm>
            <a:off x="0" y="990600"/>
            <a:ext cx="9144000" cy="5984023"/>
          </a:xfrm>
          <a:prstGeom prst="rect">
            <a:avLst/>
          </a:prstGeom>
          <a:noFill/>
          <a:ln w="9525">
            <a:solidFill>
              <a:schemeClr val="tx2">
                <a:lumMod val="60000"/>
                <a:lumOff val="40000"/>
              </a:schemeClr>
            </a:solidFill>
            <a:miter lim="800000"/>
            <a:headEnd/>
            <a:tailEnd/>
          </a:ln>
          <a:effectLst>
            <a:glow rad="228600">
              <a:schemeClr val="accent2">
                <a:satMod val="175000"/>
                <a:alpha val="40000"/>
              </a:schemeClr>
            </a:glow>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bg1"/>
                </a:solidFill>
                <a:effectLst/>
                <a:latin typeface="Arial" pitchFamily="34" charset="0"/>
                <a:ea typeface="Times New Roman" pitchFamily="18" charset="0"/>
              </a:rPr>
              <a:t>1) Meaning</a:t>
            </a:r>
            <a:endParaRPr kumimoji="0" lang="en-US" sz="1600" b="0" i="0" u="none" strike="noStrike" cap="none" normalizeH="0" baseline="0" dirty="0" smtClean="0">
              <a:ln>
                <a:noFill/>
              </a:ln>
              <a:solidFill>
                <a:schemeClr val="bg1"/>
              </a:solidFill>
              <a:effectLst/>
              <a:latin typeface="Arial" pitchFamily="34" charset="0"/>
            </a:endParaRPr>
          </a:p>
          <a:p>
            <a:pPr marL="0" marR="0" lvl="0" indent="457200"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bg1"/>
                </a:solidFill>
                <a:effectLst/>
                <a:latin typeface="Arial" pitchFamily="34" charset="0"/>
                <a:ea typeface="Times New Roman" pitchFamily="18" charset="0"/>
              </a:rPr>
              <a:t>An entity is said to be a going concern if it is likely to continue in existence for a foreseeable</a:t>
            </a:r>
          </a:p>
          <a:p>
            <a:pPr marL="0" marR="0" lvl="0" indent="457200"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bg1"/>
                </a:solidFill>
                <a:effectLst/>
                <a:latin typeface="Arial" pitchFamily="34" charset="0"/>
                <a:ea typeface="Times New Roman" pitchFamily="18" charset="0"/>
              </a:rPr>
              <a:t>future time, generally extending beyond a period of one year.</a:t>
            </a:r>
            <a:br>
              <a:rPr kumimoji="0" lang="en-US" sz="1600" b="0" i="0" u="none" strike="noStrike" cap="none" normalizeH="0" baseline="0" dirty="0" smtClean="0">
                <a:ln>
                  <a:noFill/>
                </a:ln>
                <a:solidFill>
                  <a:schemeClr val="bg1"/>
                </a:solidFill>
                <a:effectLst/>
                <a:latin typeface="Arial" pitchFamily="34" charset="0"/>
                <a:ea typeface="Times New Roman" pitchFamily="18" charset="0"/>
              </a:rPr>
            </a:br>
            <a:r>
              <a:rPr kumimoji="0" lang="en-US" sz="1600" b="0" i="0" u="none" strike="noStrike" cap="none" normalizeH="0" dirty="0" smtClean="0">
                <a:ln>
                  <a:noFill/>
                </a:ln>
                <a:solidFill>
                  <a:schemeClr val="bg1"/>
                </a:solidFill>
                <a:effectLst/>
                <a:latin typeface="Arial" pitchFamily="34" charset="0"/>
                <a:ea typeface="Times New Roman" pitchFamily="18" charset="0"/>
              </a:rPr>
              <a:t>        </a:t>
            </a:r>
            <a:r>
              <a:rPr kumimoji="0" lang="en-US" b="1" i="0" u="none" strike="noStrike" cap="none" normalizeH="0" baseline="0" dirty="0" smtClean="0">
                <a:ln>
                  <a:noFill/>
                </a:ln>
                <a:solidFill>
                  <a:schemeClr val="bg1"/>
                </a:solidFill>
                <a:effectLst/>
                <a:latin typeface="Arial" pitchFamily="34" charset="0"/>
                <a:ea typeface="Times New Roman" pitchFamily="18" charset="0"/>
              </a:rPr>
              <a:t>2) Negative Indicators of Going Concern</a:t>
            </a: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bg1"/>
                </a:solidFill>
                <a:effectLst/>
                <a:latin typeface="Arial" pitchFamily="34" charset="0"/>
                <a:ea typeface="Times New Roman" pitchFamily="18" charset="0"/>
              </a:rPr>
              <a:t>    </a:t>
            </a:r>
            <a:r>
              <a:rPr kumimoji="0" lang="en-US" sz="1600" b="1" i="0" u="none" strike="noStrike" cap="none" normalizeH="0" baseline="0" dirty="0" smtClean="0">
                <a:ln>
                  <a:noFill/>
                </a:ln>
                <a:solidFill>
                  <a:schemeClr val="bg1"/>
                </a:solidFill>
                <a:effectLst/>
                <a:latin typeface="Arial" pitchFamily="34" charset="0"/>
                <a:ea typeface="Times New Roman" pitchFamily="18" charset="0"/>
              </a:rPr>
              <a:t>A) Financial Indicators</a:t>
            </a:r>
            <a:endParaRPr kumimoji="0" lang="en-US" sz="1400" b="0" i="0" u="none" strike="noStrike" cap="none" normalizeH="0" baseline="0" dirty="0" smtClean="0">
              <a:ln>
                <a:noFill/>
              </a:ln>
              <a:solidFill>
                <a:schemeClr val="bg1"/>
              </a:solidFill>
              <a:effectLst/>
              <a:latin typeface="Arial" pitchFamily="34"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bg1"/>
                </a:solidFill>
                <a:effectLst/>
                <a:latin typeface="Arial" pitchFamily="34" charset="0"/>
                <a:ea typeface="Times New Roman" pitchFamily="18" charset="0"/>
              </a:rPr>
              <a:t>Negative Working Capital or Negative Net Worth, Excessive reliance on the short term </a:t>
            </a: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bg1"/>
                </a:solidFill>
                <a:effectLst/>
                <a:latin typeface="Arial" pitchFamily="34" charset="0"/>
                <a:ea typeface="Times New Roman" pitchFamily="18" charset="0"/>
              </a:rPr>
              <a:t>borrowings to finance long term assets, Adverse key financial ratios, Substantial operating </a:t>
            </a: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bg1"/>
                </a:solidFill>
                <a:effectLst/>
                <a:latin typeface="Arial" pitchFamily="34" charset="0"/>
                <a:ea typeface="Times New Roman" pitchFamily="18" charset="0"/>
              </a:rPr>
              <a:t>loses, Arrears or discontinuance of dividends, Inability to pay creditors on the due dates.</a:t>
            </a:r>
            <a:endParaRPr kumimoji="0" lang="en-US" sz="1400" b="0" i="0" u="none" strike="noStrike" cap="none" normalizeH="0" baseline="0" dirty="0" smtClean="0">
              <a:ln>
                <a:noFill/>
              </a:ln>
              <a:solidFill>
                <a:schemeClr val="bg1"/>
              </a:solidFill>
              <a:effectLst/>
              <a:latin typeface="Arial" pitchFamily="34"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bg1"/>
                </a:solidFill>
                <a:effectLst/>
                <a:latin typeface="Arial" pitchFamily="34" charset="0"/>
                <a:ea typeface="Times New Roman" pitchFamily="18" charset="0"/>
              </a:rPr>
              <a:t>    </a:t>
            </a:r>
            <a:r>
              <a:rPr kumimoji="0" lang="en-US" sz="1600" b="1" i="0" u="none" strike="noStrike" cap="none" normalizeH="0" baseline="0" dirty="0" smtClean="0">
                <a:ln>
                  <a:noFill/>
                </a:ln>
                <a:solidFill>
                  <a:schemeClr val="bg1"/>
                </a:solidFill>
                <a:effectLst/>
                <a:latin typeface="Arial" pitchFamily="34" charset="0"/>
                <a:ea typeface="Times New Roman" pitchFamily="18" charset="0"/>
              </a:rPr>
              <a:t>B) Operating Indicators</a:t>
            </a:r>
            <a:endParaRPr kumimoji="0" lang="en-US" sz="1400" b="0" i="0" u="none" strike="noStrike" cap="none" normalizeH="0" baseline="0" dirty="0" smtClean="0">
              <a:ln>
                <a:noFill/>
              </a:ln>
              <a:solidFill>
                <a:schemeClr val="bg1"/>
              </a:solidFill>
              <a:effectLst/>
              <a:latin typeface="Arial" pitchFamily="34"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bg1"/>
                </a:solidFill>
                <a:effectLst/>
                <a:latin typeface="Arial" pitchFamily="34" charset="0"/>
                <a:ea typeface="Times New Roman" pitchFamily="18" charset="0"/>
              </a:rPr>
              <a:t>Shortage of important supplies, Loss of Key Management Personnel without replacement, </a:t>
            </a: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bg1"/>
                </a:solidFill>
                <a:effectLst/>
                <a:latin typeface="Arial" pitchFamily="34" charset="0"/>
                <a:ea typeface="Times New Roman" pitchFamily="18" charset="0"/>
              </a:rPr>
              <a:t>Loss of major market etc.</a:t>
            </a:r>
            <a:endParaRPr kumimoji="0" lang="en-US" sz="1400" b="0" i="0" u="none" strike="noStrike" cap="none" normalizeH="0" baseline="0" dirty="0" smtClean="0">
              <a:ln>
                <a:noFill/>
              </a:ln>
              <a:solidFill>
                <a:schemeClr val="bg1"/>
              </a:solidFill>
              <a:effectLst/>
              <a:latin typeface="Arial" pitchFamily="34"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bg1"/>
                </a:solidFill>
                <a:effectLst/>
                <a:latin typeface="Arial" pitchFamily="34" charset="0"/>
                <a:ea typeface="Times New Roman" pitchFamily="18" charset="0"/>
              </a:rPr>
              <a:t>    </a:t>
            </a:r>
            <a:r>
              <a:rPr kumimoji="0" lang="en-US" sz="1600" b="1" i="0" u="none" strike="noStrike" cap="none" normalizeH="0" baseline="0" dirty="0" smtClean="0">
                <a:ln>
                  <a:noFill/>
                </a:ln>
                <a:solidFill>
                  <a:schemeClr val="bg1"/>
                </a:solidFill>
                <a:effectLst/>
                <a:latin typeface="Arial" pitchFamily="34" charset="0"/>
                <a:ea typeface="Times New Roman" pitchFamily="18" charset="0"/>
              </a:rPr>
              <a:t>C) Other Indicators</a:t>
            </a:r>
            <a:endParaRPr kumimoji="0" lang="en-US" sz="1400" b="0" i="0" u="none" strike="noStrike" cap="none" normalizeH="0" baseline="0" dirty="0" smtClean="0">
              <a:ln>
                <a:noFill/>
              </a:ln>
              <a:solidFill>
                <a:schemeClr val="bg1"/>
              </a:solidFill>
              <a:effectLst/>
              <a:latin typeface="Arial" pitchFamily="34"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bg1"/>
                </a:solidFill>
                <a:effectLst/>
                <a:latin typeface="Arial" pitchFamily="34" charset="0"/>
                <a:ea typeface="Times New Roman" pitchFamily="18" charset="0"/>
              </a:rPr>
              <a:t>Non-compliance of statutory requirements, Pending Legal proceedings, Changes in </a:t>
            </a: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bg1"/>
                </a:solidFill>
                <a:effectLst/>
                <a:latin typeface="Arial" pitchFamily="34" charset="0"/>
                <a:ea typeface="Times New Roman" pitchFamily="18" charset="0"/>
              </a:rPr>
              <a:t>Government policy</a:t>
            </a:r>
            <a:endParaRPr kumimoji="0" lang="en-US" sz="1400" b="0" i="0" u="none" strike="noStrike" cap="none" normalizeH="0" baseline="0" dirty="0" smtClean="0">
              <a:ln>
                <a:noFill/>
              </a:ln>
              <a:solidFill>
                <a:schemeClr val="bg1"/>
              </a:solidFill>
              <a:effectLst/>
              <a:latin typeface="Arial" pitchFamily="34"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bg1"/>
                </a:solidFill>
                <a:effectLst/>
                <a:latin typeface="Arial" pitchFamily="34" charset="0"/>
                <a:ea typeface="Times New Roman" pitchFamily="18" charset="0"/>
              </a:rPr>
              <a:t>3) Audit Evidence </a:t>
            </a:r>
            <a:endParaRPr kumimoji="0" lang="en-US" sz="1600" b="0" i="0" u="none" strike="noStrike" cap="none" normalizeH="0" baseline="0" dirty="0" smtClean="0">
              <a:ln>
                <a:noFill/>
              </a:ln>
              <a:solidFill>
                <a:schemeClr val="bg1"/>
              </a:solidFill>
              <a:effectLst/>
              <a:latin typeface="Arial" pitchFamily="34"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bg1"/>
                </a:solidFill>
                <a:effectLst/>
                <a:latin typeface="Arial" pitchFamily="34" charset="0"/>
                <a:ea typeface="Times New Roman" pitchFamily="18" charset="0"/>
              </a:rPr>
              <a:t>Discuss with management about their Future plans, say, Liquidating of assets, Capital </a:t>
            </a: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bg1"/>
                </a:solidFill>
                <a:effectLst/>
                <a:latin typeface="Arial" pitchFamily="34" charset="0"/>
                <a:ea typeface="Times New Roman" pitchFamily="18" charset="0"/>
              </a:rPr>
              <a:t>Structure Planning etc.</a:t>
            </a:r>
            <a:endParaRPr kumimoji="0" lang="en-US" sz="1400" b="0" i="0" u="none" strike="noStrike" cap="none" normalizeH="0" baseline="0" dirty="0" smtClean="0">
              <a:ln>
                <a:noFill/>
              </a:ln>
              <a:solidFill>
                <a:schemeClr val="bg1"/>
              </a:solidFill>
              <a:effectLst/>
              <a:latin typeface="Arial" pitchFamily="34"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bg1"/>
                </a:solidFill>
                <a:effectLst/>
                <a:latin typeface="Arial" pitchFamily="34" charset="0"/>
                <a:ea typeface="Times New Roman" pitchFamily="18" charset="0"/>
              </a:rPr>
              <a:t>4) Audit Conclusion and Reporting</a:t>
            </a:r>
            <a:endParaRPr kumimoji="0" lang="en-US" sz="1600" b="0" i="0" u="none" strike="noStrike" cap="none" normalizeH="0" baseline="0" dirty="0" smtClean="0">
              <a:ln>
                <a:noFill/>
              </a:ln>
              <a:solidFill>
                <a:schemeClr val="bg1"/>
              </a:solidFill>
              <a:effectLst/>
              <a:latin typeface="Arial" pitchFamily="34"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bg1"/>
                </a:solidFill>
                <a:effectLst/>
                <a:latin typeface="Arial" pitchFamily="34" charset="0"/>
                <a:ea typeface="Times New Roman" pitchFamily="18" charset="0"/>
              </a:rPr>
              <a:t>Conclude whether Going Concern assumption is valid or not.</a:t>
            </a: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bg1"/>
                </a:solidFill>
                <a:effectLst/>
                <a:latin typeface="Arial" pitchFamily="34" charset="0"/>
                <a:ea typeface="Times New Roman" pitchFamily="18" charset="0"/>
              </a:rPr>
              <a:t>If not, then the F/S would be a misleading; the auditor should express an </a:t>
            </a:r>
            <a:r>
              <a:rPr kumimoji="0" lang="en-US" sz="1600" b="0" i="0" u="sng" strike="noStrike" cap="none" normalizeH="0" baseline="0" dirty="0" smtClean="0">
                <a:ln>
                  <a:noFill/>
                </a:ln>
                <a:solidFill>
                  <a:schemeClr val="bg1"/>
                </a:solidFill>
                <a:effectLst/>
                <a:latin typeface="Arial" pitchFamily="34" charset="0"/>
                <a:ea typeface="Times New Roman" pitchFamily="18" charset="0"/>
              </a:rPr>
              <a:t>ADVERSE OPINION</a:t>
            </a:r>
            <a:br>
              <a:rPr kumimoji="0" lang="en-US" sz="1600" b="0" i="0" u="sng" strike="noStrike" cap="none" normalizeH="0" baseline="0" dirty="0" smtClean="0">
                <a:ln>
                  <a:noFill/>
                </a:ln>
                <a:solidFill>
                  <a:schemeClr val="bg1"/>
                </a:solidFill>
                <a:effectLst/>
                <a:latin typeface="Arial" pitchFamily="34" charset="0"/>
                <a:ea typeface="Times New Roman" pitchFamily="18" charset="0"/>
              </a:rPr>
            </a:br>
            <a:r>
              <a:rPr kumimoji="0" lang="en-US" sz="1600" b="0" i="0" u="sng" strike="noStrike" cap="none" normalizeH="0" baseline="0" dirty="0" smtClean="0">
                <a:ln>
                  <a:noFill/>
                </a:ln>
                <a:solidFill>
                  <a:schemeClr val="bg1"/>
                </a:solidFill>
                <a:effectLst/>
                <a:latin typeface="Arial" pitchFamily="34" charset="0"/>
                <a:ea typeface="Times New Roman" pitchFamily="18" charset="0"/>
              </a:rPr>
              <a:t/>
            </a:r>
            <a:br>
              <a:rPr kumimoji="0" lang="en-US" sz="1600" b="0" i="0" u="sng" strike="noStrike" cap="none" normalizeH="0" baseline="0" dirty="0" smtClean="0">
                <a:ln>
                  <a:noFill/>
                </a:ln>
                <a:solidFill>
                  <a:schemeClr val="bg1"/>
                </a:solidFill>
                <a:effectLst/>
                <a:latin typeface="Arial" pitchFamily="34" charset="0"/>
                <a:ea typeface="Times New Roman" pitchFamily="18" charset="0"/>
              </a:rPr>
            </a:br>
            <a:endParaRPr kumimoji="0" lang="en-US" sz="2400" b="0" i="0" u="none" strike="noStrike" cap="none" normalizeH="0" baseline="0" dirty="0" smtClean="0">
              <a:ln>
                <a:noFill/>
              </a:ln>
              <a:solidFill>
                <a:schemeClr val="bg1"/>
              </a:solidFill>
              <a:effectLst/>
              <a:latin typeface="Arial"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5409">
                                            <p:txEl>
                                              <p:pRg st="0" end="0"/>
                                            </p:txEl>
                                          </p:spTgt>
                                        </p:tgtEl>
                                        <p:attrNameLst>
                                          <p:attrName>style.visibility</p:attrName>
                                        </p:attrNameLst>
                                      </p:cBhvr>
                                      <p:to>
                                        <p:strVal val="visible"/>
                                      </p:to>
                                    </p:set>
                                    <p:anim calcmode="lin" valueType="num">
                                      <p:cBhvr additive="base">
                                        <p:cTn id="7" dur="500" fill="hold"/>
                                        <p:tgtEl>
                                          <p:spTgt spid="14540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4540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5409">
                                            <p:txEl>
                                              <p:pRg st="1" end="1"/>
                                            </p:txEl>
                                          </p:spTgt>
                                        </p:tgtEl>
                                        <p:attrNameLst>
                                          <p:attrName>style.visibility</p:attrName>
                                        </p:attrNameLst>
                                      </p:cBhvr>
                                      <p:to>
                                        <p:strVal val="visible"/>
                                      </p:to>
                                    </p:set>
                                    <p:anim calcmode="lin" valueType="num">
                                      <p:cBhvr additive="base">
                                        <p:cTn id="13" dur="500" fill="hold"/>
                                        <p:tgtEl>
                                          <p:spTgt spid="14540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4540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45410">
                                            <p:bg/>
                                          </p:spTgt>
                                        </p:tgtEl>
                                        <p:attrNameLst>
                                          <p:attrName>style.visibility</p:attrName>
                                        </p:attrNameLst>
                                      </p:cBhvr>
                                      <p:to>
                                        <p:strVal val="visible"/>
                                      </p:to>
                                    </p:set>
                                    <p:animEffect transition="in" filter="fade">
                                      <p:cBhvr>
                                        <p:cTn id="19" dur="2000"/>
                                        <p:tgtEl>
                                          <p:spTgt spid="145410">
                                            <p:bg/>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45410">
                                            <p:txEl>
                                              <p:pRg st="0" end="0"/>
                                            </p:txEl>
                                          </p:spTgt>
                                        </p:tgtEl>
                                        <p:attrNameLst>
                                          <p:attrName>style.visibility</p:attrName>
                                        </p:attrNameLst>
                                      </p:cBhvr>
                                      <p:to>
                                        <p:strVal val="visible"/>
                                      </p:to>
                                    </p:set>
                                    <p:animEffect transition="in" filter="fade">
                                      <p:cBhvr>
                                        <p:cTn id="22" dur="2000"/>
                                        <p:tgtEl>
                                          <p:spTgt spid="145410">
                                            <p:txEl>
                                              <p:pRg st="0" end="0"/>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45410">
                                            <p:txEl>
                                              <p:pRg st="1" end="1"/>
                                            </p:txEl>
                                          </p:spTgt>
                                        </p:tgtEl>
                                        <p:attrNameLst>
                                          <p:attrName>style.visibility</p:attrName>
                                        </p:attrNameLst>
                                      </p:cBhvr>
                                      <p:to>
                                        <p:strVal val="visible"/>
                                      </p:to>
                                    </p:set>
                                    <p:animEffect transition="in" filter="fade">
                                      <p:cBhvr>
                                        <p:cTn id="25" dur="2000"/>
                                        <p:tgtEl>
                                          <p:spTgt spid="145410">
                                            <p:txEl>
                                              <p:pRg st="1" end="1"/>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45410">
                                            <p:txEl>
                                              <p:pRg st="2" end="2"/>
                                            </p:txEl>
                                          </p:spTgt>
                                        </p:tgtEl>
                                        <p:attrNameLst>
                                          <p:attrName>style.visibility</p:attrName>
                                        </p:attrNameLst>
                                      </p:cBhvr>
                                      <p:to>
                                        <p:strVal val="visible"/>
                                      </p:to>
                                    </p:set>
                                    <p:animEffect transition="in" filter="fade">
                                      <p:cBhvr>
                                        <p:cTn id="28" dur="2000"/>
                                        <p:tgtEl>
                                          <p:spTgt spid="145410">
                                            <p:txEl>
                                              <p:pRg st="2" end="2"/>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45410">
                                            <p:txEl>
                                              <p:pRg st="3" end="3"/>
                                            </p:txEl>
                                          </p:spTgt>
                                        </p:tgtEl>
                                        <p:attrNameLst>
                                          <p:attrName>style.visibility</p:attrName>
                                        </p:attrNameLst>
                                      </p:cBhvr>
                                      <p:to>
                                        <p:strVal val="visible"/>
                                      </p:to>
                                    </p:set>
                                    <p:animEffect transition="in" filter="fade">
                                      <p:cBhvr>
                                        <p:cTn id="31" dur="2000"/>
                                        <p:tgtEl>
                                          <p:spTgt spid="145410">
                                            <p:txEl>
                                              <p:pRg st="3" end="3"/>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45410">
                                            <p:txEl>
                                              <p:pRg st="4" end="4"/>
                                            </p:txEl>
                                          </p:spTgt>
                                        </p:tgtEl>
                                        <p:attrNameLst>
                                          <p:attrName>style.visibility</p:attrName>
                                        </p:attrNameLst>
                                      </p:cBhvr>
                                      <p:to>
                                        <p:strVal val="visible"/>
                                      </p:to>
                                    </p:set>
                                    <p:animEffect transition="in" filter="fade">
                                      <p:cBhvr>
                                        <p:cTn id="34" dur="2000"/>
                                        <p:tgtEl>
                                          <p:spTgt spid="145410">
                                            <p:txEl>
                                              <p:pRg st="4" end="4"/>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45410">
                                            <p:txEl>
                                              <p:pRg st="5" end="5"/>
                                            </p:txEl>
                                          </p:spTgt>
                                        </p:tgtEl>
                                        <p:attrNameLst>
                                          <p:attrName>style.visibility</p:attrName>
                                        </p:attrNameLst>
                                      </p:cBhvr>
                                      <p:to>
                                        <p:strVal val="visible"/>
                                      </p:to>
                                    </p:set>
                                    <p:animEffect transition="in" filter="fade">
                                      <p:cBhvr>
                                        <p:cTn id="37" dur="2000"/>
                                        <p:tgtEl>
                                          <p:spTgt spid="145410">
                                            <p:txEl>
                                              <p:pRg st="5" end="5"/>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45410">
                                            <p:txEl>
                                              <p:pRg st="6" end="6"/>
                                            </p:txEl>
                                          </p:spTgt>
                                        </p:tgtEl>
                                        <p:attrNameLst>
                                          <p:attrName>style.visibility</p:attrName>
                                        </p:attrNameLst>
                                      </p:cBhvr>
                                      <p:to>
                                        <p:strVal val="visible"/>
                                      </p:to>
                                    </p:set>
                                    <p:animEffect transition="in" filter="fade">
                                      <p:cBhvr>
                                        <p:cTn id="40" dur="2000"/>
                                        <p:tgtEl>
                                          <p:spTgt spid="145410">
                                            <p:txEl>
                                              <p:pRg st="6" end="6"/>
                                            </p:tx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45410">
                                            <p:txEl>
                                              <p:pRg st="7" end="7"/>
                                            </p:txEl>
                                          </p:spTgt>
                                        </p:tgtEl>
                                        <p:attrNameLst>
                                          <p:attrName>style.visibility</p:attrName>
                                        </p:attrNameLst>
                                      </p:cBhvr>
                                      <p:to>
                                        <p:strVal val="visible"/>
                                      </p:to>
                                    </p:set>
                                    <p:animEffect transition="in" filter="fade">
                                      <p:cBhvr>
                                        <p:cTn id="43" dur="2000"/>
                                        <p:tgtEl>
                                          <p:spTgt spid="145410">
                                            <p:txEl>
                                              <p:pRg st="7" end="7"/>
                                            </p:txEl>
                                          </p:spTgt>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45410">
                                            <p:txEl>
                                              <p:pRg st="8" end="8"/>
                                            </p:txEl>
                                          </p:spTgt>
                                        </p:tgtEl>
                                        <p:attrNameLst>
                                          <p:attrName>style.visibility</p:attrName>
                                        </p:attrNameLst>
                                      </p:cBhvr>
                                      <p:to>
                                        <p:strVal val="visible"/>
                                      </p:to>
                                    </p:set>
                                    <p:animEffect transition="in" filter="fade">
                                      <p:cBhvr>
                                        <p:cTn id="46" dur="2000"/>
                                        <p:tgtEl>
                                          <p:spTgt spid="145410">
                                            <p:txEl>
                                              <p:pRg st="8" end="8"/>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45410">
                                            <p:txEl>
                                              <p:pRg st="9" end="9"/>
                                            </p:txEl>
                                          </p:spTgt>
                                        </p:tgtEl>
                                        <p:attrNameLst>
                                          <p:attrName>style.visibility</p:attrName>
                                        </p:attrNameLst>
                                      </p:cBhvr>
                                      <p:to>
                                        <p:strVal val="visible"/>
                                      </p:to>
                                    </p:set>
                                    <p:animEffect transition="in" filter="fade">
                                      <p:cBhvr>
                                        <p:cTn id="49" dur="2000"/>
                                        <p:tgtEl>
                                          <p:spTgt spid="145410">
                                            <p:txEl>
                                              <p:pRg st="9" end="9"/>
                                            </p:txEl>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145410">
                                            <p:txEl>
                                              <p:pRg st="10" end="10"/>
                                            </p:txEl>
                                          </p:spTgt>
                                        </p:tgtEl>
                                        <p:attrNameLst>
                                          <p:attrName>style.visibility</p:attrName>
                                        </p:attrNameLst>
                                      </p:cBhvr>
                                      <p:to>
                                        <p:strVal val="visible"/>
                                      </p:to>
                                    </p:set>
                                    <p:animEffect transition="in" filter="fade">
                                      <p:cBhvr>
                                        <p:cTn id="52" dur="2000"/>
                                        <p:tgtEl>
                                          <p:spTgt spid="145410">
                                            <p:txEl>
                                              <p:pRg st="10" end="10"/>
                                            </p:txEl>
                                          </p:spTgt>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45410">
                                            <p:txEl>
                                              <p:pRg st="11" end="11"/>
                                            </p:txEl>
                                          </p:spTgt>
                                        </p:tgtEl>
                                        <p:attrNameLst>
                                          <p:attrName>style.visibility</p:attrName>
                                        </p:attrNameLst>
                                      </p:cBhvr>
                                      <p:to>
                                        <p:strVal val="visible"/>
                                      </p:to>
                                    </p:set>
                                    <p:animEffect transition="in" filter="fade">
                                      <p:cBhvr>
                                        <p:cTn id="55" dur="2000"/>
                                        <p:tgtEl>
                                          <p:spTgt spid="145410">
                                            <p:txEl>
                                              <p:pRg st="11" end="11"/>
                                            </p:txEl>
                                          </p:spTgt>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45410">
                                            <p:txEl>
                                              <p:pRg st="12" end="12"/>
                                            </p:txEl>
                                          </p:spTgt>
                                        </p:tgtEl>
                                        <p:attrNameLst>
                                          <p:attrName>style.visibility</p:attrName>
                                        </p:attrNameLst>
                                      </p:cBhvr>
                                      <p:to>
                                        <p:strVal val="visible"/>
                                      </p:to>
                                    </p:set>
                                    <p:animEffect transition="in" filter="fade">
                                      <p:cBhvr>
                                        <p:cTn id="58" dur="2000"/>
                                        <p:tgtEl>
                                          <p:spTgt spid="145410">
                                            <p:txEl>
                                              <p:pRg st="12" end="12"/>
                                            </p:txEl>
                                          </p:spTgt>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145410">
                                            <p:txEl>
                                              <p:pRg st="13" end="13"/>
                                            </p:txEl>
                                          </p:spTgt>
                                        </p:tgtEl>
                                        <p:attrNameLst>
                                          <p:attrName>style.visibility</p:attrName>
                                        </p:attrNameLst>
                                      </p:cBhvr>
                                      <p:to>
                                        <p:strVal val="visible"/>
                                      </p:to>
                                    </p:set>
                                    <p:animEffect transition="in" filter="fade">
                                      <p:cBhvr>
                                        <p:cTn id="61" dur="2000"/>
                                        <p:tgtEl>
                                          <p:spTgt spid="145410">
                                            <p:txEl>
                                              <p:pRg st="13" end="13"/>
                                            </p:txEl>
                                          </p:spTgt>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145410">
                                            <p:txEl>
                                              <p:pRg st="14" end="14"/>
                                            </p:txEl>
                                          </p:spTgt>
                                        </p:tgtEl>
                                        <p:attrNameLst>
                                          <p:attrName>style.visibility</p:attrName>
                                        </p:attrNameLst>
                                      </p:cBhvr>
                                      <p:to>
                                        <p:strVal val="visible"/>
                                      </p:to>
                                    </p:set>
                                    <p:animEffect transition="in" filter="fade">
                                      <p:cBhvr>
                                        <p:cTn id="64" dur="2000"/>
                                        <p:tgtEl>
                                          <p:spTgt spid="145410">
                                            <p:txEl>
                                              <p:pRg st="14" end="14"/>
                                            </p:txEl>
                                          </p:spTgt>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145410">
                                            <p:txEl>
                                              <p:pRg st="15" end="15"/>
                                            </p:txEl>
                                          </p:spTgt>
                                        </p:tgtEl>
                                        <p:attrNameLst>
                                          <p:attrName>style.visibility</p:attrName>
                                        </p:attrNameLst>
                                      </p:cBhvr>
                                      <p:to>
                                        <p:strVal val="visible"/>
                                      </p:to>
                                    </p:set>
                                    <p:animEffect transition="in" filter="fade">
                                      <p:cBhvr>
                                        <p:cTn id="67" dur="2000"/>
                                        <p:tgtEl>
                                          <p:spTgt spid="145410">
                                            <p:txEl>
                                              <p:pRg st="15" end="15"/>
                                            </p:txEl>
                                          </p:spTgt>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145410">
                                            <p:txEl>
                                              <p:pRg st="16" end="16"/>
                                            </p:txEl>
                                          </p:spTgt>
                                        </p:tgtEl>
                                        <p:attrNameLst>
                                          <p:attrName>style.visibility</p:attrName>
                                        </p:attrNameLst>
                                      </p:cBhvr>
                                      <p:to>
                                        <p:strVal val="visible"/>
                                      </p:to>
                                    </p:set>
                                    <p:animEffect transition="in" filter="fade">
                                      <p:cBhvr>
                                        <p:cTn id="70" dur="2000"/>
                                        <p:tgtEl>
                                          <p:spTgt spid="145410">
                                            <p:txEl>
                                              <p:pRg st="16" end="16"/>
                                            </p:txEl>
                                          </p:spTgt>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145410">
                                            <p:txEl>
                                              <p:pRg st="17" end="17"/>
                                            </p:txEl>
                                          </p:spTgt>
                                        </p:tgtEl>
                                        <p:attrNameLst>
                                          <p:attrName>style.visibility</p:attrName>
                                        </p:attrNameLst>
                                      </p:cBhvr>
                                      <p:to>
                                        <p:strVal val="visible"/>
                                      </p:to>
                                    </p:set>
                                    <p:animEffect transition="in" filter="fade">
                                      <p:cBhvr>
                                        <p:cTn id="73" dur="2000"/>
                                        <p:tgtEl>
                                          <p:spTgt spid="145410">
                                            <p:txEl>
                                              <p:pRg st="17" end="17"/>
                                            </p:txEl>
                                          </p:spTgt>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145410">
                                            <p:txEl>
                                              <p:pRg st="18" end="18"/>
                                            </p:txEl>
                                          </p:spTgt>
                                        </p:tgtEl>
                                        <p:attrNameLst>
                                          <p:attrName>style.visibility</p:attrName>
                                        </p:attrNameLst>
                                      </p:cBhvr>
                                      <p:to>
                                        <p:strVal val="visible"/>
                                      </p:to>
                                    </p:set>
                                    <p:animEffect transition="in" filter="fade">
                                      <p:cBhvr>
                                        <p:cTn id="76" dur="2000"/>
                                        <p:tgtEl>
                                          <p:spTgt spid="145410">
                                            <p:txEl>
                                              <p:pRg st="18" end="1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09" grpId="0" build="p"/>
      <p:bldP spid="145410" grpId="0" build="allAtOnce"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0"/>
            <a:ext cx="9144000" cy="954107"/>
          </a:xfrm>
          <a:prstGeom prst="rect">
            <a:avLst/>
          </a:prstGeom>
          <a:ln>
            <a:headEnd/>
            <a:tailEnd/>
          </a:ln>
          <a:effectLst>
            <a:glow rad="63500">
              <a:schemeClr val="accent3">
                <a:satMod val="175000"/>
                <a:alpha val="40000"/>
              </a:schemeClr>
            </a:glow>
            <a:outerShdw blurRad="40000" dist="23000" dir="5400000" rotWithShape="0">
              <a:srgbClr val="000000">
                <a:alpha val="35000"/>
              </a:srgbClr>
            </a:outerShdw>
          </a:effectLst>
        </p:spPr>
        <p:style>
          <a:lnRef idx="0">
            <a:schemeClr val="accent4"/>
          </a:lnRef>
          <a:fillRef idx="3">
            <a:schemeClr val="accent4"/>
          </a:fillRef>
          <a:effectRef idx="3">
            <a:schemeClr val="accent4"/>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1" u="sng" strike="noStrike" cap="none" normalizeH="0" baseline="0" dirty="0" smtClean="0">
                <a:ln>
                  <a:noFill/>
                </a:ln>
                <a:solidFill>
                  <a:schemeClr val="bg1"/>
                </a:solidFill>
                <a:latin typeface="Comic Sans MS" pitchFamily="66" charset="0"/>
                <a:ea typeface="Times New Roman" pitchFamily="18" charset="0"/>
              </a:rPr>
              <a:t>SA 220</a:t>
            </a:r>
            <a:endParaRPr kumimoji="0" lang="en-US" sz="2000" b="1" i="1" u="none" strike="noStrike" cap="none" normalizeH="0" baseline="0" dirty="0" smtClean="0">
              <a:ln>
                <a:noFill/>
              </a:ln>
              <a:solidFill>
                <a:schemeClr val="bg1"/>
              </a:solidFill>
              <a:latin typeface="Comic Sans MS" pitchFamily="66"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800" b="1" i="0" u="sng" strike="noStrike" cap="none" normalizeH="0" baseline="0" dirty="0" smtClean="0">
                <a:ln>
                  <a:noFill/>
                </a:ln>
                <a:solidFill>
                  <a:schemeClr val="bg1"/>
                </a:solidFill>
                <a:effectLst>
                  <a:outerShdw blurRad="38100" dist="38100" dir="2700000" algn="tl">
                    <a:srgbClr val="000000">
                      <a:alpha val="43137"/>
                    </a:srgbClr>
                  </a:outerShdw>
                </a:effectLst>
                <a:latin typeface="Comic Sans MS" pitchFamily="66" charset="0"/>
                <a:ea typeface="Times New Roman" pitchFamily="18" charset="0"/>
              </a:rPr>
              <a:t>Quality Control For Audit Work</a:t>
            </a:r>
            <a:endParaRPr kumimoji="0" lang="en-US" sz="3600" b="1" i="0" u="none" strike="noStrike" cap="none" normalizeH="0" baseline="0" dirty="0" smtClean="0">
              <a:ln>
                <a:noFill/>
              </a:ln>
              <a:solidFill>
                <a:schemeClr val="bg1"/>
              </a:solidFill>
              <a:effectLst>
                <a:outerShdw blurRad="38100" dist="38100" dir="2700000" algn="tl">
                  <a:srgbClr val="000000">
                    <a:alpha val="43137"/>
                  </a:srgbClr>
                </a:outerShdw>
              </a:effectLst>
              <a:latin typeface="Comic Sans MS" pitchFamily="66" charset="0"/>
            </a:endParaRPr>
          </a:p>
        </p:txBody>
      </p:sp>
      <p:sp>
        <p:nvSpPr>
          <p:cNvPr id="1026" name="Rectangle 2"/>
          <p:cNvSpPr>
            <a:spLocks noChangeArrowheads="1"/>
          </p:cNvSpPr>
          <p:nvPr/>
        </p:nvSpPr>
        <p:spPr bwMode="auto">
          <a:xfrm>
            <a:off x="0" y="990600"/>
            <a:ext cx="9144000" cy="1354217"/>
          </a:xfrm>
          <a:prstGeom prst="rect">
            <a:avLst/>
          </a:prstGeom>
          <a:ln>
            <a:headEnd/>
            <a:tailEnd/>
          </a:ln>
          <a:effectLst>
            <a:glow rad="139700">
              <a:schemeClr val="accent2">
                <a:satMod val="175000"/>
                <a:alpha val="40000"/>
              </a:schemeClr>
            </a:glow>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r>
              <a:rPr kumimoji="0" lang="en-US" b="1" i="0" u="none" strike="noStrike" cap="none" normalizeH="0" baseline="0" dirty="0" smtClean="0">
                <a:ln>
                  <a:noFill/>
                </a:ln>
                <a:solidFill>
                  <a:schemeClr val="accent3">
                    <a:lumMod val="50000"/>
                  </a:schemeClr>
                </a:solidFill>
                <a:effectLst/>
                <a:latin typeface="Arial" pitchFamily="34" charset="0"/>
                <a:ea typeface="Times New Roman" pitchFamily="18" charset="0"/>
              </a:rPr>
              <a:t>1) Meaning of certain terms (For this SA)</a:t>
            </a:r>
            <a:endParaRPr kumimoji="0" lang="en-US" sz="1600" b="0" i="0" u="none" strike="noStrike" cap="none" normalizeH="0" baseline="0" dirty="0" smtClean="0">
              <a:ln>
                <a:noFill/>
              </a:ln>
              <a:solidFill>
                <a:schemeClr val="accent3">
                  <a:lumMod val="50000"/>
                </a:schemeClr>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US" sz="1600" b="0" i="0" u="none" strike="noStrike" cap="none" normalizeH="0" baseline="0" dirty="0" smtClean="0">
                <a:ln>
                  <a:noFill/>
                </a:ln>
                <a:solidFill>
                  <a:srgbClr val="7030A0"/>
                </a:solidFill>
                <a:effectLst/>
                <a:latin typeface="Arial" pitchFamily="34" charset="0"/>
                <a:ea typeface="Times New Roman" pitchFamily="18" charset="0"/>
              </a:rPr>
              <a:t>   a) Auditor : - The person with the final responsibility of audit</a:t>
            </a:r>
            <a:endParaRPr kumimoji="0" lang="en-US" sz="1400" b="0" i="0" u="none" strike="noStrike" cap="none" normalizeH="0" baseline="0" dirty="0" smtClean="0">
              <a:ln>
                <a:noFill/>
              </a:ln>
              <a:solidFill>
                <a:srgbClr val="7030A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US" sz="1600" b="0" i="0" u="none" strike="noStrike" cap="none" normalizeH="0" baseline="0" dirty="0" smtClean="0">
                <a:ln>
                  <a:noFill/>
                </a:ln>
                <a:solidFill>
                  <a:srgbClr val="7030A0"/>
                </a:solidFill>
                <a:effectLst/>
                <a:latin typeface="Arial" pitchFamily="34" charset="0"/>
                <a:ea typeface="Times New Roman" pitchFamily="18" charset="0"/>
              </a:rPr>
              <a:t>   b) Audit Firm: - A proprietorship or partnership firm providing audit service</a:t>
            </a:r>
            <a:br>
              <a:rPr kumimoji="0" lang="en-US" sz="1600" b="0" i="0" u="none" strike="noStrike" cap="none" normalizeH="0" baseline="0" dirty="0" smtClean="0">
                <a:ln>
                  <a:noFill/>
                </a:ln>
                <a:solidFill>
                  <a:srgbClr val="7030A0"/>
                </a:solidFill>
                <a:effectLst/>
                <a:latin typeface="Arial" pitchFamily="34" charset="0"/>
                <a:ea typeface="Times New Roman" pitchFamily="18" charset="0"/>
              </a:rPr>
            </a:br>
            <a:r>
              <a:rPr kumimoji="0" lang="en-US" sz="1600" b="0" i="0" u="none" strike="noStrike" cap="none" normalizeH="0" baseline="0" dirty="0" smtClean="0">
                <a:ln>
                  <a:noFill/>
                </a:ln>
                <a:solidFill>
                  <a:srgbClr val="7030A0"/>
                </a:solidFill>
                <a:effectLst/>
                <a:latin typeface="Arial" pitchFamily="34" charset="0"/>
                <a:ea typeface="Times New Roman" pitchFamily="18" charset="0"/>
              </a:rPr>
              <a:t>   c) Personnel: - All partner and professional staff engaged in audit practiced of firm</a:t>
            </a:r>
            <a:br>
              <a:rPr kumimoji="0" lang="en-US" sz="1600" b="0" i="0" u="none" strike="noStrike" cap="none" normalizeH="0" baseline="0" dirty="0" smtClean="0">
                <a:ln>
                  <a:noFill/>
                </a:ln>
                <a:solidFill>
                  <a:srgbClr val="7030A0"/>
                </a:solidFill>
                <a:effectLst/>
                <a:latin typeface="Arial" pitchFamily="34" charset="0"/>
                <a:ea typeface="Times New Roman" pitchFamily="18" charset="0"/>
              </a:rPr>
            </a:br>
            <a:r>
              <a:rPr kumimoji="0" lang="en-US" sz="1600" b="0" i="0" u="none" strike="noStrike" cap="none" normalizeH="0" baseline="0" dirty="0" smtClean="0">
                <a:ln>
                  <a:noFill/>
                </a:ln>
                <a:solidFill>
                  <a:srgbClr val="7030A0"/>
                </a:solidFill>
                <a:effectLst/>
                <a:latin typeface="Arial" pitchFamily="34" charset="0"/>
                <a:ea typeface="Times New Roman" pitchFamily="18" charset="0"/>
              </a:rPr>
              <a:t>   d) Assistants: - Personnel involved in an audit other than the auditor</a:t>
            </a:r>
            <a:endParaRPr kumimoji="0" lang="en-US" sz="4400" b="0" i="0" u="none" strike="noStrike" cap="none" normalizeH="0" baseline="0" dirty="0" smtClean="0">
              <a:ln>
                <a:noFill/>
              </a:ln>
              <a:solidFill>
                <a:srgbClr val="7030A0"/>
              </a:solidFill>
              <a:effectLst/>
              <a:latin typeface="Arial" pitchFamily="34" charset="0"/>
            </a:endParaRPr>
          </a:p>
        </p:txBody>
      </p:sp>
      <p:sp>
        <p:nvSpPr>
          <p:cNvPr id="4" name="Rectangle 2"/>
          <p:cNvSpPr>
            <a:spLocks noChangeArrowheads="1"/>
          </p:cNvSpPr>
          <p:nvPr/>
        </p:nvSpPr>
        <p:spPr bwMode="auto">
          <a:xfrm>
            <a:off x="0" y="2590800"/>
            <a:ext cx="9144000" cy="2369880"/>
          </a:xfrm>
          <a:prstGeom prst="rect">
            <a:avLst/>
          </a:prstGeom>
          <a:ln>
            <a:headEnd/>
            <a:tailEnd/>
          </a:ln>
          <a:effectLst>
            <a:glow rad="139700">
              <a:schemeClr val="accent2">
                <a:satMod val="175000"/>
                <a:alpha val="40000"/>
              </a:schemeClr>
            </a:glow>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en-US" b="1"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r>
              <a:rPr kumimoji="0" lang="en-US" b="1" i="0" u="none" strike="noStrike" cap="none" normalizeH="0" baseline="0" dirty="0" smtClean="0">
                <a:ln>
                  <a:noFill/>
                </a:ln>
                <a:solidFill>
                  <a:schemeClr val="accent3">
                    <a:lumMod val="50000"/>
                  </a:schemeClr>
                </a:solidFill>
                <a:effectLst/>
                <a:latin typeface="Arial" pitchFamily="34" charset="0"/>
                <a:ea typeface="Times New Roman" pitchFamily="18" charset="0"/>
              </a:rPr>
              <a:t>2) Factors to be incorporated for quality control in audit work</a:t>
            </a:r>
            <a:endParaRPr kumimoji="0" lang="en-US" sz="1400" b="0" i="0" u="none" strike="noStrike" cap="none" normalizeH="0" baseline="0" dirty="0" smtClean="0">
              <a:ln>
                <a:noFill/>
              </a:ln>
              <a:solidFill>
                <a:schemeClr val="accent3">
                  <a:lumMod val="50000"/>
                </a:schemeClr>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US" sz="1600" b="0" i="0" u="none" strike="noStrike" cap="none" normalizeH="0" baseline="0" dirty="0" smtClean="0">
                <a:ln>
                  <a:noFill/>
                </a:ln>
                <a:solidFill>
                  <a:srgbClr val="7030A0"/>
                </a:solidFill>
                <a:effectLst/>
                <a:latin typeface="Arial" pitchFamily="34" charset="0"/>
                <a:ea typeface="Times New Roman" pitchFamily="18" charset="0"/>
              </a:rPr>
              <a:t>   a) Professional requirements</a:t>
            </a:r>
            <a:br>
              <a:rPr kumimoji="0" lang="en-US" sz="1600" b="0" i="0" u="none" strike="noStrike" cap="none" normalizeH="0" baseline="0" dirty="0" smtClean="0">
                <a:ln>
                  <a:noFill/>
                </a:ln>
                <a:solidFill>
                  <a:srgbClr val="7030A0"/>
                </a:solidFill>
                <a:effectLst/>
                <a:latin typeface="Arial" pitchFamily="34" charset="0"/>
                <a:ea typeface="Times New Roman" pitchFamily="18" charset="0"/>
              </a:rPr>
            </a:br>
            <a:r>
              <a:rPr kumimoji="0" lang="en-US" sz="1600" b="0" i="0" u="none" strike="noStrike" cap="none" normalizeH="0" baseline="0" dirty="0" smtClean="0">
                <a:ln>
                  <a:noFill/>
                </a:ln>
                <a:solidFill>
                  <a:srgbClr val="7030A0"/>
                </a:solidFill>
                <a:effectLst/>
                <a:latin typeface="Arial" pitchFamily="34" charset="0"/>
                <a:ea typeface="Times New Roman" pitchFamily="18" charset="0"/>
              </a:rPr>
              <a:t>   b) Skills &amp; competence</a:t>
            </a:r>
            <a:br>
              <a:rPr kumimoji="0" lang="en-US" sz="1600" b="0" i="0" u="none" strike="noStrike" cap="none" normalizeH="0" baseline="0" dirty="0" smtClean="0">
                <a:ln>
                  <a:noFill/>
                </a:ln>
                <a:solidFill>
                  <a:srgbClr val="7030A0"/>
                </a:solidFill>
                <a:effectLst/>
                <a:latin typeface="Arial" pitchFamily="34" charset="0"/>
                <a:ea typeface="Times New Roman" pitchFamily="18" charset="0"/>
              </a:rPr>
            </a:br>
            <a:r>
              <a:rPr kumimoji="0" lang="en-US" sz="1600" b="0" i="0" u="none" strike="noStrike" cap="none" normalizeH="0" baseline="0" dirty="0" smtClean="0">
                <a:ln>
                  <a:noFill/>
                </a:ln>
                <a:solidFill>
                  <a:srgbClr val="7030A0"/>
                </a:solidFill>
                <a:effectLst/>
                <a:latin typeface="Arial" pitchFamily="34" charset="0"/>
                <a:ea typeface="Times New Roman" pitchFamily="18" charset="0"/>
              </a:rPr>
              <a:t>   c) Assignment</a:t>
            </a:r>
            <a:br>
              <a:rPr kumimoji="0" lang="en-US" sz="1600" b="0" i="0" u="none" strike="noStrike" cap="none" normalizeH="0" baseline="0" dirty="0" smtClean="0">
                <a:ln>
                  <a:noFill/>
                </a:ln>
                <a:solidFill>
                  <a:srgbClr val="7030A0"/>
                </a:solidFill>
                <a:effectLst/>
                <a:latin typeface="Arial" pitchFamily="34" charset="0"/>
                <a:ea typeface="Times New Roman" pitchFamily="18" charset="0"/>
              </a:rPr>
            </a:br>
            <a:r>
              <a:rPr kumimoji="0" lang="en-US" sz="1600" b="0" i="0" u="none" strike="noStrike" cap="none" normalizeH="0" baseline="0" dirty="0" smtClean="0">
                <a:ln>
                  <a:noFill/>
                </a:ln>
                <a:solidFill>
                  <a:srgbClr val="7030A0"/>
                </a:solidFill>
                <a:effectLst/>
                <a:latin typeface="Arial" pitchFamily="34" charset="0"/>
                <a:ea typeface="Times New Roman" pitchFamily="18" charset="0"/>
              </a:rPr>
              <a:t>   d) Delegation</a:t>
            </a:r>
            <a:br>
              <a:rPr kumimoji="0" lang="en-US" sz="1600" b="0" i="0" u="none" strike="noStrike" cap="none" normalizeH="0" baseline="0" dirty="0" smtClean="0">
                <a:ln>
                  <a:noFill/>
                </a:ln>
                <a:solidFill>
                  <a:srgbClr val="7030A0"/>
                </a:solidFill>
                <a:effectLst/>
                <a:latin typeface="Arial" pitchFamily="34" charset="0"/>
                <a:ea typeface="Times New Roman" pitchFamily="18" charset="0"/>
              </a:rPr>
            </a:br>
            <a:r>
              <a:rPr kumimoji="0" lang="en-US" sz="1600" b="0" i="0" u="none" strike="noStrike" cap="none" normalizeH="0" baseline="0" dirty="0" smtClean="0">
                <a:ln>
                  <a:noFill/>
                </a:ln>
                <a:solidFill>
                  <a:srgbClr val="7030A0"/>
                </a:solidFill>
                <a:effectLst/>
                <a:latin typeface="Arial" pitchFamily="34" charset="0"/>
                <a:ea typeface="Times New Roman" pitchFamily="18" charset="0"/>
              </a:rPr>
              <a:t>   e) Consultation</a:t>
            </a:r>
            <a:br>
              <a:rPr kumimoji="0" lang="en-US" sz="1600" b="0" i="0" u="none" strike="noStrike" cap="none" normalizeH="0" baseline="0" dirty="0" smtClean="0">
                <a:ln>
                  <a:noFill/>
                </a:ln>
                <a:solidFill>
                  <a:srgbClr val="7030A0"/>
                </a:solidFill>
                <a:effectLst/>
                <a:latin typeface="Arial" pitchFamily="34" charset="0"/>
                <a:ea typeface="Times New Roman" pitchFamily="18" charset="0"/>
              </a:rPr>
            </a:br>
            <a:r>
              <a:rPr kumimoji="0" lang="en-US" sz="1600" b="0" i="0" u="none" strike="noStrike" cap="none" normalizeH="0" baseline="0" dirty="0" smtClean="0">
                <a:ln>
                  <a:noFill/>
                </a:ln>
                <a:solidFill>
                  <a:srgbClr val="7030A0"/>
                </a:solidFill>
                <a:effectLst/>
                <a:latin typeface="Arial" pitchFamily="34" charset="0"/>
                <a:ea typeface="Times New Roman" pitchFamily="18" charset="0"/>
              </a:rPr>
              <a:t>   f) Acceptance and retention of clients</a:t>
            </a:r>
            <a:br>
              <a:rPr kumimoji="0" lang="en-US" sz="1600" b="0" i="0" u="none" strike="noStrike" cap="none" normalizeH="0" baseline="0" dirty="0" smtClean="0">
                <a:ln>
                  <a:noFill/>
                </a:ln>
                <a:solidFill>
                  <a:srgbClr val="7030A0"/>
                </a:solidFill>
                <a:effectLst/>
                <a:latin typeface="Arial" pitchFamily="34" charset="0"/>
                <a:ea typeface="Times New Roman" pitchFamily="18" charset="0"/>
              </a:rPr>
            </a:br>
            <a:r>
              <a:rPr kumimoji="0" lang="en-US" sz="1600" b="0" i="0" u="none" strike="noStrike" cap="none" normalizeH="0" baseline="0" dirty="0" smtClean="0">
                <a:ln>
                  <a:noFill/>
                </a:ln>
                <a:solidFill>
                  <a:srgbClr val="7030A0"/>
                </a:solidFill>
                <a:effectLst/>
                <a:latin typeface="Arial" pitchFamily="34" charset="0"/>
                <a:ea typeface="Times New Roman" pitchFamily="18" charset="0"/>
              </a:rPr>
              <a:t>   g) Monitoring</a:t>
            </a:r>
            <a:endParaRPr kumimoji="0" lang="en-US" sz="4800" b="0" i="0" u="none" strike="noStrike" cap="none" normalizeH="0" baseline="0" dirty="0" smtClean="0">
              <a:ln>
                <a:noFill/>
              </a:ln>
              <a:solidFill>
                <a:srgbClr val="7030A0"/>
              </a:solidFill>
              <a:effectLst/>
              <a:latin typeface="Arial" pitchFamily="34" charset="0"/>
            </a:endParaRPr>
          </a:p>
        </p:txBody>
      </p:sp>
      <p:sp>
        <p:nvSpPr>
          <p:cNvPr id="5" name="Rectangle 2"/>
          <p:cNvSpPr>
            <a:spLocks noChangeArrowheads="1"/>
          </p:cNvSpPr>
          <p:nvPr/>
        </p:nvSpPr>
        <p:spPr bwMode="auto">
          <a:xfrm>
            <a:off x="0" y="5181600"/>
            <a:ext cx="9144000" cy="1631216"/>
          </a:xfrm>
          <a:prstGeom prst="rect">
            <a:avLst/>
          </a:prstGeom>
          <a:ln>
            <a:headEnd/>
            <a:tailEnd/>
          </a:ln>
          <a:effectLst>
            <a:glow rad="139700">
              <a:schemeClr val="accent2">
                <a:satMod val="175000"/>
                <a:alpha val="40000"/>
              </a:schemeClr>
            </a:glow>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en-US" b="1"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r>
              <a:rPr kumimoji="0" lang="en-US" b="1" i="0" u="none" strike="noStrike" cap="none" normalizeH="0" baseline="0" dirty="0" smtClean="0">
                <a:ln>
                  <a:noFill/>
                </a:ln>
                <a:solidFill>
                  <a:schemeClr val="accent3">
                    <a:lumMod val="50000"/>
                  </a:schemeClr>
                </a:solidFill>
                <a:effectLst/>
                <a:latin typeface="Arial" pitchFamily="34" charset="0"/>
                <a:ea typeface="Times New Roman" pitchFamily="18" charset="0"/>
              </a:rPr>
              <a:t>3)	Quality Control for Individual Audits</a:t>
            </a:r>
            <a:endParaRPr kumimoji="0" lang="en-US" sz="1400" b="0" i="0" u="none" strike="noStrike" cap="none" normalizeH="0" baseline="0" dirty="0" smtClean="0">
              <a:ln>
                <a:noFill/>
              </a:ln>
              <a:solidFill>
                <a:schemeClr val="accent3">
                  <a:lumMod val="50000"/>
                </a:schemeClr>
              </a:solidFill>
              <a:effectLst/>
              <a:latin typeface="Arial" pitchFamily="34" charset="0"/>
            </a:endParaRPr>
          </a:p>
          <a:p>
            <a:pPr lvl="1" eaLnBrk="0" fontAlgn="base" hangingPunct="0">
              <a:spcBef>
                <a:spcPct val="0"/>
              </a:spcBef>
              <a:spcAft>
                <a:spcPct val="0"/>
              </a:spcAft>
              <a:buFontTx/>
              <a:buChar char="•"/>
              <a:tabLst>
                <a:tab pos="457200" algn="l"/>
              </a:tabLst>
            </a:pPr>
            <a:r>
              <a:rPr kumimoji="0" lang="en-US" sz="1600" b="0" i="0" u="none" strike="noStrike" cap="none" normalizeH="0" baseline="0" dirty="0" smtClean="0">
                <a:ln>
                  <a:noFill/>
                </a:ln>
                <a:solidFill>
                  <a:srgbClr val="7030A0"/>
                </a:solidFill>
                <a:effectLst/>
                <a:latin typeface="Arial" pitchFamily="34" charset="0"/>
                <a:ea typeface="Times New Roman" pitchFamily="18" charset="0"/>
              </a:rPr>
              <a:t>The quality control policies applicable to firm should be implemented for </a:t>
            </a: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US" sz="1600" b="0" i="0" u="none" strike="noStrike" cap="none" normalizeH="0" baseline="0" dirty="0" smtClean="0">
                <a:ln>
                  <a:noFill/>
                </a:ln>
                <a:solidFill>
                  <a:srgbClr val="7030A0"/>
                </a:solidFill>
                <a:effectLst/>
                <a:latin typeface="Arial" pitchFamily="34" charset="0"/>
                <a:ea typeface="Times New Roman" pitchFamily="18" charset="0"/>
              </a:rPr>
              <a:t>      </a:t>
            </a:r>
            <a:r>
              <a:rPr kumimoji="0" lang="en-US" sz="1600" b="0" i="0" u="none" strike="noStrike" cap="none" normalizeH="0" dirty="0" smtClean="0">
                <a:ln>
                  <a:noFill/>
                </a:ln>
                <a:solidFill>
                  <a:srgbClr val="7030A0"/>
                </a:solidFill>
                <a:effectLst/>
                <a:latin typeface="Arial" pitchFamily="34" charset="0"/>
                <a:ea typeface="Times New Roman" pitchFamily="18" charset="0"/>
              </a:rPr>
              <a:t> </a:t>
            </a:r>
            <a:r>
              <a:rPr kumimoji="0" lang="en-US" sz="1600" b="0" i="0" u="none" strike="noStrike" cap="none" normalizeH="0" baseline="0" dirty="0" smtClean="0">
                <a:ln>
                  <a:noFill/>
                </a:ln>
                <a:solidFill>
                  <a:srgbClr val="7030A0"/>
                </a:solidFill>
                <a:effectLst/>
                <a:latin typeface="Arial" pitchFamily="34" charset="0"/>
                <a:ea typeface="Times New Roman" pitchFamily="18" charset="0"/>
              </a:rPr>
              <a:t> individual audits to the extent available.</a:t>
            </a:r>
            <a:endParaRPr kumimoji="0" lang="en-US" sz="1400" b="0" i="0" u="none" strike="noStrike" cap="none" normalizeH="0" baseline="0" dirty="0" smtClean="0">
              <a:ln>
                <a:noFill/>
              </a:ln>
              <a:solidFill>
                <a:srgbClr val="7030A0"/>
              </a:solidFill>
              <a:effectLst/>
              <a:latin typeface="Arial" pitchFamily="34" charset="0"/>
            </a:endParaRPr>
          </a:p>
          <a:p>
            <a:pPr lvl="1" eaLnBrk="0" fontAlgn="base" hangingPunct="0">
              <a:spcBef>
                <a:spcPct val="0"/>
              </a:spcBef>
              <a:spcAft>
                <a:spcPct val="0"/>
              </a:spcAft>
              <a:buFontTx/>
              <a:buChar char="•"/>
              <a:tabLst>
                <a:tab pos="457200" algn="l"/>
              </a:tabLst>
            </a:pPr>
            <a:r>
              <a:rPr kumimoji="0" lang="en-US" sz="1600" b="0" i="0" u="none" strike="noStrike" cap="none" normalizeH="0" baseline="0" dirty="0" smtClean="0">
                <a:ln>
                  <a:noFill/>
                </a:ln>
                <a:solidFill>
                  <a:srgbClr val="7030A0"/>
                </a:solidFill>
                <a:effectLst/>
                <a:latin typeface="Arial" pitchFamily="34" charset="0"/>
                <a:ea typeface="Times New Roman" pitchFamily="18" charset="0"/>
              </a:rPr>
              <a:t>Initially guide the audit assistants, then delegate the work to them accordingly</a:t>
            </a:r>
            <a:endParaRPr kumimoji="0" lang="en-US" sz="1400" b="0" i="0" u="none" strike="noStrike" cap="none" normalizeH="0" baseline="0" dirty="0" smtClean="0">
              <a:ln>
                <a:noFill/>
              </a:ln>
              <a:solidFill>
                <a:srgbClr val="7030A0"/>
              </a:solidFill>
              <a:effectLst/>
              <a:latin typeface="Arial" pitchFamily="34" charset="0"/>
            </a:endParaRPr>
          </a:p>
          <a:p>
            <a:pPr lvl="1" eaLnBrk="0" fontAlgn="base" hangingPunct="0">
              <a:spcBef>
                <a:spcPct val="0"/>
              </a:spcBef>
              <a:spcAft>
                <a:spcPct val="0"/>
              </a:spcAft>
              <a:buFontTx/>
              <a:buChar char="•"/>
              <a:tabLst>
                <a:tab pos="457200" algn="l"/>
              </a:tabLst>
            </a:pPr>
            <a:r>
              <a:rPr kumimoji="0" lang="en-US" sz="1600" b="0" i="0" u="none" strike="noStrike" cap="none" normalizeH="0" baseline="0" dirty="0" smtClean="0">
                <a:ln>
                  <a:noFill/>
                </a:ln>
                <a:solidFill>
                  <a:srgbClr val="7030A0"/>
                </a:solidFill>
                <a:effectLst/>
                <a:latin typeface="Arial" pitchFamily="34" charset="0"/>
                <a:ea typeface="Times New Roman" pitchFamily="18" charset="0"/>
              </a:rPr>
              <a:t>Undertake due Supervision and Proper Review</a:t>
            </a:r>
            <a:endParaRPr kumimoji="0" lang="en-US" sz="3600" b="0" i="0" u="none" strike="noStrike" cap="none" normalizeH="0" baseline="0" dirty="0" smtClean="0">
              <a:ln>
                <a:noFill/>
              </a:ln>
              <a:solidFill>
                <a:srgbClr val="7030A0"/>
              </a:solidFill>
              <a:effectLst/>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025">
                                            <p:txEl>
                                              <p:pRg st="0" end="0"/>
                                            </p:txEl>
                                          </p:spTgt>
                                        </p:tgtEl>
                                        <p:attrNameLst>
                                          <p:attrName>style.visibility</p:attrName>
                                        </p:attrNameLst>
                                      </p:cBhvr>
                                      <p:to>
                                        <p:strVal val="visible"/>
                                      </p:to>
                                    </p:set>
                                    <p:animEffect transition="in" filter="box(in)">
                                      <p:cBhvr>
                                        <p:cTn id="7" dur="2000"/>
                                        <p:tgtEl>
                                          <p:spTgt spid="1025">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1025">
                                            <p:txEl>
                                              <p:pRg st="1" end="1"/>
                                            </p:txEl>
                                          </p:spTgt>
                                        </p:tgtEl>
                                        <p:attrNameLst>
                                          <p:attrName>style.visibility</p:attrName>
                                        </p:attrNameLst>
                                      </p:cBhvr>
                                      <p:to>
                                        <p:strVal val="visible"/>
                                      </p:to>
                                    </p:set>
                                    <p:animEffect transition="in" filter="box(in)">
                                      <p:cBhvr>
                                        <p:cTn id="10" dur="2000"/>
                                        <p:tgtEl>
                                          <p:spTgt spid="102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ntr" presetSubtype="16" fill="hold" grpId="0" nodeType="click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diamond(in)">
                                      <p:cBhvr>
                                        <p:cTn id="15" dur="2000"/>
                                        <p:tgtEl>
                                          <p:spTgt spid="1026"/>
                                        </p:tgtEl>
                                      </p:cBhvr>
                                    </p:animEffect>
                                  </p:childTnLst>
                                </p:cTn>
                              </p:par>
                            </p:childTnLst>
                          </p:cTn>
                        </p:par>
                      </p:childTnLst>
                    </p:cTn>
                  </p:par>
                  <p:par>
                    <p:cTn id="16" fill="hold">
                      <p:stCondLst>
                        <p:cond delay="indefinite"/>
                      </p:stCondLst>
                      <p:childTnLst>
                        <p:par>
                          <p:cTn id="17" fill="hold">
                            <p:stCondLst>
                              <p:cond delay="0"/>
                            </p:stCondLst>
                            <p:childTnLst>
                              <p:par>
                                <p:cTn id="18" presetID="8" presetClass="entr" presetSubtype="16"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diamond(in)">
                                      <p:cBhvr>
                                        <p:cTn id="20" dur="20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8" presetClass="entr" presetSubtype="16"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diamond(in)">
                                      <p:cBhvr>
                                        <p:cTn id="25"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 grpId="0" animBg="1"/>
      <p:bldP spid="4" grpId="0" animBg="1"/>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rgbClr val="FFEFD1"/>
            </a:gs>
            <a:gs pos="64999">
              <a:srgbClr val="F0EBD5"/>
            </a:gs>
            <a:gs pos="100000">
              <a:srgbClr val="D1C39F"/>
            </a:gs>
          </a:gsLst>
          <a:lin ang="162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19200"/>
          </a:xfrm>
          <a:ln>
            <a:solidFill>
              <a:srgbClr val="C00000"/>
            </a:solidFill>
          </a:ln>
          <a:effectLst>
            <a:glow rad="63500">
              <a:schemeClr val="accent6">
                <a:satMod val="175000"/>
                <a:alpha val="40000"/>
              </a:schemeClr>
            </a:glow>
          </a:effectLst>
        </p:spPr>
        <p:txBody>
          <a:bodyPr>
            <a:normAutofit/>
          </a:bodyPr>
          <a:lstStyle/>
          <a:p>
            <a:pPr algn="ctr"/>
            <a:r>
              <a:rPr lang="en-US" sz="3200" i="1" u="sng" dirty="0" smtClean="0">
                <a:effectLst/>
                <a:latin typeface="Arial Rounded MT Bold" pitchFamily="34" charset="0"/>
              </a:rPr>
              <a:t>SA 540</a:t>
            </a:r>
            <a:r>
              <a:rPr lang="en-US" sz="3200" i="1" dirty="0" smtClean="0">
                <a:effectLst/>
                <a:latin typeface="Arial Rounded MT Bold" pitchFamily="34" charset="0"/>
              </a:rPr>
              <a:t/>
            </a:r>
            <a:br>
              <a:rPr lang="en-US" sz="3200" i="1" dirty="0" smtClean="0">
                <a:effectLst/>
                <a:latin typeface="Arial Rounded MT Bold" pitchFamily="34" charset="0"/>
              </a:rPr>
            </a:br>
            <a:r>
              <a:rPr lang="en-US" sz="3200" i="1" u="sng" dirty="0" smtClean="0">
                <a:effectLst/>
                <a:latin typeface="Arial Rounded MT Bold" pitchFamily="34" charset="0"/>
              </a:rPr>
              <a:t>Audit Of Accounting Estimates</a:t>
            </a:r>
            <a:r>
              <a:rPr lang="en-US" sz="3600" dirty="0" smtClean="0"/>
              <a:t> </a:t>
            </a:r>
            <a:endParaRPr lang="en-US" sz="3600" dirty="0"/>
          </a:p>
        </p:txBody>
      </p:sp>
      <p:sp>
        <p:nvSpPr>
          <p:cNvPr id="3" name="Text Placeholder 2"/>
          <p:cNvSpPr>
            <a:spLocks noGrp="1"/>
          </p:cNvSpPr>
          <p:nvPr>
            <p:ph type="body" idx="1"/>
          </p:nvPr>
        </p:nvSpPr>
        <p:spPr>
          <a:xfrm>
            <a:off x="0" y="1295400"/>
            <a:ext cx="9144000" cy="1357312"/>
          </a:xfrm>
          <a:ln>
            <a:solidFill>
              <a:srgbClr val="00B050"/>
            </a:solidFill>
          </a:ln>
          <a:effectLst>
            <a:glow rad="63500">
              <a:schemeClr val="accent6">
                <a:satMod val="175000"/>
                <a:alpha val="40000"/>
              </a:schemeClr>
            </a:glow>
          </a:effectLst>
        </p:spPr>
        <p:txBody>
          <a:bodyPr>
            <a:noAutofit/>
          </a:bodyPr>
          <a:lstStyle/>
          <a:p>
            <a:r>
              <a:rPr lang="en-US" sz="1700" b="1" dirty="0" smtClean="0">
                <a:solidFill>
                  <a:schemeClr val="tx1"/>
                </a:solidFill>
              </a:rPr>
              <a:t>1) Meaning</a:t>
            </a:r>
            <a:r>
              <a:rPr lang="en-US" sz="1700" dirty="0" smtClean="0">
                <a:solidFill>
                  <a:schemeClr val="tx1"/>
                </a:solidFill>
              </a:rPr>
              <a:t/>
            </a:r>
            <a:br>
              <a:rPr lang="en-US" sz="1700" dirty="0" smtClean="0">
                <a:solidFill>
                  <a:schemeClr val="tx1"/>
                </a:solidFill>
              </a:rPr>
            </a:br>
            <a:r>
              <a:rPr lang="en-US" sz="1700" dirty="0" smtClean="0">
                <a:solidFill>
                  <a:schemeClr val="tx1"/>
                </a:solidFill>
              </a:rPr>
              <a:t>It means the approximation of an item in the absence of a precise means of  measurement. For </a:t>
            </a:r>
            <a:r>
              <a:rPr lang="en-US" sz="1700" dirty="0" err="1" smtClean="0">
                <a:solidFill>
                  <a:schemeClr val="tx1"/>
                </a:solidFill>
              </a:rPr>
              <a:t>eg</a:t>
            </a:r>
            <a:r>
              <a:rPr lang="en-US" sz="1700" dirty="0" smtClean="0">
                <a:solidFill>
                  <a:schemeClr val="tx1"/>
                </a:solidFill>
              </a:rPr>
              <a:t>. Provision for taxation, Provision for warranty claims, Provision for a loss from a Law Suit, Accrued Revenue etc.</a:t>
            </a:r>
            <a:endParaRPr lang="en-US" sz="1700" dirty="0">
              <a:solidFill>
                <a:schemeClr val="tx1"/>
              </a:solidFill>
            </a:endParaRPr>
          </a:p>
        </p:txBody>
      </p:sp>
      <p:sp>
        <p:nvSpPr>
          <p:cNvPr id="4" name="Rectangle 3"/>
          <p:cNvSpPr/>
          <p:nvPr/>
        </p:nvSpPr>
        <p:spPr>
          <a:xfrm>
            <a:off x="0" y="2819400"/>
            <a:ext cx="9144000" cy="877163"/>
          </a:xfrm>
          <a:prstGeom prst="rect">
            <a:avLst/>
          </a:prstGeom>
          <a:ln>
            <a:solidFill>
              <a:srgbClr val="00B050"/>
            </a:solidFill>
          </a:ln>
          <a:effectLst>
            <a:glow rad="63500">
              <a:schemeClr val="accent6">
                <a:satMod val="175000"/>
                <a:alpha val="40000"/>
              </a:schemeClr>
            </a:glow>
          </a:effectLst>
        </p:spPr>
        <p:txBody>
          <a:bodyPr wrap="square">
            <a:spAutoFit/>
          </a:bodyPr>
          <a:lstStyle/>
          <a:p>
            <a:r>
              <a:rPr lang="en-US" sz="1700" b="1" dirty="0" smtClean="0"/>
              <a:t>2) Responsibility for Accounting Estimate</a:t>
            </a:r>
            <a:br>
              <a:rPr lang="en-US" sz="1700" b="1" dirty="0" smtClean="0"/>
            </a:br>
            <a:r>
              <a:rPr lang="en-US" sz="1700" dirty="0" smtClean="0"/>
              <a:t>     MANAGEMENT</a:t>
            </a:r>
            <a:br>
              <a:rPr lang="en-US" sz="1700" dirty="0" smtClean="0"/>
            </a:br>
            <a:endParaRPr lang="en-US" sz="1700" dirty="0"/>
          </a:p>
        </p:txBody>
      </p:sp>
      <p:sp>
        <p:nvSpPr>
          <p:cNvPr id="5" name="Rectangle 4"/>
          <p:cNvSpPr/>
          <p:nvPr/>
        </p:nvSpPr>
        <p:spPr>
          <a:xfrm>
            <a:off x="0" y="3886200"/>
            <a:ext cx="9144000" cy="1400383"/>
          </a:xfrm>
          <a:prstGeom prst="rect">
            <a:avLst/>
          </a:prstGeom>
          <a:ln>
            <a:solidFill>
              <a:srgbClr val="00B050"/>
            </a:solidFill>
          </a:ln>
          <a:effectLst>
            <a:glow rad="63500">
              <a:schemeClr val="accent6">
                <a:satMod val="175000"/>
                <a:alpha val="40000"/>
              </a:schemeClr>
            </a:glow>
          </a:effectLst>
        </p:spPr>
        <p:txBody>
          <a:bodyPr wrap="square">
            <a:spAutoFit/>
          </a:bodyPr>
          <a:lstStyle/>
          <a:p>
            <a:r>
              <a:rPr lang="en-US" sz="1700" b="1" dirty="0" smtClean="0"/>
              <a:t>3) Audit Procedures</a:t>
            </a:r>
            <a:br>
              <a:rPr lang="en-US" sz="1700" b="1" dirty="0" smtClean="0"/>
            </a:br>
            <a:r>
              <a:rPr lang="en-US" sz="1700" dirty="0" smtClean="0"/>
              <a:t>   a) test the process used by the management</a:t>
            </a:r>
            <a:br>
              <a:rPr lang="en-US" sz="1700" dirty="0" smtClean="0"/>
            </a:br>
            <a:r>
              <a:rPr lang="en-US" sz="1700" dirty="0" smtClean="0"/>
              <a:t>   b) use of an independent estimate with that prepared with the management</a:t>
            </a:r>
          </a:p>
          <a:p>
            <a:r>
              <a:rPr lang="en-US" sz="1700" dirty="0" smtClean="0"/>
              <a:t>   c) review subsequent events, which the estimate made</a:t>
            </a:r>
            <a:br>
              <a:rPr lang="en-US" sz="1700" dirty="0" smtClean="0"/>
            </a:br>
            <a:r>
              <a:rPr lang="en-US" sz="1700" dirty="0" smtClean="0"/>
              <a:t>   e) obtain external evidence, wherever possible to support internal evidence</a:t>
            </a:r>
            <a:endParaRPr lang="en-US" sz="1700" dirty="0"/>
          </a:p>
        </p:txBody>
      </p:sp>
      <p:sp>
        <p:nvSpPr>
          <p:cNvPr id="126977" name="Rectangle 1"/>
          <p:cNvSpPr>
            <a:spLocks noChangeArrowheads="1"/>
          </p:cNvSpPr>
          <p:nvPr/>
        </p:nvSpPr>
        <p:spPr bwMode="auto">
          <a:xfrm>
            <a:off x="0" y="5457617"/>
            <a:ext cx="9144000" cy="1400383"/>
          </a:xfrm>
          <a:prstGeom prst="rect">
            <a:avLst/>
          </a:prstGeom>
          <a:noFill/>
          <a:ln w="9525">
            <a:solidFill>
              <a:srgbClr val="00B050"/>
            </a:solidFill>
            <a:miter lim="800000"/>
            <a:headEnd/>
            <a:tailEnd/>
          </a:ln>
          <a:effectLst>
            <a:glow rad="63500">
              <a:schemeClr val="accent6">
                <a:satMod val="175000"/>
                <a:alpha val="40000"/>
              </a:schemeClr>
            </a:glow>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smtClean="0">
                <a:ln>
                  <a:noFill/>
                </a:ln>
                <a:effectLst/>
                <a:latin typeface="Arial" pitchFamily="34" charset="0"/>
                <a:ea typeface="Times New Roman" pitchFamily="18" charset="0"/>
              </a:rPr>
              <a:t>4) Evaluation of the Results of Audit Procedures</a:t>
            </a:r>
            <a:r>
              <a:rPr kumimoji="0" lang="en-US" sz="1700" b="0" i="0" u="none" strike="noStrike" cap="none" normalizeH="0" baseline="0" dirty="0" smtClean="0">
                <a:ln>
                  <a:noFill/>
                </a:ln>
                <a:effectLst/>
                <a:latin typeface="Arial" pitchFamily="34" charset="0"/>
                <a:ea typeface="Times New Roman" pitchFamily="18" charset="0"/>
              </a:rPr>
              <a:t/>
            </a:r>
            <a:br>
              <a:rPr kumimoji="0" lang="en-US" sz="1700" b="0" i="0" u="none" strike="noStrike" cap="none" normalizeH="0" baseline="0" dirty="0" smtClean="0">
                <a:ln>
                  <a:noFill/>
                </a:ln>
                <a:effectLst/>
                <a:latin typeface="Arial" pitchFamily="34" charset="0"/>
                <a:ea typeface="Times New Roman" pitchFamily="18" charset="0"/>
              </a:rPr>
            </a:br>
            <a:r>
              <a:rPr kumimoji="0" lang="en-US" sz="1700" b="0" i="0" u="none" strike="noStrike" cap="none" normalizeH="0" baseline="0" dirty="0" smtClean="0">
                <a:ln>
                  <a:noFill/>
                </a:ln>
                <a:effectLst/>
                <a:latin typeface="Arial" pitchFamily="34" charset="0"/>
                <a:ea typeface="Times New Roman" pitchFamily="18" charset="0"/>
              </a:rPr>
              <a:t>     In case of significant difference between the estimate prepared by the auditor</a:t>
            </a:r>
            <a:br>
              <a:rPr kumimoji="0" lang="en-US" sz="1700" b="0" i="0" u="none" strike="noStrike" cap="none" normalizeH="0" baseline="0" dirty="0" smtClean="0">
                <a:ln>
                  <a:noFill/>
                </a:ln>
                <a:effectLst/>
                <a:latin typeface="Arial" pitchFamily="34" charset="0"/>
                <a:ea typeface="Times New Roman" pitchFamily="18" charset="0"/>
              </a:rPr>
            </a:br>
            <a:r>
              <a:rPr kumimoji="0" lang="en-US" sz="1700" b="0" i="0" u="none" strike="noStrike" cap="none" normalizeH="0" baseline="0" dirty="0" smtClean="0">
                <a:ln>
                  <a:noFill/>
                </a:ln>
                <a:effectLst/>
                <a:latin typeface="Arial" pitchFamily="34" charset="0"/>
                <a:ea typeface="Times New Roman" pitchFamily="18" charset="0"/>
              </a:rPr>
              <a:t>     &amp; management, then management should be requested to revise the same.</a:t>
            </a:r>
            <a:endParaRPr kumimoji="0" lang="en-US" sz="1700" b="0" i="0" u="none" strike="noStrike" cap="none" normalizeH="0" baseline="0" dirty="0" smtClean="0">
              <a:ln>
                <a:noFill/>
              </a:ln>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700" b="0" i="0" u="none" strike="noStrike" cap="none" normalizeH="0" baseline="0" dirty="0" smtClean="0">
                <a:ln>
                  <a:noFill/>
                </a:ln>
                <a:effectLst/>
                <a:latin typeface="Arial" pitchFamily="34" charset="0"/>
                <a:ea typeface="Times New Roman" pitchFamily="18" charset="0"/>
              </a:rPr>
              <a:t>     If the management refuses, it would be a deemed misstatement &amp; the auditor</a:t>
            </a:r>
            <a:br>
              <a:rPr kumimoji="0" lang="en-US" sz="1700" b="0" i="0" u="none" strike="noStrike" cap="none" normalizeH="0" baseline="0" dirty="0" smtClean="0">
                <a:ln>
                  <a:noFill/>
                </a:ln>
                <a:effectLst/>
                <a:latin typeface="Arial" pitchFamily="34" charset="0"/>
                <a:ea typeface="Times New Roman" pitchFamily="18" charset="0"/>
              </a:rPr>
            </a:br>
            <a:r>
              <a:rPr kumimoji="0" lang="en-US" sz="1700" b="0" i="0" u="none" strike="noStrike" cap="none" normalizeH="0" baseline="0" dirty="0" smtClean="0">
                <a:ln>
                  <a:noFill/>
                </a:ln>
                <a:effectLst/>
                <a:latin typeface="Arial" pitchFamily="34" charset="0"/>
                <a:ea typeface="Times New Roman" pitchFamily="18" charset="0"/>
              </a:rPr>
              <a:t>     will have to consider it’s impact on the F/S</a:t>
            </a:r>
            <a:endParaRPr kumimoji="0" lang="en-US" sz="1700" b="0" i="0" u="none" strike="noStrike" cap="none" normalizeH="0" baseline="0" dirty="0" smtClean="0">
              <a:ln>
                <a:noFill/>
              </a:ln>
              <a:effectLst/>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3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additive="base">
                                        <p:cTn id="12" dur="2000" fill="hold"/>
                                        <p:tgtEl>
                                          <p:spTgt spid="3">
                                            <p:bg/>
                                          </p:spTgt>
                                        </p:tgtEl>
                                        <p:attrNameLst>
                                          <p:attrName>ppt_x</p:attrName>
                                        </p:attrNameLst>
                                      </p:cBhvr>
                                      <p:tavLst>
                                        <p:tav tm="0">
                                          <p:val>
                                            <p:strVal val="#ppt_x"/>
                                          </p:val>
                                        </p:tav>
                                        <p:tav tm="100000">
                                          <p:val>
                                            <p:strVal val="#ppt_x"/>
                                          </p:val>
                                        </p:tav>
                                      </p:tavLst>
                                    </p:anim>
                                    <p:anim calcmode="lin" valueType="num">
                                      <p:cBhvr additive="base">
                                        <p:cTn id="13" dur="20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additive="base">
                                        <p:cTn id="24" dur="2000" fill="hold"/>
                                        <p:tgtEl>
                                          <p:spTgt spid="4"/>
                                        </p:tgtEl>
                                        <p:attrNameLst>
                                          <p:attrName>ppt_x</p:attrName>
                                        </p:attrNameLst>
                                      </p:cBhvr>
                                      <p:tavLst>
                                        <p:tav tm="0">
                                          <p:val>
                                            <p:strVal val="#ppt_x"/>
                                          </p:val>
                                        </p:tav>
                                        <p:tav tm="100000">
                                          <p:val>
                                            <p:strVal val="#ppt_x"/>
                                          </p:val>
                                        </p:tav>
                                      </p:tavLst>
                                    </p:anim>
                                    <p:anim calcmode="lin" valueType="num">
                                      <p:cBhvr additive="base">
                                        <p:cTn id="25" dur="2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anim calcmode="lin" valueType="num">
                                      <p:cBhvr additive="base">
                                        <p:cTn id="30" dur="2000" fill="hold"/>
                                        <p:tgtEl>
                                          <p:spTgt spid="5"/>
                                        </p:tgtEl>
                                        <p:attrNameLst>
                                          <p:attrName>ppt_x</p:attrName>
                                        </p:attrNameLst>
                                      </p:cBhvr>
                                      <p:tavLst>
                                        <p:tav tm="0">
                                          <p:val>
                                            <p:strVal val="#ppt_x"/>
                                          </p:val>
                                        </p:tav>
                                        <p:tav tm="100000">
                                          <p:val>
                                            <p:strVal val="#ppt_x"/>
                                          </p:val>
                                        </p:tav>
                                      </p:tavLst>
                                    </p:anim>
                                    <p:anim calcmode="lin" valueType="num">
                                      <p:cBhvr additive="base">
                                        <p:cTn id="31" dur="2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26977"/>
                                        </p:tgtEl>
                                        <p:attrNameLst>
                                          <p:attrName>style.visibility</p:attrName>
                                        </p:attrNameLst>
                                      </p:cBhvr>
                                      <p:to>
                                        <p:strVal val="visible"/>
                                      </p:to>
                                    </p:set>
                                    <p:anim calcmode="lin" valueType="num">
                                      <p:cBhvr additive="base">
                                        <p:cTn id="36" dur="2000" fill="hold"/>
                                        <p:tgtEl>
                                          <p:spTgt spid="126977"/>
                                        </p:tgtEl>
                                        <p:attrNameLst>
                                          <p:attrName>ppt_x</p:attrName>
                                        </p:attrNameLst>
                                      </p:cBhvr>
                                      <p:tavLst>
                                        <p:tav tm="0">
                                          <p:val>
                                            <p:strVal val="#ppt_x"/>
                                          </p:val>
                                        </p:tav>
                                        <p:tav tm="100000">
                                          <p:val>
                                            <p:strVal val="#ppt_x"/>
                                          </p:val>
                                        </p:tav>
                                      </p:tavLst>
                                    </p:anim>
                                    <p:anim calcmode="lin" valueType="num">
                                      <p:cBhvr additive="base">
                                        <p:cTn id="37" dur="2000" fill="hold"/>
                                        <p:tgtEl>
                                          <p:spTgt spid="12697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p" animBg="1"/>
      <p:bldP spid="4" grpId="0" animBg="1"/>
      <p:bldP spid="5" grpId="0" animBg="1"/>
      <p:bldP spid="12697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66800"/>
          </a:xfrm>
          <a:ln>
            <a:solidFill>
              <a:srgbClr val="7030A0"/>
            </a:solidFill>
          </a:ln>
          <a:effectLst>
            <a:glow rad="228600">
              <a:schemeClr val="accent4">
                <a:satMod val="175000"/>
                <a:alpha val="40000"/>
              </a:schemeClr>
            </a:glow>
            <a:reflection blurRad="6350" stA="52000" endA="300" endPos="35000" dir="5400000" sy="-100000" algn="bl" rotWithShape="0"/>
          </a:effectLst>
        </p:spPr>
        <p:txBody>
          <a:bodyPr>
            <a:normAutofit fontScale="90000"/>
          </a:bodyPr>
          <a:lstStyle/>
          <a:p>
            <a:pPr algn="ctr"/>
            <a:r>
              <a:rPr lang="en-US" u="sng" dirty="0" smtClean="0"/>
              <a:t>SA 560</a:t>
            </a:r>
            <a:r>
              <a:rPr lang="en-US" dirty="0" smtClean="0"/>
              <a:t/>
            </a:r>
            <a:br>
              <a:rPr lang="en-US" dirty="0" smtClean="0"/>
            </a:br>
            <a:r>
              <a:rPr lang="en-US" u="sng" dirty="0" smtClean="0"/>
              <a:t>Subsequent Events</a:t>
            </a:r>
            <a:endParaRPr lang="en-US" dirty="0"/>
          </a:p>
        </p:txBody>
      </p:sp>
      <p:sp>
        <p:nvSpPr>
          <p:cNvPr id="3" name="Text Placeholder 2"/>
          <p:cNvSpPr>
            <a:spLocks noGrp="1"/>
          </p:cNvSpPr>
          <p:nvPr>
            <p:ph type="body" idx="1"/>
          </p:nvPr>
        </p:nvSpPr>
        <p:spPr>
          <a:xfrm>
            <a:off x="0" y="1219200"/>
            <a:ext cx="9144000" cy="4419600"/>
          </a:xfrm>
          <a:ln>
            <a:solidFill>
              <a:srgbClr val="7030A0"/>
            </a:solidFill>
          </a:ln>
          <a:effectLst>
            <a:glow rad="228600">
              <a:schemeClr val="accent4">
                <a:satMod val="175000"/>
                <a:alpha val="40000"/>
              </a:schemeClr>
            </a:glow>
            <a:reflection blurRad="6350" stA="52000" endA="300" endPos="35000" dir="5400000" sy="-100000" algn="bl" rotWithShape="0"/>
          </a:effectLst>
        </p:spPr>
        <p:txBody>
          <a:bodyPr>
            <a:noAutofit/>
          </a:bodyPr>
          <a:lstStyle/>
          <a:p>
            <a:pPr marL="342900" indent="-342900" algn="l">
              <a:lnSpc>
                <a:spcPct val="110000"/>
              </a:lnSpc>
              <a:buAutoNum type="arabicParenR"/>
            </a:pPr>
            <a:r>
              <a:rPr lang="en-US" sz="2400" b="1" dirty="0" smtClean="0">
                <a:solidFill>
                  <a:schemeClr val="tx1"/>
                </a:solidFill>
                <a:latin typeface="Arial Unicode MS" pitchFamily="34" charset="-128"/>
                <a:ea typeface="Arial Unicode MS" pitchFamily="34" charset="-128"/>
                <a:cs typeface="Arial Unicode MS" pitchFamily="34" charset="-128"/>
              </a:rPr>
              <a:t>Concept</a:t>
            </a:r>
            <a:endParaRPr lang="en-US" sz="2400" b="1" dirty="0" smtClean="0">
              <a:solidFill>
                <a:schemeClr val="tx1"/>
              </a:solidFill>
              <a:latin typeface="Arial Unicode MS" pitchFamily="34" charset="-128"/>
              <a:ea typeface="Arial Unicode MS" pitchFamily="34" charset="-128"/>
              <a:cs typeface="Arial Unicode MS" pitchFamily="34" charset="-128"/>
            </a:endParaRPr>
          </a:p>
          <a:p>
            <a:pPr marL="342900" indent="-342900" algn="l">
              <a:lnSpc>
                <a:spcPct val="110000"/>
              </a:lnSpc>
            </a:pPr>
            <a:r>
              <a:rPr lang="en-US" sz="1800" dirty="0" smtClean="0">
                <a:solidFill>
                  <a:schemeClr val="tx1"/>
                </a:solidFill>
                <a:latin typeface="Arial Unicode MS" pitchFamily="34" charset="-128"/>
                <a:ea typeface="Arial Unicode MS" pitchFamily="34" charset="-128"/>
                <a:cs typeface="Arial Unicode MS" pitchFamily="34" charset="-128"/>
              </a:rPr>
              <a:t>	‘</a:t>
            </a:r>
            <a:r>
              <a:rPr lang="en-US" sz="1800" u="sng" dirty="0" smtClean="0">
                <a:solidFill>
                  <a:schemeClr val="tx1"/>
                </a:solidFill>
                <a:latin typeface="Arial Unicode MS" pitchFamily="34" charset="-128"/>
                <a:ea typeface="Arial Unicode MS" pitchFamily="34" charset="-128"/>
                <a:cs typeface="Arial Unicode MS" pitchFamily="34" charset="-128"/>
              </a:rPr>
              <a:t>Subsequent Events</a:t>
            </a:r>
            <a:r>
              <a:rPr lang="en-US" sz="1800" dirty="0" smtClean="0">
                <a:solidFill>
                  <a:schemeClr val="tx1"/>
                </a:solidFill>
                <a:latin typeface="Arial Unicode MS" pitchFamily="34" charset="-128"/>
                <a:ea typeface="Arial Unicode MS" pitchFamily="34" charset="-128"/>
                <a:cs typeface="Arial Unicode MS" pitchFamily="34" charset="-128"/>
              </a:rPr>
              <a:t>’ refers to those significant events occurring between the </a:t>
            </a:r>
          </a:p>
          <a:p>
            <a:pPr marL="342900" indent="-342900" algn="l">
              <a:lnSpc>
                <a:spcPct val="110000"/>
              </a:lnSpc>
            </a:pPr>
            <a:r>
              <a:rPr lang="en-US" sz="1800" dirty="0" smtClean="0">
                <a:solidFill>
                  <a:schemeClr val="tx1"/>
                </a:solidFill>
                <a:latin typeface="Arial Unicode MS" pitchFamily="34" charset="-128"/>
                <a:ea typeface="Arial Unicode MS" pitchFamily="34" charset="-128"/>
                <a:cs typeface="Arial Unicode MS" pitchFamily="34" charset="-128"/>
              </a:rPr>
              <a:t>	 balance  sheet date &amp; the date of the audit report, whose consequential effects </a:t>
            </a:r>
          </a:p>
          <a:p>
            <a:pPr marL="342900" indent="-342900" algn="l">
              <a:lnSpc>
                <a:spcPct val="110000"/>
              </a:lnSpc>
            </a:pPr>
            <a:r>
              <a:rPr lang="en-US" sz="1800" dirty="0" smtClean="0">
                <a:solidFill>
                  <a:schemeClr val="tx1"/>
                </a:solidFill>
                <a:latin typeface="Arial Unicode MS" pitchFamily="34" charset="-128"/>
                <a:ea typeface="Arial Unicode MS" pitchFamily="34" charset="-128"/>
                <a:cs typeface="Arial Unicode MS" pitchFamily="34" charset="-128"/>
              </a:rPr>
              <a:t>	 should be taken  into consideration for the preparation of the F/S. For </a:t>
            </a:r>
            <a:r>
              <a:rPr lang="en-US" sz="1800" dirty="0" err="1" smtClean="0">
                <a:solidFill>
                  <a:schemeClr val="tx1"/>
                </a:solidFill>
                <a:latin typeface="Arial Unicode MS" pitchFamily="34" charset="-128"/>
                <a:ea typeface="Arial Unicode MS" pitchFamily="34" charset="-128"/>
                <a:cs typeface="Arial Unicode MS" pitchFamily="34" charset="-128"/>
              </a:rPr>
              <a:t>eg</a:t>
            </a:r>
            <a:r>
              <a:rPr lang="en-US" sz="1800" dirty="0" smtClean="0">
                <a:solidFill>
                  <a:schemeClr val="tx1"/>
                </a:solidFill>
                <a:latin typeface="Arial Unicode MS" pitchFamily="34" charset="-128"/>
                <a:ea typeface="Arial Unicode MS" pitchFamily="34" charset="-128"/>
                <a:cs typeface="Arial Unicode MS" pitchFamily="34" charset="-128"/>
              </a:rPr>
              <a:t>:-</a:t>
            </a:r>
            <a:br>
              <a:rPr lang="en-US" sz="1800" dirty="0" smtClean="0">
                <a:solidFill>
                  <a:schemeClr val="tx1"/>
                </a:solidFill>
                <a:latin typeface="Arial Unicode MS" pitchFamily="34" charset="-128"/>
                <a:ea typeface="Arial Unicode MS" pitchFamily="34" charset="-128"/>
                <a:cs typeface="Arial Unicode MS" pitchFamily="34" charset="-128"/>
              </a:rPr>
            </a:br>
            <a:r>
              <a:rPr lang="en-US" sz="1800" dirty="0" smtClean="0">
                <a:solidFill>
                  <a:schemeClr val="tx1"/>
                </a:solidFill>
                <a:latin typeface="Arial Unicode MS" pitchFamily="34" charset="-128"/>
                <a:ea typeface="Arial Unicode MS" pitchFamily="34" charset="-128"/>
                <a:cs typeface="Arial Unicode MS" pitchFamily="34" charset="-128"/>
              </a:rPr>
              <a:t>a) any development in the risk areas &amp; contingencies existing on the B/S date</a:t>
            </a:r>
          </a:p>
          <a:p>
            <a:pPr algn="l">
              <a:lnSpc>
                <a:spcPct val="110000"/>
              </a:lnSpc>
            </a:pPr>
            <a:r>
              <a:rPr lang="en-US" sz="1800" dirty="0" smtClean="0">
                <a:solidFill>
                  <a:schemeClr val="tx1"/>
                </a:solidFill>
                <a:latin typeface="Arial Unicode MS" pitchFamily="34" charset="-128"/>
                <a:ea typeface="Arial Unicode MS" pitchFamily="34" charset="-128"/>
                <a:cs typeface="Arial Unicode MS" pitchFamily="34" charset="-128"/>
              </a:rPr>
              <a:t>      b) any unusual a/c adjustment entries being made after the B/S date</a:t>
            </a:r>
          </a:p>
          <a:p>
            <a:pPr algn="l">
              <a:lnSpc>
                <a:spcPct val="110000"/>
              </a:lnSpc>
            </a:pPr>
            <a:r>
              <a:rPr lang="en-US" sz="1800" dirty="0" smtClean="0">
                <a:solidFill>
                  <a:schemeClr val="tx1"/>
                </a:solidFill>
                <a:latin typeface="Arial Unicode MS" pitchFamily="34" charset="-128"/>
                <a:ea typeface="Arial Unicode MS" pitchFamily="34" charset="-128"/>
                <a:cs typeface="Arial Unicode MS" pitchFamily="34" charset="-128"/>
              </a:rPr>
              <a:t>      c) any event occurred / likely to occur which affects the a/c policies, say, </a:t>
            </a:r>
          </a:p>
          <a:p>
            <a:pPr algn="l">
              <a:lnSpc>
                <a:spcPct val="110000"/>
              </a:lnSpc>
            </a:pPr>
            <a:r>
              <a:rPr lang="en-US" sz="1800" dirty="0" smtClean="0">
                <a:solidFill>
                  <a:schemeClr val="tx1"/>
                </a:solidFill>
                <a:latin typeface="Arial Unicode MS" pitchFamily="34" charset="-128"/>
                <a:ea typeface="Arial Unicode MS" pitchFamily="34" charset="-128"/>
                <a:cs typeface="Arial Unicode MS" pitchFamily="34" charset="-128"/>
              </a:rPr>
              <a:t>        validity of the going concern assumption</a:t>
            </a:r>
            <a:br>
              <a:rPr lang="en-US" sz="1800" dirty="0" smtClean="0">
                <a:solidFill>
                  <a:schemeClr val="tx1"/>
                </a:solidFill>
                <a:latin typeface="Arial Unicode MS" pitchFamily="34" charset="-128"/>
                <a:ea typeface="Arial Unicode MS" pitchFamily="34" charset="-128"/>
                <a:cs typeface="Arial Unicode MS" pitchFamily="34" charset="-128"/>
              </a:rPr>
            </a:br>
            <a:endParaRPr lang="en-US" sz="1800" dirty="0" smtClean="0">
              <a:solidFill>
                <a:schemeClr val="tx1"/>
              </a:solidFill>
              <a:latin typeface="Arial Unicode MS" pitchFamily="34" charset="-128"/>
              <a:ea typeface="Arial Unicode MS" pitchFamily="34" charset="-128"/>
              <a:cs typeface="Arial Unicode MS" pitchFamily="34" charset="-128"/>
            </a:endParaRPr>
          </a:p>
          <a:p>
            <a:pPr algn="l">
              <a:lnSpc>
                <a:spcPct val="110000"/>
              </a:lnSpc>
            </a:pPr>
            <a:r>
              <a:rPr lang="en-US" sz="2400" b="1" dirty="0" smtClean="0">
                <a:solidFill>
                  <a:schemeClr val="tx1"/>
                </a:solidFill>
                <a:latin typeface="Arial Unicode MS" pitchFamily="34" charset="-128"/>
                <a:ea typeface="Arial Unicode MS" pitchFamily="34" charset="-128"/>
                <a:cs typeface="Arial Unicode MS" pitchFamily="34" charset="-128"/>
              </a:rPr>
              <a:t>2) Audit Conclusion and Reporting</a:t>
            </a:r>
            <a:endParaRPr lang="en-US" sz="2400" dirty="0" smtClean="0">
              <a:solidFill>
                <a:schemeClr val="tx1"/>
              </a:solidFill>
              <a:latin typeface="Arial Unicode MS" pitchFamily="34" charset="-128"/>
              <a:ea typeface="Arial Unicode MS" pitchFamily="34" charset="-128"/>
              <a:cs typeface="Arial Unicode MS" pitchFamily="34" charset="-128"/>
            </a:endParaRPr>
          </a:p>
          <a:p>
            <a:pPr algn="l">
              <a:lnSpc>
                <a:spcPct val="110000"/>
              </a:lnSpc>
            </a:pPr>
            <a:r>
              <a:rPr lang="en-US" sz="1800" dirty="0" smtClean="0">
                <a:solidFill>
                  <a:schemeClr val="tx1"/>
                </a:solidFill>
                <a:latin typeface="Arial Unicode MS" pitchFamily="34" charset="-128"/>
                <a:ea typeface="Arial Unicode MS" pitchFamily="34" charset="-128"/>
                <a:cs typeface="Arial Unicode MS" pitchFamily="34" charset="-128"/>
              </a:rPr>
              <a:t>    Auditor should consider it’s impact on the F/S.</a:t>
            </a:r>
          </a:p>
          <a:p>
            <a:pPr algn="l">
              <a:lnSpc>
                <a:spcPct val="110000"/>
              </a:lnSpc>
            </a:pPr>
            <a:r>
              <a:rPr lang="en-US" sz="1800" dirty="0" smtClean="0">
                <a:solidFill>
                  <a:schemeClr val="tx1"/>
                </a:solidFill>
                <a:latin typeface="Arial Unicode MS" pitchFamily="34" charset="-128"/>
                <a:ea typeface="Arial Unicode MS" pitchFamily="34" charset="-128"/>
                <a:cs typeface="Arial Unicode MS" pitchFamily="34" charset="-128"/>
              </a:rPr>
              <a:t>    In case of any disagreement with management he may express qualified opinion</a:t>
            </a:r>
          </a:p>
          <a:p>
            <a:pPr algn="l">
              <a:lnSpc>
                <a:spcPct val="110000"/>
              </a:lnSpc>
            </a:pPr>
            <a:endParaRPr lang="en-US" sz="1800" dirty="0">
              <a:solidFill>
                <a:schemeClr val="tx1"/>
              </a:solidFill>
              <a:latin typeface="Arial Unicode MS" pitchFamily="34" charset="-128"/>
              <a:ea typeface="Arial Unicode MS" pitchFamily="34" charset="-128"/>
              <a:cs typeface="Arial Unicode MS" pitchFamily="34" charset="-128"/>
            </a:endParaRPr>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3">
                                            <p:txEl>
                                              <p:pRg st="0" end="0"/>
                                            </p:txEl>
                                          </p:spTgt>
                                        </p:tgtEl>
                                        <p:attrNameLst>
                                          <p:attrName>ppt_y</p:attrName>
                                        </p:attrNameLst>
                                      </p:cBhvr>
                                      <p:tavLst>
                                        <p:tav tm="0">
                                          <p:val>
                                            <p:strVal val="0-#ppt_h/2"/>
                                          </p:val>
                                        </p:tav>
                                        <p:tav tm="100000">
                                          <p:val>
                                            <p:strVal val="#ppt_y"/>
                                          </p:val>
                                        </p:tav>
                                      </p:tavLst>
                                    </p:anim>
                                  </p:childTnLst>
                                </p:cTn>
                              </p:par>
                              <p:par>
                                <p:cTn id="14" presetID="2" presetClass="entr" presetSubtype="1" fill="hold"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additive="base">
                                        <p:cTn id="16"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3">
                                            <p:txEl>
                                              <p:pRg st="1" end="1"/>
                                            </p:txEl>
                                          </p:spTgt>
                                        </p:tgtEl>
                                        <p:attrNameLst>
                                          <p:attrName>ppt_y</p:attrName>
                                        </p:attrNameLst>
                                      </p:cBhvr>
                                      <p:tavLst>
                                        <p:tav tm="0">
                                          <p:val>
                                            <p:strVal val="0-#ppt_h/2"/>
                                          </p:val>
                                        </p:tav>
                                        <p:tav tm="100000">
                                          <p:val>
                                            <p:strVal val="#ppt_y"/>
                                          </p:val>
                                        </p:tav>
                                      </p:tavLst>
                                    </p:anim>
                                  </p:childTnLst>
                                </p:cTn>
                              </p:par>
                              <p:par>
                                <p:cTn id="18" presetID="2" presetClass="entr" presetSubtype="1" fill="hold"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2000" fill="hold"/>
                                        <p:tgtEl>
                                          <p:spTgt spid="3">
                                            <p:txEl>
                                              <p:pRg st="2" end="2"/>
                                            </p:txEl>
                                          </p:spTgt>
                                        </p:tgtEl>
                                        <p:attrNameLst>
                                          <p:attrName>ppt_y</p:attrName>
                                        </p:attrNameLst>
                                      </p:cBhvr>
                                      <p:tavLst>
                                        <p:tav tm="0">
                                          <p:val>
                                            <p:strVal val="0-#ppt_h/2"/>
                                          </p:val>
                                        </p:tav>
                                        <p:tav tm="100000">
                                          <p:val>
                                            <p:strVal val="#ppt_y"/>
                                          </p:val>
                                        </p:tav>
                                      </p:tavLst>
                                    </p:anim>
                                  </p:childTnLst>
                                </p:cTn>
                              </p:par>
                              <p:par>
                                <p:cTn id="22" presetID="2" presetClass="entr" presetSubtype="1" fill="hold"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 calcmode="lin" valueType="num">
                                      <p:cBhvr additive="base">
                                        <p:cTn id="24" dur="2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5" dur="2000" fill="hold"/>
                                        <p:tgtEl>
                                          <p:spTgt spid="3">
                                            <p:txEl>
                                              <p:pRg st="3" end="3"/>
                                            </p:txEl>
                                          </p:spTgt>
                                        </p:tgtEl>
                                        <p:attrNameLst>
                                          <p:attrName>ppt_y</p:attrName>
                                        </p:attrNameLst>
                                      </p:cBhvr>
                                      <p:tavLst>
                                        <p:tav tm="0">
                                          <p:val>
                                            <p:strVal val="0-#ppt_h/2"/>
                                          </p:val>
                                        </p:tav>
                                        <p:tav tm="100000">
                                          <p:val>
                                            <p:strVal val="#ppt_y"/>
                                          </p:val>
                                        </p:tav>
                                      </p:tavLst>
                                    </p:anim>
                                  </p:childTnLst>
                                </p:cTn>
                              </p:par>
                              <p:par>
                                <p:cTn id="26" presetID="2" presetClass="entr" presetSubtype="1" fill="hold" nodeType="with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additive="base">
                                        <p:cTn id="28" dur="2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9" dur="2000" fill="hold"/>
                                        <p:tgtEl>
                                          <p:spTgt spid="3">
                                            <p:txEl>
                                              <p:pRg st="4" end="4"/>
                                            </p:txEl>
                                          </p:spTgt>
                                        </p:tgtEl>
                                        <p:attrNameLst>
                                          <p:attrName>ppt_y</p:attrName>
                                        </p:attrNameLst>
                                      </p:cBhvr>
                                      <p:tavLst>
                                        <p:tav tm="0">
                                          <p:val>
                                            <p:strVal val="0-#ppt_h/2"/>
                                          </p:val>
                                        </p:tav>
                                        <p:tav tm="100000">
                                          <p:val>
                                            <p:strVal val="#ppt_y"/>
                                          </p:val>
                                        </p:tav>
                                      </p:tavLst>
                                    </p:anim>
                                  </p:childTnLst>
                                </p:cTn>
                              </p:par>
                              <p:par>
                                <p:cTn id="30" presetID="2" presetClass="entr" presetSubtype="1" fill="hold"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calcmode="lin" valueType="num">
                                      <p:cBhvr additive="base">
                                        <p:cTn id="32" dur="2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3" dur="2000" fill="hold"/>
                                        <p:tgtEl>
                                          <p:spTgt spid="3">
                                            <p:txEl>
                                              <p:pRg st="5" end="5"/>
                                            </p:txEl>
                                          </p:spTgt>
                                        </p:tgtEl>
                                        <p:attrNameLst>
                                          <p:attrName>ppt_y</p:attrName>
                                        </p:attrNameLst>
                                      </p:cBhvr>
                                      <p:tavLst>
                                        <p:tav tm="0">
                                          <p:val>
                                            <p:strVal val="0-#ppt_h/2"/>
                                          </p:val>
                                        </p:tav>
                                        <p:tav tm="100000">
                                          <p:val>
                                            <p:strVal val="#ppt_y"/>
                                          </p:val>
                                        </p:tav>
                                      </p:tavLst>
                                    </p:anim>
                                  </p:childTnLst>
                                </p:cTn>
                              </p:par>
                              <p:par>
                                <p:cTn id="34" presetID="2" presetClass="entr" presetSubtype="1" fill="hold" nodeType="with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 calcmode="lin" valueType="num">
                                      <p:cBhvr additive="base">
                                        <p:cTn id="36" dur="2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7" dur="2000" fill="hold"/>
                                        <p:tgtEl>
                                          <p:spTgt spid="3">
                                            <p:txEl>
                                              <p:pRg st="6" end="6"/>
                                            </p:txEl>
                                          </p:spTgt>
                                        </p:tgtEl>
                                        <p:attrNameLst>
                                          <p:attrName>ppt_y</p:attrName>
                                        </p:attrNameLst>
                                      </p:cBhvr>
                                      <p:tavLst>
                                        <p:tav tm="0">
                                          <p:val>
                                            <p:strVal val="0-#ppt_h/2"/>
                                          </p:val>
                                        </p:tav>
                                        <p:tav tm="100000">
                                          <p:val>
                                            <p:strVal val="#ppt_y"/>
                                          </p:val>
                                        </p:tav>
                                      </p:tavLst>
                                    </p:anim>
                                  </p:childTnLst>
                                </p:cTn>
                              </p:par>
                              <p:par>
                                <p:cTn id="38" presetID="2" presetClass="entr" presetSubtype="1" fill="hold" nodeType="with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 calcmode="lin" valueType="num">
                                      <p:cBhvr additive="base">
                                        <p:cTn id="40" dur="20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1" dur="2000" fill="hold"/>
                                        <p:tgtEl>
                                          <p:spTgt spid="3">
                                            <p:txEl>
                                              <p:pRg st="7" end="7"/>
                                            </p:txEl>
                                          </p:spTgt>
                                        </p:tgtEl>
                                        <p:attrNameLst>
                                          <p:attrName>ppt_y</p:attrName>
                                        </p:attrNameLst>
                                      </p:cBhvr>
                                      <p:tavLst>
                                        <p:tav tm="0">
                                          <p:val>
                                            <p:strVal val="0-#ppt_h/2"/>
                                          </p:val>
                                        </p:tav>
                                        <p:tav tm="100000">
                                          <p:val>
                                            <p:strVal val="#ppt_y"/>
                                          </p:val>
                                        </p:tav>
                                      </p:tavLst>
                                    </p:anim>
                                  </p:childTnLst>
                                </p:cTn>
                              </p:par>
                              <p:par>
                                <p:cTn id="42" presetID="2" presetClass="entr" presetSubtype="1" fill="hold" nodeType="withEffect">
                                  <p:stCondLst>
                                    <p:cond delay="0"/>
                                  </p:stCondLst>
                                  <p:childTnLst>
                                    <p:set>
                                      <p:cBhvr>
                                        <p:cTn id="43" dur="1" fill="hold">
                                          <p:stCondLst>
                                            <p:cond delay="0"/>
                                          </p:stCondLst>
                                        </p:cTn>
                                        <p:tgtEl>
                                          <p:spTgt spid="3">
                                            <p:txEl>
                                              <p:pRg st="8" end="8"/>
                                            </p:txEl>
                                          </p:spTgt>
                                        </p:tgtEl>
                                        <p:attrNameLst>
                                          <p:attrName>style.visibility</p:attrName>
                                        </p:attrNameLst>
                                      </p:cBhvr>
                                      <p:to>
                                        <p:strVal val="visible"/>
                                      </p:to>
                                    </p:set>
                                    <p:anim calcmode="lin" valueType="num">
                                      <p:cBhvr additive="base">
                                        <p:cTn id="44" dur="20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5" dur="2000" fill="hold"/>
                                        <p:tgtEl>
                                          <p:spTgt spid="3">
                                            <p:txEl>
                                              <p:pRg st="8" end="8"/>
                                            </p:txEl>
                                          </p:spTgt>
                                        </p:tgtEl>
                                        <p:attrNameLst>
                                          <p:attrName>ppt_y</p:attrName>
                                        </p:attrNameLst>
                                      </p:cBhvr>
                                      <p:tavLst>
                                        <p:tav tm="0">
                                          <p:val>
                                            <p:strVal val="0-#ppt_h/2"/>
                                          </p:val>
                                        </p:tav>
                                        <p:tav tm="100000">
                                          <p:val>
                                            <p:strVal val="#ppt_y"/>
                                          </p:val>
                                        </p:tav>
                                      </p:tavLst>
                                    </p:anim>
                                  </p:childTnLst>
                                </p:cTn>
                              </p:par>
                              <p:par>
                                <p:cTn id="46" presetID="2" presetClass="entr" presetSubtype="1" fill="hold" nodeType="withEffect">
                                  <p:stCondLst>
                                    <p:cond delay="0"/>
                                  </p:stCondLst>
                                  <p:childTnLst>
                                    <p:set>
                                      <p:cBhvr>
                                        <p:cTn id="47" dur="1" fill="hold">
                                          <p:stCondLst>
                                            <p:cond delay="0"/>
                                          </p:stCondLst>
                                        </p:cTn>
                                        <p:tgtEl>
                                          <p:spTgt spid="3">
                                            <p:txEl>
                                              <p:pRg st="9" end="9"/>
                                            </p:txEl>
                                          </p:spTgt>
                                        </p:tgtEl>
                                        <p:attrNameLst>
                                          <p:attrName>style.visibility</p:attrName>
                                        </p:attrNameLst>
                                      </p:cBhvr>
                                      <p:to>
                                        <p:strVal val="visible"/>
                                      </p:to>
                                    </p:set>
                                    <p:anim calcmode="lin" valueType="num">
                                      <p:cBhvr additive="base">
                                        <p:cTn id="48" dur="20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9" dur="2000" fill="hold"/>
                                        <p:tgtEl>
                                          <p:spTgt spid="3">
                                            <p:txEl>
                                              <p:pRg st="9" end="9"/>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371600"/>
          </a:xfrm>
          <a:ln>
            <a:solidFill>
              <a:schemeClr val="accent6">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r>
              <a:rPr lang="en-US" b="1" u="sng" dirty="0" smtClean="0">
                <a:effectLst>
                  <a:glow rad="228600">
                    <a:schemeClr val="accent6">
                      <a:satMod val="175000"/>
                      <a:alpha val="40000"/>
                    </a:schemeClr>
                  </a:glow>
                </a:effectLst>
                <a:latin typeface="Castellar" pitchFamily="18" charset="0"/>
              </a:rPr>
              <a:t>SA 310</a:t>
            </a:r>
            <a:r>
              <a:rPr lang="en-US" dirty="0">
                <a:effectLst>
                  <a:glow rad="228600">
                    <a:schemeClr val="accent6">
                      <a:satMod val="175000"/>
                      <a:alpha val="40000"/>
                    </a:schemeClr>
                  </a:glow>
                </a:effectLst>
                <a:latin typeface="Castellar" pitchFamily="18" charset="0"/>
              </a:rPr>
              <a:t/>
            </a:r>
            <a:br>
              <a:rPr lang="en-US" dirty="0">
                <a:effectLst>
                  <a:glow rad="228600">
                    <a:schemeClr val="accent6">
                      <a:satMod val="175000"/>
                      <a:alpha val="40000"/>
                    </a:schemeClr>
                  </a:glow>
                </a:effectLst>
                <a:latin typeface="Castellar" pitchFamily="18" charset="0"/>
              </a:rPr>
            </a:br>
            <a:r>
              <a:rPr lang="en-US" b="1" u="sng" dirty="0">
                <a:effectLst>
                  <a:glow rad="228600">
                    <a:schemeClr val="accent6">
                      <a:satMod val="175000"/>
                      <a:alpha val="40000"/>
                    </a:schemeClr>
                  </a:glow>
                </a:effectLst>
                <a:latin typeface="Castellar" pitchFamily="18" charset="0"/>
              </a:rPr>
              <a:t>Knowledge Of The </a:t>
            </a:r>
            <a:r>
              <a:rPr lang="en-US" b="1" u="sng" dirty="0" smtClean="0">
                <a:effectLst>
                  <a:glow rad="228600">
                    <a:schemeClr val="accent6">
                      <a:satMod val="175000"/>
                      <a:alpha val="40000"/>
                    </a:schemeClr>
                  </a:glow>
                </a:effectLst>
                <a:latin typeface="Castellar" pitchFamily="18" charset="0"/>
              </a:rPr>
              <a:t>Business</a:t>
            </a:r>
            <a:endParaRPr lang="en-US" dirty="0">
              <a:effectLst>
                <a:glow rad="228600">
                  <a:schemeClr val="accent6">
                    <a:satMod val="175000"/>
                    <a:alpha val="40000"/>
                  </a:schemeClr>
                </a:glow>
              </a:effectLst>
              <a:latin typeface="Castellar" pitchFamily="18" charset="0"/>
            </a:endParaRPr>
          </a:p>
        </p:txBody>
      </p:sp>
      <p:sp>
        <p:nvSpPr>
          <p:cNvPr id="128002" name="Rectangle 2"/>
          <p:cNvSpPr>
            <a:spLocks noChangeArrowheads="1"/>
          </p:cNvSpPr>
          <p:nvPr/>
        </p:nvSpPr>
        <p:spPr bwMode="auto">
          <a:xfrm>
            <a:off x="0" y="1371600"/>
            <a:ext cx="9144000" cy="1200329"/>
          </a:xfrm>
          <a:prstGeom prst="rect">
            <a:avLst/>
          </a:prstGeom>
          <a:ln>
            <a:solidFill>
              <a:schemeClr val="accent6">
                <a:lumMod val="50000"/>
              </a:schemeClr>
            </a:solidFill>
            <a:headEnd/>
            <a:tailEn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Arial" pitchFamily="34" charset="0"/>
                <a:ea typeface="Times New Roman" pitchFamily="18" charset="0"/>
              </a:rPr>
              <a:t>1) Concept</a:t>
            </a:r>
            <a:endParaRPr kumimoji="0" lang="en-US" b="0"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pitchFamily="34" charset="0"/>
                <a:ea typeface="Times New Roman" pitchFamily="18" charset="0"/>
              </a:rPr>
              <a:t>     Knowledge of the business helps in assessing the inherent and control risks &amp; in</a:t>
            </a:r>
            <a:br>
              <a:rPr kumimoji="0" lang="en-US" b="0" i="0" u="none" strike="noStrike" cap="none" normalizeH="0" baseline="0" dirty="0" smtClean="0">
                <a:ln>
                  <a:noFill/>
                </a:ln>
                <a:solidFill>
                  <a:schemeClr val="tx1"/>
                </a:solidFill>
                <a:effectLst/>
                <a:latin typeface="Arial" pitchFamily="34" charset="0"/>
                <a:ea typeface="Times New Roman" pitchFamily="18" charset="0"/>
              </a:rPr>
            </a:br>
            <a:r>
              <a:rPr kumimoji="0" lang="en-US" b="0" i="0" u="none" strike="noStrike" cap="none" normalizeH="0" baseline="0" dirty="0" smtClean="0">
                <a:ln>
                  <a:noFill/>
                </a:ln>
                <a:solidFill>
                  <a:schemeClr val="tx1"/>
                </a:solidFill>
                <a:effectLst/>
                <a:latin typeface="Arial" pitchFamily="34" charset="0"/>
                <a:ea typeface="Times New Roman" pitchFamily="18" charset="0"/>
              </a:rPr>
              <a:t>     determining the nature, timing and extent of the audit procedures, which might have</a:t>
            </a:r>
            <a:br>
              <a:rPr kumimoji="0" lang="en-US" b="0" i="0" u="none" strike="noStrike" cap="none" normalizeH="0" baseline="0" dirty="0" smtClean="0">
                <a:ln>
                  <a:noFill/>
                </a:ln>
                <a:solidFill>
                  <a:schemeClr val="tx1"/>
                </a:solidFill>
                <a:effectLst/>
                <a:latin typeface="Arial" pitchFamily="34" charset="0"/>
                <a:ea typeface="Times New Roman" pitchFamily="18" charset="0"/>
              </a:rPr>
            </a:br>
            <a:r>
              <a:rPr kumimoji="0" lang="en-US" b="0" i="0" u="none" strike="noStrike" cap="none" normalizeH="0" baseline="0" dirty="0" smtClean="0">
                <a:ln>
                  <a:noFill/>
                </a:ln>
                <a:solidFill>
                  <a:schemeClr val="tx1"/>
                </a:solidFill>
                <a:effectLst/>
                <a:latin typeface="Arial" pitchFamily="34" charset="0"/>
                <a:ea typeface="Times New Roman" pitchFamily="18" charset="0"/>
              </a:rPr>
              <a:t>     a significant effect on the F/S and / or Audit Report</a:t>
            </a:r>
            <a:r>
              <a:rPr kumimoji="0" lang="en-US" b="0" i="0" u="none" strike="noStrike" cap="none" normalizeH="0" baseline="0" dirty="0" smtClean="0">
                <a:ln>
                  <a:noFill/>
                </a:ln>
                <a:solidFill>
                  <a:schemeClr val="tx1"/>
                </a:solidFill>
                <a:effectLst/>
                <a:latin typeface="Arial" pitchFamily="34" charset="0"/>
              </a:rPr>
              <a:t> </a:t>
            </a:r>
          </a:p>
        </p:txBody>
      </p:sp>
      <p:sp>
        <p:nvSpPr>
          <p:cNvPr id="4" name="Rectangle 3"/>
          <p:cNvSpPr/>
          <p:nvPr/>
        </p:nvSpPr>
        <p:spPr>
          <a:xfrm>
            <a:off x="0" y="2590800"/>
            <a:ext cx="9144000" cy="1477328"/>
          </a:xfrm>
          <a:prstGeom prst="rect">
            <a:avLst/>
          </a:prstGeom>
          <a:ln>
            <a:solidFill>
              <a:schemeClr val="accent6">
                <a:lumMod val="50000"/>
              </a:schemeClr>
            </a:solidFill>
          </a:ln>
        </p:spPr>
        <p:style>
          <a:lnRef idx="1">
            <a:schemeClr val="accent6"/>
          </a:lnRef>
          <a:fillRef idx="2">
            <a:schemeClr val="accent6"/>
          </a:fillRef>
          <a:effectRef idx="1">
            <a:schemeClr val="accent6"/>
          </a:effectRef>
          <a:fontRef idx="minor">
            <a:schemeClr val="dk1"/>
          </a:fontRef>
        </p:style>
        <p:txBody>
          <a:bodyPr wrap="square">
            <a:spAutoFit/>
          </a:bodyPr>
          <a:lstStyle/>
          <a:p>
            <a:r>
              <a:rPr lang="en-US" b="1" dirty="0" smtClean="0">
                <a:latin typeface="Arial" pitchFamily="34" charset="0"/>
                <a:cs typeface="Arial" pitchFamily="34" charset="0"/>
              </a:rPr>
              <a:t>2) Obtaining the Knowledge</a:t>
            </a:r>
            <a:br>
              <a:rPr lang="en-US" b="1" dirty="0" smtClean="0">
                <a:latin typeface="Arial" pitchFamily="34" charset="0"/>
                <a:cs typeface="Arial" pitchFamily="34" charset="0"/>
              </a:rPr>
            </a:br>
            <a:r>
              <a:rPr lang="en-US" dirty="0" smtClean="0">
                <a:latin typeface="Arial" pitchFamily="34" charset="0"/>
                <a:cs typeface="Arial" pitchFamily="34" charset="0"/>
              </a:rPr>
              <a:t>     The auditor’s level of </a:t>
            </a:r>
            <a:r>
              <a:rPr lang="en-US" u="sng" dirty="0" smtClean="0">
                <a:latin typeface="Arial" pitchFamily="34" charset="0"/>
                <a:cs typeface="Arial" pitchFamily="34" charset="0"/>
              </a:rPr>
              <a:t>knowledge</a:t>
            </a:r>
            <a:r>
              <a:rPr lang="en-US" dirty="0" smtClean="0">
                <a:latin typeface="Arial" pitchFamily="34" charset="0"/>
                <a:cs typeface="Arial" pitchFamily="34" charset="0"/>
              </a:rPr>
              <a:t> would </a:t>
            </a:r>
            <a:r>
              <a:rPr lang="en-US" u="sng" dirty="0" smtClean="0">
                <a:latin typeface="Arial" pitchFamily="34" charset="0"/>
                <a:cs typeface="Arial" pitchFamily="34" charset="0"/>
              </a:rPr>
              <a:t>include</a:t>
            </a:r>
            <a:r>
              <a:rPr lang="en-US" dirty="0" smtClean="0">
                <a:latin typeface="Arial" pitchFamily="34" charset="0"/>
                <a:cs typeface="Arial" pitchFamily="34" charset="0"/>
              </a:rPr>
              <a:t>:- </a:t>
            </a:r>
            <a:br>
              <a:rPr lang="en-US" dirty="0" smtClean="0">
                <a:latin typeface="Arial" pitchFamily="34" charset="0"/>
                <a:cs typeface="Arial" pitchFamily="34" charset="0"/>
              </a:rPr>
            </a:br>
            <a:r>
              <a:rPr lang="en-US" dirty="0" smtClean="0">
                <a:latin typeface="Arial" pitchFamily="34" charset="0"/>
                <a:cs typeface="Arial" pitchFamily="34" charset="0"/>
              </a:rPr>
              <a:t>     a) General Knowledge	:- about economy &amp; the industry</a:t>
            </a:r>
            <a:br>
              <a:rPr lang="en-US" dirty="0" smtClean="0">
                <a:latin typeface="Arial" pitchFamily="34" charset="0"/>
                <a:cs typeface="Arial" pitchFamily="34" charset="0"/>
              </a:rPr>
            </a:br>
            <a:r>
              <a:rPr lang="en-US" dirty="0" smtClean="0">
                <a:latin typeface="Arial" pitchFamily="34" charset="0"/>
                <a:cs typeface="Arial" pitchFamily="34" charset="0"/>
              </a:rPr>
              <a:t>     b) Particular </a:t>
            </a:r>
            <a:r>
              <a:rPr lang="en-US" dirty="0" err="1" smtClean="0">
                <a:latin typeface="Arial" pitchFamily="34" charset="0"/>
                <a:cs typeface="Arial" pitchFamily="34" charset="0"/>
              </a:rPr>
              <a:t>cKnowledge</a:t>
            </a:r>
            <a:r>
              <a:rPr lang="en-US" dirty="0" smtClean="0">
                <a:latin typeface="Arial" pitchFamily="34" charset="0"/>
                <a:cs typeface="Arial" pitchFamily="34" charset="0"/>
              </a:rPr>
              <a:t>:- about the operations &amp; working of the entity</a:t>
            </a:r>
            <a:br>
              <a:rPr lang="en-US" dirty="0" smtClean="0">
                <a:latin typeface="Arial" pitchFamily="34" charset="0"/>
                <a:cs typeface="Arial" pitchFamily="34" charset="0"/>
              </a:rPr>
            </a:br>
            <a:r>
              <a:rPr lang="en-US" dirty="0" smtClean="0">
                <a:latin typeface="Arial" pitchFamily="34" charset="0"/>
                <a:cs typeface="Arial" pitchFamily="34" charset="0"/>
              </a:rPr>
              <a:t>     </a:t>
            </a:r>
            <a:r>
              <a:rPr lang="en-US" b="1" u="sng" dirty="0" smtClean="0">
                <a:latin typeface="Arial" pitchFamily="34" charset="0"/>
                <a:cs typeface="Arial" pitchFamily="34" charset="0"/>
              </a:rPr>
              <a:t>Imp</a:t>
            </a:r>
            <a:r>
              <a:rPr lang="en-US" b="1" dirty="0" smtClean="0">
                <a:latin typeface="Arial" pitchFamily="34" charset="0"/>
                <a:cs typeface="Arial" pitchFamily="34" charset="0"/>
              </a:rPr>
              <a:t>:-</a:t>
            </a:r>
            <a:r>
              <a:rPr lang="en-US" dirty="0" smtClean="0">
                <a:latin typeface="Arial" pitchFamily="34" charset="0"/>
                <a:cs typeface="Arial" pitchFamily="34" charset="0"/>
              </a:rPr>
              <a:t> </a:t>
            </a:r>
            <a:r>
              <a:rPr lang="en-US" u="sng" dirty="0" smtClean="0">
                <a:latin typeface="Arial" pitchFamily="34" charset="0"/>
                <a:cs typeface="Arial" pitchFamily="34" charset="0"/>
              </a:rPr>
              <a:t>Re-evaluate</a:t>
            </a:r>
            <a:r>
              <a:rPr lang="en-US" dirty="0" smtClean="0">
                <a:latin typeface="Arial" pitchFamily="34" charset="0"/>
                <a:cs typeface="Arial" pitchFamily="34" charset="0"/>
              </a:rPr>
              <a:t> and </a:t>
            </a:r>
            <a:r>
              <a:rPr lang="en-US" u="sng" dirty="0" smtClean="0">
                <a:latin typeface="Arial" pitchFamily="34" charset="0"/>
                <a:cs typeface="Arial" pitchFamily="34" charset="0"/>
              </a:rPr>
              <a:t>Update</a:t>
            </a:r>
            <a:r>
              <a:rPr lang="en-US" dirty="0" smtClean="0">
                <a:latin typeface="Arial" pitchFamily="34" charset="0"/>
                <a:cs typeface="Arial" pitchFamily="34" charset="0"/>
              </a:rPr>
              <a:t> such knowledge in case of recurring audits</a:t>
            </a:r>
            <a:endParaRPr lang="en-US" dirty="0">
              <a:latin typeface="Arial" pitchFamily="34" charset="0"/>
              <a:cs typeface="Arial" pitchFamily="34" charset="0"/>
            </a:endParaRPr>
          </a:p>
        </p:txBody>
      </p:sp>
      <p:sp>
        <p:nvSpPr>
          <p:cNvPr id="5" name="Rectangle 4"/>
          <p:cNvSpPr/>
          <p:nvPr/>
        </p:nvSpPr>
        <p:spPr>
          <a:xfrm>
            <a:off x="0" y="4038600"/>
            <a:ext cx="9144000" cy="1754326"/>
          </a:xfrm>
          <a:prstGeom prst="rect">
            <a:avLst/>
          </a:prstGeom>
          <a:ln>
            <a:solidFill>
              <a:schemeClr val="accent6">
                <a:lumMod val="50000"/>
              </a:schemeClr>
            </a:solidFill>
          </a:ln>
        </p:spPr>
        <p:style>
          <a:lnRef idx="1">
            <a:schemeClr val="accent6"/>
          </a:lnRef>
          <a:fillRef idx="2">
            <a:schemeClr val="accent6"/>
          </a:fillRef>
          <a:effectRef idx="1">
            <a:schemeClr val="accent6"/>
          </a:effectRef>
          <a:fontRef idx="minor">
            <a:schemeClr val="dk1"/>
          </a:fontRef>
        </p:style>
        <p:txBody>
          <a:bodyPr wrap="square">
            <a:spAutoFit/>
          </a:bodyPr>
          <a:lstStyle/>
          <a:p>
            <a:r>
              <a:rPr lang="en-US" b="1" dirty="0" smtClean="0">
                <a:latin typeface="Arial" pitchFamily="34" charset="0"/>
                <a:cs typeface="Arial" pitchFamily="34" charset="0"/>
              </a:rPr>
              <a:t>3) Sources of obtaining  knowledge</a:t>
            </a:r>
            <a:r>
              <a:rPr lang="en-US" dirty="0" smtClean="0">
                <a:latin typeface="Arial" pitchFamily="34" charset="0"/>
                <a:cs typeface="Arial" pitchFamily="34" charset="0"/>
              </a:rPr>
              <a:t/>
            </a:r>
            <a:br>
              <a:rPr lang="en-US" dirty="0" smtClean="0">
                <a:latin typeface="Arial" pitchFamily="34" charset="0"/>
                <a:cs typeface="Arial" pitchFamily="34" charset="0"/>
              </a:rPr>
            </a:br>
            <a:r>
              <a:rPr lang="en-US" dirty="0" smtClean="0">
                <a:latin typeface="Arial" pitchFamily="34" charset="0"/>
                <a:cs typeface="Arial" pitchFamily="34" charset="0"/>
              </a:rPr>
              <a:t>   a) Discussion with the people within the entity i.e. Management</a:t>
            </a:r>
            <a:br>
              <a:rPr lang="en-US" dirty="0" smtClean="0">
                <a:latin typeface="Arial" pitchFamily="34" charset="0"/>
                <a:cs typeface="Arial" pitchFamily="34" charset="0"/>
              </a:rPr>
            </a:br>
            <a:r>
              <a:rPr lang="en-US" dirty="0" smtClean="0">
                <a:latin typeface="Arial" pitchFamily="34" charset="0"/>
                <a:cs typeface="Arial" pitchFamily="34" charset="0"/>
              </a:rPr>
              <a:t>   b) Discussion with the people outside the entity i.e. Persons related to that Industry</a:t>
            </a:r>
            <a:br>
              <a:rPr lang="en-US" dirty="0" smtClean="0">
                <a:latin typeface="Arial" pitchFamily="34" charset="0"/>
                <a:cs typeface="Arial" pitchFamily="34" charset="0"/>
              </a:rPr>
            </a:br>
            <a:r>
              <a:rPr lang="en-US" dirty="0" smtClean="0">
                <a:latin typeface="Arial" pitchFamily="34" charset="0"/>
                <a:cs typeface="Arial" pitchFamily="34" charset="0"/>
              </a:rPr>
              <a:t>   c) Discussion with other auditors and advisors</a:t>
            </a:r>
          </a:p>
          <a:p>
            <a:r>
              <a:rPr lang="en-US" dirty="0" smtClean="0">
                <a:latin typeface="Arial" pitchFamily="34" charset="0"/>
                <a:cs typeface="Arial" pitchFamily="34" charset="0"/>
              </a:rPr>
              <a:t>   d) Personal visit to the entity premises &amp; plant locations etc.</a:t>
            </a:r>
            <a:br>
              <a:rPr lang="en-US" dirty="0" smtClean="0">
                <a:latin typeface="Arial" pitchFamily="34" charset="0"/>
                <a:cs typeface="Arial" pitchFamily="34" charset="0"/>
              </a:rPr>
            </a:br>
            <a:r>
              <a:rPr lang="en-US" dirty="0" smtClean="0">
                <a:latin typeface="Arial" pitchFamily="34" charset="0"/>
                <a:cs typeface="Arial" pitchFamily="34" charset="0"/>
              </a:rPr>
              <a:t>   e) Previous experience with the entity &amp; it’s industry</a:t>
            </a:r>
            <a:endParaRPr lang="en-US" dirty="0">
              <a:latin typeface="Arial" pitchFamily="34" charset="0"/>
              <a:cs typeface="Arial" pitchFamily="34" charset="0"/>
            </a:endParaRPr>
          </a:p>
        </p:txBody>
      </p:sp>
      <p:sp>
        <p:nvSpPr>
          <p:cNvPr id="6" name="Rectangle 5"/>
          <p:cNvSpPr/>
          <p:nvPr/>
        </p:nvSpPr>
        <p:spPr>
          <a:xfrm>
            <a:off x="0" y="5791200"/>
            <a:ext cx="9144000" cy="369332"/>
          </a:xfrm>
          <a:prstGeom prst="rect">
            <a:avLst/>
          </a:prstGeom>
          <a:ln>
            <a:solidFill>
              <a:schemeClr val="accent6">
                <a:lumMod val="50000"/>
              </a:schemeClr>
            </a:solidFill>
          </a:ln>
        </p:spPr>
        <p:style>
          <a:lnRef idx="1">
            <a:schemeClr val="accent6"/>
          </a:lnRef>
          <a:fillRef idx="2">
            <a:schemeClr val="accent6"/>
          </a:fillRef>
          <a:effectRef idx="1">
            <a:schemeClr val="accent6"/>
          </a:effectRef>
          <a:fontRef idx="minor">
            <a:schemeClr val="dk1"/>
          </a:fontRef>
        </p:style>
        <p:txBody>
          <a:bodyPr wrap="square">
            <a:spAutoFit/>
          </a:bodyPr>
          <a:lstStyle/>
          <a:p>
            <a:r>
              <a:rPr lang="en-US" b="1" dirty="0" smtClean="0">
                <a:latin typeface="Arial" pitchFamily="34" charset="0"/>
                <a:cs typeface="Arial" pitchFamily="34" charset="0"/>
              </a:rPr>
              <a:t>4) Using the Knowledge </a:t>
            </a:r>
            <a:r>
              <a:rPr lang="en-US" dirty="0" smtClean="0">
                <a:latin typeface="Arial" pitchFamily="34" charset="0"/>
                <a:cs typeface="Arial" pitchFamily="34" charset="0"/>
              </a:rPr>
              <a:t>     </a:t>
            </a:r>
            <a:r>
              <a:rPr lang="en-US" b="1" i="1" dirty="0" smtClean="0">
                <a:latin typeface="Arial" pitchFamily="34" charset="0"/>
                <a:cs typeface="Arial" pitchFamily="34" charset="0"/>
              </a:rPr>
              <a:t>(</a:t>
            </a:r>
            <a:r>
              <a:rPr lang="en-US" i="1" dirty="0" smtClean="0">
                <a:latin typeface="Arial" pitchFamily="34" charset="0"/>
                <a:cs typeface="Arial" pitchFamily="34" charset="0"/>
              </a:rPr>
              <a:t>Same as concept</a:t>
            </a:r>
            <a:r>
              <a:rPr lang="en-US" b="1" i="1" dirty="0" smtClean="0">
                <a:latin typeface="Arial" pitchFamily="34" charset="0"/>
                <a:cs typeface="Arial" pitchFamily="34" charset="0"/>
              </a:rPr>
              <a:t>)</a:t>
            </a:r>
            <a:endParaRPr lang="en-US" dirty="0">
              <a:latin typeface="Arial" pitchFamily="34" charset="0"/>
              <a:cs typeface="Arial" pitchFamily="34" charset="0"/>
            </a:endParaRPr>
          </a:p>
        </p:txBody>
      </p:sp>
    </p:spTree>
  </p:cSld>
  <p:clrMapOvr>
    <a:masterClrMapping/>
  </p:clrMapOvr>
  <p:transition spd="med">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mph" presetSubtype="0" fill="hold" grpId="0" nodeType="clickEffect">
                                  <p:stCondLst>
                                    <p:cond delay="0"/>
                                  </p:stCondLst>
                                  <p:childTnLst>
                                    <p:animClr clrSpc="hsl">
                                      <p:cBhvr override="childStyle">
                                        <p:cTn id="6" dur="2000" fill="hold"/>
                                        <p:tgtEl>
                                          <p:spTgt spid="2"/>
                                        </p:tgtEl>
                                        <p:attrNameLst>
                                          <p:attrName>style.color</p:attrName>
                                        </p:attrNameLst>
                                      </p:cBhvr>
                                      <p:by>
                                        <p:hsl h="7200000" s="0" l="0"/>
                                      </p:by>
                                    </p:animClr>
                                    <p:animClr clrSpc="hsl">
                                      <p:cBhvr>
                                        <p:cTn id="7" dur="2000" fill="hold"/>
                                        <p:tgtEl>
                                          <p:spTgt spid="2"/>
                                        </p:tgtEl>
                                        <p:attrNameLst>
                                          <p:attrName>fillcolor</p:attrName>
                                        </p:attrNameLst>
                                      </p:cBhvr>
                                      <p:by>
                                        <p:hsl h="7200000" s="0" l="0"/>
                                      </p:by>
                                    </p:animClr>
                                    <p:animClr clrSpc="hsl">
                                      <p:cBhvr>
                                        <p:cTn id="8" dur="2000" fill="hold"/>
                                        <p:tgtEl>
                                          <p:spTgt spid="2"/>
                                        </p:tgtEl>
                                        <p:attrNameLst>
                                          <p:attrName>stroke.color</p:attrName>
                                        </p:attrNameLst>
                                      </p:cBhvr>
                                      <p:by>
                                        <p:hsl h="7200000" s="0" l="0"/>
                                      </p:by>
                                    </p:animClr>
                                    <p:set>
                                      <p:cBhvr>
                                        <p:cTn id="9" dur="2000" fill="hold"/>
                                        <p:tgtEl>
                                          <p:spTgt spid="2"/>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128002"/>
                                        </p:tgtEl>
                                        <p:attrNameLst>
                                          <p:attrName>style.visibility</p:attrName>
                                        </p:attrNameLst>
                                      </p:cBhvr>
                                      <p:to>
                                        <p:strVal val="visible"/>
                                      </p:to>
                                    </p:set>
                                    <p:anim calcmode="lin" valueType="num">
                                      <p:cBhvr>
                                        <p:cTn id="14" dur="1000" fill="hold"/>
                                        <p:tgtEl>
                                          <p:spTgt spid="128002"/>
                                        </p:tgtEl>
                                        <p:attrNameLst>
                                          <p:attrName>ppt_w</p:attrName>
                                        </p:attrNameLst>
                                      </p:cBhvr>
                                      <p:tavLst>
                                        <p:tav tm="0">
                                          <p:val>
                                            <p:fltVal val="0"/>
                                          </p:val>
                                        </p:tav>
                                        <p:tav tm="100000">
                                          <p:val>
                                            <p:strVal val="#ppt_w"/>
                                          </p:val>
                                        </p:tav>
                                      </p:tavLst>
                                    </p:anim>
                                    <p:anim calcmode="lin" valueType="num">
                                      <p:cBhvr>
                                        <p:cTn id="15" dur="1000" fill="hold"/>
                                        <p:tgtEl>
                                          <p:spTgt spid="128002"/>
                                        </p:tgtEl>
                                        <p:attrNameLst>
                                          <p:attrName>ppt_h</p:attrName>
                                        </p:attrNameLst>
                                      </p:cBhvr>
                                      <p:tavLst>
                                        <p:tav tm="0">
                                          <p:val>
                                            <p:fltVal val="0"/>
                                          </p:val>
                                        </p:tav>
                                        <p:tav tm="100000">
                                          <p:val>
                                            <p:strVal val="#ppt_h"/>
                                          </p:val>
                                        </p:tav>
                                      </p:tavLst>
                                    </p:anim>
                                    <p:animEffect transition="in" filter="fade">
                                      <p:cBhvr>
                                        <p:cTn id="16" dur="1000"/>
                                        <p:tgtEl>
                                          <p:spTgt spid="12800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1000" fill="hold"/>
                                        <p:tgtEl>
                                          <p:spTgt spid="4"/>
                                        </p:tgtEl>
                                        <p:attrNameLst>
                                          <p:attrName>ppt_w</p:attrName>
                                        </p:attrNameLst>
                                      </p:cBhvr>
                                      <p:tavLst>
                                        <p:tav tm="0">
                                          <p:val>
                                            <p:fltVal val="0"/>
                                          </p:val>
                                        </p:tav>
                                        <p:tav tm="100000">
                                          <p:val>
                                            <p:strVal val="#ppt_w"/>
                                          </p:val>
                                        </p:tav>
                                      </p:tavLst>
                                    </p:anim>
                                    <p:anim calcmode="lin" valueType="num">
                                      <p:cBhvr>
                                        <p:cTn id="22" dur="1000" fill="hold"/>
                                        <p:tgtEl>
                                          <p:spTgt spid="4"/>
                                        </p:tgtEl>
                                        <p:attrNameLst>
                                          <p:attrName>ppt_h</p:attrName>
                                        </p:attrNameLst>
                                      </p:cBhvr>
                                      <p:tavLst>
                                        <p:tav tm="0">
                                          <p:val>
                                            <p:fltVal val="0"/>
                                          </p:val>
                                        </p:tav>
                                        <p:tav tm="100000">
                                          <p:val>
                                            <p:strVal val="#ppt_h"/>
                                          </p:val>
                                        </p:tav>
                                      </p:tavLst>
                                    </p:anim>
                                    <p:animEffect transition="in" filter="fade">
                                      <p:cBhvr>
                                        <p:cTn id="23" dur="10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p:cTn id="28" dur="1000" fill="hold"/>
                                        <p:tgtEl>
                                          <p:spTgt spid="5"/>
                                        </p:tgtEl>
                                        <p:attrNameLst>
                                          <p:attrName>ppt_w</p:attrName>
                                        </p:attrNameLst>
                                      </p:cBhvr>
                                      <p:tavLst>
                                        <p:tav tm="0">
                                          <p:val>
                                            <p:fltVal val="0"/>
                                          </p:val>
                                        </p:tav>
                                        <p:tav tm="100000">
                                          <p:val>
                                            <p:strVal val="#ppt_w"/>
                                          </p:val>
                                        </p:tav>
                                      </p:tavLst>
                                    </p:anim>
                                    <p:anim calcmode="lin" valueType="num">
                                      <p:cBhvr>
                                        <p:cTn id="29" dur="1000" fill="hold"/>
                                        <p:tgtEl>
                                          <p:spTgt spid="5"/>
                                        </p:tgtEl>
                                        <p:attrNameLst>
                                          <p:attrName>ppt_h</p:attrName>
                                        </p:attrNameLst>
                                      </p:cBhvr>
                                      <p:tavLst>
                                        <p:tav tm="0">
                                          <p:val>
                                            <p:fltVal val="0"/>
                                          </p:val>
                                        </p:tav>
                                        <p:tav tm="100000">
                                          <p:val>
                                            <p:strVal val="#ppt_h"/>
                                          </p:val>
                                        </p:tav>
                                      </p:tavLst>
                                    </p:anim>
                                    <p:animEffect transition="in" filter="fade">
                                      <p:cBhvr>
                                        <p:cTn id="30" dur="1000"/>
                                        <p:tgtEl>
                                          <p:spTgt spid="5"/>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p:cTn id="35" dur="1000" fill="hold"/>
                                        <p:tgtEl>
                                          <p:spTgt spid="6"/>
                                        </p:tgtEl>
                                        <p:attrNameLst>
                                          <p:attrName>ppt_w</p:attrName>
                                        </p:attrNameLst>
                                      </p:cBhvr>
                                      <p:tavLst>
                                        <p:tav tm="0">
                                          <p:val>
                                            <p:fltVal val="0"/>
                                          </p:val>
                                        </p:tav>
                                        <p:tav tm="100000">
                                          <p:val>
                                            <p:strVal val="#ppt_w"/>
                                          </p:val>
                                        </p:tav>
                                      </p:tavLst>
                                    </p:anim>
                                    <p:anim calcmode="lin" valueType="num">
                                      <p:cBhvr>
                                        <p:cTn id="36" dur="1000" fill="hold"/>
                                        <p:tgtEl>
                                          <p:spTgt spid="6"/>
                                        </p:tgtEl>
                                        <p:attrNameLst>
                                          <p:attrName>ppt_h</p:attrName>
                                        </p:attrNameLst>
                                      </p:cBhvr>
                                      <p:tavLst>
                                        <p:tav tm="0">
                                          <p:val>
                                            <p:fltVal val="0"/>
                                          </p:val>
                                        </p:tav>
                                        <p:tav tm="100000">
                                          <p:val>
                                            <p:strVal val="#ppt_h"/>
                                          </p:val>
                                        </p:tav>
                                      </p:tavLst>
                                    </p:anim>
                                    <p:animEffect transition="in" filter="fade">
                                      <p:cBhvr>
                                        <p:cTn id="3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8002" grpId="0" animBg="1"/>
      <p:bldP spid="4" grpId="0" animBg="1"/>
      <p:bldP spid="5" grpId="0" animBg="1"/>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0600"/>
          </a:xfrm>
        </p:spPr>
        <p:txBody>
          <a:bodyPr>
            <a:noAutofit/>
          </a:bodyPr>
          <a:lstStyle/>
          <a:p>
            <a:pPr algn="ctr"/>
            <a:r>
              <a:rPr lang="en-US" sz="3600" b="1" i="1" u="sng" dirty="0" smtClean="0">
                <a:solidFill>
                  <a:srgbClr val="FF0000"/>
                </a:solidFill>
              </a:rPr>
              <a:t>SA 250</a:t>
            </a:r>
            <a:r>
              <a:rPr lang="en-US" sz="2000" b="1" u="sng" dirty="0" smtClean="0">
                <a:solidFill>
                  <a:srgbClr val="FF0000"/>
                </a:solidFill>
              </a:rPr>
              <a:t/>
            </a:r>
            <a:br>
              <a:rPr lang="en-US" sz="2000" b="1" u="sng" dirty="0" smtClean="0">
                <a:solidFill>
                  <a:srgbClr val="FF0000"/>
                </a:solidFill>
              </a:rPr>
            </a:br>
            <a:r>
              <a:rPr lang="en-US" sz="3600" b="1" u="sng" dirty="0" smtClean="0">
                <a:solidFill>
                  <a:srgbClr val="FF0000"/>
                </a:solidFill>
              </a:rPr>
              <a:t>C</a:t>
            </a:r>
            <a:r>
              <a:rPr lang="en-US" sz="2000" b="1" u="sng" dirty="0" smtClean="0">
                <a:solidFill>
                  <a:srgbClr val="FF0000"/>
                </a:solidFill>
              </a:rPr>
              <a:t>onsideration Of Laws &amp; Regulations  In An Audit Of Financial statements</a:t>
            </a:r>
            <a:endParaRPr lang="en-US" sz="5400" dirty="0">
              <a:solidFill>
                <a:srgbClr val="FF0000"/>
              </a:solidFill>
            </a:endParaRPr>
          </a:p>
        </p:txBody>
      </p:sp>
      <p:sp>
        <p:nvSpPr>
          <p:cNvPr id="3" name="Content Placeholder 2"/>
          <p:cNvSpPr>
            <a:spLocks noGrp="1"/>
          </p:cNvSpPr>
          <p:nvPr>
            <p:ph idx="1"/>
          </p:nvPr>
        </p:nvSpPr>
        <p:spPr>
          <a:xfrm>
            <a:off x="0" y="914400"/>
            <a:ext cx="9144000" cy="5943600"/>
          </a:xfrm>
        </p:spPr>
        <p:txBody>
          <a:bodyPr>
            <a:noAutofit/>
          </a:bodyPr>
          <a:lstStyle/>
          <a:p>
            <a:pPr>
              <a:buNone/>
            </a:pPr>
            <a:r>
              <a:rPr lang="en-US" sz="1600" b="1" dirty="0" smtClean="0"/>
              <a:t>	</a:t>
            </a:r>
          </a:p>
          <a:p>
            <a:pPr>
              <a:buNone/>
            </a:pPr>
            <a:r>
              <a:rPr lang="en-US" sz="1600" b="1" dirty="0" smtClean="0"/>
              <a:t>	1) Introduction</a:t>
            </a:r>
            <a:r>
              <a:rPr lang="en-US" sz="1600" dirty="0" smtClean="0"/>
              <a:t/>
            </a:r>
            <a:br>
              <a:rPr lang="en-US" sz="1600" dirty="0" smtClean="0"/>
            </a:br>
            <a:r>
              <a:rPr lang="en-US" sz="1600" dirty="0" smtClean="0"/>
              <a:t>     An auditor might not be aware about the various applicable laws on the entity.</a:t>
            </a:r>
            <a:br>
              <a:rPr lang="en-US" sz="1600" dirty="0" smtClean="0"/>
            </a:br>
            <a:r>
              <a:rPr lang="en-US" sz="1600" dirty="0" smtClean="0"/>
              <a:t>     But, he should recognize that any non-compliance might materially affect the F/S.</a:t>
            </a:r>
          </a:p>
          <a:p>
            <a:pPr>
              <a:buNone/>
            </a:pPr>
            <a:r>
              <a:rPr lang="en-US" sz="1600" b="1" dirty="0" smtClean="0"/>
              <a:t>	2) Responsibility of compliance of such laws and regulations</a:t>
            </a:r>
            <a:r>
              <a:rPr lang="en-US" sz="1600" dirty="0" smtClean="0"/>
              <a:t/>
            </a:r>
            <a:br>
              <a:rPr lang="en-US" sz="1600" dirty="0" smtClean="0"/>
            </a:br>
            <a:r>
              <a:rPr lang="en-US" sz="1600" dirty="0" smtClean="0"/>
              <a:t>     Responsibility of compliance rests with the </a:t>
            </a:r>
            <a:r>
              <a:rPr lang="en-US" sz="1600" u="sng" dirty="0" smtClean="0"/>
              <a:t>MANAGEMENT</a:t>
            </a:r>
            <a:br>
              <a:rPr lang="en-US" sz="1600" u="sng" dirty="0" smtClean="0"/>
            </a:br>
            <a:r>
              <a:rPr lang="en-US" sz="1600" dirty="0" smtClean="0"/>
              <a:t>     It should monitor the various legal requirements &amp; ensure that operating procedures  are</a:t>
            </a:r>
          </a:p>
          <a:p>
            <a:pPr>
              <a:buNone/>
            </a:pPr>
            <a:r>
              <a:rPr lang="en-US" sz="1600" dirty="0" smtClean="0"/>
              <a:t>          designed to meet the requirements.</a:t>
            </a:r>
          </a:p>
          <a:p>
            <a:pPr>
              <a:buNone/>
            </a:pPr>
            <a:r>
              <a:rPr lang="en-US" sz="1600" b="1" dirty="0" smtClean="0"/>
              <a:t>	3) Auditor’s Consideration</a:t>
            </a:r>
            <a:r>
              <a:rPr lang="en-US" sz="1600" dirty="0" smtClean="0"/>
              <a:t/>
            </a:r>
            <a:br>
              <a:rPr lang="en-US" sz="1600" dirty="0" smtClean="0"/>
            </a:br>
            <a:r>
              <a:rPr lang="en-US" sz="1600" dirty="0" smtClean="0"/>
              <a:t>     After obtaining a general understanding of the applicable legal framework, he should  obtain</a:t>
            </a:r>
          </a:p>
          <a:p>
            <a:pPr>
              <a:buNone/>
            </a:pPr>
            <a:r>
              <a:rPr lang="en-US" sz="1600" dirty="0" smtClean="0"/>
              <a:t>	    evidence  for  compliance / non-compliance &amp; financial impact thereof.</a:t>
            </a:r>
          </a:p>
          <a:p>
            <a:pPr>
              <a:buNone/>
            </a:pPr>
            <a:r>
              <a:rPr lang="en-US" sz="1600" b="1" dirty="0" smtClean="0"/>
              <a:t>	4) Management Representation</a:t>
            </a:r>
            <a:br>
              <a:rPr lang="en-US" sz="1600" b="1" dirty="0" smtClean="0"/>
            </a:br>
            <a:r>
              <a:rPr lang="en-US" sz="1600" dirty="0" smtClean="0"/>
              <a:t>     In case of actual / possible non-compliance a WRITTEN Representation should be  obtained.</a:t>
            </a:r>
          </a:p>
          <a:p>
            <a:pPr>
              <a:buNone/>
            </a:pPr>
            <a:r>
              <a:rPr lang="en-US" sz="1600" b="1" dirty="0" smtClean="0"/>
              <a:t>	5) Communication / Reporting of non-compliance</a:t>
            </a:r>
            <a:r>
              <a:rPr lang="en-US" sz="1600" dirty="0" smtClean="0"/>
              <a:t/>
            </a:r>
            <a:br>
              <a:rPr lang="en-US" sz="1600" dirty="0" smtClean="0"/>
            </a:br>
            <a:r>
              <a:rPr lang="en-US" sz="1600" dirty="0" smtClean="0"/>
              <a:t>    To the Appropriate Level of Management</a:t>
            </a:r>
          </a:p>
          <a:p>
            <a:pPr>
              <a:buNone/>
            </a:pPr>
            <a:r>
              <a:rPr lang="en-US" sz="1600" dirty="0" smtClean="0"/>
              <a:t>	    Material non-compliances can be expressed by way of qualified / adverse opinion</a:t>
            </a:r>
          </a:p>
          <a:p>
            <a:pPr>
              <a:buNone/>
            </a:pPr>
            <a:r>
              <a:rPr lang="en-US" sz="1600" b="1" dirty="0" smtClean="0"/>
              <a:t>	6) Withdrawal From The Engagement</a:t>
            </a:r>
            <a:r>
              <a:rPr lang="en-US" sz="1600" dirty="0" smtClean="0"/>
              <a:t/>
            </a:r>
            <a:br>
              <a:rPr lang="en-US" sz="1600" dirty="0" smtClean="0"/>
            </a:br>
            <a:r>
              <a:rPr lang="en-US" sz="1600" dirty="0" smtClean="0"/>
              <a:t>     Any Remedial                Not Considered                         Auditor MUST </a:t>
            </a:r>
            <a:br>
              <a:rPr lang="en-US" sz="1600" dirty="0" smtClean="0"/>
            </a:br>
            <a:r>
              <a:rPr lang="en-US" sz="1600" dirty="0" smtClean="0"/>
              <a:t>     Steps, deemed                by Management                        WITHDRAW</a:t>
            </a:r>
            <a:br>
              <a:rPr lang="en-US" sz="1600" dirty="0" smtClean="0"/>
            </a:br>
            <a:r>
              <a:rPr lang="en-US" sz="1600" dirty="0" smtClean="0"/>
              <a:t>     necessary</a:t>
            </a:r>
          </a:p>
          <a:p>
            <a:r>
              <a:rPr lang="en-US" sz="1600" b="1" u="sng" dirty="0" smtClean="0"/>
              <a:t>Very Imp.  </a:t>
            </a:r>
            <a:r>
              <a:rPr lang="en-US" sz="1600" b="1" dirty="0" smtClean="0"/>
              <a:t>:- </a:t>
            </a:r>
            <a:r>
              <a:rPr lang="en-US" sz="1600" u="sng" dirty="0" smtClean="0"/>
              <a:t>MATERIALITY</a:t>
            </a:r>
            <a:r>
              <a:rPr lang="en-US" sz="1600" dirty="0" smtClean="0"/>
              <a:t> of non-compliance being </a:t>
            </a:r>
            <a:r>
              <a:rPr lang="en-US" sz="1600" u="sng" dirty="0" smtClean="0"/>
              <a:t>IRRELEVANT</a:t>
            </a:r>
            <a:r>
              <a:rPr lang="en-US" sz="1800" b="1" u="sng" dirty="0" smtClean="0"/>
              <a:t/>
            </a:r>
            <a:br>
              <a:rPr lang="en-US" sz="1800" b="1" u="sng" dirty="0" smtClean="0"/>
            </a:br>
            <a:endParaRPr lang="en-US" sz="1800" dirty="0" smtClean="0"/>
          </a:p>
          <a:p>
            <a:endParaRPr lang="en-US" sz="1800" dirty="0"/>
          </a:p>
        </p:txBody>
      </p:sp>
      <p:cxnSp>
        <p:nvCxnSpPr>
          <p:cNvPr id="5" name="Straight Arrow Connector 4"/>
          <p:cNvCxnSpPr/>
          <p:nvPr/>
        </p:nvCxnSpPr>
        <p:spPr>
          <a:xfrm>
            <a:off x="1981200" y="5791200"/>
            <a:ext cx="609600" cy="1588"/>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7" name="Straight Arrow Connector 6"/>
          <p:cNvCxnSpPr/>
          <p:nvPr/>
        </p:nvCxnSpPr>
        <p:spPr>
          <a:xfrm>
            <a:off x="4191000" y="5791200"/>
            <a:ext cx="762000" cy="1588"/>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Tree>
  </p:cSld>
  <p:clrMapOvr>
    <a:overrideClrMapping bg1="lt1" tx1="dk1" bg2="lt2" tx2="dk2" accent1="accent1" accent2="accent2" accent3="accent3" accent4="accent4" accent5="accent5" accent6="accent6" hlink="hlink" folHlink="folHlink"/>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additive="base">
                                        <p:cTn id="16"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 calcmode="lin" valueType="num">
                                      <p:cBhvr additive="base">
                                        <p:cTn id="24"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additive="base">
                                        <p:cTn id="2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calcmode="lin" valueType="num">
                                      <p:cBhvr additive="base">
                                        <p:cTn id="3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 calcmode="lin" valueType="num">
                                      <p:cBhvr additive="base">
                                        <p:cTn id="36"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 calcmode="lin" valueType="num">
                                      <p:cBhvr additive="base">
                                        <p:cTn id="40"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2" presetID="2" presetClass="entr" presetSubtype="4" fill="hold" grpId="0" nodeType="withEffect">
                                  <p:stCondLst>
                                    <p:cond delay="0"/>
                                  </p:stCondLst>
                                  <p:childTnLst>
                                    <p:set>
                                      <p:cBhvr>
                                        <p:cTn id="43" dur="1" fill="hold">
                                          <p:stCondLst>
                                            <p:cond delay="0"/>
                                          </p:stCondLst>
                                        </p:cTn>
                                        <p:tgtEl>
                                          <p:spTgt spid="3">
                                            <p:txEl>
                                              <p:pRg st="8" end="8"/>
                                            </p:txEl>
                                          </p:spTgt>
                                        </p:tgtEl>
                                        <p:attrNameLst>
                                          <p:attrName>style.visibility</p:attrName>
                                        </p:attrNameLst>
                                      </p:cBhvr>
                                      <p:to>
                                        <p:strVal val="visible"/>
                                      </p:to>
                                    </p:set>
                                    <p:anim calcmode="lin" valueType="num">
                                      <p:cBhvr additive="base">
                                        <p:cTn id="44"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6" presetID="2" presetClass="entr" presetSubtype="4" fill="hold" grpId="0" nodeType="withEffect">
                                  <p:stCondLst>
                                    <p:cond delay="0"/>
                                  </p:stCondLst>
                                  <p:childTnLst>
                                    <p:set>
                                      <p:cBhvr>
                                        <p:cTn id="47" dur="1" fill="hold">
                                          <p:stCondLst>
                                            <p:cond delay="0"/>
                                          </p:stCondLst>
                                        </p:cTn>
                                        <p:tgtEl>
                                          <p:spTgt spid="3">
                                            <p:txEl>
                                              <p:pRg st="9" end="9"/>
                                            </p:txEl>
                                          </p:spTgt>
                                        </p:tgtEl>
                                        <p:attrNameLst>
                                          <p:attrName>style.visibility</p:attrName>
                                        </p:attrNameLst>
                                      </p:cBhvr>
                                      <p:to>
                                        <p:strVal val="visible"/>
                                      </p:to>
                                    </p:set>
                                    <p:anim calcmode="lin" valueType="num">
                                      <p:cBhvr additive="base">
                                        <p:cTn id="48"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
                                            <p:txEl>
                                              <p:pRg st="9" end="9"/>
                                            </p:txEl>
                                          </p:spTgt>
                                        </p:tgtEl>
                                        <p:attrNameLst>
                                          <p:attrName>ppt_y</p:attrName>
                                        </p:attrNameLst>
                                      </p:cBhvr>
                                      <p:tavLst>
                                        <p:tav tm="0">
                                          <p:val>
                                            <p:strVal val="1+#ppt_h/2"/>
                                          </p:val>
                                        </p:tav>
                                        <p:tav tm="100000">
                                          <p:val>
                                            <p:strVal val="#ppt_y"/>
                                          </p:val>
                                        </p:tav>
                                      </p:tavLst>
                                    </p:anim>
                                  </p:childTnLst>
                                </p:cTn>
                              </p:par>
                              <p:par>
                                <p:cTn id="50" presetID="2" presetClass="entr" presetSubtype="4" fill="hold" grpId="0" nodeType="withEffect">
                                  <p:stCondLst>
                                    <p:cond delay="0"/>
                                  </p:stCondLst>
                                  <p:childTnLst>
                                    <p:set>
                                      <p:cBhvr>
                                        <p:cTn id="51" dur="1" fill="hold">
                                          <p:stCondLst>
                                            <p:cond delay="0"/>
                                          </p:stCondLst>
                                        </p:cTn>
                                        <p:tgtEl>
                                          <p:spTgt spid="3">
                                            <p:txEl>
                                              <p:pRg st="10" end="10"/>
                                            </p:txEl>
                                          </p:spTgt>
                                        </p:tgtEl>
                                        <p:attrNameLst>
                                          <p:attrName>style.visibility</p:attrName>
                                        </p:attrNameLst>
                                      </p:cBhvr>
                                      <p:to>
                                        <p:strVal val="visible"/>
                                      </p:to>
                                    </p:set>
                                    <p:anim calcmode="lin" valueType="num">
                                      <p:cBhvr additive="base">
                                        <p:cTn id="52"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allAtOnce"/>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54162"/>
            <a:ext cx="9144000" cy="2865438"/>
          </a:xfrm>
        </p:spPr>
        <p:txBody>
          <a:bodyPr>
            <a:normAutofit fontScale="62500" lnSpcReduction="20000"/>
          </a:bodyPr>
          <a:lstStyle/>
          <a:p>
            <a:r>
              <a:rPr lang="en-US" sz="4000" b="1" dirty="0" smtClean="0"/>
              <a:t>1) Introduction</a:t>
            </a:r>
            <a:r>
              <a:rPr lang="en-US" dirty="0" smtClean="0"/>
              <a:t/>
            </a:r>
            <a:br>
              <a:rPr lang="en-US" dirty="0" smtClean="0"/>
            </a:br>
            <a:r>
              <a:rPr lang="en-US" dirty="0" smtClean="0"/>
              <a:t>     </a:t>
            </a:r>
            <a:r>
              <a:rPr lang="en-US" b="1" dirty="0" smtClean="0"/>
              <a:t>Audit of the Opening Balances in case of initial audit engageme</a:t>
            </a:r>
            <a:r>
              <a:rPr lang="en-US" dirty="0" smtClean="0"/>
              <a:t>nts</a:t>
            </a:r>
          </a:p>
          <a:p>
            <a:r>
              <a:rPr lang="en-US" dirty="0" smtClean="0"/>
              <a:t/>
            </a:r>
            <a:br>
              <a:rPr lang="en-US" dirty="0" smtClean="0"/>
            </a:br>
            <a:r>
              <a:rPr lang="en-US" sz="4000" b="1" dirty="0" smtClean="0"/>
              <a:t>2) Audit Procedures</a:t>
            </a:r>
          </a:p>
          <a:p>
            <a:pPr>
              <a:lnSpc>
                <a:spcPct val="120000"/>
              </a:lnSpc>
              <a:buNone/>
            </a:pPr>
            <a:r>
              <a:rPr lang="en-US" dirty="0" smtClean="0"/>
              <a:t/>
            </a:r>
            <a:br>
              <a:rPr lang="en-US" dirty="0" smtClean="0"/>
            </a:br>
            <a:r>
              <a:rPr lang="en-US" dirty="0" smtClean="0"/>
              <a:t>   </a:t>
            </a:r>
            <a:r>
              <a:rPr lang="en-US" b="1" dirty="0" smtClean="0"/>
              <a:t>a) A/c Policies being consistently followed</a:t>
            </a:r>
            <a:br>
              <a:rPr lang="en-US" b="1" dirty="0" smtClean="0"/>
            </a:br>
            <a:r>
              <a:rPr lang="en-US" b="1" dirty="0" smtClean="0"/>
              <a:t>   b) Correct balances of various a/c’s have been correctly </a:t>
            </a:r>
            <a:r>
              <a:rPr lang="en-US" b="1" dirty="0" err="1" smtClean="0"/>
              <a:t>b/f</a:t>
            </a:r>
            <a:endParaRPr lang="en-US" b="1" dirty="0" smtClean="0"/>
          </a:p>
          <a:p>
            <a:pPr>
              <a:lnSpc>
                <a:spcPct val="120000"/>
              </a:lnSpc>
            </a:pPr>
            <a:r>
              <a:rPr lang="en-US" b="1" dirty="0" smtClean="0"/>
              <a:t>   c) Nature of Op. Bal. &amp; risk of their misstatement in the current period</a:t>
            </a:r>
            <a:br>
              <a:rPr lang="en-US" b="1" dirty="0" smtClean="0"/>
            </a:br>
            <a:r>
              <a:rPr lang="en-US" b="1" dirty="0" smtClean="0"/>
              <a:t>   d) The Op. Bal. do not contain misstatements that materially affect the financial statements of the current period</a:t>
            </a:r>
            <a:endParaRPr lang="en-US" b="1" dirty="0"/>
          </a:p>
        </p:txBody>
      </p:sp>
      <p:sp>
        <p:nvSpPr>
          <p:cNvPr id="2" name="Title 1"/>
          <p:cNvSpPr>
            <a:spLocks noGrp="1"/>
          </p:cNvSpPr>
          <p:nvPr>
            <p:ph type="title"/>
          </p:nvPr>
        </p:nvSpPr>
        <p:spPr>
          <a:xfrm>
            <a:off x="0" y="0"/>
            <a:ext cx="9144000" cy="1447800"/>
          </a:xfrm>
        </p:spPr>
        <p:txBody>
          <a:bodyPr>
            <a:noAutofit/>
          </a:bodyPr>
          <a:lstStyle/>
          <a:p>
            <a:pPr algn="ctr"/>
            <a:r>
              <a:rPr lang="en-US" sz="4000" b="1" u="sng" dirty="0" smtClean="0">
                <a:latin typeface="Comic Sans MS" pitchFamily="66" charset="0"/>
              </a:rPr>
              <a:t>SA 510</a:t>
            </a:r>
            <a:r>
              <a:rPr lang="en-US" sz="3600" b="1" u="sng" dirty="0" smtClean="0">
                <a:latin typeface="Comic Sans MS" pitchFamily="66" charset="0"/>
              </a:rPr>
              <a:t/>
            </a:r>
            <a:br>
              <a:rPr lang="en-US" sz="3600" b="1" u="sng" dirty="0" smtClean="0">
                <a:latin typeface="Comic Sans MS" pitchFamily="66" charset="0"/>
              </a:rPr>
            </a:br>
            <a:r>
              <a:rPr lang="en-US" sz="2400" b="1" u="sng" dirty="0" smtClean="0">
                <a:latin typeface="Comic Sans MS" pitchFamily="66" charset="0"/>
              </a:rPr>
              <a:t>Initial Engagements – Opening Balances</a:t>
            </a:r>
            <a:endParaRPr lang="en-US" sz="3600" dirty="0">
              <a:latin typeface="Comic Sans MS" pitchFamily="66" charset="0"/>
            </a:endParaRPr>
          </a:p>
        </p:txBody>
      </p:sp>
      <p:sp>
        <p:nvSpPr>
          <p:cNvPr id="5" name="Rectangle 4"/>
          <p:cNvSpPr/>
          <p:nvPr/>
        </p:nvSpPr>
        <p:spPr>
          <a:xfrm>
            <a:off x="0" y="4343401"/>
            <a:ext cx="9144000" cy="461665"/>
          </a:xfrm>
          <a:prstGeom prst="rect">
            <a:avLst/>
          </a:prstGeom>
        </p:spPr>
        <p:txBody>
          <a:bodyPr wrap="square">
            <a:spAutoFit/>
          </a:bodyPr>
          <a:lstStyle/>
          <a:p>
            <a:r>
              <a:rPr lang="en-US" sz="2400" b="1" dirty="0" smtClean="0"/>
              <a:t>3) Audit Reporting and Conclusions</a:t>
            </a:r>
            <a:endParaRPr lang="en-US" dirty="0"/>
          </a:p>
        </p:txBody>
      </p:sp>
      <p:graphicFrame>
        <p:nvGraphicFramePr>
          <p:cNvPr id="8" name="Table 7"/>
          <p:cNvGraphicFramePr>
            <a:graphicFrameLocks noGrp="1"/>
          </p:cNvGraphicFramePr>
          <p:nvPr/>
        </p:nvGraphicFramePr>
        <p:xfrm>
          <a:off x="0" y="4789714"/>
          <a:ext cx="8839200" cy="1943158"/>
        </p:xfrm>
        <a:graphic>
          <a:graphicData uri="http://schemas.openxmlformats.org/drawingml/2006/table">
            <a:tbl>
              <a:tblPr/>
              <a:tblGrid>
                <a:gridCol w="1087174"/>
                <a:gridCol w="4170627"/>
                <a:gridCol w="3581399"/>
              </a:tblGrid>
              <a:tr h="519764">
                <a:tc>
                  <a:txBody>
                    <a:bodyPr/>
                    <a:lstStyle/>
                    <a:p>
                      <a:pPr marL="0" marR="0" algn="ctr">
                        <a:spcBef>
                          <a:spcPts val="0"/>
                        </a:spcBef>
                        <a:spcAft>
                          <a:spcPts val="0"/>
                        </a:spcAft>
                      </a:pPr>
                      <a:r>
                        <a:rPr lang="en-US" sz="2000" b="1" dirty="0" err="1">
                          <a:latin typeface="Times New Roman"/>
                          <a:ea typeface="Times New Roman"/>
                          <a:cs typeface="Times New Roman"/>
                        </a:rPr>
                        <a:t>S.No</a:t>
                      </a:r>
                      <a:r>
                        <a:rPr lang="en-US" sz="2000" b="1" dirty="0">
                          <a:latin typeface="Times New Roman"/>
                          <a:ea typeface="Times New Roman"/>
                          <a:cs typeface="Times New Roman"/>
                        </a:rPr>
                        <a:t>.</a:t>
                      </a:r>
                      <a:endParaRPr lang="en-US" sz="2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b="1" dirty="0">
                          <a:latin typeface="Times New Roman"/>
                          <a:ea typeface="Times New Roman"/>
                          <a:cs typeface="Times New Roman"/>
                        </a:rPr>
                        <a:t>Type of problem with Opening Balances</a:t>
                      </a:r>
                      <a:endParaRPr lang="en-US" sz="2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b="1" dirty="0">
                          <a:latin typeface="Times New Roman"/>
                          <a:ea typeface="Times New Roman"/>
                          <a:cs typeface="Times New Roman"/>
                        </a:rPr>
                        <a:t>Opinion to be framed in Audit Report</a:t>
                      </a:r>
                      <a:endParaRPr lang="en-US" sz="2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9764">
                <a:tc>
                  <a:txBody>
                    <a:bodyPr/>
                    <a:lstStyle/>
                    <a:p>
                      <a:pPr marL="0" marR="0" algn="ctr">
                        <a:spcBef>
                          <a:spcPts val="0"/>
                        </a:spcBef>
                        <a:spcAft>
                          <a:spcPts val="0"/>
                        </a:spcAft>
                      </a:pPr>
                      <a:r>
                        <a:rPr lang="en-US" sz="2000" dirty="0">
                          <a:latin typeface="Times New Roman"/>
                          <a:ea typeface="Times New Roman"/>
                          <a:cs typeface="Times New Roman"/>
                        </a:rPr>
                        <a:t>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dirty="0">
                          <a:latin typeface="Times New Roman"/>
                          <a:ea typeface="Times New Roman"/>
                          <a:cs typeface="Times New Roman"/>
                        </a:rPr>
                        <a:t>Unable to obtain sufficient audit evidence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dirty="0">
                          <a:latin typeface="Times New Roman"/>
                          <a:ea typeface="Times New Roman"/>
                          <a:cs typeface="Times New Roman"/>
                        </a:rPr>
                        <a:t>Qualified / Disclaimer of opinion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23958">
                <a:tc>
                  <a:txBody>
                    <a:bodyPr/>
                    <a:lstStyle/>
                    <a:p>
                      <a:pPr marL="0" marR="0" algn="ctr">
                        <a:spcBef>
                          <a:spcPts val="0"/>
                        </a:spcBef>
                        <a:spcAft>
                          <a:spcPts val="0"/>
                        </a:spcAft>
                      </a:pPr>
                      <a:r>
                        <a:rPr lang="en-US" sz="2000" dirty="0">
                          <a:latin typeface="Times New Roman"/>
                          <a:ea typeface="Times New Roman"/>
                          <a:cs typeface="Times New Roman"/>
                        </a:rPr>
                        <a:t>b)</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dirty="0">
                          <a:latin typeface="Times New Roman"/>
                          <a:ea typeface="Times New Roman"/>
                          <a:cs typeface="Times New Roman"/>
                        </a:rPr>
                        <a:t>Material misstatements that affect the current period financial statements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dirty="0">
                          <a:latin typeface="Times New Roman"/>
                          <a:ea typeface="Times New Roman"/>
                          <a:cs typeface="Times New Roman"/>
                        </a:rPr>
                        <a:t>Qualified / Adverse opinion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2000"/>
                                        <p:tgtEl>
                                          <p:spTgt spid="3">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2000"/>
                                        <p:tgtEl>
                                          <p:spTgt spid="3">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5">
                                            <p:txEl>
                                              <p:pRg st="0" end="0"/>
                                            </p:txEl>
                                          </p:spTgt>
                                        </p:tgtEl>
                                        <p:attrNameLst>
                                          <p:attrName>style.visibility</p:attrName>
                                        </p:attrNameLst>
                                      </p:cBhvr>
                                      <p:to>
                                        <p:strVal val="visible"/>
                                      </p:to>
                                    </p:set>
                                    <p:animEffect transition="in" filter="fade">
                                      <p:cBhvr>
                                        <p:cTn id="26" dur="2000"/>
                                        <p:tgtEl>
                                          <p:spTgt spid="5">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1"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2000" fill="hold"/>
                                        <p:tgtEl>
                                          <p:spTgt spid="8"/>
                                        </p:tgtEl>
                                        <p:attrNameLst>
                                          <p:attrName>ppt_x</p:attrName>
                                        </p:attrNameLst>
                                      </p:cBhvr>
                                      <p:tavLst>
                                        <p:tav tm="0">
                                          <p:val>
                                            <p:strVal val="#ppt_x"/>
                                          </p:val>
                                        </p:tav>
                                        <p:tav tm="100000">
                                          <p:val>
                                            <p:strVal val="#ppt_x"/>
                                          </p:val>
                                        </p:tav>
                                      </p:tavLst>
                                    </p:anim>
                                    <p:anim calcmode="lin" valueType="num">
                                      <p:cBhvr additive="base">
                                        <p:cTn id="32" dur="20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P spid="2" grpId="0"/>
      <p:bldP spid="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4" name="Rectangle 3"/>
          <p:cNvSpPr/>
          <p:nvPr/>
        </p:nvSpPr>
        <p:spPr>
          <a:xfrm>
            <a:off x="2895600" y="228600"/>
            <a:ext cx="3352800" cy="461665"/>
          </a:xfrm>
          <a:prstGeom prst="rect">
            <a:avLst/>
          </a:prstGeom>
          <a:solidFill>
            <a:schemeClr val="accent2"/>
          </a:solidFill>
          <a:ln>
            <a:solidFill>
              <a:schemeClr val="bg1"/>
            </a:solidFill>
          </a:ln>
        </p:spPr>
        <p:txBody>
          <a:bodyPr wrap="square">
            <a:spAutoFit/>
          </a:bodyPr>
          <a:lstStyle/>
          <a:p>
            <a:r>
              <a:rPr lang="en-US" sz="2400" b="1" dirty="0" smtClean="0"/>
              <a:t>Obtained </a:t>
            </a:r>
            <a:r>
              <a:rPr lang="en-US" sz="2400" b="1" dirty="0"/>
              <a:t>by means of</a:t>
            </a:r>
          </a:p>
        </p:txBody>
      </p:sp>
      <p:sp>
        <p:nvSpPr>
          <p:cNvPr id="1028" name="Line 4"/>
          <p:cNvSpPr>
            <a:spLocks noChangeShapeType="1"/>
          </p:cNvSpPr>
          <p:nvPr/>
        </p:nvSpPr>
        <p:spPr bwMode="auto">
          <a:xfrm flipH="1">
            <a:off x="3810000" y="685800"/>
            <a:ext cx="762000" cy="533400"/>
          </a:xfrm>
          <a:prstGeom prst="line">
            <a:avLst/>
          </a:prstGeom>
          <a:noFill/>
          <a:ln w="6350">
            <a:solidFill>
              <a:schemeClr val="bg1"/>
            </a:solidFill>
            <a:round/>
            <a:headEn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1029" name="Line 5"/>
          <p:cNvSpPr>
            <a:spLocks noChangeShapeType="1"/>
          </p:cNvSpPr>
          <p:nvPr/>
        </p:nvSpPr>
        <p:spPr bwMode="auto">
          <a:xfrm>
            <a:off x="4648200" y="685800"/>
            <a:ext cx="838200" cy="533400"/>
          </a:xfrm>
          <a:prstGeom prst="line">
            <a:avLst/>
          </a:prstGeom>
          <a:noFill/>
          <a:ln w="9525">
            <a:solidFill>
              <a:schemeClr val="bg1"/>
            </a:solidFill>
            <a:round/>
            <a:headEn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7" name="Rectangle 6"/>
          <p:cNvSpPr/>
          <p:nvPr/>
        </p:nvSpPr>
        <p:spPr>
          <a:xfrm>
            <a:off x="1219200" y="1219200"/>
            <a:ext cx="3200400" cy="707886"/>
          </a:xfrm>
          <a:prstGeom prst="rect">
            <a:avLst/>
          </a:prstGeom>
          <a:solidFill>
            <a:schemeClr val="accent2"/>
          </a:solidFill>
          <a:ln>
            <a:solidFill>
              <a:schemeClr val="bg1"/>
            </a:solidFill>
          </a:ln>
        </p:spPr>
        <p:txBody>
          <a:bodyPr wrap="square">
            <a:spAutoFit/>
          </a:bodyPr>
          <a:lstStyle/>
          <a:p>
            <a:r>
              <a:rPr lang="en-US" sz="2000" b="1" dirty="0"/>
              <a:t>A)Compliance Procedures</a:t>
            </a:r>
          </a:p>
        </p:txBody>
      </p:sp>
      <p:sp>
        <p:nvSpPr>
          <p:cNvPr id="8" name="Rectangle 7"/>
          <p:cNvSpPr/>
          <p:nvPr/>
        </p:nvSpPr>
        <p:spPr>
          <a:xfrm>
            <a:off x="4648200" y="1219200"/>
            <a:ext cx="3429000" cy="400110"/>
          </a:xfrm>
          <a:prstGeom prst="rect">
            <a:avLst/>
          </a:prstGeom>
          <a:solidFill>
            <a:schemeClr val="accent2"/>
          </a:solidFill>
          <a:ln>
            <a:solidFill>
              <a:schemeClr val="bg1"/>
            </a:solidFill>
          </a:ln>
        </p:spPr>
        <p:txBody>
          <a:bodyPr wrap="square">
            <a:spAutoFit/>
          </a:bodyPr>
          <a:lstStyle/>
          <a:p>
            <a:r>
              <a:rPr lang="en-US" sz="2000" b="1" dirty="0"/>
              <a:t>B) Substantive Procedures</a:t>
            </a:r>
          </a:p>
        </p:txBody>
      </p:sp>
      <p:sp>
        <p:nvSpPr>
          <p:cNvPr id="9" name="Rectangle 8"/>
          <p:cNvSpPr/>
          <p:nvPr/>
        </p:nvSpPr>
        <p:spPr>
          <a:xfrm>
            <a:off x="1219200" y="1905000"/>
            <a:ext cx="3200400" cy="1323439"/>
          </a:xfrm>
          <a:prstGeom prst="rect">
            <a:avLst/>
          </a:prstGeom>
          <a:solidFill>
            <a:srgbClr val="00B050"/>
          </a:solidFill>
          <a:ln>
            <a:solidFill>
              <a:schemeClr val="bg1"/>
            </a:solidFill>
          </a:ln>
        </p:spPr>
        <p:txBody>
          <a:bodyPr wrap="square">
            <a:spAutoFit/>
          </a:bodyPr>
          <a:lstStyle/>
          <a:p>
            <a:endParaRPr lang="en-US" sz="2000" b="1" dirty="0" smtClean="0"/>
          </a:p>
          <a:p>
            <a:r>
              <a:rPr lang="en-US" sz="2000" b="1" dirty="0" smtClean="0"/>
              <a:t>To obtain assurance of </a:t>
            </a:r>
          </a:p>
          <a:p>
            <a:r>
              <a:rPr lang="en-US" sz="2000" b="1" dirty="0" smtClean="0"/>
              <a:t>proper </a:t>
            </a:r>
            <a:r>
              <a:rPr lang="en-US" sz="2000" b="1" dirty="0"/>
              <a:t>Internal </a:t>
            </a:r>
            <a:r>
              <a:rPr lang="en-US" sz="2000" b="1" dirty="0" smtClean="0"/>
              <a:t>Controls Tests</a:t>
            </a:r>
            <a:endParaRPr lang="en-US" sz="2000" b="1" dirty="0"/>
          </a:p>
        </p:txBody>
      </p:sp>
      <p:sp>
        <p:nvSpPr>
          <p:cNvPr id="10" name="Rectangle 9"/>
          <p:cNvSpPr/>
          <p:nvPr/>
        </p:nvSpPr>
        <p:spPr>
          <a:xfrm>
            <a:off x="4648200" y="1600200"/>
            <a:ext cx="3429000" cy="1631216"/>
          </a:xfrm>
          <a:prstGeom prst="rect">
            <a:avLst/>
          </a:prstGeom>
          <a:solidFill>
            <a:srgbClr val="00B050"/>
          </a:solidFill>
          <a:ln>
            <a:solidFill>
              <a:schemeClr val="bg1"/>
            </a:solidFill>
          </a:ln>
        </p:spPr>
        <p:txBody>
          <a:bodyPr wrap="square">
            <a:spAutoFit/>
          </a:bodyPr>
          <a:lstStyle/>
          <a:p>
            <a:r>
              <a:rPr lang="en-US" sz="2000" b="1" dirty="0"/>
              <a:t>Tests to obtain evidence as </a:t>
            </a:r>
            <a:r>
              <a:rPr lang="en-US" sz="2000" b="1" dirty="0" smtClean="0"/>
              <a:t>to Completeness</a:t>
            </a:r>
            <a:r>
              <a:rPr lang="en-US" sz="2000" b="1" dirty="0"/>
              <a:t>, Accuracy &amp; </a:t>
            </a:r>
            <a:r>
              <a:rPr lang="en-US" sz="2000" b="1" dirty="0" smtClean="0"/>
              <a:t>Validity of data  produced </a:t>
            </a:r>
            <a:r>
              <a:rPr lang="en-US" sz="2000" b="1" dirty="0"/>
              <a:t>by </a:t>
            </a:r>
            <a:r>
              <a:rPr lang="en-US" sz="2000" b="1" dirty="0" smtClean="0"/>
              <a:t> EDP system</a:t>
            </a:r>
          </a:p>
          <a:p>
            <a:r>
              <a:rPr lang="en-US" sz="2000" b="1" dirty="0" smtClean="0"/>
              <a:t> </a:t>
            </a:r>
            <a:r>
              <a:rPr lang="en-US" sz="2000" b="1" dirty="0"/>
              <a:t>(C A V)</a:t>
            </a:r>
          </a:p>
        </p:txBody>
      </p:sp>
      <p:sp>
        <p:nvSpPr>
          <p:cNvPr id="1030" name="Rectangle 6"/>
          <p:cNvSpPr>
            <a:spLocks noChangeArrowheads="1"/>
          </p:cNvSpPr>
          <p:nvPr/>
        </p:nvSpPr>
        <p:spPr bwMode="auto">
          <a:xfrm>
            <a:off x="0" y="3581401"/>
            <a:ext cx="9144000" cy="280076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tabLst>
                <a:tab pos="457200" algn="l"/>
              </a:tabLst>
            </a:pPr>
            <a:r>
              <a:rPr kumimoji="0" lang="en-US" b="1" i="0" u="none" strike="noStrike" cap="none" normalizeH="0" baseline="0" dirty="0" smtClean="0">
                <a:ln>
                  <a:noFill/>
                </a:ln>
                <a:effectLst/>
                <a:latin typeface="Arial" pitchFamily="34" charset="0"/>
                <a:ea typeface="Times New Roman" pitchFamily="18" charset="0"/>
              </a:rPr>
              <a:t>8</a:t>
            </a:r>
            <a:r>
              <a:rPr kumimoji="0" lang="en-US" sz="2000" b="1" i="0" u="none" strike="noStrike" cap="none" normalizeH="0" baseline="0" dirty="0" smtClean="0">
                <a:ln>
                  <a:noFill/>
                </a:ln>
                <a:effectLst/>
                <a:latin typeface="Arial" pitchFamily="34" charset="0"/>
                <a:ea typeface="Times New Roman" pitchFamily="18" charset="0"/>
              </a:rPr>
              <a:t>. Accounting System and </a:t>
            </a:r>
            <a:r>
              <a:rPr kumimoji="0" lang="en-US" sz="2800" b="1" i="1" u="none" strike="noStrike" cap="none" normalizeH="0" baseline="0" dirty="0" smtClean="0">
                <a:ln>
                  <a:noFill/>
                </a:ln>
                <a:effectLst/>
                <a:latin typeface="Arial" pitchFamily="34" charset="0"/>
                <a:ea typeface="Times New Roman" pitchFamily="18" charset="0"/>
              </a:rPr>
              <a:t>I</a:t>
            </a:r>
            <a:r>
              <a:rPr kumimoji="0" lang="en-US" sz="2000" b="1" i="0" u="none" strike="noStrike" cap="none" normalizeH="0" baseline="0" dirty="0" smtClean="0">
                <a:ln>
                  <a:noFill/>
                </a:ln>
                <a:effectLst/>
                <a:latin typeface="Arial" pitchFamily="34" charset="0"/>
                <a:ea typeface="Times New Roman" pitchFamily="18" charset="0"/>
              </a:rPr>
              <a:t>nternal Control</a:t>
            </a:r>
            <a:br>
              <a:rPr kumimoji="0" lang="en-US" sz="2000" b="1" i="0" u="none" strike="noStrike" cap="none" normalizeH="0" baseline="0" dirty="0" smtClean="0">
                <a:ln>
                  <a:noFill/>
                </a:ln>
                <a:effectLst/>
                <a:latin typeface="Arial" pitchFamily="34" charset="0"/>
                <a:ea typeface="Times New Roman" pitchFamily="18" charset="0"/>
              </a:rPr>
            </a:br>
            <a:r>
              <a:rPr kumimoji="0" lang="en-US" sz="2000" b="0" i="0" u="none" strike="noStrike" cap="none" normalizeH="0" baseline="0" dirty="0" smtClean="0">
                <a:ln>
                  <a:noFill/>
                </a:ln>
                <a:effectLst/>
                <a:latin typeface="Arial" pitchFamily="34" charset="0"/>
                <a:ea typeface="Times New Roman" pitchFamily="18" charset="0"/>
              </a:rPr>
              <a:t>MANAGEMENT is RESPONSIBLE</a:t>
            </a:r>
            <a:r>
              <a:rPr kumimoji="0" lang="en-US" sz="2000" b="1" i="0" u="none" strike="noStrike" cap="none" normalizeH="0" baseline="0" dirty="0" smtClean="0">
                <a:ln>
                  <a:noFill/>
                </a:ln>
                <a:effectLst/>
                <a:latin typeface="Arial" pitchFamily="34" charset="0"/>
                <a:ea typeface="Times New Roman" pitchFamily="18" charset="0"/>
              </a:rPr>
              <a:t> </a:t>
            </a:r>
          </a:p>
          <a:p>
            <a:pPr marL="0" marR="0" lvl="0" indent="0" defTabSz="914400" rtl="0" eaLnBrk="0" fontAlgn="base" latinLnBrk="0" hangingPunct="0">
              <a:lnSpc>
                <a:spcPct val="100000"/>
              </a:lnSpc>
              <a:spcBef>
                <a:spcPct val="0"/>
              </a:spcBef>
              <a:spcAft>
                <a:spcPct val="0"/>
              </a:spcAft>
              <a:buClrTx/>
              <a:buSzTx/>
              <a:tabLst>
                <a:tab pos="457200" algn="l"/>
              </a:tabLst>
            </a:pPr>
            <a:r>
              <a:rPr kumimoji="0" lang="en-US" sz="2000" b="1" i="0" u="none" strike="noStrike" cap="none" normalizeH="0" baseline="0" dirty="0" smtClean="0">
                <a:ln>
                  <a:noFill/>
                </a:ln>
                <a:effectLst/>
                <a:latin typeface="Arial" pitchFamily="34" charset="0"/>
                <a:ea typeface="Times New Roman" pitchFamily="18" charset="0"/>
              </a:rPr>
              <a:t>9. Audit Conclusions &amp; </a:t>
            </a:r>
            <a:r>
              <a:rPr kumimoji="0" lang="en-US" sz="2800" b="1" i="1" u="none" strike="noStrike" cap="none" normalizeH="0" baseline="0" dirty="0" smtClean="0">
                <a:ln>
                  <a:noFill/>
                </a:ln>
                <a:effectLst/>
                <a:latin typeface="Arial" pitchFamily="34" charset="0"/>
                <a:ea typeface="Times New Roman" pitchFamily="18" charset="0"/>
              </a:rPr>
              <a:t>R</a:t>
            </a:r>
            <a:r>
              <a:rPr kumimoji="0" lang="en-US" sz="2000" b="1" i="0" u="none" strike="noStrike" cap="none" normalizeH="0" baseline="0" dirty="0" smtClean="0">
                <a:ln>
                  <a:noFill/>
                </a:ln>
                <a:effectLst/>
                <a:latin typeface="Arial" pitchFamily="34" charset="0"/>
                <a:ea typeface="Times New Roman" pitchFamily="18" charset="0"/>
              </a:rPr>
              <a:t>eporting</a:t>
            </a:r>
            <a:br>
              <a:rPr kumimoji="0" lang="en-US" sz="2000" b="1" i="0" u="none" strike="noStrike" cap="none" normalizeH="0" baseline="0" dirty="0" smtClean="0">
                <a:ln>
                  <a:noFill/>
                </a:ln>
                <a:effectLst/>
                <a:latin typeface="Arial" pitchFamily="34" charset="0"/>
                <a:ea typeface="Times New Roman" pitchFamily="18" charset="0"/>
              </a:rPr>
            </a:br>
            <a:r>
              <a:rPr kumimoji="0" lang="en-US" sz="2000" b="1" i="0" u="none" strike="noStrike" cap="none" normalizeH="0" baseline="0" dirty="0" smtClean="0">
                <a:ln>
                  <a:noFill/>
                </a:ln>
                <a:effectLst/>
                <a:latin typeface="Arial" pitchFamily="34" charset="0"/>
                <a:ea typeface="Times New Roman" pitchFamily="18" charset="0"/>
              </a:rPr>
              <a:t>a)</a:t>
            </a:r>
            <a:r>
              <a:rPr kumimoji="0" lang="en-US" sz="2000" b="0" i="0" u="none" strike="noStrike" cap="none" normalizeH="0" baseline="0" dirty="0" smtClean="0">
                <a:ln>
                  <a:noFill/>
                </a:ln>
                <a:effectLst/>
                <a:latin typeface="Arial" pitchFamily="34" charset="0"/>
                <a:ea typeface="Times New Roman" pitchFamily="18" charset="0"/>
              </a:rPr>
              <a:t> Compliance of relevant regulations, legal requirements, accounting policies</a:t>
            </a:r>
            <a:br>
              <a:rPr kumimoji="0" lang="en-US" sz="2000" b="0" i="0" u="none" strike="noStrike" cap="none" normalizeH="0" baseline="0" dirty="0" smtClean="0">
                <a:ln>
                  <a:noFill/>
                </a:ln>
                <a:effectLst/>
                <a:latin typeface="Arial" pitchFamily="34" charset="0"/>
                <a:ea typeface="Times New Roman" pitchFamily="18" charset="0"/>
              </a:rPr>
            </a:br>
            <a:r>
              <a:rPr kumimoji="0" lang="en-US" sz="2000" b="1" i="0" u="none" strike="noStrike" cap="none" normalizeH="0" baseline="0" dirty="0" smtClean="0">
                <a:ln>
                  <a:noFill/>
                </a:ln>
                <a:effectLst/>
                <a:latin typeface="Arial" pitchFamily="34" charset="0"/>
                <a:ea typeface="Times New Roman" pitchFamily="18" charset="0"/>
              </a:rPr>
              <a:t>b)</a:t>
            </a:r>
            <a:r>
              <a:rPr kumimoji="0" lang="en-US" sz="2000" b="0" i="0" u="none" strike="noStrike" cap="none" normalizeH="0" baseline="0" dirty="0" smtClean="0">
                <a:ln>
                  <a:noFill/>
                </a:ln>
                <a:effectLst/>
                <a:latin typeface="Arial" pitchFamily="34" charset="0"/>
                <a:ea typeface="Times New Roman" pitchFamily="18" charset="0"/>
              </a:rPr>
              <a:t> Disclosure of material Matters</a:t>
            </a:r>
            <a:br>
              <a:rPr kumimoji="0" lang="en-US" sz="2000" b="0" i="0" u="none" strike="noStrike" cap="none" normalizeH="0" baseline="0" dirty="0" smtClean="0">
                <a:ln>
                  <a:noFill/>
                </a:ln>
                <a:effectLst/>
                <a:latin typeface="Arial" pitchFamily="34" charset="0"/>
                <a:ea typeface="Times New Roman" pitchFamily="18" charset="0"/>
              </a:rPr>
            </a:br>
            <a:r>
              <a:rPr kumimoji="0" lang="en-US" sz="2000" b="0" i="0" u="none" strike="noStrike" cap="none" normalizeH="0" baseline="0" dirty="0" smtClean="0">
                <a:ln>
                  <a:noFill/>
                </a:ln>
                <a:effectLst/>
                <a:latin typeface="Arial" pitchFamily="34" charset="0"/>
                <a:ea typeface="Times New Roman" pitchFamily="18" charset="0"/>
              </a:rPr>
              <a:t/>
            </a:r>
            <a:br>
              <a:rPr kumimoji="0" lang="en-US" sz="2000" b="0" i="0" u="none" strike="noStrike" cap="none" normalizeH="0" baseline="0" dirty="0" smtClean="0">
                <a:ln>
                  <a:noFill/>
                </a:ln>
                <a:effectLst/>
                <a:latin typeface="Arial" pitchFamily="34" charset="0"/>
                <a:ea typeface="Times New Roman" pitchFamily="18" charset="0"/>
              </a:rPr>
            </a:br>
            <a:r>
              <a:rPr kumimoji="0" lang="en-US" sz="2000" b="1" i="0" u="sng" strike="noStrike" cap="none" normalizeH="0" baseline="0" dirty="0" smtClean="0">
                <a:ln>
                  <a:noFill/>
                </a:ln>
                <a:effectLst/>
                <a:latin typeface="Arial" pitchFamily="34" charset="0"/>
                <a:ea typeface="Times New Roman" pitchFamily="18" charset="0"/>
              </a:rPr>
              <a:t>Very Imp:</a:t>
            </a:r>
            <a:r>
              <a:rPr kumimoji="0" lang="en-US" sz="2000" b="0" i="0" u="none" strike="noStrike" cap="none" normalizeH="0" baseline="0" dirty="0" smtClean="0">
                <a:ln>
                  <a:noFill/>
                </a:ln>
                <a:effectLst/>
                <a:latin typeface="Arial" pitchFamily="34" charset="0"/>
                <a:ea typeface="Times New Roman" pitchFamily="18" charset="0"/>
              </a:rPr>
              <a:t> Form and Content of the Audit Report should be as per  </a:t>
            </a:r>
            <a:endParaRPr kumimoji="0" lang="en-US" b="0" i="0" u="none" strike="noStrike" cap="none" normalizeH="0" baseline="0" dirty="0" smtClean="0">
              <a:ln>
                <a:noFill/>
              </a:ln>
              <a:effectLst/>
              <a:latin typeface="Arial" pitchFamily="34" charset="0"/>
            </a:endParaRPr>
          </a:p>
          <a:p>
            <a:pPr marL="0" marR="0" lvl="0" indent="0" defTabSz="914400" rtl="0" eaLnBrk="1" fontAlgn="base" latinLnBrk="0" hangingPunct="1">
              <a:lnSpc>
                <a:spcPct val="100000"/>
              </a:lnSpc>
              <a:spcBef>
                <a:spcPct val="0"/>
              </a:spcBef>
              <a:spcAft>
                <a:spcPct val="0"/>
              </a:spcAft>
              <a:buClrTx/>
              <a:buSzTx/>
              <a:tabLst>
                <a:tab pos="457200" algn="l"/>
              </a:tabLst>
            </a:pPr>
            <a:r>
              <a:rPr kumimoji="0" lang="en-US" sz="2000" b="0" i="0" u="none" strike="noStrike" cap="none" normalizeH="0" baseline="0" dirty="0" smtClean="0">
                <a:ln>
                  <a:noFill/>
                </a:ln>
                <a:effectLst/>
                <a:latin typeface="Arial" pitchFamily="34" charset="0"/>
                <a:ea typeface="Times New Roman" pitchFamily="18" charset="0"/>
              </a:rPr>
              <a:t>LAW/REGULATION / AGREEMENT.</a:t>
            </a:r>
            <a:endParaRPr kumimoji="0" lang="en-US" sz="2800" b="0" i="0" u="none" strike="noStrike" cap="none" normalizeH="0" baseline="0" dirty="0" smtClean="0">
              <a:ln>
                <a:noFill/>
              </a:ln>
              <a:effectLst/>
              <a:latin typeface="Arial" pitchFamily="34" charset="0"/>
            </a:endParaRPr>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3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out)">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1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ox(in)">
                                      <p:cBhvr>
                                        <p:cTn id="17" dur="1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1000" fill="hold"/>
                                        <p:tgtEl>
                                          <p:spTgt spid="9"/>
                                        </p:tgtEl>
                                        <p:attrNameLst>
                                          <p:attrName>ppt_w</p:attrName>
                                        </p:attrNameLst>
                                      </p:cBhvr>
                                      <p:tavLst>
                                        <p:tav tm="0">
                                          <p:val>
                                            <p:fltVal val="0"/>
                                          </p:val>
                                        </p:tav>
                                        <p:tav tm="100000">
                                          <p:val>
                                            <p:strVal val="#ppt_w"/>
                                          </p:val>
                                        </p:tav>
                                      </p:tavLst>
                                    </p:anim>
                                    <p:anim calcmode="lin" valueType="num">
                                      <p:cBhvr>
                                        <p:cTn id="23" dur="1000" fill="hold"/>
                                        <p:tgtEl>
                                          <p:spTgt spid="9"/>
                                        </p:tgtEl>
                                        <p:attrNameLst>
                                          <p:attrName>ppt_h</p:attrName>
                                        </p:attrNameLst>
                                      </p:cBhvr>
                                      <p:tavLst>
                                        <p:tav tm="0">
                                          <p:val>
                                            <p:fltVal val="0"/>
                                          </p:val>
                                        </p:tav>
                                        <p:tav tm="100000">
                                          <p:val>
                                            <p:strVal val="#ppt_h"/>
                                          </p:val>
                                        </p:tav>
                                      </p:tavLst>
                                    </p:anim>
                                    <p:animEffect transition="in" filter="fade">
                                      <p:cBhvr>
                                        <p:cTn id="24" dur="10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p:cTn id="29" dur="1000" fill="hold"/>
                                        <p:tgtEl>
                                          <p:spTgt spid="10"/>
                                        </p:tgtEl>
                                        <p:attrNameLst>
                                          <p:attrName>ppt_w</p:attrName>
                                        </p:attrNameLst>
                                      </p:cBhvr>
                                      <p:tavLst>
                                        <p:tav tm="0">
                                          <p:val>
                                            <p:fltVal val="0"/>
                                          </p:val>
                                        </p:tav>
                                        <p:tav tm="100000">
                                          <p:val>
                                            <p:strVal val="#ppt_w"/>
                                          </p:val>
                                        </p:tav>
                                      </p:tavLst>
                                    </p:anim>
                                    <p:anim calcmode="lin" valueType="num">
                                      <p:cBhvr>
                                        <p:cTn id="30" dur="1000" fill="hold"/>
                                        <p:tgtEl>
                                          <p:spTgt spid="10"/>
                                        </p:tgtEl>
                                        <p:attrNameLst>
                                          <p:attrName>ppt_h</p:attrName>
                                        </p:attrNameLst>
                                      </p:cBhvr>
                                      <p:tavLst>
                                        <p:tav tm="0">
                                          <p:val>
                                            <p:fltVal val="0"/>
                                          </p:val>
                                        </p:tav>
                                        <p:tav tm="100000">
                                          <p:val>
                                            <p:strVal val="#ppt_h"/>
                                          </p:val>
                                        </p:tav>
                                      </p:tavLst>
                                    </p:anim>
                                    <p:animEffect transition="in" filter="fade">
                                      <p:cBhvr>
                                        <p:cTn id="31" dur="100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030"/>
                                        </p:tgtEl>
                                        <p:attrNameLst>
                                          <p:attrName>style.visibility</p:attrName>
                                        </p:attrNameLst>
                                      </p:cBhvr>
                                      <p:to>
                                        <p:strVal val="visible"/>
                                      </p:to>
                                    </p:set>
                                    <p:anim calcmode="lin" valueType="num">
                                      <p:cBhvr additive="base">
                                        <p:cTn id="36" dur="1000" fill="hold"/>
                                        <p:tgtEl>
                                          <p:spTgt spid="1030"/>
                                        </p:tgtEl>
                                        <p:attrNameLst>
                                          <p:attrName>ppt_x</p:attrName>
                                        </p:attrNameLst>
                                      </p:cBhvr>
                                      <p:tavLst>
                                        <p:tav tm="0">
                                          <p:val>
                                            <p:strVal val="#ppt_x"/>
                                          </p:val>
                                        </p:tav>
                                        <p:tav tm="100000">
                                          <p:val>
                                            <p:strVal val="#ppt_x"/>
                                          </p:val>
                                        </p:tav>
                                      </p:tavLst>
                                    </p:anim>
                                    <p:anim calcmode="lin" valueType="num">
                                      <p:cBhvr additive="base">
                                        <p:cTn id="37" dur="1000" fill="hold"/>
                                        <p:tgtEl>
                                          <p:spTgt spid="1030"/>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xit" presetSubtype="3" fill="hold" grpId="1" nodeType="clickEffect">
                                  <p:stCondLst>
                                    <p:cond delay="0"/>
                                  </p:stCondLst>
                                  <p:childTnLst>
                                    <p:anim calcmode="lin" valueType="num">
                                      <p:cBhvr additive="base">
                                        <p:cTn id="41" dur="1000"/>
                                        <p:tgtEl>
                                          <p:spTgt spid="4"/>
                                        </p:tgtEl>
                                        <p:attrNameLst>
                                          <p:attrName>ppt_x</p:attrName>
                                        </p:attrNameLst>
                                      </p:cBhvr>
                                      <p:tavLst>
                                        <p:tav tm="0">
                                          <p:val>
                                            <p:strVal val="ppt_x"/>
                                          </p:val>
                                        </p:tav>
                                        <p:tav tm="100000">
                                          <p:val>
                                            <p:strVal val="1+ppt_w/2"/>
                                          </p:val>
                                        </p:tav>
                                      </p:tavLst>
                                    </p:anim>
                                    <p:anim calcmode="lin" valueType="num">
                                      <p:cBhvr additive="base">
                                        <p:cTn id="42" dur="1000"/>
                                        <p:tgtEl>
                                          <p:spTgt spid="4"/>
                                        </p:tgtEl>
                                        <p:attrNameLst>
                                          <p:attrName>ppt_y</p:attrName>
                                        </p:attrNameLst>
                                      </p:cBhvr>
                                      <p:tavLst>
                                        <p:tav tm="0">
                                          <p:val>
                                            <p:strVal val="ppt_y"/>
                                          </p:val>
                                        </p:tav>
                                        <p:tav tm="100000">
                                          <p:val>
                                            <p:strVal val="0-ppt_h/2"/>
                                          </p:val>
                                        </p:tav>
                                      </p:tavLst>
                                    </p:anim>
                                    <p:set>
                                      <p:cBhvr>
                                        <p:cTn id="43" dur="1" fill="hold">
                                          <p:stCondLst>
                                            <p:cond delay="999"/>
                                          </p:stCondLst>
                                        </p:cTn>
                                        <p:tgtEl>
                                          <p:spTgt spid="4"/>
                                        </p:tgtEl>
                                        <p:attrNameLst>
                                          <p:attrName>style.visibility</p:attrName>
                                        </p:attrNameLst>
                                      </p:cBhvr>
                                      <p:to>
                                        <p:strVal val="hidden"/>
                                      </p:to>
                                    </p:set>
                                  </p:childTnLst>
                                </p:cTn>
                              </p:par>
                              <p:par>
                                <p:cTn id="44" presetID="2" presetClass="exit" presetSubtype="3" fill="hold" grpId="0" nodeType="withEffect">
                                  <p:stCondLst>
                                    <p:cond delay="0"/>
                                  </p:stCondLst>
                                  <p:childTnLst>
                                    <p:anim calcmode="lin" valueType="num">
                                      <p:cBhvr additive="base">
                                        <p:cTn id="45" dur="1000"/>
                                        <p:tgtEl>
                                          <p:spTgt spid="1028"/>
                                        </p:tgtEl>
                                        <p:attrNameLst>
                                          <p:attrName>ppt_x</p:attrName>
                                        </p:attrNameLst>
                                      </p:cBhvr>
                                      <p:tavLst>
                                        <p:tav tm="0">
                                          <p:val>
                                            <p:strVal val="ppt_x"/>
                                          </p:val>
                                        </p:tav>
                                        <p:tav tm="100000">
                                          <p:val>
                                            <p:strVal val="1+ppt_w/2"/>
                                          </p:val>
                                        </p:tav>
                                      </p:tavLst>
                                    </p:anim>
                                    <p:anim calcmode="lin" valueType="num">
                                      <p:cBhvr additive="base">
                                        <p:cTn id="46" dur="1000"/>
                                        <p:tgtEl>
                                          <p:spTgt spid="1028"/>
                                        </p:tgtEl>
                                        <p:attrNameLst>
                                          <p:attrName>ppt_y</p:attrName>
                                        </p:attrNameLst>
                                      </p:cBhvr>
                                      <p:tavLst>
                                        <p:tav tm="0">
                                          <p:val>
                                            <p:strVal val="ppt_y"/>
                                          </p:val>
                                        </p:tav>
                                        <p:tav tm="100000">
                                          <p:val>
                                            <p:strVal val="0-ppt_h/2"/>
                                          </p:val>
                                        </p:tav>
                                      </p:tavLst>
                                    </p:anim>
                                    <p:set>
                                      <p:cBhvr>
                                        <p:cTn id="47" dur="1" fill="hold">
                                          <p:stCondLst>
                                            <p:cond delay="999"/>
                                          </p:stCondLst>
                                        </p:cTn>
                                        <p:tgtEl>
                                          <p:spTgt spid="1028"/>
                                        </p:tgtEl>
                                        <p:attrNameLst>
                                          <p:attrName>style.visibility</p:attrName>
                                        </p:attrNameLst>
                                      </p:cBhvr>
                                      <p:to>
                                        <p:strVal val="hidden"/>
                                      </p:to>
                                    </p:set>
                                  </p:childTnLst>
                                </p:cTn>
                              </p:par>
                              <p:par>
                                <p:cTn id="48" presetID="2" presetClass="exit" presetSubtype="3" fill="hold" grpId="0" nodeType="withEffect">
                                  <p:stCondLst>
                                    <p:cond delay="0"/>
                                  </p:stCondLst>
                                  <p:childTnLst>
                                    <p:anim calcmode="lin" valueType="num">
                                      <p:cBhvr additive="base">
                                        <p:cTn id="49" dur="1000"/>
                                        <p:tgtEl>
                                          <p:spTgt spid="1029"/>
                                        </p:tgtEl>
                                        <p:attrNameLst>
                                          <p:attrName>ppt_x</p:attrName>
                                        </p:attrNameLst>
                                      </p:cBhvr>
                                      <p:tavLst>
                                        <p:tav tm="0">
                                          <p:val>
                                            <p:strVal val="ppt_x"/>
                                          </p:val>
                                        </p:tav>
                                        <p:tav tm="100000">
                                          <p:val>
                                            <p:strVal val="1+ppt_w/2"/>
                                          </p:val>
                                        </p:tav>
                                      </p:tavLst>
                                    </p:anim>
                                    <p:anim calcmode="lin" valueType="num">
                                      <p:cBhvr additive="base">
                                        <p:cTn id="50" dur="1000"/>
                                        <p:tgtEl>
                                          <p:spTgt spid="1029"/>
                                        </p:tgtEl>
                                        <p:attrNameLst>
                                          <p:attrName>ppt_y</p:attrName>
                                        </p:attrNameLst>
                                      </p:cBhvr>
                                      <p:tavLst>
                                        <p:tav tm="0">
                                          <p:val>
                                            <p:strVal val="ppt_y"/>
                                          </p:val>
                                        </p:tav>
                                        <p:tav tm="100000">
                                          <p:val>
                                            <p:strVal val="0-ppt_h/2"/>
                                          </p:val>
                                        </p:tav>
                                      </p:tavLst>
                                    </p:anim>
                                    <p:set>
                                      <p:cBhvr>
                                        <p:cTn id="51" dur="1" fill="hold">
                                          <p:stCondLst>
                                            <p:cond delay="999"/>
                                          </p:stCondLst>
                                        </p:cTn>
                                        <p:tgtEl>
                                          <p:spTgt spid="1029"/>
                                        </p:tgtEl>
                                        <p:attrNameLst>
                                          <p:attrName>style.visibility</p:attrName>
                                        </p:attrNameLst>
                                      </p:cBhvr>
                                      <p:to>
                                        <p:strVal val="hidden"/>
                                      </p:to>
                                    </p:set>
                                  </p:childTnLst>
                                </p:cTn>
                              </p:par>
                              <p:par>
                                <p:cTn id="52" presetID="2" presetClass="exit" presetSubtype="3" fill="hold" grpId="1" nodeType="withEffect">
                                  <p:stCondLst>
                                    <p:cond delay="0"/>
                                  </p:stCondLst>
                                  <p:childTnLst>
                                    <p:anim calcmode="lin" valueType="num">
                                      <p:cBhvr additive="base">
                                        <p:cTn id="53" dur="1000"/>
                                        <p:tgtEl>
                                          <p:spTgt spid="7"/>
                                        </p:tgtEl>
                                        <p:attrNameLst>
                                          <p:attrName>ppt_x</p:attrName>
                                        </p:attrNameLst>
                                      </p:cBhvr>
                                      <p:tavLst>
                                        <p:tav tm="0">
                                          <p:val>
                                            <p:strVal val="ppt_x"/>
                                          </p:val>
                                        </p:tav>
                                        <p:tav tm="100000">
                                          <p:val>
                                            <p:strVal val="1+ppt_w/2"/>
                                          </p:val>
                                        </p:tav>
                                      </p:tavLst>
                                    </p:anim>
                                    <p:anim calcmode="lin" valueType="num">
                                      <p:cBhvr additive="base">
                                        <p:cTn id="54" dur="1000"/>
                                        <p:tgtEl>
                                          <p:spTgt spid="7"/>
                                        </p:tgtEl>
                                        <p:attrNameLst>
                                          <p:attrName>ppt_y</p:attrName>
                                        </p:attrNameLst>
                                      </p:cBhvr>
                                      <p:tavLst>
                                        <p:tav tm="0">
                                          <p:val>
                                            <p:strVal val="ppt_y"/>
                                          </p:val>
                                        </p:tav>
                                        <p:tav tm="100000">
                                          <p:val>
                                            <p:strVal val="0-ppt_h/2"/>
                                          </p:val>
                                        </p:tav>
                                      </p:tavLst>
                                    </p:anim>
                                    <p:set>
                                      <p:cBhvr>
                                        <p:cTn id="55" dur="1" fill="hold">
                                          <p:stCondLst>
                                            <p:cond delay="999"/>
                                          </p:stCondLst>
                                        </p:cTn>
                                        <p:tgtEl>
                                          <p:spTgt spid="7"/>
                                        </p:tgtEl>
                                        <p:attrNameLst>
                                          <p:attrName>style.visibility</p:attrName>
                                        </p:attrNameLst>
                                      </p:cBhvr>
                                      <p:to>
                                        <p:strVal val="hidden"/>
                                      </p:to>
                                    </p:set>
                                  </p:childTnLst>
                                </p:cTn>
                              </p:par>
                              <p:par>
                                <p:cTn id="56" presetID="2" presetClass="exit" presetSubtype="3" fill="hold" grpId="1" nodeType="withEffect">
                                  <p:stCondLst>
                                    <p:cond delay="0"/>
                                  </p:stCondLst>
                                  <p:childTnLst>
                                    <p:anim calcmode="lin" valueType="num">
                                      <p:cBhvr additive="base">
                                        <p:cTn id="57" dur="1000"/>
                                        <p:tgtEl>
                                          <p:spTgt spid="8"/>
                                        </p:tgtEl>
                                        <p:attrNameLst>
                                          <p:attrName>ppt_x</p:attrName>
                                        </p:attrNameLst>
                                      </p:cBhvr>
                                      <p:tavLst>
                                        <p:tav tm="0">
                                          <p:val>
                                            <p:strVal val="ppt_x"/>
                                          </p:val>
                                        </p:tav>
                                        <p:tav tm="100000">
                                          <p:val>
                                            <p:strVal val="1+ppt_w/2"/>
                                          </p:val>
                                        </p:tav>
                                      </p:tavLst>
                                    </p:anim>
                                    <p:anim calcmode="lin" valueType="num">
                                      <p:cBhvr additive="base">
                                        <p:cTn id="58" dur="1000"/>
                                        <p:tgtEl>
                                          <p:spTgt spid="8"/>
                                        </p:tgtEl>
                                        <p:attrNameLst>
                                          <p:attrName>ppt_y</p:attrName>
                                        </p:attrNameLst>
                                      </p:cBhvr>
                                      <p:tavLst>
                                        <p:tav tm="0">
                                          <p:val>
                                            <p:strVal val="ppt_y"/>
                                          </p:val>
                                        </p:tav>
                                        <p:tav tm="100000">
                                          <p:val>
                                            <p:strVal val="0-ppt_h/2"/>
                                          </p:val>
                                        </p:tav>
                                      </p:tavLst>
                                    </p:anim>
                                    <p:set>
                                      <p:cBhvr>
                                        <p:cTn id="59" dur="1" fill="hold">
                                          <p:stCondLst>
                                            <p:cond delay="999"/>
                                          </p:stCondLst>
                                        </p:cTn>
                                        <p:tgtEl>
                                          <p:spTgt spid="8"/>
                                        </p:tgtEl>
                                        <p:attrNameLst>
                                          <p:attrName>style.visibility</p:attrName>
                                        </p:attrNameLst>
                                      </p:cBhvr>
                                      <p:to>
                                        <p:strVal val="hidden"/>
                                      </p:to>
                                    </p:set>
                                  </p:childTnLst>
                                </p:cTn>
                              </p:par>
                              <p:par>
                                <p:cTn id="60" presetID="2" presetClass="exit" presetSubtype="3" fill="hold" grpId="1" nodeType="withEffect">
                                  <p:stCondLst>
                                    <p:cond delay="0"/>
                                  </p:stCondLst>
                                  <p:childTnLst>
                                    <p:anim calcmode="lin" valueType="num">
                                      <p:cBhvr additive="base">
                                        <p:cTn id="61" dur="1000"/>
                                        <p:tgtEl>
                                          <p:spTgt spid="9"/>
                                        </p:tgtEl>
                                        <p:attrNameLst>
                                          <p:attrName>ppt_x</p:attrName>
                                        </p:attrNameLst>
                                      </p:cBhvr>
                                      <p:tavLst>
                                        <p:tav tm="0">
                                          <p:val>
                                            <p:strVal val="ppt_x"/>
                                          </p:val>
                                        </p:tav>
                                        <p:tav tm="100000">
                                          <p:val>
                                            <p:strVal val="1+ppt_w/2"/>
                                          </p:val>
                                        </p:tav>
                                      </p:tavLst>
                                    </p:anim>
                                    <p:anim calcmode="lin" valueType="num">
                                      <p:cBhvr additive="base">
                                        <p:cTn id="62" dur="1000"/>
                                        <p:tgtEl>
                                          <p:spTgt spid="9"/>
                                        </p:tgtEl>
                                        <p:attrNameLst>
                                          <p:attrName>ppt_y</p:attrName>
                                        </p:attrNameLst>
                                      </p:cBhvr>
                                      <p:tavLst>
                                        <p:tav tm="0">
                                          <p:val>
                                            <p:strVal val="ppt_y"/>
                                          </p:val>
                                        </p:tav>
                                        <p:tav tm="100000">
                                          <p:val>
                                            <p:strVal val="0-ppt_h/2"/>
                                          </p:val>
                                        </p:tav>
                                      </p:tavLst>
                                    </p:anim>
                                    <p:set>
                                      <p:cBhvr>
                                        <p:cTn id="63" dur="1" fill="hold">
                                          <p:stCondLst>
                                            <p:cond delay="999"/>
                                          </p:stCondLst>
                                        </p:cTn>
                                        <p:tgtEl>
                                          <p:spTgt spid="9"/>
                                        </p:tgtEl>
                                        <p:attrNameLst>
                                          <p:attrName>style.visibility</p:attrName>
                                        </p:attrNameLst>
                                      </p:cBhvr>
                                      <p:to>
                                        <p:strVal val="hidden"/>
                                      </p:to>
                                    </p:set>
                                  </p:childTnLst>
                                </p:cTn>
                              </p:par>
                              <p:par>
                                <p:cTn id="64" presetID="2" presetClass="exit" presetSubtype="3" fill="hold" grpId="1" nodeType="withEffect">
                                  <p:stCondLst>
                                    <p:cond delay="0"/>
                                  </p:stCondLst>
                                  <p:childTnLst>
                                    <p:anim calcmode="lin" valueType="num">
                                      <p:cBhvr additive="base">
                                        <p:cTn id="65" dur="1000"/>
                                        <p:tgtEl>
                                          <p:spTgt spid="10"/>
                                        </p:tgtEl>
                                        <p:attrNameLst>
                                          <p:attrName>ppt_x</p:attrName>
                                        </p:attrNameLst>
                                      </p:cBhvr>
                                      <p:tavLst>
                                        <p:tav tm="0">
                                          <p:val>
                                            <p:strVal val="ppt_x"/>
                                          </p:val>
                                        </p:tav>
                                        <p:tav tm="100000">
                                          <p:val>
                                            <p:strVal val="1+ppt_w/2"/>
                                          </p:val>
                                        </p:tav>
                                      </p:tavLst>
                                    </p:anim>
                                    <p:anim calcmode="lin" valueType="num">
                                      <p:cBhvr additive="base">
                                        <p:cTn id="66" dur="1000"/>
                                        <p:tgtEl>
                                          <p:spTgt spid="10"/>
                                        </p:tgtEl>
                                        <p:attrNameLst>
                                          <p:attrName>ppt_y</p:attrName>
                                        </p:attrNameLst>
                                      </p:cBhvr>
                                      <p:tavLst>
                                        <p:tav tm="0">
                                          <p:val>
                                            <p:strVal val="ppt_y"/>
                                          </p:val>
                                        </p:tav>
                                        <p:tav tm="100000">
                                          <p:val>
                                            <p:strVal val="0-ppt_h/2"/>
                                          </p:val>
                                        </p:tav>
                                      </p:tavLst>
                                    </p:anim>
                                    <p:set>
                                      <p:cBhvr>
                                        <p:cTn id="67" dur="1" fill="hold">
                                          <p:stCondLst>
                                            <p:cond delay="999"/>
                                          </p:stCondLst>
                                        </p:cTn>
                                        <p:tgtEl>
                                          <p:spTgt spid="10"/>
                                        </p:tgtEl>
                                        <p:attrNameLst>
                                          <p:attrName>style.visibility</p:attrName>
                                        </p:attrNameLst>
                                      </p:cBhvr>
                                      <p:to>
                                        <p:strVal val="hidden"/>
                                      </p:to>
                                    </p:set>
                                  </p:childTnLst>
                                </p:cTn>
                              </p:par>
                              <p:par>
                                <p:cTn id="68" presetID="2" presetClass="exit" presetSubtype="3" fill="hold" grpId="1" nodeType="withEffect">
                                  <p:stCondLst>
                                    <p:cond delay="0"/>
                                  </p:stCondLst>
                                  <p:childTnLst>
                                    <p:anim calcmode="lin" valueType="num">
                                      <p:cBhvr additive="base">
                                        <p:cTn id="69" dur="1000"/>
                                        <p:tgtEl>
                                          <p:spTgt spid="1030"/>
                                        </p:tgtEl>
                                        <p:attrNameLst>
                                          <p:attrName>ppt_x</p:attrName>
                                        </p:attrNameLst>
                                      </p:cBhvr>
                                      <p:tavLst>
                                        <p:tav tm="0">
                                          <p:val>
                                            <p:strVal val="ppt_x"/>
                                          </p:val>
                                        </p:tav>
                                        <p:tav tm="100000">
                                          <p:val>
                                            <p:strVal val="1+ppt_w/2"/>
                                          </p:val>
                                        </p:tav>
                                      </p:tavLst>
                                    </p:anim>
                                    <p:anim calcmode="lin" valueType="num">
                                      <p:cBhvr additive="base">
                                        <p:cTn id="70" dur="1000"/>
                                        <p:tgtEl>
                                          <p:spTgt spid="1030"/>
                                        </p:tgtEl>
                                        <p:attrNameLst>
                                          <p:attrName>ppt_y</p:attrName>
                                        </p:attrNameLst>
                                      </p:cBhvr>
                                      <p:tavLst>
                                        <p:tav tm="0">
                                          <p:val>
                                            <p:strVal val="ppt_y"/>
                                          </p:val>
                                        </p:tav>
                                        <p:tav tm="100000">
                                          <p:val>
                                            <p:strVal val="0-ppt_h/2"/>
                                          </p:val>
                                        </p:tav>
                                      </p:tavLst>
                                    </p:anim>
                                    <p:set>
                                      <p:cBhvr>
                                        <p:cTn id="71" dur="1" fill="hold">
                                          <p:stCondLst>
                                            <p:cond delay="999"/>
                                          </p:stCondLst>
                                        </p:cTn>
                                        <p:tgtEl>
                                          <p:spTgt spid="103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1028" grpId="0" animBg="1"/>
      <p:bldP spid="1029" grpId="0" animBg="1"/>
      <p:bldP spid="7" grpId="0" animBg="1"/>
      <p:bldP spid="7" grpId="1" animBg="1"/>
      <p:bldP spid="8" grpId="0" animBg="1"/>
      <p:bldP spid="8" grpId="1" animBg="1"/>
      <p:bldP spid="9" grpId="0" animBg="1"/>
      <p:bldP spid="9" grpId="1" animBg="1"/>
      <p:bldP spid="10" grpId="0" animBg="1"/>
      <p:bldP spid="10" grpId="1" animBg="1"/>
      <p:bldP spid="1030" grpId="0"/>
      <p:bldP spid="1030" grpId="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0"/>
            <a:ext cx="8686800" cy="5105400"/>
          </a:xfrm>
        </p:spPr>
        <p:txBody>
          <a:bodyPr>
            <a:normAutofit fontScale="92500" lnSpcReduction="10000"/>
          </a:bodyPr>
          <a:lstStyle/>
          <a:p>
            <a:r>
              <a:rPr lang="en-US" b="1" dirty="0" smtClean="0">
                <a:effectLst>
                  <a:glow rad="139700">
                    <a:schemeClr val="accent3">
                      <a:satMod val="175000"/>
                      <a:alpha val="40000"/>
                    </a:schemeClr>
                  </a:glow>
                </a:effectLst>
              </a:rPr>
              <a:t>1) Existence of Related Parties </a:t>
            </a:r>
            <a:r>
              <a:rPr lang="en-US" dirty="0" smtClean="0">
                <a:effectLst>
                  <a:glow rad="139700">
                    <a:schemeClr val="accent3">
                      <a:satMod val="175000"/>
                      <a:alpha val="40000"/>
                    </a:schemeClr>
                  </a:glow>
                </a:effectLst>
              </a:rPr>
              <a:t>(to be checked)</a:t>
            </a:r>
            <a:r>
              <a:rPr lang="en-US" b="1" dirty="0" smtClean="0">
                <a:effectLst>
                  <a:glow rad="139700">
                    <a:schemeClr val="accent3">
                      <a:satMod val="175000"/>
                      <a:alpha val="40000"/>
                    </a:schemeClr>
                  </a:glow>
                </a:effectLst>
              </a:rPr>
              <a:t/>
            </a:r>
            <a:br>
              <a:rPr lang="en-US" b="1" dirty="0" smtClean="0">
                <a:effectLst>
                  <a:glow rad="139700">
                    <a:schemeClr val="accent3">
                      <a:satMod val="175000"/>
                      <a:alpha val="40000"/>
                    </a:schemeClr>
                  </a:glow>
                </a:effectLst>
              </a:rPr>
            </a:br>
            <a:endParaRPr lang="en-US" dirty="0" smtClean="0">
              <a:effectLst>
                <a:glow rad="139700">
                  <a:schemeClr val="accent3">
                    <a:satMod val="175000"/>
                    <a:alpha val="40000"/>
                  </a:schemeClr>
                </a:glow>
              </a:effectLst>
            </a:endParaRPr>
          </a:p>
          <a:p>
            <a:r>
              <a:rPr lang="en-US" b="1" dirty="0" smtClean="0">
                <a:effectLst>
                  <a:glow rad="139700">
                    <a:schemeClr val="accent3">
                      <a:satMod val="175000"/>
                      <a:alpha val="40000"/>
                    </a:schemeClr>
                  </a:glow>
                </a:effectLst>
              </a:rPr>
              <a:t>2) Transactions with the Related Parties </a:t>
            </a:r>
            <a:r>
              <a:rPr lang="en-US" dirty="0" smtClean="0">
                <a:effectLst>
                  <a:glow rad="139700">
                    <a:schemeClr val="accent3">
                      <a:satMod val="175000"/>
                      <a:alpha val="40000"/>
                    </a:schemeClr>
                  </a:glow>
                </a:effectLst>
              </a:rPr>
              <a:t>(to be identified)</a:t>
            </a:r>
            <a:r>
              <a:rPr lang="en-US" b="1" dirty="0" smtClean="0">
                <a:effectLst>
                  <a:glow rad="139700">
                    <a:schemeClr val="accent3">
                      <a:satMod val="175000"/>
                      <a:alpha val="40000"/>
                    </a:schemeClr>
                  </a:glow>
                </a:effectLst>
              </a:rPr>
              <a:t/>
            </a:r>
            <a:br>
              <a:rPr lang="en-US" b="1" dirty="0" smtClean="0">
                <a:effectLst>
                  <a:glow rad="139700">
                    <a:schemeClr val="accent3">
                      <a:satMod val="175000"/>
                      <a:alpha val="40000"/>
                    </a:schemeClr>
                  </a:glow>
                </a:effectLst>
              </a:rPr>
            </a:br>
            <a:endParaRPr lang="en-US" dirty="0" smtClean="0">
              <a:effectLst>
                <a:glow rad="139700">
                  <a:schemeClr val="accent3">
                    <a:satMod val="175000"/>
                    <a:alpha val="40000"/>
                  </a:schemeClr>
                </a:glow>
              </a:effectLst>
            </a:endParaRPr>
          </a:p>
          <a:p>
            <a:r>
              <a:rPr lang="en-US" b="1" dirty="0" smtClean="0">
                <a:effectLst>
                  <a:glow rad="139700">
                    <a:schemeClr val="accent3">
                      <a:satMod val="175000"/>
                      <a:alpha val="40000"/>
                    </a:schemeClr>
                  </a:glow>
                </a:effectLst>
              </a:rPr>
              <a:t>3) Examine the identified Related Party transactions</a:t>
            </a:r>
            <a:br>
              <a:rPr lang="en-US" b="1" dirty="0" smtClean="0">
                <a:effectLst>
                  <a:glow rad="139700">
                    <a:schemeClr val="accent3">
                      <a:satMod val="175000"/>
                      <a:alpha val="40000"/>
                    </a:schemeClr>
                  </a:glow>
                </a:effectLst>
              </a:rPr>
            </a:br>
            <a:endParaRPr lang="en-US" dirty="0" smtClean="0">
              <a:effectLst>
                <a:glow rad="139700">
                  <a:schemeClr val="accent3">
                    <a:satMod val="175000"/>
                    <a:alpha val="40000"/>
                  </a:schemeClr>
                </a:glow>
              </a:effectLst>
            </a:endParaRPr>
          </a:p>
          <a:p>
            <a:r>
              <a:rPr lang="en-US" b="1" dirty="0" smtClean="0">
                <a:effectLst>
                  <a:glow rad="139700">
                    <a:schemeClr val="accent3">
                      <a:satMod val="175000"/>
                      <a:alpha val="40000"/>
                    </a:schemeClr>
                  </a:glow>
                </a:effectLst>
              </a:rPr>
              <a:t>4) Management Representation </a:t>
            </a:r>
            <a:r>
              <a:rPr lang="en-US" dirty="0" smtClean="0">
                <a:effectLst>
                  <a:glow rad="139700">
                    <a:schemeClr val="accent3">
                      <a:satMod val="175000"/>
                      <a:alpha val="40000"/>
                    </a:schemeClr>
                  </a:glow>
                </a:effectLst>
              </a:rPr>
              <a:t>(to be scrutinized)</a:t>
            </a:r>
            <a:r>
              <a:rPr lang="en-US" b="1" dirty="0" smtClean="0">
                <a:effectLst>
                  <a:glow rad="139700">
                    <a:schemeClr val="accent3">
                      <a:satMod val="175000"/>
                      <a:alpha val="40000"/>
                    </a:schemeClr>
                  </a:glow>
                </a:effectLst>
              </a:rPr>
              <a:t/>
            </a:r>
            <a:br>
              <a:rPr lang="en-US" b="1" dirty="0" smtClean="0">
                <a:effectLst>
                  <a:glow rad="139700">
                    <a:schemeClr val="accent3">
                      <a:satMod val="175000"/>
                      <a:alpha val="40000"/>
                    </a:schemeClr>
                  </a:glow>
                </a:effectLst>
              </a:rPr>
            </a:br>
            <a:endParaRPr lang="en-US" dirty="0" smtClean="0">
              <a:effectLst>
                <a:glow rad="139700">
                  <a:schemeClr val="accent3">
                    <a:satMod val="175000"/>
                    <a:alpha val="40000"/>
                  </a:schemeClr>
                </a:glow>
              </a:effectLst>
            </a:endParaRPr>
          </a:p>
          <a:p>
            <a:r>
              <a:rPr lang="en-US" b="1" dirty="0" smtClean="0">
                <a:effectLst>
                  <a:glow rad="139700">
                    <a:schemeClr val="accent3">
                      <a:satMod val="175000"/>
                      <a:alpha val="40000"/>
                    </a:schemeClr>
                  </a:glow>
                </a:effectLst>
              </a:rPr>
              <a:t>5) Audit Conclusion and Reporting</a:t>
            </a:r>
            <a:br>
              <a:rPr lang="en-US" b="1" dirty="0" smtClean="0">
                <a:effectLst>
                  <a:glow rad="139700">
                    <a:schemeClr val="accent3">
                      <a:satMod val="175000"/>
                      <a:alpha val="40000"/>
                    </a:schemeClr>
                  </a:glow>
                </a:effectLst>
              </a:rPr>
            </a:br>
            <a:r>
              <a:rPr lang="en-US" dirty="0" smtClean="0">
                <a:effectLst>
                  <a:glow rad="139700">
                    <a:schemeClr val="accent3">
                      <a:satMod val="175000"/>
                      <a:alpha val="40000"/>
                    </a:schemeClr>
                  </a:glow>
                </a:effectLst>
              </a:rPr>
              <a:t>    In case he is unable to obtain sufficient audit evidence either</a:t>
            </a:r>
          </a:p>
          <a:p>
            <a:r>
              <a:rPr lang="en-US" dirty="0" smtClean="0">
                <a:effectLst>
                  <a:glow rad="139700">
                    <a:schemeClr val="accent3">
                      <a:satMod val="175000"/>
                      <a:alpha val="40000"/>
                    </a:schemeClr>
                  </a:glow>
                </a:effectLst>
              </a:rPr>
              <a:t>    about the Related Parties or about any Transactions thereof, </a:t>
            </a:r>
          </a:p>
          <a:p>
            <a:pPr>
              <a:buNone/>
            </a:pPr>
            <a:r>
              <a:rPr lang="en-US" dirty="0" smtClean="0">
                <a:effectLst>
                  <a:glow rad="139700">
                    <a:schemeClr val="accent3">
                      <a:satMod val="175000"/>
                      <a:alpha val="40000"/>
                    </a:schemeClr>
                  </a:glow>
                </a:effectLst>
              </a:rPr>
              <a:t>	   then he may frame Qualified / Disclaimer of opinion</a:t>
            </a:r>
            <a:br>
              <a:rPr lang="en-US" dirty="0" smtClean="0">
                <a:effectLst>
                  <a:glow rad="139700">
                    <a:schemeClr val="accent3">
                      <a:satMod val="175000"/>
                      <a:alpha val="40000"/>
                    </a:schemeClr>
                  </a:glow>
                </a:effectLst>
              </a:rPr>
            </a:br>
            <a:endParaRPr lang="en-US" dirty="0" smtClean="0">
              <a:effectLst>
                <a:glow rad="139700">
                  <a:schemeClr val="accent3">
                    <a:satMod val="175000"/>
                    <a:alpha val="40000"/>
                  </a:schemeClr>
                </a:glow>
              </a:effectLst>
            </a:endParaRPr>
          </a:p>
          <a:p>
            <a:endParaRPr lang="en-US" dirty="0">
              <a:effectLst>
                <a:glow rad="139700">
                  <a:schemeClr val="accent3">
                    <a:satMod val="175000"/>
                    <a:alpha val="40000"/>
                  </a:schemeClr>
                </a:glow>
              </a:effectLst>
            </a:endParaRPr>
          </a:p>
        </p:txBody>
      </p:sp>
      <p:sp>
        <p:nvSpPr>
          <p:cNvPr id="2" name="Title 1"/>
          <p:cNvSpPr>
            <a:spLocks noGrp="1"/>
          </p:cNvSpPr>
          <p:nvPr>
            <p:ph type="title"/>
          </p:nvPr>
        </p:nvSpPr>
        <p:spPr>
          <a:xfrm>
            <a:off x="533400" y="457200"/>
            <a:ext cx="8229600" cy="1143000"/>
          </a:xfrm>
        </p:spPr>
        <p:txBody>
          <a:bodyPr>
            <a:normAutofit fontScale="90000"/>
          </a:bodyPr>
          <a:lstStyle/>
          <a:p>
            <a:pPr algn="ctr"/>
            <a:r>
              <a:rPr b="1" i="1" u="sng" smtClean="0">
                <a:effectLst>
                  <a:glow rad="228600">
                    <a:schemeClr val="accent1">
                      <a:satMod val="175000"/>
                      <a:alpha val="40000"/>
                    </a:schemeClr>
                  </a:glow>
                  <a:innerShdw blurRad="50800" dist="25400" dir="13500000">
                    <a:prstClr val="black">
                      <a:alpha val="70000"/>
                    </a:prstClr>
                  </a:innerShdw>
                </a:effectLst>
                <a:latin typeface="Arial Black" pitchFamily="34" charset="0"/>
              </a:rPr>
              <a:t>SA 550</a:t>
            </a:r>
            <a:br>
              <a:rPr b="1" i="1" u="sng" smtClean="0">
                <a:effectLst>
                  <a:glow rad="228600">
                    <a:schemeClr val="accent1">
                      <a:satMod val="175000"/>
                      <a:alpha val="40000"/>
                    </a:schemeClr>
                  </a:glow>
                  <a:innerShdw blurRad="50800" dist="25400" dir="13500000">
                    <a:prstClr val="black">
                      <a:alpha val="70000"/>
                    </a:prstClr>
                  </a:innerShdw>
                </a:effectLst>
                <a:latin typeface="Arial Black" pitchFamily="34" charset="0"/>
              </a:rPr>
            </a:br>
            <a:r>
              <a:rPr b="1" i="1" u="sng" smtClean="0">
                <a:effectLst>
                  <a:glow rad="228600">
                    <a:schemeClr val="accent1">
                      <a:satMod val="175000"/>
                      <a:alpha val="40000"/>
                    </a:schemeClr>
                  </a:glow>
                  <a:innerShdw blurRad="50800" dist="25400" dir="13500000">
                    <a:prstClr val="black">
                      <a:alpha val="70000"/>
                    </a:prstClr>
                  </a:innerShdw>
                </a:effectLst>
                <a:latin typeface="Arial Black" pitchFamily="34" charset="0"/>
              </a:rPr>
              <a:t>Related Parties</a:t>
            </a:r>
            <a:endParaRPr lang="en-US" i="1" dirty="0">
              <a:effectLst>
                <a:glow rad="228600">
                  <a:schemeClr val="accent1">
                    <a:satMod val="175000"/>
                    <a:alpha val="40000"/>
                  </a:schemeClr>
                </a:glow>
                <a:innerShdw blurRad="50800" dist="25400" dir="13500000">
                  <a:prstClr val="black">
                    <a:alpha val="70000"/>
                  </a:prstClr>
                </a:innerShdw>
              </a:effectLst>
              <a:latin typeface="Arial Black" pitchFamily="34"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2000"/>
                                        <p:tgtEl>
                                          <p:spTgt spid="3">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2000"/>
                                        <p:tgtEl>
                                          <p:spTgt spid="3">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2000"/>
                                        <p:tgtEl>
                                          <p:spTgt spid="3">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2000"/>
                                        <p:tgtEl>
                                          <p:spTgt spid="3">
                                            <p:txEl>
                                              <p:pRg st="4" end="4"/>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2000"/>
                                        <p:tgtEl>
                                          <p:spTgt spid="3">
                                            <p:txEl>
                                              <p:pRg st="5" end="5"/>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9144000" cy="1371600"/>
          </a:xfrm>
        </p:spPr>
        <p:txBody>
          <a:bodyPr>
            <a:noAutofit/>
          </a:bodyPr>
          <a:lstStyle/>
          <a:p>
            <a:r>
              <a:rPr lang="en-US" sz="280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SA 402</a:t>
            </a:r>
            <a: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r>
            <a:b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280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Audit Considerations Relating To</a:t>
            </a:r>
            <a:br>
              <a:rPr lang="en-US" sz="280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280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Entities Using Service Organizations</a:t>
            </a:r>
            <a:endPar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 name="Content Placeholder 1"/>
          <p:cNvSpPr>
            <a:spLocks noGrp="1"/>
          </p:cNvSpPr>
          <p:nvPr>
            <p:ph idx="1"/>
          </p:nvPr>
        </p:nvSpPr>
        <p:spPr>
          <a:xfrm>
            <a:off x="0" y="1447800"/>
            <a:ext cx="9144000" cy="5410200"/>
          </a:xfrm>
        </p:spPr>
        <p:txBody>
          <a:bodyPr>
            <a:noAutofit/>
          </a:bodyPr>
          <a:lstStyle/>
          <a:p>
            <a: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1) Introduction</a:t>
            </a:r>
            <a:b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When the client of the auditor uses a service organization for </a:t>
            </a:r>
            <a:r>
              <a:rPr lang="en-US" sz="20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eg</a:t>
            </a:r>
            <a: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Information</a:t>
            </a:r>
            <a:b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processing, maintenance of a/c records, maintenance of safe custody of assets </a:t>
            </a:r>
            <a:b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like Investments etc.</a:t>
            </a:r>
            <a:b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endParaRPr lang="en-US" sz="200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2) Auditor’s Considerations</a:t>
            </a:r>
            <a:b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 The auditor should consider how a service organization affects the client’s  </a:t>
            </a:r>
            <a:b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accounting &amp; internal control systems </a:t>
            </a:r>
            <a:b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endParaRPr lang="en-US" sz="200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b)  </a:t>
            </a:r>
            <a:r>
              <a:rPr lang="en-US" sz="200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When Service </a:t>
            </a:r>
            <a:r>
              <a:rPr lang="en-US" sz="2000" u="sng"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Org’n</a:t>
            </a:r>
            <a:r>
              <a:rPr lang="en-US" sz="200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Performs</a:t>
            </a:r>
            <a:br>
              <a:rPr lang="en-US" sz="200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endParaRPr lang="en-US" sz="200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nSpc>
                <a:spcPct val="80000"/>
              </a:lnSpc>
            </a:pPr>
            <a: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Recording &amp; Processing	Follow the Policies 	Whoever maintains 						</a:t>
            </a:r>
            <a:endParaRPr lang="en-US" sz="200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nSpc>
                <a:spcPct val="80000"/>
              </a:lnSpc>
            </a:pPr>
            <a: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of transactions of client	&amp; Procedures of		accountability</a:t>
            </a:r>
            <a:b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(Whether of client or</a:t>
            </a:r>
            <a:b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of service </a:t>
            </a:r>
            <a:r>
              <a:rPr lang="en-US" sz="20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Org’n</a:t>
            </a:r>
            <a: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endParaRPr lang="en-US" sz="20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Right Arrow 3"/>
          <p:cNvSpPr/>
          <p:nvPr/>
        </p:nvSpPr>
        <p:spPr>
          <a:xfrm>
            <a:off x="2971800" y="5257800"/>
            <a:ext cx="762000" cy="228600"/>
          </a:xfrm>
          <a:prstGeom prst="right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5" name="Right Arrow 4"/>
          <p:cNvSpPr/>
          <p:nvPr/>
        </p:nvSpPr>
        <p:spPr>
          <a:xfrm>
            <a:off x="5715000" y="5334000"/>
            <a:ext cx="762000" cy="228600"/>
          </a:xfrm>
          <a:prstGeom prst="right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2000"/>
                                        <p:tgtEl>
                                          <p:spTgt spid="2">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fade">
                                      <p:cBhvr>
                                        <p:cTn id="15" dur="2000"/>
                                        <p:tgtEl>
                                          <p:spTgt spid="2">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
                                            <p:txEl>
                                              <p:pRg st="2" end="2"/>
                                            </p:txEl>
                                          </p:spTgt>
                                        </p:tgtEl>
                                        <p:attrNameLst>
                                          <p:attrName>style.visibility</p:attrName>
                                        </p:attrNameLst>
                                      </p:cBhvr>
                                      <p:to>
                                        <p:strVal val="visible"/>
                                      </p:to>
                                    </p:set>
                                    <p:animEffect transition="in" filter="fade">
                                      <p:cBhvr>
                                        <p:cTn id="18" dur="2000"/>
                                        <p:tgtEl>
                                          <p:spTgt spid="2">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2000"/>
                                        <p:tgtEl>
                                          <p:spTgt spid="2">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
                                            <p:txEl>
                                              <p:pRg st="4" end="4"/>
                                            </p:txEl>
                                          </p:spTgt>
                                        </p:tgtEl>
                                        <p:attrNameLst>
                                          <p:attrName>style.visibility</p:attrName>
                                        </p:attrNameLst>
                                      </p:cBhvr>
                                      <p:to>
                                        <p:strVal val="visible"/>
                                      </p:to>
                                    </p:set>
                                    <p:animEffect transition="in" filter="fade">
                                      <p:cBhvr>
                                        <p:cTn id="24" dur="20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build="allAtOnce"/>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2000"/>
          </a:xfrm>
        </p:spPr>
        <p:txBody>
          <a:bodyPr>
            <a:noAutofit/>
          </a:bodyPr>
          <a:lstStyle/>
          <a:p>
            <a:r>
              <a:rPr lang="en-US" sz="180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SA   402</a:t>
            </a:r>
            <a: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r>
            <a:b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180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Audit Considerations Relating To</a:t>
            </a:r>
            <a:br>
              <a:rPr lang="en-US" sz="180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180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Entities Using Service Organizations (CONTD..)</a:t>
            </a:r>
            <a:endParaRPr lang="en-US" sz="1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Content Placeholder 2"/>
          <p:cNvSpPr>
            <a:spLocks noGrp="1"/>
          </p:cNvSpPr>
          <p:nvPr>
            <p:ph idx="1"/>
          </p:nvPr>
        </p:nvSpPr>
        <p:spPr>
          <a:xfrm>
            <a:off x="0" y="762000"/>
            <a:ext cx="9144000" cy="6096000"/>
          </a:xfrm>
        </p:spPr>
        <p:txBody>
          <a:bodyPr>
            <a:noAutofit/>
          </a:bodyPr>
          <a:lstStyle/>
          <a:p>
            <a: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a:t>
            </a:r>
          </a:p>
          <a:p>
            <a: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Where activities of		     	</a:t>
            </a:r>
            <a: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Auditor should</a:t>
            </a:r>
            <a: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r>
            <a:b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service </a:t>
            </a:r>
            <a:r>
              <a:rPr lang="en-US" sz="1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org’n</a:t>
            </a:r>
            <a: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are                   </a:t>
            </a:r>
          </a:p>
          <a:p>
            <a: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Significant			Either	                 Or	</a:t>
            </a:r>
            <a:b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Understanding should be		If required the request the auditor</a:t>
            </a:r>
          </a:p>
          <a:p>
            <a: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Developed of the Service		of that Service Org’</a:t>
            </a:r>
            <a:b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1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Org’n</a:t>
            </a:r>
            <a: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Accounting and		furnish the required information</a:t>
            </a:r>
            <a:b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Internal Control system</a:t>
            </a:r>
            <a:b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endPar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3) Service Organization’s Audit Report</a:t>
            </a:r>
            <a:b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The auditor of the Service Organization issues his report to the auditor of client</a:t>
            </a:r>
            <a:b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in any of the following modes:-</a:t>
            </a:r>
            <a:b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TYPE –A 	:	Report of Suitability Of Design</a:t>
            </a:r>
            <a:b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TYPE – B	:	Report of Suitability Of Design and Operating Effectiveness</a:t>
            </a:r>
            <a:b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The client’s auditor should consider whether </a:t>
            </a:r>
            <a: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the </a:t>
            </a:r>
            <a: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controls tested by the auditor of the service organization are relevant and provide proper evidence for lowering the risk assessed by the auditor or not. The client’s auditor may also request the auditor of the service organization to perform substantive tests in some areas.</a:t>
            </a:r>
          </a:p>
          <a:p>
            <a: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Most Imp: The audit report of the client should not make any reference to </a:t>
            </a:r>
            <a:b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report received from the service organization’s auditor.</a:t>
            </a:r>
            <a:b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endParaRPr lang="en-US" sz="1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Right Arrow 3"/>
          <p:cNvSpPr/>
          <p:nvPr/>
        </p:nvSpPr>
        <p:spPr>
          <a:xfrm>
            <a:off x="2971800" y="1219200"/>
            <a:ext cx="990600" cy="228600"/>
          </a:xfrm>
          <a:prstGeom prst="rightArrow">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cxnSp>
        <p:nvCxnSpPr>
          <p:cNvPr id="6" name="Straight Arrow Connector 5"/>
          <p:cNvCxnSpPr/>
          <p:nvPr/>
        </p:nvCxnSpPr>
        <p:spPr>
          <a:xfrm rot="10800000" flipV="1">
            <a:off x="4191000" y="1447800"/>
            <a:ext cx="762000" cy="381000"/>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cxnSp>
        <p:nvCxnSpPr>
          <p:cNvPr id="8" name="Straight Arrow Connector 7"/>
          <p:cNvCxnSpPr/>
          <p:nvPr/>
        </p:nvCxnSpPr>
        <p:spPr>
          <a:xfrm>
            <a:off x="4953000" y="1447800"/>
            <a:ext cx="762000" cy="381000"/>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additive="base">
                                        <p:cTn id="16"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 calcmode="lin" valueType="num">
                                      <p:cBhvr additive="base">
                                        <p:cTn id="24"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additive="base">
                                        <p:cTn id="2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calcmode="lin" valueType="num">
                                      <p:cBhvr additive="base">
                                        <p:cTn id="3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allAtOnce"/>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2057400"/>
            <a:ext cx="9144000" cy="1754326"/>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ea typeface="Times New Roman" pitchFamily="18" charset="0"/>
              </a:rPr>
              <a:t>1) Introduction</a:t>
            </a:r>
            <a:endParaRPr kumimoji="0" lang="en-US" sz="2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ea typeface="Times New Roman" pitchFamily="18" charset="0"/>
              </a:rPr>
              <a:t/>
            </a:r>
            <a:br>
              <a:rPr kumimoji="0" lang="en-US" sz="2000" b="0" i="0" u="none" strike="noStrike" cap="none" normalizeH="0" baseline="0" dirty="0" smtClean="0">
                <a:ln>
                  <a:noFill/>
                </a:ln>
                <a:solidFill>
                  <a:schemeClr val="tx1"/>
                </a:solidFill>
                <a:effectLst/>
                <a:ea typeface="Times New Roman" pitchFamily="18" charset="0"/>
              </a:rPr>
            </a:br>
            <a:r>
              <a:rPr kumimoji="0" lang="en-US" sz="2000" b="0" i="0" u="none" strike="noStrike" cap="none" normalizeH="0" baseline="0" dirty="0" smtClean="0">
                <a:ln>
                  <a:noFill/>
                </a:ln>
                <a:solidFill>
                  <a:schemeClr val="tx1"/>
                </a:solidFill>
                <a:effectLst/>
                <a:ea typeface="Times New Roman" pitchFamily="18" charset="0"/>
              </a:rPr>
              <a:t>     This AAS specifies that the auditor should determine whether the comparatives </a:t>
            </a:r>
            <a:br>
              <a:rPr kumimoji="0" lang="en-US" sz="2000" b="0" i="0" u="none" strike="noStrike" cap="none" normalizeH="0" baseline="0" dirty="0" smtClean="0">
                <a:ln>
                  <a:noFill/>
                </a:ln>
                <a:solidFill>
                  <a:schemeClr val="tx1"/>
                </a:solidFill>
                <a:effectLst/>
                <a:ea typeface="Times New Roman" pitchFamily="18" charset="0"/>
              </a:rPr>
            </a:br>
            <a:r>
              <a:rPr kumimoji="0" lang="en-US" sz="2000" b="0" i="0" u="none" strike="noStrike" cap="none" normalizeH="0" baseline="0" dirty="0" smtClean="0">
                <a:ln>
                  <a:noFill/>
                </a:ln>
                <a:solidFill>
                  <a:schemeClr val="tx1"/>
                </a:solidFill>
                <a:effectLst/>
                <a:ea typeface="Times New Roman" pitchFamily="18" charset="0"/>
              </a:rPr>
              <a:t>     comply in all material respects, with the </a:t>
            </a:r>
            <a:r>
              <a:rPr kumimoji="0" lang="en-US" sz="2000" b="0" i="0" u="sng" strike="noStrike" cap="none" normalizeH="0" baseline="0" dirty="0" smtClean="0">
                <a:ln>
                  <a:noFill/>
                </a:ln>
                <a:solidFill>
                  <a:schemeClr val="tx1"/>
                </a:solidFill>
                <a:effectLst/>
                <a:ea typeface="Times New Roman" pitchFamily="18" charset="0"/>
              </a:rPr>
              <a:t>financial reporting framework</a:t>
            </a:r>
            <a:r>
              <a:rPr kumimoji="0" lang="en-US" sz="2000" b="0" i="0" u="none" strike="noStrike" cap="none" normalizeH="0" baseline="0" dirty="0" smtClean="0">
                <a:ln>
                  <a:noFill/>
                </a:ln>
                <a:solidFill>
                  <a:schemeClr val="tx1"/>
                </a:solidFill>
                <a:effectLst/>
                <a:ea typeface="Times New Roman" pitchFamily="18" charset="0"/>
              </a:rPr>
              <a:t>*</a:t>
            </a:r>
            <a:r>
              <a:rPr kumimoji="0" lang="en-US" b="0" i="0" u="none" strike="noStrike" cap="none" normalizeH="0" baseline="0" dirty="0" smtClean="0">
                <a:ln>
                  <a:noFill/>
                </a:ln>
                <a:solidFill>
                  <a:schemeClr val="tx1"/>
                </a:solidFill>
                <a:effectLst/>
                <a:ea typeface="Times New Roman" pitchFamily="18" charset="0"/>
              </a:rPr>
              <a:t> </a:t>
            </a:r>
            <a:r>
              <a:rPr kumimoji="0" lang="en-US" sz="2000" b="0" i="0" u="none" strike="noStrike" cap="none" normalizeH="0" baseline="0" dirty="0" smtClean="0">
                <a:ln>
                  <a:noFill/>
                </a:ln>
                <a:solidFill>
                  <a:schemeClr val="tx1"/>
                </a:solidFill>
                <a:effectLst/>
                <a:ea typeface="Times New Roman" pitchFamily="18" charset="0"/>
              </a:rPr>
              <a:t>relevant </a:t>
            </a:r>
            <a:br>
              <a:rPr kumimoji="0" lang="en-US" sz="2000" b="0" i="0" u="none" strike="noStrike" cap="none" normalizeH="0" baseline="0" dirty="0" smtClean="0">
                <a:ln>
                  <a:noFill/>
                </a:ln>
                <a:solidFill>
                  <a:schemeClr val="tx1"/>
                </a:solidFill>
                <a:effectLst/>
                <a:ea typeface="Times New Roman" pitchFamily="18" charset="0"/>
              </a:rPr>
            </a:br>
            <a:r>
              <a:rPr kumimoji="0" lang="en-US" sz="2000" b="0" i="0" u="none" strike="noStrike" cap="none" normalizeH="0" baseline="0" dirty="0" smtClean="0">
                <a:ln>
                  <a:noFill/>
                </a:ln>
                <a:solidFill>
                  <a:schemeClr val="tx1"/>
                </a:solidFill>
                <a:effectLst/>
                <a:ea typeface="Times New Roman" pitchFamily="18" charset="0"/>
              </a:rPr>
              <a:t>     to the F/S being audited.</a:t>
            </a:r>
            <a:endParaRPr kumimoji="0" lang="en-US" sz="3200" b="0" i="0" u="none" strike="noStrike" cap="none" normalizeH="0" baseline="0" dirty="0" smtClean="0">
              <a:ln>
                <a:noFill/>
              </a:ln>
              <a:solidFill>
                <a:schemeClr val="tx1"/>
              </a:solidFill>
              <a:effectLst/>
            </a:endParaRPr>
          </a:p>
        </p:txBody>
      </p:sp>
      <p:sp>
        <p:nvSpPr>
          <p:cNvPr id="1026" name="Rectangle 2"/>
          <p:cNvSpPr>
            <a:spLocks noChangeArrowheads="1"/>
          </p:cNvSpPr>
          <p:nvPr/>
        </p:nvSpPr>
        <p:spPr bwMode="auto">
          <a:xfrm>
            <a:off x="0" y="3872567"/>
            <a:ext cx="9144000" cy="2985433"/>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ea typeface="Times New Roman" pitchFamily="18" charset="0"/>
              </a:rPr>
              <a:t>2) Auditor’s Responsibilities</a:t>
            </a:r>
            <a:endParaRPr kumimoji="0" lang="en-US" sz="2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ea typeface="Times New Roman" pitchFamily="18" charset="0"/>
              </a:rPr>
              <a:t/>
            </a:r>
            <a:br>
              <a:rPr kumimoji="0" lang="en-US" sz="2000" b="0" i="0" u="none" strike="noStrike" cap="none" normalizeH="0" baseline="0" dirty="0" smtClean="0">
                <a:ln>
                  <a:noFill/>
                </a:ln>
                <a:solidFill>
                  <a:schemeClr val="tx1"/>
                </a:solidFill>
                <a:effectLst/>
                <a:ea typeface="Times New Roman" pitchFamily="18" charset="0"/>
              </a:rPr>
            </a:br>
            <a:r>
              <a:rPr kumimoji="0" lang="en-US" sz="2000" b="0" i="0" u="none" strike="noStrike" cap="none" normalizeH="0" baseline="0" dirty="0" smtClean="0">
                <a:ln>
                  <a:noFill/>
                </a:ln>
                <a:solidFill>
                  <a:schemeClr val="tx1"/>
                </a:solidFill>
                <a:effectLst/>
                <a:ea typeface="Times New Roman" pitchFamily="18" charset="0"/>
              </a:rPr>
              <a:t>a) For obtaining the sufficient audit evidence, involves assessing whether the a/c   </a:t>
            </a:r>
            <a:endParaRPr kumimoji="0" 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ea typeface="Times New Roman" pitchFamily="18" charset="0"/>
              </a:rPr>
              <a:t>    policies and the corresponding figures agree with the A/c policies of the current </a:t>
            </a:r>
            <a:endParaRPr kumimoji="0" 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ea typeface="Times New Roman" pitchFamily="18" charset="0"/>
              </a:rPr>
              <a:t>    period or requires adjustments, if any</a:t>
            </a:r>
            <a:endParaRPr kumimoji="0" 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ea typeface="Times New Roman" pitchFamily="18" charset="0"/>
              </a:rPr>
              <a:t/>
            </a:r>
            <a:br>
              <a:rPr kumimoji="0" lang="en-US" sz="2000" b="0" i="0" u="none" strike="noStrike" cap="none" normalizeH="0" baseline="0" dirty="0" smtClean="0">
                <a:ln>
                  <a:noFill/>
                </a:ln>
                <a:solidFill>
                  <a:schemeClr val="tx1"/>
                </a:solidFill>
                <a:effectLst/>
                <a:ea typeface="Times New Roman" pitchFamily="18" charset="0"/>
              </a:rPr>
            </a:br>
            <a:r>
              <a:rPr kumimoji="0" lang="en-US" sz="2000" b="0" i="0" u="none" strike="noStrike" cap="none" normalizeH="0" baseline="0" dirty="0" smtClean="0">
                <a:ln>
                  <a:noFill/>
                </a:ln>
                <a:solidFill>
                  <a:schemeClr val="tx1"/>
                </a:solidFill>
                <a:effectLst/>
                <a:ea typeface="Times New Roman" pitchFamily="18" charset="0"/>
              </a:rPr>
              <a:t>b) In case the F/S of the prior period have been audited by another auditor or are  </a:t>
            </a:r>
            <a:endParaRPr kumimoji="0" 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ea typeface="Times New Roman" pitchFamily="18" charset="0"/>
              </a:rPr>
              <a:t>     unaudited, the Incoming Auditor should comply with the requirements of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ea typeface="Times New Roman" pitchFamily="18" charset="0"/>
              </a:rPr>
              <a:t>     relevant Financial Reporting Framework</a:t>
            </a:r>
            <a:r>
              <a:rPr kumimoji="0" lang="en-US" b="0" i="0" u="none" strike="noStrike" cap="none" normalizeH="0" baseline="0" dirty="0" smtClean="0">
                <a:ln>
                  <a:noFill/>
                </a:ln>
                <a:solidFill>
                  <a:schemeClr val="tx1"/>
                </a:solidFill>
                <a:effectLst/>
              </a:rPr>
              <a:t> </a:t>
            </a:r>
            <a:endParaRPr kumimoji="0" lang="en-US" sz="3200" b="0" i="0" u="none" strike="noStrike" cap="none" normalizeH="0" baseline="0" dirty="0" smtClean="0">
              <a:ln>
                <a:noFill/>
              </a:ln>
              <a:solidFill>
                <a:schemeClr val="tx1"/>
              </a:solidFill>
              <a:effectLst/>
            </a:endParaRPr>
          </a:p>
        </p:txBody>
      </p:sp>
      <p:sp>
        <p:nvSpPr>
          <p:cNvPr id="10" name="Bevel 9"/>
          <p:cNvSpPr/>
          <p:nvPr/>
        </p:nvSpPr>
        <p:spPr>
          <a:xfrm>
            <a:off x="0" y="0"/>
            <a:ext cx="9144000" cy="1981200"/>
          </a:xfrm>
          <a:prstGeom prst="bevel">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4800" b="1" u="sng" dirty="0" smtClean="0">
                <a:solidFill>
                  <a:srgbClr val="FFFF00"/>
                </a:solidFill>
                <a:effectLst>
                  <a:outerShdw blurRad="38100" dist="38100" dir="2700000" algn="tl">
                    <a:srgbClr val="000000">
                      <a:alpha val="43137"/>
                    </a:srgbClr>
                  </a:outerShdw>
                </a:effectLst>
                <a:latin typeface="Comic Sans MS" pitchFamily="66" charset="0"/>
              </a:rPr>
              <a:t>SA 710</a:t>
            </a:r>
          </a:p>
          <a:p>
            <a:pPr algn="ctr"/>
            <a:r>
              <a:rPr lang="en-US" sz="4800" b="1" u="sng" dirty="0" smtClean="0">
                <a:solidFill>
                  <a:srgbClr val="FFFF00"/>
                </a:solidFill>
                <a:effectLst>
                  <a:outerShdw blurRad="38100" dist="38100" dir="2700000" algn="tl">
                    <a:srgbClr val="000000">
                      <a:alpha val="43137"/>
                    </a:srgbClr>
                  </a:outerShdw>
                </a:effectLst>
                <a:latin typeface="Comic Sans MS" pitchFamily="66" charset="0"/>
              </a:rPr>
              <a:t>Comparatives</a:t>
            </a:r>
            <a:endParaRPr lang="en-US" sz="4800" dirty="0">
              <a:solidFill>
                <a:srgbClr val="FFFF00"/>
              </a:solidFill>
              <a:latin typeface="Comic Sans MS" pitchFamily="66" charset="0"/>
            </a:endParaRPr>
          </a:p>
        </p:txBody>
      </p:sp>
    </p:spTree>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ox(in)">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25">
                                            <p:bg/>
                                          </p:spTgt>
                                        </p:tgtEl>
                                        <p:attrNameLst>
                                          <p:attrName>style.visibility</p:attrName>
                                        </p:attrNameLst>
                                      </p:cBhvr>
                                      <p:to>
                                        <p:strVal val="visible"/>
                                      </p:to>
                                    </p:set>
                                    <p:animEffect transition="in" filter="fade">
                                      <p:cBhvr>
                                        <p:cTn id="12" dur="2000"/>
                                        <p:tgtEl>
                                          <p:spTgt spid="1025">
                                            <p:bg/>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25">
                                            <p:txEl>
                                              <p:pRg st="0" end="0"/>
                                            </p:txEl>
                                          </p:spTgt>
                                        </p:tgtEl>
                                        <p:attrNameLst>
                                          <p:attrName>style.visibility</p:attrName>
                                        </p:attrNameLst>
                                      </p:cBhvr>
                                      <p:to>
                                        <p:strVal val="visible"/>
                                      </p:to>
                                    </p:set>
                                    <p:animEffect transition="in" filter="fade">
                                      <p:cBhvr>
                                        <p:cTn id="15" dur="2000"/>
                                        <p:tgtEl>
                                          <p:spTgt spid="1025">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25">
                                            <p:txEl>
                                              <p:pRg st="1" end="1"/>
                                            </p:txEl>
                                          </p:spTgt>
                                        </p:tgtEl>
                                        <p:attrNameLst>
                                          <p:attrName>style.visibility</p:attrName>
                                        </p:attrNameLst>
                                      </p:cBhvr>
                                      <p:to>
                                        <p:strVal val="visible"/>
                                      </p:to>
                                    </p:set>
                                    <p:animEffect transition="in" filter="fade">
                                      <p:cBhvr>
                                        <p:cTn id="18" dur="2000"/>
                                        <p:tgtEl>
                                          <p:spTgt spid="1025">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026">
                                            <p:bg/>
                                          </p:spTgt>
                                        </p:tgtEl>
                                        <p:attrNameLst>
                                          <p:attrName>style.visibility</p:attrName>
                                        </p:attrNameLst>
                                      </p:cBhvr>
                                      <p:to>
                                        <p:strVal val="visible"/>
                                      </p:to>
                                    </p:set>
                                    <p:animEffect transition="in" filter="wipe(down)">
                                      <p:cBhvr>
                                        <p:cTn id="23" dur="500"/>
                                        <p:tgtEl>
                                          <p:spTgt spid="1026">
                                            <p:bg/>
                                          </p:spTgt>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1026">
                                            <p:txEl>
                                              <p:pRg st="0" end="0"/>
                                            </p:txEl>
                                          </p:spTgt>
                                        </p:tgtEl>
                                        <p:attrNameLst>
                                          <p:attrName>style.visibility</p:attrName>
                                        </p:attrNameLst>
                                      </p:cBhvr>
                                      <p:to>
                                        <p:strVal val="visible"/>
                                      </p:to>
                                    </p:set>
                                    <p:animEffect transition="in" filter="wipe(down)">
                                      <p:cBhvr>
                                        <p:cTn id="26" dur="500"/>
                                        <p:tgtEl>
                                          <p:spTgt spid="1026">
                                            <p:txEl>
                                              <p:pRg st="0" end="0"/>
                                            </p:txEl>
                                          </p:spTgt>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1026">
                                            <p:txEl>
                                              <p:pRg st="1" end="1"/>
                                            </p:txEl>
                                          </p:spTgt>
                                        </p:tgtEl>
                                        <p:attrNameLst>
                                          <p:attrName>style.visibility</p:attrName>
                                        </p:attrNameLst>
                                      </p:cBhvr>
                                      <p:to>
                                        <p:strVal val="visible"/>
                                      </p:to>
                                    </p:set>
                                    <p:animEffect transition="in" filter="wipe(down)">
                                      <p:cBhvr>
                                        <p:cTn id="29" dur="500"/>
                                        <p:tgtEl>
                                          <p:spTgt spid="1026">
                                            <p:txEl>
                                              <p:pRg st="1" end="1"/>
                                            </p:txEl>
                                          </p:spTgt>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1026">
                                            <p:txEl>
                                              <p:pRg st="2" end="2"/>
                                            </p:txEl>
                                          </p:spTgt>
                                        </p:tgtEl>
                                        <p:attrNameLst>
                                          <p:attrName>style.visibility</p:attrName>
                                        </p:attrNameLst>
                                      </p:cBhvr>
                                      <p:to>
                                        <p:strVal val="visible"/>
                                      </p:to>
                                    </p:set>
                                    <p:animEffect transition="in" filter="wipe(down)">
                                      <p:cBhvr>
                                        <p:cTn id="32" dur="500"/>
                                        <p:tgtEl>
                                          <p:spTgt spid="1026">
                                            <p:txEl>
                                              <p:pRg st="2" end="2"/>
                                            </p:txEl>
                                          </p:spTgt>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1026">
                                            <p:txEl>
                                              <p:pRg st="3" end="3"/>
                                            </p:txEl>
                                          </p:spTgt>
                                        </p:tgtEl>
                                        <p:attrNameLst>
                                          <p:attrName>style.visibility</p:attrName>
                                        </p:attrNameLst>
                                      </p:cBhvr>
                                      <p:to>
                                        <p:strVal val="visible"/>
                                      </p:to>
                                    </p:set>
                                    <p:animEffect transition="in" filter="wipe(down)">
                                      <p:cBhvr>
                                        <p:cTn id="35" dur="500"/>
                                        <p:tgtEl>
                                          <p:spTgt spid="1026">
                                            <p:txEl>
                                              <p:pRg st="3" end="3"/>
                                            </p:txEl>
                                          </p:spTgt>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1026">
                                            <p:txEl>
                                              <p:pRg st="4" end="4"/>
                                            </p:txEl>
                                          </p:spTgt>
                                        </p:tgtEl>
                                        <p:attrNameLst>
                                          <p:attrName>style.visibility</p:attrName>
                                        </p:attrNameLst>
                                      </p:cBhvr>
                                      <p:to>
                                        <p:strVal val="visible"/>
                                      </p:to>
                                    </p:set>
                                    <p:animEffect transition="in" filter="wipe(down)">
                                      <p:cBhvr>
                                        <p:cTn id="38" dur="500"/>
                                        <p:tgtEl>
                                          <p:spTgt spid="1026">
                                            <p:txEl>
                                              <p:pRg st="4" end="4"/>
                                            </p:txEl>
                                          </p:spTgt>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1026">
                                            <p:txEl>
                                              <p:pRg st="5" end="5"/>
                                            </p:txEl>
                                          </p:spTgt>
                                        </p:tgtEl>
                                        <p:attrNameLst>
                                          <p:attrName>style.visibility</p:attrName>
                                        </p:attrNameLst>
                                      </p:cBhvr>
                                      <p:to>
                                        <p:strVal val="visible"/>
                                      </p:to>
                                    </p:set>
                                    <p:animEffect transition="in" filter="wipe(down)">
                                      <p:cBhvr>
                                        <p:cTn id="41" dur="500"/>
                                        <p:tgtEl>
                                          <p:spTgt spid="1026">
                                            <p:txEl>
                                              <p:pRg st="5" end="5"/>
                                            </p:txEl>
                                          </p:spTgt>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1026">
                                            <p:txEl>
                                              <p:pRg st="6" end="6"/>
                                            </p:txEl>
                                          </p:spTgt>
                                        </p:tgtEl>
                                        <p:attrNameLst>
                                          <p:attrName>style.visibility</p:attrName>
                                        </p:attrNameLst>
                                      </p:cBhvr>
                                      <p:to>
                                        <p:strVal val="visible"/>
                                      </p:to>
                                    </p:set>
                                    <p:animEffect transition="in" filter="wipe(down)">
                                      <p:cBhvr>
                                        <p:cTn id="44" dur="500"/>
                                        <p:tgtEl>
                                          <p:spTgt spid="102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 grpId="0" build="allAtOnce" animBg="1"/>
      <p:bldP spid="1026" grpId="0" build="allAtOnce" animBg="1"/>
      <p:bldP spid="1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0" name="Bevel 9"/>
          <p:cNvSpPr/>
          <p:nvPr/>
        </p:nvSpPr>
        <p:spPr>
          <a:xfrm>
            <a:off x="0" y="0"/>
            <a:ext cx="9144000" cy="1066800"/>
          </a:xfrm>
          <a:prstGeom prst="bevel">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2400" b="1" u="sng" dirty="0" smtClean="0">
                <a:solidFill>
                  <a:srgbClr val="FFFF00"/>
                </a:solidFill>
                <a:effectLst>
                  <a:outerShdw blurRad="38100" dist="38100" dir="2700000" algn="tl">
                    <a:srgbClr val="000000">
                      <a:alpha val="43137"/>
                    </a:srgbClr>
                  </a:outerShdw>
                </a:effectLst>
                <a:latin typeface="Comic Sans MS" pitchFamily="66" charset="0"/>
              </a:rPr>
              <a:t>SA 710</a:t>
            </a:r>
            <a:r>
              <a:rPr lang="en-US" sz="2800" b="1" dirty="0" smtClean="0">
                <a:solidFill>
                  <a:srgbClr val="FFFF00"/>
                </a:solidFill>
                <a:effectLst>
                  <a:outerShdw blurRad="38100" dist="38100" dir="2700000" algn="tl">
                    <a:srgbClr val="000000">
                      <a:alpha val="43137"/>
                    </a:srgbClr>
                  </a:outerShdw>
                </a:effectLst>
                <a:latin typeface="Comic Sans MS" pitchFamily="66" charset="0"/>
              </a:rPr>
              <a:t/>
            </a:r>
            <a:br>
              <a:rPr lang="en-US" sz="2800" b="1" dirty="0" smtClean="0">
                <a:solidFill>
                  <a:srgbClr val="FFFF00"/>
                </a:solidFill>
                <a:effectLst>
                  <a:outerShdw blurRad="38100" dist="38100" dir="2700000" algn="tl">
                    <a:srgbClr val="000000">
                      <a:alpha val="43137"/>
                    </a:srgbClr>
                  </a:outerShdw>
                </a:effectLst>
                <a:latin typeface="Comic Sans MS" pitchFamily="66" charset="0"/>
              </a:rPr>
            </a:br>
            <a:r>
              <a:rPr lang="en-US" sz="2800" b="1" u="sng" dirty="0" smtClean="0">
                <a:solidFill>
                  <a:srgbClr val="FFFF00"/>
                </a:solidFill>
                <a:effectLst>
                  <a:outerShdw blurRad="38100" dist="38100" dir="2700000" algn="tl">
                    <a:srgbClr val="000000">
                      <a:alpha val="43137"/>
                    </a:srgbClr>
                  </a:outerShdw>
                </a:effectLst>
                <a:latin typeface="Comic Sans MS" pitchFamily="66" charset="0"/>
              </a:rPr>
              <a:t>Comparatives (Contd..)</a:t>
            </a:r>
            <a:endParaRPr lang="en-US" sz="2800" dirty="0">
              <a:solidFill>
                <a:srgbClr val="FFFF00"/>
              </a:solidFill>
              <a:latin typeface="Comic Sans MS" pitchFamily="66" charset="0"/>
            </a:endParaRPr>
          </a:p>
        </p:txBody>
      </p:sp>
      <p:sp>
        <p:nvSpPr>
          <p:cNvPr id="123905" name="Rectangle 1"/>
          <p:cNvSpPr>
            <a:spLocks noChangeArrowheads="1"/>
          </p:cNvSpPr>
          <p:nvPr/>
        </p:nvSpPr>
        <p:spPr bwMode="auto">
          <a:xfrm>
            <a:off x="0" y="1066800"/>
            <a:ext cx="9144000" cy="3785652"/>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457200" algn="l"/>
              </a:tabLst>
            </a:pPr>
            <a:r>
              <a:rPr kumimoji="0" lang="en-US" sz="2000" b="1" i="0" u="none" strike="noStrike" cap="none" normalizeH="0" baseline="0" dirty="0" smtClean="0">
                <a:ln>
                  <a:noFill/>
                </a:ln>
                <a:solidFill>
                  <a:schemeClr val="tx1"/>
                </a:solidFill>
                <a:effectLst/>
                <a:latin typeface="Arial" pitchFamily="34" charset="0"/>
                <a:ea typeface="Times New Roman" pitchFamily="18" charset="0"/>
              </a:rPr>
              <a:t>3) Reporting</a:t>
            </a:r>
            <a:endParaRPr kumimoji="0" lang="en-US" b="1"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rPr>
              <a:t>When the auditor’s report on the prior period, as previously issued included a qualified opinion / disclaimer of opinion / adverse opinion and the matter, which gave rise to the modification in, the audit report is still: -</a:t>
            </a:r>
            <a:endParaRPr kumimoji="0" lang="en-US"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rPr>
              <a:t>Unresolved, and results in a modification of the auditor’s report regarding the current period figures, the auditor’s report should be modified regarding the corresponding figures ; or</a:t>
            </a:r>
            <a:endParaRPr kumimoji="0" lang="en-US"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rPr>
              <a:t>Unresolved, but does not result in a modification of the auditor’s report regarding the current period figures, the auditor’s report should be modified regarding the corresponding figures</a:t>
            </a:r>
            <a:endParaRPr kumimoji="0" lang="en-US"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rPr>
              <a:t>In case the prior period F/S are unaudited, the incoming auditor should state such fact in the auditor’s report </a:t>
            </a:r>
            <a:endParaRPr kumimoji="0" lang="en-US" sz="3200" b="0" i="0" u="none" strike="noStrike" cap="none" normalizeH="0" baseline="0" dirty="0" smtClean="0">
              <a:ln>
                <a:noFill/>
              </a:ln>
              <a:solidFill>
                <a:schemeClr val="tx1"/>
              </a:solidFill>
              <a:effectLst/>
              <a:latin typeface="Arial" pitchFamily="34" charset="0"/>
            </a:endParaRPr>
          </a:p>
        </p:txBody>
      </p:sp>
      <p:sp>
        <p:nvSpPr>
          <p:cNvPr id="123906" name="Rectangle 2"/>
          <p:cNvSpPr>
            <a:spLocks noChangeArrowheads="1"/>
          </p:cNvSpPr>
          <p:nvPr/>
        </p:nvSpPr>
        <p:spPr bwMode="auto">
          <a:xfrm>
            <a:off x="0" y="4857452"/>
            <a:ext cx="9144000" cy="2000548"/>
          </a:xfrm>
          <a:prstGeom prst="rect">
            <a:avLst/>
          </a:prstGeom>
          <a:ln>
            <a:headEnd/>
            <a:tailEnd/>
          </a:ln>
        </p:spPr>
        <p:style>
          <a:lnRef idx="3">
            <a:schemeClr val="lt1"/>
          </a:lnRef>
          <a:fillRef idx="1">
            <a:schemeClr val="accent3"/>
          </a:fillRef>
          <a:effectRef idx="1">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r>
              <a:rPr kumimoji="0" lang="en-US"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Wingdings" pitchFamily="2" charset="2"/>
              </a:rPr>
              <a:t></a:t>
            </a:r>
            <a:r>
              <a:rPr kumimoji="0" lang="en-US"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400" b="1" i="0" u="sng" strike="noStrike" cap="none" normalizeH="0" baseline="0" dirty="0" smtClean="0">
                <a:ln>
                  <a:noFill/>
                </a:ln>
                <a:solidFill>
                  <a:schemeClr val="tx1"/>
                </a:solidFill>
                <a:effectLst/>
                <a:latin typeface="Arial" pitchFamily="34" charset="0"/>
                <a:ea typeface="Times New Roman" pitchFamily="18" charset="0"/>
                <a:cs typeface="Arial" pitchFamily="34" charset="0"/>
                <a:sym typeface="Wingdings" pitchFamily="2" charset="2"/>
              </a:rPr>
              <a:t>financial reporting framework</a:t>
            </a:r>
            <a:r>
              <a:rPr kumimoji="0" lang="en-US"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Wingdings" pitchFamily="2" charset="2"/>
              </a:rPr>
              <a:t>:</a:t>
            </a:r>
            <a:endParaRPr kumimoji="0" lang="en-US" b="1" i="0" u="none" strike="noStrike" cap="none" normalizeH="0" baseline="0" dirty="0" smtClean="0">
              <a:ln>
                <a:noFill/>
              </a:ln>
              <a:solidFill>
                <a:schemeClr val="tx1"/>
              </a:solidFill>
              <a:effectLst/>
              <a:latin typeface="Arial" pitchFamily="34" charset="0"/>
              <a:cs typeface="Arial" pitchFamily="34" charset="0"/>
              <a:sym typeface="Wingdings" pitchFamily="2" charset="2"/>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US" sz="2000" i="0"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Wingdings" pitchFamily="2" charset="2"/>
              </a:rPr>
              <a:t>Thus Financial Statements need to be prepared according to :-</a:t>
            </a:r>
            <a:endParaRPr kumimoji="0" lang="en-US" i="0" u="none" strike="noStrike" cap="none" normalizeH="0" baseline="0" dirty="0" smtClean="0">
              <a:ln>
                <a:noFill/>
              </a:ln>
              <a:solidFill>
                <a:schemeClr val="tx1"/>
              </a:solidFill>
              <a:effectLst/>
              <a:latin typeface="Arial" pitchFamily="34" charset="0"/>
              <a:cs typeface="Arial" pitchFamily="34" charset="0"/>
              <a:sym typeface="Wingdings" pitchFamily="2" charset="2"/>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n-US" sz="2000" i="0"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Wingdings" pitchFamily="2" charset="2"/>
              </a:rPr>
              <a:t>Relevant Statutory Requirements </a:t>
            </a:r>
            <a:r>
              <a:rPr kumimoji="0" lang="en-US" sz="200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sym typeface="Wingdings" pitchFamily="2" charset="2"/>
              </a:rPr>
              <a:t>eg</a:t>
            </a:r>
            <a:r>
              <a:rPr kumimoji="0" lang="en-US" sz="2000" i="0"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Wingdings" pitchFamily="2" charset="2"/>
              </a:rPr>
              <a:t>: Companies Act,1956</a:t>
            </a:r>
            <a:endParaRPr kumimoji="0" lang="en-US" i="0" u="none" strike="noStrike" cap="none" normalizeH="0" baseline="0" dirty="0" smtClean="0">
              <a:ln>
                <a:noFill/>
              </a:ln>
              <a:solidFill>
                <a:schemeClr val="tx1"/>
              </a:solidFill>
              <a:effectLst/>
              <a:latin typeface="Arial" pitchFamily="34" charset="0"/>
              <a:cs typeface="Arial" pitchFamily="34" charset="0"/>
              <a:sym typeface="Wingdings" pitchFamily="2" charset="2"/>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n-US" sz="2000" i="0"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Wingdings" pitchFamily="2" charset="2"/>
              </a:rPr>
              <a:t>Accounting Standards issued by ICAI</a:t>
            </a:r>
            <a:endParaRPr kumimoji="0" lang="en-US" i="0" u="none" strike="noStrike" cap="none" normalizeH="0" baseline="0" dirty="0" smtClean="0">
              <a:ln>
                <a:noFill/>
              </a:ln>
              <a:solidFill>
                <a:schemeClr val="tx1"/>
              </a:solidFill>
              <a:effectLst/>
              <a:latin typeface="Arial" pitchFamily="34" charset="0"/>
              <a:cs typeface="Arial" pitchFamily="34" charset="0"/>
              <a:sym typeface="Wingdings" pitchFamily="2" charset="2"/>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n-US" sz="2000" i="0"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Wingdings" pitchFamily="2" charset="2"/>
              </a:rPr>
              <a:t>Other recognized accounting and auditing principles </a:t>
            </a:r>
            <a:r>
              <a:rPr kumimoji="0" lang="en-US" sz="200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sym typeface="Wingdings" pitchFamily="2" charset="2"/>
              </a:rPr>
              <a:t>eg</a:t>
            </a:r>
            <a:r>
              <a:rPr kumimoji="0" lang="en-US" sz="2000" i="0"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Wingdings" pitchFamily="2" charset="2"/>
              </a:rPr>
              <a:t> : Guidance Notes issued by ICAI</a:t>
            </a:r>
            <a:endParaRPr kumimoji="0" lang="en-US" sz="2400" i="0" u="none" strike="noStrike" cap="none" normalizeH="0" baseline="0" dirty="0" smtClean="0">
              <a:ln>
                <a:noFill/>
              </a:ln>
              <a:solidFill>
                <a:schemeClr val="tx1"/>
              </a:solidFill>
              <a:effectLst/>
              <a:latin typeface="Arial" pitchFamily="34" charset="0"/>
              <a:ea typeface="Times New Roman" pitchFamily="18" charset="0"/>
              <a:cs typeface="Arial" pitchFamily="34" charset="0"/>
              <a:sym typeface="Wingdings" pitchFamily="2" charset="2"/>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heckerboard(across)">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32" fill="hold" grpId="0" nodeType="clickEffect">
                                  <p:stCondLst>
                                    <p:cond delay="0"/>
                                  </p:stCondLst>
                                  <p:childTnLst>
                                    <p:set>
                                      <p:cBhvr>
                                        <p:cTn id="11" dur="1" fill="hold">
                                          <p:stCondLst>
                                            <p:cond delay="0"/>
                                          </p:stCondLst>
                                        </p:cTn>
                                        <p:tgtEl>
                                          <p:spTgt spid="123905"/>
                                        </p:tgtEl>
                                        <p:attrNameLst>
                                          <p:attrName>style.visibility</p:attrName>
                                        </p:attrNameLst>
                                      </p:cBhvr>
                                      <p:to>
                                        <p:strVal val="visible"/>
                                      </p:to>
                                    </p:set>
                                    <p:animEffect transition="in" filter="diamond(out)">
                                      <p:cBhvr>
                                        <p:cTn id="12" dur="2000"/>
                                        <p:tgtEl>
                                          <p:spTgt spid="123905"/>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123906"/>
                                        </p:tgtEl>
                                        <p:attrNameLst>
                                          <p:attrName>style.visibility</p:attrName>
                                        </p:attrNameLst>
                                      </p:cBhvr>
                                      <p:to>
                                        <p:strVal val="visible"/>
                                      </p:to>
                                    </p:set>
                                    <p:animEffect transition="in" filter="diamond(in)">
                                      <p:cBhvr>
                                        <p:cTn id="17" dur="2000"/>
                                        <p:tgtEl>
                                          <p:spTgt spid="1239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3905" grpId="0" animBg="1"/>
      <p:bldP spid="12390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14400"/>
            <a:ext cx="9144000" cy="5943600"/>
          </a:xfrm>
          <a:ln>
            <a:solidFill>
              <a:schemeClr val="tx1"/>
            </a:solidFill>
          </a:ln>
        </p:spPr>
        <p:style>
          <a:lnRef idx="1">
            <a:schemeClr val="accent3"/>
          </a:lnRef>
          <a:fillRef idx="2">
            <a:schemeClr val="accent3"/>
          </a:fillRef>
          <a:effectRef idx="1">
            <a:schemeClr val="accent3"/>
          </a:effectRef>
          <a:fontRef idx="minor">
            <a:schemeClr val="dk1"/>
          </a:fontRef>
        </p:style>
        <p:txBody>
          <a:bodyPr>
            <a:noAutofit/>
          </a:bodyPr>
          <a:lstStyle/>
          <a:p>
            <a:pPr>
              <a:lnSpc>
                <a:spcPct val="90000"/>
              </a:lnSpc>
              <a:buAutoNum type="arabicParenR"/>
            </a:pPr>
            <a:r>
              <a:rPr lang="en-US" sz="1600" b="1" dirty="0" smtClean="0">
                <a:latin typeface="Book Antiqua" pitchFamily="18" charset="0"/>
                <a:ea typeface="Arial Unicode MS" pitchFamily="34" charset="-128"/>
                <a:cs typeface="Arial Unicode MS" pitchFamily="34" charset="-128"/>
              </a:rPr>
              <a:t>Concept</a:t>
            </a:r>
          </a:p>
          <a:p>
            <a:pPr>
              <a:lnSpc>
                <a:spcPct val="90000"/>
              </a:lnSpc>
              <a:buNone/>
            </a:pPr>
            <a:r>
              <a:rPr lang="en-US" sz="1600" dirty="0" smtClean="0">
                <a:latin typeface="Book Antiqua" pitchFamily="18" charset="0"/>
                <a:ea typeface="Arial Unicode MS" pitchFamily="34" charset="-128"/>
                <a:cs typeface="Arial Unicode MS" pitchFamily="34" charset="-128"/>
              </a:rPr>
              <a:t>The </a:t>
            </a:r>
            <a:r>
              <a:rPr lang="en-US" sz="1600" dirty="0">
                <a:latin typeface="Book Antiqua" pitchFamily="18" charset="0"/>
                <a:ea typeface="Arial Unicode MS" pitchFamily="34" charset="-128"/>
                <a:cs typeface="Arial Unicode MS" pitchFamily="34" charset="-128"/>
              </a:rPr>
              <a:t>auditor should send an engagement letter, preferably before the </a:t>
            </a:r>
            <a:r>
              <a:rPr lang="en-US" sz="1600" dirty="0" smtClean="0">
                <a:latin typeface="Book Antiqua" pitchFamily="18" charset="0"/>
                <a:ea typeface="Arial Unicode MS" pitchFamily="34" charset="-128"/>
                <a:cs typeface="Arial Unicode MS" pitchFamily="34" charset="-128"/>
              </a:rPr>
              <a:t> commencement o f the</a:t>
            </a:r>
          </a:p>
          <a:p>
            <a:pPr>
              <a:lnSpc>
                <a:spcPct val="90000"/>
              </a:lnSpc>
              <a:buNone/>
            </a:pPr>
            <a:r>
              <a:rPr lang="en-US" sz="1600" dirty="0" smtClean="0">
                <a:latin typeface="Book Antiqua" pitchFamily="18" charset="0"/>
                <a:ea typeface="Arial Unicode MS" pitchFamily="34" charset="-128"/>
                <a:cs typeface="Arial Unicode MS" pitchFamily="34" charset="-128"/>
              </a:rPr>
              <a:t> </a:t>
            </a:r>
            <a:r>
              <a:rPr lang="en-US" sz="1600" dirty="0">
                <a:latin typeface="Book Antiqua" pitchFamily="18" charset="0"/>
                <a:ea typeface="Arial Unicode MS" pitchFamily="34" charset="-128"/>
                <a:cs typeface="Arial Unicode MS" pitchFamily="34" charset="-128"/>
              </a:rPr>
              <a:t>engagement, to help avoid any misunderstanding.</a:t>
            </a:r>
            <a:br>
              <a:rPr lang="en-US" sz="1600" dirty="0">
                <a:latin typeface="Book Antiqua" pitchFamily="18" charset="0"/>
                <a:ea typeface="Arial Unicode MS" pitchFamily="34" charset="-128"/>
                <a:cs typeface="Arial Unicode MS" pitchFamily="34" charset="-128"/>
              </a:rPr>
            </a:br>
            <a:endParaRPr lang="en-US" sz="1600" dirty="0" smtClean="0">
              <a:latin typeface="Book Antiqua" pitchFamily="18" charset="0"/>
              <a:ea typeface="Arial Unicode MS" pitchFamily="34" charset="-128"/>
              <a:cs typeface="Arial Unicode MS" pitchFamily="34" charset="-128"/>
            </a:endParaRPr>
          </a:p>
          <a:p>
            <a:pPr>
              <a:lnSpc>
                <a:spcPct val="90000"/>
              </a:lnSpc>
              <a:buNone/>
            </a:pPr>
            <a:r>
              <a:rPr lang="en-US" sz="1600" b="1" dirty="0" smtClean="0">
                <a:latin typeface="Book Antiqua" pitchFamily="18" charset="0"/>
                <a:ea typeface="Arial Unicode MS" pitchFamily="34" charset="-128"/>
                <a:cs typeface="Arial Unicode MS" pitchFamily="34" charset="-128"/>
              </a:rPr>
              <a:t>2</a:t>
            </a:r>
            <a:r>
              <a:rPr lang="en-US" sz="1600" b="1" dirty="0">
                <a:latin typeface="Book Antiqua" pitchFamily="18" charset="0"/>
                <a:ea typeface="Arial Unicode MS" pitchFamily="34" charset="-128"/>
                <a:cs typeface="Arial Unicode MS" pitchFamily="34" charset="-128"/>
              </a:rPr>
              <a:t>) Contents of the Engagement Letter – An Illustrative List </a:t>
            </a:r>
            <a:r>
              <a:rPr lang="en-US" sz="1600" b="1" dirty="0" smtClean="0">
                <a:latin typeface="Book Antiqua" pitchFamily="18" charset="0"/>
                <a:ea typeface="Arial Unicode MS" pitchFamily="34" charset="-128"/>
                <a:cs typeface="Arial Unicode MS" pitchFamily="34" charset="-128"/>
              </a:rPr>
              <a:t>Only</a:t>
            </a:r>
          </a:p>
          <a:p>
            <a:pPr>
              <a:lnSpc>
                <a:spcPct val="90000"/>
              </a:lnSpc>
              <a:buAutoNum type="alphaLcParenR"/>
            </a:pPr>
            <a:r>
              <a:rPr lang="en-US" sz="1600" dirty="0" smtClean="0">
                <a:latin typeface="Book Antiqua" pitchFamily="18" charset="0"/>
                <a:ea typeface="Arial Unicode MS" pitchFamily="34" charset="-128"/>
                <a:cs typeface="Arial Unicode MS" pitchFamily="34" charset="-128"/>
              </a:rPr>
              <a:t>Management’s </a:t>
            </a:r>
            <a:r>
              <a:rPr lang="en-US" sz="1600" dirty="0">
                <a:latin typeface="Book Antiqua" pitchFamily="18" charset="0"/>
                <a:ea typeface="Arial Unicode MS" pitchFamily="34" charset="-128"/>
                <a:cs typeface="Arial Unicode MS" pitchFamily="34" charset="-128"/>
              </a:rPr>
              <a:t>responsibility for the </a:t>
            </a:r>
            <a:r>
              <a:rPr lang="en-US" sz="1600" dirty="0" smtClean="0">
                <a:latin typeface="Book Antiqua" pitchFamily="18" charset="0"/>
                <a:ea typeface="Arial Unicode MS" pitchFamily="34" charset="-128"/>
                <a:cs typeface="Arial Unicode MS" pitchFamily="34" charset="-128"/>
              </a:rPr>
              <a:t>F/S</a:t>
            </a:r>
          </a:p>
          <a:p>
            <a:pPr>
              <a:lnSpc>
                <a:spcPct val="90000"/>
              </a:lnSpc>
              <a:buAutoNum type="alphaLcParenR"/>
            </a:pPr>
            <a:r>
              <a:rPr lang="en-US" sz="1600" dirty="0" smtClean="0">
                <a:latin typeface="Book Antiqua" pitchFamily="18" charset="0"/>
                <a:ea typeface="Arial Unicode MS" pitchFamily="34" charset="-128"/>
                <a:cs typeface="Arial Unicode MS" pitchFamily="34" charset="-128"/>
              </a:rPr>
              <a:t>Management’s </a:t>
            </a:r>
            <a:r>
              <a:rPr lang="en-US" sz="1600" dirty="0">
                <a:latin typeface="Book Antiqua" pitchFamily="18" charset="0"/>
                <a:ea typeface="Arial Unicode MS" pitchFamily="34" charset="-128"/>
                <a:cs typeface="Arial Unicode MS" pitchFamily="34" charset="-128"/>
              </a:rPr>
              <a:t>responsibility for the selection and consistent application of the </a:t>
            </a:r>
            <a:r>
              <a:rPr lang="en-US" sz="1600" dirty="0" smtClean="0">
                <a:latin typeface="Book Antiqua" pitchFamily="18" charset="0"/>
                <a:ea typeface="Arial Unicode MS" pitchFamily="34" charset="-128"/>
                <a:cs typeface="Arial Unicode MS" pitchFamily="34" charset="-128"/>
              </a:rPr>
              <a:t>various a/c </a:t>
            </a:r>
            <a:r>
              <a:rPr lang="en-US" sz="1600" dirty="0">
                <a:latin typeface="Book Antiqua" pitchFamily="18" charset="0"/>
                <a:ea typeface="Arial Unicode MS" pitchFamily="34" charset="-128"/>
                <a:cs typeface="Arial Unicode MS" pitchFamily="34" charset="-128"/>
              </a:rPr>
              <a:t>policies and accounting </a:t>
            </a:r>
            <a:r>
              <a:rPr lang="en-US" sz="1600" dirty="0" smtClean="0">
                <a:latin typeface="Book Antiqua" pitchFamily="18" charset="0"/>
                <a:ea typeface="Arial Unicode MS" pitchFamily="34" charset="-128"/>
                <a:cs typeface="Arial Unicode MS" pitchFamily="34" charset="-128"/>
              </a:rPr>
              <a:t>standards</a:t>
            </a:r>
          </a:p>
          <a:p>
            <a:pPr>
              <a:lnSpc>
                <a:spcPct val="90000"/>
              </a:lnSpc>
              <a:buAutoNum type="alphaLcParenR"/>
            </a:pPr>
            <a:r>
              <a:rPr lang="en-US" sz="1600" dirty="0" smtClean="0">
                <a:latin typeface="Book Antiqua" pitchFamily="18" charset="0"/>
                <a:ea typeface="Arial Unicode MS" pitchFamily="34" charset="-128"/>
                <a:cs typeface="Arial Unicode MS" pitchFamily="34" charset="-128"/>
              </a:rPr>
              <a:t>Mgt’s </a:t>
            </a:r>
            <a:r>
              <a:rPr lang="en-US" sz="1600" dirty="0">
                <a:latin typeface="Book Antiqua" pitchFamily="18" charset="0"/>
                <a:ea typeface="Arial Unicode MS" pitchFamily="34" charset="-128"/>
                <a:cs typeface="Arial Unicode MS" pitchFamily="34" charset="-128"/>
              </a:rPr>
              <a:t>responsibility for the maintenance of adequate records &amp; internal </a:t>
            </a:r>
            <a:r>
              <a:rPr lang="en-US" sz="1600" dirty="0" smtClean="0">
                <a:latin typeface="Book Antiqua" pitchFamily="18" charset="0"/>
                <a:ea typeface="Arial Unicode MS" pitchFamily="34" charset="-128"/>
                <a:cs typeface="Arial Unicode MS" pitchFamily="34" charset="-128"/>
              </a:rPr>
              <a:t>controls</a:t>
            </a:r>
          </a:p>
          <a:p>
            <a:pPr>
              <a:lnSpc>
                <a:spcPct val="90000"/>
              </a:lnSpc>
              <a:buAutoNum type="alphaLcParenR"/>
            </a:pPr>
            <a:r>
              <a:rPr lang="en-US" sz="1600" dirty="0" smtClean="0">
                <a:latin typeface="Book Antiqua" pitchFamily="18" charset="0"/>
                <a:ea typeface="Arial Unicode MS" pitchFamily="34" charset="-128"/>
                <a:cs typeface="Arial Unicode MS" pitchFamily="34" charset="-128"/>
              </a:rPr>
              <a:t>Scope </a:t>
            </a:r>
            <a:r>
              <a:rPr lang="en-US" sz="1600" dirty="0">
                <a:latin typeface="Book Antiqua" pitchFamily="18" charset="0"/>
                <a:ea typeface="Arial Unicode MS" pitchFamily="34" charset="-128"/>
                <a:cs typeface="Arial Unicode MS" pitchFamily="34" charset="-128"/>
              </a:rPr>
              <a:t>of audit, with reference to applicable </a:t>
            </a:r>
            <a:r>
              <a:rPr lang="en-US" sz="1600" dirty="0" smtClean="0">
                <a:latin typeface="Book Antiqua" pitchFamily="18" charset="0"/>
                <a:ea typeface="Arial Unicode MS" pitchFamily="34" charset="-128"/>
                <a:cs typeface="Arial Unicode MS" pitchFamily="34" charset="-128"/>
              </a:rPr>
              <a:t>Statutes</a:t>
            </a:r>
          </a:p>
          <a:p>
            <a:pPr>
              <a:lnSpc>
                <a:spcPct val="90000"/>
              </a:lnSpc>
              <a:buAutoNum type="alphaLcParenR"/>
            </a:pPr>
            <a:r>
              <a:rPr lang="en-US" sz="1600" dirty="0" smtClean="0">
                <a:latin typeface="Book Antiqua" pitchFamily="18" charset="0"/>
                <a:ea typeface="Arial Unicode MS" pitchFamily="34" charset="-128"/>
                <a:cs typeface="Arial Unicode MS" pitchFamily="34" charset="-128"/>
              </a:rPr>
              <a:t>Some </a:t>
            </a:r>
            <a:r>
              <a:rPr lang="en-US" sz="1600" dirty="0">
                <a:latin typeface="Book Antiqua" pitchFamily="18" charset="0"/>
                <a:ea typeface="Arial Unicode MS" pitchFamily="34" charset="-128"/>
                <a:cs typeface="Arial Unicode MS" pitchFamily="34" charset="-128"/>
              </a:rPr>
              <a:t>fraud and error may remain undetected due to the test nature of </a:t>
            </a:r>
            <a:r>
              <a:rPr lang="en-US" sz="1600" dirty="0" smtClean="0">
                <a:latin typeface="Book Antiqua" pitchFamily="18" charset="0"/>
                <a:ea typeface="Arial Unicode MS" pitchFamily="34" charset="-128"/>
                <a:cs typeface="Arial Unicode MS" pitchFamily="34" charset="-128"/>
              </a:rPr>
              <a:t>audit</a:t>
            </a:r>
          </a:p>
          <a:p>
            <a:pPr>
              <a:lnSpc>
                <a:spcPct val="90000"/>
              </a:lnSpc>
              <a:buAutoNum type="alphaLcParenR"/>
            </a:pPr>
            <a:r>
              <a:rPr lang="en-US" sz="1600" dirty="0" smtClean="0">
                <a:latin typeface="Book Antiqua" pitchFamily="18" charset="0"/>
                <a:ea typeface="Arial Unicode MS" pitchFamily="34" charset="-128"/>
                <a:cs typeface="Arial Unicode MS" pitchFamily="34" charset="-128"/>
              </a:rPr>
              <a:t>Unrestricted </a:t>
            </a:r>
            <a:r>
              <a:rPr lang="en-US" sz="1600" dirty="0">
                <a:latin typeface="Book Antiqua" pitchFamily="18" charset="0"/>
                <a:ea typeface="Arial Unicode MS" pitchFamily="34" charset="-128"/>
                <a:cs typeface="Arial Unicode MS" pitchFamily="34" charset="-128"/>
              </a:rPr>
              <a:t>access to any information, being available in any </a:t>
            </a:r>
            <a:r>
              <a:rPr lang="en-US" sz="1600" dirty="0" smtClean="0">
                <a:latin typeface="Book Antiqua" pitchFamily="18" charset="0"/>
                <a:ea typeface="Arial Unicode MS" pitchFamily="34" charset="-128"/>
                <a:cs typeface="Arial Unicode MS" pitchFamily="34" charset="-128"/>
              </a:rPr>
              <a:t>mode</a:t>
            </a:r>
          </a:p>
          <a:p>
            <a:pPr>
              <a:lnSpc>
                <a:spcPct val="90000"/>
              </a:lnSpc>
              <a:buAutoNum type="alphaLcParenR"/>
            </a:pPr>
            <a:r>
              <a:rPr lang="en-US" sz="1600" dirty="0" smtClean="0">
                <a:latin typeface="Book Antiqua" pitchFamily="18" charset="0"/>
                <a:ea typeface="Arial Unicode MS" pitchFamily="34" charset="-128"/>
                <a:cs typeface="Arial Unicode MS" pitchFamily="34" charset="-128"/>
              </a:rPr>
              <a:t>Fees </a:t>
            </a:r>
            <a:r>
              <a:rPr lang="en-US" sz="1600" dirty="0">
                <a:latin typeface="Book Antiqua" pitchFamily="18" charset="0"/>
                <a:ea typeface="Arial Unicode MS" pitchFamily="34" charset="-128"/>
                <a:cs typeface="Arial Unicode MS" pitchFamily="34" charset="-128"/>
              </a:rPr>
              <a:t>and billing </a:t>
            </a:r>
            <a:r>
              <a:rPr lang="en-US" sz="1600" dirty="0" smtClean="0">
                <a:latin typeface="Book Antiqua" pitchFamily="18" charset="0"/>
                <a:ea typeface="Arial Unicode MS" pitchFamily="34" charset="-128"/>
                <a:cs typeface="Arial Unicode MS" pitchFamily="34" charset="-128"/>
              </a:rPr>
              <a:t>arrangements</a:t>
            </a:r>
          </a:p>
          <a:p>
            <a:pPr>
              <a:lnSpc>
                <a:spcPct val="90000"/>
              </a:lnSpc>
              <a:buAutoNum type="alphaLcParenR"/>
            </a:pPr>
            <a:r>
              <a:rPr lang="en-US" sz="1600" dirty="0" smtClean="0">
                <a:latin typeface="Book Antiqua" pitchFamily="18" charset="0"/>
                <a:ea typeface="Arial Unicode MS" pitchFamily="34" charset="-128"/>
                <a:cs typeface="Arial Unicode MS" pitchFamily="34" charset="-128"/>
              </a:rPr>
              <a:t>Involvements </a:t>
            </a:r>
            <a:r>
              <a:rPr lang="en-US" sz="1600" dirty="0">
                <a:latin typeface="Book Antiqua" pitchFamily="18" charset="0"/>
                <a:ea typeface="Arial Unicode MS" pitchFamily="34" charset="-128"/>
                <a:cs typeface="Arial Unicode MS" pitchFamily="34" charset="-128"/>
              </a:rPr>
              <a:t>of other auditors and </a:t>
            </a:r>
            <a:r>
              <a:rPr lang="en-US" sz="1600" dirty="0" smtClean="0">
                <a:latin typeface="Book Antiqua" pitchFamily="18" charset="0"/>
                <a:ea typeface="Arial Unicode MS" pitchFamily="34" charset="-128"/>
                <a:cs typeface="Arial Unicode MS" pitchFamily="34" charset="-128"/>
              </a:rPr>
              <a:t>experts</a:t>
            </a:r>
          </a:p>
          <a:p>
            <a:pPr>
              <a:lnSpc>
                <a:spcPct val="90000"/>
              </a:lnSpc>
              <a:buNone/>
            </a:pPr>
            <a:endParaRPr lang="en-US" sz="1600" b="1" dirty="0" smtClean="0">
              <a:latin typeface="Book Antiqua" pitchFamily="18" charset="0"/>
              <a:ea typeface="Arial Unicode MS" pitchFamily="34" charset="-128"/>
              <a:cs typeface="Arial Unicode MS" pitchFamily="34" charset="-128"/>
            </a:endParaRPr>
          </a:p>
          <a:p>
            <a:pPr>
              <a:lnSpc>
                <a:spcPct val="90000"/>
              </a:lnSpc>
              <a:buNone/>
            </a:pPr>
            <a:r>
              <a:rPr lang="en-US" sz="1600" b="1" dirty="0" smtClean="0">
                <a:latin typeface="Book Antiqua" pitchFamily="18" charset="0"/>
                <a:ea typeface="Arial Unicode MS" pitchFamily="34" charset="-128"/>
                <a:cs typeface="Arial Unicode MS" pitchFamily="34" charset="-128"/>
              </a:rPr>
              <a:t>3) Acceptance of a change in engagement</a:t>
            </a:r>
          </a:p>
          <a:p>
            <a:pPr>
              <a:lnSpc>
                <a:spcPct val="90000"/>
              </a:lnSpc>
              <a:buAutoNum type="alphaLcParenR"/>
            </a:pPr>
            <a:r>
              <a:rPr lang="en-US" sz="1600" dirty="0" smtClean="0">
                <a:latin typeface="Book Antiqua" pitchFamily="18" charset="0"/>
                <a:ea typeface="Arial Unicode MS" pitchFamily="34" charset="-128"/>
                <a:cs typeface="Arial Unicode MS" pitchFamily="34" charset="-128"/>
              </a:rPr>
              <a:t>Whenever an auditor is requested to change to an engagement with lower level  of</a:t>
            </a:r>
          </a:p>
          <a:p>
            <a:pPr indent="-274320">
              <a:lnSpc>
                <a:spcPct val="90000"/>
              </a:lnSpc>
              <a:buNone/>
            </a:pPr>
            <a:r>
              <a:rPr lang="en-US" sz="1600" dirty="0" smtClean="0">
                <a:latin typeface="Book Antiqua" pitchFamily="18" charset="0"/>
                <a:ea typeface="Arial Unicode MS" pitchFamily="34" charset="-128"/>
                <a:cs typeface="Arial Unicode MS" pitchFamily="34" charset="-128"/>
              </a:rPr>
              <a:t>       assurance</a:t>
            </a:r>
            <a:r>
              <a:rPr lang="en-US" sz="1600" dirty="0">
                <a:latin typeface="Book Antiqua" pitchFamily="18" charset="0"/>
                <a:ea typeface="Arial Unicode MS" pitchFamily="34" charset="-128"/>
                <a:cs typeface="Arial Unicode MS" pitchFamily="34" charset="-128"/>
              </a:rPr>
              <a:t>, if reasonable, should agree on new </a:t>
            </a:r>
            <a:r>
              <a:rPr lang="en-US" sz="1600" dirty="0" smtClean="0">
                <a:latin typeface="Book Antiqua" pitchFamily="18" charset="0"/>
                <a:ea typeface="Arial Unicode MS" pitchFamily="34" charset="-128"/>
                <a:cs typeface="Arial Unicode MS" pitchFamily="34" charset="-128"/>
              </a:rPr>
              <a:t>terms</a:t>
            </a:r>
          </a:p>
          <a:p>
            <a:pPr>
              <a:lnSpc>
                <a:spcPct val="90000"/>
              </a:lnSpc>
              <a:buAutoNum type="alphaLcParenR" startAt="2"/>
            </a:pPr>
            <a:r>
              <a:rPr lang="en-US" sz="1600" dirty="0" smtClean="0">
                <a:latin typeface="Book Antiqua" pitchFamily="18" charset="0"/>
                <a:ea typeface="Arial Unicode MS" pitchFamily="34" charset="-128"/>
                <a:cs typeface="Arial Unicode MS" pitchFamily="34" charset="-128"/>
              </a:rPr>
              <a:t>Before agreeing to change, the auditor should consider, any legal or contractual  implications of the change</a:t>
            </a:r>
          </a:p>
          <a:p>
            <a:pPr>
              <a:lnSpc>
                <a:spcPct val="90000"/>
              </a:lnSpc>
              <a:buAutoNum type="alphaLcParenR" startAt="2"/>
            </a:pPr>
            <a:r>
              <a:rPr lang="en-US" sz="1600" dirty="0" smtClean="0">
                <a:latin typeface="Book Antiqua" pitchFamily="18" charset="0"/>
                <a:ea typeface="Arial Unicode MS" pitchFamily="34" charset="-128"/>
                <a:cs typeface="Arial Unicode MS" pitchFamily="34" charset="-128"/>
              </a:rPr>
              <a:t>The auditor would not agree to change of engagement, unless justified in doing so.</a:t>
            </a:r>
            <a:br>
              <a:rPr lang="en-US" sz="1600" dirty="0" smtClean="0">
                <a:latin typeface="Book Antiqua" pitchFamily="18" charset="0"/>
                <a:ea typeface="Arial Unicode MS" pitchFamily="34" charset="-128"/>
                <a:cs typeface="Arial Unicode MS" pitchFamily="34" charset="-128"/>
              </a:rPr>
            </a:br>
            <a:r>
              <a:rPr lang="en-US" sz="1600" dirty="0" smtClean="0">
                <a:latin typeface="Book Antiqua" pitchFamily="18" charset="0"/>
                <a:ea typeface="Arial Unicode MS" pitchFamily="34" charset="-128"/>
                <a:cs typeface="Arial Unicode MS" pitchFamily="34" charset="-128"/>
              </a:rPr>
              <a:t>   </a:t>
            </a:r>
          </a:p>
          <a:p>
            <a:pPr>
              <a:lnSpc>
                <a:spcPct val="90000"/>
              </a:lnSpc>
            </a:pPr>
            <a:endParaRPr lang="en-US" sz="1600" dirty="0">
              <a:latin typeface="Book Antiqua" pitchFamily="18" charset="0"/>
              <a:ea typeface="Arial Unicode MS" pitchFamily="34" charset="-128"/>
              <a:cs typeface="Arial Unicode MS" pitchFamily="34" charset="-128"/>
            </a:endParaRPr>
          </a:p>
        </p:txBody>
      </p:sp>
      <p:sp>
        <p:nvSpPr>
          <p:cNvPr id="4" name="Rounded Rectangle 3"/>
          <p:cNvSpPr/>
          <p:nvPr/>
        </p:nvSpPr>
        <p:spPr>
          <a:xfrm>
            <a:off x="0" y="0"/>
            <a:ext cx="9144000" cy="914400"/>
          </a:xfrm>
          <a:prstGeom prst="roundRect">
            <a:avLst/>
          </a:prstGeom>
          <a:ln>
            <a:solidFill>
              <a:schemeClr val="tx1"/>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800" i="1" u="sng" dirty="0" smtClean="0">
                <a:solidFill>
                  <a:srgbClr val="7030A0"/>
                </a:solidFill>
                <a:effectLst>
                  <a:outerShdw blurRad="38100" dist="38100" dir="2700000" algn="tl">
                    <a:srgbClr val="000000">
                      <a:alpha val="43137"/>
                    </a:srgbClr>
                  </a:outerShdw>
                </a:effectLst>
                <a:latin typeface="Comic Sans MS" pitchFamily="66" charset="0"/>
              </a:rPr>
              <a:t>SA 210</a:t>
            </a:r>
            <a:r>
              <a:rPr lang="en-US" sz="3200" i="1" dirty="0" smtClean="0">
                <a:solidFill>
                  <a:srgbClr val="7030A0"/>
                </a:solidFill>
                <a:effectLst>
                  <a:outerShdw blurRad="38100" dist="38100" dir="2700000" algn="tl">
                    <a:srgbClr val="000000">
                      <a:alpha val="43137"/>
                    </a:srgbClr>
                  </a:outerShdw>
                </a:effectLst>
                <a:latin typeface="Comic Sans MS" pitchFamily="66" charset="0"/>
              </a:rPr>
              <a:t/>
            </a:r>
            <a:br>
              <a:rPr lang="en-US" sz="3200" i="1" dirty="0" smtClean="0">
                <a:solidFill>
                  <a:srgbClr val="7030A0"/>
                </a:solidFill>
                <a:effectLst>
                  <a:outerShdw blurRad="38100" dist="38100" dir="2700000" algn="tl">
                    <a:srgbClr val="000000">
                      <a:alpha val="43137"/>
                    </a:srgbClr>
                  </a:outerShdw>
                </a:effectLst>
                <a:latin typeface="Comic Sans MS" pitchFamily="66" charset="0"/>
              </a:rPr>
            </a:br>
            <a:r>
              <a:rPr lang="en-US" sz="2800" i="1" dirty="0" smtClean="0">
                <a:solidFill>
                  <a:srgbClr val="7030A0"/>
                </a:solidFill>
                <a:effectLst>
                  <a:outerShdw blurRad="38100" dist="38100" dir="2700000" algn="tl">
                    <a:srgbClr val="000000">
                      <a:alpha val="43137"/>
                    </a:srgbClr>
                  </a:outerShdw>
                </a:effectLst>
                <a:latin typeface="Comic Sans MS" pitchFamily="66" charset="0"/>
              </a:rPr>
              <a:t>Terms Of Audit Engagement</a:t>
            </a:r>
            <a:endParaRPr lang="en-US" sz="3200" i="1" dirty="0">
              <a:solidFill>
                <a:srgbClr val="7030A0"/>
              </a:solidFill>
              <a:effectLst>
                <a:outerShdw blurRad="38100" dist="38100" dir="2700000" algn="tl">
                  <a:srgbClr val="000000">
                    <a:alpha val="43137"/>
                  </a:srgbClr>
                </a:outerShdw>
              </a:effectLst>
              <a:latin typeface="Comic Sans MS" pitchFamily="66" charset="0"/>
            </a:endParaRPr>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additive="base">
                                        <p:cTn id="12" dur="2000" fill="hold"/>
                                        <p:tgtEl>
                                          <p:spTgt spid="3">
                                            <p:bg/>
                                          </p:spTgt>
                                        </p:tgtEl>
                                        <p:attrNameLst>
                                          <p:attrName>ppt_x</p:attrName>
                                        </p:attrNameLst>
                                      </p:cBhvr>
                                      <p:tavLst>
                                        <p:tav tm="0">
                                          <p:val>
                                            <p:strVal val="#ppt_x"/>
                                          </p:val>
                                        </p:tav>
                                        <p:tav tm="100000">
                                          <p:val>
                                            <p:strVal val="#ppt_x"/>
                                          </p:val>
                                        </p:tav>
                                      </p:tavLst>
                                    </p:anim>
                                    <p:anim calcmode="lin" valueType="num">
                                      <p:cBhvr additive="base">
                                        <p:cTn id="13" dur="2000" fill="hold"/>
                                        <p:tgtEl>
                                          <p:spTgt spid="3">
                                            <p:bg/>
                                          </p:spTgt>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 calcmode="lin" valueType="num">
                                      <p:cBhvr additive="base">
                                        <p:cTn id="16"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3">
                                            <p:txEl>
                                              <p:pRg st="0" end="0"/>
                                            </p:txEl>
                                          </p:spTgt>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2000" fill="hold"/>
                                        <p:tgtEl>
                                          <p:spTgt spid="3">
                                            <p:txEl>
                                              <p:pRg st="1" end="1"/>
                                            </p:txEl>
                                          </p:spTgt>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2000" fill="hold"/>
                                        <p:tgtEl>
                                          <p:spTgt spid="3">
                                            <p:txEl>
                                              <p:pRg st="2" end="2"/>
                                            </p:txEl>
                                          </p:spTgt>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additive="base">
                                        <p:cTn id="28" dur="2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9" dur="2000" fill="hold"/>
                                        <p:tgtEl>
                                          <p:spTgt spid="3">
                                            <p:txEl>
                                              <p:pRg st="3" end="3"/>
                                            </p:txEl>
                                          </p:spTgt>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2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2000" fill="hold"/>
                                        <p:tgtEl>
                                          <p:spTgt spid="3">
                                            <p:txEl>
                                              <p:pRg st="4" end="4"/>
                                            </p:txEl>
                                          </p:spTgt>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 calcmode="lin" valueType="num">
                                      <p:cBhvr additive="base">
                                        <p:cTn id="36" dur="2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7" dur="2000" fill="hold"/>
                                        <p:tgtEl>
                                          <p:spTgt spid="3">
                                            <p:txEl>
                                              <p:pRg st="5" end="5"/>
                                            </p:txEl>
                                          </p:spTgt>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 calcmode="lin" valueType="num">
                                      <p:cBhvr additive="base">
                                        <p:cTn id="40" dur="2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1" dur="2000" fill="hold"/>
                                        <p:tgtEl>
                                          <p:spTgt spid="3">
                                            <p:txEl>
                                              <p:pRg st="6" end="6"/>
                                            </p:txEl>
                                          </p:spTgt>
                                        </p:tgtEl>
                                        <p:attrNameLst>
                                          <p:attrName>ppt_y</p:attrName>
                                        </p:attrNameLst>
                                      </p:cBhvr>
                                      <p:tavLst>
                                        <p:tav tm="0">
                                          <p:val>
                                            <p:strVal val="1+#ppt_h/2"/>
                                          </p:val>
                                        </p:tav>
                                        <p:tav tm="100000">
                                          <p:val>
                                            <p:strVal val="#ppt_y"/>
                                          </p:val>
                                        </p:tav>
                                      </p:tavLst>
                                    </p:anim>
                                  </p:childTnLst>
                                </p:cTn>
                              </p:par>
                              <p:par>
                                <p:cTn id="42" presetID="2" presetClass="entr" presetSubtype="4" fill="hold" grpId="0"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 calcmode="lin" valueType="num">
                                      <p:cBhvr additive="base">
                                        <p:cTn id="44" dur="20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5" dur="2000" fill="hold"/>
                                        <p:tgtEl>
                                          <p:spTgt spid="3">
                                            <p:txEl>
                                              <p:pRg st="7" end="7"/>
                                            </p:txEl>
                                          </p:spTgt>
                                        </p:tgtEl>
                                        <p:attrNameLst>
                                          <p:attrName>ppt_y</p:attrName>
                                        </p:attrNameLst>
                                      </p:cBhvr>
                                      <p:tavLst>
                                        <p:tav tm="0">
                                          <p:val>
                                            <p:strVal val="1+#ppt_h/2"/>
                                          </p:val>
                                        </p:tav>
                                        <p:tav tm="100000">
                                          <p:val>
                                            <p:strVal val="#ppt_y"/>
                                          </p:val>
                                        </p:tav>
                                      </p:tavLst>
                                    </p:anim>
                                  </p:childTnLst>
                                </p:cTn>
                              </p:par>
                              <p:par>
                                <p:cTn id="46" presetID="2" presetClass="entr" presetSubtype="4" fill="hold" grpId="0" nodeType="withEffect">
                                  <p:stCondLst>
                                    <p:cond delay="0"/>
                                  </p:stCondLst>
                                  <p:childTnLst>
                                    <p:set>
                                      <p:cBhvr>
                                        <p:cTn id="47" dur="1" fill="hold">
                                          <p:stCondLst>
                                            <p:cond delay="0"/>
                                          </p:stCondLst>
                                        </p:cTn>
                                        <p:tgtEl>
                                          <p:spTgt spid="3">
                                            <p:txEl>
                                              <p:pRg st="8" end="8"/>
                                            </p:txEl>
                                          </p:spTgt>
                                        </p:tgtEl>
                                        <p:attrNameLst>
                                          <p:attrName>style.visibility</p:attrName>
                                        </p:attrNameLst>
                                      </p:cBhvr>
                                      <p:to>
                                        <p:strVal val="visible"/>
                                      </p:to>
                                    </p:set>
                                    <p:anim calcmode="lin" valueType="num">
                                      <p:cBhvr additive="base">
                                        <p:cTn id="48" dur="20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9" dur="2000" fill="hold"/>
                                        <p:tgtEl>
                                          <p:spTgt spid="3">
                                            <p:txEl>
                                              <p:pRg st="8" end="8"/>
                                            </p:txEl>
                                          </p:spTgt>
                                        </p:tgtEl>
                                        <p:attrNameLst>
                                          <p:attrName>ppt_y</p:attrName>
                                        </p:attrNameLst>
                                      </p:cBhvr>
                                      <p:tavLst>
                                        <p:tav tm="0">
                                          <p:val>
                                            <p:strVal val="1+#ppt_h/2"/>
                                          </p:val>
                                        </p:tav>
                                        <p:tav tm="100000">
                                          <p:val>
                                            <p:strVal val="#ppt_y"/>
                                          </p:val>
                                        </p:tav>
                                      </p:tavLst>
                                    </p:anim>
                                  </p:childTnLst>
                                </p:cTn>
                              </p:par>
                              <p:par>
                                <p:cTn id="50" presetID="2" presetClass="entr" presetSubtype="4" fill="hold" grpId="0" nodeType="with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 calcmode="lin" valueType="num">
                                      <p:cBhvr additive="base">
                                        <p:cTn id="52" dur="20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3" dur="2000" fill="hold"/>
                                        <p:tgtEl>
                                          <p:spTgt spid="3">
                                            <p:txEl>
                                              <p:pRg st="9" end="9"/>
                                            </p:txEl>
                                          </p:spTgt>
                                        </p:tgtEl>
                                        <p:attrNameLst>
                                          <p:attrName>ppt_y</p:attrName>
                                        </p:attrNameLst>
                                      </p:cBhvr>
                                      <p:tavLst>
                                        <p:tav tm="0">
                                          <p:val>
                                            <p:strVal val="1+#ppt_h/2"/>
                                          </p:val>
                                        </p:tav>
                                        <p:tav tm="100000">
                                          <p:val>
                                            <p:strVal val="#ppt_y"/>
                                          </p:val>
                                        </p:tav>
                                      </p:tavLst>
                                    </p:anim>
                                  </p:childTnLst>
                                </p:cTn>
                              </p:par>
                              <p:par>
                                <p:cTn id="54" presetID="2" presetClass="entr" presetSubtype="4" fill="hold" grpId="0" nodeType="withEffect">
                                  <p:stCondLst>
                                    <p:cond delay="0"/>
                                  </p:stCondLst>
                                  <p:childTnLst>
                                    <p:set>
                                      <p:cBhvr>
                                        <p:cTn id="55" dur="1" fill="hold">
                                          <p:stCondLst>
                                            <p:cond delay="0"/>
                                          </p:stCondLst>
                                        </p:cTn>
                                        <p:tgtEl>
                                          <p:spTgt spid="3">
                                            <p:txEl>
                                              <p:pRg st="10" end="10"/>
                                            </p:txEl>
                                          </p:spTgt>
                                        </p:tgtEl>
                                        <p:attrNameLst>
                                          <p:attrName>style.visibility</p:attrName>
                                        </p:attrNameLst>
                                      </p:cBhvr>
                                      <p:to>
                                        <p:strVal val="visible"/>
                                      </p:to>
                                    </p:set>
                                    <p:anim calcmode="lin" valueType="num">
                                      <p:cBhvr additive="base">
                                        <p:cTn id="56" dur="20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7" dur="2000" fill="hold"/>
                                        <p:tgtEl>
                                          <p:spTgt spid="3">
                                            <p:txEl>
                                              <p:pRg st="10" end="10"/>
                                            </p:txEl>
                                          </p:spTgt>
                                        </p:tgtEl>
                                        <p:attrNameLst>
                                          <p:attrName>ppt_y</p:attrName>
                                        </p:attrNameLst>
                                      </p:cBhvr>
                                      <p:tavLst>
                                        <p:tav tm="0">
                                          <p:val>
                                            <p:strVal val="1+#ppt_h/2"/>
                                          </p:val>
                                        </p:tav>
                                        <p:tav tm="100000">
                                          <p:val>
                                            <p:strVal val="#ppt_y"/>
                                          </p:val>
                                        </p:tav>
                                      </p:tavLst>
                                    </p:anim>
                                  </p:childTnLst>
                                </p:cTn>
                              </p:par>
                              <p:par>
                                <p:cTn id="58" presetID="2" presetClass="entr" presetSubtype="4" fill="hold" grpId="0" nodeType="withEffect">
                                  <p:stCondLst>
                                    <p:cond delay="0"/>
                                  </p:stCondLst>
                                  <p:childTnLst>
                                    <p:set>
                                      <p:cBhvr>
                                        <p:cTn id="59" dur="1" fill="hold">
                                          <p:stCondLst>
                                            <p:cond delay="0"/>
                                          </p:stCondLst>
                                        </p:cTn>
                                        <p:tgtEl>
                                          <p:spTgt spid="3">
                                            <p:txEl>
                                              <p:pRg st="11" end="11"/>
                                            </p:txEl>
                                          </p:spTgt>
                                        </p:tgtEl>
                                        <p:attrNameLst>
                                          <p:attrName>style.visibility</p:attrName>
                                        </p:attrNameLst>
                                      </p:cBhvr>
                                      <p:to>
                                        <p:strVal val="visible"/>
                                      </p:to>
                                    </p:set>
                                    <p:anim calcmode="lin" valueType="num">
                                      <p:cBhvr additive="base">
                                        <p:cTn id="60" dur="20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61" dur="2000" fill="hold"/>
                                        <p:tgtEl>
                                          <p:spTgt spid="3">
                                            <p:txEl>
                                              <p:pRg st="11" end="11"/>
                                            </p:txEl>
                                          </p:spTgt>
                                        </p:tgtEl>
                                        <p:attrNameLst>
                                          <p:attrName>ppt_y</p:attrName>
                                        </p:attrNameLst>
                                      </p:cBhvr>
                                      <p:tavLst>
                                        <p:tav tm="0">
                                          <p:val>
                                            <p:strVal val="1+#ppt_h/2"/>
                                          </p:val>
                                        </p:tav>
                                        <p:tav tm="100000">
                                          <p:val>
                                            <p:strVal val="#ppt_y"/>
                                          </p:val>
                                        </p:tav>
                                      </p:tavLst>
                                    </p:anim>
                                  </p:childTnLst>
                                </p:cTn>
                              </p:par>
                              <p:par>
                                <p:cTn id="62" presetID="2" presetClass="entr" presetSubtype="4" fill="hold" grpId="0" nodeType="withEffect">
                                  <p:stCondLst>
                                    <p:cond delay="0"/>
                                  </p:stCondLst>
                                  <p:childTnLst>
                                    <p:set>
                                      <p:cBhvr>
                                        <p:cTn id="63" dur="1" fill="hold">
                                          <p:stCondLst>
                                            <p:cond delay="0"/>
                                          </p:stCondLst>
                                        </p:cTn>
                                        <p:tgtEl>
                                          <p:spTgt spid="3">
                                            <p:txEl>
                                              <p:pRg st="13" end="13"/>
                                            </p:txEl>
                                          </p:spTgt>
                                        </p:tgtEl>
                                        <p:attrNameLst>
                                          <p:attrName>style.visibility</p:attrName>
                                        </p:attrNameLst>
                                      </p:cBhvr>
                                      <p:to>
                                        <p:strVal val="visible"/>
                                      </p:to>
                                    </p:set>
                                    <p:anim calcmode="lin" valueType="num">
                                      <p:cBhvr additive="base">
                                        <p:cTn id="64" dur="20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65" dur="2000" fill="hold"/>
                                        <p:tgtEl>
                                          <p:spTgt spid="3">
                                            <p:txEl>
                                              <p:pRg st="13" end="13"/>
                                            </p:txEl>
                                          </p:spTgt>
                                        </p:tgtEl>
                                        <p:attrNameLst>
                                          <p:attrName>ppt_y</p:attrName>
                                        </p:attrNameLst>
                                      </p:cBhvr>
                                      <p:tavLst>
                                        <p:tav tm="0">
                                          <p:val>
                                            <p:strVal val="1+#ppt_h/2"/>
                                          </p:val>
                                        </p:tav>
                                        <p:tav tm="100000">
                                          <p:val>
                                            <p:strVal val="#ppt_y"/>
                                          </p:val>
                                        </p:tav>
                                      </p:tavLst>
                                    </p:anim>
                                  </p:childTnLst>
                                </p:cTn>
                              </p:par>
                              <p:par>
                                <p:cTn id="66" presetID="2" presetClass="entr" presetSubtype="4" fill="hold" grpId="0" nodeType="withEffect">
                                  <p:stCondLst>
                                    <p:cond delay="0"/>
                                  </p:stCondLst>
                                  <p:childTnLst>
                                    <p:set>
                                      <p:cBhvr>
                                        <p:cTn id="67" dur="1" fill="hold">
                                          <p:stCondLst>
                                            <p:cond delay="0"/>
                                          </p:stCondLst>
                                        </p:cTn>
                                        <p:tgtEl>
                                          <p:spTgt spid="3">
                                            <p:txEl>
                                              <p:pRg st="14" end="14"/>
                                            </p:txEl>
                                          </p:spTgt>
                                        </p:tgtEl>
                                        <p:attrNameLst>
                                          <p:attrName>style.visibility</p:attrName>
                                        </p:attrNameLst>
                                      </p:cBhvr>
                                      <p:to>
                                        <p:strVal val="visible"/>
                                      </p:to>
                                    </p:set>
                                    <p:anim calcmode="lin" valueType="num">
                                      <p:cBhvr additive="base">
                                        <p:cTn id="68" dur="20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69" dur="2000" fill="hold"/>
                                        <p:tgtEl>
                                          <p:spTgt spid="3">
                                            <p:txEl>
                                              <p:pRg st="14" end="14"/>
                                            </p:txEl>
                                          </p:spTgt>
                                        </p:tgtEl>
                                        <p:attrNameLst>
                                          <p:attrName>ppt_y</p:attrName>
                                        </p:attrNameLst>
                                      </p:cBhvr>
                                      <p:tavLst>
                                        <p:tav tm="0">
                                          <p:val>
                                            <p:strVal val="1+#ppt_h/2"/>
                                          </p:val>
                                        </p:tav>
                                        <p:tav tm="100000">
                                          <p:val>
                                            <p:strVal val="#ppt_y"/>
                                          </p:val>
                                        </p:tav>
                                      </p:tavLst>
                                    </p:anim>
                                  </p:childTnLst>
                                </p:cTn>
                              </p:par>
                              <p:par>
                                <p:cTn id="70" presetID="2" presetClass="entr" presetSubtype="4" fill="hold" grpId="0" nodeType="withEffect">
                                  <p:stCondLst>
                                    <p:cond delay="0"/>
                                  </p:stCondLst>
                                  <p:childTnLst>
                                    <p:set>
                                      <p:cBhvr>
                                        <p:cTn id="71" dur="1" fill="hold">
                                          <p:stCondLst>
                                            <p:cond delay="0"/>
                                          </p:stCondLst>
                                        </p:cTn>
                                        <p:tgtEl>
                                          <p:spTgt spid="3">
                                            <p:txEl>
                                              <p:pRg st="15" end="15"/>
                                            </p:txEl>
                                          </p:spTgt>
                                        </p:tgtEl>
                                        <p:attrNameLst>
                                          <p:attrName>style.visibility</p:attrName>
                                        </p:attrNameLst>
                                      </p:cBhvr>
                                      <p:to>
                                        <p:strVal val="visible"/>
                                      </p:to>
                                    </p:set>
                                    <p:anim calcmode="lin" valueType="num">
                                      <p:cBhvr additive="base">
                                        <p:cTn id="72" dur="2000" fill="hold"/>
                                        <p:tgtEl>
                                          <p:spTgt spid="3">
                                            <p:txEl>
                                              <p:pRg st="15" end="15"/>
                                            </p:txEl>
                                          </p:spTgt>
                                        </p:tgtEl>
                                        <p:attrNameLst>
                                          <p:attrName>ppt_x</p:attrName>
                                        </p:attrNameLst>
                                      </p:cBhvr>
                                      <p:tavLst>
                                        <p:tav tm="0">
                                          <p:val>
                                            <p:strVal val="#ppt_x"/>
                                          </p:val>
                                        </p:tav>
                                        <p:tav tm="100000">
                                          <p:val>
                                            <p:strVal val="#ppt_x"/>
                                          </p:val>
                                        </p:tav>
                                      </p:tavLst>
                                    </p:anim>
                                    <p:anim calcmode="lin" valueType="num">
                                      <p:cBhvr additive="base">
                                        <p:cTn id="73" dur="2000" fill="hold"/>
                                        <p:tgtEl>
                                          <p:spTgt spid="3">
                                            <p:txEl>
                                              <p:pRg st="15" end="15"/>
                                            </p:txEl>
                                          </p:spTgt>
                                        </p:tgtEl>
                                        <p:attrNameLst>
                                          <p:attrName>ppt_y</p:attrName>
                                        </p:attrNameLst>
                                      </p:cBhvr>
                                      <p:tavLst>
                                        <p:tav tm="0">
                                          <p:val>
                                            <p:strVal val="1+#ppt_h/2"/>
                                          </p:val>
                                        </p:tav>
                                        <p:tav tm="100000">
                                          <p:val>
                                            <p:strVal val="#ppt_y"/>
                                          </p:val>
                                        </p:tav>
                                      </p:tavLst>
                                    </p:anim>
                                  </p:childTnLst>
                                </p:cTn>
                              </p:par>
                              <p:par>
                                <p:cTn id="74" presetID="2" presetClass="entr" presetSubtype="4" fill="hold" grpId="0" nodeType="withEffect">
                                  <p:stCondLst>
                                    <p:cond delay="0"/>
                                  </p:stCondLst>
                                  <p:childTnLst>
                                    <p:set>
                                      <p:cBhvr>
                                        <p:cTn id="75" dur="1" fill="hold">
                                          <p:stCondLst>
                                            <p:cond delay="0"/>
                                          </p:stCondLst>
                                        </p:cTn>
                                        <p:tgtEl>
                                          <p:spTgt spid="3">
                                            <p:txEl>
                                              <p:pRg st="16" end="16"/>
                                            </p:txEl>
                                          </p:spTgt>
                                        </p:tgtEl>
                                        <p:attrNameLst>
                                          <p:attrName>style.visibility</p:attrName>
                                        </p:attrNameLst>
                                      </p:cBhvr>
                                      <p:to>
                                        <p:strVal val="visible"/>
                                      </p:to>
                                    </p:set>
                                    <p:anim calcmode="lin" valueType="num">
                                      <p:cBhvr additive="base">
                                        <p:cTn id="76" dur="2000" fill="hold"/>
                                        <p:tgtEl>
                                          <p:spTgt spid="3">
                                            <p:txEl>
                                              <p:pRg st="16" end="16"/>
                                            </p:txEl>
                                          </p:spTgt>
                                        </p:tgtEl>
                                        <p:attrNameLst>
                                          <p:attrName>ppt_x</p:attrName>
                                        </p:attrNameLst>
                                      </p:cBhvr>
                                      <p:tavLst>
                                        <p:tav tm="0">
                                          <p:val>
                                            <p:strVal val="#ppt_x"/>
                                          </p:val>
                                        </p:tav>
                                        <p:tav tm="100000">
                                          <p:val>
                                            <p:strVal val="#ppt_x"/>
                                          </p:val>
                                        </p:tav>
                                      </p:tavLst>
                                    </p:anim>
                                    <p:anim calcmode="lin" valueType="num">
                                      <p:cBhvr additive="base">
                                        <p:cTn id="77" dur="2000" fill="hold"/>
                                        <p:tgtEl>
                                          <p:spTgt spid="3">
                                            <p:txEl>
                                              <p:pRg st="16" end="16"/>
                                            </p:txEl>
                                          </p:spTgt>
                                        </p:tgtEl>
                                        <p:attrNameLst>
                                          <p:attrName>ppt_y</p:attrName>
                                        </p:attrNameLst>
                                      </p:cBhvr>
                                      <p:tavLst>
                                        <p:tav tm="0">
                                          <p:val>
                                            <p:strVal val="1+#ppt_h/2"/>
                                          </p:val>
                                        </p:tav>
                                        <p:tav tm="100000">
                                          <p:val>
                                            <p:strVal val="#ppt_y"/>
                                          </p:val>
                                        </p:tav>
                                      </p:tavLst>
                                    </p:anim>
                                  </p:childTnLst>
                                </p:cTn>
                              </p:par>
                              <p:par>
                                <p:cTn id="78" presetID="2" presetClass="entr" presetSubtype="4" fill="hold" grpId="0" nodeType="withEffect">
                                  <p:stCondLst>
                                    <p:cond delay="0"/>
                                  </p:stCondLst>
                                  <p:childTnLst>
                                    <p:set>
                                      <p:cBhvr>
                                        <p:cTn id="79" dur="1" fill="hold">
                                          <p:stCondLst>
                                            <p:cond delay="0"/>
                                          </p:stCondLst>
                                        </p:cTn>
                                        <p:tgtEl>
                                          <p:spTgt spid="3">
                                            <p:txEl>
                                              <p:pRg st="17" end="17"/>
                                            </p:txEl>
                                          </p:spTgt>
                                        </p:tgtEl>
                                        <p:attrNameLst>
                                          <p:attrName>style.visibility</p:attrName>
                                        </p:attrNameLst>
                                      </p:cBhvr>
                                      <p:to>
                                        <p:strVal val="visible"/>
                                      </p:to>
                                    </p:set>
                                    <p:anim calcmode="lin" valueType="num">
                                      <p:cBhvr additive="base">
                                        <p:cTn id="80" dur="2000" fill="hold"/>
                                        <p:tgtEl>
                                          <p:spTgt spid="3">
                                            <p:txEl>
                                              <p:pRg st="17" end="17"/>
                                            </p:txEl>
                                          </p:spTgt>
                                        </p:tgtEl>
                                        <p:attrNameLst>
                                          <p:attrName>ppt_x</p:attrName>
                                        </p:attrNameLst>
                                      </p:cBhvr>
                                      <p:tavLst>
                                        <p:tav tm="0">
                                          <p:val>
                                            <p:strVal val="#ppt_x"/>
                                          </p:val>
                                        </p:tav>
                                        <p:tav tm="100000">
                                          <p:val>
                                            <p:strVal val="#ppt_x"/>
                                          </p:val>
                                        </p:tav>
                                      </p:tavLst>
                                    </p:anim>
                                    <p:anim calcmode="lin" valueType="num">
                                      <p:cBhvr additive="base">
                                        <p:cTn id="81" dur="2000" fill="hold"/>
                                        <p:tgtEl>
                                          <p:spTgt spid="3">
                                            <p:txEl>
                                              <p:pRg st="17" end="1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animBg="1"/>
      <p:bldP spid="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14400"/>
          </a:xfrm>
        </p:spPr>
        <p:style>
          <a:lnRef idx="1">
            <a:schemeClr val="accent3"/>
          </a:lnRef>
          <a:fillRef idx="2">
            <a:schemeClr val="accent3"/>
          </a:fillRef>
          <a:effectRef idx="1">
            <a:schemeClr val="accent3"/>
          </a:effectRef>
          <a:fontRef idx="minor">
            <a:schemeClr val="dk1"/>
          </a:fontRef>
        </p:style>
        <p:txBody>
          <a:bodyPr>
            <a:noAutofit/>
          </a:bodyPr>
          <a:lstStyle/>
          <a:p>
            <a:r>
              <a:rPr lang="en-US" sz="2000" u="sng" dirty="0" smtClean="0">
                <a:effectLst>
                  <a:outerShdw blurRad="38100" dist="38100" dir="2700000" algn="tl">
                    <a:srgbClr val="000000">
                      <a:alpha val="43137"/>
                    </a:srgbClr>
                  </a:outerShdw>
                </a:effectLst>
              </a:rPr>
              <a:t>SA 260</a:t>
            </a:r>
            <a:r>
              <a:rPr lang="en-US" sz="2000" dirty="0">
                <a:effectLst>
                  <a:outerShdw blurRad="38100" dist="38100" dir="2700000" algn="tl">
                    <a:srgbClr val="000000">
                      <a:alpha val="43137"/>
                    </a:srgbClr>
                  </a:outerShdw>
                </a:effectLst>
              </a:rPr>
              <a:t/>
            </a:r>
            <a:br>
              <a:rPr lang="en-US" sz="2000" dirty="0">
                <a:effectLst>
                  <a:outerShdw blurRad="38100" dist="38100" dir="2700000" algn="tl">
                    <a:srgbClr val="000000">
                      <a:alpha val="43137"/>
                    </a:srgbClr>
                  </a:outerShdw>
                </a:effectLst>
              </a:rPr>
            </a:br>
            <a:r>
              <a:rPr lang="en-US" sz="2000" u="sng" dirty="0">
                <a:effectLst>
                  <a:outerShdw blurRad="38100" dist="38100" dir="2700000" algn="tl">
                    <a:srgbClr val="000000">
                      <a:alpha val="43137"/>
                    </a:srgbClr>
                  </a:outerShdw>
                </a:effectLst>
              </a:rPr>
              <a:t>Communications Of Audit Matters With Those Charged With Governance</a:t>
            </a:r>
            <a:endParaRPr lang="en-US" sz="20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0" y="914400"/>
            <a:ext cx="9144000" cy="1143000"/>
          </a:xfrm>
          <a:ln>
            <a:solidFill>
              <a:schemeClr val="bg1"/>
            </a:solidFill>
          </a:ln>
        </p:spPr>
        <p:style>
          <a:lnRef idx="0">
            <a:schemeClr val="accent4"/>
          </a:lnRef>
          <a:fillRef idx="3">
            <a:schemeClr val="accent4"/>
          </a:fillRef>
          <a:effectRef idx="3">
            <a:schemeClr val="accent4"/>
          </a:effectRef>
          <a:fontRef idx="minor">
            <a:schemeClr val="lt1"/>
          </a:fontRef>
        </p:style>
        <p:txBody>
          <a:bodyPr>
            <a:noAutofit/>
          </a:bodyPr>
          <a:lstStyle/>
          <a:p>
            <a:pPr marL="514350" indent="-514350">
              <a:buAutoNum type="arabicParenR"/>
            </a:pPr>
            <a:r>
              <a:rPr lang="en-US" sz="2000" b="1" dirty="0" smtClean="0"/>
              <a:t>Governance</a:t>
            </a:r>
          </a:p>
          <a:p>
            <a:r>
              <a:rPr lang="en-US" sz="2000" dirty="0" smtClean="0"/>
              <a:t>It </a:t>
            </a:r>
            <a:r>
              <a:rPr lang="en-US" sz="2000" dirty="0"/>
              <a:t>means the role of persons entrusted with supervision, control &amp; direction of an entity</a:t>
            </a:r>
          </a:p>
        </p:txBody>
      </p:sp>
      <p:sp>
        <p:nvSpPr>
          <p:cNvPr id="139265" name="Rectangle 1"/>
          <p:cNvSpPr>
            <a:spLocks noChangeArrowheads="1"/>
          </p:cNvSpPr>
          <p:nvPr/>
        </p:nvSpPr>
        <p:spPr bwMode="auto">
          <a:xfrm>
            <a:off x="0" y="2057400"/>
            <a:ext cx="9144000" cy="1323439"/>
          </a:xfrm>
          <a:prstGeom prst="rect">
            <a:avLst/>
          </a:prstGeom>
          <a:ln>
            <a:solidFill>
              <a:schemeClr val="bg1"/>
            </a:solidFill>
            <a:headEnd/>
            <a:tailEnd/>
          </a:ln>
        </p:spPr>
        <p:style>
          <a:lnRef idx="0">
            <a:schemeClr val="accent4"/>
          </a:lnRef>
          <a:fillRef idx="3">
            <a:schemeClr val="accent4"/>
          </a:fillRef>
          <a:effectRef idx="3">
            <a:schemeClr val="accent4"/>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bg1"/>
                </a:solidFill>
                <a:effectLst/>
                <a:ea typeface="Times New Roman" pitchFamily="18" charset="0"/>
              </a:rPr>
              <a:t>2) Audit Matters of Governance Interest</a:t>
            </a:r>
          </a:p>
          <a:p>
            <a:pPr marL="0" marR="0" lvl="0" indent="0" defTabSz="914400" rtl="0" eaLnBrk="0" fontAlgn="base" latinLnBrk="0" hangingPunct="0">
              <a:lnSpc>
                <a:spcPct val="100000"/>
              </a:lnSpc>
              <a:spcBef>
                <a:spcPct val="0"/>
              </a:spcBef>
              <a:spcAft>
                <a:spcPct val="0"/>
              </a:spcAft>
              <a:buClrTx/>
              <a:buSzTx/>
              <a:buFont typeface="Arial" pitchFamily="34" charset="0"/>
              <a:buChar char="•"/>
              <a:tabLst/>
            </a:pPr>
            <a:r>
              <a:rPr kumimoji="0" lang="en-US" sz="2000" b="0" i="0" u="none" strike="noStrike" cap="none" normalizeH="0" baseline="0" dirty="0" smtClean="0">
                <a:ln>
                  <a:noFill/>
                </a:ln>
                <a:solidFill>
                  <a:schemeClr val="bg1"/>
                </a:solidFill>
                <a:effectLst/>
                <a:ea typeface="Times New Roman" pitchFamily="18" charset="0"/>
              </a:rPr>
              <a:t>Those matters that arise from the audit of F/S and are in opinion of the auditor, both  important and relevant to those charged with governance in overseeing the financial reporting and disclosure process</a:t>
            </a:r>
            <a:endParaRPr kumimoji="0" lang="en-US" sz="3200" b="0" i="0" u="none" strike="noStrike" cap="none" normalizeH="0" baseline="0" dirty="0" smtClean="0">
              <a:ln>
                <a:noFill/>
              </a:ln>
              <a:solidFill>
                <a:schemeClr val="bg1"/>
              </a:solidFill>
              <a:effectLst/>
            </a:endParaRPr>
          </a:p>
        </p:txBody>
      </p:sp>
      <p:sp>
        <p:nvSpPr>
          <p:cNvPr id="5" name="Rectangle 4"/>
          <p:cNvSpPr/>
          <p:nvPr/>
        </p:nvSpPr>
        <p:spPr>
          <a:xfrm>
            <a:off x="0" y="4419600"/>
            <a:ext cx="9144000" cy="369332"/>
          </a:xfrm>
          <a:prstGeom prst="rect">
            <a:avLst/>
          </a:prstGeom>
        </p:spPr>
        <p:txBody>
          <a:bodyPr wrap="square">
            <a:spAutoFit/>
          </a:bodyPr>
          <a:lstStyle/>
          <a:p>
            <a:endParaRPr lang="en-US" dirty="0"/>
          </a:p>
        </p:txBody>
      </p:sp>
      <p:graphicFrame>
        <p:nvGraphicFramePr>
          <p:cNvPr id="7" name="Diagram 6"/>
          <p:cNvGraphicFramePr/>
          <p:nvPr/>
        </p:nvGraphicFramePr>
        <p:xfrm>
          <a:off x="0" y="3429000"/>
          <a:ext cx="9144000" cy="3429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additive="base">
                                        <p:cTn id="12"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3" dur="500" fill="hold"/>
                                        <p:tgtEl>
                                          <p:spTgt spid="3">
                                            <p:bg/>
                                          </p:spTgt>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 calcmode="lin" valueType="num">
                                      <p:cBhvr additive="base">
                                        <p:cTn id="16"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1" fill="hold" grpId="0" nodeType="clickEffect">
                                  <p:stCondLst>
                                    <p:cond delay="0"/>
                                  </p:stCondLst>
                                  <p:childTnLst>
                                    <p:set>
                                      <p:cBhvr>
                                        <p:cTn id="25" dur="1" fill="hold">
                                          <p:stCondLst>
                                            <p:cond delay="0"/>
                                          </p:stCondLst>
                                        </p:cTn>
                                        <p:tgtEl>
                                          <p:spTgt spid="139265"/>
                                        </p:tgtEl>
                                        <p:attrNameLst>
                                          <p:attrName>style.visibility</p:attrName>
                                        </p:attrNameLst>
                                      </p:cBhvr>
                                      <p:to>
                                        <p:strVal val="visible"/>
                                      </p:to>
                                    </p:set>
                                    <p:anim calcmode="lin" valueType="num">
                                      <p:cBhvr additive="base">
                                        <p:cTn id="26" dur="2000" fill="hold"/>
                                        <p:tgtEl>
                                          <p:spTgt spid="139265"/>
                                        </p:tgtEl>
                                        <p:attrNameLst>
                                          <p:attrName>ppt_x</p:attrName>
                                        </p:attrNameLst>
                                      </p:cBhvr>
                                      <p:tavLst>
                                        <p:tav tm="0">
                                          <p:val>
                                            <p:strVal val="#ppt_x"/>
                                          </p:val>
                                        </p:tav>
                                        <p:tav tm="100000">
                                          <p:val>
                                            <p:strVal val="#ppt_x"/>
                                          </p:val>
                                        </p:tav>
                                      </p:tavLst>
                                    </p:anim>
                                    <p:anim calcmode="lin" valueType="num">
                                      <p:cBhvr additive="base">
                                        <p:cTn id="27" dur="2000" fill="hold"/>
                                        <p:tgtEl>
                                          <p:spTgt spid="139265"/>
                                        </p:tgtEl>
                                        <p:attrNameLst>
                                          <p:attrName>ppt_y</p:attrName>
                                        </p:attrNameLst>
                                      </p:cBhvr>
                                      <p:tavLst>
                                        <p:tav tm="0">
                                          <p:val>
                                            <p:strVal val="0-#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diamond(in)">
                                      <p:cBhvr>
                                        <p:cTn id="3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allAtOnce" animBg="1"/>
      <p:bldP spid="139265" grpId="0" animBg="1"/>
      <p:bldGraphic spid="7" grpId="0">
        <p:bldAsOne/>
      </p:bldGraphic>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71600"/>
          </a:xfrm>
        </p:spPr>
        <p:style>
          <a:lnRef idx="1">
            <a:schemeClr val="accent3"/>
          </a:lnRef>
          <a:fillRef idx="2">
            <a:schemeClr val="accent3"/>
          </a:fillRef>
          <a:effectRef idx="1">
            <a:schemeClr val="accent3"/>
          </a:effectRef>
          <a:fontRef idx="minor">
            <a:schemeClr val="dk1"/>
          </a:fontRef>
        </p:style>
        <p:txBody>
          <a:bodyPr>
            <a:noAutofit/>
          </a:bodyPr>
          <a:lstStyle/>
          <a:p>
            <a:r>
              <a:rPr lang="en-US" sz="2400" u="sng" dirty="0" smtClean="0">
                <a:effectLst>
                  <a:outerShdw blurRad="38100" dist="38100" dir="2700000" algn="tl">
                    <a:srgbClr val="000000">
                      <a:alpha val="43137"/>
                    </a:srgbClr>
                  </a:outerShdw>
                </a:effectLst>
              </a:rPr>
              <a:t>SA 260</a:t>
            </a:r>
            <a:r>
              <a:rPr lang="en-US" sz="2400" dirty="0">
                <a:effectLst>
                  <a:outerShdw blurRad="38100" dist="38100" dir="2700000" algn="tl">
                    <a:srgbClr val="000000">
                      <a:alpha val="43137"/>
                    </a:srgbClr>
                  </a:outerShdw>
                </a:effectLst>
              </a:rPr>
              <a:t/>
            </a:r>
            <a:br>
              <a:rPr lang="en-US" sz="2400" dirty="0">
                <a:effectLst>
                  <a:outerShdw blurRad="38100" dist="38100" dir="2700000" algn="tl">
                    <a:srgbClr val="000000">
                      <a:alpha val="43137"/>
                    </a:srgbClr>
                  </a:outerShdw>
                </a:effectLst>
              </a:rPr>
            </a:br>
            <a:r>
              <a:rPr lang="en-US" sz="2400" u="sng" dirty="0">
                <a:effectLst>
                  <a:outerShdw blurRad="38100" dist="38100" dir="2700000" algn="tl">
                    <a:srgbClr val="000000">
                      <a:alpha val="43137"/>
                    </a:srgbClr>
                  </a:outerShdw>
                </a:effectLst>
              </a:rPr>
              <a:t>Communications Of Audit Matters With Those Charged With </a:t>
            </a:r>
            <a:r>
              <a:rPr lang="en-US" sz="2400" u="sng" dirty="0" smtClean="0">
                <a:effectLst>
                  <a:outerShdw blurRad="38100" dist="38100" dir="2700000" algn="tl">
                    <a:srgbClr val="000000">
                      <a:alpha val="43137"/>
                    </a:srgbClr>
                  </a:outerShdw>
                </a:effectLst>
              </a:rPr>
              <a:t>Governance </a:t>
            </a:r>
            <a:r>
              <a:rPr lang="en-US" sz="2400" u="sng" dirty="0" err="1" smtClean="0">
                <a:effectLst>
                  <a:outerShdw blurRad="38100" dist="38100" dir="2700000" algn="tl">
                    <a:srgbClr val="000000">
                      <a:alpha val="43137"/>
                    </a:srgbClr>
                  </a:outerShdw>
                </a:effectLst>
              </a:rPr>
              <a:t>contd</a:t>
            </a:r>
            <a:r>
              <a:rPr lang="en-US" sz="2400" u="sng" dirty="0" smtClean="0">
                <a:effectLst>
                  <a:outerShdw blurRad="38100" dist="38100" dir="2700000" algn="tl">
                    <a:srgbClr val="000000">
                      <a:alpha val="43137"/>
                    </a:srgbClr>
                  </a:outerShdw>
                </a:effectLst>
              </a:rPr>
              <a:t>…</a:t>
            </a:r>
            <a:endParaRPr lang="en-US" sz="24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0" y="1447800"/>
            <a:ext cx="9144000" cy="2362200"/>
          </a:xfrm>
          <a:ln>
            <a:solidFill>
              <a:schemeClr val="bg1"/>
            </a:solidFill>
          </a:ln>
        </p:spPr>
        <p:style>
          <a:lnRef idx="0">
            <a:schemeClr val="accent4"/>
          </a:lnRef>
          <a:fillRef idx="3">
            <a:schemeClr val="accent4"/>
          </a:fillRef>
          <a:effectRef idx="3">
            <a:schemeClr val="accent4"/>
          </a:effectRef>
          <a:fontRef idx="minor">
            <a:schemeClr val="lt1"/>
          </a:fontRef>
        </p:style>
        <p:txBody>
          <a:bodyPr>
            <a:noAutofit/>
          </a:bodyPr>
          <a:lstStyle/>
          <a:p>
            <a:pPr marL="514350" indent="-514350">
              <a:buNone/>
            </a:pPr>
            <a:endParaRPr lang="en-US" sz="2400" b="1" dirty="0" smtClean="0"/>
          </a:p>
          <a:p>
            <a:pPr marL="514350" indent="-514350">
              <a:buNone/>
            </a:pPr>
            <a:r>
              <a:rPr lang="en-US" sz="2400" b="1" dirty="0" smtClean="0"/>
              <a:t>4</a:t>
            </a:r>
            <a:r>
              <a:rPr lang="en-US" sz="2400" b="1" dirty="0"/>
              <a:t>) Communication Of Such Matters</a:t>
            </a:r>
            <a:r>
              <a:rPr lang="en-US" sz="2400" dirty="0"/>
              <a:t/>
            </a:r>
            <a:br>
              <a:rPr lang="en-US" sz="2400" dirty="0"/>
            </a:br>
            <a:r>
              <a:rPr lang="en-US" sz="2400" dirty="0"/>
              <a:t>  a) on </a:t>
            </a:r>
            <a:r>
              <a:rPr lang="en-US" sz="2400" u="sng" dirty="0"/>
              <a:t>Timely Basis</a:t>
            </a:r>
            <a:br>
              <a:rPr lang="en-US" sz="2400" u="sng" dirty="0"/>
            </a:br>
            <a:r>
              <a:rPr lang="en-US" sz="2400" dirty="0"/>
              <a:t>  b) in </a:t>
            </a:r>
            <a:r>
              <a:rPr lang="en-US" sz="2400" u="sng" dirty="0"/>
              <a:t>Oral or Written form</a:t>
            </a:r>
            <a:r>
              <a:rPr lang="en-US" sz="2400" dirty="0"/>
              <a:t> depending upon :-</a:t>
            </a:r>
            <a:br>
              <a:rPr lang="en-US" sz="2400" dirty="0"/>
            </a:br>
            <a:r>
              <a:rPr lang="en-US" sz="2400" dirty="0"/>
              <a:t>       - size &amp; operating structure of the entity</a:t>
            </a:r>
            <a:br>
              <a:rPr lang="en-US" sz="2400" dirty="0"/>
            </a:br>
            <a:r>
              <a:rPr lang="en-US" sz="2400" dirty="0"/>
              <a:t>       - nature, sensitivity &amp; significance of the audit matters</a:t>
            </a:r>
          </a:p>
        </p:txBody>
      </p:sp>
      <p:sp>
        <p:nvSpPr>
          <p:cNvPr id="139265" name="Rectangle 1"/>
          <p:cNvSpPr>
            <a:spLocks noChangeArrowheads="1"/>
          </p:cNvSpPr>
          <p:nvPr/>
        </p:nvSpPr>
        <p:spPr bwMode="auto">
          <a:xfrm>
            <a:off x="0" y="3810000"/>
            <a:ext cx="9144000" cy="3785652"/>
          </a:xfrm>
          <a:prstGeom prst="rect">
            <a:avLst/>
          </a:prstGeom>
          <a:ln>
            <a:solidFill>
              <a:schemeClr val="bg1"/>
            </a:solidFill>
            <a:headEnd/>
            <a:tailEnd/>
          </a:ln>
        </p:spPr>
        <p:style>
          <a:lnRef idx="0">
            <a:schemeClr val="accent4"/>
          </a:lnRef>
          <a:fillRef idx="3">
            <a:schemeClr val="accent4"/>
          </a:fillRef>
          <a:effectRef idx="3">
            <a:schemeClr val="accent4"/>
          </a:effectRef>
          <a:fontRef idx="minor">
            <a:schemeClr val="lt1"/>
          </a:fontRef>
        </p:style>
        <p:txBody>
          <a:bodyPr vert="horz" wrap="square" lIns="91440" tIns="45720" rIns="91440" bIns="45720" numCol="1" anchor="ctr" anchorCtr="0" compatLnSpc="1">
            <a:prstTxWarp prst="textNoShape">
              <a:avLst/>
            </a:prstTxWarp>
            <a:spAutoFit/>
          </a:bodyPr>
          <a:lstStyle/>
          <a:p>
            <a:r>
              <a:rPr lang="en-US" sz="2400" dirty="0" smtClean="0"/>
              <a:t> 5) Laws and Regulations</a:t>
            </a:r>
            <a:br>
              <a:rPr lang="en-US" sz="2400" dirty="0" smtClean="0"/>
            </a:br>
            <a:r>
              <a:rPr lang="en-US" sz="2400" dirty="0" smtClean="0"/>
              <a:t>     </a:t>
            </a:r>
            <a:r>
              <a:rPr lang="en-US" sz="2400" u="sng" dirty="0" smtClean="0"/>
              <a:t>CASE – I</a:t>
            </a:r>
            <a:r>
              <a:rPr lang="en-US" sz="2400" dirty="0" smtClean="0"/>
              <a:t> :-</a:t>
            </a:r>
            <a:br>
              <a:rPr lang="en-US" sz="2400" dirty="0" smtClean="0"/>
            </a:br>
            <a:r>
              <a:rPr lang="en-US" sz="2400" dirty="0" smtClean="0"/>
              <a:t>     Sometimes professional pronouncements, legislations or regulations</a:t>
            </a:r>
          </a:p>
          <a:p>
            <a:r>
              <a:rPr lang="en-US" sz="2400" dirty="0" smtClean="0"/>
              <a:t>     etc. restrict the</a:t>
            </a:r>
            <a:br>
              <a:rPr lang="en-US" sz="2400" dirty="0" smtClean="0"/>
            </a:br>
            <a:r>
              <a:rPr lang="en-US" sz="2400" dirty="0" smtClean="0"/>
              <a:t>     auditor’s communication . Then, auditor may consult legal counsel.</a:t>
            </a:r>
          </a:p>
          <a:p>
            <a:r>
              <a:rPr lang="en-US" sz="2400" smtClean="0"/>
              <a:t>    </a:t>
            </a:r>
            <a:r>
              <a:rPr lang="en-US" sz="2400" u="sng" smtClean="0"/>
              <a:t> </a:t>
            </a:r>
            <a:r>
              <a:rPr lang="en-US" sz="2400" u="sng" dirty="0" smtClean="0"/>
              <a:t>CASE – II</a:t>
            </a:r>
            <a:r>
              <a:rPr lang="en-US" sz="2400" dirty="0" smtClean="0"/>
              <a:t> :-</a:t>
            </a:r>
            <a:br>
              <a:rPr lang="en-US" sz="2400" dirty="0" smtClean="0"/>
            </a:br>
            <a:r>
              <a:rPr lang="en-US" sz="2400" dirty="0" smtClean="0"/>
              <a:t>     Sometimes professional pronouncements, legislations or regulations </a:t>
            </a:r>
          </a:p>
          <a:p>
            <a:r>
              <a:rPr lang="en-US" sz="2400" dirty="0" smtClean="0"/>
              <a:t>     etc. impose the obligation of auditor’s communication.</a:t>
            </a:r>
            <a:br>
              <a:rPr lang="en-US" sz="2400" dirty="0" smtClean="0"/>
            </a:br>
            <a:endParaRPr lang="en-US" sz="2400" dirty="0" smtClean="0"/>
          </a:p>
          <a:p>
            <a:pPr marL="0" marR="0" lvl="0" indent="0"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bg1"/>
              </a:solidFill>
              <a:effectLst/>
            </a:endParaRPr>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3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1"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additive="base">
                                        <p:cTn id="12" dur="2000" fill="hold"/>
                                        <p:tgtEl>
                                          <p:spTgt spid="3">
                                            <p:bg/>
                                          </p:spTgt>
                                        </p:tgtEl>
                                        <p:attrNameLst>
                                          <p:attrName>ppt_x</p:attrName>
                                        </p:attrNameLst>
                                      </p:cBhvr>
                                      <p:tavLst>
                                        <p:tav tm="0">
                                          <p:val>
                                            <p:strVal val="#ppt_x"/>
                                          </p:val>
                                        </p:tav>
                                        <p:tav tm="100000">
                                          <p:val>
                                            <p:strVal val="#ppt_x"/>
                                          </p:val>
                                        </p:tav>
                                      </p:tavLst>
                                    </p:anim>
                                    <p:anim calcmode="lin" valueType="num">
                                      <p:cBhvr additive="base">
                                        <p:cTn id="13" dur="20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1"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139265"/>
                                        </p:tgtEl>
                                        <p:attrNameLst>
                                          <p:attrName>style.visibility</p:attrName>
                                        </p:attrNameLst>
                                      </p:cBhvr>
                                      <p:to>
                                        <p:strVal val="visible"/>
                                      </p:to>
                                    </p:set>
                                    <p:anim calcmode="lin" valueType="num">
                                      <p:cBhvr additive="base">
                                        <p:cTn id="24" dur="2000" fill="hold"/>
                                        <p:tgtEl>
                                          <p:spTgt spid="139265"/>
                                        </p:tgtEl>
                                        <p:attrNameLst>
                                          <p:attrName>ppt_x</p:attrName>
                                        </p:attrNameLst>
                                      </p:cBhvr>
                                      <p:tavLst>
                                        <p:tav tm="0">
                                          <p:val>
                                            <p:strVal val="0-#ppt_w/2"/>
                                          </p:val>
                                        </p:tav>
                                        <p:tav tm="100000">
                                          <p:val>
                                            <p:strVal val="#ppt_x"/>
                                          </p:val>
                                        </p:tav>
                                      </p:tavLst>
                                    </p:anim>
                                    <p:anim calcmode="lin" valueType="num">
                                      <p:cBhvr additive="base">
                                        <p:cTn id="25" dur="2000" fill="hold"/>
                                        <p:tgtEl>
                                          <p:spTgt spid="13926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1" build="p" animBg="1"/>
      <p:bldP spid="13926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
          </a:xfrm>
        </p:spPr>
        <p:txBody>
          <a:bodyPr>
            <a:noAutofit/>
          </a:bodyPr>
          <a:lstStyle/>
          <a:p>
            <a:pPr algn="ctr"/>
            <a:r>
              <a:rPr lang="en-US" sz="2000" b="1" u="sng" dirty="0" smtClean="0">
                <a:solidFill>
                  <a:srgbClr val="00B0F0"/>
                </a:solidFill>
              </a:rPr>
              <a:t/>
            </a:r>
            <a:br>
              <a:rPr lang="en-US" sz="2000" b="1" u="sng" dirty="0" smtClean="0">
                <a:solidFill>
                  <a:srgbClr val="00B0F0"/>
                </a:solidFill>
              </a:rPr>
            </a:br>
            <a:r>
              <a:rPr lang="en-US" sz="2000" b="1" u="sng" dirty="0" smtClean="0">
                <a:solidFill>
                  <a:srgbClr val="00B0F0"/>
                </a:solidFill>
              </a:rPr>
              <a:t>SA 700</a:t>
            </a:r>
            <a:r>
              <a:rPr lang="en-US" sz="2000" b="1" dirty="0">
                <a:solidFill>
                  <a:srgbClr val="00B0F0"/>
                </a:solidFill>
              </a:rPr>
              <a:t/>
            </a:r>
            <a:br>
              <a:rPr lang="en-US" sz="2000" b="1" dirty="0">
                <a:solidFill>
                  <a:srgbClr val="00B0F0"/>
                </a:solidFill>
              </a:rPr>
            </a:br>
            <a:r>
              <a:rPr lang="en-US" sz="2000" b="1" u="sng" dirty="0">
                <a:solidFill>
                  <a:srgbClr val="00B0F0"/>
                </a:solidFill>
              </a:rPr>
              <a:t>The Auditor’s Report On Financial </a:t>
            </a:r>
            <a:r>
              <a:rPr lang="en-US" sz="2000" b="1" u="sng" dirty="0" smtClean="0">
                <a:solidFill>
                  <a:srgbClr val="00B0F0"/>
                </a:solidFill>
              </a:rPr>
              <a:t>Statements</a:t>
            </a:r>
            <a:endParaRPr lang="en-US" sz="1800" b="1" dirty="0">
              <a:solidFill>
                <a:srgbClr val="00B0F0"/>
              </a:solidFill>
            </a:endParaRPr>
          </a:p>
        </p:txBody>
      </p:sp>
      <p:sp>
        <p:nvSpPr>
          <p:cNvPr id="3" name="Content Placeholder 2"/>
          <p:cNvSpPr>
            <a:spLocks noGrp="1"/>
          </p:cNvSpPr>
          <p:nvPr>
            <p:ph sz="quarter" idx="1"/>
          </p:nvPr>
        </p:nvSpPr>
        <p:spPr>
          <a:xfrm>
            <a:off x="0" y="762000"/>
            <a:ext cx="8763000" cy="6096000"/>
          </a:xfrm>
        </p:spPr>
        <p:txBody>
          <a:bodyPr>
            <a:noAutofit/>
          </a:bodyPr>
          <a:lstStyle/>
          <a:p>
            <a:pPr>
              <a:buNone/>
            </a:pPr>
            <a:r>
              <a:rPr lang="en-US" sz="1700" b="1" dirty="0" smtClean="0">
                <a:solidFill>
                  <a:schemeClr val="accent3">
                    <a:lumMod val="50000"/>
                  </a:schemeClr>
                </a:solidFill>
              </a:rPr>
              <a:t>	1</a:t>
            </a:r>
            <a:r>
              <a:rPr lang="en-US" sz="1700" b="1" dirty="0">
                <a:solidFill>
                  <a:schemeClr val="accent3">
                    <a:lumMod val="50000"/>
                  </a:schemeClr>
                </a:solidFill>
              </a:rPr>
              <a:t>) Introduction</a:t>
            </a:r>
            <a:r>
              <a:rPr lang="en-US" sz="1700" dirty="0">
                <a:solidFill>
                  <a:schemeClr val="accent3">
                    <a:lumMod val="50000"/>
                  </a:schemeClr>
                </a:solidFill>
              </a:rPr>
              <a:t/>
            </a:r>
            <a:br>
              <a:rPr lang="en-US" sz="1700" dirty="0">
                <a:solidFill>
                  <a:schemeClr val="accent3">
                    <a:lumMod val="50000"/>
                  </a:schemeClr>
                </a:solidFill>
              </a:rPr>
            </a:br>
            <a:r>
              <a:rPr lang="en-US" sz="1700" dirty="0" smtClean="0">
                <a:solidFill>
                  <a:schemeClr val="accent3">
                    <a:lumMod val="50000"/>
                  </a:schemeClr>
                </a:solidFill>
              </a:rPr>
              <a:t>The </a:t>
            </a:r>
            <a:r>
              <a:rPr lang="en-US" sz="1700" dirty="0">
                <a:solidFill>
                  <a:schemeClr val="accent3">
                    <a:lumMod val="50000"/>
                  </a:schemeClr>
                </a:solidFill>
              </a:rPr>
              <a:t>auditor should review &amp; assess the conclusions drawn from the audit evidence</a:t>
            </a:r>
            <a:br>
              <a:rPr lang="en-US" sz="1700" dirty="0">
                <a:solidFill>
                  <a:schemeClr val="accent3">
                    <a:lumMod val="50000"/>
                  </a:schemeClr>
                </a:solidFill>
              </a:rPr>
            </a:br>
            <a:r>
              <a:rPr lang="en-US" sz="1700" dirty="0" smtClean="0">
                <a:solidFill>
                  <a:schemeClr val="accent3">
                    <a:lumMod val="50000"/>
                  </a:schemeClr>
                </a:solidFill>
              </a:rPr>
              <a:t> obtained </a:t>
            </a:r>
            <a:r>
              <a:rPr lang="en-US" sz="1700" dirty="0">
                <a:solidFill>
                  <a:schemeClr val="accent3">
                    <a:lumMod val="50000"/>
                  </a:schemeClr>
                </a:solidFill>
              </a:rPr>
              <a:t>on the basis for the expression of an opinion in the F/S</a:t>
            </a:r>
            <a:r>
              <a:rPr lang="en-US" sz="1700" dirty="0" smtClean="0">
                <a:solidFill>
                  <a:schemeClr val="accent3">
                    <a:lumMod val="50000"/>
                  </a:schemeClr>
                </a:solidFill>
              </a:rPr>
              <a:t>.</a:t>
            </a:r>
          </a:p>
          <a:p>
            <a:pPr>
              <a:buNone/>
            </a:pPr>
            <a:endParaRPr lang="en-US" sz="1700" dirty="0" smtClean="0">
              <a:solidFill>
                <a:schemeClr val="accent3">
                  <a:lumMod val="50000"/>
                </a:schemeClr>
              </a:solidFill>
            </a:endParaRPr>
          </a:p>
          <a:p>
            <a:pPr>
              <a:buNone/>
            </a:pPr>
            <a:r>
              <a:rPr lang="en-US" sz="1700" b="1" dirty="0" smtClean="0">
                <a:solidFill>
                  <a:schemeClr val="accent3">
                    <a:lumMod val="50000"/>
                  </a:schemeClr>
                </a:solidFill>
              </a:rPr>
              <a:t>	2</a:t>
            </a:r>
            <a:r>
              <a:rPr lang="en-US" sz="1700" b="1" dirty="0">
                <a:solidFill>
                  <a:schemeClr val="accent3">
                    <a:lumMod val="50000"/>
                  </a:schemeClr>
                </a:solidFill>
              </a:rPr>
              <a:t>) Basic Elements of an Audit Report</a:t>
            </a:r>
            <a:r>
              <a:rPr lang="en-US" sz="1700" dirty="0">
                <a:solidFill>
                  <a:schemeClr val="accent3">
                    <a:lumMod val="50000"/>
                  </a:schemeClr>
                </a:solidFill>
              </a:rPr>
              <a:t/>
            </a:r>
            <a:br>
              <a:rPr lang="en-US" sz="1700" dirty="0">
                <a:solidFill>
                  <a:schemeClr val="accent3">
                    <a:lumMod val="50000"/>
                  </a:schemeClr>
                </a:solidFill>
              </a:rPr>
            </a:br>
            <a:r>
              <a:rPr lang="en-US" sz="1700" dirty="0">
                <a:solidFill>
                  <a:schemeClr val="accent3">
                    <a:lumMod val="50000"/>
                  </a:schemeClr>
                </a:solidFill>
              </a:rPr>
              <a:t>   a) Title</a:t>
            </a:r>
            <a:br>
              <a:rPr lang="en-US" sz="1700" dirty="0">
                <a:solidFill>
                  <a:schemeClr val="accent3">
                    <a:lumMod val="50000"/>
                  </a:schemeClr>
                </a:solidFill>
              </a:rPr>
            </a:br>
            <a:r>
              <a:rPr lang="en-US" sz="1700" dirty="0">
                <a:solidFill>
                  <a:schemeClr val="accent3">
                    <a:lumMod val="50000"/>
                  </a:schemeClr>
                </a:solidFill>
              </a:rPr>
              <a:t>   b) Addressee</a:t>
            </a:r>
            <a:br>
              <a:rPr lang="en-US" sz="1700" dirty="0">
                <a:solidFill>
                  <a:schemeClr val="accent3">
                    <a:lumMod val="50000"/>
                  </a:schemeClr>
                </a:solidFill>
              </a:rPr>
            </a:br>
            <a:r>
              <a:rPr lang="en-US" sz="1700" dirty="0">
                <a:solidFill>
                  <a:schemeClr val="accent3">
                    <a:lumMod val="50000"/>
                  </a:schemeClr>
                </a:solidFill>
              </a:rPr>
              <a:t>   c) Opening / Introductory Paragraph</a:t>
            </a:r>
            <a:br>
              <a:rPr lang="en-US" sz="1700" dirty="0">
                <a:solidFill>
                  <a:schemeClr val="accent3">
                    <a:lumMod val="50000"/>
                  </a:schemeClr>
                </a:solidFill>
              </a:rPr>
            </a:br>
            <a:r>
              <a:rPr lang="en-US" sz="1700" dirty="0">
                <a:solidFill>
                  <a:schemeClr val="accent3">
                    <a:lumMod val="50000"/>
                  </a:schemeClr>
                </a:solidFill>
              </a:rPr>
              <a:t>   d) Scope </a:t>
            </a:r>
            <a:r>
              <a:rPr lang="en-US" sz="1700" dirty="0" smtClean="0">
                <a:solidFill>
                  <a:schemeClr val="accent3">
                    <a:lumMod val="50000"/>
                  </a:schemeClr>
                </a:solidFill>
              </a:rPr>
              <a:t>Paragraph</a:t>
            </a:r>
          </a:p>
          <a:p>
            <a:pPr>
              <a:buNone/>
            </a:pPr>
            <a:r>
              <a:rPr lang="en-US" sz="1700" dirty="0" smtClean="0">
                <a:solidFill>
                  <a:schemeClr val="accent3">
                    <a:lumMod val="50000"/>
                  </a:schemeClr>
                </a:solidFill>
              </a:rPr>
              <a:t>	   </a:t>
            </a:r>
            <a:r>
              <a:rPr lang="en-US" sz="1700" dirty="0">
                <a:solidFill>
                  <a:schemeClr val="accent3">
                    <a:lumMod val="50000"/>
                  </a:schemeClr>
                </a:solidFill>
              </a:rPr>
              <a:t>e) Opinion Paragraph</a:t>
            </a:r>
          </a:p>
          <a:p>
            <a:pPr>
              <a:buNone/>
            </a:pPr>
            <a:r>
              <a:rPr lang="en-US" sz="1700" dirty="0" smtClean="0">
                <a:solidFill>
                  <a:schemeClr val="accent3">
                    <a:lumMod val="50000"/>
                  </a:schemeClr>
                </a:solidFill>
              </a:rPr>
              <a:t>	   </a:t>
            </a:r>
            <a:r>
              <a:rPr lang="en-US" sz="1700" dirty="0">
                <a:solidFill>
                  <a:schemeClr val="accent3">
                    <a:lumMod val="50000"/>
                  </a:schemeClr>
                </a:solidFill>
              </a:rPr>
              <a:t>f) Date of Report</a:t>
            </a:r>
          </a:p>
          <a:p>
            <a:pPr>
              <a:buNone/>
            </a:pPr>
            <a:r>
              <a:rPr lang="en-US" sz="1700" dirty="0" smtClean="0">
                <a:solidFill>
                  <a:schemeClr val="accent3">
                    <a:lumMod val="50000"/>
                  </a:schemeClr>
                </a:solidFill>
              </a:rPr>
              <a:t>	   </a:t>
            </a:r>
            <a:r>
              <a:rPr lang="en-US" sz="1700" dirty="0">
                <a:solidFill>
                  <a:schemeClr val="accent3">
                    <a:lumMod val="50000"/>
                  </a:schemeClr>
                </a:solidFill>
              </a:rPr>
              <a:t>g) Place of Signature</a:t>
            </a:r>
            <a:br>
              <a:rPr lang="en-US" sz="1700" dirty="0">
                <a:solidFill>
                  <a:schemeClr val="accent3">
                    <a:lumMod val="50000"/>
                  </a:schemeClr>
                </a:solidFill>
              </a:rPr>
            </a:br>
            <a:r>
              <a:rPr lang="en-US" sz="1700" dirty="0">
                <a:solidFill>
                  <a:schemeClr val="accent3">
                    <a:lumMod val="50000"/>
                  </a:schemeClr>
                </a:solidFill>
              </a:rPr>
              <a:t>   h) Auditor’s </a:t>
            </a:r>
            <a:r>
              <a:rPr lang="en-US" sz="1700" dirty="0" smtClean="0">
                <a:solidFill>
                  <a:schemeClr val="accent3">
                    <a:lumMod val="50000"/>
                  </a:schemeClr>
                </a:solidFill>
              </a:rPr>
              <a:t>Signature</a:t>
            </a:r>
          </a:p>
          <a:p>
            <a:pPr>
              <a:buNone/>
            </a:pPr>
            <a:r>
              <a:rPr lang="en-US" sz="1700" dirty="0" smtClean="0">
                <a:solidFill>
                  <a:schemeClr val="accent3">
                    <a:lumMod val="50000"/>
                  </a:schemeClr>
                </a:solidFill>
              </a:rPr>
              <a:t>		</a:t>
            </a:r>
            <a:r>
              <a:rPr lang="en-US" sz="1700" dirty="0">
                <a:solidFill>
                  <a:schemeClr val="accent3">
                    <a:lumMod val="50000"/>
                  </a:schemeClr>
                </a:solidFill>
              </a:rPr>
              <a:t/>
            </a:r>
            <a:br>
              <a:rPr lang="en-US" sz="1700" dirty="0">
                <a:solidFill>
                  <a:schemeClr val="accent3">
                    <a:lumMod val="50000"/>
                  </a:schemeClr>
                </a:solidFill>
              </a:rPr>
            </a:br>
            <a:r>
              <a:rPr lang="en-US" sz="1700" b="1" dirty="0" smtClean="0">
                <a:solidFill>
                  <a:schemeClr val="accent3">
                    <a:lumMod val="50000"/>
                  </a:schemeClr>
                </a:solidFill>
              </a:rPr>
              <a:t>3</a:t>
            </a:r>
            <a:r>
              <a:rPr lang="en-US" sz="1700" b="1" dirty="0">
                <a:solidFill>
                  <a:schemeClr val="accent3">
                    <a:lumMod val="50000"/>
                  </a:schemeClr>
                </a:solidFill>
              </a:rPr>
              <a:t>) Matters that Do Affect Auditor’s Opinion</a:t>
            </a:r>
            <a:r>
              <a:rPr lang="en-US" sz="1700" dirty="0">
                <a:solidFill>
                  <a:schemeClr val="accent3">
                    <a:lumMod val="50000"/>
                  </a:schemeClr>
                </a:solidFill>
              </a:rPr>
              <a:t/>
            </a:r>
            <a:br>
              <a:rPr lang="en-US" sz="1700" dirty="0">
                <a:solidFill>
                  <a:schemeClr val="accent3">
                    <a:lumMod val="50000"/>
                  </a:schemeClr>
                </a:solidFill>
              </a:rPr>
            </a:br>
            <a:r>
              <a:rPr lang="en-US" sz="1700" dirty="0">
                <a:solidFill>
                  <a:schemeClr val="accent3">
                    <a:lumMod val="50000"/>
                  </a:schemeClr>
                </a:solidFill>
              </a:rPr>
              <a:t>    </a:t>
            </a:r>
            <a:r>
              <a:rPr lang="en-US" sz="1700" u="sng" dirty="0">
                <a:solidFill>
                  <a:schemeClr val="accent3">
                    <a:lumMod val="50000"/>
                  </a:schemeClr>
                </a:solidFill>
              </a:rPr>
              <a:t>Factors*</a:t>
            </a:r>
            <a:r>
              <a:rPr lang="en-US" sz="1700" dirty="0">
                <a:solidFill>
                  <a:schemeClr val="accent3">
                    <a:lumMod val="50000"/>
                  </a:schemeClr>
                </a:solidFill>
              </a:rPr>
              <a:t> that may result in other than an Unqualified Opinion:-</a:t>
            </a:r>
          </a:p>
          <a:p>
            <a:pPr>
              <a:buNone/>
            </a:pPr>
            <a:r>
              <a:rPr lang="en-US" sz="1700" dirty="0" smtClean="0">
                <a:solidFill>
                  <a:schemeClr val="accent3">
                    <a:lumMod val="50000"/>
                  </a:schemeClr>
                </a:solidFill>
              </a:rPr>
              <a:t>	   </a:t>
            </a:r>
            <a:r>
              <a:rPr lang="en-US" sz="1700" dirty="0">
                <a:solidFill>
                  <a:schemeClr val="accent3">
                    <a:lumMod val="50000"/>
                  </a:schemeClr>
                </a:solidFill>
              </a:rPr>
              <a:t>a) Limitation of scope</a:t>
            </a:r>
            <a:br>
              <a:rPr lang="en-US" sz="1700" dirty="0">
                <a:solidFill>
                  <a:schemeClr val="accent3">
                    <a:lumMod val="50000"/>
                  </a:schemeClr>
                </a:solidFill>
              </a:rPr>
            </a:br>
            <a:r>
              <a:rPr lang="en-US" sz="1700" dirty="0">
                <a:solidFill>
                  <a:schemeClr val="accent3">
                    <a:lumMod val="50000"/>
                  </a:schemeClr>
                </a:solidFill>
              </a:rPr>
              <a:t>   b) Disagreement with Management</a:t>
            </a:r>
          </a:p>
          <a:p>
            <a:pPr>
              <a:buNone/>
            </a:pPr>
            <a:r>
              <a:rPr lang="en-US" sz="1700" dirty="0" smtClean="0">
                <a:solidFill>
                  <a:schemeClr val="accent3">
                    <a:lumMod val="50000"/>
                  </a:schemeClr>
                </a:solidFill>
              </a:rPr>
              <a:t>	   </a:t>
            </a:r>
            <a:r>
              <a:rPr lang="en-US" sz="1700" dirty="0">
                <a:solidFill>
                  <a:schemeClr val="accent3">
                    <a:lumMod val="50000"/>
                  </a:schemeClr>
                </a:solidFill>
              </a:rPr>
              <a:t>c) Uncertainty </a:t>
            </a:r>
            <a:r>
              <a:rPr lang="en-US" sz="1700" dirty="0" err="1">
                <a:solidFill>
                  <a:schemeClr val="accent3">
                    <a:lumMod val="50000"/>
                  </a:schemeClr>
                </a:solidFill>
              </a:rPr>
              <a:t>eg</a:t>
            </a:r>
            <a:r>
              <a:rPr lang="en-US" sz="1700" dirty="0">
                <a:solidFill>
                  <a:schemeClr val="accent3">
                    <a:lumMod val="50000"/>
                  </a:schemeClr>
                </a:solidFill>
              </a:rPr>
              <a:t>. Litigation involving legal claims of the </a:t>
            </a:r>
            <a:r>
              <a:rPr lang="en-US" sz="1700" dirty="0" smtClean="0">
                <a:solidFill>
                  <a:schemeClr val="accent3">
                    <a:lumMod val="50000"/>
                  </a:schemeClr>
                </a:solidFill>
              </a:rPr>
              <a:t>company</a:t>
            </a:r>
            <a:endParaRPr lang="en-US" sz="1700" dirty="0">
              <a:solidFill>
                <a:schemeClr val="accent3">
                  <a:lumMod val="5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2000"/>
                                        <p:tgtEl>
                                          <p:spTgt spid="3">
                                            <p:txEl>
                                              <p:pRg st="0" end="0"/>
                                            </p:tx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down)">
                                      <p:cBhvr>
                                        <p:cTn id="15" dur="2000"/>
                                        <p:tgtEl>
                                          <p:spTgt spid="3">
                                            <p:txEl>
                                              <p:pRg st="2" end="2"/>
                                            </p:txEl>
                                          </p:spTgt>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wipe(down)">
                                      <p:cBhvr>
                                        <p:cTn id="18" dur="2000"/>
                                        <p:tgtEl>
                                          <p:spTgt spid="3">
                                            <p:txEl>
                                              <p:pRg st="3" end="3"/>
                                            </p:txEl>
                                          </p:spTgt>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wipe(down)">
                                      <p:cBhvr>
                                        <p:cTn id="21" dur="2000"/>
                                        <p:tgtEl>
                                          <p:spTgt spid="3">
                                            <p:txEl>
                                              <p:pRg st="4" end="4"/>
                                            </p:txEl>
                                          </p:spTgt>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wipe(down)">
                                      <p:cBhvr>
                                        <p:cTn id="24" dur="2000"/>
                                        <p:tgtEl>
                                          <p:spTgt spid="3">
                                            <p:txEl>
                                              <p:pRg st="5" end="5"/>
                                            </p:txEl>
                                          </p:spTgt>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wipe(down)">
                                      <p:cBhvr>
                                        <p:cTn id="27" dur="2000"/>
                                        <p:tgtEl>
                                          <p:spTgt spid="3">
                                            <p:txEl>
                                              <p:pRg st="6" end="6"/>
                                            </p:txEl>
                                          </p:spTgt>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wipe(down)">
                                      <p:cBhvr>
                                        <p:cTn id="30" dur="2000"/>
                                        <p:tgtEl>
                                          <p:spTgt spid="3">
                                            <p:txEl>
                                              <p:pRg st="7" end="7"/>
                                            </p:txEl>
                                          </p:spTgt>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Effect transition="in" filter="wipe(down)">
                                      <p:cBhvr>
                                        <p:cTn id="33"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allAtOnce"/>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0600"/>
          </a:xfrm>
        </p:spPr>
        <p:txBody>
          <a:bodyPr>
            <a:noAutofit/>
          </a:bodyPr>
          <a:lstStyle/>
          <a:p>
            <a:pPr algn="ctr"/>
            <a:r>
              <a:rPr lang="en-US" sz="2400" b="1" u="sng" dirty="0" smtClean="0">
                <a:solidFill>
                  <a:srgbClr val="00B0F0"/>
                </a:solidFill>
              </a:rPr>
              <a:t/>
            </a:r>
            <a:br>
              <a:rPr lang="en-US" sz="2400" b="1" u="sng" dirty="0" smtClean="0">
                <a:solidFill>
                  <a:srgbClr val="00B0F0"/>
                </a:solidFill>
              </a:rPr>
            </a:br>
            <a:r>
              <a:rPr lang="en-US" sz="2400" b="1" u="sng" dirty="0" smtClean="0">
                <a:solidFill>
                  <a:srgbClr val="00B0F0"/>
                </a:solidFill>
              </a:rPr>
              <a:t>SA 700</a:t>
            </a:r>
            <a:r>
              <a:rPr lang="en-US" sz="2400" b="1" dirty="0">
                <a:solidFill>
                  <a:srgbClr val="00B0F0"/>
                </a:solidFill>
              </a:rPr>
              <a:t/>
            </a:r>
            <a:br>
              <a:rPr lang="en-US" sz="2400" b="1" dirty="0">
                <a:solidFill>
                  <a:srgbClr val="00B0F0"/>
                </a:solidFill>
              </a:rPr>
            </a:br>
            <a:r>
              <a:rPr lang="en-US" sz="2400" b="1" u="sng" dirty="0">
                <a:solidFill>
                  <a:srgbClr val="00B0F0"/>
                </a:solidFill>
              </a:rPr>
              <a:t>The Auditor’s Report On Financial </a:t>
            </a:r>
            <a:r>
              <a:rPr lang="en-US" sz="2400" b="1" u="sng" dirty="0" smtClean="0">
                <a:solidFill>
                  <a:srgbClr val="00B0F0"/>
                </a:solidFill>
              </a:rPr>
              <a:t>Statements</a:t>
            </a:r>
            <a:endParaRPr lang="en-US" sz="2000" b="1" dirty="0">
              <a:solidFill>
                <a:srgbClr val="00B0F0"/>
              </a:solidFill>
            </a:endParaRPr>
          </a:p>
        </p:txBody>
      </p:sp>
      <p:graphicFrame>
        <p:nvGraphicFramePr>
          <p:cNvPr id="5" name="Table 4"/>
          <p:cNvGraphicFramePr>
            <a:graphicFrameLocks noGrp="1"/>
          </p:cNvGraphicFramePr>
          <p:nvPr/>
        </p:nvGraphicFramePr>
        <p:xfrm>
          <a:off x="228600" y="1676400"/>
          <a:ext cx="8382000" cy="2362200"/>
        </p:xfrm>
        <a:graphic>
          <a:graphicData uri="http://schemas.openxmlformats.org/drawingml/2006/table">
            <a:tbl>
              <a:tblPr/>
              <a:tblGrid>
                <a:gridCol w="814915"/>
                <a:gridCol w="2364647"/>
                <a:gridCol w="2364647"/>
                <a:gridCol w="2837791"/>
              </a:tblGrid>
              <a:tr h="590550">
                <a:tc>
                  <a:txBody>
                    <a:bodyPr/>
                    <a:lstStyle/>
                    <a:p>
                      <a:pPr marL="0" marR="0" algn="ctr">
                        <a:spcBef>
                          <a:spcPts val="0"/>
                        </a:spcBef>
                        <a:spcAft>
                          <a:spcPts val="0"/>
                        </a:spcAft>
                      </a:pPr>
                      <a:r>
                        <a:rPr lang="en-US" sz="1800" b="1" baseline="0" dirty="0" err="1">
                          <a:latin typeface="Times New Roman"/>
                          <a:ea typeface="Times New Roman"/>
                        </a:rPr>
                        <a:t>S.No</a:t>
                      </a:r>
                      <a:r>
                        <a:rPr lang="en-US" sz="1800" b="1" baseline="0" dirty="0">
                          <a:latin typeface="Times New Roman"/>
                          <a:ea typeface="Times New Roman"/>
                        </a:rPr>
                        <a:t>.</a:t>
                      </a:r>
                      <a:endParaRPr lang="en-US" sz="1800" baseline="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b="1" baseline="0" dirty="0">
                          <a:latin typeface="Times New Roman"/>
                          <a:ea typeface="Times New Roman"/>
                        </a:rPr>
                        <a:t>Type of Opinion to be Framed</a:t>
                      </a:r>
                      <a:endParaRPr lang="en-US" sz="1800" baseline="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b="1" u="sng" baseline="0">
                          <a:latin typeface="Times New Roman"/>
                          <a:ea typeface="Times New Roman"/>
                        </a:rPr>
                        <a:t>Factors*</a:t>
                      </a:r>
                      <a:r>
                        <a:rPr lang="en-US" sz="1800" b="1" baseline="0">
                          <a:latin typeface="Times New Roman"/>
                          <a:ea typeface="Times New Roman"/>
                        </a:rPr>
                        <a:t> affecting Auditor’s Opinion</a:t>
                      </a:r>
                      <a:endParaRPr lang="en-US" sz="1800" baseline="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b="1" baseline="0">
                          <a:latin typeface="Times New Roman"/>
                          <a:ea typeface="Times New Roman"/>
                        </a:rPr>
                        <a:t>Whether</a:t>
                      </a:r>
                      <a:r>
                        <a:rPr lang="en-US" sz="1800" baseline="0">
                          <a:latin typeface="Times New Roman"/>
                          <a:ea typeface="Times New Roman"/>
                        </a:rPr>
                        <a:t> </a:t>
                      </a:r>
                      <a:r>
                        <a:rPr lang="en-US" sz="1800" baseline="0">
                          <a:solidFill>
                            <a:srgbClr val="0000FF"/>
                          </a:solidFill>
                          <a:latin typeface="Times New Roman"/>
                          <a:ea typeface="Times New Roman"/>
                        </a:rPr>
                        <a:t>“True &amp; Fair”</a:t>
                      </a:r>
                      <a:r>
                        <a:rPr lang="en-US" sz="1800" baseline="0">
                          <a:latin typeface="Times New Roman"/>
                          <a:ea typeface="Times New Roman"/>
                        </a:rPr>
                        <a:t> </a:t>
                      </a:r>
                      <a:r>
                        <a:rPr lang="en-US" sz="1800" b="1" baseline="0">
                          <a:latin typeface="Times New Roman"/>
                          <a:ea typeface="Times New Roman"/>
                        </a:rPr>
                        <a:t>View is</a:t>
                      </a:r>
                      <a:r>
                        <a:rPr lang="en-US" sz="1800" baseline="0">
                          <a:latin typeface="Times New Roman"/>
                          <a:ea typeface="Times New Roman"/>
                        </a:rPr>
                        <a:t> </a:t>
                      </a:r>
                      <a:r>
                        <a:rPr lang="en-US" sz="1800" baseline="0">
                          <a:solidFill>
                            <a:srgbClr val="0000FF"/>
                          </a:solidFill>
                          <a:latin typeface="Times New Roman"/>
                          <a:ea typeface="Times New Roman"/>
                        </a:rPr>
                        <a:t>Affected</a:t>
                      </a:r>
                      <a:r>
                        <a:rPr lang="en-US" sz="1800" baseline="0">
                          <a:latin typeface="Times New Roman"/>
                          <a:ea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0550">
                <a:tc>
                  <a:txBody>
                    <a:bodyPr/>
                    <a:lstStyle/>
                    <a:p>
                      <a:pPr marL="0" marR="0" algn="ctr">
                        <a:spcBef>
                          <a:spcPts val="0"/>
                        </a:spcBef>
                        <a:spcAft>
                          <a:spcPts val="0"/>
                        </a:spcAft>
                      </a:pPr>
                      <a:r>
                        <a:rPr lang="en-US" sz="1800" baseline="0">
                          <a:latin typeface="Times New Roman"/>
                          <a:ea typeface="Times New Roman"/>
                        </a:rPr>
                        <a:t>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baseline="0" dirty="0">
                          <a:latin typeface="Times New Roman"/>
                          <a:ea typeface="Times New Roman"/>
                        </a:rPr>
                        <a:t>Qualified Opinion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baseline="0" dirty="0">
                          <a:latin typeface="Times New Roman"/>
                          <a:ea typeface="Times New Roman"/>
                        </a:rPr>
                        <a:t>Not having Material Effect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baseline="0">
                          <a:solidFill>
                            <a:srgbClr val="0000FF"/>
                          </a:solidFill>
                          <a:latin typeface="Times New Roman"/>
                          <a:ea typeface="Times New Roman"/>
                        </a:rPr>
                        <a:t>NOT</a:t>
                      </a:r>
                      <a:r>
                        <a:rPr lang="en-US" sz="1800" baseline="0">
                          <a:latin typeface="Times New Roman"/>
                          <a:ea typeface="Times New Roman"/>
                        </a:rPr>
                        <a:t>, Affected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0550">
                <a:tc>
                  <a:txBody>
                    <a:bodyPr/>
                    <a:lstStyle/>
                    <a:p>
                      <a:pPr marL="0" marR="0" algn="ctr">
                        <a:spcBef>
                          <a:spcPts val="0"/>
                        </a:spcBef>
                        <a:spcAft>
                          <a:spcPts val="0"/>
                        </a:spcAft>
                      </a:pPr>
                      <a:r>
                        <a:rPr lang="en-US" sz="1800" baseline="0">
                          <a:latin typeface="Times New Roman"/>
                          <a:ea typeface="Times New Roman"/>
                        </a:rPr>
                        <a:t>b)</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baseline="0">
                          <a:latin typeface="Times New Roman"/>
                          <a:ea typeface="Times New Roman"/>
                        </a:rPr>
                        <a:t>Disclaimer of Opinion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baseline="0" dirty="0">
                          <a:latin typeface="Times New Roman"/>
                          <a:ea typeface="Times New Roman"/>
                        </a:rPr>
                        <a:t>Having a Significant Effect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baseline="0">
                          <a:latin typeface="Times New Roman"/>
                          <a:ea typeface="Times New Roman"/>
                        </a:rPr>
                        <a:t>Can’t Conclude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0550">
                <a:tc>
                  <a:txBody>
                    <a:bodyPr/>
                    <a:lstStyle/>
                    <a:p>
                      <a:pPr marL="0" marR="0" algn="ctr">
                        <a:spcBef>
                          <a:spcPts val="0"/>
                        </a:spcBef>
                        <a:spcAft>
                          <a:spcPts val="0"/>
                        </a:spcAft>
                      </a:pPr>
                      <a:r>
                        <a:rPr lang="en-US" sz="1800" baseline="0">
                          <a:latin typeface="Times New Roman"/>
                          <a:ea typeface="Times New Roman"/>
                        </a:rPr>
                        <a:t>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baseline="0">
                          <a:latin typeface="Times New Roman"/>
                          <a:ea typeface="Times New Roman"/>
                        </a:rPr>
                        <a:t>Adverse Opinion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baseline="0" dirty="0">
                          <a:latin typeface="Times New Roman"/>
                          <a:ea typeface="Times New Roman"/>
                        </a:rPr>
                        <a:t>Having a Very Material Effect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baseline="0" dirty="0">
                          <a:solidFill>
                            <a:srgbClr val="0000FF"/>
                          </a:solidFill>
                          <a:latin typeface="Times New Roman"/>
                          <a:ea typeface="Times New Roman"/>
                        </a:rPr>
                        <a:t>YES</a:t>
                      </a:r>
                      <a:r>
                        <a:rPr lang="en-US" sz="1800" baseline="0" dirty="0">
                          <a:latin typeface="Times New Roman"/>
                          <a:ea typeface="Times New Roman"/>
                        </a:rPr>
                        <a:t>, Affected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Content Placeholder 5"/>
          <p:cNvSpPr>
            <a:spLocks noGrp="1"/>
          </p:cNvSpPr>
          <p:nvPr>
            <p:ph sz="quarter" idx="1"/>
          </p:nvPr>
        </p:nvSpPr>
        <p:spPr>
          <a:xfrm>
            <a:off x="0" y="914400"/>
            <a:ext cx="8763000" cy="609600"/>
          </a:xfrm>
        </p:spPr>
        <p:txBody>
          <a:bodyPr>
            <a:normAutofit fontScale="85000" lnSpcReduction="10000"/>
          </a:bodyPr>
          <a:lstStyle/>
          <a:p>
            <a:pPr>
              <a:buNone/>
            </a:pPr>
            <a:endParaRPr lang="en-US" sz="1800" dirty="0" smtClean="0"/>
          </a:p>
          <a:p>
            <a:pPr>
              <a:buNone/>
            </a:pPr>
            <a:r>
              <a:rPr lang="en-US" sz="1800" b="1" dirty="0" smtClean="0">
                <a:solidFill>
                  <a:schemeClr val="accent3">
                    <a:lumMod val="50000"/>
                  </a:schemeClr>
                </a:solidFill>
              </a:rPr>
              <a:t>	TABLE SHOWING FACTORS AND IT’s EFFECTS ON AUDITOR’s REPORT</a:t>
            </a:r>
            <a:endParaRPr lang="en-US" sz="1800" b="1" dirty="0">
              <a:solidFill>
                <a:schemeClr val="accent3">
                  <a:lumMod val="50000"/>
                </a:schemeClr>
              </a:solidFill>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20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allAtOnce"/>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16385" name="Rectangle 1"/>
          <p:cNvSpPr>
            <a:spLocks noChangeArrowheads="1"/>
          </p:cNvSpPr>
          <p:nvPr/>
        </p:nvSpPr>
        <p:spPr bwMode="auto">
          <a:xfrm>
            <a:off x="0" y="0"/>
            <a:ext cx="9144000" cy="830997"/>
          </a:xfrm>
          <a:prstGeom prst="rect">
            <a:avLst/>
          </a:prstGeom>
          <a:solidFill>
            <a:srgbClr val="00206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1" u="sng" strike="noStrike" cap="none" normalizeH="0" baseline="0" dirty="0" smtClean="0">
                <a:ln>
                  <a:noFill/>
                </a:ln>
                <a:solidFill>
                  <a:schemeClr val="tx1"/>
                </a:solidFill>
                <a:effectLst/>
                <a:latin typeface="Arial" pitchFamily="34" charset="0"/>
                <a:ea typeface="Times New Roman" pitchFamily="18" charset="0"/>
              </a:rPr>
              <a:t>SA – 200A</a:t>
            </a:r>
            <a:endParaRPr kumimoji="0" lang="en-US" b="0" i="1" u="none" strike="noStrike" cap="none" normalizeH="0" baseline="0" dirty="0" smtClean="0">
              <a:ln>
                <a:noFill/>
              </a:ln>
              <a:solidFill>
                <a:schemeClr val="tx1"/>
              </a:solidFill>
              <a:effectLst/>
              <a:latin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1" i="1" u="sng" strike="noStrike" cap="none" normalizeH="0" baseline="0" dirty="0" smtClean="0">
                <a:ln>
                  <a:noFill/>
                </a:ln>
                <a:solidFill>
                  <a:schemeClr val="tx1"/>
                </a:solidFill>
                <a:effectLst/>
                <a:latin typeface="Arial" pitchFamily="34" charset="0"/>
                <a:ea typeface="Times New Roman" pitchFamily="18" charset="0"/>
              </a:rPr>
              <a:t>Objective and Scope of The Audit of Financial Statements</a:t>
            </a:r>
            <a:endParaRPr kumimoji="0" lang="en-US" sz="3200" b="0" i="1" u="none" strike="noStrike" cap="none" normalizeH="0" baseline="0" dirty="0" smtClean="0">
              <a:ln>
                <a:noFill/>
              </a:ln>
              <a:solidFill>
                <a:schemeClr val="tx1"/>
              </a:solidFill>
              <a:effectLst/>
              <a:latin typeface="Arial" pitchFamily="34" charset="0"/>
            </a:endParaRPr>
          </a:p>
        </p:txBody>
      </p:sp>
      <p:sp>
        <p:nvSpPr>
          <p:cNvPr id="16386" name="Rectangle 2"/>
          <p:cNvSpPr>
            <a:spLocks noChangeArrowheads="1"/>
          </p:cNvSpPr>
          <p:nvPr/>
        </p:nvSpPr>
        <p:spPr bwMode="auto">
          <a:xfrm>
            <a:off x="0" y="838200"/>
            <a:ext cx="9144000" cy="6001643"/>
          </a:xfrm>
          <a:prstGeom prst="rect">
            <a:avLst/>
          </a:prstGeom>
          <a:noFill/>
          <a:ln w="9525">
            <a:solidFill>
              <a:schemeClr val="accent2">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0" indent="-457200" defTabSz="914400" rtl="0" eaLnBrk="1" fontAlgn="base" latinLnBrk="0" hangingPunct="1">
              <a:lnSpc>
                <a:spcPct val="100000"/>
              </a:lnSpc>
              <a:spcBef>
                <a:spcPct val="0"/>
              </a:spcBef>
              <a:spcAft>
                <a:spcPct val="0"/>
              </a:spcAft>
              <a:buClrTx/>
              <a:buSzTx/>
              <a:buFontTx/>
              <a:buAutoNum type="arabicParenR"/>
              <a:tabLst/>
            </a:pPr>
            <a:r>
              <a:rPr kumimoji="0" lang="en-US" sz="2400" b="1" i="0" u="none" strike="noStrike" cap="none" normalizeH="0" baseline="0" dirty="0" smtClean="0">
                <a:ln>
                  <a:noFill/>
                </a:ln>
                <a:solidFill>
                  <a:srgbClr val="002060"/>
                </a:solidFill>
                <a:effectLst/>
                <a:latin typeface="Arial" pitchFamily="34" charset="0"/>
                <a:ea typeface="Times New Roman" pitchFamily="18" charset="0"/>
              </a:rPr>
              <a:t>Objective</a:t>
            </a:r>
            <a:r>
              <a:rPr kumimoji="0" lang="en-US" sz="2000" b="0" i="0" u="none" strike="noStrike" cap="none" normalizeH="0" baseline="0" dirty="0" smtClean="0">
                <a:ln>
                  <a:noFill/>
                </a:ln>
                <a:solidFill>
                  <a:srgbClr val="002060"/>
                </a:solidFill>
                <a:effectLst/>
                <a:latin typeface="Arial" pitchFamily="34" charset="0"/>
                <a:ea typeface="Times New Roman" pitchFamily="18" charset="0"/>
              </a:rPr>
              <a:t/>
            </a:r>
            <a:br>
              <a:rPr kumimoji="0" lang="en-US" sz="2000" b="0" i="0" u="none" strike="noStrike" cap="none" normalizeH="0" baseline="0" dirty="0" smtClean="0">
                <a:ln>
                  <a:noFill/>
                </a:ln>
                <a:solidFill>
                  <a:srgbClr val="002060"/>
                </a:solidFill>
                <a:effectLst/>
                <a:latin typeface="Arial" pitchFamily="34" charset="0"/>
                <a:ea typeface="Times New Roman" pitchFamily="18" charset="0"/>
              </a:rPr>
            </a:br>
            <a:r>
              <a:rPr kumimoji="0" lang="en-US" sz="2000" b="0" i="0" u="none" strike="noStrike" cap="none" normalizeH="0" baseline="0" dirty="0" smtClean="0">
                <a:ln>
                  <a:noFill/>
                </a:ln>
                <a:solidFill>
                  <a:srgbClr val="002060"/>
                </a:solidFill>
                <a:effectLst/>
                <a:latin typeface="Arial" pitchFamily="34" charset="0"/>
                <a:ea typeface="Times New Roman" pitchFamily="18" charset="0"/>
              </a:rPr>
              <a:t>To express an Opinion</a:t>
            </a:r>
          </a:p>
          <a:p>
            <a:pPr marL="342900" marR="0" lvl="0" indent="-342900" defTabSz="914400" rtl="0" eaLnBrk="1" fontAlgn="base" latinLnBrk="0" hangingPunct="1">
              <a:lnSpc>
                <a:spcPct val="100000"/>
              </a:lnSpc>
              <a:spcBef>
                <a:spcPct val="0"/>
              </a:spcBef>
              <a:spcAft>
                <a:spcPct val="0"/>
              </a:spcAft>
              <a:buClrTx/>
              <a:buSzTx/>
              <a:tabLst/>
            </a:pPr>
            <a:endParaRPr kumimoji="0" lang="en-US" b="0" i="0" u="none" strike="noStrike" cap="none" normalizeH="0" baseline="0" dirty="0" smtClean="0">
              <a:ln>
                <a:noFill/>
              </a:ln>
              <a:solidFill>
                <a:srgbClr val="002060"/>
              </a:solidFill>
              <a:effectLst/>
              <a:latin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2060"/>
                </a:solidFill>
                <a:effectLst/>
                <a:latin typeface="Arial" pitchFamily="34" charset="0"/>
                <a:ea typeface="Times New Roman" pitchFamily="18" charset="0"/>
              </a:rPr>
              <a:t>2)   </a:t>
            </a:r>
            <a:r>
              <a:rPr kumimoji="0" lang="en-US" sz="2400" b="1" i="0" u="none" strike="noStrike" cap="none" normalizeH="0" baseline="0" dirty="0" smtClean="0">
                <a:ln>
                  <a:noFill/>
                </a:ln>
                <a:solidFill>
                  <a:srgbClr val="002060"/>
                </a:solidFill>
                <a:effectLst/>
                <a:latin typeface="Arial" pitchFamily="34" charset="0"/>
                <a:ea typeface="Times New Roman" pitchFamily="18" charset="0"/>
              </a:rPr>
              <a:t>Responsibility of Financial Statements (F/S)</a:t>
            </a:r>
            <a:endParaRPr kumimoji="0" lang="en-US" b="0" i="0" u="none" strike="noStrike" cap="none" normalizeH="0" baseline="0" dirty="0" smtClean="0">
              <a:ln>
                <a:noFill/>
              </a:ln>
              <a:solidFill>
                <a:srgbClr val="002060"/>
              </a:solidFill>
              <a:effectLst/>
              <a:latin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2060"/>
                </a:solidFill>
                <a:effectLst/>
                <a:latin typeface="Arial" pitchFamily="34" charset="0"/>
                <a:ea typeface="Times New Roman" pitchFamily="18" charset="0"/>
              </a:rPr>
              <a:t>      Audit of F/S, does not relieve the Management of it’s responsibility for </a:t>
            </a:r>
          </a:p>
          <a:p>
            <a:pPr marL="0" marR="0" lvl="0" indent="0"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2060"/>
                </a:solidFill>
                <a:effectLst/>
                <a:latin typeface="Arial" pitchFamily="34" charset="0"/>
                <a:ea typeface="Times New Roman" pitchFamily="18" charset="0"/>
              </a:rPr>
              <a:t>      maintaining proper records.</a:t>
            </a:r>
          </a:p>
          <a:p>
            <a:pPr marL="0" marR="0" lvl="0" indent="0"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2060"/>
                </a:solidFill>
                <a:effectLst/>
                <a:latin typeface="Arial" pitchFamily="34" charset="0"/>
                <a:ea typeface="Times New Roman" pitchFamily="18" charset="0"/>
              </a:rPr>
              <a:t>     Duty of the Management to devise A/c Policies, Internal Control measures.</a:t>
            </a:r>
          </a:p>
          <a:p>
            <a:pPr marL="0" marR="0" lvl="0" indent="0"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rgbClr val="002060"/>
              </a:solidFill>
              <a:effectLst/>
              <a:latin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002060"/>
                </a:solidFill>
                <a:effectLst/>
                <a:latin typeface="Arial" pitchFamily="34" charset="0"/>
                <a:ea typeface="Times New Roman" pitchFamily="18" charset="0"/>
              </a:rPr>
              <a:t>3)   Scope</a:t>
            </a:r>
            <a:endParaRPr kumimoji="0" lang="en-US" sz="2000" b="0" i="0" u="none" strike="noStrike" cap="none" normalizeH="0" baseline="0" dirty="0" smtClean="0">
              <a:ln>
                <a:noFill/>
              </a:ln>
              <a:solidFill>
                <a:srgbClr val="002060"/>
              </a:solidFill>
              <a:effectLst/>
              <a:latin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2060"/>
                </a:solidFill>
                <a:effectLst/>
                <a:latin typeface="Arial" pitchFamily="34" charset="0"/>
                <a:ea typeface="Times New Roman" pitchFamily="18" charset="0"/>
              </a:rPr>
              <a:t>      As per the terms of Engagement / Relevant Law / Pronouncements of ICAI </a:t>
            </a:r>
          </a:p>
          <a:p>
            <a:pPr marL="0" marR="0" lvl="0" indent="0" defTabSz="914400" rtl="0" eaLnBrk="0" fontAlgn="base" latinLnBrk="0" hangingPunct="0">
              <a:lnSpc>
                <a:spcPct val="100000"/>
              </a:lnSpc>
              <a:spcBef>
                <a:spcPct val="0"/>
              </a:spcBef>
              <a:spcAft>
                <a:spcPct val="0"/>
              </a:spcAft>
              <a:buClrTx/>
              <a:buSzTx/>
              <a:buFontTx/>
              <a:buNone/>
              <a:tabLst/>
            </a:pPr>
            <a:r>
              <a:rPr lang="en-US" sz="2000" dirty="0">
                <a:solidFill>
                  <a:srgbClr val="002060"/>
                </a:solidFill>
                <a:latin typeface="Arial" pitchFamily="34" charset="0"/>
                <a:ea typeface="Times New Roman" pitchFamily="18" charset="0"/>
              </a:rPr>
              <a:t> </a:t>
            </a:r>
            <a:r>
              <a:rPr lang="en-US" sz="2000" dirty="0" smtClean="0">
                <a:solidFill>
                  <a:srgbClr val="002060"/>
                </a:solidFill>
                <a:latin typeface="Arial" pitchFamily="34" charset="0"/>
                <a:ea typeface="Times New Roman" pitchFamily="18" charset="0"/>
              </a:rPr>
              <a:t> </a:t>
            </a:r>
            <a:r>
              <a:rPr kumimoji="0" lang="en-US" sz="2000" b="0" i="0" u="none" strike="noStrike" cap="none" normalizeH="0" baseline="0" dirty="0" smtClean="0">
                <a:ln>
                  <a:noFill/>
                </a:ln>
                <a:solidFill>
                  <a:srgbClr val="002060"/>
                </a:solidFill>
                <a:effectLst/>
                <a:latin typeface="Arial" pitchFamily="34" charset="0"/>
                <a:ea typeface="Times New Roman" pitchFamily="18" charset="0"/>
              </a:rPr>
              <a:t>   etc.</a:t>
            </a:r>
          </a:p>
          <a:p>
            <a:pPr marL="0" marR="0" lvl="0" indent="0"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2060"/>
                </a:solidFill>
                <a:effectLst/>
                <a:latin typeface="Arial" pitchFamily="34" charset="0"/>
                <a:ea typeface="Times New Roman" pitchFamily="18" charset="0"/>
              </a:rPr>
              <a:t>     However, in no case the scope of the audit can override any statutory</a:t>
            </a:r>
          </a:p>
          <a:p>
            <a:pPr marL="0" marR="0" lvl="0" indent="0" defTabSz="914400" rtl="0" eaLnBrk="0" fontAlgn="base" latinLnBrk="0" hangingPunct="0">
              <a:lnSpc>
                <a:spcPct val="100000"/>
              </a:lnSpc>
              <a:spcBef>
                <a:spcPct val="0"/>
              </a:spcBef>
              <a:spcAft>
                <a:spcPct val="0"/>
              </a:spcAft>
              <a:buClrTx/>
              <a:buSzTx/>
              <a:buFontTx/>
              <a:buNone/>
              <a:tabLst/>
            </a:pPr>
            <a:r>
              <a:rPr lang="en-US" sz="2000" dirty="0">
                <a:solidFill>
                  <a:srgbClr val="002060"/>
                </a:solidFill>
                <a:latin typeface="Arial" pitchFamily="34" charset="0"/>
                <a:ea typeface="Times New Roman" pitchFamily="18" charset="0"/>
              </a:rPr>
              <a:t> </a:t>
            </a:r>
            <a:r>
              <a:rPr lang="en-US" sz="2000" dirty="0" smtClean="0">
                <a:solidFill>
                  <a:srgbClr val="002060"/>
                </a:solidFill>
                <a:latin typeface="Arial" pitchFamily="34" charset="0"/>
                <a:ea typeface="Times New Roman" pitchFamily="18" charset="0"/>
              </a:rPr>
              <a:t>   </a:t>
            </a:r>
            <a:r>
              <a:rPr kumimoji="0" lang="en-US" sz="2000" b="0" i="0" u="none" strike="noStrike" cap="none" normalizeH="0" baseline="0" dirty="0" smtClean="0">
                <a:ln>
                  <a:noFill/>
                </a:ln>
                <a:solidFill>
                  <a:srgbClr val="002060"/>
                </a:solidFill>
                <a:effectLst/>
                <a:latin typeface="Arial" pitchFamily="34" charset="0"/>
                <a:ea typeface="Times New Roman" pitchFamily="18" charset="0"/>
              </a:rPr>
              <a:t> provision.</a:t>
            </a:r>
            <a:endParaRPr kumimoji="0" lang="en-US" sz="2400" b="1" i="0" u="none" strike="noStrike" cap="none" normalizeH="0" baseline="0" dirty="0" smtClean="0">
              <a:ln>
                <a:noFill/>
              </a:ln>
              <a:solidFill>
                <a:srgbClr val="002060"/>
              </a:solidFill>
              <a:effectLst/>
              <a:latin typeface="Arial" pitchFamily="34" charset="0"/>
              <a:ea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002060"/>
                </a:solidFill>
                <a:effectLst/>
                <a:latin typeface="Arial" pitchFamily="34" charset="0"/>
                <a:ea typeface="Times New Roman" pitchFamily="18" charset="0"/>
              </a:rPr>
              <a:t>4) Inherent Limitations of Audit</a:t>
            </a:r>
            <a:endParaRPr kumimoji="0" lang="en-US" sz="2000" b="0" i="0" u="none" strike="noStrike" cap="none" normalizeH="0" baseline="0" dirty="0" smtClean="0">
              <a:ln>
                <a:noFill/>
              </a:ln>
              <a:solidFill>
                <a:srgbClr val="002060"/>
              </a:solidFill>
              <a:effectLst/>
              <a:latin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2060"/>
                </a:solidFill>
                <a:effectLst/>
                <a:latin typeface="Arial" pitchFamily="34" charset="0"/>
                <a:ea typeface="Times New Roman" pitchFamily="18" charset="0"/>
              </a:rPr>
              <a:t>    Extend the audit procedures, if any indication of fraud / error, which is likely</a:t>
            </a:r>
          </a:p>
          <a:p>
            <a:pPr marL="0" marR="0" lvl="0" indent="0" defTabSz="914400" rtl="0" eaLnBrk="0" fontAlgn="base" latinLnBrk="0" hangingPunct="0">
              <a:lnSpc>
                <a:spcPct val="100000"/>
              </a:lnSpc>
              <a:spcBef>
                <a:spcPct val="0"/>
              </a:spcBef>
              <a:spcAft>
                <a:spcPct val="0"/>
              </a:spcAft>
              <a:buClrTx/>
              <a:buSzTx/>
              <a:buFontTx/>
              <a:buNone/>
              <a:tabLst/>
            </a:pPr>
            <a:r>
              <a:rPr lang="en-US" sz="2000" dirty="0">
                <a:solidFill>
                  <a:srgbClr val="002060"/>
                </a:solidFill>
                <a:latin typeface="Arial" pitchFamily="34" charset="0"/>
                <a:ea typeface="Times New Roman" pitchFamily="18" charset="0"/>
              </a:rPr>
              <a:t> </a:t>
            </a:r>
            <a:r>
              <a:rPr kumimoji="0" lang="en-US" sz="2000" b="0" i="0" u="none" strike="noStrike" cap="none" normalizeH="0" baseline="0" dirty="0" smtClean="0">
                <a:ln>
                  <a:noFill/>
                </a:ln>
                <a:solidFill>
                  <a:srgbClr val="002060"/>
                </a:solidFill>
                <a:effectLst/>
                <a:latin typeface="Arial" pitchFamily="34" charset="0"/>
                <a:ea typeface="Times New Roman" pitchFamily="18" charset="0"/>
              </a:rPr>
              <a:t>   to result misstatement. If any constraints, give Qualified / Disclaimer of  </a:t>
            </a:r>
          </a:p>
          <a:p>
            <a:pPr marL="0" marR="0" lvl="0" indent="0" defTabSz="914400" rtl="0" eaLnBrk="0" fontAlgn="base" latinLnBrk="0" hangingPunct="0">
              <a:lnSpc>
                <a:spcPct val="100000"/>
              </a:lnSpc>
              <a:spcBef>
                <a:spcPct val="0"/>
              </a:spcBef>
              <a:spcAft>
                <a:spcPct val="0"/>
              </a:spcAft>
              <a:buClrTx/>
              <a:buSzTx/>
              <a:buFontTx/>
              <a:buNone/>
              <a:tabLst/>
            </a:pPr>
            <a:r>
              <a:rPr lang="en-US" sz="2000" dirty="0">
                <a:solidFill>
                  <a:srgbClr val="002060"/>
                </a:solidFill>
                <a:latin typeface="Arial" pitchFamily="34" charset="0"/>
                <a:ea typeface="Times New Roman" pitchFamily="18" charset="0"/>
              </a:rPr>
              <a:t> </a:t>
            </a:r>
            <a:r>
              <a:rPr lang="en-US" sz="2000" dirty="0" smtClean="0">
                <a:solidFill>
                  <a:srgbClr val="002060"/>
                </a:solidFill>
                <a:latin typeface="Arial" pitchFamily="34" charset="0"/>
                <a:ea typeface="Times New Roman" pitchFamily="18" charset="0"/>
              </a:rPr>
              <a:t>   </a:t>
            </a:r>
            <a:r>
              <a:rPr kumimoji="0" lang="en-US" sz="2000" b="0" i="0" u="none" strike="noStrike" cap="none" normalizeH="0" baseline="0" dirty="0" smtClean="0">
                <a:ln>
                  <a:noFill/>
                </a:ln>
                <a:solidFill>
                  <a:srgbClr val="002060"/>
                </a:solidFill>
                <a:effectLst/>
                <a:latin typeface="Arial" pitchFamily="34" charset="0"/>
                <a:ea typeface="Times New Roman" pitchFamily="18" charset="0"/>
              </a:rPr>
              <a:t>opinion.</a:t>
            </a:r>
          </a:p>
          <a:p>
            <a:pPr lvl="0" eaLnBrk="0" fontAlgn="base" hangingPunct="0">
              <a:spcBef>
                <a:spcPct val="0"/>
              </a:spcBef>
              <a:spcAft>
                <a:spcPct val="0"/>
              </a:spcAft>
            </a:pPr>
            <a:r>
              <a:rPr lang="en-US" sz="2400" b="1" dirty="0" smtClean="0">
                <a:solidFill>
                  <a:srgbClr val="002060"/>
                </a:solidFill>
                <a:latin typeface="Arial" pitchFamily="34" charset="0"/>
                <a:ea typeface="Times New Roman" pitchFamily="18" charset="0"/>
              </a:rPr>
              <a:t>5) Organizing an Audit</a:t>
            </a:r>
            <a:endParaRPr kumimoji="0" lang="en-US" sz="2400" b="0" i="0" u="none" strike="noStrike" cap="none" normalizeH="0" baseline="0" dirty="0" smtClean="0">
              <a:ln>
                <a:noFill/>
              </a:ln>
              <a:solidFill>
                <a:srgbClr val="002060"/>
              </a:solidFill>
              <a:effectLst/>
              <a:latin typeface="Arial" pitchFamily="34" charset="0"/>
            </a:endParaRPr>
          </a:p>
        </p:txBody>
      </p:sp>
    </p:spTree>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5">
                                            <p:bg/>
                                          </p:spTgt>
                                        </p:tgtEl>
                                        <p:attrNameLst>
                                          <p:attrName>style.visibility</p:attrName>
                                        </p:attrNameLst>
                                      </p:cBhvr>
                                      <p:to>
                                        <p:strVal val="visible"/>
                                      </p:to>
                                    </p:set>
                                    <p:animEffect transition="in" filter="fade">
                                      <p:cBhvr>
                                        <p:cTn id="7" dur="2000"/>
                                        <p:tgtEl>
                                          <p:spTgt spid="16385">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5">
                                            <p:txEl>
                                              <p:pRg st="0" end="0"/>
                                            </p:txEl>
                                          </p:spTgt>
                                        </p:tgtEl>
                                        <p:attrNameLst>
                                          <p:attrName>style.visibility</p:attrName>
                                        </p:attrNameLst>
                                      </p:cBhvr>
                                      <p:to>
                                        <p:strVal val="visible"/>
                                      </p:to>
                                    </p:set>
                                    <p:animEffect transition="in" filter="fade">
                                      <p:cBhvr>
                                        <p:cTn id="10" dur="2000"/>
                                        <p:tgtEl>
                                          <p:spTgt spid="16385">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5">
                                            <p:txEl>
                                              <p:pRg st="1" end="1"/>
                                            </p:txEl>
                                          </p:spTgt>
                                        </p:tgtEl>
                                        <p:attrNameLst>
                                          <p:attrName>style.visibility</p:attrName>
                                        </p:attrNameLst>
                                      </p:cBhvr>
                                      <p:to>
                                        <p:strVal val="visible"/>
                                      </p:to>
                                    </p:set>
                                    <p:animEffect transition="in" filter="fade">
                                      <p:cBhvr>
                                        <p:cTn id="13" dur="2000"/>
                                        <p:tgtEl>
                                          <p:spTgt spid="16385">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7" presetClass="entr" presetSubtype="4" fill="hold" grpId="2" nodeType="clickEffect">
                                  <p:stCondLst>
                                    <p:cond delay="0"/>
                                  </p:stCondLst>
                                  <p:childTnLst>
                                    <p:set>
                                      <p:cBhvr>
                                        <p:cTn id="17" dur="1" fill="hold">
                                          <p:stCondLst>
                                            <p:cond delay="0"/>
                                          </p:stCondLst>
                                        </p:cTn>
                                        <p:tgtEl>
                                          <p:spTgt spid="16386"/>
                                        </p:tgtEl>
                                        <p:attrNameLst>
                                          <p:attrName>style.visibility</p:attrName>
                                        </p:attrNameLst>
                                      </p:cBhvr>
                                      <p:to>
                                        <p:strVal val="visible"/>
                                      </p:to>
                                    </p:set>
                                    <p:anim calcmode="lin" valueType="num">
                                      <p:cBhvr additive="base">
                                        <p:cTn id="18" dur="2000" fill="hold"/>
                                        <p:tgtEl>
                                          <p:spTgt spid="16386"/>
                                        </p:tgtEl>
                                        <p:attrNameLst>
                                          <p:attrName>ppt_x</p:attrName>
                                        </p:attrNameLst>
                                      </p:cBhvr>
                                      <p:tavLst>
                                        <p:tav tm="0">
                                          <p:val>
                                            <p:strVal val="#ppt_x"/>
                                          </p:val>
                                        </p:tav>
                                        <p:tav tm="100000">
                                          <p:val>
                                            <p:strVal val="#ppt_x"/>
                                          </p:val>
                                        </p:tav>
                                      </p:tavLst>
                                    </p:anim>
                                    <p:anim calcmode="lin" valueType="num">
                                      <p:cBhvr additive="base">
                                        <p:cTn id="19" dur="2000" fill="hold"/>
                                        <p:tgtEl>
                                          <p:spTgt spid="1638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 presetClass="exit" presetSubtype="10" fill="hold" grpId="3" nodeType="clickEffect">
                                  <p:stCondLst>
                                    <p:cond delay="0"/>
                                  </p:stCondLst>
                                  <p:childTnLst>
                                    <p:animEffect transition="out" filter="checkerboard(across)">
                                      <p:cBhvr>
                                        <p:cTn id="23" dur="2000"/>
                                        <p:tgtEl>
                                          <p:spTgt spid="16386"/>
                                        </p:tgtEl>
                                      </p:cBhvr>
                                    </p:animEffect>
                                    <p:set>
                                      <p:cBhvr>
                                        <p:cTn id="24" dur="1" fill="hold">
                                          <p:stCondLst>
                                            <p:cond delay="1999"/>
                                          </p:stCondLst>
                                        </p:cTn>
                                        <p:tgtEl>
                                          <p:spTgt spid="16386"/>
                                        </p:tgtEl>
                                        <p:attrNameLst>
                                          <p:attrName>style.visibility</p:attrName>
                                        </p:attrNameLst>
                                      </p:cBhvr>
                                      <p:to>
                                        <p:strVal val="hidden"/>
                                      </p:to>
                                    </p:set>
                                  </p:childTnLst>
                                </p:cTn>
                              </p:par>
                              <p:par>
                                <p:cTn id="25" presetID="5" presetClass="exit" presetSubtype="10" fill="hold" grpId="1" nodeType="withEffect">
                                  <p:stCondLst>
                                    <p:cond delay="0"/>
                                  </p:stCondLst>
                                  <p:childTnLst>
                                    <p:animEffect transition="out" filter="checkerboard(across)">
                                      <p:cBhvr>
                                        <p:cTn id="26" dur="2000"/>
                                        <p:tgtEl>
                                          <p:spTgt spid="16385">
                                            <p:txEl>
                                              <p:pRg st="0" end="0"/>
                                            </p:txEl>
                                          </p:spTgt>
                                        </p:tgtEl>
                                      </p:cBhvr>
                                    </p:animEffect>
                                    <p:set>
                                      <p:cBhvr>
                                        <p:cTn id="27" dur="1" fill="hold">
                                          <p:stCondLst>
                                            <p:cond delay="1999"/>
                                          </p:stCondLst>
                                        </p:cTn>
                                        <p:tgtEl>
                                          <p:spTgt spid="16385">
                                            <p:txEl>
                                              <p:pRg st="0" end="0"/>
                                            </p:txEl>
                                          </p:spTgt>
                                        </p:tgtEl>
                                        <p:attrNameLst>
                                          <p:attrName>style.visibility</p:attrName>
                                        </p:attrNameLst>
                                      </p:cBhvr>
                                      <p:to>
                                        <p:strVal val="hidden"/>
                                      </p:to>
                                    </p:set>
                                  </p:childTnLst>
                                </p:cTn>
                              </p:par>
                              <p:par>
                                <p:cTn id="28" presetID="5" presetClass="exit" presetSubtype="10" fill="hold" grpId="1" nodeType="withEffect">
                                  <p:stCondLst>
                                    <p:cond delay="0"/>
                                  </p:stCondLst>
                                  <p:childTnLst>
                                    <p:animEffect transition="out" filter="checkerboard(across)">
                                      <p:cBhvr>
                                        <p:cTn id="29" dur="2000"/>
                                        <p:tgtEl>
                                          <p:spTgt spid="16385">
                                            <p:txEl>
                                              <p:pRg st="1" end="1"/>
                                            </p:txEl>
                                          </p:spTgt>
                                        </p:tgtEl>
                                      </p:cBhvr>
                                    </p:animEffect>
                                    <p:set>
                                      <p:cBhvr>
                                        <p:cTn id="30" dur="1" fill="hold">
                                          <p:stCondLst>
                                            <p:cond delay="1999"/>
                                          </p:stCondLst>
                                        </p:cTn>
                                        <p:tgtEl>
                                          <p:spTgt spid="16385">
                                            <p:txEl>
                                              <p:pRg st="1" end="1"/>
                                            </p:txEl>
                                          </p:spTgt>
                                        </p:tgtEl>
                                        <p:attrNameLst>
                                          <p:attrName>style.visibility</p:attrName>
                                        </p:attrNameLst>
                                      </p:cBhvr>
                                      <p:to>
                                        <p:strVal val="hidden"/>
                                      </p:to>
                                    </p:set>
                                  </p:childTnLst>
                                </p:cTn>
                              </p:par>
                              <p:par>
                                <p:cTn id="31" presetID="5" presetClass="exit" presetSubtype="10" fill="hold" grpId="1" nodeType="withEffect">
                                  <p:stCondLst>
                                    <p:cond delay="0"/>
                                  </p:stCondLst>
                                  <p:childTnLst>
                                    <p:animEffect transition="out" filter="checkerboard(across)">
                                      <p:cBhvr>
                                        <p:cTn id="32" dur="2000"/>
                                        <p:tgtEl>
                                          <p:spTgt spid="16385">
                                            <p:bg/>
                                          </p:spTgt>
                                        </p:tgtEl>
                                      </p:cBhvr>
                                    </p:animEffect>
                                    <p:set>
                                      <p:cBhvr>
                                        <p:cTn id="33" dur="1" fill="hold">
                                          <p:stCondLst>
                                            <p:cond delay="1999"/>
                                          </p:stCondLst>
                                        </p:cTn>
                                        <p:tgtEl>
                                          <p:spTgt spid="16385">
                                            <p:bg/>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5" grpId="0" build="allAtOnce" animBg="1"/>
      <p:bldP spid="16385" grpId="1" build="allAtOnce" animBg="1"/>
      <p:bldP spid="16386" grpId="2" animBg="1"/>
      <p:bldP spid="16386" grpId="3"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0"/>
            <a:ext cx="8458200" cy="1066800"/>
          </a:xfrm>
        </p:spPr>
        <p:style>
          <a:lnRef idx="0">
            <a:schemeClr val="accent1"/>
          </a:lnRef>
          <a:fillRef idx="3">
            <a:schemeClr val="accent1"/>
          </a:fillRef>
          <a:effectRef idx="3">
            <a:schemeClr val="accent1"/>
          </a:effectRef>
          <a:fontRef idx="minor">
            <a:schemeClr val="lt1"/>
          </a:fontRef>
        </p:style>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600" b="1" i="1" u="sng" cap="all" spc="0" dirty="0" smtClean="0">
                <a:ln w="0"/>
                <a:solidFill>
                  <a:srgbClr val="FF0066"/>
                </a:solidFill>
                <a:effectLst>
                  <a:reflection blurRad="12700" stA="50000" endPos="50000" dist="5000" dir="5400000" sy="-100000" rotWithShape="0"/>
                </a:effectLst>
                <a:latin typeface="Comic Sans MS" pitchFamily="66" charset="0"/>
              </a:rPr>
              <a:t>SA 401</a:t>
            </a:r>
            <a:r>
              <a:rPr lang="en-US" sz="2800" b="1" i="1" cap="all" spc="0" dirty="0" smtClean="0">
                <a:ln w="0"/>
                <a:solidFill>
                  <a:srgbClr val="FF0066"/>
                </a:solidFill>
                <a:effectLst>
                  <a:reflection blurRad="12700" stA="50000" endPos="50000" dist="5000" dir="5400000" sy="-100000" rotWithShape="0"/>
                </a:effectLst>
                <a:latin typeface="Comic Sans MS" pitchFamily="66" charset="0"/>
              </a:rPr>
              <a:t/>
            </a:r>
            <a:br>
              <a:rPr lang="en-US" sz="2800" b="1" i="1" cap="all" spc="0" dirty="0" smtClean="0">
                <a:ln w="0"/>
                <a:solidFill>
                  <a:srgbClr val="FF0066"/>
                </a:solidFill>
                <a:effectLst>
                  <a:reflection blurRad="12700" stA="50000" endPos="50000" dist="5000" dir="5400000" sy="-100000" rotWithShape="0"/>
                </a:effectLst>
                <a:latin typeface="Comic Sans MS" pitchFamily="66" charset="0"/>
              </a:rPr>
            </a:br>
            <a:r>
              <a:rPr lang="en-US" sz="2800" b="1" i="1" u="sng" cap="all" spc="0" dirty="0" smtClean="0">
                <a:ln w="0"/>
                <a:solidFill>
                  <a:srgbClr val="FF0066"/>
                </a:solidFill>
                <a:effectLst>
                  <a:reflection blurRad="12700" stA="50000" endPos="50000" dist="5000" dir="5400000" sy="-100000" rotWithShape="0"/>
                </a:effectLst>
                <a:latin typeface="Comic Sans MS" pitchFamily="66" charset="0"/>
              </a:rPr>
              <a:t>Information Systems Environment</a:t>
            </a:r>
            <a:endParaRPr lang="en-US" sz="3200" b="1" cap="all" spc="0" dirty="0">
              <a:ln w="0"/>
              <a:solidFill>
                <a:srgbClr val="FF0066"/>
              </a:solidFill>
              <a:effectLst>
                <a:reflection blurRad="12700" stA="50000" endPos="50000" dist="5000" dir="5400000" sy="-100000" rotWithShape="0"/>
              </a:effectLst>
              <a:latin typeface="Comic Sans MS" pitchFamily="66" charset="0"/>
            </a:endParaRPr>
          </a:p>
        </p:txBody>
      </p:sp>
      <p:sp>
        <p:nvSpPr>
          <p:cNvPr id="3" name="Content Placeholder 2"/>
          <p:cNvSpPr>
            <a:spLocks noGrp="1"/>
          </p:cNvSpPr>
          <p:nvPr>
            <p:ph idx="1"/>
          </p:nvPr>
        </p:nvSpPr>
        <p:spPr>
          <a:xfrm>
            <a:off x="685800" y="1066800"/>
            <a:ext cx="8458200" cy="1143000"/>
          </a:xfrm>
        </p:spPr>
        <p:style>
          <a:lnRef idx="1">
            <a:schemeClr val="accent4"/>
          </a:lnRef>
          <a:fillRef idx="2">
            <a:schemeClr val="accent4"/>
          </a:fillRef>
          <a:effectRef idx="1">
            <a:schemeClr val="accent4"/>
          </a:effectRef>
          <a:fontRef idx="minor">
            <a:schemeClr val="dk1"/>
          </a:fontRef>
        </p:style>
        <p:txBody>
          <a:bodyPr>
            <a:normAutofit lnSpcReduction="10000"/>
          </a:bodyPr>
          <a:lstStyle/>
          <a:p>
            <a:pPr>
              <a:buNone/>
            </a:pPr>
            <a:r>
              <a:rPr lang="en-US" sz="2400" b="1" dirty="0" smtClean="0">
                <a:ln>
                  <a:solidFill>
                    <a:schemeClr val="bg1"/>
                  </a:solidFill>
                </a:ln>
              </a:rPr>
              <a:t>	1) Introduction</a:t>
            </a:r>
          </a:p>
          <a:p>
            <a:pPr>
              <a:buNone/>
            </a:pPr>
            <a:r>
              <a:rPr lang="en-US" sz="2000" b="1" dirty="0" smtClean="0">
                <a:ln>
                  <a:solidFill>
                    <a:schemeClr val="bg1"/>
                  </a:solidFill>
                </a:ln>
              </a:rPr>
              <a:t>	</a:t>
            </a:r>
            <a:r>
              <a:rPr lang="en-US" sz="2000" dirty="0" smtClean="0">
                <a:ln>
                  <a:solidFill>
                    <a:schemeClr val="bg1"/>
                  </a:solidFill>
                </a:ln>
              </a:rPr>
              <a:t>Procedures to be followed when an audit is conducted in a Computer Information systems (CIS) environment.</a:t>
            </a:r>
            <a:endParaRPr lang="en-US" sz="2000" dirty="0">
              <a:ln>
                <a:solidFill>
                  <a:schemeClr val="bg1"/>
                </a:solidFill>
              </a:ln>
            </a:endParaRPr>
          </a:p>
        </p:txBody>
      </p:sp>
      <p:sp>
        <p:nvSpPr>
          <p:cNvPr id="4" name="Rectangle 3"/>
          <p:cNvSpPr/>
          <p:nvPr/>
        </p:nvSpPr>
        <p:spPr>
          <a:xfrm>
            <a:off x="685800" y="2209800"/>
            <a:ext cx="8458200" cy="1692771"/>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en-US" sz="2400" b="1" dirty="0" smtClean="0">
                <a:ln>
                  <a:solidFill>
                    <a:schemeClr val="bg1"/>
                  </a:solidFill>
                </a:ln>
              </a:rPr>
              <a:t>         2) Computer Information Systems (CIS)</a:t>
            </a:r>
          </a:p>
          <a:p>
            <a:endParaRPr lang="en-US" sz="2000" b="1" dirty="0" smtClean="0">
              <a:ln>
                <a:solidFill>
                  <a:schemeClr val="bg1"/>
                </a:solidFill>
              </a:ln>
            </a:endParaRPr>
          </a:p>
          <a:p>
            <a:pPr>
              <a:buFont typeface="Wingdings" pitchFamily="2" charset="2"/>
              <a:buChar char="§"/>
            </a:pPr>
            <a:r>
              <a:rPr lang="en-US" sz="2000" dirty="0" smtClean="0">
                <a:ln>
                  <a:solidFill>
                    <a:schemeClr val="bg1"/>
                  </a:solidFill>
                </a:ln>
              </a:rPr>
              <a:t>      CIS environment is one where one or more computers of any type or size is </a:t>
            </a:r>
          </a:p>
          <a:p>
            <a:r>
              <a:rPr lang="en-US" sz="2000" dirty="0" smtClean="0">
                <a:ln>
                  <a:solidFill>
                    <a:schemeClr val="bg1"/>
                  </a:solidFill>
                </a:ln>
              </a:rPr>
              <a:t>        involved in the processing if the financial information of </a:t>
            </a:r>
          </a:p>
          <a:p>
            <a:r>
              <a:rPr lang="en-US" sz="2000" dirty="0" smtClean="0">
                <a:ln>
                  <a:solidFill>
                    <a:schemeClr val="bg1"/>
                  </a:solidFill>
                </a:ln>
              </a:rPr>
              <a:t>         significance to the  audit</a:t>
            </a:r>
            <a:endParaRPr lang="en-US" sz="2000" dirty="0">
              <a:ln>
                <a:solidFill>
                  <a:schemeClr val="bg1"/>
                </a:solidFill>
              </a:ln>
            </a:endParaRPr>
          </a:p>
        </p:txBody>
      </p:sp>
      <p:sp>
        <p:nvSpPr>
          <p:cNvPr id="5" name="Rectangle 4"/>
          <p:cNvSpPr/>
          <p:nvPr/>
        </p:nvSpPr>
        <p:spPr>
          <a:xfrm>
            <a:off x="685800" y="3934123"/>
            <a:ext cx="8458200" cy="2923877"/>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en-US" sz="2000" b="1" dirty="0" smtClean="0">
                <a:ln>
                  <a:solidFill>
                    <a:schemeClr val="bg1"/>
                  </a:solidFill>
                </a:ln>
              </a:rPr>
              <a:t>3</a:t>
            </a:r>
            <a:r>
              <a:rPr lang="en-US" sz="2400" b="1" dirty="0" smtClean="0">
                <a:ln>
                  <a:solidFill>
                    <a:schemeClr val="bg1"/>
                  </a:solidFill>
                </a:ln>
              </a:rPr>
              <a:t>) Factors Involved in Planning of a CIS Audit</a:t>
            </a:r>
            <a:endParaRPr lang="en-US" sz="2000" b="1" dirty="0" smtClean="0">
              <a:ln>
                <a:solidFill>
                  <a:schemeClr val="bg1"/>
                </a:solidFill>
              </a:ln>
            </a:endParaRPr>
          </a:p>
          <a:p>
            <a:r>
              <a:rPr lang="en-US" sz="2000" b="1" dirty="0" smtClean="0">
                <a:ln>
                  <a:solidFill>
                    <a:schemeClr val="bg1"/>
                  </a:solidFill>
                </a:ln>
              </a:rPr>
              <a:t/>
            </a:r>
            <a:br>
              <a:rPr lang="en-US" sz="2000" b="1" dirty="0" smtClean="0">
                <a:ln>
                  <a:solidFill>
                    <a:schemeClr val="bg1"/>
                  </a:solidFill>
                </a:ln>
              </a:rPr>
            </a:br>
            <a:r>
              <a:rPr lang="en-US" sz="2000" dirty="0" smtClean="0">
                <a:ln>
                  <a:solidFill>
                    <a:schemeClr val="bg1"/>
                  </a:solidFill>
                </a:ln>
              </a:rPr>
              <a:t>   </a:t>
            </a:r>
            <a:r>
              <a:rPr lang="en-US" dirty="0" smtClean="0">
                <a:ln>
                  <a:solidFill>
                    <a:schemeClr val="bg1"/>
                  </a:solidFill>
                </a:ln>
              </a:rPr>
              <a:t>a) Extent of recording, compilation and analyses of the accounting information</a:t>
            </a:r>
            <a:r>
              <a:rPr lang="en-US" sz="2000" dirty="0" smtClean="0">
                <a:ln>
                  <a:solidFill>
                    <a:schemeClr val="bg1"/>
                  </a:solidFill>
                </a:ln>
              </a:rPr>
              <a:t/>
            </a:r>
            <a:br>
              <a:rPr lang="en-US" sz="2000" dirty="0" smtClean="0">
                <a:ln>
                  <a:solidFill>
                    <a:schemeClr val="bg1"/>
                  </a:solidFill>
                </a:ln>
              </a:rPr>
            </a:br>
            <a:r>
              <a:rPr lang="en-US" sz="2000" dirty="0" smtClean="0">
                <a:ln>
                  <a:solidFill>
                    <a:schemeClr val="bg1"/>
                  </a:solidFill>
                </a:ln>
              </a:rPr>
              <a:t>   b) Internal Controls with regard to the flow complete and correct data to the </a:t>
            </a:r>
            <a:br>
              <a:rPr lang="en-US" sz="2000" dirty="0" smtClean="0">
                <a:ln>
                  <a:solidFill>
                    <a:schemeClr val="bg1"/>
                  </a:solidFill>
                </a:ln>
              </a:rPr>
            </a:br>
            <a:r>
              <a:rPr lang="en-US" sz="2000" dirty="0" smtClean="0">
                <a:ln>
                  <a:solidFill>
                    <a:schemeClr val="bg1"/>
                  </a:solidFill>
                </a:ln>
              </a:rPr>
              <a:t>       processing center and the various reporting tasks undertaken</a:t>
            </a:r>
            <a:br>
              <a:rPr lang="en-US" sz="2000" dirty="0" smtClean="0">
                <a:ln>
                  <a:solidFill>
                    <a:schemeClr val="bg1"/>
                  </a:solidFill>
                </a:ln>
              </a:rPr>
            </a:br>
            <a:r>
              <a:rPr lang="en-US" sz="2000" dirty="0" smtClean="0">
                <a:ln>
                  <a:solidFill>
                    <a:schemeClr val="bg1"/>
                  </a:solidFill>
                </a:ln>
              </a:rPr>
              <a:t>   c) The impact of computer based accounting system on the Audit Trail that </a:t>
            </a:r>
          </a:p>
          <a:p>
            <a:r>
              <a:rPr lang="en-US" sz="2000" dirty="0" smtClean="0">
                <a:ln>
                  <a:solidFill>
                    <a:schemeClr val="bg1"/>
                  </a:solidFill>
                </a:ln>
              </a:rPr>
              <a:t>        would otherwise be available in a manual system</a:t>
            </a:r>
            <a:br>
              <a:rPr lang="en-US" sz="2000" dirty="0" smtClean="0">
                <a:ln>
                  <a:solidFill>
                    <a:schemeClr val="bg1"/>
                  </a:solidFill>
                </a:ln>
              </a:rPr>
            </a:br>
            <a:r>
              <a:rPr lang="en-US" sz="2000" dirty="0" smtClean="0">
                <a:ln>
                  <a:solidFill>
                    <a:schemeClr val="bg1"/>
                  </a:solidFill>
                </a:ln>
              </a:rPr>
              <a:t>   d) Significance of complexities of the CIS activities</a:t>
            </a:r>
            <a:br>
              <a:rPr lang="en-US" sz="2000" dirty="0" smtClean="0">
                <a:ln>
                  <a:solidFill>
                    <a:schemeClr val="bg1"/>
                  </a:solidFill>
                </a:ln>
              </a:rPr>
            </a:br>
            <a:r>
              <a:rPr lang="en-US" sz="2000" dirty="0" smtClean="0">
                <a:ln>
                  <a:solidFill>
                    <a:schemeClr val="bg1"/>
                  </a:solidFill>
                </a:ln>
              </a:rPr>
              <a:t>   e) Degree of Access / Availability of data for use in audit</a:t>
            </a:r>
            <a:endParaRPr lang="en-US" sz="2000" dirty="0">
              <a:ln>
                <a:solidFill>
                  <a:schemeClr val="bg1"/>
                </a:solidFill>
              </a:ln>
            </a:endParaRPr>
          </a:p>
        </p:txBody>
      </p:sp>
      <p:pic>
        <p:nvPicPr>
          <p:cNvPr id="6" name="Picture 5" descr="Winter.jpg"/>
          <p:cNvPicPr>
            <a:picLocks noChangeAspect="1"/>
          </p:cNvPicPr>
          <p:nvPr/>
        </p:nvPicPr>
        <p:blipFill>
          <a:blip r:embed="rId3"/>
          <a:stretch>
            <a:fillRect/>
          </a:stretch>
        </p:blipFill>
        <p:spPr>
          <a:xfrm>
            <a:off x="0" y="0"/>
            <a:ext cx="685800" cy="6858000"/>
          </a:xfrm>
          <a:prstGeom prst="rect">
            <a:avLst/>
          </a:prstGeom>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32" fill="hold" grpId="0" nodeType="clickEffect">
                                  <p:stCondLst>
                                    <p:cond delay="0"/>
                                  </p:stCondLst>
                                  <p:childTnLst>
                                    <p:set>
                                      <p:cBhvr>
                                        <p:cTn id="16" dur="1" fill="hold">
                                          <p:stCondLst>
                                            <p:cond delay="0"/>
                                          </p:stCondLst>
                                        </p:cTn>
                                        <p:tgtEl>
                                          <p:spTgt spid="3">
                                            <p:bg/>
                                          </p:spTgt>
                                        </p:tgtEl>
                                        <p:attrNameLst>
                                          <p:attrName>style.visibility</p:attrName>
                                        </p:attrNameLst>
                                      </p:cBhvr>
                                      <p:to>
                                        <p:strVal val="visible"/>
                                      </p:to>
                                    </p:set>
                                    <p:animEffect transition="in" filter="circle(out)">
                                      <p:cBhvr>
                                        <p:cTn id="17" dur="2000"/>
                                        <p:tgtEl>
                                          <p:spTgt spid="3">
                                            <p:bg/>
                                          </p:spTgt>
                                        </p:tgtEl>
                                      </p:cBhvr>
                                    </p:animEffect>
                                  </p:childTnLst>
                                </p:cTn>
                              </p:par>
                              <p:par>
                                <p:cTn id="18" presetID="6" presetClass="entr" presetSubtype="32" fill="hold" grpId="0" nodeType="with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Effect transition="in" filter="circle(out)">
                                      <p:cBhvr>
                                        <p:cTn id="20" dur="2000"/>
                                        <p:tgtEl>
                                          <p:spTgt spid="3">
                                            <p:txEl>
                                              <p:pRg st="0" end="0"/>
                                            </p:txEl>
                                          </p:spTgt>
                                        </p:tgtEl>
                                      </p:cBhvr>
                                    </p:animEffect>
                                  </p:childTnLst>
                                </p:cTn>
                              </p:par>
                              <p:par>
                                <p:cTn id="21" presetID="6" presetClass="entr" presetSubtype="32" fill="hold" grpId="0" nodeType="with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circle(out)">
                                      <p:cBhvr>
                                        <p:cTn id="23" dur="20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32"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box(out)">
                                      <p:cBhvr>
                                        <p:cTn id="28" dur="2000"/>
                                        <p:tgtEl>
                                          <p:spTgt spid="4"/>
                                        </p:tgtEl>
                                      </p:cBhvr>
                                    </p:animEffect>
                                  </p:childTnLst>
                                </p:cTn>
                              </p:par>
                            </p:childTnLst>
                          </p:cTn>
                        </p:par>
                      </p:childTnLst>
                    </p:cTn>
                  </p:par>
                  <p:par>
                    <p:cTn id="29" fill="hold">
                      <p:stCondLst>
                        <p:cond delay="indefinite"/>
                      </p:stCondLst>
                      <p:childTnLst>
                        <p:par>
                          <p:cTn id="30" fill="hold">
                            <p:stCondLst>
                              <p:cond delay="0"/>
                            </p:stCondLst>
                            <p:childTnLst>
                              <p:par>
                                <p:cTn id="31" presetID="8" presetClass="entr" presetSubtype="32"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diamond(out)">
                                      <p:cBhvr>
                                        <p:cTn id="33"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p" animBg="1"/>
      <p:bldP spid="4" grpId="0" animBg="1"/>
      <p:bldP spid="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0"/>
            <a:ext cx="8458200" cy="990600"/>
          </a:xfrm>
        </p:spPr>
        <p:style>
          <a:lnRef idx="0">
            <a:schemeClr val="accent1"/>
          </a:lnRef>
          <a:fillRef idx="3">
            <a:schemeClr val="accent1"/>
          </a:fillRef>
          <a:effectRef idx="3">
            <a:schemeClr val="accent1"/>
          </a:effectRef>
          <a:fontRef idx="minor">
            <a:schemeClr val="lt1"/>
          </a:fontRef>
        </p:style>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000" b="1" i="1" u="sng" cap="all" spc="0" dirty="0" smtClean="0">
                <a:ln w="0"/>
                <a:solidFill>
                  <a:srgbClr val="FF0066"/>
                </a:solidFill>
                <a:effectLst>
                  <a:reflection blurRad="12700" stA="50000" endPos="50000" dist="5000" dir="5400000" sy="-100000" rotWithShape="0"/>
                </a:effectLst>
                <a:latin typeface="Comic Sans MS" pitchFamily="66" charset="0"/>
              </a:rPr>
              <a:t>SA 401</a:t>
            </a:r>
            <a:r>
              <a:rPr lang="en-US" sz="1600" b="1" i="1" cap="all" spc="0" dirty="0" smtClean="0">
                <a:ln w="0"/>
                <a:solidFill>
                  <a:srgbClr val="FF0066"/>
                </a:solidFill>
                <a:effectLst>
                  <a:reflection blurRad="12700" stA="50000" endPos="50000" dist="5000" dir="5400000" sy="-100000" rotWithShape="0"/>
                </a:effectLst>
                <a:latin typeface="Comic Sans MS" pitchFamily="66" charset="0"/>
              </a:rPr>
              <a:t/>
            </a:r>
            <a:br>
              <a:rPr lang="en-US" sz="1600" b="1" i="1" cap="all" spc="0" dirty="0" smtClean="0">
                <a:ln w="0"/>
                <a:solidFill>
                  <a:srgbClr val="FF0066"/>
                </a:solidFill>
                <a:effectLst>
                  <a:reflection blurRad="12700" stA="50000" endPos="50000" dist="5000" dir="5400000" sy="-100000" rotWithShape="0"/>
                </a:effectLst>
                <a:latin typeface="Comic Sans MS" pitchFamily="66" charset="0"/>
              </a:rPr>
            </a:br>
            <a:r>
              <a:rPr lang="en-US" sz="1600" b="1" i="1" u="sng" cap="all" spc="0" dirty="0" smtClean="0">
                <a:ln w="0"/>
                <a:solidFill>
                  <a:srgbClr val="FF0066"/>
                </a:solidFill>
                <a:effectLst>
                  <a:reflection blurRad="12700" stA="50000" endPos="50000" dist="5000" dir="5400000" sy="-100000" rotWithShape="0"/>
                </a:effectLst>
                <a:latin typeface="Comic Sans MS" pitchFamily="66" charset="0"/>
              </a:rPr>
              <a:t>Information Systems Environment ( </a:t>
            </a:r>
            <a:r>
              <a:rPr lang="en-US" sz="1600" b="1" i="1" u="sng" cap="all" spc="0" dirty="0" err="1" smtClean="0">
                <a:ln w="0"/>
                <a:solidFill>
                  <a:srgbClr val="FF0066"/>
                </a:solidFill>
                <a:effectLst>
                  <a:reflection blurRad="12700" stA="50000" endPos="50000" dist="5000" dir="5400000" sy="-100000" rotWithShape="0"/>
                </a:effectLst>
                <a:latin typeface="Comic Sans MS" pitchFamily="66" charset="0"/>
              </a:rPr>
              <a:t>contd</a:t>
            </a:r>
            <a:r>
              <a:rPr lang="en-US" sz="1600" b="1" i="1" u="sng" cap="all" spc="0" dirty="0" smtClean="0">
                <a:ln w="0"/>
                <a:solidFill>
                  <a:srgbClr val="FF0066"/>
                </a:solidFill>
                <a:effectLst>
                  <a:reflection blurRad="12700" stA="50000" endPos="50000" dist="5000" dir="5400000" sy="-100000" rotWithShape="0"/>
                </a:effectLst>
                <a:latin typeface="Comic Sans MS" pitchFamily="66" charset="0"/>
              </a:rPr>
              <a:t>…)</a:t>
            </a:r>
            <a:endParaRPr lang="en-US" sz="1800" b="1" cap="all" spc="0" dirty="0">
              <a:ln w="0"/>
              <a:solidFill>
                <a:srgbClr val="FF0066"/>
              </a:solidFill>
              <a:effectLst>
                <a:reflection blurRad="12700" stA="50000" endPos="50000" dist="5000" dir="5400000" sy="-100000" rotWithShape="0"/>
              </a:effectLst>
              <a:latin typeface="Comic Sans MS" pitchFamily="66" charset="0"/>
            </a:endParaRPr>
          </a:p>
        </p:txBody>
      </p:sp>
      <p:sp>
        <p:nvSpPr>
          <p:cNvPr id="7" name="Content Placeholder 6"/>
          <p:cNvSpPr>
            <a:spLocks noGrp="1"/>
          </p:cNvSpPr>
          <p:nvPr>
            <p:ph idx="1"/>
          </p:nvPr>
        </p:nvSpPr>
        <p:spPr>
          <a:xfrm>
            <a:off x="685800" y="990600"/>
            <a:ext cx="8458200" cy="1447800"/>
          </a:xfrm>
          <a:ln/>
        </p:spPr>
        <p:style>
          <a:lnRef idx="1">
            <a:schemeClr val="accent2"/>
          </a:lnRef>
          <a:fillRef idx="2">
            <a:schemeClr val="accent2"/>
          </a:fillRef>
          <a:effectRef idx="1">
            <a:schemeClr val="accent2"/>
          </a:effectRef>
          <a:fontRef idx="minor">
            <a:schemeClr val="dk1"/>
          </a:fontRef>
        </p:style>
        <p:txBody>
          <a:bodyPr>
            <a:normAutofit/>
            <a:scene3d>
              <a:camera prst="orthographicFront"/>
              <a:lightRig rig="balanced" dir="t">
                <a:rot lat="0" lon="0" rev="2100000"/>
              </a:lightRig>
            </a:scene3d>
            <a:sp3d extrusionH="57150" prstMaterial="metal">
              <a:bevelT w="38100" h="25400"/>
              <a:contourClr>
                <a:schemeClr val="bg2"/>
              </a:contourClr>
            </a:sp3d>
          </a:bodyPr>
          <a:lstStyle/>
          <a:p>
            <a:pPr>
              <a:buNone/>
            </a:pPr>
            <a:r>
              <a:rPr lang="en-US" sz="2000" b="1" dirty="0" smtClean="0">
                <a:ln w="50800"/>
                <a:solidFill>
                  <a:schemeClr val="bg1">
                    <a:shade val="50000"/>
                  </a:schemeClr>
                </a:solidFill>
              </a:rPr>
              <a:t>4) 	    Skills and Competence Requirements</a:t>
            </a:r>
          </a:p>
          <a:p>
            <a:pPr>
              <a:buNone/>
            </a:pPr>
            <a:r>
              <a:rPr lang="en-US" sz="2000" b="1" dirty="0" smtClean="0">
                <a:ln w="50800"/>
                <a:solidFill>
                  <a:schemeClr val="bg1">
                    <a:shade val="50000"/>
                  </a:schemeClr>
                </a:solidFill>
              </a:rPr>
              <a:t/>
            </a:r>
            <a:br>
              <a:rPr lang="en-US" sz="2000" b="1" dirty="0" smtClean="0">
                <a:ln w="50800"/>
                <a:solidFill>
                  <a:schemeClr val="bg1">
                    <a:shade val="50000"/>
                  </a:schemeClr>
                </a:solidFill>
              </a:rPr>
            </a:br>
            <a:endParaRPr lang="en-US" sz="2000" b="1" dirty="0" smtClean="0">
              <a:ln w="50800"/>
              <a:solidFill>
                <a:schemeClr val="bg1">
                  <a:shade val="50000"/>
                </a:schemeClr>
              </a:solidFill>
            </a:endParaRPr>
          </a:p>
          <a:p>
            <a:endParaRPr lang="en-US" sz="2000" b="1" dirty="0">
              <a:ln w="50800"/>
              <a:solidFill>
                <a:schemeClr val="bg1">
                  <a:shade val="50000"/>
                </a:schemeClr>
              </a:solidFill>
            </a:endParaRPr>
          </a:p>
        </p:txBody>
      </p:sp>
      <p:pic>
        <p:nvPicPr>
          <p:cNvPr id="6" name="Picture 5" descr="Winter.jpg"/>
          <p:cNvPicPr>
            <a:picLocks noChangeAspect="1"/>
          </p:cNvPicPr>
          <p:nvPr/>
        </p:nvPicPr>
        <p:blipFill>
          <a:blip r:embed="rId3"/>
          <a:stretch>
            <a:fillRect/>
          </a:stretch>
        </p:blipFill>
        <p:spPr>
          <a:xfrm>
            <a:off x="0" y="0"/>
            <a:ext cx="685800" cy="6858000"/>
          </a:xfrm>
          <a:prstGeom prst="rect">
            <a:avLst/>
          </a:prstGeom>
        </p:spPr>
      </p:pic>
      <p:sp>
        <p:nvSpPr>
          <p:cNvPr id="8" name="Rectangle 7"/>
          <p:cNvSpPr/>
          <p:nvPr/>
        </p:nvSpPr>
        <p:spPr>
          <a:xfrm>
            <a:off x="1447800" y="1371600"/>
            <a:ext cx="2819400" cy="101566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2000" dirty="0" smtClean="0">
                <a:ln>
                  <a:solidFill>
                    <a:srgbClr val="7030A0"/>
                  </a:solidFill>
                </a:ln>
              </a:rPr>
              <a:t>Auditor’s Basic Knowledge of the CIS to conduct audit</a:t>
            </a:r>
            <a:endParaRPr lang="en-US" sz="2000" dirty="0">
              <a:ln>
                <a:solidFill>
                  <a:srgbClr val="7030A0"/>
                </a:solidFill>
              </a:ln>
            </a:endParaRPr>
          </a:p>
        </p:txBody>
      </p:sp>
      <p:sp>
        <p:nvSpPr>
          <p:cNvPr id="9" name="Rectangle 8"/>
          <p:cNvSpPr/>
          <p:nvPr/>
        </p:nvSpPr>
        <p:spPr>
          <a:xfrm>
            <a:off x="5257800" y="1371600"/>
            <a:ext cx="3657600" cy="101566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2000" dirty="0" smtClean="0">
                <a:ln>
                  <a:solidFill>
                    <a:srgbClr val="7030A0"/>
                  </a:solidFill>
                </a:ln>
              </a:rPr>
              <a:t>In case of complex situations Using the Work of an Expert As per SA - 620</a:t>
            </a:r>
            <a:endParaRPr lang="en-US" sz="2000" dirty="0">
              <a:ln>
                <a:solidFill>
                  <a:srgbClr val="7030A0"/>
                </a:solidFill>
              </a:ln>
            </a:endParaRPr>
          </a:p>
        </p:txBody>
      </p:sp>
      <p:sp>
        <p:nvSpPr>
          <p:cNvPr id="26" name="Rectangle 25"/>
          <p:cNvSpPr/>
          <p:nvPr/>
        </p:nvSpPr>
        <p:spPr>
          <a:xfrm>
            <a:off x="685800" y="2438400"/>
            <a:ext cx="8458200" cy="2062103"/>
          </a:xfrm>
          <a:prstGeom prst="rect">
            <a:avLst/>
          </a:prstGeom>
          <a:ln/>
        </p:spPr>
        <p:style>
          <a:lnRef idx="1">
            <a:schemeClr val="accent2"/>
          </a:lnRef>
          <a:fillRef idx="2">
            <a:schemeClr val="accent2"/>
          </a:fillRef>
          <a:effectRef idx="1">
            <a:schemeClr val="accent2"/>
          </a:effectRef>
          <a:fontRef idx="minor">
            <a:schemeClr val="dk1"/>
          </a:fontRef>
        </p:style>
        <p:txBody>
          <a:bodyPr wrap="square">
            <a:spAutoFit/>
            <a:scene3d>
              <a:camera prst="orthographicFront"/>
              <a:lightRig rig="balanced" dir="t">
                <a:rot lat="0" lon="0" rev="2100000"/>
              </a:lightRig>
            </a:scene3d>
            <a:sp3d extrusionH="57150" prstMaterial="metal">
              <a:bevelT w="38100" h="25400"/>
              <a:contourClr>
                <a:schemeClr val="bg2"/>
              </a:contourClr>
            </a:sp3d>
          </a:bodyPr>
          <a:lstStyle/>
          <a:p>
            <a:r>
              <a:rPr lang="en-US" sz="2000" b="1" dirty="0" smtClean="0">
                <a:ln w="50800"/>
                <a:solidFill>
                  <a:schemeClr val="bg1">
                    <a:shade val="50000"/>
                  </a:schemeClr>
                </a:solidFill>
              </a:rPr>
              <a:t>   5)     Auditor’s Considerations</a:t>
            </a:r>
          </a:p>
          <a:p>
            <a:r>
              <a:rPr lang="en-US" b="1" dirty="0" smtClean="0">
                <a:ln w="50800"/>
                <a:solidFill>
                  <a:schemeClr val="bg1">
                    <a:shade val="50000"/>
                  </a:schemeClr>
                </a:solidFill>
              </a:rPr>
              <a:t>   a) 	The CIS infrastructure and the application software used by the entity</a:t>
            </a:r>
          </a:p>
          <a:p>
            <a:r>
              <a:rPr lang="en-US" b="1" dirty="0" smtClean="0">
                <a:ln w="50800"/>
                <a:solidFill>
                  <a:schemeClr val="bg1">
                    <a:shade val="50000"/>
                  </a:schemeClr>
                </a:solidFill>
              </a:rPr>
              <a:t>   b) 	Potential for Computer Assisted Audit Techniques – CAAT’s</a:t>
            </a:r>
          </a:p>
          <a:p>
            <a:r>
              <a:rPr lang="en-US" b="1" dirty="0" smtClean="0">
                <a:ln w="50800"/>
                <a:solidFill>
                  <a:schemeClr val="bg1">
                    <a:shade val="50000"/>
                  </a:schemeClr>
                </a:solidFill>
              </a:rPr>
              <a:t>   c) 	Internal Controls with regard to the authorization and access to the </a:t>
            </a:r>
          </a:p>
          <a:p>
            <a:r>
              <a:rPr lang="en-US" b="1" dirty="0" smtClean="0">
                <a:ln w="50800"/>
                <a:solidFill>
                  <a:schemeClr val="bg1">
                    <a:shade val="50000"/>
                  </a:schemeClr>
                </a:solidFill>
              </a:rPr>
              <a:t>        	information</a:t>
            </a:r>
          </a:p>
          <a:p>
            <a:r>
              <a:rPr lang="en-US" b="1" dirty="0" smtClean="0">
                <a:ln w="50800"/>
                <a:solidFill>
                  <a:schemeClr val="bg1">
                    <a:shade val="50000"/>
                  </a:schemeClr>
                </a:solidFill>
              </a:rPr>
              <a:t>   d) 	Lack of Transaction Trials</a:t>
            </a:r>
            <a:br>
              <a:rPr lang="en-US" b="1" dirty="0" smtClean="0">
                <a:ln w="50800"/>
                <a:solidFill>
                  <a:schemeClr val="bg1">
                    <a:shade val="50000"/>
                  </a:schemeClr>
                </a:solidFill>
              </a:rPr>
            </a:br>
            <a:r>
              <a:rPr lang="en-US" b="1" dirty="0" smtClean="0">
                <a:ln w="50800"/>
                <a:solidFill>
                  <a:schemeClr val="bg1">
                    <a:shade val="50000"/>
                  </a:schemeClr>
                </a:solidFill>
              </a:rPr>
              <a:t>   e) 	Dependence of controls over computer processing</a:t>
            </a:r>
            <a:endParaRPr lang="en-US" b="1" dirty="0">
              <a:ln w="50800"/>
              <a:solidFill>
                <a:schemeClr val="bg1">
                  <a:shade val="50000"/>
                </a:schemeClr>
              </a:solidFill>
            </a:endParaRPr>
          </a:p>
        </p:txBody>
      </p:sp>
      <p:cxnSp>
        <p:nvCxnSpPr>
          <p:cNvPr id="27" name="Straight Connector 26"/>
          <p:cNvCxnSpPr/>
          <p:nvPr/>
        </p:nvCxnSpPr>
        <p:spPr>
          <a:xfrm rot="5400000">
            <a:off x="4571206" y="1828800"/>
            <a:ext cx="457994"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4572000" y="1828800"/>
            <a:ext cx="4572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685800" y="4495800"/>
            <a:ext cx="8458200" cy="1200329"/>
          </a:xfrm>
          <a:prstGeom prst="rect">
            <a:avLst/>
          </a:prstGeom>
          <a:ln/>
        </p:spPr>
        <p:style>
          <a:lnRef idx="1">
            <a:schemeClr val="accent2"/>
          </a:lnRef>
          <a:fillRef idx="2">
            <a:schemeClr val="accent2"/>
          </a:fillRef>
          <a:effectRef idx="1">
            <a:schemeClr val="accent2"/>
          </a:effectRef>
          <a:fontRef idx="minor">
            <a:schemeClr val="dk1"/>
          </a:fontRef>
        </p:style>
        <p:txBody>
          <a:bodyPr wrap="square">
            <a:spAutoFit/>
            <a:scene3d>
              <a:camera prst="orthographicFront"/>
              <a:lightRig rig="balanced" dir="t">
                <a:rot lat="0" lon="0" rev="2100000"/>
              </a:lightRig>
            </a:scene3d>
            <a:sp3d extrusionH="57150" prstMaterial="metal">
              <a:bevelT w="38100" h="25400"/>
              <a:contourClr>
                <a:schemeClr val="bg2"/>
              </a:contourClr>
            </a:sp3d>
          </a:bodyPr>
          <a:lstStyle/>
          <a:p>
            <a:r>
              <a:rPr lang="en-US" b="1" dirty="0" smtClean="0">
                <a:ln w="50800"/>
                <a:solidFill>
                  <a:schemeClr val="bg1">
                    <a:shade val="50000"/>
                  </a:schemeClr>
                </a:solidFill>
              </a:rPr>
              <a:t>6) Evaluating the Reliability of the Accounting and Internal Control Systems</a:t>
            </a:r>
          </a:p>
          <a:p>
            <a:r>
              <a:rPr lang="en-US" b="1" dirty="0" smtClean="0">
                <a:ln w="50800"/>
                <a:solidFill>
                  <a:schemeClr val="bg1">
                    <a:shade val="50000"/>
                  </a:schemeClr>
                </a:solidFill>
              </a:rPr>
              <a:t>   a) Completeness of data available for processing</a:t>
            </a:r>
            <a:br>
              <a:rPr lang="en-US" b="1" dirty="0" smtClean="0">
                <a:ln w="50800"/>
                <a:solidFill>
                  <a:schemeClr val="bg1">
                    <a:shade val="50000"/>
                  </a:schemeClr>
                </a:solidFill>
              </a:rPr>
            </a:br>
            <a:r>
              <a:rPr lang="en-US" b="1" dirty="0" smtClean="0">
                <a:ln w="50800"/>
                <a:solidFill>
                  <a:schemeClr val="bg1">
                    <a:shade val="50000"/>
                  </a:schemeClr>
                </a:solidFill>
              </a:rPr>
              <a:t>   b) Provide for timely detection of errors</a:t>
            </a:r>
            <a:br>
              <a:rPr lang="en-US" b="1" dirty="0" smtClean="0">
                <a:ln w="50800"/>
                <a:solidFill>
                  <a:schemeClr val="bg1">
                    <a:shade val="50000"/>
                  </a:schemeClr>
                </a:solidFill>
              </a:rPr>
            </a:br>
            <a:r>
              <a:rPr lang="en-US" b="1" dirty="0" smtClean="0">
                <a:ln w="50800"/>
                <a:solidFill>
                  <a:schemeClr val="bg1">
                    <a:shade val="50000"/>
                  </a:schemeClr>
                </a:solidFill>
              </a:rPr>
              <a:t>   c) Adequate data security &amp; back-up as Disaster Recovery Plans</a:t>
            </a:r>
            <a:endParaRPr lang="en-US" b="1" dirty="0">
              <a:ln w="50800"/>
              <a:solidFill>
                <a:schemeClr val="bg1">
                  <a:shade val="50000"/>
                </a:schemeClr>
              </a:solidFill>
            </a:endParaRPr>
          </a:p>
        </p:txBody>
      </p:sp>
      <p:sp>
        <p:nvSpPr>
          <p:cNvPr id="30" name="Rectangle 29"/>
          <p:cNvSpPr/>
          <p:nvPr/>
        </p:nvSpPr>
        <p:spPr>
          <a:xfrm>
            <a:off x="685800" y="5715000"/>
            <a:ext cx="8458200" cy="1200329"/>
          </a:xfrm>
          <a:prstGeom prst="rect">
            <a:avLst/>
          </a:prstGeom>
          <a:ln/>
        </p:spPr>
        <p:style>
          <a:lnRef idx="1">
            <a:schemeClr val="accent2"/>
          </a:lnRef>
          <a:fillRef idx="2">
            <a:schemeClr val="accent2"/>
          </a:fillRef>
          <a:effectRef idx="1">
            <a:schemeClr val="accent2"/>
          </a:effectRef>
          <a:fontRef idx="minor">
            <a:schemeClr val="dk1"/>
          </a:fontRef>
        </p:style>
        <p:txBody>
          <a:bodyPr wrap="square">
            <a:spAutoFit/>
            <a:scene3d>
              <a:camera prst="orthographicFront"/>
              <a:lightRig rig="balanced" dir="t">
                <a:rot lat="0" lon="0" rev="2100000"/>
              </a:lightRig>
            </a:scene3d>
            <a:sp3d extrusionH="57150" prstMaterial="metal">
              <a:bevelT w="38100" h="25400"/>
              <a:contourClr>
                <a:schemeClr val="bg2"/>
              </a:contourClr>
            </a:sp3d>
          </a:bodyPr>
          <a:lstStyle/>
          <a:p>
            <a:r>
              <a:rPr lang="en-US" b="1" dirty="0" smtClean="0">
                <a:ln w="50800"/>
                <a:solidFill>
                  <a:schemeClr val="bg1">
                    <a:shade val="50000"/>
                  </a:schemeClr>
                </a:solidFill>
              </a:rPr>
              <a:t>7) Documentation – a Special Consideration</a:t>
            </a:r>
            <a:br>
              <a:rPr lang="en-US" b="1" dirty="0" smtClean="0">
                <a:ln w="50800"/>
                <a:solidFill>
                  <a:schemeClr val="bg1">
                    <a:shade val="50000"/>
                  </a:schemeClr>
                </a:solidFill>
              </a:rPr>
            </a:br>
            <a:r>
              <a:rPr lang="en-US" b="1" dirty="0" smtClean="0">
                <a:ln w="50800"/>
                <a:solidFill>
                  <a:schemeClr val="bg1">
                    <a:shade val="50000"/>
                  </a:schemeClr>
                </a:solidFill>
              </a:rPr>
              <a:t>    In a CIS environment, some of the audit trail may be in electronic form. He should</a:t>
            </a:r>
            <a:br>
              <a:rPr lang="en-US" b="1" dirty="0" smtClean="0">
                <a:ln w="50800"/>
                <a:solidFill>
                  <a:schemeClr val="bg1">
                    <a:shade val="50000"/>
                  </a:schemeClr>
                </a:solidFill>
              </a:rPr>
            </a:br>
            <a:r>
              <a:rPr lang="en-US" b="1" dirty="0" smtClean="0">
                <a:ln w="50800"/>
                <a:solidFill>
                  <a:schemeClr val="bg1">
                    <a:shade val="50000"/>
                  </a:schemeClr>
                </a:solidFill>
              </a:rPr>
              <a:t>    satisfy himself that such evidence is safely stored &amp; can be retrieved in entirety as </a:t>
            </a:r>
            <a:br>
              <a:rPr lang="en-US" b="1" dirty="0" smtClean="0">
                <a:ln w="50800"/>
                <a:solidFill>
                  <a:schemeClr val="bg1">
                    <a:shade val="50000"/>
                  </a:schemeClr>
                </a:solidFill>
              </a:rPr>
            </a:br>
            <a:r>
              <a:rPr lang="en-US" b="1" dirty="0" smtClean="0">
                <a:ln w="50800"/>
                <a:solidFill>
                  <a:schemeClr val="bg1">
                    <a:shade val="50000"/>
                  </a:schemeClr>
                </a:solidFill>
              </a:rPr>
              <a:t>    and when required</a:t>
            </a:r>
            <a:endParaRPr lang="en-US" b="1" dirty="0">
              <a:ln w="50800"/>
              <a:solidFill>
                <a:schemeClr val="bg1">
                  <a:shade val="50000"/>
                </a:schemeClr>
              </a:solidFill>
            </a:endParaRP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7">
                                            <p:bg/>
                                          </p:spTgt>
                                        </p:tgtEl>
                                        <p:attrNameLst>
                                          <p:attrName>style.visibility</p:attrName>
                                        </p:attrNameLst>
                                      </p:cBhvr>
                                      <p:to>
                                        <p:strVal val="visible"/>
                                      </p:to>
                                    </p:set>
                                    <p:anim to="" calcmode="lin" valueType="num">
                                      <p:cBhvr>
                                        <p:cTn id="17" dur="1" fill="hold"/>
                                        <p:tgtEl>
                                          <p:spTgt spid="7">
                                            <p:bg/>
                                          </p:spTgt>
                                        </p:tgtEl>
                                        <p:attrNameLst>
                                          <p:attrName/>
                                        </p:attrNameLst>
                                      </p:cBhvr>
                                    </p:anim>
                                  </p:childTnLst>
                                </p:cTn>
                              </p:par>
                              <p:par>
                                <p:cTn id="18" presetID="24" presetClass="entr" presetSubtype="0" fill="hold" grpId="0" nodeType="withEffect">
                                  <p:stCondLst>
                                    <p:cond delay="0"/>
                                  </p:stCondLst>
                                  <p:childTnLst>
                                    <p:set>
                                      <p:cBhvr>
                                        <p:cTn id="19" dur="1" fill="hold">
                                          <p:stCondLst>
                                            <p:cond delay="0"/>
                                          </p:stCondLst>
                                        </p:cTn>
                                        <p:tgtEl>
                                          <p:spTgt spid="7">
                                            <p:txEl>
                                              <p:pRg st="0" end="0"/>
                                            </p:txEl>
                                          </p:spTgt>
                                        </p:tgtEl>
                                        <p:attrNameLst>
                                          <p:attrName>style.visibility</p:attrName>
                                        </p:attrNameLst>
                                      </p:cBhvr>
                                      <p:to>
                                        <p:strVal val="visible"/>
                                      </p:to>
                                    </p:set>
                                    <p:anim to="" calcmode="lin" valueType="num">
                                      <p:cBhvr>
                                        <p:cTn id="20" dur="1" fill="hold"/>
                                        <p:tgtEl>
                                          <p:spTgt spid="7">
                                            <p:txEl>
                                              <p:pRg st="0" end="0"/>
                                            </p:txEl>
                                          </p:spTgt>
                                        </p:tgtEl>
                                        <p:attrNameLst>
                                          <p:attrName/>
                                        </p:attrNameLst>
                                      </p:cBhvr>
                                    </p:anim>
                                  </p:childTnLst>
                                </p:cTn>
                              </p:par>
                              <p:par>
                                <p:cTn id="21" presetID="24" presetClass="entr" presetSubtype="0" fill="hold" grpId="0" nodeType="withEffect">
                                  <p:stCondLst>
                                    <p:cond delay="0"/>
                                  </p:stCondLst>
                                  <p:childTnLst>
                                    <p:set>
                                      <p:cBhvr>
                                        <p:cTn id="22" dur="1" fill="hold">
                                          <p:stCondLst>
                                            <p:cond delay="0"/>
                                          </p:stCondLst>
                                        </p:cTn>
                                        <p:tgtEl>
                                          <p:spTgt spid="7">
                                            <p:txEl>
                                              <p:pRg st="1" end="1"/>
                                            </p:txEl>
                                          </p:spTgt>
                                        </p:tgtEl>
                                        <p:attrNameLst>
                                          <p:attrName>style.visibility</p:attrName>
                                        </p:attrNameLst>
                                      </p:cBhvr>
                                      <p:to>
                                        <p:strVal val="visible"/>
                                      </p:to>
                                    </p:set>
                                    <p:anim to="" calcmode="lin" valueType="num">
                                      <p:cBhvr>
                                        <p:cTn id="23" dur="1" fill="hold"/>
                                        <p:tgtEl>
                                          <p:spTgt spid="7">
                                            <p:txEl>
                                              <p:pRg st="1" end="1"/>
                                            </p:txEl>
                                          </p:spTgt>
                                        </p:tgtEl>
                                        <p:attrNameLst>
                                          <p:attrName/>
                                        </p:attrNameLst>
                                      </p:cBhvr>
                                    </p:anim>
                                  </p:childTnLst>
                                </p:cTn>
                              </p:par>
                            </p:childTnLst>
                          </p:cTn>
                        </p:par>
                      </p:childTnLst>
                    </p:cTn>
                  </p:par>
                  <p:par>
                    <p:cTn id="24" fill="hold">
                      <p:stCondLst>
                        <p:cond delay="indefinite"/>
                      </p:stCondLst>
                      <p:childTnLst>
                        <p:par>
                          <p:cTn id="25" fill="hold">
                            <p:stCondLst>
                              <p:cond delay="0"/>
                            </p:stCondLst>
                            <p:childTnLst>
                              <p:par>
                                <p:cTn id="26" presetID="8" presetClass="entr" presetSubtype="16"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diamond(in)">
                                      <p:cBhvr>
                                        <p:cTn id="28" dur="20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28"/>
                                        </p:tgtEl>
                                        <p:attrNameLst>
                                          <p:attrName>style.visibility</p:attrName>
                                        </p:attrNameLst>
                                      </p:cBhvr>
                                      <p:to>
                                        <p:strVal val="visible"/>
                                      </p:to>
                                    </p:set>
                                    <p:animEffect transition="in" filter="fade">
                                      <p:cBhvr>
                                        <p:cTn id="33" dur="2000"/>
                                        <p:tgtEl>
                                          <p:spTgt spid="28"/>
                                        </p:tgtEl>
                                      </p:cBhvr>
                                    </p:animEffect>
                                  </p:childTnLst>
                                </p:cTn>
                              </p:par>
                              <p:par>
                                <p:cTn id="34" presetID="10" presetClass="entr" presetSubtype="0" fill="hold" nodeType="with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fade">
                                      <p:cBhvr>
                                        <p:cTn id="36" dur="2000"/>
                                        <p:tgtEl>
                                          <p:spTgt spid="27"/>
                                        </p:tgtEl>
                                      </p:cBhvr>
                                    </p:animEffect>
                                  </p:childTnLst>
                                </p:cTn>
                              </p:par>
                            </p:childTnLst>
                          </p:cTn>
                        </p:par>
                      </p:childTnLst>
                    </p:cTn>
                  </p:par>
                  <p:par>
                    <p:cTn id="37" fill="hold">
                      <p:stCondLst>
                        <p:cond delay="indefinite"/>
                      </p:stCondLst>
                      <p:childTnLst>
                        <p:par>
                          <p:cTn id="38" fill="hold">
                            <p:stCondLst>
                              <p:cond delay="0"/>
                            </p:stCondLst>
                            <p:childTnLst>
                              <p:par>
                                <p:cTn id="39" presetID="8" presetClass="entr" presetSubtype="16"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diamond(in)">
                                      <p:cBhvr>
                                        <p:cTn id="41" dur="2000"/>
                                        <p:tgtEl>
                                          <p:spTgt spid="9"/>
                                        </p:tgtEl>
                                      </p:cBhvr>
                                    </p:animEffect>
                                  </p:childTnLst>
                                </p:cTn>
                              </p:par>
                            </p:childTnLst>
                          </p:cTn>
                        </p:par>
                      </p:childTnLst>
                    </p:cTn>
                  </p:par>
                  <p:par>
                    <p:cTn id="42" fill="hold">
                      <p:stCondLst>
                        <p:cond delay="indefinite"/>
                      </p:stCondLst>
                      <p:childTnLst>
                        <p:par>
                          <p:cTn id="43" fill="hold">
                            <p:stCondLst>
                              <p:cond delay="0"/>
                            </p:stCondLst>
                            <p:childTnLst>
                              <p:par>
                                <p:cTn id="44" presetID="18" presetClass="entr" presetSubtype="12" fill="hold" grpId="0" nodeType="clickEffect">
                                  <p:stCondLst>
                                    <p:cond delay="0"/>
                                  </p:stCondLst>
                                  <p:childTnLst>
                                    <p:set>
                                      <p:cBhvr>
                                        <p:cTn id="45" dur="1" fill="hold">
                                          <p:stCondLst>
                                            <p:cond delay="0"/>
                                          </p:stCondLst>
                                        </p:cTn>
                                        <p:tgtEl>
                                          <p:spTgt spid="26"/>
                                        </p:tgtEl>
                                        <p:attrNameLst>
                                          <p:attrName>style.visibility</p:attrName>
                                        </p:attrNameLst>
                                      </p:cBhvr>
                                      <p:to>
                                        <p:strVal val="visible"/>
                                      </p:to>
                                    </p:set>
                                    <p:animEffect transition="in" filter="strips(downLeft)">
                                      <p:cBhvr>
                                        <p:cTn id="46" dur="2000"/>
                                        <p:tgtEl>
                                          <p:spTgt spid="26"/>
                                        </p:tgtEl>
                                      </p:cBhvr>
                                    </p:animEffect>
                                  </p:childTnLst>
                                </p:cTn>
                              </p:par>
                            </p:childTnLst>
                          </p:cTn>
                        </p:par>
                      </p:childTnLst>
                    </p:cTn>
                  </p:par>
                  <p:par>
                    <p:cTn id="47" fill="hold">
                      <p:stCondLst>
                        <p:cond delay="indefinite"/>
                      </p:stCondLst>
                      <p:childTnLst>
                        <p:par>
                          <p:cTn id="48" fill="hold">
                            <p:stCondLst>
                              <p:cond delay="0"/>
                            </p:stCondLst>
                            <p:childTnLst>
                              <p:par>
                                <p:cTn id="49" presetID="21" presetClass="entr" presetSubtype="4" fill="hold" grpId="0" nodeType="clickEffect">
                                  <p:stCondLst>
                                    <p:cond delay="0"/>
                                  </p:stCondLst>
                                  <p:childTnLst>
                                    <p:set>
                                      <p:cBhvr>
                                        <p:cTn id="50" dur="1" fill="hold">
                                          <p:stCondLst>
                                            <p:cond delay="0"/>
                                          </p:stCondLst>
                                        </p:cTn>
                                        <p:tgtEl>
                                          <p:spTgt spid="29"/>
                                        </p:tgtEl>
                                        <p:attrNameLst>
                                          <p:attrName>style.visibility</p:attrName>
                                        </p:attrNameLst>
                                      </p:cBhvr>
                                      <p:to>
                                        <p:strVal val="visible"/>
                                      </p:to>
                                    </p:set>
                                    <p:animEffect transition="in" filter="wheel(4)">
                                      <p:cBhvr>
                                        <p:cTn id="51" dur="1000"/>
                                        <p:tgtEl>
                                          <p:spTgt spid="29"/>
                                        </p:tgtEl>
                                      </p:cBhvr>
                                    </p:animEffect>
                                  </p:childTnLst>
                                </p:cTn>
                              </p:par>
                            </p:childTnLst>
                          </p:cTn>
                        </p:par>
                      </p:childTnLst>
                    </p:cTn>
                  </p:par>
                  <p:par>
                    <p:cTn id="52" fill="hold">
                      <p:stCondLst>
                        <p:cond delay="indefinite"/>
                      </p:stCondLst>
                      <p:childTnLst>
                        <p:par>
                          <p:cTn id="53" fill="hold">
                            <p:stCondLst>
                              <p:cond delay="0"/>
                            </p:stCondLst>
                            <p:childTnLst>
                              <p:par>
                                <p:cTn id="54" presetID="9" presetClass="entr" presetSubtype="0" fill="hold" grpId="0" nodeType="clickEffect">
                                  <p:stCondLst>
                                    <p:cond delay="0"/>
                                  </p:stCondLst>
                                  <p:childTnLst>
                                    <p:set>
                                      <p:cBhvr>
                                        <p:cTn id="55" dur="1" fill="hold">
                                          <p:stCondLst>
                                            <p:cond delay="0"/>
                                          </p:stCondLst>
                                        </p:cTn>
                                        <p:tgtEl>
                                          <p:spTgt spid="30"/>
                                        </p:tgtEl>
                                        <p:attrNameLst>
                                          <p:attrName>style.visibility</p:attrName>
                                        </p:attrNameLst>
                                      </p:cBhvr>
                                      <p:to>
                                        <p:strVal val="visible"/>
                                      </p:to>
                                    </p:set>
                                    <p:animEffect transition="in" filter="dissolve">
                                      <p:cBhvr>
                                        <p:cTn id="56" dur="2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uiExpand="1" build="p" animBg="1"/>
      <p:bldP spid="8" grpId="0" animBg="1"/>
      <p:bldP spid="9" grpId="0" animBg="1"/>
      <p:bldP spid="26" grpId="0" animBg="1"/>
      <p:bldP spid="29" grpId="0" animBg="1"/>
      <p:bldP spid="30"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alpha val="33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8200"/>
          </a:xfrm>
        </p:spPr>
        <p:style>
          <a:lnRef idx="1">
            <a:schemeClr val="dk1"/>
          </a:lnRef>
          <a:fillRef idx="2">
            <a:schemeClr val="dk1"/>
          </a:fillRef>
          <a:effectRef idx="1">
            <a:schemeClr val="dk1"/>
          </a:effectRef>
          <a:fontRef idx="minor">
            <a:schemeClr val="dk1"/>
          </a:fontRef>
        </p:style>
        <p:txBody>
          <a:bodyPr>
            <a:noAutofit/>
          </a:bodyPr>
          <a:lstStyle/>
          <a:p>
            <a:r>
              <a:rPr lang="en-US" sz="3200" b="1" u="sng" dirty="0" smtClean="0"/>
              <a:t>SA 505</a:t>
            </a:r>
            <a:br>
              <a:rPr lang="en-US" sz="3200" b="1" u="sng" dirty="0" smtClean="0"/>
            </a:br>
            <a:r>
              <a:rPr lang="en-US" sz="2400" b="1" i="1" u="sng" dirty="0" smtClean="0"/>
              <a:t>External Confirmations</a:t>
            </a:r>
            <a:endParaRPr lang="en-US" sz="2400" i="1" u="sng" dirty="0"/>
          </a:p>
        </p:txBody>
      </p:sp>
      <p:sp>
        <p:nvSpPr>
          <p:cNvPr id="3" name="Content Placeholder 2"/>
          <p:cNvSpPr>
            <a:spLocks noGrp="1"/>
          </p:cNvSpPr>
          <p:nvPr>
            <p:ph idx="1"/>
          </p:nvPr>
        </p:nvSpPr>
        <p:spPr>
          <a:xfrm>
            <a:off x="0" y="838200"/>
            <a:ext cx="9144000" cy="6019800"/>
          </a:xfrm>
        </p:spPr>
        <p:txBody>
          <a:bodyPr>
            <a:noAutofit/>
          </a:bodyPr>
          <a:lstStyle/>
          <a:p>
            <a:pPr>
              <a:buNone/>
            </a:pPr>
            <a:r>
              <a:rPr lang="en-US" sz="1600" b="1" dirty="0" smtClean="0"/>
              <a:t>1) Meaning</a:t>
            </a:r>
            <a:r>
              <a:rPr lang="en-US" sz="1600" dirty="0" smtClean="0"/>
              <a:t> </a:t>
            </a:r>
          </a:p>
          <a:p>
            <a:pPr>
              <a:buNone/>
            </a:pPr>
            <a:r>
              <a:rPr lang="en-US" sz="1600" dirty="0" smtClean="0"/>
              <a:t> </a:t>
            </a:r>
            <a:r>
              <a:rPr lang="en-US" sz="1600" i="1" dirty="0" smtClean="0"/>
              <a:t>     It is the process of obtaining and evaluating audit evidence thru a direct communication from a third party in the response to a request for information about a particular item affecting the assertions of the management</a:t>
            </a:r>
          </a:p>
          <a:p>
            <a:pPr>
              <a:buNone/>
            </a:pPr>
            <a:endParaRPr lang="en-US" sz="1600" i="1" dirty="0" smtClean="0"/>
          </a:p>
          <a:p>
            <a:pPr>
              <a:buNone/>
            </a:pPr>
            <a:r>
              <a:rPr lang="en-US" sz="1600" dirty="0" smtClean="0"/>
              <a:t> </a:t>
            </a:r>
            <a:r>
              <a:rPr lang="en-US" sz="1600" b="1" dirty="0" smtClean="0"/>
              <a:t>2) Situations where External Confirmations may be Used</a:t>
            </a:r>
            <a:endParaRPr lang="en-US" sz="1600" dirty="0" smtClean="0"/>
          </a:p>
          <a:p>
            <a:pPr>
              <a:buNone/>
            </a:pPr>
            <a:r>
              <a:rPr lang="en-US" sz="1600" dirty="0" smtClean="0"/>
              <a:t>   a) Bank Balances and other information from the bankers</a:t>
            </a:r>
          </a:p>
          <a:p>
            <a:pPr>
              <a:buNone/>
            </a:pPr>
            <a:r>
              <a:rPr lang="en-US" sz="1600" dirty="0" smtClean="0"/>
              <a:t>   b) Stock held by third parties</a:t>
            </a:r>
          </a:p>
          <a:p>
            <a:pPr>
              <a:buNone/>
            </a:pPr>
            <a:r>
              <a:rPr lang="en-US" sz="1600" dirty="0" smtClean="0"/>
              <a:t>   c) Property title deeds held by the third parties</a:t>
            </a:r>
          </a:p>
          <a:p>
            <a:pPr>
              <a:buNone/>
            </a:pPr>
            <a:r>
              <a:rPr lang="en-US" sz="1600" dirty="0" smtClean="0"/>
              <a:t>   d) Investments purchased but not taken</a:t>
            </a:r>
          </a:p>
          <a:p>
            <a:pPr>
              <a:buNone/>
            </a:pPr>
            <a:endParaRPr lang="en-US" sz="1600" b="1" dirty="0" smtClean="0"/>
          </a:p>
          <a:p>
            <a:pPr>
              <a:buNone/>
            </a:pPr>
            <a:r>
              <a:rPr lang="en-US" sz="1600" b="1" dirty="0" smtClean="0"/>
              <a:t>3) Process of External Confirmations</a:t>
            </a:r>
            <a:r>
              <a:rPr lang="en-US" sz="1600" dirty="0" smtClean="0"/>
              <a:t> - SDCOE</a:t>
            </a:r>
            <a:br>
              <a:rPr lang="en-US" sz="1600" dirty="0" smtClean="0"/>
            </a:br>
            <a:r>
              <a:rPr lang="en-US" sz="1600" dirty="0" smtClean="0"/>
              <a:t>   a) </a:t>
            </a:r>
            <a:r>
              <a:rPr lang="en-US" sz="1600" b="1" dirty="0" smtClean="0"/>
              <a:t>S</a:t>
            </a:r>
            <a:r>
              <a:rPr lang="en-US" sz="1600" dirty="0" smtClean="0"/>
              <a:t>election of items</a:t>
            </a:r>
            <a:br>
              <a:rPr lang="en-US" sz="1600" dirty="0" smtClean="0"/>
            </a:br>
            <a:r>
              <a:rPr lang="en-US" sz="1600" dirty="0" smtClean="0"/>
              <a:t>   b) </a:t>
            </a:r>
            <a:r>
              <a:rPr lang="en-US" sz="1600" b="1" dirty="0" smtClean="0"/>
              <a:t>D</a:t>
            </a:r>
            <a:r>
              <a:rPr lang="en-US" sz="1600" dirty="0" smtClean="0"/>
              <a:t>esigning the </a:t>
            </a:r>
            <a:r>
              <a:rPr lang="en-US" sz="1600" b="1" u="sng" dirty="0" smtClean="0"/>
              <a:t>Form of Communication Request *</a:t>
            </a:r>
            <a:r>
              <a:rPr lang="en-US" sz="1600" dirty="0" smtClean="0"/>
              <a:t/>
            </a:r>
            <a:br>
              <a:rPr lang="en-US" sz="1600" dirty="0" smtClean="0"/>
            </a:br>
            <a:r>
              <a:rPr lang="en-US" sz="1600" dirty="0" smtClean="0"/>
              <a:t>   c) </a:t>
            </a:r>
            <a:r>
              <a:rPr lang="en-US" sz="1600" b="1" dirty="0" smtClean="0"/>
              <a:t>C</a:t>
            </a:r>
            <a:r>
              <a:rPr lang="en-US" sz="1600" dirty="0" smtClean="0"/>
              <a:t>ommunicating the confirmation request to the appropriate party</a:t>
            </a:r>
            <a:br>
              <a:rPr lang="en-US" sz="1600" dirty="0" smtClean="0"/>
            </a:br>
            <a:r>
              <a:rPr lang="en-US" sz="1600" dirty="0" smtClean="0"/>
              <a:t>   d) </a:t>
            </a:r>
            <a:r>
              <a:rPr lang="en-US" sz="1600" b="1" dirty="0" smtClean="0"/>
              <a:t>O</a:t>
            </a:r>
            <a:r>
              <a:rPr lang="en-US" sz="1600" dirty="0" smtClean="0"/>
              <a:t>btaining the response from that third party</a:t>
            </a:r>
            <a:br>
              <a:rPr lang="en-US" sz="1600" dirty="0" smtClean="0"/>
            </a:br>
            <a:r>
              <a:rPr lang="en-US" sz="1600" dirty="0" smtClean="0"/>
              <a:t>   e) </a:t>
            </a:r>
            <a:r>
              <a:rPr lang="en-US" sz="1600" b="1" dirty="0" smtClean="0"/>
              <a:t>E</a:t>
            </a:r>
            <a:r>
              <a:rPr lang="en-US" sz="1600" dirty="0" smtClean="0"/>
              <a:t>valuation of the information or absence thereof</a:t>
            </a:r>
            <a:br>
              <a:rPr lang="en-US" sz="1600" dirty="0" smtClean="0"/>
            </a:br>
            <a:endParaRPr lang="en-US" sz="1600" dirty="0" smtClean="0"/>
          </a:p>
          <a:p>
            <a:pPr>
              <a:buNone/>
            </a:pPr>
            <a:r>
              <a:rPr lang="en-US" sz="1600" b="1" u="sng" dirty="0" smtClean="0"/>
              <a:t> Form of Communication Request *</a:t>
            </a:r>
          </a:p>
          <a:p>
            <a:pPr>
              <a:buNone/>
            </a:pPr>
            <a:r>
              <a:rPr lang="en-US" sz="1600" dirty="0" smtClean="0"/>
              <a:t>  </a:t>
            </a:r>
            <a:r>
              <a:rPr lang="en-US" sz="1600" b="1" dirty="0" smtClean="0"/>
              <a:t>   a) Positive Confirmation Request :- </a:t>
            </a:r>
            <a:r>
              <a:rPr lang="en-US" sz="1600" dirty="0" smtClean="0"/>
              <a:t>It asks the respondent to answer the auditor in all	cases in any mode</a:t>
            </a:r>
          </a:p>
          <a:p>
            <a:pPr>
              <a:buNone/>
            </a:pPr>
            <a:r>
              <a:rPr lang="en-US" sz="1600" b="1" dirty="0" smtClean="0"/>
              <a:t>     b) Negative Confirmation Request :- </a:t>
            </a:r>
            <a:r>
              <a:rPr lang="en-US" sz="1600" dirty="0" smtClean="0"/>
              <a:t>It asks the respondent to answer the auditor only  in the event of 			            disagreement with the information provide in the request</a:t>
            </a:r>
            <a:endParaRPr lang="en-US" sz="16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2000"/>
                                        <p:tgtEl>
                                          <p:spTgt spid="3">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strips(downLeft)">
                                      <p:cBhvr>
                                        <p:cTn id="22" dur="500"/>
                                        <p:tgtEl>
                                          <p:spTgt spid="3">
                                            <p:txEl>
                                              <p:pRg st="3" end="3"/>
                                            </p:txEl>
                                          </p:spTgt>
                                        </p:tgtEl>
                                      </p:cBhvr>
                                    </p:animEffect>
                                  </p:childTnLst>
                                </p:cTn>
                              </p:par>
                              <p:par>
                                <p:cTn id="23" presetID="18" presetClass="entr" presetSubtype="12"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strips(downLeft)">
                                      <p:cBhvr>
                                        <p:cTn id="25" dur="500"/>
                                        <p:tgtEl>
                                          <p:spTgt spid="3">
                                            <p:txEl>
                                              <p:pRg st="4" end="4"/>
                                            </p:txEl>
                                          </p:spTgt>
                                        </p:tgtEl>
                                      </p:cBhvr>
                                    </p:animEffect>
                                  </p:childTnLst>
                                </p:cTn>
                              </p:par>
                              <p:par>
                                <p:cTn id="26" presetID="18" presetClass="entr" presetSubtype="12" fill="hold"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strips(downLeft)">
                                      <p:cBhvr>
                                        <p:cTn id="28" dur="500"/>
                                        <p:tgtEl>
                                          <p:spTgt spid="3">
                                            <p:txEl>
                                              <p:pRg st="5" end="5"/>
                                            </p:txEl>
                                          </p:spTgt>
                                        </p:tgtEl>
                                      </p:cBhvr>
                                    </p:animEffect>
                                  </p:childTnLst>
                                </p:cTn>
                              </p:par>
                              <p:par>
                                <p:cTn id="29" presetID="18" presetClass="entr" presetSubtype="12"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strips(downLeft)">
                                      <p:cBhvr>
                                        <p:cTn id="31" dur="500"/>
                                        <p:tgtEl>
                                          <p:spTgt spid="3">
                                            <p:txEl>
                                              <p:pRg st="6" end="6"/>
                                            </p:txEl>
                                          </p:spTgt>
                                        </p:tgtEl>
                                      </p:cBhvr>
                                    </p:animEffect>
                                  </p:childTnLst>
                                </p:cTn>
                              </p:par>
                              <p:par>
                                <p:cTn id="32" presetID="18" presetClass="entr" presetSubtype="12" fill="hold"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strips(downLeft)">
                                      <p:cBhvr>
                                        <p:cTn id="34" dur="500"/>
                                        <p:tgtEl>
                                          <p:spTgt spid="3">
                                            <p:txEl>
                                              <p:pRg st="7" end="7"/>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animEffect transition="in" filter="circle(in)">
                                      <p:cBhvr>
                                        <p:cTn id="39" dur="2000"/>
                                        <p:tgtEl>
                                          <p:spTgt spid="3">
                                            <p:txEl>
                                              <p:pRg st="9" end="9"/>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4" presetClass="entr" presetSubtype="16" fill="hold" nodeType="clickEffect">
                                  <p:stCondLst>
                                    <p:cond delay="0"/>
                                  </p:stCondLst>
                                  <p:childTnLst>
                                    <p:set>
                                      <p:cBhvr>
                                        <p:cTn id="43" dur="1" fill="hold">
                                          <p:stCondLst>
                                            <p:cond delay="0"/>
                                          </p:stCondLst>
                                        </p:cTn>
                                        <p:tgtEl>
                                          <p:spTgt spid="3">
                                            <p:txEl>
                                              <p:pRg st="10" end="10"/>
                                            </p:txEl>
                                          </p:spTgt>
                                        </p:tgtEl>
                                        <p:attrNameLst>
                                          <p:attrName>style.visibility</p:attrName>
                                        </p:attrNameLst>
                                      </p:cBhvr>
                                      <p:to>
                                        <p:strVal val="visible"/>
                                      </p:to>
                                    </p:set>
                                    <p:animEffect transition="in" filter="box(in)">
                                      <p:cBhvr>
                                        <p:cTn id="44" dur="500"/>
                                        <p:tgtEl>
                                          <p:spTgt spid="3">
                                            <p:txEl>
                                              <p:pRg st="10" end="10"/>
                                            </p:txEl>
                                          </p:spTgt>
                                        </p:tgtEl>
                                      </p:cBhvr>
                                    </p:animEffect>
                                  </p:childTnLst>
                                </p:cTn>
                              </p:par>
                              <p:par>
                                <p:cTn id="45" presetID="4" presetClass="entr" presetSubtype="16" fill="hold" nodeType="withEffect">
                                  <p:stCondLst>
                                    <p:cond delay="0"/>
                                  </p:stCondLst>
                                  <p:childTnLst>
                                    <p:set>
                                      <p:cBhvr>
                                        <p:cTn id="46" dur="1" fill="hold">
                                          <p:stCondLst>
                                            <p:cond delay="0"/>
                                          </p:stCondLst>
                                        </p:cTn>
                                        <p:tgtEl>
                                          <p:spTgt spid="3">
                                            <p:txEl>
                                              <p:pRg st="11" end="11"/>
                                            </p:txEl>
                                          </p:spTgt>
                                        </p:tgtEl>
                                        <p:attrNameLst>
                                          <p:attrName>style.visibility</p:attrName>
                                        </p:attrNameLst>
                                      </p:cBhvr>
                                      <p:to>
                                        <p:strVal val="visible"/>
                                      </p:to>
                                    </p:set>
                                    <p:animEffect transition="in" filter="box(in)">
                                      <p:cBhvr>
                                        <p:cTn id="47" dur="500"/>
                                        <p:tgtEl>
                                          <p:spTgt spid="3">
                                            <p:txEl>
                                              <p:pRg st="11" end="11"/>
                                            </p:txEl>
                                          </p:spTgt>
                                        </p:tgtEl>
                                      </p:cBhvr>
                                    </p:animEffect>
                                  </p:childTnLst>
                                </p:cTn>
                              </p:par>
                              <p:par>
                                <p:cTn id="48" presetID="4" presetClass="entr" presetSubtype="16" fill="hold" nodeType="withEffect">
                                  <p:stCondLst>
                                    <p:cond delay="0"/>
                                  </p:stCondLst>
                                  <p:childTnLst>
                                    <p:set>
                                      <p:cBhvr>
                                        <p:cTn id="49" dur="1" fill="hold">
                                          <p:stCondLst>
                                            <p:cond delay="0"/>
                                          </p:stCondLst>
                                        </p:cTn>
                                        <p:tgtEl>
                                          <p:spTgt spid="3">
                                            <p:txEl>
                                              <p:pRg st="12" end="12"/>
                                            </p:txEl>
                                          </p:spTgt>
                                        </p:tgtEl>
                                        <p:attrNameLst>
                                          <p:attrName>style.visibility</p:attrName>
                                        </p:attrNameLst>
                                      </p:cBhvr>
                                      <p:to>
                                        <p:strVal val="visible"/>
                                      </p:to>
                                    </p:set>
                                    <p:animEffect transition="in" filter="box(in)">
                                      <p:cBhvr>
                                        <p:cTn id="50"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allAtOnce"/>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6">
            <a:lumMod val="75000"/>
            <a:alpha val="51000"/>
          </a:schemeClr>
        </a:solidFill>
        <a:effectLst/>
      </p:bgPr>
    </p:bg>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0" y="0"/>
            <a:ext cx="9144000" cy="1200329"/>
          </a:xfrm>
          <a:prstGeom prst="rect">
            <a:avLst/>
          </a:prstGeom>
          <a:solidFill>
            <a:schemeClr val="accent6">
              <a:lumMod val="75000"/>
            </a:schemeClr>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1" u="sng" strike="noStrike" cap="none" normalizeH="0" baseline="0" dirty="0" smtClean="0">
                <a:ln>
                  <a:noFill/>
                </a:ln>
                <a:solidFill>
                  <a:schemeClr val="tx1"/>
                </a:solidFill>
                <a:effectLst/>
                <a:latin typeface="Arial" pitchFamily="34" charset="0"/>
                <a:ea typeface="Times New Roman" pitchFamily="18" charset="0"/>
              </a:rPr>
              <a:t>SA - 230</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600" b="1" i="1" u="sng" strike="noStrike" cap="none" normalizeH="0" baseline="0" dirty="0" smtClean="0">
                <a:ln>
                  <a:noFill/>
                </a:ln>
                <a:solidFill>
                  <a:schemeClr val="tx1"/>
                </a:solidFill>
                <a:effectLst/>
                <a:latin typeface="Arial" pitchFamily="34" charset="0"/>
                <a:ea typeface="Times New Roman" pitchFamily="18" charset="0"/>
              </a:rPr>
              <a:t>Documentation</a:t>
            </a:r>
            <a:r>
              <a:rPr kumimoji="0" lang="en-US" sz="2800" b="0" i="1" u="none" strike="noStrike" cap="none" normalizeH="0" baseline="0" dirty="0" smtClean="0">
                <a:ln>
                  <a:noFill/>
                </a:ln>
                <a:solidFill>
                  <a:schemeClr val="tx1"/>
                </a:solidFill>
                <a:effectLst/>
                <a:latin typeface="Arial" pitchFamily="34" charset="0"/>
              </a:rPr>
              <a:t> </a:t>
            </a:r>
            <a:endParaRPr kumimoji="0" lang="en-US" sz="4400" b="0" i="1" u="none" strike="noStrike" cap="none" normalizeH="0" baseline="0" dirty="0" smtClean="0">
              <a:ln>
                <a:noFill/>
              </a:ln>
              <a:solidFill>
                <a:schemeClr val="tx1"/>
              </a:solidFill>
              <a:effectLst/>
              <a:latin typeface="Arial" pitchFamily="34" charset="0"/>
            </a:endParaRPr>
          </a:p>
        </p:txBody>
      </p:sp>
      <p:sp>
        <p:nvSpPr>
          <p:cNvPr id="29698" name="Rectangle 2"/>
          <p:cNvSpPr>
            <a:spLocks noChangeArrowheads="1"/>
          </p:cNvSpPr>
          <p:nvPr/>
        </p:nvSpPr>
        <p:spPr bwMode="auto">
          <a:xfrm>
            <a:off x="0" y="1143000"/>
            <a:ext cx="9144000" cy="48320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tab pos="457200" algn="l"/>
              </a:tabLst>
            </a:pPr>
            <a:endParaRPr kumimoji="0" lang="en-US" sz="2400" b="1" i="0" u="none" strike="noStrike" cap="none" normalizeH="0" baseline="0" dirty="0" smtClean="0">
              <a:ln>
                <a:noFill/>
              </a:ln>
              <a:solidFill>
                <a:srgbClr val="002060"/>
              </a:solidFill>
              <a:effectLst/>
              <a:latin typeface="Arial" pitchFamily="34" charset="0"/>
              <a:ea typeface="Times New Roman" pitchFamily="18" charset="0"/>
            </a:endParaRPr>
          </a:p>
          <a:p>
            <a:pPr marL="457200" marR="0" lvl="0" indent="-457200" algn="l" defTabSz="914400" rtl="0" eaLnBrk="1" fontAlgn="base" latinLnBrk="0" hangingPunct="1">
              <a:lnSpc>
                <a:spcPct val="100000"/>
              </a:lnSpc>
              <a:spcBef>
                <a:spcPct val="0"/>
              </a:spcBef>
              <a:spcAft>
                <a:spcPct val="0"/>
              </a:spcAft>
              <a:buClrTx/>
              <a:buSzTx/>
              <a:buFont typeface="+mj-lt"/>
              <a:buAutoNum type="arabicPeriod"/>
              <a:tabLst>
                <a:tab pos="457200" algn="l"/>
              </a:tabLst>
            </a:pPr>
            <a:r>
              <a:rPr kumimoji="0" lang="en-US" sz="2400" b="1" i="0" u="none" strike="noStrike" cap="none" normalizeH="0" baseline="0" dirty="0" smtClean="0">
                <a:ln>
                  <a:noFill/>
                </a:ln>
                <a:solidFill>
                  <a:srgbClr val="002060"/>
                </a:solidFill>
                <a:effectLst/>
                <a:latin typeface="Arial" pitchFamily="34" charset="0"/>
                <a:ea typeface="Times New Roman" pitchFamily="18" charset="0"/>
              </a:rPr>
              <a:t>Form and Content</a:t>
            </a:r>
          </a:p>
          <a:p>
            <a:pPr marL="457200" marR="0" lvl="0" indent="-457200" algn="l" defTabSz="914400" rtl="0" eaLnBrk="1" fontAlgn="base" latinLnBrk="0" hangingPunct="1">
              <a:lnSpc>
                <a:spcPct val="100000"/>
              </a:lnSpc>
              <a:spcBef>
                <a:spcPct val="0"/>
              </a:spcBef>
              <a:spcAft>
                <a:spcPct val="0"/>
              </a:spcAft>
              <a:buClrTx/>
              <a:buSzTx/>
              <a:buFont typeface="+mj-lt"/>
              <a:buAutoNum type="arabicPeriod"/>
              <a:tabLst>
                <a:tab pos="457200" algn="l"/>
              </a:tabLst>
            </a:pPr>
            <a:endParaRPr kumimoji="0" lang="en-US" sz="2400" b="1" i="0" u="none" strike="noStrike" cap="none" normalizeH="0" baseline="0" dirty="0" smtClean="0">
              <a:ln>
                <a:noFill/>
              </a:ln>
              <a:solidFill>
                <a:srgbClr val="002060"/>
              </a:solidFill>
              <a:effectLst/>
              <a:latin typeface="Arial" pitchFamily="34" charset="0"/>
              <a:ea typeface="Times New Roman" pitchFamily="18" charset="0"/>
            </a:endParaRPr>
          </a:p>
          <a:p>
            <a:pPr marL="457200" marR="0" lvl="0" indent="-457200" algn="l" defTabSz="914400" rtl="0" eaLnBrk="1" fontAlgn="base" latinLnBrk="0" hangingPunct="1">
              <a:lnSpc>
                <a:spcPct val="100000"/>
              </a:lnSpc>
              <a:spcBef>
                <a:spcPct val="0"/>
              </a:spcBef>
              <a:spcAft>
                <a:spcPct val="0"/>
              </a:spcAft>
              <a:buClrTx/>
              <a:buSzTx/>
              <a:buFont typeface="+mj-lt"/>
              <a:buAutoNum type="arabicPeriod"/>
              <a:tabLst>
                <a:tab pos="457200" algn="l"/>
              </a:tabLst>
            </a:pPr>
            <a:r>
              <a:rPr kumimoji="0" lang="en-US" sz="2400" b="1" i="0" u="none" strike="noStrike" cap="none" normalizeH="0" baseline="0" dirty="0" smtClean="0">
                <a:ln>
                  <a:noFill/>
                </a:ln>
                <a:solidFill>
                  <a:srgbClr val="002060"/>
                </a:solidFill>
                <a:effectLst/>
                <a:latin typeface="Arial" pitchFamily="34" charset="0"/>
                <a:ea typeface="Times New Roman" pitchFamily="18" charset="0"/>
              </a:rPr>
              <a:t>Preparation of Working Papers</a:t>
            </a:r>
            <a:r>
              <a:rPr kumimoji="0" lang="en-US" sz="2400" b="0" i="0" u="none" strike="noStrike" cap="none" normalizeH="0" baseline="0" dirty="0" smtClean="0">
                <a:ln>
                  <a:noFill/>
                </a:ln>
                <a:solidFill>
                  <a:srgbClr val="002060"/>
                </a:solidFill>
                <a:effectLst/>
                <a:latin typeface="Arial" pitchFamily="34" charset="0"/>
                <a:ea typeface="Times New Roman" pitchFamily="18" charset="0"/>
              </a:rPr>
              <a:t/>
            </a:r>
            <a:br>
              <a:rPr kumimoji="0" lang="en-US" sz="2400" b="0" i="0" u="none" strike="noStrike" cap="none" normalizeH="0" baseline="0" dirty="0" smtClean="0">
                <a:ln>
                  <a:noFill/>
                </a:ln>
                <a:solidFill>
                  <a:srgbClr val="002060"/>
                </a:solidFill>
                <a:effectLst/>
                <a:latin typeface="Arial" pitchFamily="34" charset="0"/>
                <a:ea typeface="Times New Roman" pitchFamily="18" charset="0"/>
              </a:rPr>
            </a:br>
            <a:r>
              <a:rPr kumimoji="0" lang="en-US" sz="2400" b="0" i="0" u="none" strike="noStrike" cap="none" normalizeH="0" baseline="0" dirty="0" smtClean="0">
                <a:ln>
                  <a:noFill/>
                </a:ln>
                <a:solidFill>
                  <a:srgbClr val="002060"/>
                </a:solidFill>
                <a:effectLst/>
                <a:latin typeface="Arial" pitchFamily="34" charset="0"/>
                <a:ea typeface="Times New Roman" pitchFamily="18" charset="0"/>
              </a:rPr>
              <a:t>Should be proper and as per the catering needs. </a:t>
            </a:r>
            <a:br>
              <a:rPr kumimoji="0" lang="en-US" sz="2400" b="0" i="0" u="none" strike="noStrike" cap="none" normalizeH="0" baseline="0" dirty="0" smtClean="0">
                <a:ln>
                  <a:noFill/>
                </a:ln>
                <a:solidFill>
                  <a:srgbClr val="002060"/>
                </a:solidFill>
                <a:effectLst/>
                <a:latin typeface="Arial" pitchFamily="34" charset="0"/>
                <a:ea typeface="Times New Roman" pitchFamily="18" charset="0"/>
              </a:rPr>
            </a:br>
            <a:r>
              <a:rPr kumimoji="0" lang="en-US" sz="2400" b="0" i="0" u="none" strike="noStrike" cap="none" normalizeH="0" baseline="0" dirty="0" smtClean="0">
                <a:ln>
                  <a:noFill/>
                </a:ln>
                <a:solidFill>
                  <a:srgbClr val="002060"/>
                </a:solidFill>
                <a:effectLst/>
                <a:latin typeface="Arial" pitchFamily="34" charset="0"/>
                <a:ea typeface="Times New Roman" pitchFamily="18" charset="0"/>
              </a:rPr>
              <a:t>In Case of Recurring Audits: Prepare Permanent and Current Working Papers.</a:t>
            </a:r>
            <a:br>
              <a:rPr kumimoji="0" lang="en-US" sz="2400" b="0" i="0" u="none" strike="noStrike" cap="none" normalizeH="0" baseline="0" dirty="0" smtClean="0">
                <a:ln>
                  <a:noFill/>
                </a:ln>
                <a:solidFill>
                  <a:srgbClr val="002060"/>
                </a:solidFill>
                <a:effectLst/>
                <a:latin typeface="Arial" pitchFamily="34" charset="0"/>
                <a:ea typeface="Times New Roman" pitchFamily="18" charset="0"/>
              </a:rPr>
            </a:br>
            <a:endParaRPr kumimoji="0" lang="en-US" sz="2000" b="0" i="0" u="none" strike="noStrike" cap="none" normalizeH="0" baseline="0" dirty="0" smtClean="0">
              <a:ln>
                <a:noFill/>
              </a:ln>
              <a:solidFill>
                <a:srgbClr val="002060"/>
              </a:solidFill>
              <a:effectLst/>
              <a:latin typeface="Arial" pitchFamily="34" charset="0"/>
            </a:endParaRP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tab pos="457200" algn="l"/>
              </a:tabLst>
            </a:pPr>
            <a:r>
              <a:rPr kumimoji="0" lang="en-US" sz="2400" b="1" i="0" u="none" strike="noStrike" cap="none" normalizeH="0" baseline="0" dirty="0" smtClean="0">
                <a:ln>
                  <a:noFill/>
                </a:ln>
                <a:solidFill>
                  <a:srgbClr val="002060"/>
                </a:solidFill>
                <a:effectLst/>
                <a:latin typeface="Arial" pitchFamily="34" charset="0"/>
                <a:ea typeface="Times New Roman" pitchFamily="18" charset="0"/>
              </a:rPr>
              <a:t>Ownership &amp; Custody of Working Papers</a:t>
            </a:r>
            <a:endParaRPr kumimoji="0" lang="en-US" sz="2000" b="0" i="0" u="none" strike="noStrike" cap="none" normalizeH="0" baseline="0" dirty="0" smtClean="0">
              <a:ln>
                <a:noFill/>
              </a:ln>
              <a:solidFill>
                <a:srgbClr val="002060"/>
              </a:solidFill>
              <a:effectLst/>
              <a:latin typeface="Arial" pitchFamily="34" charset="0"/>
            </a:endParaRPr>
          </a:p>
          <a:p>
            <a:pPr marL="457200" marR="0" lvl="0" indent="-457200" algn="l" defTabSz="914400" rtl="0" eaLnBrk="0" fontAlgn="base" latinLnBrk="0" hangingPunct="0">
              <a:lnSpc>
                <a:spcPct val="100000"/>
              </a:lnSpc>
              <a:spcBef>
                <a:spcPct val="0"/>
              </a:spcBef>
              <a:spcAft>
                <a:spcPct val="0"/>
              </a:spcAft>
              <a:buClrTx/>
              <a:buSzTx/>
              <a:tabLst>
                <a:tab pos="457200" algn="l"/>
              </a:tabLst>
            </a:pPr>
            <a:r>
              <a:rPr kumimoji="0" lang="en-US" sz="2400" b="0" i="0" u="none" strike="noStrike" cap="none" normalizeH="0" baseline="0" dirty="0" smtClean="0">
                <a:ln>
                  <a:noFill/>
                </a:ln>
                <a:solidFill>
                  <a:srgbClr val="002060"/>
                </a:solidFill>
                <a:effectLst/>
                <a:latin typeface="Arial" pitchFamily="34" charset="0"/>
                <a:ea typeface="Times New Roman" pitchFamily="18" charset="0"/>
              </a:rPr>
              <a:t>	Property of the auditor, so keep in safe custody &amp; maintain confidentiality.</a:t>
            </a:r>
            <a:br>
              <a:rPr kumimoji="0" lang="en-US" sz="2400" b="0" i="0" u="none" strike="noStrike" cap="none" normalizeH="0" baseline="0" dirty="0" smtClean="0">
                <a:ln>
                  <a:noFill/>
                </a:ln>
                <a:solidFill>
                  <a:srgbClr val="002060"/>
                </a:solidFill>
                <a:effectLst/>
                <a:latin typeface="Arial" pitchFamily="34" charset="0"/>
                <a:ea typeface="Times New Roman" pitchFamily="18" charset="0"/>
              </a:rPr>
            </a:br>
            <a:r>
              <a:rPr kumimoji="0" lang="en-US" sz="2400" b="0" i="0" u="none" strike="noStrike" cap="none" normalizeH="0" baseline="0" dirty="0" smtClean="0">
                <a:ln>
                  <a:noFill/>
                </a:ln>
                <a:solidFill>
                  <a:srgbClr val="002060"/>
                </a:solidFill>
                <a:effectLst/>
                <a:latin typeface="Arial" pitchFamily="34" charset="0"/>
                <a:ea typeface="Times New Roman" pitchFamily="18" charset="0"/>
              </a:rPr>
              <a:t>MAY make available relevant extracts to the client on demand.</a:t>
            </a:r>
          </a:p>
          <a:p>
            <a:pPr marL="457200" marR="0" lvl="0" indent="-457200" algn="l" defTabSz="914400" rtl="0" eaLnBrk="0" fontAlgn="base" latinLnBrk="0" hangingPunct="0">
              <a:lnSpc>
                <a:spcPct val="100000"/>
              </a:lnSpc>
              <a:spcBef>
                <a:spcPct val="0"/>
              </a:spcBef>
              <a:spcAft>
                <a:spcPct val="0"/>
              </a:spcAft>
              <a:buClrTx/>
              <a:buSzTx/>
              <a:tabLst>
                <a:tab pos="457200" algn="l"/>
              </a:tabLst>
            </a:pPr>
            <a:r>
              <a:rPr lang="en-US" sz="2400" dirty="0" smtClean="0">
                <a:solidFill>
                  <a:srgbClr val="002060"/>
                </a:solidFill>
                <a:latin typeface="Arial" pitchFamily="34" charset="0"/>
                <a:ea typeface="Times New Roman" pitchFamily="18" charset="0"/>
              </a:rPr>
              <a:t>	</a:t>
            </a:r>
            <a:r>
              <a:rPr kumimoji="0" lang="en-US" sz="2400" b="0" i="0" u="none" strike="noStrike" cap="none" normalizeH="0" baseline="0" dirty="0" smtClean="0">
                <a:ln>
                  <a:noFill/>
                </a:ln>
                <a:solidFill>
                  <a:srgbClr val="002060"/>
                </a:solidFill>
                <a:effectLst/>
                <a:latin typeface="Arial" pitchFamily="34" charset="0"/>
                <a:ea typeface="Times New Roman" pitchFamily="18" charset="0"/>
              </a:rPr>
              <a:t>(as decided in case of “</a:t>
            </a:r>
            <a:r>
              <a:rPr kumimoji="0" lang="en-US" sz="2400" b="0" i="0" u="none" strike="noStrike" cap="none" normalizeH="0" baseline="0" dirty="0" err="1" smtClean="0">
                <a:ln>
                  <a:noFill/>
                </a:ln>
                <a:solidFill>
                  <a:srgbClr val="002060"/>
                </a:solidFill>
                <a:effectLst/>
                <a:latin typeface="Arial" pitchFamily="34" charset="0"/>
                <a:ea typeface="Times New Roman" pitchFamily="18" charset="0"/>
              </a:rPr>
              <a:t>Chantery</a:t>
            </a:r>
            <a:r>
              <a:rPr kumimoji="0" lang="en-US" sz="2400" b="0" i="0" u="none" strike="noStrike" cap="none" normalizeH="0" baseline="0" dirty="0" smtClean="0">
                <a:ln>
                  <a:noFill/>
                </a:ln>
                <a:solidFill>
                  <a:srgbClr val="002060"/>
                </a:solidFill>
                <a:effectLst/>
                <a:latin typeface="Arial" pitchFamily="34" charset="0"/>
                <a:ea typeface="Times New Roman" pitchFamily="18" charset="0"/>
              </a:rPr>
              <a:t> Martin &amp; Co. Vs. Martin”)</a:t>
            </a:r>
            <a:endParaRPr kumimoji="0" lang="en-US" sz="3600" b="0" i="0" u="none" strike="noStrike" cap="none" normalizeH="0" baseline="0" dirty="0" smtClean="0">
              <a:ln>
                <a:noFill/>
              </a:ln>
              <a:solidFill>
                <a:srgbClr val="002060"/>
              </a:solidFill>
              <a:effectLst/>
              <a:latin typeface="Arial" pitchFamily="34" charset="0"/>
            </a:endParaRPr>
          </a:p>
        </p:txBody>
      </p:sp>
    </p:spTree>
  </p:cSld>
  <p:clrMapOvr>
    <a:overrideClrMapping bg1="lt1" tx1="dk1" bg2="lt2" tx2="dk2" accent1="accent1" accent2="accent2" accent3="accent3" accent4="accent4" accent5="accent5" accent6="accent6" hlink="hlink" folHlink="folHlink"/>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9697"/>
                                        </p:tgtEl>
                                        <p:attrNameLst>
                                          <p:attrName>style.visibility</p:attrName>
                                        </p:attrNameLst>
                                      </p:cBhvr>
                                      <p:to>
                                        <p:strVal val="visible"/>
                                      </p:to>
                                    </p:set>
                                    <p:animEffect transition="in" filter="wedge">
                                      <p:cBhvr>
                                        <p:cTn id="7" dur="2000"/>
                                        <p:tgtEl>
                                          <p:spTgt spid="2969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9698">
                                            <p:txEl>
                                              <p:pRg st="1" end="1"/>
                                            </p:txEl>
                                          </p:spTgt>
                                        </p:tgtEl>
                                        <p:attrNameLst>
                                          <p:attrName>style.visibility</p:attrName>
                                        </p:attrNameLst>
                                      </p:cBhvr>
                                      <p:to>
                                        <p:strVal val="visible"/>
                                      </p:to>
                                    </p:set>
                                    <p:animEffect transition="in" filter="fade">
                                      <p:cBhvr>
                                        <p:cTn id="12" dur="2000"/>
                                        <p:tgtEl>
                                          <p:spTgt spid="2969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9698">
                                            <p:txEl>
                                              <p:pRg st="3" end="3"/>
                                            </p:txEl>
                                          </p:spTgt>
                                        </p:tgtEl>
                                        <p:attrNameLst>
                                          <p:attrName>style.visibility</p:attrName>
                                        </p:attrNameLst>
                                      </p:cBhvr>
                                      <p:to>
                                        <p:strVal val="visible"/>
                                      </p:to>
                                    </p:set>
                                    <p:animEffect transition="in" filter="fade">
                                      <p:cBhvr>
                                        <p:cTn id="17" dur="2000"/>
                                        <p:tgtEl>
                                          <p:spTgt spid="2969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9698">
                                            <p:txEl>
                                              <p:pRg st="4" end="4"/>
                                            </p:txEl>
                                          </p:spTgt>
                                        </p:tgtEl>
                                        <p:attrNameLst>
                                          <p:attrName>style.visibility</p:attrName>
                                        </p:attrNameLst>
                                      </p:cBhvr>
                                      <p:to>
                                        <p:strVal val="visible"/>
                                      </p:to>
                                    </p:set>
                                    <p:animEffect transition="in" filter="fade">
                                      <p:cBhvr>
                                        <p:cTn id="22" dur="2000"/>
                                        <p:tgtEl>
                                          <p:spTgt spid="29698">
                                            <p:txEl>
                                              <p:pRg st="4" end="4"/>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9698">
                                            <p:txEl>
                                              <p:pRg st="5" end="5"/>
                                            </p:txEl>
                                          </p:spTgt>
                                        </p:tgtEl>
                                        <p:attrNameLst>
                                          <p:attrName>style.visibility</p:attrName>
                                        </p:attrNameLst>
                                      </p:cBhvr>
                                      <p:to>
                                        <p:strVal val="visible"/>
                                      </p:to>
                                    </p:set>
                                    <p:animEffect transition="in" filter="fade">
                                      <p:cBhvr>
                                        <p:cTn id="25" dur="2000"/>
                                        <p:tgtEl>
                                          <p:spTgt spid="29698">
                                            <p:txEl>
                                              <p:pRg st="5" end="5"/>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9698">
                                            <p:txEl>
                                              <p:pRg st="6" end="6"/>
                                            </p:txEl>
                                          </p:spTgt>
                                        </p:tgtEl>
                                        <p:attrNameLst>
                                          <p:attrName>style.visibility</p:attrName>
                                        </p:attrNameLst>
                                      </p:cBhvr>
                                      <p:to>
                                        <p:strVal val="visible"/>
                                      </p:to>
                                    </p:set>
                                    <p:animEffect transition="in" filter="fade">
                                      <p:cBhvr>
                                        <p:cTn id="28" dur="2000"/>
                                        <p:tgtEl>
                                          <p:spTgt spid="29698">
                                            <p:txEl>
                                              <p:pRg st="6" end="6"/>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3" presetClass="exit" presetSubtype="32" fill="hold" grpId="1" nodeType="clickEffect">
                                  <p:stCondLst>
                                    <p:cond delay="0"/>
                                  </p:stCondLst>
                                  <p:childTnLst>
                                    <p:animEffect transition="out" filter="plus(out)">
                                      <p:cBhvr>
                                        <p:cTn id="32" dur="1000"/>
                                        <p:tgtEl>
                                          <p:spTgt spid="29697"/>
                                        </p:tgtEl>
                                      </p:cBhvr>
                                    </p:animEffect>
                                    <p:set>
                                      <p:cBhvr>
                                        <p:cTn id="33" dur="1" fill="hold">
                                          <p:stCondLst>
                                            <p:cond delay="999"/>
                                          </p:stCondLst>
                                        </p:cTn>
                                        <p:tgtEl>
                                          <p:spTgt spid="29697"/>
                                        </p:tgtEl>
                                        <p:attrNameLst>
                                          <p:attrName>style.visibility</p:attrName>
                                        </p:attrNameLst>
                                      </p:cBhvr>
                                      <p:to>
                                        <p:strVal val="hidden"/>
                                      </p:to>
                                    </p:set>
                                  </p:childTnLst>
                                </p:cTn>
                              </p:par>
                              <p:par>
                                <p:cTn id="34" presetID="13" presetClass="exit" presetSubtype="32" fill="hold" grpId="1" nodeType="withEffect">
                                  <p:stCondLst>
                                    <p:cond delay="0"/>
                                  </p:stCondLst>
                                  <p:childTnLst>
                                    <p:animEffect transition="out" filter="plus(out)">
                                      <p:cBhvr>
                                        <p:cTn id="35" dur="1000"/>
                                        <p:tgtEl>
                                          <p:spTgt spid="29698">
                                            <p:txEl>
                                              <p:pRg st="1" end="1"/>
                                            </p:txEl>
                                          </p:spTgt>
                                        </p:tgtEl>
                                      </p:cBhvr>
                                    </p:animEffect>
                                    <p:set>
                                      <p:cBhvr>
                                        <p:cTn id="36" dur="1" fill="hold">
                                          <p:stCondLst>
                                            <p:cond delay="999"/>
                                          </p:stCondLst>
                                        </p:cTn>
                                        <p:tgtEl>
                                          <p:spTgt spid="29698">
                                            <p:txEl>
                                              <p:pRg st="1" end="1"/>
                                            </p:txEl>
                                          </p:spTgt>
                                        </p:tgtEl>
                                        <p:attrNameLst>
                                          <p:attrName>style.visibility</p:attrName>
                                        </p:attrNameLst>
                                      </p:cBhvr>
                                      <p:to>
                                        <p:strVal val="hidden"/>
                                      </p:to>
                                    </p:set>
                                  </p:childTnLst>
                                </p:cTn>
                              </p:par>
                              <p:par>
                                <p:cTn id="37" presetID="13" presetClass="exit" presetSubtype="32" fill="hold" grpId="1" nodeType="withEffect">
                                  <p:stCondLst>
                                    <p:cond delay="0"/>
                                  </p:stCondLst>
                                  <p:childTnLst>
                                    <p:animEffect transition="out" filter="plus(out)">
                                      <p:cBhvr>
                                        <p:cTn id="38" dur="1000"/>
                                        <p:tgtEl>
                                          <p:spTgt spid="29698">
                                            <p:txEl>
                                              <p:pRg st="3" end="3"/>
                                            </p:txEl>
                                          </p:spTgt>
                                        </p:tgtEl>
                                      </p:cBhvr>
                                    </p:animEffect>
                                    <p:set>
                                      <p:cBhvr>
                                        <p:cTn id="39" dur="1" fill="hold">
                                          <p:stCondLst>
                                            <p:cond delay="999"/>
                                          </p:stCondLst>
                                        </p:cTn>
                                        <p:tgtEl>
                                          <p:spTgt spid="29698">
                                            <p:txEl>
                                              <p:pRg st="3" end="3"/>
                                            </p:txEl>
                                          </p:spTgt>
                                        </p:tgtEl>
                                        <p:attrNameLst>
                                          <p:attrName>style.visibility</p:attrName>
                                        </p:attrNameLst>
                                      </p:cBhvr>
                                      <p:to>
                                        <p:strVal val="hidden"/>
                                      </p:to>
                                    </p:set>
                                  </p:childTnLst>
                                </p:cTn>
                              </p:par>
                              <p:par>
                                <p:cTn id="40" presetID="13" presetClass="exit" presetSubtype="32" fill="hold" grpId="1" nodeType="withEffect">
                                  <p:stCondLst>
                                    <p:cond delay="0"/>
                                  </p:stCondLst>
                                  <p:childTnLst>
                                    <p:animEffect transition="out" filter="plus(out)">
                                      <p:cBhvr>
                                        <p:cTn id="41" dur="1000"/>
                                        <p:tgtEl>
                                          <p:spTgt spid="29698">
                                            <p:txEl>
                                              <p:pRg st="4" end="4"/>
                                            </p:txEl>
                                          </p:spTgt>
                                        </p:tgtEl>
                                      </p:cBhvr>
                                    </p:animEffect>
                                    <p:set>
                                      <p:cBhvr>
                                        <p:cTn id="42" dur="1" fill="hold">
                                          <p:stCondLst>
                                            <p:cond delay="999"/>
                                          </p:stCondLst>
                                        </p:cTn>
                                        <p:tgtEl>
                                          <p:spTgt spid="29698">
                                            <p:txEl>
                                              <p:pRg st="4" end="4"/>
                                            </p:txEl>
                                          </p:spTgt>
                                        </p:tgtEl>
                                        <p:attrNameLst>
                                          <p:attrName>style.visibility</p:attrName>
                                        </p:attrNameLst>
                                      </p:cBhvr>
                                      <p:to>
                                        <p:strVal val="hidden"/>
                                      </p:to>
                                    </p:set>
                                  </p:childTnLst>
                                </p:cTn>
                              </p:par>
                              <p:par>
                                <p:cTn id="43" presetID="13" presetClass="exit" presetSubtype="32" fill="hold" grpId="1" nodeType="withEffect">
                                  <p:stCondLst>
                                    <p:cond delay="0"/>
                                  </p:stCondLst>
                                  <p:childTnLst>
                                    <p:animEffect transition="out" filter="plus(out)">
                                      <p:cBhvr>
                                        <p:cTn id="44" dur="1000"/>
                                        <p:tgtEl>
                                          <p:spTgt spid="29698">
                                            <p:txEl>
                                              <p:pRg st="5" end="5"/>
                                            </p:txEl>
                                          </p:spTgt>
                                        </p:tgtEl>
                                      </p:cBhvr>
                                    </p:animEffect>
                                    <p:set>
                                      <p:cBhvr>
                                        <p:cTn id="45" dur="1" fill="hold">
                                          <p:stCondLst>
                                            <p:cond delay="999"/>
                                          </p:stCondLst>
                                        </p:cTn>
                                        <p:tgtEl>
                                          <p:spTgt spid="29698">
                                            <p:txEl>
                                              <p:pRg st="5" end="5"/>
                                            </p:txEl>
                                          </p:spTgt>
                                        </p:tgtEl>
                                        <p:attrNameLst>
                                          <p:attrName>style.visibility</p:attrName>
                                        </p:attrNameLst>
                                      </p:cBhvr>
                                      <p:to>
                                        <p:strVal val="hidden"/>
                                      </p:to>
                                    </p:set>
                                  </p:childTnLst>
                                </p:cTn>
                              </p:par>
                              <p:par>
                                <p:cTn id="46" presetID="13" presetClass="exit" presetSubtype="32" fill="hold" grpId="1" nodeType="withEffect">
                                  <p:stCondLst>
                                    <p:cond delay="0"/>
                                  </p:stCondLst>
                                  <p:childTnLst>
                                    <p:animEffect transition="out" filter="plus(out)">
                                      <p:cBhvr>
                                        <p:cTn id="47" dur="1000"/>
                                        <p:tgtEl>
                                          <p:spTgt spid="29698">
                                            <p:txEl>
                                              <p:pRg st="6" end="6"/>
                                            </p:txEl>
                                          </p:spTgt>
                                        </p:tgtEl>
                                      </p:cBhvr>
                                    </p:animEffect>
                                    <p:set>
                                      <p:cBhvr>
                                        <p:cTn id="48" dur="1" fill="hold">
                                          <p:stCondLst>
                                            <p:cond delay="999"/>
                                          </p:stCondLst>
                                        </p:cTn>
                                        <p:tgtEl>
                                          <p:spTgt spid="29698">
                                            <p:txEl>
                                              <p:pRg st="6" end="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7" grpId="0" animBg="1"/>
      <p:bldP spid="29697" grpId="1" animBg="1"/>
      <p:bldP spid="29698" grpId="0" uiExpand="1" build="p"/>
      <p:bldP spid="29698" grpId="1" build="allAtOnce"/>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ChangeArrowheads="1"/>
          </p:cNvSpPr>
          <p:nvPr/>
        </p:nvSpPr>
        <p:spPr bwMode="auto">
          <a:xfrm>
            <a:off x="1" y="0"/>
            <a:ext cx="91440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1" u="sng" strike="noStrike" cap="none" normalizeH="0" baseline="0" dirty="0" smtClean="0">
                <a:ln>
                  <a:noFill/>
                </a:ln>
                <a:solidFill>
                  <a:schemeClr val="tx1"/>
                </a:solidFill>
                <a:effectLst/>
                <a:latin typeface="Arial" pitchFamily="34" charset="0"/>
                <a:ea typeface="Times New Roman" pitchFamily="18" charset="0"/>
              </a:rPr>
              <a:t>SA - 240</a:t>
            </a:r>
            <a:endParaRPr kumimoji="0" lang="en-US" sz="2000" b="0" i="1" u="none" strike="noStrike" cap="none" normalizeH="0" baseline="0" dirty="0" smtClean="0">
              <a:ln>
                <a:noFill/>
              </a:ln>
              <a:solidFill>
                <a:schemeClr val="tx1"/>
              </a:solidFill>
              <a:effectLst/>
              <a:latin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800" b="1" i="1" u="sng" strike="noStrike" cap="none" normalizeH="0" baseline="0" dirty="0" smtClean="0">
                <a:ln>
                  <a:noFill/>
                </a:ln>
                <a:solidFill>
                  <a:schemeClr val="tx1"/>
                </a:solidFill>
                <a:effectLst/>
                <a:latin typeface="Arial" pitchFamily="34" charset="0"/>
                <a:ea typeface="Times New Roman" pitchFamily="18" charset="0"/>
              </a:rPr>
              <a:t>The Auditor’s Responsibility to Consider Fraud &amp; Error  In An Audit of Financial Statements</a:t>
            </a:r>
            <a:endParaRPr kumimoji="0" lang="en-US" sz="3600" b="0" i="1" u="none" strike="noStrike" cap="none" normalizeH="0" baseline="0" dirty="0" smtClean="0">
              <a:ln>
                <a:noFill/>
              </a:ln>
              <a:solidFill>
                <a:schemeClr val="tx1"/>
              </a:solidFill>
              <a:effectLst/>
              <a:latin typeface="Arial" pitchFamily="34" charset="0"/>
            </a:endParaRPr>
          </a:p>
        </p:txBody>
      </p:sp>
      <p:sp>
        <p:nvSpPr>
          <p:cNvPr id="30723" name="Rectangle 3"/>
          <p:cNvSpPr>
            <a:spLocks noChangeArrowheads="1"/>
          </p:cNvSpPr>
          <p:nvPr/>
        </p:nvSpPr>
        <p:spPr bwMode="auto">
          <a:xfrm>
            <a:off x="0" y="1595021"/>
            <a:ext cx="9144000" cy="5262979"/>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marL="457200" marR="0" lvl="0" indent="-457200" defTabSz="914400" rtl="0" eaLnBrk="1" fontAlgn="base" latinLnBrk="0" hangingPunct="1">
              <a:lnSpc>
                <a:spcPct val="100000"/>
              </a:lnSpc>
              <a:spcBef>
                <a:spcPct val="0"/>
              </a:spcBef>
              <a:spcAft>
                <a:spcPct val="0"/>
              </a:spcAft>
              <a:buClrTx/>
              <a:buSzTx/>
              <a:buFont typeface="+mj-lt"/>
              <a:buAutoNum type="arabicParenR"/>
              <a:tabLst>
                <a:tab pos="457200" algn="l"/>
              </a:tabLst>
            </a:pPr>
            <a:r>
              <a:rPr kumimoji="0" lang="en-US" sz="2400" b="1" i="0" u="none" strike="noStrike" cap="none" normalizeH="0" baseline="0" dirty="0" smtClean="0">
                <a:ln>
                  <a:noFill/>
                </a:ln>
                <a:solidFill>
                  <a:schemeClr val="bg1"/>
                </a:solidFill>
                <a:effectLst/>
                <a:latin typeface="Arial" pitchFamily="34" charset="0"/>
                <a:ea typeface="Times New Roman" pitchFamily="18" charset="0"/>
              </a:rPr>
              <a:t>Fraud</a:t>
            </a:r>
            <a:r>
              <a:rPr kumimoji="0" lang="en-US" sz="2400" b="0" i="0" u="none" strike="noStrike" cap="none" normalizeH="0" baseline="0" dirty="0" smtClean="0">
                <a:ln>
                  <a:noFill/>
                </a:ln>
                <a:solidFill>
                  <a:schemeClr val="bg1"/>
                </a:solidFill>
                <a:effectLst/>
                <a:latin typeface="Arial" pitchFamily="34" charset="0"/>
                <a:ea typeface="Times New Roman" pitchFamily="18" charset="0"/>
              </a:rPr>
              <a:t/>
            </a:r>
            <a:br>
              <a:rPr kumimoji="0" lang="en-US" sz="2400" b="0" i="0" u="none" strike="noStrike" cap="none" normalizeH="0" baseline="0" dirty="0" smtClean="0">
                <a:ln>
                  <a:noFill/>
                </a:ln>
                <a:solidFill>
                  <a:schemeClr val="bg1"/>
                </a:solidFill>
                <a:effectLst/>
                <a:latin typeface="Arial" pitchFamily="34" charset="0"/>
                <a:ea typeface="Times New Roman" pitchFamily="18" charset="0"/>
              </a:rPr>
            </a:br>
            <a:r>
              <a:rPr kumimoji="0" lang="en-US" sz="2400" b="0" i="0" u="none" strike="noStrike" cap="none" normalizeH="0" baseline="0" dirty="0" smtClean="0">
                <a:ln>
                  <a:noFill/>
                </a:ln>
                <a:solidFill>
                  <a:schemeClr val="bg1"/>
                </a:solidFill>
                <a:effectLst/>
                <a:latin typeface="Arial" pitchFamily="34" charset="0"/>
                <a:ea typeface="Times New Roman" pitchFamily="18" charset="0"/>
              </a:rPr>
              <a:t>Intentional misrepresentation : </a:t>
            </a:r>
          </a:p>
          <a:p>
            <a:pPr marL="514350" marR="0" lvl="0" indent="-514350" defTabSz="914400" rtl="0" eaLnBrk="1" fontAlgn="base" latinLnBrk="0" hangingPunct="1">
              <a:lnSpc>
                <a:spcPct val="100000"/>
              </a:lnSpc>
              <a:buClrTx/>
              <a:buSzTx/>
              <a:tabLst>
                <a:tab pos="457200" algn="l"/>
              </a:tabLst>
            </a:pPr>
            <a:r>
              <a:rPr kumimoji="0" lang="en-US" sz="2800" b="1" i="0" u="none" strike="noStrike" cap="none" normalizeH="0" baseline="0" dirty="0" smtClean="0">
                <a:ln>
                  <a:noFill/>
                </a:ln>
                <a:solidFill>
                  <a:schemeClr val="bg1"/>
                </a:solidFill>
                <a:effectLst/>
                <a:latin typeface="Arial" pitchFamily="34" charset="0"/>
                <a:ea typeface="Times New Roman" pitchFamily="18" charset="0"/>
              </a:rPr>
              <a:t>     F</a:t>
            </a:r>
            <a:r>
              <a:rPr kumimoji="0" lang="en-US" sz="2400" b="0" i="0" u="none" strike="noStrike" cap="none" normalizeH="0" baseline="0" dirty="0" smtClean="0">
                <a:ln>
                  <a:noFill/>
                </a:ln>
                <a:solidFill>
                  <a:schemeClr val="bg1"/>
                </a:solidFill>
                <a:effectLst/>
                <a:latin typeface="Arial" pitchFamily="34" charset="0"/>
                <a:ea typeface="Times New Roman" pitchFamily="18" charset="0"/>
              </a:rPr>
              <a:t>raud, </a:t>
            </a:r>
            <a:r>
              <a:rPr kumimoji="0" lang="en-US" sz="2800" b="1" i="0" u="none" strike="noStrike" cap="none" normalizeH="0" baseline="0" dirty="0" smtClean="0">
                <a:ln>
                  <a:noFill/>
                </a:ln>
                <a:solidFill>
                  <a:schemeClr val="bg1"/>
                </a:solidFill>
                <a:effectLst/>
                <a:latin typeface="Arial" pitchFamily="34" charset="0"/>
                <a:ea typeface="Times New Roman" pitchFamily="18" charset="0"/>
              </a:rPr>
              <a:t>C</a:t>
            </a:r>
            <a:r>
              <a:rPr kumimoji="0" lang="en-US" sz="2400" b="0" i="0" u="none" strike="noStrike" cap="none" normalizeH="0" baseline="0" dirty="0" smtClean="0">
                <a:ln>
                  <a:noFill/>
                </a:ln>
                <a:solidFill>
                  <a:schemeClr val="bg1"/>
                </a:solidFill>
                <a:effectLst/>
                <a:latin typeface="Arial" pitchFamily="34" charset="0"/>
                <a:ea typeface="Times New Roman" pitchFamily="18" charset="0"/>
              </a:rPr>
              <a:t>ollusion, </a:t>
            </a:r>
            <a:r>
              <a:rPr kumimoji="0" lang="en-US" sz="2800" b="1" i="0" u="none" strike="noStrike" cap="none" normalizeH="0" baseline="0" dirty="0" smtClean="0">
                <a:ln>
                  <a:noFill/>
                </a:ln>
                <a:solidFill>
                  <a:schemeClr val="bg1"/>
                </a:solidFill>
                <a:effectLst/>
                <a:latin typeface="Arial" pitchFamily="34" charset="0"/>
                <a:ea typeface="Times New Roman" pitchFamily="18" charset="0"/>
              </a:rPr>
              <a:t>W</a:t>
            </a:r>
            <a:r>
              <a:rPr kumimoji="0" lang="en-US" sz="2400" b="0" i="0" u="none" strike="noStrike" cap="none" normalizeH="0" baseline="0" dirty="0" smtClean="0">
                <a:ln>
                  <a:noFill/>
                </a:ln>
                <a:solidFill>
                  <a:schemeClr val="bg1"/>
                </a:solidFill>
                <a:effectLst/>
                <a:latin typeface="Arial" pitchFamily="34" charset="0"/>
                <a:ea typeface="Times New Roman" pitchFamily="18" charset="0"/>
              </a:rPr>
              <a:t>illful misstatement, </a:t>
            </a:r>
            <a:r>
              <a:rPr kumimoji="0" lang="en-US" sz="2400" b="1" i="0" u="none" strike="noStrike" cap="none" normalizeH="0" baseline="0" dirty="0" smtClean="0">
                <a:ln>
                  <a:noFill/>
                </a:ln>
                <a:solidFill>
                  <a:schemeClr val="bg1"/>
                </a:solidFill>
                <a:effectLst/>
                <a:latin typeface="Arial" pitchFamily="34" charset="0"/>
                <a:ea typeface="Times New Roman" pitchFamily="18" charset="0"/>
              </a:rPr>
              <a:t>Suppression</a:t>
            </a:r>
            <a:r>
              <a:rPr kumimoji="0" lang="en-US" sz="2400" b="0" i="0" u="none" strike="noStrike" cap="none" normalizeH="0" baseline="0" dirty="0" smtClean="0">
                <a:ln>
                  <a:noFill/>
                </a:ln>
                <a:solidFill>
                  <a:schemeClr val="bg1"/>
                </a:solidFill>
                <a:effectLst/>
                <a:latin typeface="Arial" pitchFamily="34" charset="0"/>
                <a:ea typeface="Times New Roman" pitchFamily="18" charset="0"/>
              </a:rPr>
              <a:t> of Facts, </a:t>
            </a:r>
            <a:r>
              <a:rPr kumimoji="0" lang="en-US" sz="2400" b="1" i="0" u="none" strike="noStrike" cap="none" normalizeH="0" baseline="0" dirty="0" smtClean="0">
                <a:ln>
                  <a:noFill/>
                </a:ln>
                <a:solidFill>
                  <a:schemeClr val="bg1"/>
                </a:solidFill>
                <a:effectLst/>
                <a:latin typeface="Arial" pitchFamily="34" charset="0"/>
                <a:ea typeface="Times New Roman" pitchFamily="18" charset="0"/>
              </a:rPr>
              <a:t>C</a:t>
            </a:r>
            <a:r>
              <a:rPr kumimoji="0" lang="en-US" sz="2400" b="0" i="0" u="none" strike="noStrike" cap="none" normalizeH="0" baseline="0" dirty="0" smtClean="0">
                <a:ln>
                  <a:noFill/>
                </a:ln>
                <a:solidFill>
                  <a:schemeClr val="bg1"/>
                </a:solidFill>
                <a:effectLst/>
                <a:latin typeface="Arial" pitchFamily="34" charset="0"/>
                <a:ea typeface="Times New Roman" pitchFamily="18" charset="0"/>
              </a:rPr>
              <a:t>ontravention of </a:t>
            </a:r>
            <a:r>
              <a:rPr kumimoji="0" lang="en-US" sz="2800" b="0" i="0" u="none" strike="noStrike" cap="none" normalizeH="0" baseline="0" dirty="0" smtClean="0">
                <a:ln>
                  <a:noFill/>
                </a:ln>
                <a:solidFill>
                  <a:schemeClr val="bg1"/>
                </a:solidFill>
                <a:effectLst/>
                <a:latin typeface="Arial" pitchFamily="34" charset="0"/>
                <a:ea typeface="Times New Roman" pitchFamily="18" charset="0"/>
              </a:rPr>
              <a:t>P</a:t>
            </a:r>
            <a:r>
              <a:rPr kumimoji="0" lang="en-US" sz="2400" b="0" i="0" u="none" strike="noStrike" cap="none" normalizeH="0" baseline="0" dirty="0" smtClean="0">
                <a:ln>
                  <a:noFill/>
                </a:ln>
                <a:solidFill>
                  <a:schemeClr val="bg1"/>
                </a:solidFill>
                <a:effectLst/>
                <a:latin typeface="Arial" pitchFamily="34" charset="0"/>
                <a:ea typeface="Times New Roman" pitchFamily="18" charset="0"/>
              </a:rPr>
              <a:t>rovisions etc. (i.e. FCWSP)</a:t>
            </a:r>
          </a:p>
          <a:p>
            <a:pPr marL="0" marR="0" lvl="0" indent="0" defTabSz="914400" rtl="0" eaLnBrk="0" fontAlgn="base" latinLnBrk="0" hangingPunct="0">
              <a:lnSpc>
                <a:spcPct val="100000"/>
              </a:lnSpc>
              <a:buClrTx/>
              <a:buSzTx/>
              <a:buFontTx/>
              <a:buNone/>
              <a:tabLst>
                <a:tab pos="457200" algn="l"/>
              </a:tabLst>
            </a:pPr>
            <a:endParaRPr kumimoji="0" lang="en-US" sz="2000" b="0" i="0" u="none" strike="noStrike" cap="none" normalizeH="0" baseline="0" dirty="0" smtClean="0">
              <a:ln>
                <a:noFill/>
              </a:ln>
              <a:solidFill>
                <a:schemeClr val="bg1"/>
              </a:solidFill>
              <a:effectLst/>
              <a:latin typeface="Arial" pitchFamily="34" charset="0"/>
            </a:endParaRPr>
          </a:p>
          <a:p>
            <a:pPr marL="0" marR="0" lvl="0" indent="0" defTabSz="914400" rtl="0" eaLnBrk="0" fontAlgn="base" latinLnBrk="0" hangingPunct="0">
              <a:lnSpc>
                <a:spcPct val="100000"/>
              </a:lnSpc>
              <a:buClrTx/>
              <a:buSzTx/>
              <a:buFontTx/>
              <a:buNone/>
              <a:tabLst>
                <a:tab pos="457200" algn="l"/>
              </a:tabLst>
            </a:pPr>
            <a:r>
              <a:rPr kumimoji="0" lang="en-US" sz="2400" b="1" i="0" u="none" strike="noStrike" cap="none" normalizeH="0" baseline="0" dirty="0" smtClean="0">
                <a:ln>
                  <a:noFill/>
                </a:ln>
                <a:solidFill>
                  <a:schemeClr val="bg1"/>
                </a:solidFill>
                <a:effectLst/>
                <a:latin typeface="Arial" pitchFamily="34" charset="0"/>
                <a:ea typeface="Times New Roman" pitchFamily="18" charset="0"/>
              </a:rPr>
              <a:t>2) 	Error</a:t>
            </a:r>
            <a:endParaRPr kumimoji="0" lang="en-US" sz="2000" b="0" i="0" u="none" strike="noStrike" cap="none" normalizeH="0" baseline="0" dirty="0" smtClean="0">
              <a:ln>
                <a:noFill/>
              </a:ln>
              <a:solidFill>
                <a:schemeClr val="bg1"/>
              </a:solidFill>
              <a:effectLst/>
              <a:latin typeface="Arial" pitchFamily="34" charset="0"/>
            </a:endParaRPr>
          </a:p>
          <a:p>
            <a:pPr marL="0" marR="0" lvl="0" indent="0" defTabSz="914400" rtl="0" eaLnBrk="0" fontAlgn="base" latinLnBrk="0" hangingPunct="0">
              <a:lnSpc>
                <a:spcPct val="100000"/>
              </a:lnSpc>
              <a:buClrTx/>
              <a:buSzTx/>
              <a:buFontTx/>
              <a:buNone/>
              <a:tabLst>
                <a:tab pos="457200" algn="l"/>
              </a:tabLst>
            </a:pPr>
            <a:r>
              <a:rPr kumimoji="0" lang="en-US" sz="2400" b="0" i="0" u="none" strike="noStrike" cap="none" normalizeH="0" baseline="0" dirty="0" smtClean="0">
                <a:ln>
                  <a:noFill/>
                </a:ln>
                <a:solidFill>
                  <a:schemeClr val="bg1"/>
                </a:solidFill>
                <a:effectLst/>
                <a:latin typeface="Arial" pitchFamily="34" charset="0"/>
                <a:ea typeface="Times New Roman" pitchFamily="18" charset="0"/>
              </a:rPr>
              <a:t>   	Unintentional Mistake</a:t>
            </a:r>
          </a:p>
          <a:p>
            <a:pPr marL="0" marR="0" lvl="0" indent="0" defTabSz="914400" rtl="0" eaLnBrk="0" fontAlgn="base" latinLnBrk="0" hangingPunct="0">
              <a:lnSpc>
                <a:spcPct val="100000"/>
              </a:lnSpc>
              <a:buClrTx/>
              <a:buSzTx/>
              <a:buFontTx/>
              <a:buNone/>
              <a:tabLst>
                <a:tab pos="457200" algn="l"/>
              </a:tabLst>
            </a:pPr>
            <a:endParaRPr kumimoji="0" lang="en-US" sz="2000" b="0" i="0" u="none" strike="noStrike" cap="none" normalizeH="0" baseline="0" dirty="0" smtClean="0">
              <a:ln>
                <a:noFill/>
              </a:ln>
              <a:solidFill>
                <a:schemeClr val="bg1"/>
              </a:solidFill>
              <a:effectLst/>
              <a:latin typeface="Arial" pitchFamily="34" charset="0"/>
            </a:endParaRPr>
          </a:p>
          <a:p>
            <a:pPr marL="457200" marR="0" lvl="0" indent="-457200" defTabSz="914400" rtl="0" eaLnBrk="0" fontAlgn="base" latinLnBrk="0" hangingPunct="0">
              <a:lnSpc>
                <a:spcPct val="100000"/>
              </a:lnSpc>
              <a:buClrTx/>
              <a:buSzTx/>
              <a:buFontTx/>
              <a:buAutoNum type="arabicParenR" startAt="3"/>
              <a:tabLst>
                <a:tab pos="457200" algn="l"/>
              </a:tabLst>
            </a:pPr>
            <a:r>
              <a:rPr kumimoji="0" lang="en-US" sz="2400" b="1" i="0" u="none" strike="noStrike" cap="none" normalizeH="0" baseline="0" dirty="0" smtClean="0">
                <a:ln>
                  <a:noFill/>
                </a:ln>
                <a:solidFill>
                  <a:schemeClr val="bg1"/>
                </a:solidFill>
                <a:effectLst/>
                <a:latin typeface="Arial" pitchFamily="34" charset="0"/>
                <a:ea typeface="Times New Roman" pitchFamily="18" charset="0"/>
              </a:rPr>
              <a:t>Responsibility of Detection of Fraud / Error</a:t>
            </a:r>
            <a:r>
              <a:rPr kumimoji="0" lang="en-US" sz="2400" b="0" i="0" u="none" strike="noStrike" cap="none" normalizeH="0" baseline="0" dirty="0" smtClean="0">
                <a:ln>
                  <a:noFill/>
                </a:ln>
                <a:solidFill>
                  <a:schemeClr val="bg1"/>
                </a:solidFill>
                <a:effectLst/>
                <a:latin typeface="Arial" pitchFamily="34" charset="0"/>
                <a:ea typeface="Times New Roman" pitchFamily="18" charset="0"/>
              </a:rPr>
              <a:t/>
            </a:r>
            <a:br>
              <a:rPr kumimoji="0" lang="en-US" sz="2400" b="0" i="0" u="none" strike="noStrike" cap="none" normalizeH="0" baseline="0" dirty="0" smtClean="0">
                <a:ln>
                  <a:noFill/>
                </a:ln>
                <a:solidFill>
                  <a:schemeClr val="bg1"/>
                </a:solidFill>
                <a:effectLst/>
                <a:latin typeface="Arial" pitchFamily="34" charset="0"/>
                <a:ea typeface="Times New Roman" pitchFamily="18" charset="0"/>
              </a:rPr>
            </a:br>
            <a:r>
              <a:rPr kumimoji="0" lang="en-US" sz="2400" b="0" i="0" u="none" strike="noStrike" cap="none" normalizeH="0" baseline="0" dirty="0" smtClean="0">
                <a:ln>
                  <a:noFill/>
                </a:ln>
                <a:solidFill>
                  <a:schemeClr val="bg1"/>
                </a:solidFill>
                <a:effectLst/>
                <a:latin typeface="Arial" pitchFamily="34" charset="0"/>
                <a:ea typeface="Times New Roman" pitchFamily="18" charset="0"/>
              </a:rPr>
              <a:t> Lies with MANAGEMENT</a:t>
            </a:r>
          </a:p>
          <a:p>
            <a:pPr marL="457200" marR="0" lvl="0" indent="-457200" defTabSz="914400" rtl="0" eaLnBrk="0" fontAlgn="base" latinLnBrk="0" hangingPunct="0">
              <a:lnSpc>
                <a:spcPct val="100000"/>
              </a:lnSpc>
              <a:buClrTx/>
              <a:buSzTx/>
              <a:buFontTx/>
              <a:buAutoNum type="arabicParenR" startAt="3"/>
              <a:tabLst>
                <a:tab pos="457200" algn="l"/>
              </a:tabLst>
            </a:pPr>
            <a:endParaRPr kumimoji="0" lang="en-US" sz="2400" b="0" i="0" u="none" strike="noStrike" cap="none" normalizeH="0" baseline="0" dirty="0" smtClean="0">
              <a:ln>
                <a:noFill/>
              </a:ln>
              <a:solidFill>
                <a:schemeClr val="bg1"/>
              </a:solidFill>
              <a:effectLst/>
              <a:latin typeface="Arial" pitchFamily="34" charset="0"/>
              <a:ea typeface="Times New Roman" pitchFamily="18" charset="0"/>
            </a:endParaRPr>
          </a:p>
          <a:p>
            <a:pPr marL="457200" marR="0" lvl="0" indent="-457200" defTabSz="914400" rtl="0" eaLnBrk="0" fontAlgn="base" latinLnBrk="0" hangingPunct="0">
              <a:lnSpc>
                <a:spcPct val="100000"/>
              </a:lnSpc>
              <a:buClrTx/>
              <a:buSzTx/>
              <a:buFontTx/>
              <a:buAutoNum type="arabicParenR" startAt="3"/>
              <a:tabLst>
                <a:tab pos="457200" algn="l"/>
              </a:tabLst>
            </a:pPr>
            <a:r>
              <a:rPr kumimoji="0" lang="en-US" sz="2400" b="1" i="0" u="none" strike="noStrike" cap="none" normalizeH="0" baseline="0" dirty="0" smtClean="0">
                <a:ln>
                  <a:noFill/>
                </a:ln>
                <a:solidFill>
                  <a:schemeClr val="bg1"/>
                </a:solidFill>
                <a:effectLst/>
                <a:latin typeface="Arial" pitchFamily="34" charset="0"/>
                <a:ea typeface="Times New Roman" pitchFamily="18" charset="0"/>
              </a:rPr>
              <a:t>Inherent Limitations of Audit</a:t>
            </a:r>
          </a:p>
          <a:p>
            <a:pPr marL="457200" marR="0" lvl="0" indent="-457200" defTabSz="914400" rtl="0" eaLnBrk="0" fontAlgn="base" latinLnBrk="0" hangingPunct="0">
              <a:lnSpc>
                <a:spcPct val="100000"/>
              </a:lnSpc>
              <a:buClrTx/>
              <a:buSzTx/>
              <a:tabLst>
                <a:tab pos="457200" algn="l"/>
              </a:tabLst>
            </a:pPr>
            <a:endParaRPr kumimoji="0" lang="en-US" sz="2400" b="1" i="0" u="none" strike="noStrike" cap="none" normalizeH="0" baseline="0" dirty="0" smtClean="0">
              <a:ln>
                <a:noFill/>
              </a:ln>
              <a:solidFill>
                <a:schemeClr val="bg1"/>
              </a:solidFill>
              <a:effectLst/>
              <a:latin typeface="Arial" pitchFamily="34" charset="0"/>
              <a:ea typeface="Times New Roman" pitchFamily="18" charset="0"/>
            </a:endParaRPr>
          </a:p>
          <a:p>
            <a:pPr marL="457200" marR="0" lvl="0" indent="-457200" defTabSz="914400" rtl="0" eaLnBrk="0" fontAlgn="base" latinLnBrk="0" hangingPunct="0">
              <a:lnSpc>
                <a:spcPct val="100000"/>
              </a:lnSpc>
              <a:buClrTx/>
              <a:buSzTx/>
              <a:tabLst>
                <a:tab pos="457200" algn="l"/>
              </a:tabLst>
            </a:pPr>
            <a:r>
              <a:rPr lang="en-US" sz="2400" b="1" dirty="0" smtClean="0">
                <a:solidFill>
                  <a:schemeClr val="bg1"/>
                </a:solidFill>
                <a:latin typeface="Arial" pitchFamily="34" charset="0"/>
                <a:ea typeface="Times New Roman" pitchFamily="18" charset="0"/>
              </a:rPr>
              <a:t>5)   </a:t>
            </a:r>
            <a:r>
              <a:rPr kumimoji="0" lang="en-US" sz="2400" b="1" i="0" u="none" strike="noStrike" cap="none" normalizeH="0" baseline="0" dirty="0" smtClean="0">
                <a:ln>
                  <a:noFill/>
                </a:ln>
                <a:solidFill>
                  <a:schemeClr val="bg1"/>
                </a:solidFill>
                <a:effectLst/>
                <a:latin typeface="Arial" pitchFamily="34" charset="0"/>
                <a:ea typeface="Times New Roman" pitchFamily="18" charset="0"/>
              </a:rPr>
              <a:t>Audit Risk </a:t>
            </a:r>
            <a:r>
              <a:rPr kumimoji="0" lang="en-US" sz="2400" b="0" i="0" u="none" strike="noStrike" cap="none" normalizeH="0" baseline="0" dirty="0" smtClean="0">
                <a:ln>
                  <a:noFill/>
                </a:ln>
                <a:solidFill>
                  <a:schemeClr val="bg1"/>
                </a:solidFill>
                <a:effectLst/>
                <a:latin typeface="Arial" pitchFamily="34" charset="0"/>
                <a:ea typeface="Times New Roman" pitchFamily="18" charset="0"/>
              </a:rPr>
              <a:t>(As per </a:t>
            </a:r>
            <a:r>
              <a:rPr lang="en-US" sz="2400" dirty="0" smtClean="0">
                <a:solidFill>
                  <a:schemeClr val="bg1"/>
                </a:solidFill>
                <a:latin typeface="Arial" pitchFamily="34" charset="0"/>
                <a:ea typeface="Times New Roman" pitchFamily="18" charset="0"/>
              </a:rPr>
              <a:t>SA - 400</a:t>
            </a:r>
            <a:r>
              <a:rPr kumimoji="0" lang="en-US" sz="2400" b="0" i="0" u="none" strike="noStrike" cap="none" normalizeH="0" baseline="0" dirty="0" smtClean="0">
                <a:ln>
                  <a:noFill/>
                </a:ln>
                <a:solidFill>
                  <a:schemeClr val="bg1"/>
                </a:solidFill>
                <a:effectLst/>
                <a:latin typeface="Arial" pitchFamily="34" charset="0"/>
                <a:ea typeface="Times New Roman" pitchFamily="18" charset="0"/>
              </a:rPr>
              <a:t>)</a:t>
            </a:r>
            <a:endParaRPr kumimoji="0" lang="en-US" sz="3600" b="0" i="0" u="none" strike="noStrike" cap="none" normalizeH="0" baseline="0" dirty="0" smtClean="0">
              <a:ln>
                <a:noFill/>
              </a:ln>
              <a:solidFill>
                <a:schemeClr val="bg1"/>
              </a:solidFill>
              <a:effectLst/>
              <a:latin typeface="Arial" pitchFamily="34" charset="0"/>
            </a:endParaRP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0721">
                                            <p:txEl>
                                              <p:pRg st="0" end="0"/>
                                            </p:txEl>
                                          </p:spTgt>
                                        </p:tgtEl>
                                        <p:attrNameLst>
                                          <p:attrName>style.visibility</p:attrName>
                                        </p:attrNameLst>
                                      </p:cBhvr>
                                      <p:to>
                                        <p:strVal val="visible"/>
                                      </p:to>
                                    </p:set>
                                    <p:animEffect transition="in" filter="wipe(down)">
                                      <p:cBhvr>
                                        <p:cTn id="7" dur="500"/>
                                        <p:tgtEl>
                                          <p:spTgt spid="30721">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0721">
                                            <p:txEl>
                                              <p:pRg st="1" end="1"/>
                                            </p:txEl>
                                          </p:spTgt>
                                        </p:tgtEl>
                                        <p:attrNameLst>
                                          <p:attrName>style.visibility</p:attrName>
                                        </p:attrNameLst>
                                      </p:cBhvr>
                                      <p:to>
                                        <p:strVal val="visible"/>
                                      </p:to>
                                    </p:set>
                                    <p:animEffect transition="in" filter="wipe(down)">
                                      <p:cBhvr>
                                        <p:cTn id="10" dur="500"/>
                                        <p:tgtEl>
                                          <p:spTgt spid="30721">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0723">
                                            <p:bg/>
                                          </p:spTgt>
                                        </p:tgtEl>
                                        <p:attrNameLst>
                                          <p:attrName>style.visibility</p:attrName>
                                        </p:attrNameLst>
                                      </p:cBhvr>
                                      <p:to>
                                        <p:strVal val="visible"/>
                                      </p:to>
                                    </p:set>
                                    <p:animEffect transition="in" filter="fade">
                                      <p:cBhvr>
                                        <p:cTn id="15" dur="2000"/>
                                        <p:tgtEl>
                                          <p:spTgt spid="30723">
                                            <p:bg/>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0723">
                                            <p:txEl>
                                              <p:pRg st="0" end="0"/>
                                            </p:txEl>
                                          </p:spTgt>
                                        </p:tgtEl>
                                        <p:attrNameLst>
                                          <p:attrName>style.visibility</p:attrName>
                                        </p:attrNameLst>
                                      </p:cBhvr>
                                      <p:to>
                                        <p:strVal val="visible"/>
                                      </p:to>
                                    </p:set>
                                    <p:animEffect transition="in" filter="fade">
                                      <p:cBhvr>
                                        <p:cTn id="18" dur="2000"/>
                                        <p:tgtEl>
                                          <p:spTgt spid="30723">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0723">
                                            <p:txEl>
                                              <p:pRg st="1" end="1"/>
                                            </p:txEl>
                                          </p:spTgt>
                                        </p:tgtEl>
                                        <p:attrNameLst>
                                          <p:attrName>style.visibility</p:attrName>
                                        </p:attrNameLst>
                                      </p:cBhvr>
                                      <p:to>
                                        <p:strVal val="visible"/>
                                      </p:to>
                                    </p:set>
                                    <p:animEffect transition="in" filter="fade">
                                      <p:cBhvr>
                                        <p:cTn id="21" dur="2000"/>
                                        <p:tgtEl>
                                          <p:spTgt spid="30723">
                                            <p:txEl>
                                              <p:pRg st="1" end="1"/>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0723">
                                            <p:txEl>
                                              <p:pRg st="3" end="3"/>
                                            </p:txEl>
                                          </p:spTgt>
                                        </p:tgtEl>
                                        <p:attrNameLst>
                                          <p:attrName>style.visibility</p:attrName>
                                        </p:attrNameLst>
                                      </p:cBhvr>
                                      <p:to>
                                        <p:strVal val="visible"/>
                                      </p:to>
                                    </p:set>
                                    <p:animEffect transition="in" filter="fade">
                                      <p:cBhvr>
                                        <p:cTn id="24" dur="2000"/>
                                        <p:tgtEl>
                                          <p:spTgt spid="30723">
                                            <p:txEl>
                                              <p:pRg st="3" end="3"/>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0723">
                                            <p:txEl>
                                              <p:pRg st="4" end="4"/>
                                            </p:txEl>
                                          </p:spTgt>
                                        </p:tgtEl>
                                        <p:attrNameLst>
                                          <p:attrName>style.visibility</p:attrName>
                                        </p:attrNameLst>
                                      </p:cBhvr>
                                      <p:to>
                                        <p:strVal val="visible"/>
                                      </p:to>
                                    </p:set>
                                    <p:animEffect transition="in" filter="fade">
                                      <p:cBhvr>
                                        <p:cTn id="27" dur="2000"/>
                                        <p:tgtEl>
                                          <p:spTgt spid="30723">
                                            <p:txEl>
                                              <p:pRg st="4" end="4"/>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0723">
                                            <p:txEl>
                                              <p:pRg st="6" end="6"/>
                                            </p:txEl>
                                          </p:spTgt>
                                        </p:tgtEl>
                                        <p:attrNameLst>
                                          <p:attrName>style.visibility</p:attrName>
                                        </p:attrNameLst>
                                      </p:cBhvr>
                                      <p:to>
                                        <p:strVal val="visible"/>
                                      </p:to>
                                    </p:set>
                                    <p:animEffect transition="in" filter="fade">
                                      <p:cBhvr>
                                        <p:cTn id="30" dur="2000"/>
                                        <p:tgtEl>
                                          <p:spTgt spid="30723">
                                            <p:txEl>
                                              <p:pRg st="6" end="6"/>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0723">
                                            <p:txEl>
                                              <p:pRg st="8" end="8"/>
                                            </p:txEl>
                                          </p:spTgt>
                                        </p:tgtEl>
                                        <p:attrNameLst>
                                          <p:attrName>style.visibility</p:attrName>
                                        </p:attrNameLst>
                                      </p:cBhvr>
                                      <p:to>
                                        <p:strVal val="visible"/>
                                      </p:to>
                                    </p:set>
                                    <p:animEffect transition="in" filter="fade">
                                      <p:cBhvr>
                                        <p:cTn id="33" dur="2000"/>
                                        <p:tgtEl>
                                          <p:spTgt spid="30723">
                                            <p:txEl>
                                              <p:pRg st="8" end="8"/>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0723">
                                            <p:txEl>
                                              <p:pRg st="10" end="10"/>
                                            </p:txEl>
                                          </p:spTgt>
                                        </p:tgtEl>
                                        <p:attrNameLst>
                                          <p:attrName>style.visibility</p:attrName>
                                        </p:attrNameLst>
                                      </p:cBhvr>
                                      <p:to>
                                        <p:strVal val="visible"/>
                                      </p:to>
                                    </p:set>
                                    <p:animEffect transition="in" filter="fade">
                                      <p:cBhvr>
                                        <p:cTn id="36" dur="2000"/>
                                        <p:tgtEl>
                                          <p:spTgt spid="30723">
                                            <p:txEl>
                                              <p:pRg st="10" end="1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8" presetClass="exit" presetSubtype="32" fill="hold" grpId="1" nodeType="clickEffect">
                                  <p:stCondLst>
                                    <p:cond delay="0"/>
                                  </p:stCondLst>
                                  <p:childTnLst>
                                    <p:animEffect transition="out" filter="diamond(out)">
                                      <p:cBhvr>
                                        <p:cTn id="40" dur="2000"/>
                                        <p:tgtEl>
                                          <p:spTgt spid="30723">
                                            <p:txEl>
                                              <p:pRg st="0" end="0"/>
                                            </p:txEl>
                                          </p:spTgt>
                                        </p:tgtEl>
                                      </p:cBhvr>
                                    </p:animEffect>
                                    <p:set>
                                      <p:cBhvr>
                                        <p:cTn id="41" dur="1" fill="hold">
                                          <p:stCondLst>
                                            <p:cond delay="1999"/>
                                          </p:stCondLst>
                                        </p:cTn>
                                        <p:tgtEl>
                                          <p:spTgt spid="30723">
                                            <p:txEl>
                                              <p:pRg st="0" end="0"/>
                                            </p:txEl>
                                          </p:spTgt>
                                        </p:tgtEl>
                                        <p:attrNameLst>
                                          <p:attrName>style.visibility</p:attrName>
                                        </p:attrNameLst>
                                      </p:cBhvr>
                                      <p:to>
                                        <p:strVal val="hidden"/>
                                      </p:to>
                                    </p:set>
                                  </p:childTnLst>
                                </p:cTn>
                              </p:par>
                              <p:par>
                                <p:cTn id="42" presetID="8" presetClass="exit" presetSubtype="32" fill="hold" grpId="1" nodeType="withEffect">
                                  <p:stCondLst>
                                    <p:cond delay="0"/>
                                  </p:stCondLst>
                                  <p:childTnLst>
                                    <p:animEffect transition="out" filter="diamond(out)">
                                      <p:cBhvr>
                                        <p:cTn id="43" dur="2000"/>
                                        <p:tgtEl>
                                          <p:spTgt spid="30723">
                                            <p:txEl>
                                              <p:pRg st="1" end="1"/>
                                            </p:txEl>
                                          </p:spTgt>
                                        </p:tgtEl>
                                      </p:cBhvr>
                                    </p:animEffect>
                                    <p:set>
                                      <p:cBhvr>
                                        <p:cTn id="44" dur="1" fill="hold">
                                          <p:stCondLst>
                                            <p:cond delay="1999"/>
                                          </p:stCondLst>
                                        </p:cTn>
                                        <p:tgtEl>
                                          <p:spTgt spid="30723">
                                            <p:txEl>
                                              <p:pRg st="1" end="1"/>
                                            </p:txEl>
                                          </p:spTgt>
                                        </p:tgtEl>
                                        <p:attrNameLst>
                                          <p:attrName>style.visibility</p:attrName>
                                        </p:attrNameLst>
                                      </p:cBhvr>
                                      <p:to>
                                        <p:strVal val="hidden"/>
                                      </p:to>
                                    </p:set>
                                  </p:childTnLst>
                                </p:cTn>
                              </p:par>
                              <p:par>
                                <p:cTn id="45" presetID="8" presetClass="exit" presetSubtype="32" fill="hold" grpId="1" nodeType="withEffect">
                                  <p:stCondLst>
                                    <p:cond delay="0"/>
                                  </p:stCondLst>
                                  <p:childTnLst>
                                    <p:animEffect transition="out" filter="diamond(out)">
                                      <p:cBhvr>
                                        <p:cTn id="46" dur="2000"/>
                                        <p:tgtEl>
                                          <p:spTgt spid="30723">
                                            <p:txEl>
                                              <p:pRg st="3" end="3"/>
                                            </p:txEl>
                                          </p:spTgt>
                                        </p:tgtEl>
                                      </p:cBhvr>
                                    </p:animEffect>
                                    <p:set>
                                      <p:cBhvr>
                                        <p:cTn id="47" dur="1" fill="hold">
                                          <p:stCondLst>
                                            <p:cond delay="1999"/>
                                          </p:stCondLst>
                                        </p:cTn>
                                        <p:tgtEl>
                                          <p:spTgt spid="30723">
                                            <p:txEl>
                                              <p:pRg st="3" end="3"/>
                                            </p:txEl>
                                          </p:spTgt>
                                        </p:tgtEl>
                                        <p:attrNameLst>
                                          <p:attrName>style.visibility</p:attrName>
                                        </p:attrNameLst>
                                      </p:cBhvr>
                                      <p:to>
                                        <p:strVal val="hidden"/>
                                      </p:to>
                                    </p:set>
                                  </p:childTnLst>
                                </p:cTn>
                              </p:par>
                              <p:par>
                                <p:cTn id="48" presetID="8" presetClass="exit" presetSubtype="32" fill="hold" grpId="1" nodeType="withEffect">
                                  <p:stCondLst>
                                    <p:cond delay="0"/>
                                  </p:stCondLst>
                                  <p:childTnLst>
                                    <p:animEffect transition="out" filter="diamond(out)">
                                      <p:cBhvr>
                                        <p:cTn id="49" dur="2000"/>
                                        <p:tgtEl>
                                          <p:spTgt spid="30723">
                                            <p:txEl>
                                              <p:pRg st="4" end="4"/>
                                            </p:txEl>
                                          </p:spTgt>
                                        </p:tgtEl>
                                      </p:cBhvr>
                                    </p:animEffect>
                                    <p:set>
                                      <p:cBhvr>
                                        <p:cTn id="50" dur="1" fill="hold">
                                          <p:stCondLst>
                                            <p:cond delay="1999"/>
                                          </p:stCondLst>
                                        </p:cTn>
                                        <p:tgtEl>
                                          <p:spTgt spid="30723">
                                            <p:txEl>
                                              <p:pRg st="4" end="4"/>
                                            </p:txEl>
                                          </p:spTgt>
                                        </p:tgtEl>
                                        <p:attrNameLst>
                                          <p:attrName>style.visibility</p:attrName>
                                        </p:attrNameLst>
                                      </p:cBhvr>
                                      <p:to>
                                        <p:strVal val="hidden"/>
                                      </p:to>
                                    </p:set>
                                  </p:childTnLst>
                                </p:cTn>
                              </p:par>
                              <p:par>
                                <p:cTn id="51" presetID="8" presetClass="exit" presetSubtype="32" fill="hold" grpId="1" nodeType="withEffect">
                                  <p:stCondLst>
                                    <p:cond delay="0"/>
                                  </p:stCondLst>
                                  <p:childTnLst>
                                    <p:animEffect transition="out" filter="diamond(out)">
                                      <p:cBhvr>
                                        <p:cTn id="52" dur="2000"/>
                                        <p:tgtEl>
                                          <p:spTgt spid="30723">
                                            <p:txEl>
                                              <p:pRg st="6" end="6"/>
                                            </p:txEl>
                                          </p:spTgt>
                                        </p:tgtEl>
                                      </p:cBhvr>
                                    </p:animEffect>
                                    <p:set>
                                      <p:cBhvr>
                                        <p:cTn id="53" dur="1" fill="hold">
                                          <p:stCondLst>
                                            <p:cond delay="1999"/>
                                          </p:stCondLst>
                                        </p:cTn>
                                        <p:tgtEl>
                                          <p:spTgt spid="30723">
                                            <p:txEl>
                                              <p:pRg st="6" end="6"/>
                                            </p:txEl>
                                          </p:spTgt>
                                        </p:tgtEl>
                                        <p:attrNameLst>
                                          <p:attrName>style.visibility</p:attrName>
                                        </p:attrNameLst>
                                      </p:cBhvr>
                                      <p:to>
                                        <p:strVal val="hidden"/>
                                      </p:to>
                                    </p:set>
                                  </p:childTnLst>
                                </p:cTn>
                              </p:par>
                              <p:par>
                                <p:cTn id="54" presetID="8" presetClass="exit" presetSubtype="32" fill="hold" grpId="1" nodeType="withEffect">
                                  <p:stCondLst>
                                    <p:cond delay="0"/>
                                  </p:stCondLst>
                                  <p:childTnLst>
                                    <p:animEffect transition="out" filter="diamond(out)">
                                      <p:cBhvr>
                                        <p:cTn id="55" dur="2000"/>
                                        <p:tgtEl>
                                          <p:spTgt spid="30723">
                                            <p:txEl>
                                              <p:pRg st="8" end="8"/>
                                            </p:txEl>
                                          </p:spTgt>
                                        </p:tgtEl>
                                      </p:cBhvr>
                                    </p:animEffect>
                                    <p:set>
                                      <p:cBhvr>
                                        <p:cTn id="56" dur="1" fill="hold">
                                          <p:stCondLst>
                                            <p:cond delay="1999"/>
                                          </p:stCondLst>
                                        </p:cTn>
                                        <p:tgtEl>
                                          <p:spTgt spid="30723">
                                            <p:txEl>
                                              <p:pRg st="8" end="8"/>
                                            </p:txEl>
                                          </p:spTgt>
                                        </p:tgtEl>
                                        <p:attrNameLst>
                                          <p:attrName>style.visibility</p:attrName>
                                        </p:attrNameLst>
                                      </p:cBhvr>
                                      <p:to>
                                        <p:strVal val="hidden"/>
                                      </p:to>
                                    </p:set>
                                  </p:childTnLst>
                                </p:cTn>
                              </p:par>
                              <p:par>
                                <p:cTn id="57" presetID="8" presetClass="exit" presetSubtype="32" fill="hold" grpId="1" nodeType="withEffect">
                                  <p:stCondLst>
                                    <p:cond delay="0"/>
                                  </p:stCondLst>
                                  <p:childTnLst>
                                    <p:animEffect transition="out" filter="diamond(out)">
                                      <p:cBhvr>
                                        <p:cTn id="58" dur="2000"/>
                                        <p:tgtEl>
                                          <p:spTgt spid="30723">
                                            <p:txEl>
                                              <p:pRg st="10" end="10"/>
                                            </p:txEl>
                                          </p:spTgt>
                                        </p:tgtEl>
                                      </p:cBhvr>
                                    </p:animEffect>
                                    <p:set>
                                      <p:cBhvr>
                                        <p:cTn id="59" dur="1" fill="hold">
                                          <p:stCondLst>
                                            <p:cond delay="1999"/>
                                          </p:stCondLst>
                                        </p:cTn>
                                        <p:tgtEl>
                                          <p:spTgt spid="30723">
                                            <p:txEl>
                                              <p:pRg st="10" end="10"/>
                                            </p:txEl>
                                          </p:spTgt>
                                        </p:tgtEl>
                                        <p:attrNameLst>
                                          <p:attrName>style.visibility</p:attrName>
                                        </p:attrNameLst>
                                      </p:cBhvr>
                                      <p:to>
                                        <p:strVal val="hidden"/>
                                      </p:to>
                                    </p:set>
                                  </p:childTnLst>
                                </p:cTn>
                              </p:par>
                              <p:par>
                                <p:cTn id="60" presetID="8" presetClass="exit" presetSubtype="32" fill="hold" grpId="1" nodeType="withEffect">
                                  <p:stCondLst>
                                    <p:cond delay="0"/>
                                  </p:stCondLst>
                                  <p:childTnLst>
                                    <p:animEffect transition="out" filter="diamond(out)">
                                      <p:cBhvr>
                                        <p:cTn id="61" dur="2000"/>
                                        <p:tgtEl>
                                          <p:spTgt spid="30723">
                                            <p:bg/>
                                          </p:spTgt>
                                        </p:tgtEl>
                                      </p:cBhvr>
                                    </p:animEffect>
                                    <p:set>
                                      <p:cBhvr>
                                        <p:cTn id="62" dur="1" fill="hold">
                                          <p:stCondLst>
                                            <p:cond delay="1999"/>
                                          </p:stCondLst>
                                        </p:cTn>
                                        <p:tgtEl>
                                          <p:spTgt spid="30723">
                                            <p:bg/>
                                          </p:spTgt>
                                        </p:tgtEl>
                                        <p:attrNameLst>
                                          <p:attrName>style.visibility</p:attrName>
                                        </p:attrNameLst>
                                      </p:cBhvr>
                                      <p:to>
                                        <p:strVal val="hidden"/>
                                      </p:to>
                                    </p:set>
                                  </p:childTnLst>
                                </p:cTn>
                              </p:par>
                              <p:par>
                                <p:cTn id="63" presetID="8" presetClass="exit" presetSubtype="32" fill="hold" grpId="1" nodeType="withEffect">
                                  <p:stCondLst>
                                    <p:cond delay="0"/>
                                  </p:stCondLst>
                                  <p:childTnLst>
                                    <p:animEffect transition="out" filter="diamond(out)">
                                      <p:cBhvr>
                                        <p:cTn id="64" dur="2000"/>
                                        <p:tgtEl>
                                          <p:spTgt spid="30721">
                                            <p:txEl>
                                              <p:pRg st="0" end="0"/>
                                            </p:txEl>
                                          </p:spTgt>
                                        </p:tgtEl>
                                      </p:cBhvr>
                                    </p:animEffect>
                                    <p:set>
                                      <p:cBhvr>
                                        <p:cTn id="65" dur="1" fill="hold">
                                          <p:stCondLst>
                                            <p:cond delay="1999"/>
                                          </p:stCondLst>
                                        </p:cTn>
                                        <p:tgtEl>
                                          <p:spTgt spid="30721">
                                            <p:txEl>
                                              <p:pRg st="0" end="0"/>
                                            </p:txEl>
                                          </p:spTgt>
                                        </p:tgtEl>
                                        <p:attrNameLst>
                                          <p:attrName>style.visibility</p:attrName>
                                        </p:attrNameLst>
                                      </p:cBhvr>
                                      <p:to>
                                        <p:strVal val="hidden"/>
                                      </p:to>
                                    </p:set>
                                  </p:childTnLst>
                                </p:cTn>
                              </p:par>
                              <p:par>
                                <p:cTn id="66" presetID="8" presetClass="exit" presetSubtype="32" fill="hold" grpId="1" nodeType="withEffect">
                                  <p:stCondLst>
                                    <p:cond delay="0"/>
                                  </p:stCondLst>
                                  <p:childTnLst>
                                    <p:animEffect transition="out" filter="diamond(out)">
                                      <p:cBhvr>
                                        <p:cTn id="67" dur="2000"/>
                                        <p:tgtEl>
                                          <p:spTgt spid="30721">
                                            <p:txEl>
                                              <p:pRg st="1" end="1"/>
                                            </p:txEl>
                                          </p:spTgt>
                                        </p:tgtEl>
                                      </p:cBhvr>
                                    </p:animEffect>
                                    <p:set>
                                      <p:cBhvr>
                                        <p:cTn id="68" dur="1" fill="hold">
                                          <p:stCondLst>
                                            <p:cond delay="1999"/>
                                          </p:stCondLst>
                                        </p:cTn>
                                        <p:tgtEl>
                                          <p:spTgt spid="30721">
                                            <p:txEl>
                                              <p:pRg st="1" end="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1" grpId="0" build="allAtOnce"/>
      <p:bldP spid="30721" grpId="1" build="allAtOnce"/>
      <p:bldP spid="30723" grpId="0" build="allAtOnce" animBg="1"/>
      <p:bldP spid="30723" grpId="1" build="allAtOnce"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1"/>
          <p:cNvSpPr>
            <a:spLocks noChangeArrowheads="1"/>
          </p:cNvSpPr>
          <p:nvPr/>
        </p:nvSpPr>
        <p:spPr bwMode="auto">
          <a:xfrm>
            <a:off x="304800" y="381000"/>
            <a:ext cx="8686800" cy="1477328"/>
          </a:xfrm>
          <a:prstGeom prst="rect">
            <a:avLst/>
          </a:prstGeom>
          <a:noFill/>
          <a:ln w="9525">
            <a:solidFill>
              <a:schemeClr val="bg2"/>
            </a:solidFill>
            <a:miter lim="800000"/>
            <a:headEnd/>
            <a:tailEnd/>
          </a:ln>
          <a:effectLst/>
        </p:spPr>
        <p:txBody>
          <a:bodyPr vert="horz" wrap="square" lIns="228528" tIns="0" rIns="0" bIns="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400" b="1" i="1" u="sng" strike="noStrike" cap="none" normalizeH="0" baseline="0" dirty="0" smtClean="0">
                <a:ln>
                  <a:noFill/>
                </a:ln>
                <a:solidFill>
                  <a:schemeClr val="tx1"/>
                </a:solidFill>
                <a:effectLst/>
                <a:latin typeface="Arial" pitchFamily="34" charset="0"/>
                <a:ea typeface="Times New Roman" pitchFamily="18" charset="0"/>
              </a:rPr>
              <a:t>SA 400</a:t>
            </a:r>
            <a:endParaRPr kumimoji="0" lang="en-US" sz="4000" b="1" i="1" u="sng"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600" b="1" i="1" u="sng" strike="noStrike" cap="none" normalizeH="0" baseline="0" dirty="0" smtClean="0">
                <a:ln>
                  <a:noFill/>
                </a:ln>
                <a:solidFill>
                  <a:schemeClr val="tx1"/>
                </a:solidFill>
                <a:effectLst/>
                <a:latin typeface="Times New Roman" pitchFamily="18" charset="0"/>
                <a:cs typeface="Times New Roman" pitchFamily="18" charset="0"/>
              </a:rPr>
              <a:t>Risk Assessment and Internal Controls</a:t>
            </a:r>
            <a:endParaRPr kumimoji="0" lang="en-US" sz="3200" b="1" i="1" u="sng"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Arial" pitchFamily="34" charset="0"/>
            </a:endParaRPr>
          </a:p>
        </p:txBody>
      </p:sp>
      <p:sp>
        <p:nvSpPr>
          <p:cNvPr id="13314" name="Rectangle 2"/>
          <p:cNvSpPr>
            <a:spLocks noChangeArrowheads="1"/>
          </p:cNvSpPr>
          <p:nvPr/>
        </p:nvSpPr>
        <p:spPr bwMode="auto">
          <a:xfrm>
            <a:off x="304800" y="1676400"/>
            <a:ext cx="8686800" cy="3016210"/>
          </a:xfrm>
          <a:prstGeom prst="rect">
            <a:avLst/>
          </a:prstGeom>
          <a:solidFill>
            <a:schemeClr val="accent2">
              <a:lumMod val="40000"/>
              <a:lumOff val="60000"/>
            </a:schemeClr>
          </a:solidFill>
          <a:ln w="9525">
            <a:solidFill>
              <a:schemeClr val="tx1"/>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l" defTabSz="914400" rtl="0" eaLnBrk="1" fontAlgn="base" latinLnBrk="0" hangingPunct="1">
              <a:lnSpc>
                <a:spcPct val="100000"/>
              </a:lnSpc>
              <a:spcBef>
                <a:spcPct val="0"/>
              </a:spcBef>
              <a:spcAft>
                <a:spcPct val="0"/>
              </a:spcAft>
              <a:buClrTx/>
              <a:buSzTx/>
              <a:buFontTx/>
              <a:buNone/>
              <a:tabLst/>
            </a:pPr>
            <a:endParaRPr kumimoji="0" lang="en-US" sz="1600" b="1"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22860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Arial" pitchFamily="34" charset="0"/>
                <a:ea typeface="Times New Roman" pitchFamily="18" charset="0"/>
              </a:rPr>
              <a:t>1) Aim </a:t>
            </a:r>
            <a:endParaRPr kumimoji="0" lang="en-US" sz="1400" b="1" i="0" u="none" strike="noStrike" cap="none" normalizeH="0" baseline="0" dirty="0" smtClean="0">
              <a:ln>
                <a:noFill/>
              </a:ln>
              <a:solidFill>
                <a:schemeClr val="tx1"/>
              </a:solidFill>
              <a:effectLst/>
              <a:latin typeface="Arial" pitchFamily="34"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en-US" sz="1600" i="0" u="none" strike="noStrike" cap="none" normalizeH="0" baseline="0" dirty="0" smtClean="0">
                <a:ln>
                  <a:noFill/>
                </a:ln>
                <a:solidFill>
                  <a:schemeClr val="tx1"/>
                </a:solidFill>
                <a:effectLst/>
                <a:latin typeface="Arial" pitchFamily="34" charset="0"/>
                <a:ea typeface="Times New Roman" pitchFamily="18" charset="0"/>
              </a:rPr>
              <a:t>In order </a:t>
            </a:r>
            <a:r>
              <a:rPr kumimoji="0" lang="en-US" sz="1600" i="0" u="none" strike="noStrike" cap="none" normalizeH="0" baseline="0" smtClean="0">
                <a:ln>
                  <a:noFill/>
                </a:ln>
                <a:solidFill>
                  <a:schemeClr val="tx1"/>
                </a:solidFill>
                <a:effectLst/>
                <a:latin typeface="Arial" pitchFamily="34" charset="0"/>
                <a:ea typeface="Times New Roman" pitchFamily="18" charset="0"/>
              </a:rPr>
              <a:t>to explain </a:t>
            </a:r>
            <a:r>
              <a:rPr kumimoji="0" lang="en-US" sz="1600" i="0" u="none" strike="noStrike" cap="none" normalizeH="0" baseline="0" dirty="0" smtClean="0">
                <a:ln>
                  <a:noFill/>
                </a:ln>
                <a:solidFill>
                  <a:schemeClr val="tx1"/>
                </a:solidFill>
                <a:effectLst/>
                <a:latin typeface="Arial" pitchFamily="34" charset="0"/>
                <a:ea typeface="Times New Roman" pitchFamily="18" charset="0"/>
              </a:rPr>
              <a:t>for a better audit plan Accounting System (A/C/S) and Internal </a:t>
            </a:r>
          </a:p>
          <a:p>
            <a:pPr marL="0" marR="0" lvl="0" indent="228600" algn="l" defTabSz="914400" rtl="0" eaLnBrk="0" fontAlgn="base" latinLnBrk="0" hangingPunct="0">
              <a:lnSpc>
                <a:spcPct val="100000"/>
              </a:lnSpc>
              <a:spcBef>
                <a:spcPct val="0"/>
              </a:spcBef>
              <a:spcAft>
                <a:spcPct val="0"/>
              </a:spcAft>
              <a:buClrTx/>
              <a:buSzTx/>
              <a:buFontTx/>
              <a:buNone/>
              <a:tabLst/>
            </a:pPr>
            <a:r>
              <a:rPr kumimoji="0" lang="en-US" sz="1600" i="0" u="none" strike="noStrike" cap="none" normalizeH="0" baseline="0" dirty="0" smtClean="0">
                <a:ln>
                  <a:noFill/>
                </a:ln>
                <a:solidFill>
                  <a:schemeClr val="tx1"/>
                </a:solidFill>
                <a:effectLst/>
                <a:latin typeface="Arial" pitchFamily="34" charset="0"/>
                <a:ea typeface="Times New Roman" pitchFamily="18" charset="0"/>
              </a:rPr>
              <a:t>Control System </a:t>
            </a:r>
            <a:r>
              <a:rPr kumimoji="0" lang="en-US" sz="1600" b="1" i="0" u="none" strike="noStrike" cap="none" normalizeH="0" baseline="0" dirty="0" smtClean="0">
                <a:ln>
                  <a:noFill/>
                </a:ln>
                <a:solidFill>
                  <a:schemeClr val="tx1"/>
                </a:solidFill>
                <a:effectLst/>
                <a:latin typeface="Arial" pitchFamily="34" charset="0"/>
                <a:ea typeface="Times New Roman" pitchFamily="18" charset="0"/>
              </a:rPr>
              <a:t>(I/C/S)</a:t>
            </a:r>
            <a:r>
              <a:rPr kumimoji="0" lang="en-US" sz="1600" i="0" u="none" strike="noStrike" cap="none" normalizeH="0" baseline="0" dirty="0" smtClean="0">
                <a:ln>
                  <a:noFill/>
                </a:ln>
                <a:solidFill>
                  <a:schemeClr val="tx1"/>
                </a:solidFill>
                <a:effectLst/>
                <a:latin typeface="Arial" pitchFamily="34" charset="0"/>
                <a:ea typeface="Times New Roman" pitchFamily="18" charset="0"/>
              </a:rPr>
              <a:t/>
            </a:r>
            <a:br>
              <a:rPr kumimoji="0" lang="en-US" sz="1600" i="0" u="none" strike="noStrike" cap="none" normalizeH="0" baseline="0" dirty="0" smtClean="0">
                <a:ln>
                  <a:noFill/>
                </a:ln>
                <a:solidFill>
                  <a:schemeClr val="tx1"/>
                </a:solidFill>
                <a:effectLst/>
                <a:latin typeface="Arial" pitchFamily="34" charset="0"/>
                <a:ea typeface="Times New Roman" pitchFamily="18" charset="0"/>
              </a:rPr>
            </a:br>
            <a:endParaRPr kumimoji="0" lang="en-US" sz="1400" b="1" i="0" u="none" strike="noStrike" cap="none" normalizeH="0" baseline="0" dirty="0" smtClean="0">
              <a:ln>
                <a:noFill/>
              </a:ln>
              <a:solidFill>
                <a:schemeClr val="tx1"/>
              </a:solidFill>
              <a:effectLst/>
              <a:latin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600" b="1" i="0" u="sng" strike="noStrike" cap="none" normalizeH="0" baseline="0" dirty="0" smtClean="0">
                <a:ln>
                  <a:noFill/>
                </a:ln>
                <a:solidFill>
                  <a:schemeClr val="tx1"/>
                </a:solidFill>
                <a:effectLst/>
                <a:latin typeface="Arial" pitchFamily="34" charset="0"/>
                <a:ea typeface="Times New Roman" pitchFamily="18" charset="0"/>
              </a:rPr>
              <a:t>A/C/S</a:t>
            </a:r>
            <a:r>
              <a:rPr kumimoji="0" lang="en-US" sz="1600" b="1" i="0" u="none" strike="noStrike" cap="none" normalizeH="0" baseline="0" dirty="0" smtClean="0">
                <a:ln>
                  <a:noFill/>
                </a:ln>
                <a:solidFill>
                  <a:schemeClr val="tx1"/>
                </a:solidFill>
                <a:effectLst/>
                <a:latin typeface="Arial" pitchFamily="34" charset="0"/>
                <a:ea typeface="Times New Roman" pitchFamily="18" charset="0"/>
              </a:rPr>
              <a:t>						</a:t>
            </a:r>
            <a:r>
              <a:rPr kumimoji="0" lang="en-US" sz="1600" b="1" i="0" u="sng" strike="noStrike" cap="none" normalizeH="0" baseline="0" dirty="0" smtClean="0">
                <a:ln>
                  <a:noFill/>
                </a:ln>
                <a:solidFill>
                  <a:schemeClr val="tx1"/>
                </a:solidFill>
                <a:effectLst/>
                <a:latin typeface="Arial" pitchFamily="34" charset="0"/>
                <a:ea typeface="Times New Roman" pitchFamily="18" charset="0"/>
              </a:rPr>
              <a:t>I/C/S</a:t>
            </a:r>
            <a:endParaRPr kumimoji="0" lang="en-US" sz="1400" b="1" i="0" u="none" strike="noStrike" cap="none" normalizeH="0" baseline="0" dirty="0" smtClean="0">
              <a:ln>
                <a:noFill/>
              </a:ln>
              <a:solidFill>
                <a:schemeClr val="tx1"/>
              </a:solidFill>
              <a:effectLst/>
              <a:latin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sym typeface="Wingdings" pitchFamily="2" charset="2"/>
              </a:rPr>
              <a:t></a:t>
            </a:r>
            <a:r>
              <a:rPr kumimoji="0" lang="en-US" sz="1600" i="0" u="none" strike="noStrike" cap="none" normalizeH="0" baseline="0" dirty="0" smtClean="0">
                <a:ln>
                  <a:noFill/>
                </a:ln>
                <a:solidFill>
                  <a:schemeClr val="tx1"/>
                </a:solidFill>
                <a:effectLst/>
                <a:latin typeface="Arial" pitchFamily="34" charset="0"/>
                <a:ea typeface="Times New Roman" pitchFamily="18" charset="0"/>
              </a:rPr>
              <a:t> Transactions details – nature, type etc.</a:t>
            </a:r>
            <a:r>
              <a:rPr kumimoji="0" lang="en-US" sz="1600" i="0" u="none" strike="noStrike" cap="none" normalizeH="0" baseline="0" dirty="0" smtClean="0">
                <a:ln>
                  <a:noFill/>
                </a:ln>
                <a:solidFill>
                  <a:schemeClr val="tx1"/>
                </a:solidFill>
                <a:effectLst/>
                <a:latin typeface="Times New Roman" pitchFamily="18" charset="0"/>
                <a:ea typeface="Times New Roman" pitchFamily="18" charset="0"/>
                <a:sym typeface="Wingdings" pitchFamily="2" charset="2"/>
              </a:rPr>
              <a:t>	</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sym typeface="Wingdings" pitchFamily="2" charset="2"/>
              </a:rPr>
              <a:t></a:t>
            </a:r>
            <a:r>
              <a:rPr kumimoji="0" lang="en-US" sz="1600" i="0" u="none" strike="noStrike" cap="none" normalizeH="0" baseline="0" dirty="0" smtClean="0">
                <a:ln>
                  <a:noFill/>
                </a:ln>
                <a:solidFill>
                  <a:schemeClr val="tx1"/>
                </a:solidFill>
                <a:effectLst/>
                <a:latin typeface="Arial" pitchFamily="34" charset="0"/>
                <a:ea typeface="Times New Roman" pitchFamily="18" charset="0"/>
              </a:rPr>
              <a:t> conduct business properly</a:t>
            </a:r>
            <a:endParaRPr kumimoji="0" lang="en-US" sz="1400" i="0" u="none" strike="noStrike" cap="none" normalizeH="0" baseline="0" dirty="0" smtClean="0">
              <a:ln>
                <a:noFill/>
              </a:ln>
              <a:solidFill>
                <a:schemeClr val="tx1"/>
              </a:solidFill>
              <a:effectLst/>
              <a:latin typeface="Times New Roman" pitchFamily="18" charset="0"/>
              <a:sym typeface="Wingdings" pitchFamily="2" charset="2"/>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sym typeface="Wingdings" pitchFamily="2" charset="2"/>
              </a:rPr>
              <a:t></a:t>
            </a:r>
            <a:r>
              <a:rPr kumimoji="0" lang="en-US" sz="1600" i="0" u="none" strike="noStrike" cap="none" normalizeH="0" baseline="0" dirty="0" smtClean="0">
                <a:ln>
                  <a:noFill/>
                </a:ln>
                <a:solidFill>
                  <a:schemeClr val="tx1"/>
                </a:solidFill>
                <a:effectLst/>
                <a:latin typeface="Arial" pitchFamily="34" charset="0"/>
                <a:ea typeface="Times New Roman" pitchFamily="18" charset="0"/>
              </a:rPr>
              <a:t> A/c Records, supporting documents</a:t>
            </a:r>
            <a:r>
              <a:rPr kumimoji="0" lang="en-US" sz="1600" i="0" u="none" strike="noStrike" cap="none" normalizeH="0" baseline="0" dirty="0" smtClean="0">
                <a:ln>
                  <a:noFill/>
                </a:ln>
                <a:solidFill>
                  <a:schemeClr val="tx1"/>
                </a:solidFill>
                <a:effectLst/>
                <a:latin typeface="Times New Roman" pitchFamily="18" charset="0"/>
                <a:ea typeface="Times New Roman" pitchFamily="18" charset="0"/>
                <a:sym typeface="Wingdings" pitchFamily="2" charset="2"/>
              </a:rPr>
              <a:t>             </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sym typeface="Wingdings" pitchFamily="2" charset="2"/>
              </a:rPr>
              <a:t></a:t>
            </a:r>
            <a:r>
              <a:rPr kumimoji="0" lang="en-US" sz="1600" i="0" u="none" strike="noStrike" cap="none" normalizeH="0" baseline="0" dirty="0" smtClean="0">
                <a:ln>
                  <a:noFill/>
                </a:ln>
                <a:solidFill>
                  <a:schemeClr val="tx1"/>
                </a:solidFill>
                <a:effectLst/>
                <a:latin typeface="Arial" pitchFamily="34" charset="0"/>
                <a:ea typeface="Times New Roman" pitchFamily="18" charset="0"/>
              </a:rPr>
              <a:t> Adherence to Mgt. Policies</a:t>
            </a:r>
            <a:endParaRPr kumimoji="0" lang="en-US" sz="1400" i="0" u="none" strike="noStrike" cap="none" normalizeH="0" baseline="0" dirty="0" smtClean="0">
              <a:ln>
                <a:noFill/>
              </a:ln>
              <a:solidFill>
                <a:schemeClr val="tx1"/>
              </a:solidFill>
              <a:effectLst/>
              <a:latin typeface="Times New Roman" pitchFamily="18" charset="0"/>
              <a:sym typeface="Wingdings" pitchFamily="2" charset="2"/>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sym typeface="Wingdings" pitchFamily="2" charset="2"/>
              </a:rPr>
              <a:t></a:t>
            </a:r>
            <a:r>
              <a:rPr kumimoji="0" lang="en-US" sz="1600" i="0" u="none" strike="noStrike" cap="none" normalizeH="0" baseline="0" dirty="0" smtClean="0">
                <a:ln>
                  <a:noFill/>
                </a:ln>
                <a:solidFill>
                  <a:schemeClr val="tx1"/>
                </a:solidFill>
                <a:effectLst/>
                <a:latin typeface="Arial" pitchFamily="34" charset="0"/>
                <a:ea typeface="Times New Roman" pitchFamily="18" charset="0"/>
              </a:rPr>
              <a:t> A/c &amp; financial reporting process</a:t>
            </a:r>
            <a:r>
              <a:rPr kumimoji="0" lang="en-US" sz="1600" i="0" u="none" strike="noStrike" cap="none" normalizeH="0" baseline="0" dirty="0" smtClean="0">
                <a:ln>
                  <a:noFill/>
                </a:ln>
                <a:solidFill>
                  <a:schemeClr val="tx1"/>
                </a:solidFill>
                <a:effectLst/>
                <a:latin typeface="Times New Roman" pitchFamily="18" charset="0"/>
                <a:ea typeface="Times New Roman" pitchFamily="18" charset="0"/>
                <a:sym typeface="Wingdings" pitchFamily="2" charset="2"/>
              </a:rPr>
              <a:t>		</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sym typeface="Wingdings" pitchFamily="2" charset="2"/>
              </a:rPr>
              <a:t></a:t>
            </a:r>
            <a:r>
              <a:rPr kumimoji="0" lang="en-US" sz="1600" i="0" u="none" strike="noStrike" cap="none" normalizeH="0" baseline="0" dirty="0" smtClean="0">
                <a:ln>
                  <a:noFill/>
                </a:ln>
                <a:solidFill>
                  <a:schemeClr val="tx1"/>
                </a:solidFill>
                <a:effectLst/>
                <a:latin typeface="Arial" pitchFamily="34" charset="0"/>
                <a:ea typeface="Times New Roman" pitchFamily="18" charset="0"/>
              </a:rPr>
              <a:t> Safeguarding of assets</a:t>
            </a:r>
            <a:endParaRPr kumimoji="0" lang="en-US" sz="1400" i="0" u="none" strike="noStrike" cap="none" normalizeH="0" baseline="0" dirty="0" smtClean="0">
              <a:ln>
                <a:noFill/>
              </a:ln>
              <a:solidFill>
                <a:schemeClr val="tx1"/>
              </a:solidFill>
              <a:effectLst/>
              <a:latin typeface="Times New Roman" pitchFamily="18" charset="0"/>
              <a:sym typeface="Wingdings" pitchFamily="2" charset="2"/>
            </a:endParaRPr>
          </a:p>
          <a:p>
            <a:pPr lvl="0" indent="457200" eaLnBrk="0" fontAlgn="base" hangingPunct="0">
              <a:spcBef>
                <a:spcPct val="0"/>
              </a:spcBef>
              <a:spcAft>
                <a:spcPct val="0"/>
              </a:spcAft>
            </a:pPr>
            <a:r>
              <a:rPr kumimoji="0" lang="en-US" sz="1600" i="0" u="none" strike="noStrike" cap="none" normalizeH="0" baseline="0" dirty="0" smtClean="0">
                <a:ln>
                  <a:noFill/>
                </a:ln>
                <a:solidFill>
                  <a:schemeClr val="tx1"/>
                </a:solidFill>
                <a:effectLst/>
                <a:latin typeface="Times New Roman" pitchFamily="18" charset="0"/>
                <a:ea typeface="Times New Roman" pitchFamily="18" charset="0"/>
                <a:sym typeface="Wingdings" pitchFamily="2" charset="2"/>
              </a:rPr>
              <a:t>  					</a:t>
            </a:r>
            <a:r>
              <a:rPr kumimoji="0" lang="en-US" sz="1600" b="1" i="0" u="none" strike="noStrike" cap="none" normalizeH="0" baseline="0" dirty="0" smtClean="0">
                <a:ln>
                  <a:noFill/>
                </a:ln>
                <a:solidFill>
                  <a:schemeClr val="tx1"/>
                </a:solidFill>
                <a:effectLst/>
                <a:latin typeface="Times New Roman" pitchFamily="18" charset="0"/>
                <a:ea typeface="Times New Roman" pitchFamily="18" charset="0"/>
                <a:sym typeface="Wingdings" pitchFamily="2" charset="2"/>
              </a:rPr>
              <a:t></a:t>
            </a:r>
            <a:r>
              <a:rPr kumimoji="0" lang="en-US" sz="1600" i="0" u="none" strike="noStrike" cap="none" normalizeH="0" baseline="0" dirty="0" smtClean="0">
                <a:ln>
                  <a:noFill/>
                </a:ln>
                <a:solidFill>
                  <a:schemeClr val="tx1"/>
                </a:solidFill>
                <a:effectLst/>
                <a:latin typeface="Arial" pitchFamily="34" charset="0"/>
                <a:ea typeface="Times New Roman" pitchFamily="18" charset="0"/>
              </a:rPr>
              <a:t> Timely detection of Fraud &amp; Error </a:t>
            </a:r>
          </a:p>
          <a:p>
            <a:pPr lvl="0" indent="457200" eaLnBrk="0" fontAlgn="base" hangingPunct="0">
              <a:spcBef>
                <a:spcPct val="0"/>
              </a:spcBef>
              <a:spcAft>
                <a:spcPct val="0"/>
              </a:spcAft>
            </a:pPr>
            <a:r>
              <a:rPr lang="en-US" sz="1600" dirty="0" smtClean="0">
                <a:latin typeface="Times New Roman" pitchFamily="18" charset="0"/>
                <a:ea typeface="Times New Roman" pitchFamily="18" charset="0"/>
                <a:sym typeface="Wingdings" pitchFamily="2" charset="2"/>
              </a:rPr>
              <a:t>Where,</a:t>
            </a:r>
            <a:r>
              <a:rPr kumimoji="0" lang="en-US" sz="1600" i="0" u="none" strike="noStrike" cap="none" normalizeH="0" baseline="0" dirty="0" smtClean="0">
                <a:ln>
                  <a:noFill/>
                </a:ln>
                <a:solidFill>
                  <a:schemeClr val="tx1"/>
                </a:solidFill>
                <a:effectLst/>
                <a:latin typeface="Arial" pitchFamily="34" charset="0"/>
                <a:ea typeface="Times New Roman" pitchFamily="18" charset="0"/>
              </a:rPr>
              <a:t>                                 		</a:t>
            </a:r>
            <a:r>
              <a:rPr kumimoji="0" lang="en-US" sz="1600" i="0" u="none" strike="noStrike" cap="none" normalizeH="0" dirty="0" smtClean="0">
                <a:ln>
                  <a:noFill/>
                </a:ln>
                <a:solidFill>
                  <a:schemeClr val="tx1"/>
                </a:solidFill>
                <a:effectLst/>
                <a:latin typeface="Arial" pitchFamily="34" charset="0"/>
                <a:ea typeface="Times New Roman" pitchFamily="18" charset="0"/>
              </a:rPr>
              <a:t>     </a:t>
            </a:r>
            <a:r>
              <a:rPr kumimoji="0" lang="en-US" sz="1600" i="0" u="none" strike="noStrike" cap="none" normalizeH="0" baseline="0" dirty="0" smtClean="0">
                <a:ln>
                  <a:noFill/>
                </a:ln>
                <a:solidFill>
                  <a:schemeClr val="tx1"/>
                </a:solidFill>
                <a:effectLst/>
                <a:latin typeface="Arial" pitchFamily="34" charset="0"/>
                <a:ea typeface="Times New Roman" pitchFamily="18" charset="0"/>
              </a:rPr>
              <a:t>etc.</a:t>
            </a:r>
            <a:endParaRPr kumimoji="0" lang="en-US" sz="1400" i="0" u="none" strike="noStrike" cap="none" normalizeH="0" baseline="0" dirty="0" smtClean="0">
              <a:ln>
                <a:noFill/>
              </a:ln>
              <a:solidFill>
                <a:schemeClr val="tx1"/>
              </a:solidFill>
              <a:effectLst/>
              <a:latin typeface="Times New Roman" pitchFamily="18" charset="0"/>
              <a:sym typeface="Wingdings" pitchFamily="2" charset="2"/>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600" i="0" u="none" strike="noStrike" cap="none" normalizeH="0" baseline="0" dirty="0" smtClean="0">
                <a:ln>
                  <a:noFill/>
                </a:ln>
                <a:solidFill>
                  <a:schemeClr val="tx1"/>
                </a:solidFill>
                <a:effectLst/>
                <a:latin typeface="Times New Roman" pitchFamily="18" charset="0"/>
                <a:ea typeface="Times New Roman" pitchFamily="18" charset="0"/>
                <a:sym typeface="Wingdings" pitchFamily="2" charset="2"/>
              </a:rPr>
              <a:t>      </a:t>
            </a:r>
          </a:p>
        </p:txBody>
      </p:sp>
      <p:sp>
        <p:nvSpPr>
          <p:cNvPr id="4" name="Rectangle 3"/>
          <p:cNvSpPr/>
          <p:nvPr/>
        </p:nvSpPr>
        <p:spPr>
          <a:xfrm>
            <a:off x="381000" y="5181600"/>
            <a:ext cx="1374094" cy="769441"/>
          </a:xfrm>
          <a:prstGeom prst="rect">
            <a:avLst/>
          </a:prstGeom>
        </p:spPr>
        <p:style>
          <a:lnRef idx="3">
            <a:schemeClr val="lt1"/>
          </a:lnRef>
          <a:fillRef idx="1">
            <a:schemeClr val="accent2"/>
          </a:fillRef>
          <a:effectRef idx="1">
            <a:schemeClr val="accent2"/>
          </a:effectRef>
          <a:fontRef idx="minor">
            <a:schemeClr val="lt1"/>
          </a:fontRef>
        </p:style>
        <p:txBody>
          <a:bodyPr wrap="none">
            <a:spAutoFit/>
          </a:bodyPr>
          <a:lstStyle/>
          <a:p>
            <a:r>
              <a:rPr lang="en-US" sz="2400" b="1" dirty="0" smtClean="0"/>
              <a:t>I/C/S =</a:t>
            </a:r>
            <a:r>
              <a:rPr lang="en-US" sz="2000" b="1" dirty="0" smtClean="0"/>
              <a:t> </a:t>
            </a:r>
          </a:p>
          <a:p>
            <a:r>
              <a:rPr lang="en-US" sz="2000" b="1" dirty="0" smtClean="0"/>
              <a:t>(SUM OF)</a:t>
            </a:r>
            <a:endParaRPr lang="en-US" sz="2000" b="1" dirty="0"/>
          </a:p>
        </p:txBody>
      </p:sp>
      <p:graphicFrame>
        <p:nvGraphicFramePr>
          <p:cNvPr id="5" name="Diagram 4"/>
          <p:cNvGraphicFramePr/>
          <p:nvPr/>
        </p:nvGraphicFramePr>
        <p:xfrm>
          <a:off x="1600200" y="4419600"/>
          <a:ext cx="7315200" cy="2438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314">
                                            <p:bg/>
                                          </p:spTgt>
                                        </p:tgtEl>
                                        <p:attrNameLst>
                                          <p:attrName>style.visibility</p:attrName>
                                        </p:attrNameLst>
                                      </p:cBhvr>
                                      <p:to>
                                        <p:strVal val="visible"/>
                                      </p:to>
                                    </p:set>
                                    <p:animEffect transition="in" filter="fade">
                                      <p:cBhvr>
                                        <p:cTn id="7" dur="2000"/>
                                        <p:tgtEl>
                                          <p:spTgt spid="13314">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314">
                                            <p:txEl>
                                              <p:pRg st="1" end="1"/>
                                            </p:txEl>
                                          </p:spTgt>
                                        </p:tgtEl>
                                        <p:attrNameLst>
                                          <p:attrName>style.visibility</p:attrName>
                                        </p:attrNameLst>
                                      </p:cBhvr>
                                      <p:to>
                                        <p:strVal val="visible"/>
                                      </p:to>
                                    </p:set>
                                    <p:animEffect transition="in" filter="fade">
                                      <p:cBhvr>
                                        <p:cTn id="10" dur="2000"/>
                                        <p:tgtEl>
                                          <p:spTgt spid="13314">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314">
                                            <p:txEl>
                                              <p:pRg st="2" end="2"/>
                                            </p:txEl>
                                          </p:spTgt>
                                        </p:tgtEl>
                                        <p:attrNameLst>
                                          <p:attrName>style.visibility</p:attrName>
                                        </p:attrNameLst>
                                      </p:cBhvr>
                                      <p:to>
                                        <p:strVal val="visible"/>
                                      </p:to>
                                    </p:set>
                                    <p:animEffect transition="in" filter="fade">
                                      <p:cBhvr>
                                        <p:cTn id="13" dur="2000"/>
                                        <p:tgtEl>
                                          <p:spTgt spid="13314">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314">
                                            <p:txEl>
                                              <p:pRg st="3" end="3"/>
                                            </p:txEl>
                                          </p:spTgt>
                                        </p:tgtEl>
                                        <p:attrNameLst>
                                          <p:attrName>style.visibility</p:attrName>
                                        </p:attrNameLst>
                                      </p:cBhvr>
                                      <p:to>
                                        <p:strVal val="visible"/>
                                      </p:to>
                                    </p:set>
                                    <p:animEffect transition="in" filter="fade">
                                      <p:cBhvr>
                                        <p:cTn id="16" dur="2000"/>
                                        <p:tgtEl>
                                          <p:spTgt spid="13314">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3314">
                                            <p:txEl>
                                              <p:pRg st="4" end="4"/>
                                            </p:txEl>
                                          </p:spTgt>
                                        </p:tgtEl>
                                        <p:attrNameLst>
                                          <p:attrName>style.visibility</p:attrName>
                                        </p:attrNameLst>
                                      </p:cBhvr>
                                      <p:to>
                                        <p:strVal val="visible"/>
                                      </p:to>
                                    </p:set>
                                    <p:animEffect transition="in" filter="fade">
                                      <p:cBhvr>
                                        <p:cTn id="19" dur="2000"/>
                                        <p:tgtEl>
                                          <p:spTgt spid="13314">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3314">
                                            <p:txEl>
                                              <p:pRg st="5" end="5"/>
                                            </p:txEl>
                                          </p:spTgt>
                                        </p:tgtEl>
                                        <p:attrNameLst>
                                          <p:attrName>style.visibility</p:attrName>
                                        </p:attrNameLst>
                                      </p:cBhvr>
                                      <p:to>
                                        <p:strVal val="visible"/>
                                      </p:to>
                                    </p:set>
                                    <p:animEffect transition="in" filter="fade">
                                      <p:cBhvr>
                                        <p:cTn id="22" dur="2000"/>
                                        <p:tgtEl>
                                          <p:spTgt spid="13314">
                                            <p:txEl>
                                              <p:pRg st="5" end="5"/>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3314">
                                            <p:txEl>
                                              <p:pRg st="6" end="6"/>
                                            </p:txEl>
                                          </p:spTgt>
                                        </p:tgtEl>
                                        <p:attrNameLst>
                                          <p:attrName>style.visibility</p:attrName>
                                        </p:attrNameLst>
                                      </p:cBhvr>
                                      <p:to>
                                        <p:strVal val="visible"/>
                                      </p:to>
                                    </p:set>
                                    <p:animEffect transition="in" filter="fade">
                                      <p:cBhvr>
                                        <p:cTn id="25" dur="2000"/>
                                        <p:tgtEl>
                                          <p:spTgt spid="13314">
                                            <p:txEl>
                                              <p:pRg st="6" end="6"/>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3314">
                                            <p:txEl>
                                              <p:pRg st="7" end="7"/>
                                            </p:txEl>
                                          </p:spTgt>
                                        </p:tgtEl>
                                        <p:attrNameLst>
                                          <p:attrName>style.visibility</p:attrName>
                                        </p:attrNameLst>
                                      </p:cBhvr>
                                      <p:to>
                                        <p:strVal val="visible"/>
                                      </p:to>
                                    </p:set>
                                    <p:animEffect transition="in" filter="fade">
                                      <p:cBhvr>
                                        <p:cTn id="28" dur="2000"/>
                                        <p:tgtEl>
                                          <p:spTgt spid="13314">
                                            <p:txEl>
                                              <p:pRg st="7" end="7"/>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3314">
                                            <p:txEl>
                                              <p:pRg st="8" end="8"/>
                                            </p:txEl>
                                          </p:spTgt>
                                        </p:tgtEl>
                                        <p:attrNameLst>
                                          <p:attrName>style.visibility</p:attrName>
                                        </p:attrNameLst>
                                      </p:cBhvr>
                                      <p:to>
                                        <p:strVal val="visible"/>
                                      </p:to>
                                    </p:set>
                                    <p:animEffect transition="in" filter="fade">
                                      <p:cBhvr>
                                        <p:cTn id="31" dur="2000"/>
                                        <p:tgtEl>
                                          <p:spTgt spid="13314">
                                            <p:txEl>
                                              <p:pRg st="8" end="8"/>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3314">
                                            <p:txEl>
                                              <p:pRg st="9" end="9"/>
                                            </p:txEl>
                                          </p:spTgt>
                                        </p:tgtEl>
                                        <p:attrNameLst>
                                          <p:attrName>style.visibility</p:attrName>
                                        </p:attrNameLst>
                                      </p:cBhvr>
                                      <p:to>
                                        <p:strVal val="visible"/>
                                      </p:to>
                                    </p:set>
                                    <p:animEffect transition="in" filter="fade">
                                      <p:cBhvr>
                                        <p:cTn id="34" dur="2000"/>
                                        <p:tgtEl>
                                          <p:spTgt spid="13314">
                                            <p:txEl>
                                              <p:pRg st="9" end="9"/>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3314">
                                            <p:txEl>
                                              <p:pRg st="10" end="10"/>
                                            </p:txEl>
                                          </p:spTgt>
                                        </p:tgtEl>
                                        <p:attrNameLst>
                                          <p:attrName>style.visibility</p:attrName>
                                        </p:attrNameLst>
                                      </p:cBhvr>
                                      <p:to>
                                        <p:strVal val="visible"/>
                                      </p:to>
                                    </p:set>
                                    <p:animEffect transition="in" filter="fade">
                                      <p:cBhvr>
                                        <p:cTn id="37" dur="2000"/>
                                        <p:tgtEl>
                                          <p:spTgt spid="13314">
                                            <p:txEl>
                                              <p:pRg st="10" end="1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
                                            <p:bg/>
                                          </p:spTgt>
                                        </p:tgtEl>
                                        <p:attrNameLst>
                                          <p:attrName>style.visibility</p:attrName>
                                        </p:attrNameLst>
                                      </p:cBhvr>
                                      <p:to>
                                        <p:strVal val="visible"/>
                                      </p:to>
                                    </p:set>
                                    <p:animEffect transition="in" filter="fade">
                                      <p:cBhvr>
                                        <p:cTn id="42" dur="2000"/>
                                        <p:tgtEl>
                                          <p:spTgt spid="4">
                                            <p:bg/>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4">
                                            <p:txEl>
                                              <p:pRg st="0" end="0"/>
                                            </p:txEl>
                                          </p:spTgt>
                                        </p:tgtEl>
                                        <p:attrNameLst>
                                          <p:attrName>style.visibility</p:attrName>
                                        </p:attrNameLst>
                                      </p:cBhvr>
                                      <p:to>
                                        <p:strVal val="visible"/>
                                      </p:to>
                                    </p:set>
                                    <p:animEffect transition="in" filter="fade">
                                      <p:cBhvr>
                                        <p:cTn id="45" dur="2000"/>
                                        <p:tgtEl>
                                          <p:spTgt spid="4">
                                            <p:txEl>
                                              <p:pRg st="0" end="0"/>
                                            </p:txEl>
                                          </p:spTgt>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4">
                                            <p:txEl>
                                              <p:pRg st="1" end="1"/>
                                            </p:txEl>
                                          </p:spTgt>
                                        </p:tgtEl>
                                        <p:attrNameLst>
                                          <p:attrName>style.visibility</p:attrName>
                                        </p:attrNameLst>
                                      </p:cBhvr>
                                      <p:to>
                                        <p:strVal val="visible"/>
                                      </p:to>
                                    </p:set>
                                    <p:animEffect transition="in" filter="fade">
                                      <p:cBhvr>
                                        <p:cTn id="48" dur="2000"/>
                                        <p:tgtEl>
                                          <p:spTgt spid="4">
                                            <p:txEl>
                                              <p:pRg st="1" end="1"/>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5">
                                            <p:graphicEl>
                                              <a:dgm id="{13B8F982-685E-4601-B284-7EDFCBB49276}"/>
                                            </p:graphicEl>
                                          </p:spTgt>
                                        </p:tgtEl>
                                        <p:attrNameLst>
                                          <p:attrName>style.visibility</p:attrName>
                                        </p:attrNameLst>
                                      </p:cBhvr>
                                      <p:to>
                                        <p:strVal val="visible"/>
                                      </p:to>
                                    </p:set>
                                    <p:animEffect transition="in" filter="fade">
                                      <p:cBhvr>
                                        <p:cTn id="53" dur="2000"/>
                                        <p:tgtEl>
                                          <p:spTgt spid="5">
                                            <p:graphicEl>
                                              <a:dgm id="{13B8F982-685E-4601-B284-7EDFCBB49276}"/>
                                            </p:graphicEl>
                                          </p:spTgt>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5">
                                            <p:graphicEl>
                                              <a:dgm id="{2B39694C-A397-4036-B4E6-792CAE7B251E}"/>
                                            </p:graphicEl>
                                          </p:spTgt>
                                        </p:tgtEl>
                                        <p:attrNameLst>
                                          <p:attrName>style.visibility</p:attrName>
                                        </p:attrNameLst>
                                      </p:cBhvr>
                                      <p:to>
                                        <p:strVal val="visible"/>
                                      </p:to>
                                    </p:set>
                                    <p:animEffect transition="in" filter="fade">
                                      <p:cBhvr>
                                        <p:cTn id="56" dur="2000"/>
                                        <p:tgtEl>
                                          <p:spTgt spid="5">
                                            <p:graphicEl>
                                              <a:dgm id="{2B39694C-A397-4036-B4E6-792CAE7B251E}"/>
                                            </p:graphicEl>
                                          </p:spTgt>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5">
                                            <p:graphicEl>
                                              <a:dgm id="{2551A92A-A410-402D-8CFA-664461054BEA}"/>
                                            </p:graphicEl>
                                          </p:spTgt>
                                        </p:tgtEl>
                                        <p:attrNameLst>
                                          <p:attrName>style.visibility</p:attrName>
                                        </p:attrNameLst>
                                      </p:cBhvr>
                                      <p:to>
                                        <p:strVal val="visible"/>
                                      </p:to>
                                    </p:set>
                                    <p:animEffect transition="in" filter="fade">
                                      <p:cBhvr>
                                        <p:cTn id="59" dur="2000"/>
                                        <p:tgtEl>
                                          <p:spTgt spid="5">
                                            <p:graphicEl>
                                              <a:dgm id="{2551A92A-A410-402D-8CFA-664461054BEA}"/>
                                            </p:graphicEl>
                                          </p:spTgt>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5">
                                            <p:graphicEl>
                                              <a:dgm id="{DEC8BDE2-7A7E-4343-953B-4B9BAF93D9F0}"/>
                                            </p:graphicEl>
                                          </p:spTgt>
                                        </p:tgtEl>
                                        <p:attrNameLst>
                                          <p:attrName>style.visibility</p:attrName>
                                        </p:attrNameLst>
                                      </p:cBhvr>
                                      <p:to>
                                        <p:strVal val="visible"/>
                                      </p:to>
                                    </p:set>
                                    <p:animEffect transition="in" filter="fade">
                                      <p:cBhvr>
                                        <p:cTn id="62" dur="2000"/>
                                        <p:tgtEl>
                                          <p:spTgt spid="5">
                                            <p:graphicEl>
                                              <a:dgm id="{DEC8BDE2-7A7E-4343-953B-4B9BAF93D9F0}"/>
                                            </p:graphicEl>
                                          </p:spTgt>
                                        </p:tgtEl>
                                      </p:cBhvr>
                                    </p:animEffect>
                                  </p:childTnLst>
                                </p:cTn>
                              </p:par>
                            </p:childTnLst>
                          </p:cTn>
                        </p:par>
                      </p:childTnLst>
                    </p:cTn>
                  </p:par>
                  <p:par>
                    <p:cTn id="63" fill="hold">
                      <p:stCondLst>
                        <p:cond delay="indefinite"/>
                      </p:stCondLst>
                      <p:childTnLst>
                        <p:par>
                          <p:cTn id="64" fill="hold">
                            <p:stCondLst>
                              <p:cond delay="0"/>
                            </p:stCondLst>
                            <p:childTnLst>
                              <p:par>
                                <p:cTn id="65" presetID="9" presetClass="exit" presetSubtype="0" fill="hold" grpId="1" nodeType="clickEffect">
                                  <p:stCondLst>
                                    <p:cond delay="0"/>
                                  </p:stCondLst>
                                  <p:childTnLst>
                                    <p:animEffect transition="out" filter="dissolve">
                                      <p:cBhvr>
                                        <p:cTn id="66" dur="2000"/>
                                        <p:tgtEl>
                                          <p:spTgt spid="4">
                                            <p:txEl>
                                              <p:pRg st="0" end="0"/>
                                            </p:txEl>
                                          </p:spTgt>
                                        </p:tgtEl>
                                      </p:cBhvr>
                                    </p:animEffect>
                                    <p:set>
                                      <p:cBhvr>
                                        <p:cTn id="67" dur="1" fill="hold">
                                          <p:stCondLst>
                                            <p:cond delay="1999"/>
                                          </p:stCondLst>
                                        </p:cTn>
                                        <p:tgtEl>
                                          <p:spTgt spid="4">
                                            <p:txEl>
                                              <p:pRg st="0" end="0"/>
                                            </p:txEl>
                                          </p:spTgt>
                                        </p:tgtEl>
                                        <p:attrNameLst>
                                          <p:attrName>style.visibility</p:attrName>
                                        </p:attrNameLst>
                                      </p:cBhvr>
                                      <p:to>
                                        <p:strVal val="hidden"/>
                                      </p:to>
                                    </p:set>
                                  </p:childTnLst>
                                </p:cTn>
                              </p:par>
                              <p:par>
                                <p:cTn id="68" presetID="9" presetClass="exit" presetSubtype="0" fill="hold" grpId="1" nodeType="withEffect">
                                  <p:stCondLst>
                                    <p:cond delay="0"/>
                                  </p:stCondLst>
                                  <p:childTnLst>
                                    <p:animEffect transition="out" filter="dissolve">
                                      <p:cBhvr>
                                        <p:cTn id="69" dur="2000"/>
                                        <p:tgtEl>
                                          <p:spTgt spid="4">
                                            <p:txEl>
                                              <p:pRg st="1" end="1"/>
                                            </p:txEl>
                                          </p:spTgt>
                                        </p:tgtEl>
                                      </p:cBhvr>
                                    </p:animEffect>
                                    <p:set>
                                      <p:cBhvr>
                                        <p:cTn id="70" dur="1" fill="hold">
                                          <p:stCondLst>
                                            <p:cond delay="1999"/>
                                          </p:stCondLst>
                                        </p:cTn>
                                        <p:tgtEl>
                                          <p:spTgt spid="4">
                                            <p:txEl>
                                              <p:pRg st="1" end="1"/>
                                            </p:txEl>
                                          </p:spTgt>
                                        </p:tgtEl>
                                        <p:attrNameLst>
                                          <p:attrName>style.visibility</p:attrName>
                                        </p:attrNameLst>
                                      </p:cBhvr>
                                      <p:to>
                                        <p:strVal val="hidden"/>
                                      </p:to>
                                    </p:set>
                                  </p:childTnLst>
                                </p:cTn>
                              </p:par>
                              <p:par>
                                <p:cTn id="71" presetID="9" presetClass="exit" presetSubtype="0" fill="hold" grpId="1" nodeType="withEffect">
                                  <p:stCondLst>
                                    <p:cond delay="0"/>
                                  </p:stCondLst>
                                  <p:childTnLst>
                                    <p:animEffect transition="out" filter="dissolve">
                                      <p:cBhvr>
                                        <p:cTn id="72" dur="2000"/>
                                        <p:tgtEl>
                                          <p:spTgt spid="4">
                                            <p:bg/>
                                          </p:spTgt>
                                        </p:tgtEl>
                                      </p:cBhvr>
                                    </p:animEffect>
                                    <p:set>
                                      <p:cBhvr>
                                        <p:cTn id="73" dur="1" fill="hold">
                                          <p:stCondLst>
                                            <p:cond delay="1999"/>
                                          </p:stCondLst>
                                        </p:cTn>
                                        <p:tgtEl>
                                          <p:spTgt spid="4">
                                            <p:bg/>
                                          </p:spTgt>
                                        </p:tgtEl>
                                        <p:attrNameLst>
                                          <p:attrName>style.visibility</p:attrName>
                                        </p:attrNameLst>
                                      </p:cBhvr>
                                      <p:to>
                                        <p:strVal val="hidden"/>
                                      </p:to>
                                    </p:set>
                                  </p:childTnLst>
                                </p:cTn>
                              </p:par>
                              <p:par>
                                <p:cTn id="74" presetID="9" presetClass="exit" presetSubtype="0" fill="hold" grpId="1" nodeType="withEffect">
                                  <p:stCondLst>
                                    <p:cond delay="0"/>
                                  </p:stCondLst>
                                  <p:childTnLst>
                                    <p:animEffect transition="out" filter="dissolve">
                                      <p:cBhvr>
                                        <p:cTn id="75" dur="2000"/>
                                        <p:tgtEl>
                                          <p:spTgt spid="13314">
                                            <p:txEl>
                                              <p:pRg st="1" end="1"/>
                                            </p:txEl>
                                          </p:spTgt>
                                        </p:tgtEl>
                                      </p:cBhvr>
                                    </p:animEffect>
                                    <p:set>
                                      <p:cBhvr>
                                        <p:cTn id="76" dur="1" fill="hold">
                                          <p:stCondLst>
                                            <p:cond delay="1999"/>
                                          </p:stCondLst>
                                        </p:cTn>
                                        <p:tgtEl>
                                          <p:spTgt spid="13314">
                                            <p:txEl>
                                              <p:pRg st="1" end="1"/>
                                            </p:txEl>
                                          </p:spTgt>
                                        </p:tgtEl>
                                        <p:attrNameLst>
                                          <p:attrName>style.visibility</p:attrName>
                                        </p:attrNameLst>
                                      </p:cBhvr>
                                      <p:to>
                                        <p:strVal val="hidden"/>
                                      </p:to>
                                    </p:set>
                                  </p:childTnLst>
                                </p:cTn>
                              </p:par>
                              <p:par>
                                <p:cTn id="77" presetID="9" presetClass="exit" presetSubtype="0" fill="hold" grpId="1" nodeType="withEffect">
                                  <p:stCondLst>
                                    <p:cond delay="0"/>
                                  </p:stCondLst>
                                  <p:childTnLst>
                                    <p:animEffect transition="out" filter="dissolve">
                                      <p:cBhvr>
                                        <p:cTn id="78" dur="2000"/>
                                        <p:tgtEl>
                                          <p:spTgt spid="13314">
                                            <p:txEl>
                                              <p:pRg st="2" end="2"/>
                                            </p:txEl>
                                          </p:spTgt>
                                        </p:tgtEl>
                                      </p:cBhvr>
                                    </p:animEffect>
                                    <p:set>
                                      <p:cBhvr>
                                        <p:cTn id="79" dur="1" fill="hold">
                                          <p:stCondLst>
                                            <p:cond delay="1999"/>
                                          </p:stCondLst>
                                        </p:cTn>
                                        <p:tgtEl>
                                          <p:spTgt spid="13314">
                                            <p:txEl>
                                              <p:pRg st="2" end="2"/>
                                            </p:txEl>
                                          </p:spTgt>
                                        </p:tgtEl>
                                        <p:attrNameLst>
                                          <p:attrName>style.visibility</p:attrName>
                                        </p:attrNameLst>
                                      </p:cBhvr>
                                      <p:to>
                                        <p:strVal val="hidden"/>
                                      </p:to>
                                    </p:set>
                                  </p:childTnLst>
                                </p:cTn>
                              </p:par>
                              <p:par>
                                <p:cTn id="80" presetID="9" presetClass="exit" presetSubtype="0" fill="hold" grpId="1" nodeType="withEffect">
                                  <p:stCondLst>
                                    <p:cond delay="0"/>
                                  </p:stCondLst>
                                  <p:childTnLst>
                                    <p:animEffect transition="out" filter="dissolve">
                                      <p:cBhvr>
                                        <p:cTn id="81" dur="2000"/>
                                        <p:tgtEl>
                                          <p:spTgt spid="13314">
                                            <p:txEl>
                                              <p:pRg st="3" end="3"/>
                                            </p:txEl>
                                          </p:spTgt>
                                        </p:tgtEl>
                                      </p:cBhvr>
                                    </p:animEffect>
                                    <p:set>
                                      <p:cBhvr>
                                        <p:cTn id="82" dur="1" fill="hold">
                                          <p:stCondLst>
                                            <p:cond delay="1999"/>
                                          </p:stCondLst>
                                        </p:cTn>
                                        <p:tgtEl>
                                          <p:spTgt spid="13314">
                                            <p:txEl>
                                              <p:pRg st="3" end="3"/>
                                            </p:txEl>
                                          </p:spTgt>
                                        </p:tgtEl>
                                        <p:attrNameLst>
                                          <p:attrName>style.visibility</p:attrName>
                                        </p:attrNameLst>
                                      </p:cBhvr>
                                      <p:to>
                                        <p:strVal val="hidden"/>
                                      </p:to>
                                    </p:set>
                                  </p:childTnLst>
                                </p:cTn>
                              </p:par>
                              <p:par>
                                <p:cTn id="83" presetID="9" presetClass="exit" presetSubtype="0" fill="hold" grpId="1" nodeType="withEffect">
                                  <p:stCondLst>
                                    <p:cond delay="0"/>
                                  </p:stCondLst>
                                  <p:childTnLst>
                                    <p:animEffect transition="out" filter="dissolve">
                                      <p:cBhvr>
                                        <p:cTn id="84" dur="2000"/>
                                        <p:tgtEl>
                                          <p:spTgt spid="13314">
                                            <p:txEl>
                                              <p:pRg st="4" end="4"/>
                                            </p:txEl>
                                          </p:spTgt>
                                        </p:tgtEl>
                                      </p:cBhvr>
                                    </p:animEffect>
                                    <p:set>
                                      <p:cBhvr>
                                        <p:cTn id="85" dur="1" fill="hold">
                                          <p:stCondLst>
                                            <p:cond delay="1999"/>
                                          </p:stCondLst>
                                        </p:cTn>
                                        <p:tgtEl>
                                          <p:spTgt spid="13314">
                                            <p:txEl>
                                              <p:pRg st="4" end="4"/>
                                            </p:txEl>
                                          </p:spTgt>
                                        </p:tgtEl>
                                        <p:attrNameLst>
                                          <p:attrName>style.visibility</p:attrName>
                                        </p:attrNameLst>
                                      </p:cBhvr>
                                      <p:to>
                                        <p:strVal val="hidden"/>
                                      </p:to>
                                    </p:set>
                                  </p:childTnLst>
                                </p:cTn>
                              </p:par>
                              <p:par>
                                <p:cTn id="86" presetID="9" presetClass="exit" presetSubtype="0" fill="hold" grpId="1" nodeType="withEffect">
                                  <p:stCondLst>
                                    <p:cond delay="0"/>
                                  </p:stCondLst>
                                  <p:childTnLst>
                                    <p:animEffect transition="out" filter="dissolve">
                                      <p:cBhvr>
                                        <p:cTn id="87" dur="2000"/>
                                        <p:tgtEl>
                                          <p:spTgt spid="13314">
                                            <p:txEl>
                                              <p:pRg st="5" end="5"/>
                                            </p:txEl>
                                          </p:spTgt>
                                        </p:tgtEl>
                                      </p:cBhvr>
                                    </p:animEffect>
                                    <p:set>
                                      <p:cBhvr>
                                        <p:cTn id="88" dur="1" fill="hold">
                                          <p:stCondLst>
                                            <p:cond delay="1999"/>
                                          </p:stCondLst>
                                        </p:cTn>
                                        <p:tgtEl>
                                          <p:spTgt spid="13314">
                                            <p:txEl>
                                              <p:pRg st="5" end="5"/>
                                            </p:txEl>
                                          </p:spTgt>
                                        </p:tgtEl>
                                        <p:attrNameLst>
                                          <p:attrName>style.visibility</p:attrName>
                                        </p:attrNameLst>
                                      </p:cBhvr>
                                      <p:to>
                                        <p:strVal val="hidden"/>
                                      </p:to>
                                    </p:set>
                                  </p:childTnLst>
                                </p:cTn>
                              </p:par>
                              <p:par>
                                <p:cTn id="89" presetID="9" presetClass="exit" presetSubtype="0" fill="hold" grpId="1" nodeType="withEffect">
                                  <p:stCondLst>
                                    <p:cond delay="0"/>
                                  </p:stCondLst>
                                  <p:childTnLst>
                                    <p:animEffect transition="out" filter="dissolve">
                                      <p:cBhvr>
                                        <p:cTn id="90" dur="2000"/>
                                        <p:tgtEl>
                                          <p:spTgt spid="13314">
                                            <p:txEl>
                                              <p:pRg st="6" end="6"/>
                                            </p:txEl>
                                          </p:spTgt>
                                        </p:tgtEl>
                                      </p:cBhvr>
                                    </p:animEffect>
                                    <p:set>
                                      <p:cBhvr>
                                        <p:cTn id="91" dur="1" fill="hold">
                                          <p:stCondLst>
                                            <p:cond delay="1999"/>
                                          </p:stCondLst>
                                        </p:cTn>
                                        <p:tgtEl>
                                          <p:spTgt spid="13314">
                                            <p:txEl>
                                              <p:pRg st="6" end="6"/>
                                            </p:txEl>
                                          </p:spTgt>
                                        </p:tgtEl>
                                        <p:attrNameLst>
                                          <p:attrName>style.visibility</p:attrName>
                                        </p:attrNameLst>
                                      </p:cBhvr>
                                      <p:to>
                                        <p:strVal val="hidden"/>
                                      </p:to>
                                    </p:set>
                                  </p:childTnLst>
                                </p:cTn>
                              </p:par>
                              <p:par>
                                <p:cTn id="92" presetID="9" presetClass="exit" presetSubtype="0" fill="hold" grpId="1" nodeType="withEffect">
                                  <p:stCondLst>
                                    <p:cond delay="0"/>
                                  </p:stCondLst>
                                  <p:childTnLst>
                                    <p:animEffect transition="out" filter="dissolve">
                                      <p:cBhvr>
                                        <p:cTn id="93" dur="2000"/>
                                        <p:tgtEl>
                                          <p:spTgt spid="13314">
                                            <p:txEl>
                                              <p:pRg st="7" end="7"/>
                                            </p:txEl>
                                          </p:spTgt>
                                        </p:tgtEl>
                                      </p:cBhvr>
                                    </p:animEffect>
                                    <p:set>
                                      <p:cBhvr>
                                        <p:cTn id="94" dur="1" fill="hold">
                                          <p:stCondLst>
                                            <p:cond delay="1999"/>
                                          </p:stCondLst>
                                        </p:cTn>
                                        <p:tgtEl>
                                          <p:spTgt spid="13314">
                                            <p:txEl>
                                              <p:pRg st="7" end="7"/>
                                            </p:txEl>
                                          </p:spTgt>
                                        </p:tgtEl>
                                        <p:attrNameLst>
                                          <p:attrName>style.visibility</p:attrName>
                                        </p:attrNameLst>
                                      </p:cBhvr>
                                      <p:to>
                                        <p:strVal val="hidden"/>
                                      </p:to>
                                    </p:set>
                                  </p:childTnLst>
                                </p:cTn>
                              </p:par>
                              <p:par>
                                <p:cTn id="95" presetID="9" presetClass="exit" presetSubtype="0" fill="hold" grpId="1" nodeType="withEffect">
                                  <p:stCondLst>
                                    <p:cond delay="0"/>
                                  </p:stCondLst>
                                  <p:childTnLst>
                                    <p:animEffect transition="out" filter="dissolve">
                                      <p:cBhvr>
                                        <p:cTn id="96" dur="2000"/>
                                        <p:tgtEl>
                                          <p:spTgt spid="13314">
                                            <p:txEl>
                                              <p:pRg st="8" end="8"/>
                                            </p:txEl>
                                          </p:spTgt>
                                        </p:tgtEl>
                                      </p:cBhvr>
                                    </p:animEffect>
                                    <p:set>
                                      <p:cBhvr>
                                        <p:cTn id="97" dur="1" fill="hold">
                                          <p:stCondLst>
                                            <p:cond delay="1999"/>
                                          </p:stCondLst>
                                        </p:cTn>
                                        <p:tgtEl>
                                          <p:spTgt spid="13314">
                                            <p:txEl>
                                              <p:pRg st="8" end="8"/>
                                            </p:txEl>
                                          </p:spTgt>
                                        </p:tgtEl>
                                        <p:attrNameLst>
                                          <p:attrName>style.visibility</p:attrName>
                                        </p:attrNameLst>
                                      </p:cBhvr>
                                      <p:to>
                                        <p:strVal val="hidden"/>
                                      </p:to>
                                    </p:set>
                                  </p:childTnLst>
                                </p:cTn>
                              </p:par>
                              <p:par>
                                <p:cTn id="98" presetID="9" presetClass="exit" presetSubtype="0" fill="hold" grpId="1" nodeType="withEffect">
                                  <p:stCondLst>
                                    <p:cond delay="0"/>
                                  </p:stCondLst>
                                  <p:childTnLst>
                                    <p:animEffect transition="out" filter="dissolve">
                                      <p:cBhvr>
                                        <p:cTn id="99" dur="2000"/>
                                        <p:tgtEl>
                                          <p:spTgt spid="13314">
                                            <p:txEl>
                                              <p:pRg st="9" end="9"/>
                                            </p:txEl>
                                          </p:spTgt>
                                        </p:tgtEl>
                                      </p:cBhvr>
                                    </p:animEffect>
                                    <p:set>
                                      <p:cBhvr>
                                        <p:cTn id="100" dur="1" fill="hold">
                                          <p:stCondLst>
                                            <p:cond delay="1999"/>
                                          </p:stCondLst>
                                        </p:cTn>
                                        <p:tgtEl>
                                          <p:spTgt spid="13314">
                                            <p:txEl>
                                              <p:pRg st="9" end="9"/>
                                            </p:txEl>
                                          </p:spTgt>
                                        </p:tgtEl>
                                        <p:attrNameLst>
                                          <p:attrName>style.visibility</p:attrName>
                                        </p:attrNameLst>
                                      </p:cBhvr>
                                      <p:to>
                                        <p:strVal val="hidden"/>
                                      </p:to>
                                    </p:set>
                                  </p:childTnLst>
                                </p:cTn>
                              </p:par>
                              <p:par>
                                <p:cTn id="101" presetID="9" presetClass="exit" presetSubtype="0" fill="hold" grpId="1" nodeType="withEffect">
                                  <p:stCondLst>
                                    <p:cond delay="0"/>
                                  </p:stCondLst>
                                  <p:childTnLst>
                                    <p:animEffect transition="out" filter="dissolve">
                                      <p:cBhvr>
                                        <p:cTn id="102" dur="2000"/>
                                        <p:tgtEl>
                                          <p:spTgt spid="13314">
                                            <p:txEl>
                                              <p:pRg st="10" end="10"/>
                                            </p:txEl>
                                          </p:spTgt>
                                        </p:tgtEl>
                                      </p:cBhvr>
                                    </p:animEffect>
                                    <p:set>
                                      <p:cBhvr>
                                        <p:cTn id="103" dur="1" fill="hold">
                                          <p:stCondLst>
                                            <p:cond delay="1999"/>
                                          </p:stCondLst>
                                        </p:cTn>
                                        <p:tgtEl>
                                          <p:spTgt spid="13314">
                                            <p:txEl>
                                              <p:pRg st="10" end="10"/>
                                            </p:txEl>
                                          </p:spTgt>
                                        </p:tgtEl>
                                        <p:attrNameLst>
                                          <p:attrName>style.visibility</p:attrName>
                                        </p:attrNameLst>
                                      </p:cBhvr>
                                      <p:to>
                                        <p:strVal val="hidden"/>
                                      </p:to>
                                    </p:set>
                                  </p:childTnLst>
                                </p:cTn>
                              </p:par>
                              <p:par>
                                <p:cTn id="104" presetID="9" presetClass="exit" presetSubtype="0" fill="hold" grpId="1" nodeType="withEffect">
                                  <p:stCondLst>
                                    <p:cond delay="0"/>
                                  </p:stCondLst>
                                  <p:childTnLst>
                                    <p:animEffect transition="out" filter="dissolve">
                                      <p:cBhvr>
                                        <p:cTn id="105" dur="2000"/>
                                        <p:tgtEl>
                                          <p:spTgt spid="13314">
                                            <p:bg/>
                                          </p:spTgt>
                                        </p:tgtEl>
                                      </p:cBhvr>
                                    </p:animEffect>
                                    <p:set>
                                      <p:cBhvr>
                                        <p:cTn id="106" dur="1" fill="hold">
                                          <p:stCondLst>
                                            <p:cond delay="1999"/>
                                          </p:stCondLst>
                                        </p:cTn>
                                        <p:tgtEl>
                                          <p:spTgt spid="13314">
                                            <p:bg/>
                                          </p:spTgt>
                                        </p:tgtEl>
                                        <p:attrNameLst>
                                          <p:attrName>style.visibility</p:attrName>
                                        </p:attrNameLst>
                                      </p:cBhvr>
                                      <p:to>
                                        <p:strVal val="hidden"/>
                                      </p:to>
                                    </p:set>
                                  </p:childTnLst>
                                </p:cTn>
                              </p:par>
                              <p:par>
                                <p:cTn id="107" presetID="9" presetClass="exit" presetSubtype="0" fill="hold" grpId="0" nodeType="withEffect">
                                  <p:stCondLst>
                                    <p:cond delay="0"/>
                                  </p:stCondLst>
                                  <p:childTnLst>
                                    <p:animEffect transition="out" filter="dissolve">
                                      <p:cBhvr>
                                        <p:cTn id="108" dur="2000"/>
                                        <p:tgtEl>
                                          <p:spTgt spid="13313"/>
                                        </p:tgtEl>
                                      </p:cBhvr>
                                    </p:animEffect>
                                    <p:set>
                                      <p:cBhvr>
                                        <p:cTn id="109" dur="1" fill="hold">
                                          <p:stCondLst>
                                            <p:cond delay="1999"/>
                                          </p:stCondLst>
                                        </p:cTn>
                                        <p:tgtEl>
                                          <p:spTgt spid="13313"/>
                                        </p:tgtEl>
                                        <p:attrNameLst>
                                          <p:attrName>style.visibility</p:attrName>
                                        </p:attrNameLst>
                                      </p:cBhvr>
                                      <p:to>
                                        <p:strVal val="hidden"/>
                                      </p:to>
                                    </p:set>
                                  </p:childTnLst>
                                </p:cTn>
                              </p:par>
                              <p:par>
                                <p:cTn id="110" presetID="9" presetClass="exit" presetSubtype="0" fill="hold" grpId="1" nodeType="withEffect">
                                  <p:stCondLst>
                                    <p:cond delay="0"/>
                                  </p:stCondLst>
                                  <p:childTnLst>
                                    <p:animEffect transition="out" filter="dissolve">
                                      <p:cBhvr>
                                        <p:cTn id="111" dur="2000"/>
                                        <p:tgtEl>
                                          <p:spTgt spid="5">
                                            <p:graphicEl>
                                              <a:dgm id="{13B8F982-685E-4601-B284-7EDFCBB49276}"/>
                                            </p:graphicEl>
                                          </p:spTgt>
                                        </p:tgtEl>
                                      </p:cBhvr>
                                    </p:animEffect>
                                    <p:set>
                                      <p:cBhvr>
                                        <p:cTn id="112" dur="1" fill="hold">
                                          <p:stCondLst>
                                            <p:cond delay="1999"/>
                                          </p:stCondLst>
                                        </p:cTn>
                                        <p:tgtEl>
                                          <p:spTgt spid="5">
                                            <p:graphicEl>
                                              <a:dgm id="{13B8F982-685E-4601-B284-7EDFCBB49276}"/>
                                            </p:graphicEl>
                                          </p:spTgt>
                                        </p:tgtEl>
                                        <p:attrNameLst>
                                          <p:attrName>style.visibility</p:attrName>
                                        </p:attrNameLst>
                                      </p:cBhvr>
                                      <p:to>
                                        <p:strVal val="hidden"/>
                                      </p:to>
                                    </p:set>
                                  </p:childTnLst>
                                </p:cTn>
                              </p:par>
                              <p:par>
                                <p:cTn id="113" presetID="9" presetClass="exit" presetSubtype="0" fill="hold" grpId="1" nodeType="withEffect">
                                  <p:stCondLst>
                                    <p:cond delay="0"/>
                                  </p:stCondLst>
                                  <p:childTnLst>
                                    <p:animEffect transition="out" filter="dissolve">
                                      <p:cBhvr>
                                        <p:cTn id="114" dur="2000"/>
                                        <p:tgtEl>
                                          <p:spTgt spid="5">
                                            <p:graphicEl>
                                              <a:dgm id="{2B39694C-A397-4036-B4E6-792CAE7B251E}"/>
                                            </p:graphicEl>
                                          </p:spTgt>
                                        </p:tgtEl>
                                      </p:cBhvr>
                                    </p:animEffect>
                                    <p:set>
                                      <p:cBhvr>
                                        <p:cTn id="115" dur="1" fill="hold">
                                          <p:stCondLst>
                                            <p:cond delay="1999"/>
                                          </p:stCondLst>
                                        </p:cTn>
                                        <p:tgtEl>
                                          <p:spTgt spid="5">
                                            <p:graphicEl>
                                              <a:dgm id="{2B39694C-A397-4036-B4E6-792CAE7B251E}"/>
                                            </p:graphicEl>
                                          </p:spTgt>
                                        </p:tgtEl>
                                        <p:attrNameLst>
                                          <p:attrName>style.visibility</p:attrName>
                                        </p:attrNameLst>
                                      </p:cBhvr>
                                      <p:to>
                                        <p:strVal val="hidden"/>
                                      </p:to>
                                    </p:set>
                                  </p:childTnLst>
                                </p:cTn>
                              </p:par>
                              <p:par>
                                <p:cTn id="116" presetID="9" presetClass="exit" presetSubtype="0" fill="hold" grpId="1" nodeType="withEffect">
                                  <p:stCondLst>
                                    <p:cond delay="0"/>
                                  </p:stCondLst>
                                  <p:childTnLst>
                                    <p:animEffect transition="out" filter="dissolve">
                                      <p:cBhvr>
                                        <p:cTn id="117" dur="2000"/>
                                        <p:tgtEl>
                                          <p:spTgt spid="5">
                                            <p:graphicEl>
                                              <a:dgm id="{2551A92A-A410-402D-8CFA-664461054BEA}"/>
                                            </p:graphicEl>
                                          </p:spTgt>
                                        </p:tgtEl>
                                      </p:cBhvr>
                                    </p:animEffect>
                                    <p:set>
                                      <p:cBhvr>
                                        <p:cTn id="118" dur="1" fill="hold">
                                          <p:stCondLst>
                                            <p:cond delay="1999"/>
                                          </p:stCondLst>
                                        </p:cTn>
                                        <p:tgtEl>
                                          <p:spTgt spid="5">
                                            <p:graphicEl>
                                              <a:dgm id="{2551A92A-A410-402D-8CFA-664461054BEA}"/>
                                            </p:graphicEl>
                                          </p:spTgt>
                                        </p:tgtEl>
                                        <p:attrNameLst>
                                          <p:attrName>style.visibility</p:attrName>
                                        </p:attrNameLst>
                                      </p:cBhvr>
                                      <p:to>
                                        <p:strVal val="hidden"/>
                                      </p:to>
                                    </p:set>
                                  </p:childTnLst>
                                </p:cTn>
                              </p:par>
                              <p:par>
                                <p:cTn id="119" presetID="9" presetClass="exit" presetSubtype="0" fill="hold" grpId="1" nodeType="withEffect">
                                  <p:stCondLst>
                                    <p:cond delay="0"/>
                                  </p:stCondLst>
                                  <p:childTnLst>
                                    <p:animEffect transition="out" filter="dissolve">
                                      <p:cBhvr>
                                        <p:cTn id="120" dur="2000"/>
                                        <p:tgtEl>
                                          <p:spTgt spid="5">
                                            <p:graphicEl>
                                              <a:dgm id="{DEC8BDE2-7A7E-4343-953B-4B9BAF93D9F0}"/>
                                            </p:graphicEl>
                                          </p:spTgt>
                                        </p:tgtEl>
                                      </p:cBhvr>
                                    </p:animEffect>
                                    <p:set>
                                      <p:cBhvr>
                                        <p:cTn id="121" dur="1" fill="hold">
                                          <p:stCondLst>
                                            <p:cond delay="1999"/>
                                          </p:stCondLst>
                                        </p:cTn>
                                        <p:tgtEl>
                                          <p:spTgt spid="5">
                                            <p:graphicEl>
                                              <a:dgm id="{DEC8BDE2-7A7E-4343-953B-4B9BAF93D9F0}"/>
                                            </p:graphic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3" grpId="0" animBg="1"/>
      <p:bldP spid="13314" grpId="0" build="allAtOnce" animBg="1"/>
      <p:bldP spid="13314" grpId="1" build="allAtOnce" animBg="1"/>
      <p:bldP spid="4" grpId="0" build="allAtOnce" animBg="1"/>
      <p:bldP spid="4" grpId="1" build="allAtOnce" animBg="1"/>
      <p:bldGraphic spid="5" grpId="0">
        <p:bldSub>
          <a:bldDgm/>
        </p:bldSub>
      </p:bldGraphic>
      <p:bldGraphic spid="5" grpId="1">
        <p:bldSub>
          <a:bldDgm/>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0" y="762001"/>
            <a:ext cx="9144000" cy="6217087"/>
          </a:xfrm>
          <a:prstGeom prst="rect">
            <a:avLst/>
          </a:prstGeom>
          <a:solidFill>
            <a:schemeClr val="accent2">
              <a:lumMod val="40000"/>
              <a:lumOff val="60000"/>
            </a:schemeClr>
          </a:solidFill>
          <a:ln w="9525">
            <a:noFill/>
            <a:miter lim="800000"/>
            <a:headEnd/>
            <a:tailEnd/>
          </a:ln>
          <a:effectLst/>
        </p:spPr>
        <p:txBody>
          <a:bodyPr vert="horz" wrap="square" lIns="0" tIns="0" rIns="0" bIns="0" numCol="1" anchor="ctr" anchorCtr="0" compatLnSpc="1">
            <a:prstTxWarp prst="textNoShape">
              <a:avLst/>
            </a:prstTxWarp>
            <a:spAutoFit/>
          </a:bodyPr>
          <a:lstStyle/>
          <a:p>
            <a:pPr marL="342900" marR="0" lvl="0" indent="-342900" algn="l" defTabSz="914400" rtl="0" eaLnBrk="1" fontAlgn="base" latinLnBrk="0" hangingPunct="1">
              <a:lnSpc>
                <a:spcPct val="100000"/>
              </a:lnSpc>
              <a:spcBef>
                <a:spcPct val="0"/>
              </a:spcBef>
              <a:spcAft>
                <a:spcPct val="0"/>
              </a:spcAft>
              <a:buClrTx/>
              <a:buSzTx/>
              <a:buFontTx/>
              <a:buAutoNum type="arabicParenR" startAt="2"/>
              <a:tabLst>
                <a:tab pos="914400" algn="l"/>
              </a:tabLst>
            </a:pPr>
            <a:endParaRPr kumimoji="0" lang="en-US" b="1" i="0" u="none" strike="noStrike" cap="none" normalizeH="0" baseline="0" dirty="0" smtClean="0">
              <a:ln>
                <a:noFill/>
              </a:ln>
              <a:effectLst/>
              <a:latin typeface="Arial" pitchFamily="34" charset="0"/>
              <a:ea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Tx/>
              <a:buAutoNum type="arabicParenR" startAt="2"/>
              <a:tabLst>
                <a:tab pos="914400" algn="l"/>
              </a:tabLst>
            </a:pPr>
            <a:r>
              <a:rPr kumimoji="0" lang="en-US" b="1" i="0" u="none" strike="noStrike" cap="none" normalizeH="0" baseline="0" dirty="0" smtClean="0">
                <a:ln>
                  <a:noFill/>
                </a:ln>
                <a:effectLst/>
                <a:latin typeface="Arial" pitchFamily="34" charset="0"/>
                <a:ea typeface="Times New Roman" pitchFamily="18" charset="0"/>
              </a:rPr>
              <a:t>Audit Risk</a:t>
            </a:r>
          </a:p>
          <a:p>
            <a:pPr marL="342900" marR="0" lvl="0" indent="-342900" algn="l" defTabSz="914400" rtl="0" eaLnBrk="1" fontAlgn="base" latinLnBrk="0" hangingPunct="1">
              <a:lnSpc>
                <a:spcPct val="100000"/>
              </a:lnSpc>
              <a:spcBef>
                <a:spcPct val="0"/>
              </a:spcBef>
              <a:spcAft>
                <a:spcPct val="0"/>
              </a:spcAft>
              <a:buClrTx/>
              <a:buSzTx/>
              <a:tabLst>
                <a:tab pos="914400" algn="l"/>
              </a:tabLst>
            </a:pPr>
            <a:r>
              <a:rPr kumimoji="0" lang="en-US" sz="1600" b="0" i="0" u="none" strike="noStrike" cap="none" normalizeH="0" baseline="0" dirty="0" smtClean="0">
                <a:ln>
                  <a:noFill/>
                </a:ln>
                <a:effectLst/>
                <a:latin typeface="Arial" pitchFamily="34" charset="0"/>
                <a:ea typeface="Times New Roman" pitchFamily="18" charset="0"/>
              </a:rPr>
              <a:t>     It is the risk that the auditor may give an </a:t>
            </a:r>
            <a:r>
              <a:rPr kumimoji="0" lang="en-US" sz="1600" b="0" i="0" u="sng" strike="noStrike" cap="none" normalizeH="0" baseline="0" dirty="0" smtClean="0">
                <a:ln>
                  <a:noFill/>
                </a:ln>
                <a:effectLst/>
                <a:latin typeface="Arial" pitchFamily="34" charset="0"/>
                <a:ea typeface="Times New Roman" pitchFamily="18" charset="0"/>
              </a:rPr>
              <a:t>inappropriate opinion</a:t>
            </a:r>
            <a:r>
              <a:rPr kumimoji="0" lang="en-US" sz="1600" b="0" i="0" u="none" strike="noStrike" cap="none" normalizeH="0" baseline="0" dirty="0" smtClean="0">
                <a:ln>
                  <a:noFill/>
                </a:ln>
                <a:effectLst/>
                <a:latin typeface="Arial" pitchFamily="34" charset="0"/>
                <a:ea typeface="Times New Roman" pitchFamily="18" charset="0"/>
              </a:rPr>
              <a:t> when the </a:t>
            </a:r>
            <a:r>
              <a:rPr kumimoji="0" lang="en-US" sz="1600" b="0" i="0" u="sng" strike="noStrike" cap="none" normalizeH="0" baseline="0" dirty="0" smtClean="0">
                <a:ln>
                  <a:noFill/>
                </a:ln>
                <a:effectLst/>
                <a:latin typeface="Arial" pitchFamily="34" charset="0"/>
                <a:ea typeface="Times New Roman" pitchFamily="18" charset="0"/>
              </a:rPr>
              <a:t>F/S   </a:t>
            </a:r>
            <a:r>
              <a:rPr kumimoji="0" lang="en-US" sz="1600" b="0" i="0" u="none" strike="noStrike" cap="none" normalizeH="0" baseline="0" dirty="0" smtClean="0">
                <a:ln>
                  <a:noFill/>
                </a:ln>
                <a:effectLst/>
                <a:latin typeface="Arial" pitchFamily="34" charset="0"/>
                <a:ea typeface="Times New Roman" pitchFamily="18" charset="0"/>
              </a:rPr>
              <a:t>are                 </a:t>
            </a:r>
            <a:r>
              <a:rPr kumimoji="0" lang="en-US" sz="1600" b="0" i="0" strike="noStrike" cap="none" normalizeH="0" baseline="0" dirty="0" smtClean="0">
                <a:ln>
                  <a:noFill/>
                </a:ln>
                <a:effectLst/>
                <a:latin typeface="Arial" pitchFamily="34" charset="0"/>
                <a:ea typeface="Times New Roman"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tab pos="914400" algn="l"/>
              </a:tabLst>
            </a:pPr>
            <a:r>
              <a:rPr kumimoji="0" lang="en-US" sz="1600" b="0" i="0" strike="noStrike" cap="none" normalizeH="0" baseline="0" dirty="0" smtClean="0">
                <a:ln>
                  <a:noFill/>
                </a:ln>
                <a:effectLst/>
                <a:latin typeface="Arial" pitchFamily="34" charset="0"/>
                <a:ea typeface="Times New Roman" pitchFamily="18" charset="0"/>
              </a:rPr>
              <a:t>     </a:t>
            </a:r>
            <a:r>
              <a:rPr kumimoji="0" lang="en-US" sz="1600" b="0" i="0" u="sng" strike="noStrike" cap="none" normalizeH="0" baseline="0" dirty="0" smtClean="0">
                <a:ln>
                  <a:noFill/>
                </a:ln>
                <a:effectLst/>
                <a:latin typeface="Arial" pitchFamily="34" charset="0"/>
                <a:ea typeface="Times New Roman" pitchFamily="18" charset="0"/>
              </a:rPr>
              <a:t>misstated</a:t>
            </a:r>
            <a:r>
              <a:rPr kumimoji="0" lang="en-US" sz="1600" b="0" i="0" u="none" strike="noStrike" cap="none" normalizeH="0" baseline="0" dirty="0" smtClean="0">
                <a:ln>
                  <a:noFill/>
                </a:ln>
                <a:effectLst/>
                <a:latin typeface="Arial" pitchFamily="34" charset="0"/>
                <a:ea typeface="Times New Roman" pitchFamily="18" charset="0"/>
              </a:rPr>
              <a:t>. Its components are Inherent Risks, Control Risks, and Detection Risks</a:t>
            </a:r>
          </a:p>
          <a:p>
            <a:pPr marL="0" marR="0" lvl="0" indent="0" algn="l" defTabSz="914400" rtl="0" eaLnBrk="0" fontAlgn="base" latinLnBrk="0" hangingPunct="0">
              <a:lnSpc>
                <a:spcPct val="100000"/>
              </a:lnSpc>
              <a:spcBef>
                <a:spcPct val="0"/>
              </a:spcBef>
              <a:spcAft>
                <a:spcPct val="0"/>
              </a:spcAft>
              <a:buClrTx/>
              <a:buSzTx/>
              <a:buFontTx/>
              <a:buNone/>
              <a:tabLst>
                <a:tab pos="914400" algn="l"/>
              </a:tabLst>
            </a:pPr>
            <a:endParaRPr kumimoji="0" lang="en-US" sz="1400" b="0" i="0" u="none" strike="noStrike" cap="none" normalizeH="0" baseline="0" dirty="0" smtClean="0">
              <a:ln>
                <a:noFill/>
              </a:ln>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914400" algn="l"/>
              </a:tabLst>
            </a:pPr>
            <a:r>
              <a:rPr kumimoji="0" lang="en-US" b="1" i="0" u="none" strike="noStrike" cap="none" normalizeH="0" baseline="0" dirty="0" smtClean="0">
                <a:ln>
                  <a:noFill/>
                </a:ln>
                <a:effectLst/>
                <a:latin typeface="Arial" pitchFamily="34" charset="0"/>
                <a:ea typeface="Times New Roman" pitchFamily="18" charset="0"/>
              </a:rPr>
              <a:t>A) Inherent Risk</a:t>
            </a:r>
            <a:endParaRPr kumimoji="0" lang="en-US" sz="1600" b="0" i="0" u="none" strike="noStrike" cap="none" normalizeH="0" baseline="0" dirty="0" smtClean="0">
              <a:ln>
                <a:noFill/>
              </a:ln>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914400" algn="l"/>
              </a:tabLst>
            </a:pPr>
            <a:r>
              <a:rPr kumimoji="0" lang="en-US" sz="1600" b="0" i="0" u="none" strike="noStrike" cap="none" normalizeH="0" baseline="0" dirty="0" smtClean="0">
                <a:ln>
                  <a:noFill/>
                </a:ln>
                <a:effectLst/>
                <a:latin typeface="Arial" pitchFamily="34" charset="0"/>
                <a:ea typeface="Times New Roman" pitchFamily="18" charset="0"/>
              </a:rPr>
              <a:t>It is the susceptibility of the account balance or class of transaction to a material misstatement either individually or when aggregated with misstatements of other balances or classes, assuming there were </a:t>
            </a:r>
            <a:r>
              <a:rPr kumimoji="0" lang="en-US" sz="1600" b="0" i="0" u="sng" strike="noStrike" cap="none" normalizeH="0" baseline="0" dirty="0" smtClean="0">
                <a:ln>
                  <a:noFill/>
                </a:ln>
                <a:effectLst/>
                <a:latin typeface="Arial" pitchFamily="34" charset="0"/>
                <a:ea typeface="Times New Roman" pitchFamily="18" charset="0"/>
              </a:rPr>
              <a:t>no internal controls</a:t>
            </a:r>
          </a:p>
          <a:p>
            <a:pPr marL="0" marR="0" lvl="0" indent="0" algn="l" defTabSz="914400" rtl="0" eaLnBrk="0" fontAlgn="base" latinLnBrk="0" hangingPunct="0">
              <a:lnSpc>
                <a:spcPct val="100000"/>
              </a:lnSpc>
              <a:spcBef>
                <a:spcPct val="0"/>
              </a:spcBef>
              <a:spcAft>
                <a:spcPct val="0"/>
              </a:spcAft>
              <a:buClrTx/>
              <a:buSzTx/>
              <a:buFontTx/>
              <a:buNone/>
              <a:tabLst>
                <a:tab pos="914400" algn="l"/>
              </a:tabLst>
            </a:pPr>
            <a:endParaRPr kumimoji="0" lang="en-US" sz="1400" b="0" i="0" u="none" strike="noStrike" cap="none" normalizeH="0" baseline="0" dirty="0" smtClean="0">
              <a:ln>
                <a:noFill/>
              </a:ln>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914400" algn="l"/>
              </a:tabLst>
            </a:pPr>
            <a:r>
              <a:rPr kumimoji="0" lang="en-US" sz="1600" b="1" i="0" u="none" strike="noStrike" cap="none" normalizeH="0" baseline="0" dirty="0" smtClean="0">
                <a:ln>
                  <a:noFill/>
                </a:ln>
                <a:effectLst/>
                <a:latin typeface="Times New Roman" pitchFamily="18" charset="0"/>
                <a:cs typeface="Times New Roman" pitchFamily="18" charset="0"/>
              </a:rPr>
              <a:t> </a:t>
            </a:r>
            <a:r>
              <a:rPr kumimoji="0" lang="en-US" b="1" i="1" u="sng" strike="noStrike" cap="none" normalizeH="0" baseline="0" dirty="0" smtClean="0">
                <a:ln>
                  <a:noFill/>
                </a:ln>
                <a:effectLst/>
                <a:latin typeface="Times New Roman" pitchFamily="18" charset="0"/>
                <a:cs typeface="Times New Roman" pitchFamily="18" charset="0"/>
              </a:rPr>
              <a:t>Inherent Limitations In Internal Controls</a:t>
            </a:r>
            <a:endParaRPr kumimoji="0" lang="en-US" sz="1600" b="1" i="0" u="sng" strike="noStrike" cap="none" normalizeH="0" baseline="0" dirty="0" smtClean="0">
              <a:ln>
                <a:noFill/>
              </a:ln>
              <a:effectLst/>
              <a:latin typeface="Times New Roman" pitchFamily="18" charset="0"/>
              <a:cs typeface="Times New Roman" pitchFamily="18" charset="0"/>
            </a:endParaRPr>
          </a:p>
          <a:p>
            <a:pPr marL="457200" marR="0" lvl="1" indent="0" algn="l" defTabSz="914400" rtl="0" eaLnBrk="0" fontAlgn="base" latinLnBrk="0" hangingPunct="0">
              <a:lnSpc>
                <a:spcPct val="100000"/>
              </a:lnSpc>
              <a:spcBef>
                <a:spcPct val="0"/>
              </a:spcBef>
              <a:spcAft>
                <a:spcPct val="0"/>
              </a:spcAft>
              <a:buClrTx/>
              <a:buSzTx/>
              <a:buFont typeface="Wingdings 2" pitchFamily="18" charset="2"/>
              <a:buChar char=""/>
              <a:tabLst>
                <a:tab pos="914400" algn="l"/>
              </a:tabLst>
            </a:pPr>
            <a:r>
              <a:rPr kumimoji="0" lang="en-US" sz="1600" b="0" i="0" u="none" strike="noStrike" cap="none" normalizeH="0" baseline="0" dirty="0" smtClean="0">
                <a:ln>
                  <a:noFill/>
                </a:ln>
                <a:effectLst/>
                <a:latin typeface="Arial" pitchFamily="34" charset="0"/>
                <a:ea typeface="Times New Roman" pitchFamily="18" charset="0"/>
              </a:rPr>
              <a:t>Management’s concern about the operating system</a:t>
            </a:r>
            <a:endParaRPr kumimoji="0" lang="en-US" sz="1400" b="0" i="0" u="none" strike="noStrike" cap="none" normalizeH="0" baseline="0" dirty="0" smtClean="0">
              <a:ln>
                <a:noFill/>
              </a:ln>
              <a:effectLst/>
              <a:latin typeface="Arial" pitchFamily="34" charset="0"/>
            </a:endParaRPr>
          </a:p>
          <a:p>
            <a:pPr marL="457200" marR="0" lvl="1" indent="0" algn="l" defTabSz="914400" rtl="0" eaLnBrk="0" fontAlgn="base" latinLnBrk="0" hangingPunct="0">
              <a:lnSpc>
                <a:spcPct val="100000"/>
              </a:lnSpc>
              <a:spcBef>
                <a:spcPct val="0"/>
              </a:spcBef>
              <a:spcAft>
                <a:spcPct val="0"/>
              </a:spcAft>
              <a:buClrTx/>
              <a:buSzTx/>
              <a:buFont typeface="Wingdings 2" pitchFamily="18" charset="2"/>
              <a:buChar char=""/>
              <a:tabLst>
                <a:tab pos="914400" algn="l"/>
              </a:tabLst>
            </a:pPr>
            <a:r>
              <a:rPr kumimoji="0" lang="en-US" sz="1600" b="0" i="0" u="none" strike="noStrike" cap="none" normalizeH="0" baseline="0" dirty="0" smtClean="0">
                <a:ln>
                  <a:noFill/>
                </a:ln>
                <a:effectLst/>
                <a:latin typeface="Arial" pitchFamily="34" charset="0"/>
                <a:ea typeface="Times New Roman" pitchFamily="18" charset="0"/>
              </a:rPr>
              <a:t>Transactions of the unusual nature may be misused by most controls</a:t>
            </a:r>
            <a:endParaRPr kumimoji="0" lang="en-US" sz="1400" b="0" i="0" u="none" strike="noStrike" cap="none" normalizeH="0" baseline="0" dirty="0" smtClean="0">
              <a:ln>
                <a:noFill/>
              </a:ln>
              <a:effectLst/>
              <a:latin typeface="Arial" pitchFamily="34" charset="0"/>
            </a:endParaRPr>
          </a:p>
          <a:p>
            <a:pPr marL="457200" marR="0" lvl="1" indent="0" algn="l" defTabSz="914400" rtl="0" eaLnBrk="0" fontAlgn="base" latinLnBrk="0" hangingPunct="0">
              <a:lnSpc>
                <a:spcPct val="100000"/>
              </a:lnSpc>
              <a:spcBef>
                <a:spcPct val="0"/>
              </a:spcBef>
              <a:spcAft>
                <a:spcPct val="0"/>
              </a:spcAft>
              <a:buClrTx/>
              <a:buSzTx/>
              <a:buFont typeface="Wingdings 2" pitchFamily="18" charset="2"/>
              <a:buChar char=""/>
              <a:tabLst>
                <a:tab pos="914400" algn="l"/>
              </a:tabLst>
            </a:pPr>
            <a:r>
              <a:rPr kumimoji="0" lang="en-US" sz="1600" b="0" i="0" u="none" strike="noStrike" cap="none" normalizeH="0" baseline="0" dirty="0" smtClean="0">
                <a:ln>
                  <a:noFill/>
                </a:ln>
                <a:effectLst/>
                <a:latin typeface="Arial" pitchFamily="34" charset="0"/>
                <a:ea typeface="Times New Roman" pitchFamily="18" charset="0"/>
              </a:rPr>
              <a:t>Collusion  (FCWSP etc.)</a:t>
            </a:r>
            <a:endParaRPr kumimoji="0" lang="en-US" sz="1400" b="0" i="0" u="none" strike="noStrike" cap="none" normalizeH="0" baseline="0" dirty="0" smtClean="0">
              <a:ln>
                <a:noFill/>
              </a:ln>
              <a:effectLst/>
              <a:latin typeface="Arial" pitchFamily="34" charset="0"/>
            </a:endParaRPr>
          </a:p>
          <a:p>
            <a:pPr marL="457200" marR="0" lvl="1" indent="0" algn="l" defTabSz="914400" rtl="0" eaLnBrk="0" fontAlgn="base" latinLnBrk="0" hangingPunct="0">
              <a:lnSpc>
                <a:spcPct val="100000"/>
              </a:lnSpc>
              <a:spcBef>
                <a:spcPct val="0"/>
              </a:spcBef>
              <a:spcAft>
                <a:spcPct val="0"/>
              </a:spcAft>
              <a:buClrTx/>
              <a:buSzTx/>
              <a:buFont typeface="Wingdings 2" pitchFamily="18" charset="2"/>
              <a:buChar char=""/>
              <a:tabLst>
                <a:tab pos="914400" algn="l"/>
              </a:tabLst>
            </a:pPr>
            <a:r>
              <a:rPr kumimoji="0" lang="en-US" sz="1600" b="0" i="0" u="none" strike="noStrike" cap="none" normalizeH="0" baseline="0" dirty="0" smtClean="0">
                <a:ln>
                  <a:noFill/>
                </a:ln>
                <a:effectLst/>
                <a:latin typeface="Arial" pitchFamily="34" charset="0"/>
                <a:ea typeface="Times New Roman" pitchFamily="18" charset="0"/>
              </a:rPr>
              <a:t>Abuse of control by the person who himself is responsible for it’s exercise</a:t>
            </a:r>
            <a:endParaRPr kumimoji="0" lang="en-US" sz="1400" b="0" i="0" u="none" strike="noStrike" cap="none" normalizeH="0" baseline="0" dirty="0" smtClean="0">
              <a:ln>
                <a:noFill/>
              </a:ln>
              <a:effectLst/>
              <a:latin typeface="Arial" pitchFamily="34" charset="0"/>
            </a:endParaRPr>
          </a:p>
          <a:p>
            <a:pPr marL="457200" marR="0" lvl="1" indent="0" algn="l" defTabSz="914400" rtl="0" eaLnBrk="0" fontAlgn="base" latinLnBrk="0" hangingPunct="0">
              <a:lnSpc>
                <a:spcPct val="100000"/>
              </a:lnSpc>
              <a:spcBef>
                <a:spcPct val="0"/>
              </a:spcBef>
              <a:spcAft>
                <a:spcPct val="0"/>
              </a:spcAft>
              <a:buClrTx/>
              <a:buSzTx/>
              <a:buFont typeface="Wingdings 2" pitchFamily="18" charset="2"/>
              <a:buChar char=""/>
              <a:tabLst>
                <a:tab pos="914400" algn="l"/>
              </a:tabLst>
            </a:pPr>
            <a:r>
              <a:rPr kumimoji="0" lang="en-US" sz="1600" b="0" i="0" u="none" strike="noStrike" cap="none" normalizeH="0" baseline="0" dirty="0" smtClean="0">
                <a:ln>
                  <a:noFill/>
                </a:ln>
                <a:effectLst/>
                <a:latin typeface="Arial" pitchFamily="34" charset="0"/>
                <a:ea typeface="Times New Roman" pitchFamily="18" charset="0"/>
              </a:rPr>
              <a:t>Manipulations by the management</a:t>
            </a:r>
          </a:p>
          <a:p>
            <a:pPr marL="457200" marR="0" lvl="1" indent="0" algn="l" defTabSz="914400" rtl="0" eaLnBrk="0" fontAlgn="base" latinLnBrk="0" hangingPunct="0">
              <a:lnSpc>
                <a:spcPct val="100000"/>
              </a:lnSpc>
              <a:spcBef>
                <a:spcPct val="0"/>
              </a:spcBef>
              <a:spcAft>
                <a:spcPct val="0"/>
              </a:spcAft>
              <a:buClrTx/>
              <a:buSzTx/>
              <a:buFont typeface="Wingdings 2" pitchFamily="18" charset="2"/>
              <a:buChar char=""/>
              <a:tabLst>
                <a:tab pos="914400" algn="l"/>
              </a:tabLst>
            </a:pPr>
            <a:endParaRPr kumimoji="0" lang="en-US" sz="1600" b="0" i="0" u="none" strike="noStrike" cap="none" normalizeH="0" baseline="0" dirty="0" smtClean="0">
              <a:ln>
                <a:noFill/>
              </a:ln>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914400" algn="l"/>
              </a:tabLst>
            </a:pPr>
            <a:r>
              <a:rPr kumimoji="0" lang="en-US" b="1" i="0" u="none" strike="noStrike" cap="none" normalizeH="0" baseline="0" dirty="0" smtClean="0">
                <a:ln>
                  <a:noFill/>
                </a:ln>
                <a:effectLst/>
                <a:latin typeface="Arial" pitchFamily="34" charset="0"/>
                <a:ea typeface="Times New Roman" pitchFamily="18" charset="0"/>
              </a:rPr>
              <a:t>B) Control Risks</a:t>
            </a:r>
          </a:p>
          <a:p>
            <a:pPr marL="0" marR="0" lvl="0" indent="0" algn="l" defTabSz="914400" rtl="0" eaLnBrk="0" fontAlgn="base" latinLnBrk="0" hangingPunct="0">
              <a:lnSpc>
                <a:spcPct val="100000"/>
              </a:lnSpc>
              <a:spcBef>
                <a:spcPct val="0"/>
              </a:spcBef>
              <a:spcAft>
                <a:spcPct val="0"/>
              </a:spcAft>
              <a:buClrTx/>
              <a:buSzTx/>
              <a:buFontTx/>
              <a:buNone/>
              <a:tabLst>
                <a:tab pos="914400" algn="l"/>
              </a:tabLst>
            </a:pPr>
            <a:endParaRPr kumimoji="0" lang="en-US" b="0" i="0" u="none" strike="noStrike" cap="none" normalizeH="0" baseline="0" dirty="0" smtClean="0">
              <a:ln>
                <a:noFill/>
              </a:ln>
              <a:effectLst/>
              <a:latin typeface="Arial"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914400" algn="l"/>
              </a:tabLst>
            </a:pPr>
            <a:r>
              <a:rPr kumimoji="0" lang="en-US" sz="1600" b="0" i="0" u="none" strike="noStrike" cap="none" normalizeH="0" baseline="0" dirty="0" smtClean="0">
                <a:ln>
                  <a:noFill/>
                </a:ln>
                <a:effectLst/>
                <a:latin typeface="Arial" pitchFamily="34" charset="0"/>
                <a:ea typeface="Times New Roman" pitchFamily="18" charset="0"/>
              </a:rPr>
              <a:t>It is the risk that a misstatements could occur in an account balance or classes of transaction and that could be material, either individually or when aggregated with other misstatements, will not be prevented or detected and corrected on a timely basis by the accounting and internal controls.</a:t>
            </a:r>
            <a:br>
              <a:rPr kumimoji="0" lang="en-US" sz="1600" b="0" i="0" u="none" strike="noStrike" cap="none" normalizeH="0" baseline="0" dirty="0" smtClean="0">
                <a:ln>
                  <a:noFill/>
                </a:ln>
                <a:effectLst/>
                <a:latin typeface="Arial" pitchFamily="34" charset="0"/>
                <a:ea typeface="Times New Roman" pitchFamily="18" charset="0"/>
              </a:rPr>
            </a:br>
            <a:r>
              <a:rPr kumimoji="0" lang="en-US" sz="1600" b="0" i="0" u="none" strike="noStrike" cap="none" normalizeH="0" baseline="0" dirty="0" smtClean="0">
                <a:ln>
                  <a:noFill/>
                </a:ln>
                <a:effectLst/>
                <a:latin typeface="Arial" pitchFamily="34" charset="0"/>
                <a:ea typeface="Times New Roman" pitchFamily="18" charset="0"/>
              </a:rPr>
              <a:t/>
            </a:r>
            <a:br>
              <a:rPr kumimoji="0" lang="en-US" sz="1600" b="0" i="0" u="none" strike="noStrike" cap="none" normalizeH="0" baseline="0" dirty="0" smtClean="0">
                <a:ln>
                  <a:noFill/>
                </a:ln>
                <a:effectLst/>
                <a:latin typeface="Arial" pitchFamily="34" charset="0"/>
                <a:ea typeface="Times New Roman" pitchFamily="18" charset="0"/>
              </a:rPr>
            </a:br>
            <a:endParaRPr kumimoji="0" lang="en-US" sz="2400" b="0" i="0" u="none" strike="noStrike" cap="none" normalizeH="0" baseline="0" dirty="0" smtClean="0">
              <a:ln>
                <a:noFill/>
              </a:ln>
              <a:effectLst/>
              <a:latin typeface="Arial" pitchFamily="34" charset="0"/>
            </a:endParaRP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38">
                                            <p:bg/>
                                          </p:spTgt>
                                        </p:tgtEl>
                                        <p:attrNameLst>
                                          <p:attrName>style.visibility</p:attrName>
                                        </p:attrNameLst>
                                      </p:cBhvr>
                                      <p:to>
                                        <p:strVal val="visible"/>
                                      </p:to>
                                    </p:set>
                                    <p:animEffect transition="in" filter="fade">
                                      <p:cBhvr>
                                        <p:cTn id="7" dur="2000"/>
                                        <p:tgtEl>
                                          <p:spTgt spid="14338">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338">
                                            <p:txEl>
                                              <p:pRg st="1" end="1"/>
                                            </p:txEl>
                                          </p:spTgt>
                                        </p:tgtEl>
                                        <p:attrNameLst>
                                          <p:attrName>style.visibility</p:attrName>
                                        </p:attrNameLst>
                                      </p:cBhvr>
                                      <p:to>
                                        <p:strVal val="visible"/>
                                      </p:to>
                                    </p:set>
                                    <p:animEffect transition="in" filter="fade">
                                      <p:cBhvr>
                                        <p:cTn id="10" dur="2000"/>
                                        <p:tgtEl>
                                          <p:spTgt spid="14338">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338">
                                            <p:txEl>
                                              <p:pRg st="2" end="2"/>
                                            </p:txEl>
                                          </p:spTgt>
                                        </p:tgtEl>
                                        <p:attrNameLst>
                                          <p:attrName>style.visibility</p:attrName>
                                        </p:attrNameLst>
                                      </p:cBhvr>
                                      <p:to>
                                        <p:strVal val="visible"/>
                                      </p:to>
                                    </p:set>
                                    <p:animEffect transition="in" filter="fade">
                                      <p:cBhvr>
                                        <p:cTn id="13" dur="2000"/>
                                        <p:tgtEl>
                                          <p:spTgt spid="14338">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338">
                                            <p:txEl>
                                              <p:pRg st="3" end="3"/>
                                            </p:txEl>
                                          </p:spTgt>
                                        </p:tgtEl>
                                        <p:attrNameLst>
                                          <p:attrName>style.visibility</p:attrName>
                                        </p:attrNameLst>
                                      </p:cBhvr>
                                      <p:to>
                                        <p:strVal val="visible"/>
                                      </p:to>
                                    </p:set>
                                    <p:animEffect transition="in" filter="fade">
                                      <p:cBhvr>
                                        <p:cTn id="16" dur="2000"/>
                                        <p:tgtEl>
                                          <p:spTgt spid="14338">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338">
                                            <p:txEl>
                                              <p:pRg st="5" end="5"/>
                                            </p:txEl>
                                          </p:spTgt>
                                        </p:tgtEl>
                                        <p:attrNameLst>
                                          <p:attrName>style.visibility</p:attrName>
                                        </p:attrNameLst>
                                      </p:cBhvr>
                                      <p:to>
                                        <p:strVal val="visible"/>
                                      </p:to>
                                    </p:set>
                                    <p:animEffect transition="in" filter="fade">
                                      <p:cBhvr>
                                        <p:cTn id="19" dur="2000"/>
                                        <p:tgtEl>
                                          <p:spTgt spid="14338">
                                            <p:txEl>
                                              <p:pRg st="5" end="5"/>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4338">
                                            <p:txEl>
                                              <p:pRg st="6" end="6"/>
                                            </p:txEl>
                                          </p:spTgt>
                                        </p:tgtEl>
                                        <p:attrNameLst>
                                          <p:attrName>style.visibility</p:attrName>
                                        </p:attrNameLst>
                                      </p:cBhvr>
                                      <p:to>
                                        <p:strVal val="visible"/>
                                      </p:to>
                                    </p:set>
                                    <p:animEffect transition="in" filter="fade">
                                      <p:cBhvr>
                                        <p:cTn id="22" dur="2000"/>
                                        <p:tgtEl>
                                          <p:spTgt spid="14338">
                                            <p:txEl>
                                              <p:pRg st="6" end="6"/>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4338">
                                            <p:txEl>
                                              <p:pRg st="8" end="8"/>
                                            </p:txEl>
                                          </p:spTgt>
                                        </p:tgtEl>
                                        <p:attrNameLst>
                                          <p:attrName>style.visibility</p:attrName>
                                        </p:attrNameLst>
                                      </p:cBhvr>
                                      <p:to>
                                        <p:strVal val="visible"/>
                                      </p:to>
                                    </p:set>
                                    <p:animEffect transition="in" filter="fade">
                                      <p:cBhvr>
                                        <p:cTn id="25" dur="2000"/>
                                        <p:tgtEl>
                                          <p:spTgt spid="14338">
                                            <p:txEl>
                                              <p:pRg st="8" end="8"/>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4338">
                                            <p:txEl>
                                              <p:pRg st="9" end="9"/>
                                            </p:txEl>
                                          </p:spTgt>
                                        </p:tgtEl>
                                        <p:attrNameLst>
                                          <p:attrName>style.visibility</p:attrName>
                                        </p:attrNameLst>
                                      </p:cBhvr>
                                      <p:to>
                                        <p:strVal val="visible"/>
                                      </p:to>
                                    </p:set>
                                    <p:animEffect transition="in" filter="fade">
                                      <p:cBhvr>
                                        <p:cTn id="28" dur="2000"/>
                                        <p:tgtEl>
                                          <p:spTgt spid="14338">
                                            <p:txEl>
                                              <p:pRg st="9" end="9"/>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4338">
                                            <p:txEl>
                                              <p:pRg st="10" end="10"/>
                                            </p:txEl>
                                          </p:spTgt>
                                        </p:tgtEl>
                                        <p:attrNameLst>
                                          <p:attrName>style.visibility</p:attrName>
                                        </p:attrNameLst>
                                      </p:cBhvr>
                                      <p:to>
                                        <p:strVal val="visible"/>
                                      </p:to>
                                    </p:set>
                                    <p:animEffect transition="in" filter="fade">
                                      <p:cBhvr>
                                        <p:cTn id="31" dur="2000"/>
                                        <p:tgtEl>
                                          <p:spTgt spid="14338">
                                            <p:txEl>
                                              <p:pRg st="10" end="10"/>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4338">
                                            <p:txEl>
                                              <p:pRg st="11" end="11"/>
                                            </p:txEl>
                                          </p:spTgt>
                                        </p:tgtEl>
                                        <p:attrNameLst>
                                          <p:attrName>style.visibility</p:attrName>
                                        </p:attrNameLst>
                                      </p:cBhvr>
                                      <p:to>
                                        <p:strVal val="visible"/>
                                      </p:to>
                                    </p:set>
                                    <p:animEffect transition="in" filter="fade">
                                      <p:cBhvr>
                                        <p:cTn id="34" dur="2000"/>
                                        <p:tgtEl>
                                          <p:spTgt spid="14338">
                                            <p:txEl>
                                              <p:pRg st="11" end="11"/>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4338">
                                            <p:txEl>
                                              <p:pRg st="12" end="12"/>
                                            </p:txEl>
                                          </p:spTgt>
                                        </p:tgtEl>
                                        <p:attrNameLst>
                                          <p:attrName>style.visibility</p:attrName>
                                        </p:attrNameLst>
                                      </p:cBhvr>
                                      <p:to>
                                        <p:strVal val="visible"/>
                                      </p:to>
                                    </p:set>
                                    <p:animEffect transition="in" filter="fade">
                                      <p:cBhvr>
                                        <p:cTn id="37" dur="2000"/>
                                        <p:tgtEl>
                                          <p:spTgt spid="14338">
                                            <p:txEl>
                                              <p:pRg st="12" end="12"/>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4338">
                                            <p:txEl>
                                              <p:pRg st="13" end="13"/>
                                            </p:txEl>
                                          </p:spTgt>
                                        </p:tgtEl>
                                        <p:attrNameLst>
                                          <p:attrName>style.visibility</p:attrName>
                                        </p:attrNameLst>
                                      </p:cBhvr>
                                      <p:to>
                                        <p:strVal val="visible"/>
                                      </p:to>
                                    </p:set>
                                    <p:animEffect transition="in" filter="fade">
                                      <p:cBhvr>
                                        <p:cTn id="40" dur="2000"/>
                                        <p:tgtEl>
                                          <p:spTgt spid="14338">
                                            <p:txEl>
                                              <p:pRg st="13" end="13"/>
                                            </p:tx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4338">
                                            <p:txEl>
                                              <p:pRg st="15" end="15"/>
                                            </p:txEl>
                                          </p:spTgt>
                                        </p:tgtEl>
                                        <p:attrNameLst>
                                          <p:attrName>style.visibility</p:attrName>
                                        </p:attrNameLst>
                                      </p:cBhvr>
                                      <p:to>
                                        <p:strVal val="visible"/>
                                      </p:to>
                                    </p:set>
                                    <p:animEffect transition="in" filter="fade">
                                      <p:cBhvr>
                                        <p:cTn id="43" dur="2000"/>
                                        <p:tgtEl>
                                          <p:spTgt spid="14338">
                                            <p:txEl>
                                              <p:pRg st="15" end="15"/>
                                            </p:txEl>
                                          </p:spTgt>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4338">
                                            <p:txEl>
                                              <p:pRg st="17" end="17"/>
                                            </p:txEl>
                                          </p:spTgt>
                                        </p:tgtEl>
                                        <p:attrNameLst>
                                          <p:attrName>style.visibility</p:attrName>
                                        </p:attrNameLst>
                                      </p:cBhvr>
                                      <p:to>
                                        <p:strVal val="visible"/>
                                      </p:to>
                                    </p:set>
                                    <p:animEffect transition="in" filter="fade">
                                      <p:cBhvr>
                                        <p:cTn id="46" dur="2000"/>
                                        <p:tgtEl>
                                          <p:spTgt spid="14338">
                                            <p:txEl>
                                              <p:pRg st="17" end="1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build="allAtOnce"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15361" name="Rectangle 1"/>
          <p:cNvSpPr>
            <a:spLocks noChangeArrowheads="1"/>
          </p:cNvSpPr>
          <p:nvPr/>
        </p:nvSpPr>
        <p:spPr bwMode="auto">
          <a:xfrm>
            <a:off x="152400" y="228600"/>
            <a:ext cx="8991600" cy="6432530"/>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685800" algn="l"/>
              </a:tabLst>
            </a:pPr>
            <a:endParaRPr kumimoji="0" lang="en-US" sz="1600" b="1" i="0" u="none" strike="noStrike" cap="none" normalizeH="0" baseline="0" dirty="0" smtClean="0">
              <a:ln>
                <a:noFill/>
              </a:ln>
              <a:effectLst/>
              <a:latin typeface="Arial" pitchFamily="34" charset="0"/>
              <a:ea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tab pos="685800" algn="l"/>
              </a:tabLst>
            </a:pPr>
            <a:endParaRPr lang="en-US" sz="1600" b="1" dirty="0" smtClean="0">
              <a:latin typeface="Arial" pitchFamily="34" charset="0"/>
              <a:ea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tab pos="685800" algn="l"/>
              </a:tabLst>
            </a:pPr>
            <a:r>
              <a:rPr kumimoji="0" lang="en-US" sz="1600" b="1" i="0" u="none" strike="noStrike" cap="none" normalizeH="0" baseline="0" dirty="0" smtClean="0">
                <a:ln>
                  <a:noFill/>
                </a:ln>
                <a:effectLst/>
                <a:latin typeface="Arial" pitchFamily="34" charset="0"/>
                <a:ea typeface="Times New Roman" pitchFamily="18" charset="0"/>
              </a:rPr>
              <a:t>C) Detection Risk</a:t>
            </a:r>
            <a:endParaRPr kumimoji="0" lang="en-US" sz="1400" b="0" i="0" u="none" strike="noStrike" cap="none" normalizeH="0" baseline="0" dirty="0" smtClean="0">
              <a:ln>
                <a:noFill/>
              </a:ln>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685800" algn="l"/>
              </a:tabLst>
            </a:pPr>
            <a:r>
              <a:rPr kumimoji="0" lang="en-US" sz="1600" b="0" i="0" u="none" strike="noStrike" cap="none" normalizeH="0" baseline="0" dirty="0" smtClean="0">
                <a:ln>
                  <a:noFill/>
                </a:ln>
                <a:effectLst/>
                <a:latin typeface="Arial" pitchFamily="34" charset="0"/>
                <a:ea typeface="Times New Roman" pitchFamily="18" charset="0"/>
              </a:rPr>
              <a:t>It is the risk that the auditor’s substantive procedures will not detect a misstatement that exists in an account balance or a class of transactions that could be material, either individually or when aggregated with misstatements in other balances or classes</a:t>
            </a:r>
          </a:p>
          <a:p>
            <a:pPr marL="0" marR="0" lvl="0" indent="0" algn="just" defTabSz="914400" rtl="0" eaLnBrk="0" fontAlgn="base" latinLnBrk="0" hangingPunct="0">
              <a:lnSpc>
                <a:spcPct val="100000"/>
              </a:lnSpc>
              <a:spcBef>
                <a:spcPct val="0"/>
              </a:spcBef>
              <a:spcAft>
                <a:spcPct val="0"/>
              </a:spcAft>
              <a:buClrTx/>
              <a:buSzTx/>
              <a:buFontTx/>
              <a:buNone/>
              <a:tabLst>
                <a:tab pos="685800" algn="l"/>
              </a:tabLst>
            </a:pPr>
            <a:endParaRPr kumimoji="0" lang="en-US" sz="1600" b="0" i="0" u="none" strike="noStrike" cap="none" normalizeH="0" baseline="0" dirty="0" smtClean="0">
              <a:ln>
                <a:noFill/>
              </a:ln>
              <a:effectLst/>
              <a:latin typeface="Arial" pitchFamily="34" charset="0"/>
              <a:ea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685800" algn="l"/>
              </a:tabLst>
            </a:pPr>
            <a:endParaRPr lang="en-US" sz="1400" dirty="0" smtClean="0">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685800" algn="l"/>
              </a:tabLst>
            </a:pPr>
            <a:endParaRPr kumimoji="0" lang="en-US" sz="1400" b="0" i="0" u="none" strike="noStrike" cap="none" normalizeH="0" baseline="0" dirty="0" smtClean="0">
              <a:ln>
                <a:noFill/>
              </a:ln>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685800" algn="l"/>
              </a:tabLst>
            </a:pPr>
            <a:endParaRPr lang="en-US" sz="1400" dirty="0" smtClean="0">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685800" algn="l"/>
              </a:tabLst>
            </a:pPr>
            <a:endParaRPr kumimoji="0" lang="en-US" sz="1400" b="0" i="0" u="none" strike="noStrike" cap="none" normalizeH="0" baseline="0" dirty="0" smtClean="0">
              <a:ln>
                <a:noFill/>
              </a:ln>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685800" algn="l"/>
              </a:tabLst>
            </a:pPr>
            <a:endParaRPr lang="en-US" sz="1400" dirty="0" smtClean="0">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685800" algn="l"/>
              </a:tabLst>
            </a:pPr>
            <a:endParaRPr lang="en-US" sz="1400" dirty="0" smtClean="0">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685800" algn="l"/>
              </a:tabLst>
            </a:pPr>
            <a:endParaRPr kumimoji="0" lang="en-US" sz="1400" b="0" i="0" u="none" strike="noStrike" cap="none" normalizeH="0" baseline="0" dirty="0" smtClean="0">
              <a:ln>
                <a:noFill/>
              </a:ln>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685800" algn="l"/>
              </a:tabLst>
            </a:pPr>
            <a:endParaRPr lang="en-US" sz="1600" b="1" dirty="0" smtClean="0">
              <a:latin typeface="Arial" pitchFamily="34" charset="0"/>
              <a:ea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685800" algn="l"/>
              </a:tabLst>
            </a:pPr>
            <a:r>
              <a:rPr kumimoji="0" lang="en-US" sz="1600" b="1" i="0" u="none" strike="noStrike" cap="none" normalizeH="0" baseline="0" dirty="0" smtClean="0">
                <a:ln>
                  <a:noFill/>
                </a:ln>
                <a:effectLst/>
                <a:latin typeface="Arial" pitchFamily="34" charset="0"/>
                <a:ea typeface="Times New Roman" pitchFamily="18" charset="0"/>
              </a:rPr>
              <a:t>3) Other Items</a:t>
            </a:r>
            <a:endParaRPr kumimoji="0" lang="en-US" sz="1400" b="0" i="0" u="none" strike="noStrike" cap="none" normalizeH="0" baseline="0" dirty="0" smtClean="0">
              <a:ln>
                <a:noFill/>
              </a:ln>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685800" algn="l"/>
              </a:tabLst>
            </a:pPr>
            <a:r>
              <a:rPr kumimoji="0" lang="en-US" sz="1600" b="1" i="0" u="none" strike="noStrike" cap="none" normalizeH="0" baseline="0" dirty="0" smtClean="0">
                <a:ln>
                  <a:noFill/>
                </a:ln>
                <a:effectLst/>
                <a:latin typeface="Times New Roman" pitchFamily="18" charset="0"/>
                <a:cs typeface="Times New Roman" pitchFamily="18" charset="0"/>
              </a:rPr>
              <a:t>a) </a:t>
            </a:r>
            <a:r>
              <a:rPr kumimoji="0" lang="en-US" sz="1600" b="1" i="0" u="sng" strike="noStrike" cap="none" normalizeH="0" baseline="0" dirty="0" smtClean="0">
                <a:ln>
                  <a:noFill/>
                </a:ln>
                <a:effectLst/>
                <a:latin typeface="Times New Roman" pitchFamily="18" charset="0"/>
                <a:cs typeface="Times New Roman" pitchFamily="18" charset="0"/>
              </a:rPr>
              <a:t>Internal controls in a small business</a:t>
            </a:r>
          </a:p>
          <a:p>
            <a:pPr marL="0" marR="0" lvl="0" indent="0" algn="just" defTabSz="914400" rtl="0" eaLnBrk="0" fontAlgn="base" latinLnBrk="0" hangingPunct="0">
              <a:lnSpc>
                <a:spcPct val="100000"/>
              </a:lnSpc>
              <a:spcBef>
                <a:spcPct val="0"/>
              </a:spcBef>
              <a:spcAft>
                <a:spcPct val="0"/>
              </a:spcAft>
              <a:buClrTx/>
              <a:buSzTx/>
              <a:buFontTx/>
              <a:buNone/>
              <a:tabLst>
                <a:tab pos="685800" algn="l"/>
              </a:tabLst>
            </a:pPr>
            <a:r>
              <a:rPr kumimoji="0" lang="en-US" sz="1600" b="0" i="0" u="none" strike="noStrike" cap="none" normalizeH="0" baseline="0" dirty="0" smtClean="0">
                <a:ln>
                  <a:noFill/>
                </a:ln>
                <a:effectLst/>
                <a:latin typeface="Arial" pitchFamily="34" charset="0"/>
                <a:ea typeface="Times New Roman" pitchFamily="18" charset="0"/>
              </a:rPr>
              <a:t>It may not be practicable due the less involvement of the number of people.</a:t>
            </a:r>
            <a:endParaRPr kumimoji="0" lang="en-US" sz="1400" b="0" i="0" u="none" strike="noStrike" cap="none" normalizeH="0" baseline="0" dirty="0" smtClean="0">
              <a:ln>
                <a:noFill/>
              </a:ln>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685800" algn="l"/>
              </a:tabLst>
            </a:pPr>
            <a:r>
              <a:rPr kumimoji="0" lang="en-US" sz="1600" b="0" i="0" u="none" strike="noStrike" cap="none" normalizeH="0" baseline="0" dirty="0" smtClean="0">
                <a:ln>
                  <a:noFill/>
                </a:ln>
                <a:effectLst/>
                <a:latin typeface="Arial" pitchFamily="34" charset="0"/>
                <a:ea typeface="Times New Roman" pitchFamily="18" charset="0"/>
              </a:rPr>
              <a:t>But when according to the auditor, when effective supervision is lacking, perform rely on the substantive procedures </a:t>
            </a:r>
            <a:endParaRPr kumimoji="0" lang="en-US" sz="1400" b="0" i="0" u="none" strike="noStrike" cap="none" normalizeH="0" baseline="0" dirty="0" smtClean="0">
              <a:ln>
                <a:noFill/>
              </a:ln>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685800" algn="l"/>
              </a:tabLst>
            </a:pPr>
            <a:r>
              <a:rPr kumimoji="0" lang="en-US" sz="1600" b="1" i="0" u="none" strike="noStrike" cap="none" normalizeH="0" baseline="0" dirty="0" smtClean="0">
                <a:ln>
                  <a:noFill/>
                </a:ln>
                <a:effectLst/>
                <a:latin typeface="Times New Roman" pitchFamily="18" charset="0"/>
                <a:cs typeface="Times New Roman" pitchFamily="18" charset="0"/>
              </a:rPr>
              <a:t>b)</a:t>
            </a:r>
            <a:r>
              <a:rPr kumimoji="0" lang="en-US" sz="1600" b="1" i="0" u="sng" strike="noStrike" cap="none" normalizeH="0" baseline="0" dirty="0" smtClean="0">
                <a:ln>
                  <a:noFill/>
                </a:ln>
                <a:effectLst/>
                <a:latin typeface="Times New Roman" pitchFamily="18" charset="0"/>
                <a:cs typeface="Times New Roman" pitchFamily="18" charset="0"/>
              </a:rPr>
              <a:t>Communication of the weakness in internal control</a:t>
            </a:r>
          </a:p>
          <a:p>
            <a:pPr marL="0" marR="0" lvl="0" indent="0" algn="just" defTabSz="914400" rtl="0" eaLnBrk="0" fontAlgn="base" latinLnBrk="0" hangingPunct="0">
              <a:lnSpc>
                <a:spcPct val="100000"/>
              </a:lnSpc>
              <a:spcBef>
                <a:spcPct val="0"/>
              </a:spcBef>
              <a:spcAft>
                <a:spcPct val="0"/>
              </a:spcAft>
              <a:buClrTx/>
              <a:buSzTx/>
              <a:buFontTx/>
              <a:buChar char="•"/>
              <a:tabLst>
                <a:tab pos="685800" algn="l"/>
              </a:tabLst>
            </a:pPr>
            <a:r>
              <a:rPr kumimoji="0" lang="en-US" sz="1600" b="0" i="0" u="none" strike="noStrike" cap="none" normalizeH="0" baseline="0" dirty="0" smtClean="0">
                <a:ln>
                  <a:noFill/>
                </a:ln>
                <a:effectLst/>
                <a:latin typeface="Arial" pitchFamily="34" charset="0"/>
                <a:ea typeface="Times New Roman" pitchFamily="18" charset="0"/>
              </a:rPr>
              <a:t>Any material weakness in the internal control noticed by the auditor during the course of his evaluation or the audit procedures it should be timely communicated in writing to the proper level of management</a:t>
            </a:r>
            <a:endParaRPr kumimoji="0" lang="en-US" sz="1400" b="0" i="0" u="none" strike="noStrike" cap="none" normalizeH="0" baseline="0" dirty="0" smtClean="0">
              <a:ln>
                <a:noFill/>
              </a:ln>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685800" algn="l"/>
              </a:tabLst>
            </a:pPr>
            <a:r>
              <a:rPr kumimoji="0" lang="en-US" sz="1600" b="0" i="0" u="none" strike="noStrike" cap="none" normalizeH="0" baseline="0" dirty="0" smtClean="0">
                <a:ln>
                  <a:noFill/>
                </a:ln>
                <a:effectLst/>
                <a:latin typeface="Arial" pitchFamily="34" charset="0"/>
                <a:ea typeface="Times New Roman" pitchFamily="18" charset="0"/>
              </a:rPr>
              <a:t>However, such communication should make it clear that the audit examination has not been designed to determine the adequacy of internal controls</a:t>
            </a:r>
            <a:endParaRPr kumimoji="0" lang="en-US" sz="2400" b="0" i="0" u="none" strike="noStrike" cap="none" normalizeH="0" baseline="0" dirty="0" smtClean="0">
              <a:ln>
                <a:noFill/>
              </a:ln>
              <a:effectLst/>
              <a:latin typeface="Arial" pitchFamily="34" charset="0"/>
            </a:endParaRPr>
          </a:p>
        </p:txBody>
      </p:sp>
      <p:graphicFrame>
        <p:nvGraphicFramePr>
          <p:cNvPr id="4" name="Table 3"/>
          <p:cNvGraphicFramePr>
            <a:graphicFrameLocks noGrp="1"/>
          </p:cNvGraphicFramePr>
          <p:nvPr/>
        </p:nvGraphicFramePr>
        <p:xfrm>
          <a:off x="762000" y="1981200"/>
          <a:ext cx="7696199" cy="1645920"/>
        </p:xfrm>
        <a:graphic>
          <a:graphicData uri="http://schemas.openxmlformats.org/drawingml/2006/table">
            <a:tbl>
              <a:tblPr firstRow="1" bandRow="1">
                <a:tableStyleId>{5C22544A-7EE6-4342-B048-85BDC9FD1C3A}</a:tableStyleId>
              </a:tblPr>
              <a:tblGrid>
                <a:gridCol w="865823"/>
                <a:gridCol w="4927945"/>
                <a:gridCol w="1902431"/>
              </a:tblGrid>
              <a:tr h="527809">
                <a:tc>
                  <a:txBody>
                    <a:bodyPr/>
                    <a:lstStyle/>
                    <a:p>
                      <a:pPr marL="0" marR="0" algn="ctr">
                        <a:spcBef>
                          <a:spcPts val="0"/>
                        </a:spcBef>
                        <a:spcAft>
                          <a:spcPts val="0"/>
                        </a:spcAft>
                      </a:pPr>
                      <a:r>
                        <a:rPr lang="en-US" sz="1800" dirty="0" err="1">
                          <a:latin typeface="Times New Roman"/>
                          <a:ea typeface="Times New Roman"/>
                        </a:rPr>
                        <a:t>S.No</a:t>
                      </a:r>
                      <a:r>
                        <a:rPr lang="en-US" sz="1800" dirty="0">
                          <a:latin typeface="Times New Roman"/>
                          <a:ea typeface="Times New Roman"/>
                        </a:rPr>
                        <a:t>.</a:t>
                      </a:r>
                    </a:p>
                  </a:txBody>
                  <a:tcPr marL="68580" marR="68580" marT="0" marB="0"/>
                </a:tc>
                <a:tc>
                  <a:txBody>
                    <a:bodyPr/>
                    <a:lstStyle/>
                    <a:p>
                      <a:pPr marL="0" marR="0" algn="ctr">
                        <a:spcBef>
                          <a:spcPts val="0"/>
                        </a:spcBef>
                        <a:spcAft>
                          <a:spcPts val="0"/>
                        </a:spcAft>
                      </a:pPr>
                      <a:r>
                        <a:rPr lang="en-US" sz="1800" dirty="0">
                          <a:latin typeface="Times New Roman"/>
                          <a:ea typeface="Times New Roman"/>
                        </a:rPr>
                        <a:t>Relationship between</a:t>
                      </a:r>
                    </a:p>
                  </a:txBody>
                  <a:tcPr marL="68580" marR="68580" marT="0" marB="0"/>
                </a:tc>
                <a:tc>
                  <a:txBody>
                    <a:bodyPr/>
                    <a:lstStyle/>
                    <a:p>
                      <a:pPr marL="0" marR="0" algn="ctr">
                        <a:spcBef>
                          <a:spcPts val="0"/>
                        </a:spcBef>
                        <a:spcAft>
                          <a:spcPts val="0"/>
                        </a:spcAft>
                      </a:pPr>
                      <a:r>
                        <a:rPr lang="en-US" sz="1800" dirty="0">
                          <a:latin typeface="Times New Roman"/>
                          <a:ea typeface="Times New Roman"/>
                        </a:rPr>
                        <a:t>Type of Relationship</a:t>
                      </a:r>
                    </a:p>
                  </a:txBody>
                  <a:tcPr marL="68580" marR="68580" marT="0" marB="0"/>
                </a:tc>
              </a:tr>
              <a:tr h="468383">
                <a:tc>
                  <a:txBody>
                    <a:bodyPr/>
                    <a:lstStyle/>
                    <a:p>
                      <a:pPr marL="0" marR="0" algn="ctr">
                        <a:spcBef>
                          <a:spcPts val="0"/>
                        </a:spcBef>
                        <a:spcAft>
                          <a:spcPts val="0"/>
                        </a:spcAft>
                      </a:pPr>
                      <a:r>
                        <a:rPr lang="en-US" sz="1800" dirty="0">
                          <a:latin typeface="Times New Roman"/>
                          <a:ea typeface="Times New Roman"/>
                        </a:rPr>
                        <a:t>a)</a:t>
                      </a:r>
                    </a:p>
                  </a:txBody>
                  <a:tcPr marL="68580" marR="68580" marT="0" marB="0"/>
                </a:tc>
                <a:tc>
                  <a:txBody>
                    <a:bodyPr/>
                    <a:lstStyle/>
                    <a:p>
                      <a:pPr marL="0" marR="0">
                        <a:spcBef>
                          <a:spcPts val="0"/>
                        </a:spcBef>
                        <a:spcAft>
                          <a:spcPts val="0"/>
                        </a:spcAft>
                      </a:pPr>
                      <a:r>
                        <a:rPr lang="en-US" sz="1800" dirty="0">
                          <a:latin typeface="Times New Roman"/>
                          <a:ea typeface="Times New Roman"/>
                        </a:rPr>
                        <a:t>Inherent &amp; Control Risk</a:t>
                      </a:r>
                    </a:p>
                  </a:txBody>
                  <a:tcPr marL="68580" marR="68580" marT="0" marB="0"/>
                </a:tc>
                <a:tc>
                  <a:txBody>
                    <a:bodyPr/>
                    <a:lstStyle/>
                    <a:p>
                      <a:pPr marL="0" marR="0">
                        <a:spcBef>
                          <a:spcPts val="0"/>
                        </a:spcBef>
                        <a:spcAft>
                          <a:spcPts val="0"/>
                        </a:spcAft>
                      </a:pPr>
                      <a:r>
                        <a:rPr lang="en-US" sz="1800" dirty="0">
                          <a:latin typeface="Times New Roman"/>
                          <a:ea typeface="Times New Roman"/>
                        </a:rPr>
                        <a:t>DIRECT    (Generally)</a:t>
                      </a:r>
                    </a:p>
                  </a:txBody>
                  <a:tcPr marL="68580" marR="68580" marT="0" marB="0"/>
                </a:tc>
              </a:tr>
              <a:tr h="527809">
                <a:tc>
                  <a:txBody>
                    <a:bodyPr/>
                    <a:lstStyle/>
                    <a:p>
                      <a:pPr marL="0" marR="0" algn="ctr">
                        <a:spcBef>
                          <a:spcPts val="0"/>
                        </a:spcBef>
                        <a:spcAft>
                          <a:spcPts val="0"/>
                        </a:spcAft>
                      </a:pPr>
                      <a:r>
                        <a:rPr lang="en-US" sz="1800" dirty="0">
                          <a:latin typeface="Times New Roman"/>
                          <a:ea typeface="Times New Roman"/>
                        </a:rPr>
                        <a:t>b)</a:t>
                      </a:r>
                    </a:p>
                  </a:txBody>
                  <a:tcPr marL="68580" marR="68580" marT="0" marB="0"/>
                </a:tc>
                <a:tc>
                  <a:txBody>
                    <a:bodyPr/>
                    <a:lstStyle/>
                    <a:p>
                      <a:pPr marL="0" marR="0">
                        <a:spcBef>
                          <a:spcPts val="0"/>
                        </a:spcBef>
                        <a:spcAft>
                          <a:spcPts val="0"/>
                        </a:spcAft>
                      </a:pPr>
                      <a:r>
                        <a:rPr lang="en-US" sz="1800" dirty="0">
                          <a:latin typeface="Times New Roman"/>
                          <a:ea typeface="Times New Roman"/>
                        </a:rPr>
                        <a:t>Detection Risk &amp; </a:t>
                      </a:r>
                    </a:p>
                    <a:p>
                      <a:pPr marL="0" marR="0">
                        <a:spcBef>
                          <a:spcPts val="0"/>
                        </a:spcBef>
                        <a:spcAft>
                          <a:spcPts val="0"/>
                        </a:spcAft>
                      </a:pPr>
                      <a:r>
                        <a:rPr lang="en-US" sz="1800" i="1" u="sng" dirty="0">
                          <a:latin typeface="Times New Roman"/>
                          <a:ea typeface="Times New Roman"/>
                        </a:rPr>
                        <a:t>Combined level</a:t>
                      </a:r>
                      <a:r>
                        <a:rPr lang="en-US" sz="1800" dirty="0">
                          <a:latin typeface="Times New Roman"/>
                          <a:ea typeface="Times New Roman"/>
                        </a:rPr>
                        <a:t> of </a:t>
                      </a:r>
                      <a:r>
                        <a:rPr lang="en-US" sz="1800" dirty="0" smtClean="0">
                          <a:latin typeface="Times New Roman"/>
                          <a:ea typeface="Times New Roman"/>
                        </a:rPr>
                        <a:t> Inherent </a:t>
                      </a:r>
                      <a:r>
                        <a:rPr lang="en-US" sz="1800" dirty="0">
                          <a:latin typeface="Times New Roman"/>
                          <a:ea typeface="Times New Roman"/>
                        </a:rPr>
                        <a:t>&amp; Control Risk</a:t>
                      </a:r>
                    </a:p>
                  </a:txBody>
                  <a:tcPr marL="68580" marR="68580" marT="0" marB="0"/>
                </a:tc>
                <a:tc>
                  <a:txBody>
                    <a:bodyPr/>
                    <a:lstStyle/>
                    <a:p>
                      <a:pPr marL="0" marR="0">
                        <a:spcBef>
                          <a:spcPts val="0"/>
                        </a:spcBef>
                        <a:spcAft>
                          <a:spcPts val="0"/>
                        </a:spcAft>
                      </a:pPr>
                      <a:endParaRPr lang="en-US" sz="1800" dirty="0" smtClean="0">
                        <a:latin typeface="Times New Roman"/>
                        <a:ea typeface="Times New Roman"/>
                      </a:endParaRPr>
                    </a:p>
                    <a:p>
                      <a:pPr marL="0" marR="0">
                        <a:spcBef>
                          <a:spcPts val="0"/>
                        </a:spcBef>
                        <a:spcAft>
                          <a:spcPts val="0"/>
                        </a:spcAft>
                      </a:pPr>
                      <a:r>
                        <a:rPr lang="en-US" sz="1800" dirty="0" smtClean="0">
                          <a:latin typeface="Times New Roman"/>
                          <a:ea typeface="Times New Roman"/>
                        </a:rPr>
                        <a:t>INVERSE</a:t>
                      </a:r>
                      <a:endParaRPr lang="en-US" sz="1800" dirty="0">
                        <a:latin typeface="Times New Roman"/>
                        <a:ea typeface="Times New Roman"/>
                      </a:endParaRPr>
                    </a:p>
                  </a:txBody>
                  <a:tcPr marL="68580" marR="68580" marT="0" marB="0"/>
                </a:tc>
              </a:tr>
            </a:tbl>
          </a:graphicData>
        </a:graphic>
      </p:graphicFrame>
    </p:spTree>
  </p:cSld>
  <p:clrMapOvr>
    <a:masterClrMapping/>
  </p:clrMapOvr>
  <p:transition spd="slow">
    <p:comb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5361"/>
                                        </p:tgtEl>
                                        <p:attrNameLst>
                                          <p:attrName>style.visibility</p:attrName>
                                        </p:attrNameLst>
                                      </p:cBhvr>
                                      <p:to>
                                        <p:strVal val="visible"/>
                                      </p:to>
                                    </p:set>
                                    <p:animEffect transition="in" filter="box(out)">
                                      <p:cBhvr>
                                        <p:cTn id="7" dur="2000"/>
                                        <p:tgtEl>
                                          <p:spTgt spid="1536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xit" presetSubtype="0" fill="hold" grpId="1" nodeType="clickEffect">
                                  <p:stCondLst>
                                    <p:cond delay="0"/>
                                  </p:stCondLst>
                                  <p:childTnLst>
                                    <p:animEffect transition="out" filter="dissolve">
                                      <p:cBhvr>
                                        <p:cTn id="16" dur="500"/>
                                        <p:tgtEl>
                                          <p:spTgt spid="15361"/>
                                        </p:tgtEl>
                                      </p:cBhvr>
                                    </p:animEffect>
                                    <p:set>
                                      <p:cBhvr>
                                        <p:cTn id="17" dur="1" fill="hold">
                                          <p:stCondLst>
                                            <p:cond delay="499"/>
                                          </p:stCondLst>
                                        </p:cTn>
                                        <p:tgtEl>
                                          <p:spTgt spid="15361"/>
                                        </p:tgtEl>
                                        <p:attrNameLst>
                                          <p:attrName>style.visibility</p:attrName>
                                        </p:attrNameLst>
                                      </p:cBhvr>
                                      <p:to>
                                        <p:strVal val="hidden"/>
                                      </p:to>
                                    </p:set>
                                  </p:childTnLst>
                                </p:cTn>
                              </p:par>
                              <p:par>
                                <p:cTn id="18" presetID="9" presetClass="exit" presetSubtype="0" fill="hold" nodeType="withEffect">
                                  <p:stCondLst>
                                    <p:cond delay="0"/>
                                  </p:stCondLst>
                                  <p:childTnLst>
                                    <p:animEffect transition="out" filter="dissolve">
                                      <p:cBhvr>
                                        <p:cTn id="19" dur="500"/>
                                        <p:tgtEl>
                                          <p:spTgt spid="4"/>
                                        </p:tgtEl>
                                      </p:cBhvr>
                                    </p:animEffect>
                                    <p:set>
                                      <p:cBhvr>
                                        <p:cTn id="20"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1" grpId="0"/>
      <p:bldP spid="15361" grpId="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1" Type="http://schemas.openxmlformats.org/officeDocument/2006/relationships/image" Target="../media/image7.jpeg"/></Relationships>
</file>

<file path=ppt/theme/_rels/them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_rels/theme3.xml.rels><?xml version="1.0" encoding="UTF-8" standalone="yes"?>
<Relationships xmlns="http://schemas.openxmlformats.org/package/2006/relationships"><Relationship Id="rId1" Type="http://schemas.openxmlformats.org/officeDocument/2006/relationships/image" Target="../media/image4.jpeg"/></Relationships>
</file>

<file path=ppt/theme/_rels/theme4.xml.rels><?xml version="1.0" encoding="UTF-8" standalone="yes"?>
<Relationships xmlns="http://schemas.openxmlformats.org/package/2006/relationships"><Relationship Id="rId1" Type="http://schemas.openxmlformats.org/officeDocument/2006/relationships/image" Target="../media/image5.jpeg"/></Relationships>
</file>

<file path=ppt/theme/_rels/them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_rels/theme9.xml.rels><?xml version="1.0" encoding="UTF-8" standalone="yes"?>
<Relationships xmlns="http://schemas.openxmlformats.org/package/2006/relationships"><Relationship Id="rId1" Type="http://schemas.openxmlformats.org/officeDocument/2006/relationships/image" Target="../media/image6.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10.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aper">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3.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5.xml><?xml version="1.0" encoding="utf-8"?>
<a:theme xmlns:a="http://schemas.openxmlformats.org/drawingml/2006/main" name="Office Theme">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_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8.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Override1.xml><?xml version="1.0" encoding="utf-8"?>
<a:themeOverride xmlns:a="http://schemas.openxmlformats.org/drawingml/2006/main">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themeOverride>
</file>

<file path=ppt/theme/themeOverride2.xml><?xml version="1.0" encoding="utf-8"?>
<a:themeOverride xmlns:a="http://schemas.openxmlformats.org/drawingml/2006/main">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themeOverride>
</file>

<file path=ppt/theme/themeOverride3.xml><?xml version="1.0" encoding="utf-8"?>
<a:themeOverride xmlns:a="http://schemas.openxmlformats.org/drawingml/2006/main">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themeOverride>
</file>

<file path=docProps/app.xml><?xml version="1.0" encoding="utf-8"?>
<Properties xmlns="http://schemas.openxmlformats.org/officeDocument/2006/extended-properties" xmlns:vt="http://schemas.openxmlformats.org/officeDocument/2006/docPropsVTypes">
  <Template>Paper</Template>
  <TotalTime>986</TotalTime>
  <Words>1730</Words>
  <Application>Microsoft Office PowerPoint</Application>
  <PresentationFormat>On-screen Show (4:3)</PresentationFormat>
  <Paragraphs>572</Paragraphs>
  <Slides>42</Slides>
  <Notes>6</Notes>
  <HiddenSlides>0</HiddenSlides>
  <MMClips>0</MMClips>
  <ScaleCrop>false</ScaleCrop>
  <HeadingPairs>
    <vt:vector size="4" baseType="variant">
      <vt:variant>
        <vt:lpstr>Theme</vt:lpstr>
      </vt:variant>
      <vt:variant>
        <vt:i4>10</vt:i4>
      </vt:variant>
      <vt:variant>
        <vt:lpstr>Slide Titles</vt:lpstr>
      </vt:variant>
      <vt:variant>
        <vt:i4>42</vt:i4>
      </vt:variant>
    </vt:vector>
  </HeadingPairs>
  <TitlesOfParts>
    <vt:vector size="52" baseType="lpstr">
      <vt:lpstr>Apex</vt:lpstr>
      <vt:lpstr>Paper</vt:lpstr>
      <vt:lpstr>Flow</vt:lpstr>
      <vt:lpstr>Solstice</vt:lpstr>
      <vt:lpstr>Office Theme</vt:lpstr>
      <vt:lpstr>1_Office Theme</vt:lpstr>
      <vt:lpstr>1_Paper</vt:lpstr>
      <vt:lpstr>2_Office Theme</vt:lpstr>
      <vt:lpstr>Oriel</vt:lpstr>
      <vt:lpstr>Metro</vt:lpstr>
      <vt:lpstr>  Super Summary  </vt:lpstr>
      <vt:lpstr> sa - 200 Basic Principles Governing An Audit</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SA 540 Audit Of Accounting Estimates </vt:lpstr>
      <vt:lpstr>SA 560 Subsequent Events</vt:lpstr>
      <vt:lpstr>SA 310 Knowledge Of The Business</vt:lpstr>
      <vt:lpstr>SA 250 Consideration Of Laws &amp; Regulations  In An Audit Of Financial statements</vt:lpstr>
      <vt:lpstr>SA 510 Initial Engagements – Opening Balances</vt:lpstr>
      <vt:lpstr>SA 550 Related Parties</vt:lpstr>
      <vt:lpstr>SA 402 Audit Considerations Relating To  Entities Using Service Organizations</vt:lpstr>
      <vt:lpstr>SA   402 Audit Considerations Relating To  Entities Using Service Organizations (CONTD..)</vt:lpstr>
      <vt:lpstr>Slide 33</vt:lpstr>
      <vt:lpstr>Slide 34</vt:lpstr>
      <vt:lpstr>Slide 35</vt:lpstr>
      <vt:lpstr>SA 260 Communications Of Audit Matters With Those Charged With Governance</vt:lpstr>
      <vt:lpstr>SA 260 Communications Of Audit Matters With Those Charged With Governance contd…</vt:lpstr>
      <vt:lpstr> SA 700 The Auditor’s Report On Financial Statements</vt:lpstr>
      <vt:lpstr> SA 700 The Auditor’s Report On Financial Statements</vt:lpstr>
      <vt:lpstr>SA 401 Information Systems Environment</vt:lpstr>
      <vt:lpstr>SA 401 Information Systems Environment ( contd…)</vt:lpstr>
      <vt:lpstr>SA 505 External Confirmations</vt:lpstr>
    </vt:vector>
  </TitlesOfParts>
  <Company>22ndstreetcomputers.com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Super Summary   </dc:title>
  <dc:creator>Owner</dc:creator>
  <cp:lastModifiedBy>Karan</cp:lastModifiedBy>
  <cp:revision>244</cp:revision>
  <dcterms:created xsi:type="dcterms:W3CDTF">2008-07-29T17:39:23Z</dcterms:created>
  <dcterms:modified xsi:type="dcterms:W3CDTF">2009-05-19T14:10:22Z</dcterms:modified>
</cp:coreProperties>
</file>