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7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294" r:id="rId10"/>
  </p:sldIdLst>
  <p:sldSz cx="9144000" cy="6858000" type="screen4x3"/>
  <p:notesSz cx="7313613" cy="9599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CCFF66"/>
    <a:srgbClr val="FFFF99"/>
    <a:srgbClr val="00CC00"/>
    <a:srgbClr val="FFCCCC"/>
    <a:srgbClr val="0000FF"/>
    <a:srgbClr val="003300"/>
    <a:srgbClr val="660033"/>
    <a:srgbClr val="99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79" autoAdjust="0"/>
    <p:restoredTop sz="94660"/>
  </p:normalViewPr>
  <p:slideViewPr>
    <p:cSldViewPr>
      <p:cViewPr varScale="1">
        <p:scale>
          <a:sx n="72" d="100"/>
          <a:sy n="72" d="100"/>
        </p:scale>
        <p:origin x="-11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93633925" cy="936339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MOHAN AGAGRWAL &amp; ASSOCIATES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96DD1BC-B7F6-451B-A2BA-04FCEC296C46}" type="datetime1">
              <a:rPr lang="en-US"/>
              <a:pPr>
                <a:defRPr/>
              </a:pPr>
              <a:t>2/28/2011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Chartered Acountants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224C4043-A0DB-453B-B160-788E3FD0A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MOHAN AGAGRWAL &amp; ASSOCIATES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FC63FDB2-BB31-4C1A-8F84-CAFC38AA57A1}" type="datetime1">
              <a:rPr lang="en-US"/>
              <a:pPr>
                <a:defRPr/>
              </a:pPr>
              <a:t>2/28/2011</a:t>
            </a:fld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4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4993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4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Chartered Acountants</a:t>
            </a:r>
          </a:p>
        </p:txBody>
      </p:sp>
      <p:sp>
        <p:nvSpPr>
          <p:cNvPr id="324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3" tIns="48321" rIns="96643" bIns="4832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6AFCAA8E-3387-41E1-B463-B2C1D38D9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DB664-1C95-43DB-96E4-4121D10460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E247B-0A78-4A67-B009-6BC322E1C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A0EE6-912D-4156-81F2-C84C9530F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80010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738" y="3962400"/>
            <a:ext cx="8001000" cy="205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1C0B7-5B28-4681-94E7-AD2C89352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E6CF7-5C7B-42C2-93E8-9533938CF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19E41-EA3B-4DF8-9BBB-1ADCF207DC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B5B3A-B3A3-4DAF-85D6-7650A489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053FF-ACAF-4355-84BE-40BC4785F2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3BDEC-DB91-49AA-9C8A-53D0596FD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B3FD5-E24D-40A0-B4E0-773C173AE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29A3B-BD0D-444E-A8EB-20182A077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C1DDB-57B1-4B4F-8A20-D2FB2A97D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rgbClr val="CCFF6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6180" name="AutoShape 4"/>
          <p:cNvSpPr>
            <a:spLocks noChangeArrowheads="1"/>
          </p:cNvSpPr>
          <p:nvPr userDrawn="1"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06181" name="Line 5"/>
          <p:cNvSpPr>
            <a:spLocks noChangeShapeType="1"/>
          </p:cNvSpPr>
          <p:nvPr userDrawn="1"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6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1838" y="6245225"/>
            <a:ext cx="411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/>
            </a:lvl1pPr>
          </a:lstStyle>
          <a:p>
            <a:pPr>
              <a:defRPr/>
            </a:pPr>
            <a:r>
              <a:rPr lang="en-US"/>
              <a:t>MOHAN AGGARWAL &amp; ASSOCIATES  Chartered Accountants</a:t>
            </a:r>
          </a:p>
        </p:txBody>
      </p:sp>
      <p:sp>
        <p:nvSpPr>
          <p:cNvPr id="306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91EE79-1DA2-4A08-88A5-48E9AFF71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08" r:id="rId2"/>
    <p:sldLayoutId id="2147483907" r:id="rId3"/>
    <p:sldLayoutId id="2147483906" r:id="rId4"/>
    <p:sldLayoutId id="2147483905" r:id="rId5"/>
    <p:sldLayoutId id="2147483904" r:id="rId6"/>
    <p:sldLayoutId id="2147483903" r:id="rId7"/>
    <p:sldLayoutId id="2147483902" r:id="rId8"/>
    <p:sldLayoutId id="2147483901" r:id="rId9"/>
    <p:sldLayoutId id="2147483900" r:id="rId10"/>
    <p:sldLayoutId id="2147483899" r:id="rId11"/>
    <p:sldLayoutId id="2147483898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  <a:lvl2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 b="1">
          <a:solidFill>
            <a:srgbClr val="003300"/>
          </a:solidFill>
          <a:latin typeface="+mn-lt"/>
        </a:defRPr>
      </a:lvl2pPr>
      <a:lvl3pPr marL="1304925" indent="-395288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rajat.mohan@icai.org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CA. </a:t>
            </a:r>
            <a:r>
              <a:rPr lang="en-US" dirty="0" err="1" smtClean="0"/>
              <a:t>Rajat</a:t>
            </a:r>
            <a:r>
              <a:rPr lang="en-US" dirty="0" smtClean="0"/>
              <a:t> Mohan</a:t>
            </a:r>
          </a:p>
          <a:p>
            <a:r>
              <a:rPr lang="en-US" dirty="0" err="1" smtClean="0"/>
              <a:t>B.Com</a:t>
            </a:r>
            <a:r>
              <a:rPr lang="en-US" dirty="0" smtClean="0"/>
              <a:t>(H),ACA, ACS, DISA</a:t>
            </a:r>
          </a:p>
        </p:txBody>
      </p:sp>
      <p:sp>
        <p:nvSpPr>
          <p:cNvPr id="2051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835CFF1-C11F-496F-AC95-A7EC9342C7E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39763" y="46038"/>
            <a:ext cx="77724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Services Tax – Series </a:t>
            </a:r>
            <a:r>
              <a:rPr lang="en-US" sz="5400" b="1" u="sng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sz="5400" b="1" u="sng" dirty="0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96963" y="2879725"/>
            <a:ext cx="7146925" cy="3108325"/>
          </a:xfrm>
        </p:spPr>
        <p:txBody>
          <a:bodyPr/>
          <a:lstStyle/>
          <a:p>
            <a:pPr marL="0" indent="0" algn="r"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3700" dirty="0" smtClean="0">
                <a:solidFill>
                  <a:schemeClr val="hlink"/>
                </a:solidFill>
                <a:latin typeface="Bookman Old Style" pitchFamily="18" charset="0"/>
              </a:rPr>
              <a:t>Changes by </a:t>
            </a:r>
          </a:p>
          <a:p>
            <a:pPr marL="0" indent="0" algn="r"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4400" dirty="0" smtClean="0">
                <a:solidFill>
                  <a:schemeClr val="hlink"/>
                </a:solidFill>
                <a:latin typeface="Bookman Old Style" pitchFamily="18" charset="0"/>
              </a:rPr>
              <a:t>Finance Bill, 2011</a:t>
            </a:r>
          </a:p>
          <a:p>
            <a:pPr marL="0" indent="0" algn="r" eaLnBrk="1" hangingPunct="1">
              <a:lnSpc>
                <a:spcPct val="140000"/>
              </a:lnSpc>
              <a:buFont typeface="Wingdings" pitchFamily="2" charset="2"/>
              <a:buNone/>
            </a:pPr>
            <a:r>
              <a:rPr lang="en-US" sz="3600" dirty="0" smtClean="0">
                <a:solidFill>
                  <a:schemeClr val="hlink"/>
                </a:solidFill>
                <a:latin typeface="Bookman Old Style" pitchFamily="18" charset="0"/>
              </a:rPr>
              <a:t>Changes in </a:t>
            </a:r>
            <a:r>
              <a:rPr lang="en-US" sz="3600" dirty="0" smtClean="0">
                <a:solidFill>
                  <a:schemeClr val="hlink"/>
                </a:solidFill>
                <a:latin typeface="Bookman Old Style" pitchFamily="18" charset="0"/>
              </a:rPr>
              <a:t>Finance Act, 1994</a:t>
            </a:r>
            <a:endParaRPr lang="en-US" sz="3600" dirty="0" smtClean="0">
              <a:solidFill>
                <a:schemeClr val="hlink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Penalty for late fling of return. Section 70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en-US" sz="10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r>
              <a:rPr lang="en-US" sz="2400" dirty="0" smtClean="0"/>
              <a:t>Maximum penalty has be increased by 10 times. Now </a:t>
            </a:r>
            <a:r>
              <a:rPr lang="en-US" sz="2400" dirty="0" err="1" smtClean="0"/>
              <a:t>assessees</a:t>
            </a:r>
            <a:r>
              <a:rPr lang="en-US" sz="2400" dirty="0" smtClean="0"/>
              <a:t> have bigger reason to worry for delay in filing service tax returns.</a:t>
            </a:r>
            <a:endParaRPr lang="en-US" sz="2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r>
              <a:rPr lang="en-US" sz="1400" dirty="0" smtClean="0"/>
              <a:t>Effective </a:t>
            </a:r>
            <a:r>
              <a:rPr lang="en-US" sz="1400" dirty="0" smtClean="0"/>
              <a:t>date - The above changes will come into effect from a date to be notified, after the enactment of Finance Bill, 2011.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57300" y="2139950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Old Law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Law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penalty – Rs. 2000.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Maximum penalty – Rs. 20000.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smtClean="0"/>
              <a:t>Recovery of Service tax not levied or paid or short levied or short paid or erroneously refunded </a:t>
            </a:r>
            <a:r>
              <a:rPr lang="en-US" sz="2800" dirty="0" smtClean="0"/>
              <a:t>– </a:t>
            </a:r>
            <a:r>
              <a:rPr lang="en-US" sz="2800" dirty="0" smtClean="0"/>
              <a:t>Section 73(1A) &amp; 73(2)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en-US" sz="10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r>
              <a:rPr lang="en-US" sz="2400" dirty="0" smtClean="0"/>
              <a:t>The </a:t>
            </a:r>
            <a:r>
              <a:rPr lang="en-US" sz="2400" dirty="0" smtClean="0"/>
              <a:t>benefit of reduced penalty available in cases of fraud, collusion, etc. under proviso to section 73 (1A) </a:t>
            </a:r>
            <a:r>
              <a:rPr lang="en-US" sz="2400" dirty="0" smtClean="0"/>
              <a:t>will not </a:t>
            </a:r>
            <a:r>
              <a:rPr lang="en-US" sz="2400" dirty="0" smtClean="0"/>
              <a:t>be available. </a:t>
            </a:r>
            <a:endParaRPr lang="en-US" sz="2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r>
              <a:rPr lang="en-US" sz="1400" dirty="0" smtClean="0"/>
              <a:t>Effective </a:t>
            </a:r>
            <a:r>
              <a:rPr lang="en-US" sz="1400" dirty="0" smtClean="0"/>
              <a:t>date - The above changes will come into effect from a date to be notified, after the enactment of Finance Bill,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smtClean="0"/>
              <a:t>Recovery of Service tax not levied or paid or short levied or short paid or erroneously refunded </a:t>
            </a:r>
            <a:r>
              <a:rPr lang="en-US" sz="2800" dirty="0" smtClean="0"/>
              <a:t>– </a:t>
            </a:r>
            <a:r>
              <a:rPr lang="en-US" sz="2800" dirty="0" smtClean="0"/>
              <a:t>Section 73(4A) – Reduced penalty.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000" dirty="0" smtClean="0"/>
              <a:t>Reduced penalty</a:t>
            </a:r>
          </a:p>
          <a:p>
            <a:pPr>
              <a:lnSpc>
                <a:spcPct val="100000"/>
              </a:lnSpc>
              <a:buNone/>
            </a:pPr>
            <a:r>
              <a:rPr lang="en-US" sz="2000" dirty="0" smtClean="0"/>
              <a:t>1%/month of </a:t>
            </a:r>
            <a:r>
              <a:rPr lang="en-US" sz="2000" dirty="0" smtClean="0"/>
              <a:t>such </a:t>
            </a:r>
            <a:r>
              <a:rPr lang="en-US" sz="2000" dirty="0" smtClean="0"/>
              <a:t>tax, </a:t>
            </a:r>
            <a:r>
              <a:rPr lang="en-US" sz="2000" dirty="0" smtClean="0"/>
              <a:t>for the period during which the default </a:t>
            </a:r>
            <a:r>
              <a:rPr lang="en-US" sz="2000" dirty="0" smtClean="0"/>
              <a:t>continues.</a:t>
            </a:r>
          </a:p>
          <a:p>
            <a:pPr>
              <a:lnSpc>
                <a:spcPct val="100000"/>
              </a:lnSpc>
              <a:buNone/>
            </a:pPr>
            <a:r>
              <a:rPr lang="en-US" sz="2000" dirty="0" smtClean="0"/>
              <a:t>Maximum penalty – 25% of </a:t>
            </a:r>
            <a:r>
              <a:rPr lang="en-US" sz="2000" dirty="0" smtClean="0"/>
              <a:t>the tax amount,</a:t>
            </a:r>
          </a:p>
          <a:p>
            <a:pPr>
              <a:lnSpc>
                <a:spcPct val="100000"/>
              </a:lnSpc>
              <a:buNone/>
            </a:pPr>
            <a:endParaRPr lang="en-US" sz="1800" dirty="0" smtClean="0"/>
          </a:p>
          <a:p>
            <a:pPr>
              <a:lnSpc>
                <a:spcPct val="100000"/>
              </a:lnSpc>
              <a:buNone/>
            </a:pPr>
            <a:r>
              <a:rPr lang="en-US" sz="1800" dirty="0" smtClean="0"/>
              <a:t>Conditions</a:t>
            </a:r>
          </a:p>
          <a:p>
            <a:pPr>
              <a:lnSpc>
                <a:spcPct val="100000"/>
              </a:lnSpc>
            </a:pPr>
            <a:r>
              <a:rPr lang="en-US" sz="1800" dirty="0" smtClean="0"/>
              <a:t>During the </a:t>
            </a:r>
            <a:r>
              <a:rPr lang="en-US" sz="1800" dirty="0" smtClean="0"/>
              <a:t>course of any audit, investigation or </a:t>
            </a:r>
            <a:r>
              <a:rPr lang="en-US" sz="1800" dirty="0" smtClean="0"/>
              <a:t>verification; </a:t>
            </a:r>
          </a:p>
          <a:p>
            <a:pPr>
              <a:lnSpc>
                <a:spcPct val="100000"/>
              </a:lnSpc>
            </a:pPr>
            <a:r>
              <a:rPr lang="en-US" sz="1800" dirty="0" smtClean="0"/>
              <a:t>it </a:t>
            </a:r>
            <a:r>
              <a:rPr lang="en-US" sz="1800" dirty="0" smtClean="0"/>
              <a:t>is found that any service tax has not been levied or paid or has been short-levied or short-paid or erroneously refunded, </a:t>
            </a: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True </a:t>
            </a:r>
            <a:r>
              <a:rPr lang="en-US" sz="1800" dirty="0" smtClean="0"/>
              <a:t>and complete details of transactions are available in the specified </a:t>
            </a:r>
            <a:r>
              <a:rPr lang="en-US" sz="1800" dirty="0" smtClean="0"/>
              <a:t>records</a:t>
            </a:r>
          </a:p>
          <a:p>
            <a:pPr>
              <a:lnSpc>
                <a:spcPct val="100000"/>
              </a:lnSpc>
            </a:pPr>
            <a:r>
              <a:rPr lang="en-US" sz="1800" dirty="0" smtClean="0"/>
              <a:t>Pay service </a:t>
            </a:r>
            <a:r>
              <a:rPr lang="en-US" sz="1800" dirty="0" smtClean="0"/>
              <a:t>tax </a:t>
            </a:r>
            <a:r>
              <a:rPr lang="en-US" sz="1800" dirty="0" smtClean="0"/>
              <a:t>along </a:t>
            </a:r>
            <a:r>
              <a:rPr lang="en-US" sz="1800" dirty="0" smtClean="0"/>
              <a:t>with interest payable thereon under section 75 and </a:t>
            </a:r>
            <a:r>
              <a:rPr lang="en-US" sz="1800" dirty="0" smtClean="0"/>
              <a:t>reduced penalty before </a:t>
            </a:r>
            <a:r>
              <a:rPr lang="en-US" sz="1800" dirty="0" smtClean="0"/>
              <a:t>service of notice on him and inform the Central Excise Officer of such payment in </a:t>
            </a:r>
            <a:r>
              <a:rPr lang="en-US" sz="1800" dirty="0" smtClean="0"/>
              <a:t>writing.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smtClean="0"/>
              <a:t>Recovery of Service tax not levied or paid or short levied or short paid or erroneously refunded </a:t>
            </a:r>
            <a:r>
              <a:rPr lang="en-US" sz="2800" dirty="0" smtClean="0"/>
              <a:t>– </a:t>
            </a:r>
            <a:r>
              <a:rPr lang="en-US" sz="2800" dirty="0" smtClean="0"/>
              <a:t>Section 73(4A) – Reduced penalty.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000" dirty="0" smtClean="0"/>
              <a:t>“Specified records” means records including </a:t>
            </a:r>
            <a:r>
              <a:rPr lang="en-US" sz="2000" dirty="0" err="1" smtClean="0"/>
              <a:t>computerised</a:t>
            </a:r>
            <a:r>
              <a:rPr lang="en-US" sz="2000" dirty="0" smtClean="0"/>
              <a:t> data as are required to be maintained by an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in accordance with any law for the time being in force.</a:t>
            </a:r>
          </a:p>
          <a:p>
            <a:pPr>
              <a:lnSpc>
                <a:spcPct val="100000"/>
              </a:lnSpc>
              <a:buNone/>
            </a:pPr>
            <a:r>
              <a:rPr lang="en-US" sz="2000" dirty="0" smtClean="0"/>
              <a:t>However if there is no such requirement, the invoices recorded by the </a:t>
            </a:r>
            <a:r>
              <a:rPr lang="en-US" sz="2000" dirty="0" err="1" smtClean="0"/>
              <a:t>assessee</a:t>
            </a:r>
            <a:r>
              <a:rPr lang="en-US" sz="2000" dirty="0" smtClean="0"/>
              <a:t> in the books of account shall be considered as the specified records.</a:t>
            </a:r>
            <a:endParaRPr lang="en-US" sz="10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r>
              <a:rPr lang="en-US" sz="1400" dirty="0" smtClean="0"/>
              <a:t>Effective </a:t>
            </a:r>
            <a:r>
              <a:rPr lang="en-US" sz="1400" dirty="0" smtClean="0"/>
              <a:t>date - The above changes will come into effect from a date to be notified, after the enactment of Finance Bill,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smtClean="0"/>
              <a:t>Interest on amount collected in </a:t>
            </a:r>
            <a:r>
              <a:rPr lang="en-US" sz="2800" b="1" dirty="0" smtClean="0"/>
              <a:t>excess- </a:t>
            </a:r>
            <a:r>
              <a:rPr lang="en-US" sz="2800" dirty="0" smtClean="0"/>
              <a:t>Section 73B.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smtClean="0"/>
          </a:p>
          <a:p>
            <a:pPr>
              <a:lnSpc>
                <a:spcPct val="100000"/>
              </a:lnSpc>
              <a:buNone/>
            </a:pPr>
            <a:r>
              <a:rPr lang="en-US" sz="1400" smtClean="0"/>
              <a:t>Effective </a:t>
            </a:r>
            <a:r>
              <a:rPr lang="en-US" sz="1400" dirty="0" smtClean="0"/>
              <a:t>date - The above changes will come into effect from a date to be notified, after the enactment of Finance Bill, 2011.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33525" y="2047875"/>
          <a:ext cx="6096000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OLD LAW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LAW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Penalty for failure to pay service tax,</a:t>
                      </a:r>
                      <a:r>
                        <a:rPr lang="en-US" baseline="0" dirty="0" smtClean="0"/>
                        <a:t> higher of following: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Rs. 200/day during default ;or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2%/month of such tax.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Penalty for failure to pay service tax,</a:t>
                      </a:r>
                      <a:r>
                        <a:rPr lang="en-US" baseline="0" dirty="0" smtClean="0"/>
                        <a:t> higher of following: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Rs.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100/day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during default ;or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1%/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month of such tax.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Penalty – 100% service tax payable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Maximum Penalty – </a:t>
                      </a:r>
                      <a:r>
                        <a:rPr lang="en-US" dirty="0" smtClean="0"/>
                        <a:t>50</a:t>
                      </a:r>
                      <a:r>
                        <a:rPr lang="en-US" dirty="0" smtClean="0"/>
                        <a:t>% service tax payable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smtClean="0"/>
              <a:t>Interest on delayed payment of Service </a:t>
            </a:r>
            <a:r>
              <a:rPr lang="en-US" sz="2800" b="1" dirty="0" smtClean="0"/>
              <a:t>Tax-</a:t>
            </a:r>
            <a:r>
              <a:rPr lang="en-US" sz="2800" dirty="0" smtClean="0"/>
              <a:t>Section 75.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000" b="1" i="1" dirty="0" smtClean="0"/>
              <a:t>Reduced rate of interest</a:t>
            </a:r>
          </a:p>
          <a:p>
            <a:pPr>
              <a:buNone/>
            </a:pPr>
            <a:r>
              <a:rPr lang="en-US" sz="2000" i="1" dirty="0" smtClean="0"/>
              <a:t>Interest rate shall re reduced by 3%.</a:t>
            </a:r>
          </a:p>
          <a:p>
            <a:pPr>
              <a:buNone/>
            </a:pPr>
            <a:r>
              <a:rPr lang="en-US" sz="2000" b="1" i="1" dirty="0" smtClean="0"/>
              <a:t>Conditions</a:t>
            </a:r>
          </a:p>
          <a:p>
            <a:pPr>
              <a:buNone/>
            </a:pPr>
            <a:r>
              <a:rPr lang="en-US" sz="2000" i="1" dirty="0" smtClean="0"/>
              <a:t>Value of </a:t>
            </a:r>
            <a:r>
              <a:rPr lang="en-US" sz="2000" i="1" dirty="0" smtClean="0"/>
              <a:t>taxable services </a:t>
            </a:r>
            <a:r>
              <a:rPr lang="en-US" sz="2000" i="1" dirty="0" smtClean="0"/>
              <a:t>provided in </a:t>
            </a:r>
            <a:r>
              <a:rPr lang="en-US" sz="2000" i="1" dirty="0" smtClean="0"/>
              <a:t>a financial year does not exceed </a:t>
            </a:r>
            <a:r>
              <a:rPr lang="en-US" sz="2000" i="1" dirty="0" smtClean="0"/>
              <a:t>Rs. 60 </a:t>
            </a:r>
            <a:r>
              <a:rPr lang="en-US" sz="2000" i="1" dirty="0" err="1" smtClean="0"/>
              <a:t>Lacs</a:t>
            </a:r>
            <a:r>
              <a:rPr lang="en-US" sz="2000" i="1" dirty="0" smtClean="0"/>
              <a:t> during </a:t>
            </a:r>
            <a:r>
              <a:rPr lang="en-US" sz="2000" i="1" dirty="0" smtClean="0"/>
              <a:t>any of the financial years covered </a:t>
            </a:r>
            <a:r>
              <a:rPr lang="en-US" sz="2000" i="1" dirty="0" smtClean="0"/>
              <a:t>by the notice or </a:t>
            </a:r>
            <a:r>
              <a:rPr lang="en-US" sz="2000" i="1" dirty="0" smtClean="0"/>
              <a:t>during the last preceding financial </a:t>
            </a:r>
            <a:r>
              <a:rPr lang="en-US" sz="2000" i="1" dirty="0" smtClean="0"/>
              <a:t>year.</a:t>
            </a:r>
            <a:endParaRPr lang="en-US" sz="20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r>
              <a:rPr lang="en-US" sz="1400" dirty="0" smtClean="0"/>
              <a:t>Effective </a:t>
            </a:r>
            <a:r>
              <a:rPr lang="en-US" sz="1400" dirty="0" smtClean="0"/>
              <a:t>date - The above changes will come into effect from a date to be notified, after the enactment of Finance Bill,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smtClean="0"/>
              <a:t>Penalty for failure to pay service tax- </a:t>
            </a:r>
            <a:r>
              <a:rPr lang="en-US" sz="2800" dirty="0" smtClean="0"/>
              <a:t>Section 75.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000" b="1" i="1" dirty="0" smtClean="0"/>
              <a:t>Reduced rate of interest</a:t>
            </a:r>
          </a:p>
          <a:p>
            <a:pPr>
              <a:buNone/>
            </a:pPr>
            <a:r>
              <a:rPr lang="en-US" sz="2000" i="1" dirty="0" smtClean="0"/>
              <a:t>Interest rate shall re reduced by 3%.</a:t>
            </a:r>
          </a:p>
          <a:p>
            <a:pPr>
              <a:buNone/>
            </a:pPr>
            <a:r>
              <a:rPr lang="en-US" sz="2000" b="1" i="1" dirty="0" smtClean="0"/>
              <a:t>Conditions</a:t>
            </a:r>
          </a:p>
          <a:p>
            <a:pPr>
              <a:buNone/>
            </a:pPr>
            <a:r>
              <a:rPr lang="en-US" sz="2000" i="1" dirty="0" smtClean="0"/>
              <a:t>Value of </a:t>
            </a:r>
            <a:r>
              <a:rPr lang="en-US" sz="2000" i="1" dirty="0" smtClean="0"/>
              <a:t>taxable services </a:t>
            </a:r>
            <a:r>
              <a:rPr lang="en-US" sz="2000" i="1" dirty="0" smtClean="0"/>
              <a:t>provided in </a:t>
            </a:r>
            <a:r>
              <a:rPr lang="en-US" sz="2000" i="1" dirty="0" smtClean="0"/>
              <a:t>a financial year does not exceed </a:t>
            </a:r>
            <a:r>
              <a:rPr lang="en-US" sz="2000" i="1" dirty="0" smtClean="0"/>
              <a:t>Rs. 60 </a:t>
            </a:r>
            <a:r>
              <a:rPr lang="en-US" sz="2000" i="1" dirty="0" err="1" smtClean="0"/>
              <a:t>Lacs</a:t>
            </a:r>
            <a:r>
              <a:rPr lang="en-US" sz="2000" i="1" dirty="0" smtClean="0"/>
              <a:t> during </a:t>
            </a:r>
            <a:r>
              <a:rPr lang="en-US" sz="2000" i="1" dirty="0" smtClean="0"/>
              <a:t>any of the financial years covered </a:t>
            </a:r>
            <a:r>
              <a:rPr lang="en-US" sz="2000" i="1" dirty="0" smtClean="0"/>
              <a:t>by the notice or </a:t>
            </a:r>
            <a:r>
              <a:rPr lang="en-US" sz="2000" i="1" dirty="0" smtClean="0"/>
              <a:t>during the last preceding financial </a:t>
            </a:r>
            <a:r>
              <a:rPr lang="en-US" sz="2000" i="1" dirty="0" smtClean="0"/>
              <a:t>year.</a:t>
            </a:r>
            <a:endParaRPr lang="en-US" sz="20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endParaRPr lang="en-US" sz="1400" dirty="0" smtClean="0"/>
          </a:p>
          <a:p>
            <a:pPr>
              <a:lnSpc>
                <a:spcPct val="100000"/>
              </a:lnSpc>
              <a:buNone/>
            </a:pPr>
            <a:r>
              <a:rPr lang="en-US" sz="1400" dirty="0" smtClean="0"/>
              <a:t>Effective </a:t>
            </a:r>
            <a:r>
              <a:rPr lang="en-US" sz="1400" dirty="0" smtClean="0"/>
              <a:t>date - The above changes will come into effect from a date to be notified, after the enactment of Finance Bill,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MOHAN AGGARWAL &amp; ASSOCIATES  Chartered Accountants</a:t>
            </a:r>
          </a:p>
        </p:txBody>
      </p:sp>
      <p:sp>
        <p:nvSpPr>
          <p:cNvPr id="3379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F39EC7-0A3C-4B08-80DB-186782C90AB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3796" name="Rectangle 15"/>
          <p:cNvSpPr>
            <a:spLocks noGrp="1" noChangeArrowheads="1"/>
          </p:cNvSpPr>
          <p:nvPr>
            <p:ph type="title"/>
          </p:nvPr>
        </p:nvSpPr>
        <p:spPr>
          <a:xfrm>
            <a:off x="549275" y="503238"/>
            <a:ext cx="8001000" cy="838200"/>
          </a:xfrm>
        </p:spPr>
        <p:txBody>
          <a:bodyPr/>
          <a:lstStyle/>
          <a:p>
            <a:pPr algn="ctr"/>
            <a:r>
              <a:rPr lang="en-US" sz="5400" u="sng" smtClean="0">
                <a:solidFill>
                  <a:schemeClr val="folHlink"/>
                </a:solidFill>
                <a:latin typeface="Arial" charset="0"/>
              </a:rPr>
              <a:t>THANK</a:t>
            </a:r>
            <a:r>
              <a:rPr lang="en-US" sz="5600" u="sng" smtClean="0"/>
              <a:t> </a:t>
            </a:r>
            <a:r>
              <a:rPr lang="en-US" sz="5400" u="sng" smtClean="0">
                <a:solidFill>
                  <a:schemeClr val="folHlink"/>
                </a:solidFill>
                <a:latin typeface="Arial" charset="0"/>
              </a:rPr>
              <a:t>YOU</a:t>
            </a:r>
          </a:p>
        </p:txBody>
      </p:sp>
      <p:sp>
        <p:nvSpPr>
          <p:cNvPr id="33797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704850" y="1771650"/>
            <a:ext cx="8001000" cy="4327525"/>
          </a:xfrm>
          <a:solidFill>
            <a:srgbClr val="000000"/>
          </a:solidFill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100" dirty="0" smtClean="0">
                <a:solidFill>
                  <a:schemeClr val="bg1"/>
                </a:solidFill>
              </a:rPr>
              <a:t>	</a:t>
            </a:r>
            <a:r>
              <a:rPr lang="en-US" sz="2100" dirty="0" smtClean="0">
                <a:solidFill>
                  <a:schemeClr val="accent2"/>
                </a:solidFill>
              </a:rPr>
              <a:t>Your comments and suggestions are of utmost importance and are always welcomed.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700" i="1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900" i="1" dirty="0" smtClean="0">
                <a:solidFill>
                  <a:schemeClr val="bg1"/>
                </a:solidFill>
              </a:rPr>
              <a:t>Contact person:				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1900" i="1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smtClean="0">
                <a:solidFill>
                  <a:schemeClr val="bg1"/>
                </a:solidFill>
                <a:latin typeface="Times New Roman" pitchFamily="18" charset="0"/>
              </a:rPr>
              <a:t>CA.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</a:rPr>
              <a:t>Rajat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 Mohan </a:t>
            </a:r>
            <a:endParaRPr lang="en-US" sz="20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err="1" smtClean="0">
                <a:solidFill>
                  <a:schemeClr val="bg1"/>
                </a:solidFill>
                <a:latin typeface="Batang" pitchFamily="18" charset="-127"/>
              </a:rPr>
              <a:t>B.Com</a:t>
            </a:r>
            <a:r>
              <a:rPr lang="en-US" sz="2800" dirty="0" smtClean="0">
                <a:solidFill>
                  <a:schemeClr val="bg1"/>
                </a:solidFill>
                <a:latin typeface="Batang" pitchFamily="18" charset="-127"/>
              </a:rPr>
              <a:t>(H), ACA, ACS, DISA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solidFill>
                <a:schemeClr val="bg1"/>
              </a:solidFill>
              <a:latin typeface="Batang" pitchFamily="18" charset="-127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  <a:latin typeface="Batang" pitchFamily="18" charset="-127"/>
              </a:rPr>
              <a:t>18A, </a:t>
            </a:r>
            <a:r>
              <a:rPr lang="en-US" sz="2400" dirty="0" err="1" smtClean="0">
                <a:solidFill>
                  <a:schemeClr val="bg1"/>
                </a:solidFill>
                <a:latin typeface="Batang" pitchFamily="18" charset="-127"/>
              </a:rPr>
              <a:t>Iind</a:t>
            </a:r>
            <a:r>
              <a:rPr lang="en-US" sz="2400" dirty="0" smtClean="0">
                <a:solidFill>
                  <a:schemeClr val="bg1"/>
                </a:solidFill>
                <a:latin typeface="Batang" pitchFamily="18" charset="-127"/>
              </a:rPr>
              <a:t> floor, North Avenue Road,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  <a:latin typeface="Batang" pitchFamily="18" charset="-127"/>
              </a:rPr>
              <a:t>West Punjabi </a:t>
            </a:r>
            <a:r>
              <a:rPr lang="en-US" sz="2400" dirty="0" err="1" smtClean="0">
                <a:solidFill>
                  <a:schemeClr val="bg1"/>
                </a:solidFill>
                <a:latin typeface="Batang" pitchFamily="18" charset="-127"/>
              </a:rPr>
              <a:t>Bagh</a:t>
            </a:r>
            <a:endParaRPr lang="en-US" sz="2400" dirty="0" smtClean="0">
              <a:solidFill>
                <a:schemeClr val="bg1"/>
              </a:solidFill>
              <a:latin typeface="Batang" pitchFamily="18" charset="-127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  <a:latin typeface="Batang" pitchFamily="18" charset="-127"/>
              </a:rPr>
              <a:t>New Delhi-110026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  <a:latin typeface="Batang" pitchFamily="18" charset="-127"/>
              </a:rPr>
              <a:t>Website: </a:t>
            </a:r>
            <a:r>
              <a:rPr lang="en-US" sz="2400" dirty="0" smtClean="0">
                <a:solidFill>
                  <a:schemeClr val="hlink"/>
                </a:solidFill>
                <a:latin typeface="Batang" pitchFamily="18" charset="-127"/>
              </a:rPr>
              <a:t>www.delhicamohan.com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bg1"/>
                </a:solidFill>
                <a:latin typeface="Batang" pitchFamily="18" charset="-127"/>
              </a:rPr>
              <a:t>E-mail: </a:t>
            </a:r>
            <a:r>
              <a:rPr lang="en-US" sz="2400" dirty="0" smtClean="0">
                <a:solidFill>
                  <a:schemeClr val="bg1"/>
                </a:solidFill>
                <a:latin typeface="Batang" pitchFamily="18" charset="-127"/>
                <a:hlinkClick r:id="rId2"/>
              </a:rPr>
              <a:t>rajat.mohan@icai.org</a:t>
            </a:r>
            <a:endParaRPr lang="en-US" sz="2400" dirty="0" smtClean="0">
              <a:solidFill>
                <a:schemeClr val="bg1"/>
              </a:solidFill>
              <a:latin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1656</TotalTime>
  <Words>705</Words>
  <Application>Microsoft PowerPoint</Application>
  <PresentationFormat>On-screen Show (4:3)</PresentationFormat>
  <Paragraphs>111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Profile</vt:lpstr>
      <vt:lpstr>Services Tax – Series 2</vt:lpstr>
      <vt:lpstr>Penalty for late fling of return. Section 70</vt:lpstr>
      <vt:lpstr>Recovery of Service tax not levied or paid or short levied or short paid or erroneously refunded – Section 73(1A) &amp; 73(2)</vt:lpstr>
      <vt:lpstr>Recovery of Service tax not levied or paid or short levied or short paid or erroneously refunded – Section 73(4A) – Reduced penalty.</vt:lpstr>
      <vt:lpstr>Recovery of Service tax not levied or paid or short levied or short paid or erroneously refunded – Section 73(4A) – Reduced penalty.</vt:lpstr>
      <vt:lpstr>Interest on amount collected in excess- Section 73B.</vt:lpstr>
      <vt:lpstr>Interest on delayed payment of Service Tax-Section 75.</vt:lpstr>
      <vt:lpstr>Penalty for failure to pay service tax- Section 75.</vt:lpstr>
      <vt:lpstr>THANK YOU</vt:lpstr>
    </vt:vector>
  </TitlesOfParts>
  <Company>Mohan Aggarwal &amp; Associates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GST presentation</dc:title>
  <dc:subject>GST presentation</dc:subject>
  <dc:creator>CA Rajat Mohan</dc:creator>
  <cp:keywords>GST</cp:keywords>
  <cp:lastModifiedBy>compaq</cp:lastModifiedBy>
  <cp:revision>171</cp:revision>
  <cp:lastPrinted>1601-01-01T00:00:00Z</cp:lastPrinted>
  <dcterms:created xsi:type="dcterms:W3CDTF">1601-01-01T00:00:00Z</dcterms:created>
  <dcterms:modified xsi:type="dcterms:W3CDTF">2011-02-28T17:11:42Z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hecked by">
    <vt:lpwstr>MOhan Aggarwal &amp; Associates</vt:lpwstr>
  </property>
</Properties>
</file>