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1" r:id="rId9"/>
    <p:sldId id="265" r:id="rId10"/>
    <p:sldId id="267" r:id="rId11"/>
    <p:sldId id="268" r:id="rId12"/>
    <p:sldId id="269" r:id="rId13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6EE6D-A28F-4DCD-823E-8CA27C801143}" type="datetimeFigureOut">
              <a:rPr lang="en-IN" smtClean="0"/>
              <a:pPr/>
              <a:t>18/09/2010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4FDCB-09A6-4930-AEE2-4D6352F2DBD3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68AFD-A5DA-442F-A391-BE325791284E}" type="datetimeFigureOut">
              <a:rPr lang="en-IN" smtClean="0"/>
              <a:pPr/>
              <a:t>18/09/2010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7E88B-BAB9-42B0-B3D0-EF01E1F6CAB2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to reduce the interest cost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Prepared by </a:t>
            </a:r>
          </a:p>
          <a:p>
            <a:r>
              <a:rPr lang="en-US" dirty="0" smtClean="0"/>
              <a:t> CA J P </a:t>
            </a:r>
            <a:r>
              <a:rPr lang="en-US" dirty="0" err="1" smtClean="0"/>
              <a:t>Daga</a:t>
            </a:r>
            <a:endParaRPr lang="en-US" dirty="0"/>
          </a:p>
        </p:txBody>
      </p:sp>
      <p:pic>
        <p:nvPicPr>
          <p:cNvPr id="1028" name="Picture 4" descr="C:\Program Files\Microsoft Office\MEDIA\CAGCAT10\j023468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200400"/>
          </a:xfrm>
          <a:prstGeom prst="rect">
            <a:avLst/>
          </a:prstGeom>
          <a:noFill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Negotiation during sanction..cont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229600" cy="4953000"/>
          </a:xfrm>
        </p:spPr>
        <p:txBody>
          <a:bodyPr>
            <a:normAutofit fontScale="70000" lnSpcReduction="20000"/>
          </a:bodyPr>
          <a:lstStyle/>
          <a:p>
            <a:r>
              <a:rPr lang="en-US" sz="4600" dirty="0" smtClean="0"/>
              <a:t>keep alternative bankers.</a:t>
            </a:r>
          </a:p>
          <a:p>
            <a:endParaRPr lang="en-US" sz="4600" dirty="0" smtClean="0"/>
          </a:p>
          <a:p>
            <a:r>
              <a:rPr lang="en-US" sz="4600" dirty="0" smtClean="0"/>
              <a:t>Better negotiation is possible with new banker as compare to existing bank.</a:t>
            </a:r>
          </a:p>
          <a:p>
            <a:pPr>
              <a:buNone/>
            </a:pPr>
            <a:r>
              <a:rPr lang="en-US" sz="4600" dirty="0" smtClean="0"/>
              <a:t> </a:t>
            </a:r>
          </a:p>
          <a:p>
            <a:r>
              <a:rPr lang="en-US" sz="4600" dirty="0" smtClean="0"/>
              <a:t>New banker just to  get new business can compromise a lot on the pricing. Use it as best tool during negotiation process with existing banker.</a:t>
            </a:r>
          </a:p>
          <a:p>
            <a:endParaRPr lang="en-US" sz="4600" dirty="0" smtClean="0"/>
          </a:p>
          <a:p>
            <a:r>
              <a:rPr lang="en-US" sz="4600" dirty="0" smtClean="0"/>
              <a:t> Show rosy picture of business 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Cost reduction by interest rate arbitrage.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Interest arbitrage : borrow at lower rate and lend at higher rate, its net effect will be reduction in the interest cost 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Offer Early payment to creditors and get the discount which is more than bank interest cost.</a:t>
            </a:r>
          </a:p>
          <a:p>
            <a:endParaRPr lang="en-US" dirty="0" smtClean="0"/>
          </a:p>
          <a:p>
            <a:r>
              <a:rPr lang="en-US" dirty="0" smtClean="0"/>
              <a:t>Avail the low cost funds like Buyers credit, supplier credit, PCFC etc even not required and make the FD in bank. </a:t>
            </a:r>
          </a:p>
          <a:p>
            <a:endParaRPr lang="en-US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Suggestion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Scrutinize the assets side of balance sheet and ask for the justification of assets.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You may surprisingly find many item like income tax  or other refunds, non moving stock, scrap , unused machinery, balance in current accounts, long pending debtors, debit balance in creditors, deposits etc.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Use of services of experts professional. </a:t>
            </a:r>
            <a:endParaRPr lang="en-IN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sz="3600" dirty="0" smtClean="0"/>
              <a:t>Significance of the Interest cost.</a:t>
            </a:r>
          </a:p>
          <a:p>
            <a:pPr>
              <a:buNone/>
            </a:pPr>
            <a:endParaRPr lang="en-US" sz="3600" dirty="0" smtClean="0"/>
          </a:p>
          <a:p>
            <a:r>
              <a:rPr lang="en-US" sz="3600" dirty="0" smtClean="0"/>
              <a:t>Factors effecting the interest cost.</a:t>
            </a:r>
          </a:p>
          <a:p>
            <a:endParaRPr lang="en-US" sz="3600" dirty="0" smtClean="0"/>
          </a:p>
          <a:p>
            <a:r>
              <a:rPr lang="en-US" sz="3600" dirty="0" smtClean="0"/>
              <a:t>Cost reduction by interest rate arbitrage. </a:t>
            </a:r>
          </a:p>
          <a:p>
            <a:endParaRPr lang="en-US" sz="3600" dirty="0" smtClean="0"/>
          </a:p>
          <a:p>
            <a:r>
              <a:rPr lang="en-US" sz="3600" dirty="0" smtClean="0"/>
              <a:t>Other suggestion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2050" name="Picture 2" descr="C:\Program Files\Microsoft Office\MEDIA\CAGCAT10\j02849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4724400"/>
            <a:ext cx="3810000" cy="1905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smtClean="0"/>
              <a:t>Significance of the Interest cost.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90600"/>
            <a:ext cx="8610600" cy="51355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At planning stage interest cost is very crucial as this the one of the major factor in selection of project specially, if it is capital intensive projects.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Interest cost is usually biggest cost center in the any organization hence profitability is largely dependable on the proper monitoring of interest cost.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In any of the trading activity where usually  margins are very </a:t>
            </a:r>
            <a:r>
              <a:rPr lang="en-US" dirty="0" smtClean="0"/>
              <a:t>thin, </a:t>
            </a:r>
            <a:r>
              <a:rPr lang="en-US" dirty="0" smtClean="0"/>
              <a:t>Interest cost affect viability of the deals.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 </a:t>
            </a:r>
            <a:r>
              <a:rPr lang="en-US" dirty="0" smtClean="0"/>
              <a:t>Interest runs 24*7 </a:t>
            </a:r>
            <a:r>
              <a:rPr lang="en-US" dirty="0" smtClean="0"/>
              <a:t>irrespective of </a:t>
            </a:r>
            <a:r>
              <a:rPr lang="en-US" dirty="0" smtClean="0"/>
              <a:t>whether unit </a:t>
            </a:r>
            <a:r>
              <a:rPr lang="en-US" dirty="0" smtClean="0"/>
              <a:t>is operational or discontinued.</a:t>
            </a: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>
              <a:buNone/>
            </a:pPr>
            <a:endParaRPr lang="en-US" dirty="0"/>
          </a:p>
        </p:txBody>
      </p:sp>
      <p:pic>
        <p:nvPicPr>
          <p:cNvPr id="4" name="Picture 2" descr="C:\Program Files\Microsoft Office\MEDIA\CAGCAT10\j02849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5638800"/>
            <a:ext cx="4114800" cy="12192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effecting finance cost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648200"/>
          </a:xfrm>
        </p:spPr>
        <p:txBody>
          <a:bodyPr>
            <a:noAutofit/>
          </a:bodyPr>
          <a:lstStyle/>
          <a:p>
            <a:r>
              <a:rPr lang="en-US" dirty="0" smtClean="0"/>
              <a:t>Structuring of the debt.</a:t>
            </a:r>
          </a:p>
          <a:p>
            <a:r>
              <a:rPr lang="en-US" dirty="0" smtClean="0"/>
              <a:t>Selection of currency of the debts.</a:t>
            </a:r>
          </a:p>
          <a:p>
            <a:r>
              <a:rPr lang="en-US" dirty="0" smtClean="0"/>
              <a:t>Selection of most appropriate products available in market. </a:t>
            </a:r>
          </a:p>
          <a:p>
            <a:r>
              <a:rPr lang="en-US" dirty="0" smtClean="0"/>
              <a:t>Your  claim for better Interest rate.</a:t>
            </a:r>
          </a:p>
          <a:p>
            <a:r>
              <a:rPr lang="en-US" dirty="0" smtClean="0"/>
              <a:t>Negotiation at  the sanction / renewal.</a:t>
            </a:r>
          </a:p>
          <a:p>
            <a:endParaRPr lang="en-US" sz="30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								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1">
              <a:buNone/>
            </a:pPr>
            <a:endParaRPr lang="en-US" dirty="0" smtClean="0"/>
          </a:p>
          <a:p>
            <a:pPr lvl="1">
              <a:buFont typeface="Wingdings" pitchFamily="2" charset="2"/>
              <a:buChar char="v"/>
            </a:pPr>
            <a:endParaRPr lang="en-US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Structuring of Debts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Structuring of the debts mean optimum mix of the short term Vs Long term loan, Fund based Vs Non fund based loan.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Short term loan are always cheaper than the long term loan.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Effective cost Non fund base loan is usually </a:t>
            </a:r>
            <a:r>
              <a:rPr lang="en-US" b="1" dirty="0" smtClean="0"/>
              <a:t>half the cost </a:t>
            </a:r>
            <a:r>
              <a:rPr lang="en-US" dirty="0" smtClean="0"/>
              <a:t>of fund base loan one should manage </a:t>
            </a:r>
            <a:r>
              <a:rPr lang="en-US" dirty="0" smtClean="0"/>
              <a:t>its </a:t>
            </a:r>
            <a:r>
              <a:rPr lang="en-US" dirty="0" smtClean="0"/>
              <a:t>finance maximum possible from non funds limit.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Selection of currency of the debts.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en-US" dirty="0" smtClean="0"/>
              <a:t>Funds in the foreign currency may be as low as HALF the normal cost in  INR.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Risk : While taking the FCY loan borrower need to address the currency fluctuation risk.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Example of the FYC loan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Term loan : FCNR loan , ECB loan.(L+4 -6%)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Export related : PCFC,EBD,LC discounting.(L+3-4%)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Non Fund Base : Buyers credit, Supplier credit.(L+2 Bps)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Selection of most appropriate products available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105400"/>
          </a:xfrm>
        </p:spPr>
        <p:txBody>
          <a:bodyPr>
            <a:noAutofit/>
          </a:bodyPr>
          <a:lstStyle/>
          <a:p>
            <a:pPr lvl="1">
              <a:buNone/>
            </a:pPr>
            <a:r>
              <a:rPr lang="en-US" dirty="0" smtClean="0"/>
              <a:t>Their could be various products to meet the same object but may have different cost of borrowing. </a:t>
            </a:r>
          </a:p>
          <a:p>
            <a:pPr lvl="1">
              <a:buNone/>
            </a:pPr>
            <a:r>
              <a:rPr lang="en-US" dirty="0" smtClean="0"/>
              <a:t>Example </a:t>
            </a:r>
            <a:r>
              <a:rPr lang="en-US" dirty="0" smtClean="0"/>
              <a:t>:Working </a:t>
            </a:r>
            <a:r>
              <a:rPr lang="en-US" dirty="0" smtClean="0"/>
              <a:t>capital products :-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n-US" dirty="0" smtClean="0"/>
              <a:t>Cash credit</a:t>
            </a:r>
            <a:r>
              <a:rPr lang="en-US" dirty="0" smtClean="0"/>
              <a:t>……………………………….</a:t>
            </a:r>
            <a:r>
              <a:rPr lang="en-US" dirty="0" smtClean="0"/>
              <a:t>11-12%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n-US" dirty="0" smtClean="0"/>
              <a:t>Overdraft</a:t>
            </a:r>
            <a:r>
              <a:rPr lang="en-US" dirty="0" smtClean="0"/>
              <a:t>……………………………..….</a:t>
            </a:r>
            <a:r>
              <a:rPr lang="en-US" dirty="0" smtClean="0"/>
              <a:t>12-13%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n-US" dirty="0" smtClean="0"/>
              <a:t>Sales bill discounting</a:t>
            </a:r>
            <a:r>
              <a:rPr lang="en-US" dirty="0" smtClean="0"/>
              <a:t>…………….…..…</a:t>
            </a:r>
            <a:r>
              <a:rPr lang="en-US" dirty="0" smtClean="0"/>
              <a:t>09-11.5%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n-US" dirty="0" smtClean="0"/>
              <a:t>Purchase bill discounting</a:t>
            </a:r>
            <a:r>
              <a:rPr lang="en-US" dirty="0" smtClean="0"/>
              <a:t>………………</a:t>
            </a:r>
            <a:r>
              <a:rPr lang="en-US" dirty="0" smtClean="0"/>
              <a:t>09-11.5%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n-US" dirty="0" smtClean="0"/>
              <a:t>Factoring </a:t>
            </a:r>
            <a:r>
              <a:rPr lang="en-US" dirty="0" smtClean="0"/>
              <a:t>…………………………………</a:t>
            </a:r>
            <a:r>
              <a:rPr lang="en-US" dirty="0" smtClean="0"/>
              <a:t>10-11%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n-US" dirty="0" smtClean="0"/>
              <a:t>LC Discounting </a:t>
            </a:r>
            <a:r>
              <a:rPr lang="en-US" dirty="0" smtClean="0"/>
              <a:t>….………………………</a:t>
            </a:r>
            <a:r>
              <a:rPr lang="en-US" dirty="0" smtClean="0"/>
              <a:t>07-08%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n-US" dirty="0" smtClean="0"/>
              <a:t>Working capital term loan (WCTL</a:t>
            </a:r>
            <a:r>
              <a:rPr lang="en-US" dirty="0" smtClean="0"/>
              <a:t>).…9.5-10.5%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n-US" dirty="0" smtClean="0"/>
              <a:t>Export related finance …………………3% - 9%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n-US" dirty="0" smtClean="0"/>
              <a:t>Import related finance………………….4% - 6% </a:t>
            </a:r>
          </a:p>
          <a:p>
            <a:pPr marL="1028700" lvl="1" indent="-571500">
              <a:buFont typeface="+mj-lt"/>
              <a:buAutoNum type="romanLcPeriod"/>
            </a:pPr>
            <a:endParaRPr lang="en-US" dirty="0" smtClean="0"/>
          </a:p>
          <a:p>
            <a:pPr marL="1028700" lvl="1" indent="-571500">
              <a:buFont typeface="+mj-lt"/>
              <a:buAutoNum type="romanL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Your  claim for better Interest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5029200"/>
          </a:xfrm>
        </p:spPr>
        <p:txBody>
          <a:bodyPr>
            <a:noAutofit/>
          </a:bodyPr>
          <a:lstStyle/>
          <a:p>
            <a:r>
              <a:rPr lang="en-US" dirty="0" smtClean="0"/>
              <a:t>Interest rates depend upon the bank’s internal </a:t>
            </a:r>
            <a:r>
              <a:rPr lang="en-US" b="1" dirty="0" smtClean="0"/>
              <a:t>credit rating </a:t>
            </a:r>
            <a:r>
              <a:rPr lang="en-US" dirty="0" smtClean="0"/>
              <a:t>which in turn depend upon the better </a:t>
            </a:r>
            <a:r>
              <a:rPr lang="en-US" b="1" dirty="0" smtClean="0"/>
              <a:t>financial ratios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Better presentation of project profile , CMA, Promoters profile, conduct of account also do have positive impact interest rates.</a:t>
            </a:r>
          </a:p>
          <a:p>
            <a:endParaRPr lang="en-US" dirty="0" smtClean="0"/>
          </a:p>
          <a:p>
            <a:r>
              <a:rPr lang="en-US" dirty="0" smtClean="0"/>
              <a:t> Timely payment of statutory dues, bank interest , EMIs also improve the credit rating. 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Negotiation during sanction 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Demand as much you can demand in your proposal for concession in rate, processing fees, recurring charges.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Sanctioning authority do the credit recommendation, pricing is done by the sales head so you always negotiate.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Remember  … sales head will not like to loose the client over pricing once it is sanctioned by the upper authority.</a:t>
            </a:r>
          </a:p>
          <a:p>
            <a:pPr lvl="8">
              <a:buNone/>
            </a:pPr>
            <a:r>
              <a:rPr lang="en-US" dirty="0" smtClean="0"/>
              <a:t>                                                         cont…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217</TotalTime>
  <Words>725</Words>
  <Application>Microsoft Office PowerPoint</Application>
  <PresentationFormat>On-screen Show (4:3)</PresentationFormat>
  <Paragraphs>105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Oriel</vt:lpstr>
      <vt:lpstr>How to reduce the interest cost</vt:lpstr>
      <vt:lpstr>Index</vt:lpstr>
      <vt:lpstr>Significance of the Interest cost. </vt:lpstr>
      <vt:lpstr>Factors effecting finance cost</vt:lpstr>
      <vt:lpstr>Structuring of Debts</vt:lpstr>
      <vt:lpstr>Selection of currency of the debts. </vt:lpstr>
      <vt:lpstr>Selection of most appropriate products available </vt:lpstr>
      <vt:lpstr>Your  claim for better Interest rate</vt:lpstr>
      <vt:lpstr>Negotiation during sanction .</vt:lpstr>
      <vt:lpstr>Negotiation during sanction..cont</vt:lpstr>
      <vt:lpstr>Cost reduction by interest rate arbitrage.</vt:lpstr>
      <vt:lpstr>Other Suggestion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reduce the interest cost</dc:title>
  <dc:creator>JP Daga</dc:creator>
  <cp:lastModifiedBy>JP Daga</cp:lastModifiedBy>
  <cp:revision>30</cp:revision>
  <dcterms:created xsi:type="dcterms:W3CDTF">2006-08-16T00:00:00Z</dcterms:created>
  <dcterms:modified xsi:type="dcterms:W3CDTF">2010-09-18T08:28:44Z</dcterms:modified>
</cp:coreProperties>
</file>