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Default Extension="gif" ContentType="image/gif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271" r:id="rId2"/>
    <p:sldId id="272" r:id="rId3"/>
    <p:sldId id="273" r:id="rId4"/>
    <p:sldId id="274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85" r:id="rId16"/>
    <p:sldId id="286" r:id="rId17"/>
    <p:sldId id="287" r:id="rId18"/>
    <p:sldId id="288" r:id="rId19"/>
    <p:sldId id="289" r:id="rId20"/>
    <p:sldId id="290" r:id="rId21"/>
    <p:sldId id="291" r:id="rId22"/>
    <p:sldId id="292" r:id="rId23"/>
    <p:sldId id="293" r:id="rId24"/>
    <p:sldId id="294" r:id="rId25"/>
    <p:sldId id="295" r:id="rId26"/>
    <p:sldId id="296" r:id="rId27"/>
    <p:sldId id="297" r:id="rId28"/>
    <p:sldId id="298" r:id="rId29"/>
    <p:sldId id="299" r:id="rId30"/>
    <p:sldId id="300" r:id="rId31"/>
    <p:sldId id="257" r:id="rId32"/>
    <p:sldId id="258" r:id="rId33"/>
    <p:sldId id="259" r:id="rId34"/>
    <p:sldId id="261" r:id="rId35"/>
    <p:sldId id="262" r:id="rId36"/>
    <p:sldId id="263" r:id="rId37"/>
    <p:sldId id="264" r:id="rId38"/>
    <p:sldId id="265" r:id="rId39"/>
    <p:sldId id="266" r:id="rId40"/>
    <p:sldId id="267" r:id="rId41"/>
    <p:sldId id="268" r:id="rId42"/>
    <p:sldId id="269" r:id="rId43"/>
    <p:sldId id="270" r:id="rId4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37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33F55D-5A41-44E8-B4A9-9709C685D8F4}" type="datetimeFigureOut">
              <a:rPr lang="en-US" smtClean="0"/>
              <a:pPr/>
              <a:t>1/1/2004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B0E23C-4D5C-4E56-95A1-88FEC212462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C1F5AA1-8E6E-4851-B12E-5A276AFA136A}" type="slidenum">
              <a:rPr lang="en-US"/>
              <a:pPr/>
              <a:t>1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A137E62-D58C-4CB7-A8A9-5F913869E82C}" type="slidenum">
              <a:rPr lang="en-US"/>
              <a:pPr/>
              <a:t>10</a:t>
            </a:fld>
            <a:endParaRPr lang="en-US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0179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lIns="19050" tIns="0" rIns="19050" bIns="0" anchor="b"/>
          <a:lstStyle/>
          <a:p>
            <a:pPr algn="r"/>
            <a:r>
              <a:rPr lang="en-US" sz="1000" i="1"/>
              <a:t>23</a:t>
            </a:r>
          </a:p>
        </p:txBody>
      </p:sp>
      <p:sp>
        <p:nvSpPr>
          <p:cNvPr id="50180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0181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0182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50183" name="Rectangle 7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lIns="19050" tIns="0" rIns="19050" bIns="0" anchor="b"/>
          <a:lstStyle/>
          <a:p>
            <a:pPr algn="r"/>
            <a:r>
              <a:rPr lang="en-US" sz="1000" i="1"/>
              <a:t>12</a:t>
            </a:r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654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27655" name="Rectangle 7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lIns="19050" tIns="0" rIns="19050" bIns="0" anchor="b"/>
          <a:lstStyle/>
          <a:p>
            <a:pPr algn="r"/>
            <a:r>
              <a:rPr lang="en-US" sz="1000" i="1"/>
              <a:t>15</a:t>
            </a:r>
          </a:p>
        </p:txBody>
      </p:sp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797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798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33799" name="Rectangle 7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9939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lIns="19050" tIns="0" rIns="19050" bIns="0" anchor="b"/>
          <a:lstStyle/>
          <a:p>
            <a:pPr algn="r"/>
            <a:r>
              <a:rPr lang="en-US" sz="1000" i="1"/>
              <a:t>18</a:t>
            </a:r>
          </a:p>
        </p:txBody>
      </p:sp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9941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9942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39943" name="Rectangle 7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6083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lIns="19050" tIns="0" rIns="19050" bIns="0" anchor="b"/>
          <a:lstStyle/>
          <a:p>
            <a:pPr algn="r"/>
            <a:r>
              <a:rPr lang="en-US" sz="1000" i="1"/>
              <a:t>21</a:t>
            </a:r>
          </a:p>
        </p:txBody>
      </p:sp>
      <p:sp>
        <p:nvSpPr>
          <p:cNvPr id="46084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6085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6086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6087" name="Rectangle 7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4275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lIns="19050" tIns="0" rIns="19050" bIns="0" anchor="b"/>
          <a:lstStyle/>
          <a:p>
            <a:pPr algn="r"/>
            <a:r>
              <a:rPr lang="en-US" sz="1000" i="1"/>
              <a:t>25</a:t>
            </a:r>
          </a:p>
        </p:txBody>
      </p:sp>
      <p:sp>
        <p:nvSpPr>
          <p:cNvPr id="54276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4277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4278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54279" name="Rectangle 7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6323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lIns="19050" tIns="0" rIns="19050" bIns="0" anchor="b"/>
          <a:lstStyle/>
          <a:p>
            <a:pPr algn="r"/>
            <a:r>
              <a:rPr lang="en-US" sz="1000" i="1"/>
              <a:t>26</a:t>
            </a:r>
          </a:p>
        </p:txBody>
      </p:sp>
      <p:sp>
        <p:nvSpPr>
          <p:cNvPr id="56324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6325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6326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56327" name="Rectangle 7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269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B06BB36-0DAB-4654-98F5-A50EE62E5FC8}" type="slidenum">
              <a:rPr lang="en-US"/>
              <a:pPr/>
              <a:t>2</a:t>
            </a:fld>
            <a:endParaRPr lang="en-US"/>
          </a:p>
        </p:txBody>
      </p:sp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lIns="19050" tIns="0" rIns="19050" bIns="0" anchor="b"/>
          <a:lstStyle/>
          <a:p>
            <a:pPr algn="r"/>
            <a:r>
              <a:rPr lang="en-US" sz="1000" i="1"/>
              <a:t>8</a:t>
            </a:r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462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19463" name="Rectangle 7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4035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lIns="19050" tIns="0" rIns="19050" bIns="0" anchor="b"/>
          <a:lstStyle/>
          <a:p>
            <a:pPr algn="r"/>
            <a:r>
              <a:rPr lang="en-US" sz="1000" i="1"/>
              <a:t>20</a:t>
            </a:r>
          </a:p>
        </p:txBody>
      </p:sp>
      <p:sp>
        <p:nvSpPr>
          <p:cNvPr id="44036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4037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4038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4039" name="Rectangle 7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3475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lIns="19050" tIns="0" rIns="19050" bIns="0" anchor="b"/>
          <a:lstStyle/>
          <a:p>
            <a:pPr algn="r"/>
            <a:r>
              <a:rPr lang="en-US" sz="1000" i="1"/>
              <a:t>59</a:t>
            </a:r>
          </a:p>
        </p:txBody>
      </p:sp>
      <p:sp>
        <p:nvSpPr>
          <p:cNvPr id="233476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3477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3478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233479" name="Rectangle 7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6486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lIns="19050" tIns="0" rIns="19050" bIns="0" anchor="b"/>
          <a:lstStyle/>
          <a:p>
            <a:pPr algn="r"/>
            <a:r>
              <a:rPr lang="en-US" sz="1000" i="1"/>
              <a:t>79</a:t>
            </a:r>
          </a:p>
        </p:txBody>
      </p:sp>
      <p:sp>
        <p:nvSpPr>
          <p:cNvPr id="16486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6486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6487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164871" name="Rectangle 7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6486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lIns="19050" tIns="0" rIns="19050" bIns="0" anchor="b"/>
          <a:lstStyle/>
          <a:p>
            <a:pPr algn="r"/>
            <a:r>
              <a:rPr lang="en-US" sz="1000" i="1"/>
              <a:t>79</a:t>
            </a:r>
          </a:p>
        </p:txBody>
      </p:sp>
      <p:sp>
        <p:nvSpPr>
          <p:cNvPr id="16486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6486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6487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164871" name="Rectangle 7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1971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lIns="19050" tIns="0" rIns="19050" bIns="0" anchor="b"/>
          <a:lstStyle/>
          <a:p>
            <a:pPr algn="r"/>
            <a:r>
              <a:rPr lang="en-US" sz="1000" i="1"/>
              <a:t>102</a:t>
            </a:r>
          </a:p>
        </p:txBody>
      </p:sp>
      <p:sp>
        <p:nvSpPr>
          <p:cNvPr id="211972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1973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1974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211975" name="Rectangle 7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4019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lIns="19050" tIns="0" rIns="19050" bIns="0" anchor="b"/>
          <a:lstStyle/>
          <a:p>
            <a:pPr algn="r"/>
            <a:r>
              <a:rPr lang="en-US" sz="1000" i="1"/>
              <a:t>103</a:t>
            </a:r>
          </a:p>
        </p:txBody>
      </p:sp>
      <p:sp>
        <p:nvSpPr>
          <p:cNvPr id="214020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4021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4022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214023" name="Rectangle 7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209923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0E3488D-EC38-4A48-B039-4386EB3D95CC}" type="slidenum">
              <a:rPr lang="en-US"/>
              <a:pPr/>
              <a:t>3</a:t>
            </a:fld>
            <a:endParaRPr lang="en-US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CC82119-F5A3-479A-9709-349ACDFD6B42}" type="slidenum">
              <a:rPr lang="en-US"/>
              <a:pPr/>
              <a:t>4</a:t>
            </a:fld>
            <a:endParaRPr lang="en-US"/>
          </a:p>
        </p:txBody>
      </p:sp>
      <p:sp>
        <p:nvSpPr>
          <p:cNvPr id="114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0EEFAC4-1228-4A2F-959E-ADB2926EA50D}" type="slidenum">
              <a:rPr lang="en-US"/>
              <a:pPr/>
              <a:t>5</a:t>
            </a:fld>
            <a:endParaRPr lang="en-US"/>
          </a:p>
        </p:txBody>
      </p:sp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A90060B-6F05-4B49-99F8-D56CB9706AD2}" type="slidenum">
              <a:rPr lang="en-US"/>
              <a:pPr/>
              <a:t>6</a:t>
            </a:fld>
            <a:endParaRPr lang="en-US"/>
          </a:p>
        </p:txBody>
      </p:sp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9DF99D4-EA5A-4977-BCDB-5132B4918AA2}" type="slidenum">
              <a:rPr lang="en-US"/>
              <a:pPr/>
              <a:t>7</a:t>
            </a:fld>
            <a:endParaRPr lang="en-US"/>
          </a:p>
        </p:txBody>
      </p:sp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9F6553A-16FF-495C-B748-2F4B595231DD}" type="slidenum">
              <a:rPr lang="en-US"/>
              <a:pPr/>
              <a:t>8</a:t>
            </a:fld>
            <a:endParaRPr lang="en-US"/>
          </a:p>
        </p:txBody>
      </p:sp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E646C0A-13B3-45C7-BE9A-639B8626A991}" type="slidenum">
              <a:rPr lang="en-US"/>
              <a:pPr/>
              <a:t>9</a:t>
            </a:fld>
            <a:endParaRPr lang="en-US"/>
          </a:p>
        </p:txBody>
      </p:sp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44F09-5503-46CC-9118-E481D5048877}" type="datetimeFigureOut">
              <a:rPr lang="en-US" smtClean="0"/>
              <a:pPr/>
              <a:t>1/1/2004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C4E6C-8A53-4227-8208-E7EE33F226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44F09-5503-46CC-9118-E481D5048877}" type="datetimeFigureOut">
              <a:rPr lang="en-US" smtClean="0"/>
              <a:pPr/>
              <a:t>1/1/2004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C4E6C-8A53-4227-8208-E7EE33F226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44F09-5503-46CC-9118-E481D5048877}" type="datetimeFigureOut">
              <a:rPr lang="en-US" smtClean="0"/>
              <a:pPr/>
              <a:t>1/1/2004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C4E6C-8A53-4227-8208-E7EE33F226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44F09-5503-46CC-9118-E481D5048877}" type="datetimeFigureOut">
              <a:rPr lang="en-US" smtClean="0"/>
              <a:pPr/>
              <a:t>1/1/2004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C4E6C-8A53-4227-8208-E7EE33F226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44F09-5503-46CC-9118-E481D5048877}" type="datetimeFigureOut">
              <a:rPr lang="en-US" smtClean="0"/>
              <a:pPr/>
              <a:t>1/1/2004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C4E6C-8A53-4227-8208-E7EE33F226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44F09-5503-46CC-9118-E481D5048877}" type="datetimeFigureOut">
              <a:rPr lang="en-US" smtClean="0"/>
              <a:pPr/>
              <a:t>1/1/2004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C4E6C-8A53-4227-8208-E7EE33F226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44F09-5503-46CC-9118-E481D5048877}" type="datetimeFigureOut">
              <a:rPr lang="en-US" smtClean="0"/>
              <a:pPr/>
              <a:t>1/1/2004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C4E6C-8A53-4227-8208-E7EE33F226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44F09-5503-46CC-9118-E481D5048877}" type="datetimeFigureOut">
              <a:rPr lang="en-US" smtClean="0"/>
              <a:pPr/>
              <a:t>1/1/2004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C4E6C-8A53-4227-8208-E7EE33F226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44F09-5503-46CC-9118-E481D5048877}" type="datetimeFigureOut">
              <a:rPr lang="en-US" smtClean="0"/>
              <a:pPr/>
              <a:t>1/1/2004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C4E6C-8A53-4227-8208-E7EE33F226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44F09-5503-46CC-9118-E481D5048877}" type="datetimeFigureOut">
              <a:rPr lang="en-US" smtClean="0"/>
              <a:pPr/>
              <a:t>1/1/2004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C4E6C-8A53-4227-8208-E7EE33F226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44F09-5503-46CC-9118-E481D5048877}" type="datetimeFigureOut">
              <a:rPr lang="en-US" smtClean="0"/>
              <a:pPr/>
              <a:t>1/1/2004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C4E6C-8A53-4227-8208-E7EE33F226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044F09-5503-46CC-9118-E481D5048877}" type="datetimeFigureOut">
              <a:rPr lang="en-US" smtClean="0"/>
              <a:pPr/>
              <a:t>1/1/2004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1C4E6C-8A53-4227-8208-E7EE33F226B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685800" y="6248400"/>
            <a:ext cx="5867400" cy="381000"/>
          </a:xfrm>
        </p:spPr>
        <p:txBody>
          <a:bodyPr/>
          <a:lstStyle/>
          <a:p>
            <a:r>
              <a:rPr lang="en-US" dirty="0"/>
              <a:t>© 2007 Thomson/South-Western. All rights reserved.</a:t>
            </a: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2–</a:t>
            </a:r>
            <a:fld id="{8F1E1E18-AA27-473B-8D76-500C73FD2C32}" type="slidenum">
              <a:rPr lang="en-US"/>
              <a:pPr/>
              <a:t>1</a:t>
            </a:fld>
            <a:endParaRPr lang="en-US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479425"/>
            <a:ext cx="8001000" cy="523220"/>
          </a:xfrm>
        </p:spPr>
        <p:txBody>
          <a:bodyPr/>
          <a:lstStyle/>
          <a:p>
            <a:pPr marL="2054225" indent="-2054225">
              <a:tabLst>
                <a:tab pos="2054225" algn="l"/>
              </a:tabLst>
            </a:pPr>
            <a:r>
              <a:rPr lang="en-US" sz="1600" b="1" i="1" u="none" dirty="0"/>
              <a:t>	</a:t>
            </a:r>
            <a:r>
              <a:rPr lang="en-US" sz="2800" b="1" i="1" u="none" dirty="0" smtClean="0"/>
              <a:t>SN 2A    </a:t>
            </a:r>
            <a:r>
              <a:rPr lang="en-US" sz="1600" b="1" i="1" u="none" dirty="0" smtClean="0"/>
              <a:t>-  </a:t>
            </a:r>
            <a:r>
              <a:rPr lang="en-US" sz="2000" u="none" dirty="0" smtClean="0">
                <a:solidFill>
                  <a:schemeClr val="tx1"/>
                </a:solidFill>
              </a:rPr>
              <a:t>The </a:t>
            </a:r>
            <a:r>
              <a:rPr lang="en-US" sz="2000" u="none" dirty="0">
                <a:solidFill>
                  <a:schemeClr val="tx1"/>
                </a:solidFill>
              </a:rPr>
              <a:t>External Environment</a:t>
            </a:r>
          </a:p>
        </p:txBody>
      </p:sp>
      <p:sp>
        <p:nvSpPr>
          <p:cNvPr id="5124" name="Freeform 4"/>
          <p:cNvSpPr>
            <a:spLocks/>
          </p:cNvSpPr>
          <p:nvPr/>
        </p:nvSpPr>
        <p:spPr bwMode="auto">
          <a:xfrm>
            <a:off x="457200" y="495300"/>
            <a:ext cx="8229600" cy="466725"/>
          </a:xfrm>
          <a:custGeom>
            <a:avLst/>
            <a:gdLst/>
            <a:ahLst/>
            <a:cxnLst>
              <a:cxn ang="0">
                <a:pos x="0" y="5"/>
              </a:cxn>
              <a:cxn ang="0">
                <a:pos x="1207" y="8"/>
              </a:cxn>
              <a:cxn ang="0">
                <a:pos x="1665" y="434"/>
              </a:cxn>
              <a:cxn ang="0">
                <a:pos x="5136" y="437"/>
              </a:cxn>
            </a:cxnLst>
            <a:rect l="0" t="0" r="r" b="b"/>
            <a:pathLst>
              <a:path w="5136" h="437">
                <a:moveTo>
                  <a:pt x="0" y="5"/>
                </a:moveTo>
                <a:cubicBezTo>
                  <a:pt x="201" y="5"/>
                  <a:pt x="926" y="0"/>
                  <a:pt x="1207" y="8"/>
                </a:cubicBezTo>
                <a:cubicBezTo>
                  <a:pt x="1484" y="79"/>
                  <a:pt x="1055" y="434"/>
                  <a:pt x="1665" y="434"/>
                </a:cubicBezTo>
                <a:cubicBezTo>
                  <a:pt x="2275" y="434"/>
                  <a:pt x="4413" y="437"/>
                  <a:pt x="5136" y="437"/>
                </a:cubicBezTo>
              </a:path>
            </a:pathLst>
          </a:custGeom>
          <a:noFill/>
          <a:ln w="28575" cmpd="sng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457200" y="577850"/>
            <a:ext cx="1828800" cy="479425"/>
            <a:chOff x="288" y="431"/>
            <a:chExt cx="1152" cy="302"/>
          </a:xfrm>
        </p:grpSpPr>
        <p:sp>
          <p:nvSpPr>
            <p:cNvPr id="5126" name="Line 6"/>
            <p:cNvSpPr>
              <a:spLocks noChangeShapeType="1"/>
            </p:cNvSpPr>
            <p:nvPr/>
          </p:nvSpPr>
          <p:spPr bwMode="auto">
            <a:xfrm>
              <a:off x="432" y="431"/>
              <a:ext cx="0" cy="302"/>
            </a:xfrm>
            <a:prstGeom prst="line">
              <a:avLst/>
            </a:prstGeom>
            <a:noFill/>
            <a:ln w="28575">
              <a:solidFill>
                <a:srgbClr val="CC66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127" name="Line 7"/>
            <p:cNvSpPr>
              <a:spLocks noChangeShapeType="1"/>
            </p:cNvSpPr>
            <p:nvPr/>
          </p:nvSpPr>
          <p:spPr bwMode="auto">
            <a:xfrm>
              <a:off x="288" y="624"/>
              <a:ext cx="1152" cy="0"/>
            </a:xfrm>
            <a:prstGeom prst="line">
              <a:avLst/>
            </a:prstGeom>
            <a:noFill/>
            <a:ln w="57150">
              <a:solidFill>
                <a:srgbClr val="CC66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5131" name="Picture 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1295400"/>
            <a:ext cx="6324600" cy="505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8" dur="20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512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© 2007 Thomson/South-Western. All rights reserved.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2–</a:t>
            </a:r>
            <a:fld id="{9BE8D06F-899F-4108-9A5E-537337D1A6B5}" type="slidenum">
              <a:rPr lang="en-US"/>
              <a:pPr/>
              <a:t>10</a:t>
            </a:fld>
            <a:endParaRPr lang="en-US"/>
          </a:p>
        </p:txBody>
      </p:sp>
      <p:sp>
        <p:nvSpPr>
          <p:cNvPr id="6042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229600" cy="1066800"/>
          </a:xfrm>
        </p:spPr>
        <p:txBody>
          <a:bodyPr/>
          <a:lstStyle/>
          <a:p>
            <a:r>
              <a:rPr lang="en-US"/>
              <a:t>Segments of the General Environment (cont’d)</a:t>
            </a:r>
          </a:p>
        </p:txBody>
      </p:sp>
      <p:sp>
        <p:nvSpPr>
          <p:cNvPr id="6042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5638800" cy="4449763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/>
              <a:t>The Global Segment</a:t>
            </a:r>
          </a:p>
          <a:p>
            <a:pPr lvl="1">
              <a:spcBef>
                <a:spcPct val="50000"/>
              </a:spcBef>
            </a:pPr>
            <a:r>
              <a:rPr lang="en-US"/>
              <a:t>Important political events</a:t>
            </a:r>
          </a:p>
          <a:p>
            <a:pPr lvl="1">
              <a:spcBef>
                <a:spcPct val="50000"/>
              </a:spcBef>
            </a:pPr>
            <a:r>
              <a:rPr lang="en-US"/>
              <a:t>Critical global markets</a:t>
            </a:r>
          </a:p>
          <a:p>
            <a:pPr lvl="1">
              <a:spcBef>
                <a:spcPct val="50000"/>
              </a:spcBef>
            </a:pPr>
            <a:r>
              <a:rPr lang="en-US"/>
              <a:t>Newly industrialized countries</a:t>
            </a:r>
          </a:p>
          <a:p>
            <a:pPr lvl="1">
              <a:spcBef>
                <a:spcPct val="50000"/>
              </a:spcBef>
            </a:pPr>
            <a:r>
              <a:rPr lang="en-US"/>
              <a:t>Different cultural and institutional attributes</a:t>
            </a:r>
          </a:p>
        </p:txBody>
      </p:sp>
      <p:pic>
        <p:nvPicPr>
          <p:cNvPr id="60429" name="Picture 13" descr="BD05002_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35638" y="4284663"/>
            <a:ext cx="2646362" cy="182721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0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04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04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04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04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04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0" grpId="0"/>
      <p:bldP spid="60421" grpId="0" build="p" bldLvl="2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1200329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zh-TW" sz="3600" dirty="0" smtClean="0">
                <a:ea typeface="新細明體" pitchFamily="18" charset="-120"/>
              </a:rPr>
              <a:t>Competitor Analysis - Purpose of </a:t>
            </a:r>
            <a:r>
              <a:rPr lang="en-US" altLang="zh-TW" sz="3600" dirty="0">
                <a:ea typeface="新細明體" pitchFamily="18" charset="-120"/>
              </a:rPr>
              <a:t/>
            </a:r>
            <a:br>
              <a:rPr lang="en-US" altLang="zh-TW" sz="3600" dirty="0">
                <a:ea typeface="新細明體" pitchFamily="18" charset="-120"/>
              </a:rPr>
            </a:br>
            <a:r>
              <a:rPr lang="en-US" altLang="zh-TW" sz="3600" dirty="0">
                <a:ea typeface="新細明體" pitchFamily="18" charset="-120"/>
              </a:rPr>
              <a:t>Five-Forces Analysis</a:t>
            </a:r>
            <a:endParaRPr lang="en-US" altLang="zh-TW" sz="2000" dirty="0">
              <a:ea typeface="新細明體" pitchFamily="18" charset="-120"/>
            </a:endParaRPr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2209800"/>
            <a:ext cx="7772400" cy="4114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zh-TW" dirty="0">
                <a:ea typeface="新細明體" pitchFamily="18" charset="-120"/>
              </a:rPr>
              <a:t>The five forces are environmental forces that impact on a company’s ability to compete in a given market.</a:t>
            </a:r>
          </a:p>
          <a:p>
            <a:r>
              <a:rPr lang="en-US" altLang="zh-TW" dirty="0">
                <a:ea typeface="新細明體" pitchFamily="18" charset="-120"/>
              </a:rPr>
              <a:t>The purpose of five-forces analysis is to diagnose the principal competitive pressures in a market and assess how strong and important each one is.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11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111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19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9156" name="AutoShape 4"/>
          <p:cNvSpPr>
            <a:spLocks noChangeArrowheads="1"/>
          </p:cNvSpPr>
          <p:nvPr/>
        </p:nvSpPr>
        <p:spPr bwMode="auto">
          <a:xfrm rot="16200000">
            <a:off x="3632200" y="4883150"/>
            <a:ext cx="1816100" cy="1816100"/>
          </a:xfrm>
          <a:prstGeom prst="homePlate">
            <a:avLst>
              <a:gd name="adj" fmla="val 33333"/>
            </a:avLst>
          </a:prstGeom>
          <a:solidFill>
            <a:srgbClr val="CECECE"/>
          </a:solidFill>
          <a:ln w="12699">
            <a:solidFill>
              <a:srgbClr val="143C2E"/>
            </a:solidFill>
            <a:miter lim="800000"/>
            <a:headEnd/>
            <a:tailEnd/>
          </a:ln>
          <a:effectLst>
            <a:outerShdw dist="35921" dir="2700000" algn="ctr" rotWithShape="0">
              <a:srgbClr val="919191"/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57" name="Rectangle 5"/>
          <p:cNvSpPr>
            <a:spLocks noChangeArrowheads="1"/>
          </p:cNvSpPr>
          <p:nvPr/>
        </p:nvSpPr>
        <p:spPr bwMode="auto">
          <a:xfrm>
            <a:off x="3665538" y="5387975"/>
            <a:ext cx="1749425" cy="1184275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lIns="90488" tIns="44450" rIns="90488" bIns="44450">
            <a:spAutoFit/>
          </a:bodyPr>
          <a:lstStyle/>
          <a:p>
            <a:pPr algn="ctr"/>
            <a:r>
              <a:rPr lang="en-US" b="1">
                <a:solidFill>
                  <a:srgbClr val="143C2E"/>
                </a:solidFill>
              </a:rPr>
              <a:t>Threat of Substitute Products</a:t>
            </a:r>
          </a:p>
        </p:txBody>
      </p:sp>
      <p:sp>
        <p:nvSpPr>
          <p:cNvPr id="49158" name="Rectangle 6"/>
          <p:cNvSpPr>
            <a:spLocks noChangeArrowheads="1"/>
          </p:cNvSpPr>
          <p:nvPr/>
        </p:nvSpPr>
        <p:spPr bwMode="auto">
          <a:xfrm>
            <a:off x="3665538" y="1355725"/>
            <a:ext cx="1444625" cy="1184275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algn="ctr"/>
            <a:r>
              <a:rPr lang="en-US"/>
              <a:t>Threat of New Entrants</a:t>
            </a:r>
          </a:p>
        </p:txBody>
      </p:sp>
      <p:sp>
        <p:nvSpPr>
          <p:cNvPr id="49159" name="AutoShape 7"/>
          <p:cNvSpPr>
            <a:spLocks noChangeArrowheads="1"/>
          </p:cNvSpPr>
          <p:nvPr/>
        </p:nvSpPr>
        <p:spPr bwMode="auto">
          <a:xfrm rot="16200000" flipH="1">
            <a:off x="3632200" y="1384300"/>
            <a:ext cx="1816100" cy="1816100"/>
          </a:xfrm>
          <a:prstGeom prst="homePlate">
            <a:avLst>
              <a:gd name="adj" fmla="val 33333"/>
            </a:avLst>
          </a:prstGeom>
          <a:solidFill>
            <a:srgbClr val="CECECE"/>
          </a:solidFill>
          <a:ln w="12699">
            <a:solidFill>
              <a:srgbClr val="143C2E"/>
            </a:solidFill>
            <a:miter lim="800000"/>
            <a:headEnd/>
            <a:tailEnd/>
          </a:ln>
          <a:effectLst>
            <a:outerShdw dist="35921" dir="2700000" algn="ctr" rotWithShape="0">
              <a:srgbClr val="919191"/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0" name="Rectangle 8"/>
          <p:cNvSpPr>
            <a:spLocks noChangeArrowheads="1"/>
          </p:cNvSpPr>
          <p:nvPr/>
        </p:nvSpPr>
        <p:spPr bwMode="auto">
          <a:xfrm>
            <a:off x="3551238" y="1558925"/>
            <a:ext cx="1978025" cy="1184275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lIns="90488" tIns="44450" rIns="90488" bIns="44450">
            <a:spAutoFit/>
          </a:bodyPr>
          <a:lstStyle/>
          <a:p>
            <a:pPr algn="ctr"/>
            <a:r>
              <a:rPr lang="en-US" b="1">
                <a:solidFill>
                  <a:srgbClr val="143C2E"/>
                </a:solidFill>
              </a:rPr>
              <a:t>Threat of New Entrants</a:t>
            </a:r>
          </a:p>
        </p:txBody>
      </p:sp>
      <p:sp>
        <p:nvSpPr>
          <p:cNvPr id="49163" name="AutoShape 11"/>
          <p:cNvSpPr>
            <a:spLocks noChangeArrowheads="1"/>
          </p:cNvSpPr>
          <p:nvPr/>
        </p:nvSpPr>
        <p:spPr bwMode="auto">
          <a:xfrm flipH="1">
            <a:off x="6096000" y="3003550"/>
            <a:ext cx="1816100" cy="1816100"/>
          </a:xfrm>
          <a:prstGeom prst="homePlate">
            <a:avLst>
              <a:gd name="adj" fmla="val 33333"/>
            </a:avLst>
          </a:prstGeom>
          <a:solidFill>
            <a:srgbClr val="CECECE"/>
          </a:solidFill>
          <a:ln w="12699">
            <a:solidFill>
              <a:srgbClr val="143C2E"/>
            </a:solidFill>
            <a:miter lim="800000"/>
            <a:headEnd/>
            <a:tailEnd/>
          </a:ln>
          <a:effectLst>
            <a:outerShdw dist="35921" dir="2700000" algn="ctr" rotWithShape="0">
              <a:srgbClr val="919191"/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4" name="AutoShape 12"/>
          <p:cNvSpPr>
            <a:spLocks noChangeArrowheads="1"/>
          </p:cNvSpPr>
          <p:nvPr/>
        </p:nvSpPr>
        <p:spPr bwMode="auto">
          <a:xfrm>
            <a:off x="1155700" y="3003550"/>
            <a:ext cx="1816100" cy="1816100"/>
          </a:xfrm>
          <a:prstGeom prst="homePlate">
            <a:avLst>
              <a:gd name="adj" fmla="val 33333"/>
            </a:avLst>
          </a:prstGeom>
          <a:solidFill>
            <a:srgbClr val="CECECE"/>
          </a:solidFill>
          <a:ln w="12699">
            <a:solidFill>
              <a:srgbClr val="143C2E"/>
            </a:solidFill>
            <a:miter lim="800000"/>
            <a:headEnd/>
            <a:tailEnd/>
          </a:ln>
          <a:effectLst>
            <a:outerShdw dist="35921" dir="2700000" algn="ctr" rotWithShape="0">
              <a:srgbClr val="919191"/>
            </a:outerShdw>
          </a:effec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3175000" y="3352800"/>
            <a:ext cx="2730500" cy="1314450"/>
            <a:chOff x="2000" y="2160"/>
            <a:chExt cx="1720" cy="828"/>
          </a:xfrm>
        </p:grpSpPr>
        <p:sp>
          <p:nvSpPr>
            <p:cNvPr id="49165" name="AutoShape 13"/>
            <p:cNvSpPr>
              <a:spLocks noChangeArrowheads="1"/>
            </p:cNvSpPr>
            <p:nvPr/>
          </p:nvSpPr>
          <p:spPr bwMode="auto">
            <a:xfrm>
              <a:off x="2000" y="2160"/>
              <a:ext cx="1720" cy="828"/>
            </a:xfrm>
            <a:prstGeom prst="octagon">
              <a:avLst>
                <a:gd name="adj" fmla="val 29264"/>
              </a:avLst>
            </a:prstGeom>
            <a:solidFill>
              <a:schemeClr val="accent2"/>
            </a:solidFill>
            <a:ln w="12699">
              <a:noFill/>
              <a:miter lim="800000"/>
              <a:headEnd/>
              <a:tailEnd/>
            </a:ln>
            <a:effectLst>
              <a:outerShdw dist="53882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166" name="Rectangle 14"/>
            <p:cNvSpPr>
              <a:spLocks noChangeArrowheads="1"/>
            </p:cNvSpPr>
            <p:nvPr/>
          </p:nvSpPr>
          <p:spPr bwMode="auto">
            <a:xfrm>
              <a:off x="2021" y="2208"/>
              <a:ext cx="1678" cy="580"/>
            </a:xfrm>
            <a:prstGeom prst="rect">
              <a:avLst/>
            </a:prstGeom>
            <a:noFill/>
            <a:ln w="12699">
              <a:noFill/>
              <a:miter lim="800000"/>
              <a:headEnd/>
              <a:tailEnd/>
            </a:ln>
            <a:effectLst>
              <a:outerShdw dist="17961" dir="2700000" algn="ctr" rotWithShape="0">
                <a:schemeClr val="bg2"/>
              </a:outerShdw>
            </a:effectLst>
          </p:spPr>
          <p:txBody>
            <a:bodyPr lIns="90488" tIns="44450" rIns="90488" bIns="44450">
              <a:spAutoFit/>
            </a:bodyPr>
            <a:lstStyle/>
            <a:p>
              <a:pPr algn="ctr"/>
              <a:r>
                <a:rPr lang="en-US" b="1" dirty="0"/>
                <a:t>Rivalry Among Competing Firms in </a:t>
              </a:r>
              <a:r>
                <a:rPr lang="en-US" b="1" dirty="0">
                  <a:latin typeface="Agency FB" pitchFamily="34" charset="0"/>
                </a:rPr>
                <a:t>Industry</a:t>
              </a:r>
            </a:p>
          </p:txBody>
        </p:sp>
      </p:grpSp>
      <p:sp>
        <p:nvSpPr>
          <p:cNvPr id="49167" name="Rectangle 15"/>
          <p:cNvSpPr>
            <a:spLocks noChangeArrowheads="1"/>
          </p:cNvSpPr>
          <p:nvPr/>
        </p:nvSpPr>
        <p:spPr bwMode="auto">
          <a:xfrm>
            <a:off x="6281738" y="3341688"/>
            <a:ext cx="1749425" cy="1184275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lIns="90488" tIns="44450" rIns="90488" bIns="44450">
            <a:spAutoFit/>
          </a:bodyPr>
          <a:lstStyle/>
          <a:p>
            <a:pPr algn="ctr"/>
            <a:r>
              <a:rPr lang="en-US" b="1">
                <a:solidFill>
                  <a:srgbClr val="143C2E"/>
                </a:solidFill>
              </a:rPr>
              <a:t>Bargaining Power of Buyers</a:t>
            </a:r>
          </a:p>
        </p:txBody>
      </p:sp>
      <p:sp>
        <p:nvSpPr>
          <p:cNvPr id="49168" name="Rectangle 16"/>
          <p:cNvSpPr>
            <a:spLocks noChangeArrowheads="1"/>
          </p:cNvSpPr>
          <p:nvPr/>
        </p:nvSpPr>
        <p:spPr bwMode="auto">
          <a:xfrm>
            <a:off x="1049338" y="3341688"/>
            <a:ext cx="1736725" cy="1184275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lIns="90488" tIns="44450" rIns="90488" bIns="44450">
            <a:spAutoFit/>
          </a:bodyPr>
          <a:lstStyle/>
          <a:p>
            <a:pPr algn="ctr"/>
            <a:r>
              <a:rPr lang="en-US" b="1">
                <a:solidFill>
                  <a:srgbClr val="143C2E"/>
                </a:solidFill>
              </a:rPr>
              <a:t>Bargaining Power of Suppliers</a:t>
            </a:r>
          </a:p>
        </p:txBody>
      </p:sp>
      <p:sp>
        <p:nvSpPr>
          <p:cNvPr id="49170" name="Rectangle 18"/>
          <p:cNvSpPr>
            <a:spLocks noChangeArrowheads="1"/>
          </p:cNvSpPr>
          <p:nvPr/>
        </p:nvSpPr>
        <p:spPr bwMode="auto">
          <a:xfrm>
            <a:off x="0" y="0"/>
            <a:ext cx="9144000" cy="1308100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>
            <a:outerShdw dist="17961" dir="2700000" algn="ctr" rotWithShape="0">
              <a:schemeClr val="bg2"/>
            </a:outerShdw>
          </a:effectLst>
        </p:spPr>
        <p:txBody>
          <a:bodyPr lIns="90488" tIns="44450" rIns="90488" bIns="4445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tx2"/>
                </a:solidFill>
              </a:rPr>
              <a:t>Michael E. Porter’s </a:t>
            </a:r>
            <a:r>
              <a:rPr lang="en-US" sz="4000" b="1" dirty="0">
                <a:solidFill>
                  <a:schemeClr val="tx2"/>
                </a:solidFill>
              </a:rPr>
              <a:t>Five Forces </a:t>
            </a:r>
          </a:p>
          <a:p>
            <a:pPr algn="ctr"/>
            <a:r>
              <a:rPr lang="en-US" sz="4000" b="1" dirty="0">
                <a:solidFill>
                  <a:schemeClr val="tx2"/>
                </a:solidFill>
              </a:rPr>
              <a:t>Model of Competition</a:t>
            </a:r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533400" y="0"/>
            <a:ext cx="80010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0" y="200025"/>
            <a:ext cx="9144000" cy="698500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>
            <a:outerShdw dist="17961" dir="2700000" algn="ctr" rotWithShape="0">
              <a:schemeClr val="bg2"/>
            </a:outerShdw>
          </a:effectLst>
        </p:spPr>
        <p:txBody>
          <a:bodyPr lIns="90488" tIns="44450" rIns="90488" bIns="44450">
            <a:spAutoFit/>
          </a:bodyPr>
          <a:lstStyle/>
          <a:p>
            <a:pPr algn="ctr"/>
            <a:r>
              <a:rPr lang="en-US" sz="4000" b="1">
                <a:solidFill>
                  <a:schemeClr val="tx2"/>
                </a:solidFill>
              </a:rPr>
              <a:t>Threat of New Entrants</a:t>
            </a:r>
          </a:p>
        </p:txBody>
      </p:sp>
      <p:grpSp>
        <p:nvGrpSpPr>
          <p:cNvPr id="2" name="Group 25"/>
          <p:cNvGrpSpPr>
            <a:grpSpLocks/>
          </p:cNvGrpSpPr>
          <p:nvPr/>
        </p:nvGrpSpPr>
        <p:grpSpPr bwMode="auto">
          <a:xfrm>
            <a:off x="685800" y="1600200"/>
            <a:ext cx="2590800" cy="1600200"/>
            <a:chOff x="432" y="1008"/>
            <a:chExt cx="1632" cy="1008"/>
          </a:xfrm>
        </p:grpSpPr>
        <p:sp>
          <p:nvSpPr>
            <p:cNvPr id="26630" name="AutoShape 6"/>
            <p:cNvSpPr>
              <a:spLocks noChangeArrowheads="1"/>
            </p:cNvSpPr>
            <p:nvPr/>
          </p:nvSpPr>
          <p:spPr bwMode="auto">
            <a:xfrm>
              <a:off x="432" y="1008"/>
              <a:ext cx="1632" cy="1008"/>
            </a:xfrm>
            <a:prstGeom prst="homePlate">
              <a:avLst>
                <a:gd name="adj" fmla="val 53968"/>
              </a:avLst>
            </a:prstGeom>
            <a:solidFill>
              <a:schemeClr val="bg1">
                <a:lumMod val="85000"/>
              </a:schemeClr>
            </a:solidFill>
            <a:ln w="12699">
              <a:noFill/>
              <a:miter lim="800000"/>
              <a:headEnd/>
              <a:tailEnd/>
            </a:ln>
            <a:effectLst>
              <a:outerShdw dist="53882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31" name="Rectangle 7"/>
            <p:cNvSpPr>
              <a:spLocks noChangeArrowheads="1"/>
            </p:cNvSpPr>
            <p:nvPr/>
          </p:nvSpPr>
          <p:spPr bwMode="auto">
            <a:xfrm>
              <a:off x="567" y="1239"/>
              <a:ext cx="1064" cy="516"/>
            </a:xfrm>
            <a:prstGeom prst="rect">
              <a:avLst/>
            </a:prstGeom>
            <a:noFill/>
            <a:ln w="12699">
              <a:noFill/>
              <a:miter lim="800000"/>
              <a:headEnd/>
              <a:tailEnd/>
            </a:ln>
            <a:effectLst>
              <a:outerShdw dist="17961" dir="2700000" algn="ctr" rotWithShape="0">
                <a:schemeClr val="bg2"/>
              </a:outerShdw>
            </a:effectLst>
          </p:spPr>
          <p:txBody>
            <a:bodyPr lIns="90488" tIns="44450" rIns="90488" bIns="44450">
              <a:spAutoFit/>
            </a:bodyPr>
            <a:lstStyle/>
            <a:p>
              <a:pPr algn="ctr"/>
              <a:r>
                <a:rPr lang="en-US" b="1"/>
                <a:t>Barriers to Entry</a:t>
              </a:r>
            </a:p>
          </p:txBody>
        </p:sp>
      </p:grpSp>
      <p:grpSp>
        <p:nvGrpSpPr>
          <p:cNvPr id="3" name="Group 36"/>
          <p:cNvGrpSpPr>
            <a:grpSpLocks/>
          </p:cNvGrpSpPr>
          <p:nvPr/>
        </p:nvGrpSpPr>
        <p:grpSpPr bwMode="auto">
          <a:xfrm>
            <a:off x="4038600" y="1244600"/>
            <a:ext cx="4748213" cy="4465638"/>
            <a:chOff x="2544" y="784"/>
            <a:chExt cx="2991" cy="2813"/>
          </a:xfrm>
        </p:grpSpPr>
        <p:sp>
          <p:nvSpPr>
            <p:cNvPr id="26644" name="Rectangle 20"/>
            <p:cNvSpPr>
              <a:spLocks noChangeArrowheads="1"/>
            </p:cNvSpPr>
            <p:nvPr/>
          </p:nvSpPr>
          <p:spPr bwMode="auto">
            <a:xfrm>
              <a:off x="2679" y="3311"/>
              <a:ext cx="1696" cy="286"/>
            </a:xfrm>
            <a:prstGeom prst="rect">
              <a:avLst/>
            </a:prstGeom>
            <a:noFill/>
            <a:ln w="12699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b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Government Policy</a:t>
              </a:r>
            </a:p>
          </p:txBody>
        </p:sp>
        <p:grpSp>
          <p:nvGrpSpPr>
            <p:cNvPr id="4" name="Group 35"/>
            <p:cNvGrpSpPr>
              <a:grpSpLocks/>
            </p:cNvGrpSpPr>
            <p:nvPr/>
          </p:nvGrpSpPr>
          <p:grpSpPr bwMode="auto">
            <a:xfrm>
              <a:off x="2544" y="784"/>
              <a:ext cx="2991" cy="2720"/>
              <a:chOff x="2544" y="784"/>
              <a:chExt cx="2991" cy="2720"/>
            </a:xfrm>
          </p:grpSpPr>
          <p:sp>
            <p:nvSpPr>
              <p:cNvPr id="26632" name="Rectangle 8"/>
              <p:cNvSpPr>
                <a:spLocks noChangeArrowheads="1"/>
              </p:cNvSpPr>
              <p:nvPr/>
            </p:nvSpPr>
            <p:spPr bwMode="auto">
              <a:xfrm>
                <a:off x="2679" y="784"/>
                <a:ext cx="1681" cy="286"/>
              </a:xfrm>
              <a:prstGeom prst="rect">
                <a:avLst/>
              </a:prstGeom>
              <a:noFill/>
              <a:ln w="12699">
                <a:noFill/>
                <a:miter lim="800000"/>
                <a:headEnd/>
                <a:tailEnd/>
              </a:ln>
              <a:effectLst/>
            </p:spPr>
            <p:txBody>
              <a:bodyPr wrap="none" lIns="90488" tIns="44450" rIns="90488" bIns="44450">
                <a:spAutoFit/>
              </a:bodyPr>
              <a:lstStyle/>
              <a:p>
                <a:r>
                  <a:rPr lang="en-US" b="1"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Economies of Scale</a:t>
                </a:r>
              </a:p>
            </p:txBody>
          </p:sp>
          <p:sp>
            <p:nvSpPr>
              <p:cNvPr id="26633" name="Rectangle 9"/>
              <p:cNvSpPr>
                <a:spLocks noChangeArrowheads="1"/>
              </p:cNvSpPr>
              <p:nvPr/>
            </p:nvSpPr>
            <p:spPr bwMode="auto">
              <a:xfrm>
                <a:off x="2679" y="1168"/>
                <a:ext cx="2038" cy="286"/>
              </a:xfrm>
              <a:prstGeom prst="rect">
                <a:avLst/>
              </a:prstGeom>
              <a:noFill/>
              <a:ln w="12699">
                <a:noFill/>
                <a:miter lim="800000"/>
                <a:headEnd/>
                <a:tailEnd/>
              </a:ln>
              <a:effectLst/>
            </p:spPr>
            <p:txBody>
              <a:bodyPr wrap="none" lIns="90488" tIns="44450" rIns="90488" bIns="44450">
                <a:spAutoFit/>
              </a:bodyPr>
              <a:lstStyle/>
              <a:p>
                <a:r>
                  <a:rPr lang="en-US" b="1"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Product Differentiation</a:t>
                </a:r>
              </a:p>
            </p:txBody>
          </p:sp>
          <p:sp>
            <p:nvSpPr>
              <p:cNvPr id="26634" name="Rectangle 10"/>
              <p:cNvSpPr>
                <a:spLocks noChangeArrowheads="1"/>
              </p:cNvSpPr>
              <p:nvPr/>
            </p:nvSpPr>
            <p:spPr bwMode="auto">
              <a:xfrm>
                <a:off x="2679" y="1552"/>
                <a:ext cx="1922" cy="286"/>
              </a:xfrm>
              <a:prstGeom prst="rect">
                <a:avLst/>
              </a:prstGeom>
              <a:noFill/>
              <a:ln w="12699">
                <a:noFill/>
                <a:miter lim="800000"/>
                <a:headEnd/>
                <a:tailEnd/>
              </a:ln>
              <a:effectLst/>
            </p:spPr>
            <p:txBody>
              <a:bodyPr wrap="none" lIns="90488" tIns="44450" rIns="90488" bIns="44450">
                <a:spAutoFit/>
              </a:bodyPr>
              <a:lstStyle/>
              <a:p>
                <a:r>
                  <a:rPr lang="en-US" b="1"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Capital Requirements</a:t>
                </a:r>
              </a:p>
            </p:txBody>
          </p:sp>
          <p:sp>
            <p:nvSpPr>
              <p:cNvPr id="26635" name="Rectangle 11"/>
              <p:cNvSpPr>
                <a:spLocks noChangeArrowheads="1"/>
              </p:cNvSpPr>
              <p:nvPr/>
            </p:nvSpPr>
            <p:spPr bwMode="auto">
              <a:xfrm>
                <a:off x="2679" y="1936"/>
                <a:ext cx="1422" cy="286"/>
              </a:xfrm>
              <a:prstGeom prst="rect">
                <a:avLst/>
              </a:prstGeom>
              <a:noFill/>
              <a:ln w="12699">
                <a:noFill/>
                <a:miter lim="800000"/>
                <a:headEnd/>
                <a:tailEnd/>
              </a:ln>
              <a:effectLst/>
            </p:spPr>
            <p:txBody>
              <a:bodyPr wrap="none" lIns="90488" tIns="44450" rIns="90488" bIns="44450">
                <a:spAutoFit/>
              </a:bodyPr>
              <a:lstStyle/>
              <a:p>
                <a:r>
                  <a:rPr lang="en-US" b="1"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Switching Costs</a:t>
                </a:r>
              </a:p>
            </p:txBody>
          </p:sp>
          <p:sp>
            <p:nvSpPr>
              <p:cNvPr id="26636" name="Rectangle 12"/>
              <p:cNvSpPr>
                <a:spLocks noChangeArrowheads="1"/>
              </p:cNvSpPr>
              <p:nvPr/>
            </p:nvSpPr>
            <p:spPr bwMode="auto">
              <a:xfrm>
                <a:off x="2679" y="2319"/>
                <a:ext cx="2734" cy="286"/>
              </a:xfrm>
              <a:prstGeom prst="rect">
                <a:avLst/>
              </a:prstGeom>
              <a:noFill/>
              <a:ln w="12699">
                <a:noFill/>
                <a:miter lim="800000"/>
                <a:headEnd/>
                <a:tailEnd/>
              </a:ln>
              <a:effectLst/>
            </p:spPr>
            <p:txBody>
              <a:bodyPr wrap="none" lIns="90488" tIns="44450" rIns="90488" bIns="44450">
                <a:spAutoFit/>
              </a:bodyPr>
              <a:lstStyle/>
              <a:p>
                <a:r>
                  <a:rPr lang="en-US" b="1"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Access to Distribution Channels</a:t>
                </a:r>
              </a:p>
            </p:txBody>
          </p:sp>
          <p:sp>
            <p:nvSpPr>
              <p:cNvPr id="26637" name="Rectangle 13"/>
              <p:cNvSpPr>
                <a:spLocks noChangeArrowheads="1"/>
              </p:cNvSpPr>
              <p:nvPr/>
            </p:nvSpPr>
            <p:spPr bwMode="auto">
              <a:xfrm>
                <a:off x="2679" y="2739"/>
                <a:ext cx="2856" cy="516"/>
              </a:xfrm>
              <a:prstGeom prst="rect">
                <a:avLst/>
              </a:prstGeom>
              <a:noFill/>
              <a:ln w="12699">
                <a:noFill/>
                <a:miter lim="800000"/>
                <a:headEnd/>
                <a:tailEnd/>
              </a:ln>
              <a:effectLst/>
            </p:spPr>
            <p:txBody>
              <a:bodyPr lIns="90488" tIns="44450" rIns="90488" bIns="44450">
                <a:spAutoFit/>
              </a:bodyPr>
              <a:lstStyle/>
              <a:p>
                <a:r>
                  <a:rPr lang="en-US" b="1"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Cost Disadvantages Independent of Scale</a:t>
                </a:r>
              </a:p>
            </p:txBody>
          </p:sp>
          <p:sp>
            <p:nvSpPr>
              <p:cNvPr id="26651" name="Oval 27"/>
              <p:cNvSpPr>
                <a:spLocks noChangeArrowheads="1"/>
              </p:cNvSpPr>
              <p:nvPr/>
            </p:nvSpPr>
            <p:spPr bwMode="auto">
              <a:xfrm>
                <a:off x="2544" y="864"/>
                <a:ext cx="108" cy="108"/>
              </a:xfrm>
              <a:prstGeom prst="ellipse">
                <a:avLst/>
              </a:prstGeom>
              <a:solidFill>
                <a:schemeClr val="accent1"/>
              </a:solidFill>
              <a:ln w="12699">
                <a:noFill/>
                <a:round/>
                <a:headEnd/>
                <a:tailEnd/>
              </a:ln>
              <a:effectLst>
                <a:outerShdw dist="35921" dir="2700000" algn="ctr" rotWithShape="0">
                  <a:schemeClr val="bg2"/>
                </a:outerShdw>
              </a:effec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652" name="Oval 28"/>
              <p:cNvSpPr>
                <a:spLocks noChangeArrowheads="1"/>
              </p:cNvSpPr>
              <p:nvPr/>
            </p:nvSpPr>
            <p:spPr bwMode="auto">
              <a:xfrm>
                <a:off x="2544" y="1248"/>
                <a:ext cx="108" cy="108"/>
              </a:xfrm>
              <a:prstGeom prst="ellipse">
                <a:avLst/>
              </a:prstGeom>
              <a:solidFill>
                <a:schemeClr val="accent1"/>
              </a:solidFill>
              <a:ln w="12699">
                <a:noFill/>
                <a:round/>
                <a:headEnd/>
                <a:tailEnd/>
              </a:ln>
              <a:effectLst>
                <a:outerShdw dist="35921" dir="2700000" algn="ctr" rotWithShape="0">
                  <a:schemeClr val="bg2"/>
                </a:outerShdw>
              </a:effec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653" name="Oval 29"/>
              <p:cNvSpPr>
                <a:spLocks noChangeArrowheads="1"/>
              </p:cNvSpPr>
              <p:nvPr/>
            </p:nvSpPr>
            <p:spPr bwMode="auto">
              <a:xfrm>
                <a:off x="2544" y="1632"/>
                <a:ext cx="108" cy="108"/>
              </a:xfrm>
              <a:prstGeom prst="ellipse">
                <a:avLst/>
              </a:prstGeom>
              <a:solidFill>
                <a:schemeClr val="accent1"/>
              </a:solidFill>
              <a:ln w="12699">
                <a:noFill/>
                <a:round/>
                <a:headEnd/>
                <a:tailEnd/>
              </a:ln>
              <a:effectLst>
                <a:outerShdw dist="35921" dir="2700000" algn="ctr" rotWithShape="0">
                  <a:schemeClr val="bg2"/>
                </a:outerShdw>
              </a:effec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654" name="Oval 30"/>
              <p:cNvSpPr>
                <a:spLocks noChangeArrowheads="1"/>
              </p:cNvSpPr>
              <p:nvPr/>
            </p:nvSpPr>
            <p:spPr bwMode="auto">
              <a:xfrm>
                <a:off x="2544" y="2004"/>
                <a:ext cx="108" cy="108"/>
              </a:xfrm>
              <a:prstGeom prst="ellipse">
                <a:avLst/>
              </a:prstGeom>
              <a:solidFill>
                <a:schemeClr val="accent1"/>
              </a:solidFill>
              <a:ln w="12699">
                <a:noFill/>
                <a:round/>
                <a:headEnd/>
                <a:tailEnd/>
              </a:ln>
              <a:effectLst>
                <a:outerShdw dist="35921" dir="2700000" algn="ctr" rotWithShape="0">
                  <a:schemeClr val="bg2"/>
                </a:outerShdw>
              </a:effec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655" name="Oval 31"/>
              <p:cNvSpPr>
                <a:spLocks noChangeArrowheads="1"/>
              </p:cNvSpPr>
              <p:nvPr/>
            </p:nvSpPr>
            <p:spPr bwMode="auto">
              <a:xfrm>
                <a:off x="2544" y="2388"/>
                <a:ext cx="108" cy="108"/>
              </a:xfrm>
              <a:prstGeom prst="ellipse">
                <a:avLst/>
              </a:prstGeom>
              <a:solidFill>
                <a:schemeClr val="accent1"/>
              </a:solidFill>
              <a:ln w="12699">
                <a:noFill/>
                <a:round/>
                <a:headEnd/>
                <a:tailEnd/>
              </a:ln>
              <a:effectLst>
                <a:outerShdw dist="35921" dir="2700000" algn="ctr" rotWithShape="0">
                  <a:schemeClr val="bg2"/>
                </a:outerShdw>
              </a:effec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656" name="Oval 32"/>
              <p:cNvSpPr>
                <a:spLocks noChangeArrowheads="1"/>
              </p:cNvSpPr>
              <p:nvPr/>
            </p:nvSpPr>
            <p:spPr bwMode="auto">
              <a:xfrm>
                <a:off x="2544" y="2820"/>
                <a:ext cx="108" cy="108"/>
              </a:xfrm>
              <a:prstGeom prst="ellipse">
                <a:avLst/>
              </a:prstGeom>
              <a:solidFill>
                <a:schemeClr val="accent1"/>
              </a:solidFill>
              <a:ln w="12699">
                <a:noFill/>
                <a:round/>
                <a:headEnd/>
                <a:tailEnd/>
              </a:ln>
              <a:effectLst>
                <a:outerShdw dist="35921" dir="2700000" algn="ctr" rotWithShape="0">
                  <a:schemeClr val="bg2"/>
                </a:outerShdw>
              </a:effec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657" name="Oval 33"/>
              <p:cNvSpPr>
                <a:spLocks noChangeArrowheads="1"/>
              </p:cNvSpPr>
              <p:nvPr/>
            </p:nvSpPr>
            <p:spPr bwMode="auto">
              <a:xfrm>
                <a:off x="2544" y="3396"/>
                <a:ext cx="108" cy="108"/>
              </a:xfrm>
              <a:prstGeom prst="ellipse">
                <a:avLst/>
              </a:prstGeom>
              <a:solidFill>
                <a:schemeClr val="accent1"/>
              </a:solidFill>
              <a:ln w="12699">
                <a:noFill/>
                <a:round/>
                <a:headEnd/>
                <a:tailEnd/>
              </a:ln>
              <a:effectLst>
                <a:outerShdw dist="35921" dir="2700000" algn="ctr" rotWithShape="0">
                  <a:schemeClr val="bg2"/>
                </a:outerShdw>
              </a:effec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533400" y="0"/>
            <a:ext cx="80010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773" name="Rectangle 5"/>
          <p:cNvSpPr>
            <a:spLocks noChangeArrowheads="1"/>
          </p:cNvSpPr>
          <p:nvPr/>
        </p:nvSpPr>
        <p:spPr bwMode="auto">
          <a:xfrm>
            <a:off x="0" y="168275"/>
            <a:ext cx="8915400" cy="705321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>
            <a:outerShdw dist="17961" dir="2700000" algn="ctr" rotWithShape="0">
              <a:schemeClr val="bg2"/>
            </a:outerShdw>
          </a:effectLst>
        </p:spPr>
        <p:txBody>
          <a:bodyPr wrap="square" lIns="90488" tIns="44450" rIns="90488" bIns="44450">
            <a:spAutoFit/>
          </a:bodyPr>
          <a:lstStyle/>
          <a:p>
            <a:pPr algn="ctr"/>
            <a:r>
              <a:rPr lang="en-US" sz="4000" b="1" dirty="0">
                <a:solidFill>
                  <a:schemeClr val="tx2"/>
                </a:solidFill>
              </a:rPr>
              <a:t>Bargaining Power of Suppliers</a:t>
            </a:r>
          </a:p>
        </p:txBody>
      </p:sp>
      <p:grpSp>
        <p:nvGrpSpPr>
          <p:cNvPr id="2" name="Group 30"/>
          <p:cNvGrpSpPr>
            <a:grpSpLocks/>
          </p:cNvGrpSpPr>
          <p:nvPr/>
        </p:nvGrpSpPr>
        <p:grpSpPr bwMode="auto">
          <a:xfrm>
            <a:off x="273050" y="1219200"/>
            <a:ext cx="3536950" cy="4648200"/>
            <a:chOff x="68" y="768"/>
            <a:chExt cx="2132" cy="2736"/>
          </a:xfrm>
        </p:grpSpPr>
        <p:sp>
          <p:nvSpPr>
            <p:cNvPr id="32774" name="AutoShape 6"/>
            <p:cNvSpPr>
              <a:spLocks noChangeArrowheads="1"/>
            </p:cNvSpPr>
            <p:nvPr/>
          </p:nvSpPr>
          <p:spPr bwMode="auto">
            <a:xfrm>
              <a:off x="88" y="768"/>
              <a:ext cx="2112" cy="2736"/>
            </a:xfrm>
            <a:prstGeom prst="homePlate">
              <a:avLst>
                <a:gd name="adj" fmla="val 33333"/>
              </a:avLst>
            </a:prstGeom>
            <a:solidFill>
              <a:schemeClr val="bg2">
                <a:lumMod val="40000"/>
                <a:lumOff val="60000"/>
              </a:schemeClr>
            </a:solidFill>
            <a:ln w="12699">
              <a:noFill/>
              <a:miter lim="800000"/>
              <a:headEnd/>
              <a:tailEnd/>
            </a:ln>
            <a:effectLst>
              <a:outerShdw dist="53882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en-US" dirty="0">
                <a:solidFill>
                  <a:schemeClr val="bg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32775" name="Rectangle 7"/>
            <p:cNvSpPr>
              <a:spLocks noChangeArrowheads="1"/>
            </p:cNvSpPr>
            <p:nvPr/>
          </p:nvSpPr>
          <p:spPr bwMode="auto">
            <a:xfrm>
              <a:off x="128" y="1064"/>
              <a:ext cx="1696" cy="440"/>
            </a:xfrm>
            <a:prstGeom prst="rect">
              <a:avLst/>
            </a:prstGeom>
            <a:noFill/>
            <a:ln w="12699">
              <a:noFill/>
              <a:miter lim="800000"/>
              <a:headEnd/>
              <a:tailEnd/>
            </a:ln>
            <a:effectLst>
              <a:outerShdw dist="17961" dir="2700000" algn="ctr" rotWithShape="0">
                <a:schemeClr val="bg2"/>
              </a:outerShdw>
            </a:effectLst>
          </p:spPr>
          <p:txBody>
            <a:bodyPr lIns="90488" tIns="44450" rIns="90488" bIns="44450">
              <a:spAutoFit/>
            </a:bodyPr>
            <a:lstStyle/>
            <a:p>
              <a:r>
                <a:rPr lang="en-US" sz="2000" b="1"/>
                <a:t>Suppliers exert power in the industry by:</a:t>
              </a:r>
            </a:p>
          </p:txBody>
        </p:sp>
        <p:sp>
          <p:nvSpPr>
            <p:cNvPr id="32776" name="Rectangle 8"/>
            <p:cNvSpPr>
              <a:spLocks noChangeArrowheads="1"/>
            </p:cNvSpPr>
            <p:nvPr/>
          </p:nvSpPr>
          <p:spPr bwMode="auto">
            <a:xfrm>
              <a:off x="68" y="1648"/>
              <a:ext cx="2072" cy="248"/>
            </a:xfrm>
            <a:prstGeom prst="rect">
              <a:avLst/>
            </a:prstGeom>
            <a:noFill/>
            <a:ln w="12699">
              <a:noFill/>
              <a:miter lim="800000"/>
              <a:headEnd/>
              <a:tailEnd/>
            </a:ln>
            <a:effectLst>
              <a:outerShdw dist="17961" dir="2700000" algn="ctr" rotWithShape="0">
                <a:schemeClr val="bg2"/>
              </a:outerShdw>
            </a:effectLst>
          </p:spPr>
          <p:txBody>
            <a:bodyPr lIns="90488" tIns="44450" rIns="90488" bIns="44450">
              <a:spAutoFit/>
            </a:bodyPr>
            <a:lstStyle/>
            <a:p>
              <a:r>
                <a:rPr lang="en-US" sz="2000" b="1"/>
                <a:t>* </a:t>
              </a:r>
              <a:r>
                <a:rPr lang="en-US" sz="2000" b="1" i="1"/>
                <a:t>Threatening to raise</a:t>
              </a:r>
            </a:p>
          </p:txBody>
        </p:sp>
        <p:sp>
          <p:nvSpPr>
            <p:cNvPr id="32777" name="Rectangle 9"/>
            <p:cNvSpPr>
              <a:spLocks noChangeArrowheads="1"/>
            </p:cNvSpPr>
            <p:nvPr/>
          </p:nvSpPr>
          <p:spPr bwMode="auto">
            <a:xfrm>
              <a:off x="212" y="1840"/>
              <a:ext cx="1928" cy="248"/>
            </a:xfrm>
            <a:prstGeom prst="rect">
              <a:avLst/>
            </a:prstGeom>
            <a:noFill/>
            <a:ln w="12699">
              <a:noFill/>
              <a:miter lim="800000"/>
              <a:headEnd/>
              <a:tailEnd/>
            </a:ln>
            <a:effectLst>
              <a:outerShdw dist="17961" dir="2700000" algn="ctr" rotWithShape="0">
                <a:schemeClr val="bg2"/>
              </a:outerShdw>
            </a:effectLst>
          </p:spPr>
          <p:txBody>
            <a:bodyPr lIns="90488" tIns="44450" rIns="90488" bIns="44450">
              <a:spAutoFit/>
            </a:bodyPr>
            <a:lstStyle/>
            <a:p>
              <a:r>
                <a:rPr lang="en-US" sz="2000" b="1" i="1"/>
                <a:t>prices or to reduce quality</a:t>
              </a:r>
            </a:p>
          </p:txBody>
        </p:sp>
        <p:sp>
          <p:nvSpPr>
            <p:cNvPr id="32778" name="Rectangle 10"/>
            <p:cNvSpPr>
              <a:spLocks noChangeArrowheads="1"/>
            </p:cNvSpPr>
            <p:nvPr/>
          </p:nvSpPr>
          <p:spPr bwMode="auto">
            <a:xfrm>
              <a:off x="128" y="2199"/>
              <a:ext cx="1592" cy="1016"/>
            </a:xfrm>
            <a:prstGeom prst="rect">
              <a:avLst/>
            </a:prstGeom>
            <a:noFill/>
            <a:ln w="12699">
              <a:noFill/>
              <a:miter lim="800000"/>
              <a:headEnd/>
              <a:tailEnd/>
            </a:ln>
            <a:effectLst>
              <a:outerShdw dist="17961" dir="2700000" algn="ctr" rotWithShape="0">
                <a:schemeClr val="bg2"/>
              </a:outerShdw>
            </a:effectLst>
          </p:spPr>
          <p:txBody>
            <a:bodyPr lIns="90488" tIns="44450" rIns="90488" bIns="44450">
              <a:spAutoFit/>
            </a:bodyPr>
            <a:lstStyle/>
            <a:p>
              <a:r>
                <a:rPr lang="en-US" sz="2000" b="1" dirty="0"/>
                <a:t>Powerful suppliers can squeeze industry profitability if firms are unable to recover cost increases</a:t>
              </a:r>
            </a:p>
          </p:txBody>
        </p:sp>
      </p:grpSp>
      <p:sp>
        <p:nvSpPr>
          <p:cNvPr id="32792" name="Rectangle 24"/>
          <p:cNvSpPr>
            <a:spLocks noChangeArrowheads="1"/>
          </p:cNvSpPr>
          <p:nvPr/>
        </p:nvSpPr>
        <p:spPr bwMode="auto">
          <a:xfrm>
            <a:off x="3490913" y="857250"/>
            <a:ext cx="5021262" cy="436563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>
              <a:lnSpc>
                <a:spcPct val="95000"/>
              </a:lnSpc>
            </a:pPr>
            <a: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Suppliers are likely to be powerful if:</a:t>
            </a:r>
          </a:p>
        </p:txBody>
      </p:sp>
      <p:grpSp>
        <p:nvGrpSpPr>
          <p:cNvPr id="3" name="Group 39"/>
          <p:cNvGrpSpPr>
            <a:grpSpLocks/>
          </p:cNvGrpSpPr>
          <p:nvPr/>
        </p:nvGrpSpPr>
        <p:grpSpPr bwMode="auto">
          <a:xfrm>
            <a:off x="3562350" y="1490663"/>
            <a:ext cx="5567363" cy="5214937"/>
            <a:chOff x="2244" y="939"/>
            <a:chExt cx="3507" cy="3285"/>
          </a:xfrm>
        </p:grpSpPr>
        <p:sp>
          <p:nvSpPr>
            <p:cNvPr id="32783" name="Rectangle 15"/>
            <p:cNvSpPr>
              <a:spLocks noChangeArrowheads="1"/>
            </p:cNvSpPr>
            <p:nvPr/>
          </p:nvSpPr>
          <p:spPr bwMode="auto">
            <a:xfrm>
              <a:off x="2417" y="939"/>
              <a:ext cx="3032" cy="470"/>
            </a:xfrm>
            <a:prstGeom prst="rect">
              <a:avLst/>
            </a:prstGeom>
            <a:noFill/>
            <a:ln w="12699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Supplier industry is dominated by a few firms</a:t>
              </a:r>
            </a:p>
          </p:txBody>
        </p:sp>
        <p:sp>
          <p:nvSpPr>
            <p:cNvPr id="32785" name="Rectangle 17"/>
            <p:cNvSpPr>
              <a:spLocks noChangeArrowheads="1"/>
            </p:cNvSpPr>
            <p:nvPr/>
          </p:nvSpPr>
          <p:spPr bwMode="auto">
            <a:xfrm>
              <a:off x="2417" y="1424"/>
              <a:ext cx="3334" cy="263"/>
            </a:xfrm>
            <a:prstGeom prst="rect">
              <a:avLst/>
            </a:prstGeom>
            <a:noFill/>
            <a:ln w="12699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Suppliers’ products have few substitutes</a:t>
              </a:r>
            </a:p>
          </p:txBody>
        </p:sp>
        <p:sp>
          <p:nvSpPr>
            <p:cNvPr id="32787" name="Rectangle 19"/>
            <p:cNvSpPr>
              <a:spLocks noChangeArrowheads="1"/>
            </p:cNvSpPr>
            <p:nvPr/>
          </p:nvSpPr>
          <p:spPr bwMode="auto">
            <a:xfrm>
              <a:off x="2417" y="1875"/>
              <a:ext cx="3062" cy="470"/>
            </a:xfrm>
            <a:prstGeom prst="rect">
              <a:avLst/>
            </a:prstGeom>
            <a:noFill/>
            <a:ln w="12699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Buyer is not an important customer to supplier</a:t>
              </a:r>
            </a:p>
          </p:txBody>
        </p:sp>
        <p:sp>
          <p:nvSpPr>
            <p:cNvPr id="32789" name="Rectangle 21"/>
            <p:cNvSpPr>
              <a:spLocks noChangeArrowheads="1"/>
            </p:cNvSpPr>
            <p:nvPr/>
          </p:nvSpPr>
          <p:spPr bwMode="auto">
            <a:xfrm>
              <a:off x="2417" y="2378"/>
              <a:ext cx="3032" cy="470"/>
            </a:xfrm>
            <a:prstGeom prst="rect">
              <a:avLst/>
            </a:prstGeom>
            <a:noFill/>
            <a:ln w="12699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Suppliers’ product is an important input to buyers’ product</a:t>
              </a:r>
            </a:p>
          </p:txBody>
        </p:sp>
        <p:sp>
          <p:nvSpPr>
            <p:cNvPr id="32791" name="Rectangle 23"/>
            <p:cNvSpPr>
              <a:spLocks noChangeArrowheads="1"/>
            </p:cNvSpPr>
            <p:nvPr/>
          </p:nvSpPr>
          <p:spPr bwMode="auto">
            <a:xfrm>
              <a:off x="2417" y="2906"/>
              <a:ext cx="3334" cy="263"/>
            </a:xfrm>
            <a:prstGeom prst="rect">
              <a:avLst/>
            </a:prstGeom>
            <a:noFill/>
            <a:ln w="12699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Suppliers’ products are differentiated</a:t>
              </a:r>
            </a:p>
          </p:txBody>
        </p:sp>
        <p:sp>
          <p:nvSpPr>
            <p:cNvPr id="32794" name="Rectangle 26"/>
            <p:cNvSpPr>
              <a:spLocks noChangeArrowheads="1"/>
            </p:cNvSpPr>
            <p:nvPr/>
          </p:nvSpPr>
          <p:spPr bwMode="auto">
            <a:xfrm>
              <a:off x="2417" y="3210"/>
              <a:ext cx="2942" cy="470"/>
            </a:xfrm>
            <a:prstGeom prst="rect">
              <a:avLst/>
            </a:prstGeom>
            <a:noFill/>
            <a:ln w="12699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Suppliers’ products have high switching costs</a:t>
              </a:r>
            </a:p>
          </p:txBody>
        </p:sp>
        <p:sp>
          <p:nvSpPr>
            <p:cNvPr id="32797" name="Rectangle 29"/>
            <p:cNvSpPr>
              <a:spLocks noChangeArrowheads="1"/>
            </p:cNvSpPr>
            <p:nvPr/>
          </p:nvSpPr>
          <p:spPr bwMode="auto">
            <a:xfrm>
              <a:off x="2417" y="3754"/>
              <a:ext cx="2936" cy="470"/>
            </a:xfrm>
            <a:prstGeom prst="rect">
              <a:avLst/>
            </a:prstGeom>
            <a:noFill/>
            <a:ln w="12699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Supplier poses credible threat of forward integration</a:t>
              </a:r>
            </a:p>
          </p:txBody>
        </p:sp>
        <p:sp>
          <p:nvSpPr>
            <p:cNvPr id="32800" name="Oval 32"/>
            <p:cNvSpPr>
              <a:spLocks noChangeArrowheads="1"/>
            </p:cNvSpPr>
            <p:nvPr/>
          </p:nvSpPr>
          <p:spPr bwMode="auto">
            <a:xfrm>
              <a:off x="2244" y="1008"/>
              <a:ext cx="108" cy="108"/>
            </a:xfrm>
            <a:prstGeom prst="ellipse">
              <a:avLst/>
            </a:prstGeom>
            <a:solidFill>
              <a:schemeClr val="accent1"/>
            </a:solidFill>
            <a:ln w="12699">
              <a:noFill/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01" name="Oval 33"/>
            <p:cNvSpPr>
              <a:spLocks noChangeArrowheads="1"/>
            </p:cNvSpPr>
            <p:nvPr/>
          </p:nvSpPr>
          <p:spPr bwMode="auto">
            <a:xfrm>
              <a:off x="2244" y="1488"/>
              <a:ext cx="108" cy="108"/>
            </a:xfrm>
            <a:prstGeom prst="ellipse">
              <a:avLst/>
            </a:prstGeom>
            <a:solidFill>
              <a:schemeClr val="accent1"/>
            </a:solidFill>
            <a:ln w="12699">
              <a:noFill/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02" name="Oval 34"/>
            <p:cNvSpPr>
              <a:spLocks noChangeArrowheads="1"/>
            </p:cNvSpPr>
            <p:nvPr/>
          </p:nvSpPr>
          <p:spPr bwMode="auto">
            <a:xfrm>
              <a:off x="2244" y="1956"/>
              <a:ext cx="108" cy="108"/>
            </a:xfrm>
            <a:prstGeom prst="ellipse">
              <a:avLst/>
            </a:prstGeom>
            <a:solidFill>
              <a:schemeClr val="accent1"/>
            </a:solidFill>
            <a:ln w="12699">
              <a:noFill/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03" name="Oval 35"/>
            <p:cNvSpPr>
              <a:spLocks noChangeArrowheads="1"/>
            </p:cNvSpPr>
            <p:nvPr/>
          </p:nvSpPr>
          <p:spPr bwMode="auto">
            <a:xfrm>
              <a:off x="2244" y="2436"/>
              <a:ext cx="108" cy="108"/>
            </a:xfrm>
            <a:prstGeom prst="ellipse">
              <a:avLst/>
            </a:prstGeom>
            <a:solidFill>
              <a:schemeClr val="accent1"/>
            </a:solidFill>
            <a:ln w="12699">
              <a:noFill/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04" name="Oval 36"/>
            <p:cNvSpPr>
              <a:spLocks noChangeArrowheads="1"/>
            </p:cNvSpPr>
            <p:nvPr/>
          </p:nvSpPr>
          <p:spPr bwMode="auto">
            <a:xfrm>
              <a:off x="2244" y="2976"/>
              <a:ext cx="108" cy="108"/>
            </a:xfrm>
            <a:prstGeom prst="ellipse">
              <a:avLst/>
            </a:prstGeom>
            <a:solidFill>
              <a:schemeClr val="accent1"/>
            </a:solidFill>
            <a:ln w="12699">
              <a:noFill/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05" name="Oval 37"/>
            <p:cNvSpPr>
              <a:spLocks noChangeArrowheads="1"/>
            </p:cNvSpPr>
            <p:nvPr/>
          </p:nvSpPr>
          <p:spPr bwMode="auto">
            <a:xfrm>
              <a:off x="2244" y="3264"/>
              <a:ext cx="108" cy="108"/>
            </a:xfrm>
            <a:prstGeom prst="ellipse">
              <a:avLst/>
            </a:prstGeom>
            <a:solidFill>
              <a:schemeClr val="accent1"/>
            </a:solidFill>
            <a:ln w="12699">
              <a:noFill/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06" name="Oval 38"/>
            <p:cNvSpPr>
              <a:spLocks noChangeArrowheads="1"/>
            </p:cNvSpPr>
            <p:nvPr/>
          </p:nvSpPr>
          <p:spPr bwMode="auto">
            <a:xfrm>
              <a:off x="2244" y="3828"/>
              <a:ext cx="108" cy="108"/>
            </a:xfrm>
            <a:prstGeom prst="ellipse">
              <a:avLst/>
            </a:prstGeom>
            <a:solidFill>
              <a:schemeClr val="accent1"/>
            </a:solidFill>
            <a:ln w="12699">
              <a:noFill/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2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92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533400" y="0"/>
            <a:ext cx="80010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917" name="Rectangle 5"/>
          <p:cNvSpPr>
            <a:spLocks noChangeArrowheads="1"/>
          </p:cNvSpPr>
          <p:nvPr/>
        </p:nvSpPr>
        <p:spPr bwMode="auto">
          <a:xfrm>
            <a:off x="0" y="115888"/>
            <a:ext cx="9144000" cy="698500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>
            <a:outerShdw dist="17961" dir="2700000" algn="ctr" rotWithShape="0">
              <a:schemeClr val="bg2"/>
            </a:outerShdw>
          </a:effectLst>
        </p:spPr>
        <p:txBody>
          <a:bodyPr lIns="90488" tIns="44450" rIns="90488" bIns="44450">
            <a:spAutoFit/>
          </a:bodyPr>
          <a:lstStyle/>
          <a:p>
            <a:pPr algn="ctr"/>
            <a:r>
              <a:rPr lang="en-US" sz="4000" b="1" dirty="0">
                <a:solidFill>
                  <a:schemeClr val="tx2"/>
                </a:solidFill>
              </a:rPr>
              <a:t>Bargaining Power of Buyers</a:t>
            </a:r>
          </a:p>
        </p:txBody>
      </p:sp>
      <p:grpSp>
        <p:nvGrpSpPr>
          <p:cNvPr id="2" name="Group 32"/>
          <p:cNvGrpSpPr>
            <a:grpSpLocks/>
          </p:cNvGrpSpPr>
          <p:nvPr/>
        </p:nvGrpSpPr>
        <p:grpSpPr bwMode="auto">
          <a:xfrm>
            <a:off x="4764088" y="1657350"/>
            <a:ext cx="3986212" cy="3962400"/>
            <a:chOff x="3001" y="1044"/>
            <a:chExt cx="2511" cy="2496"/>
          </a:xfrm>
        </p:grpSpPr>
        <p:sp>
          <p:nvSpPr>
            <p:cNvPr id="38918" name="AutoShape 6"/>
            <p:cNvSpPr>
              <a:spLocks noChangeArrowheads="1"/>
            </p:cNvSpPr>
            <p:nvPr/>
          </p:nvSpPr>
          <p:spPr bwMode="auto">
            <a:xfrm flipH="1">
              <a:off x="3400" y="1044"/>
              <a:ext cx="2112" cy="2496"/>
            </a:xfrm>
            <a:prstGeom prst="homePlate">
              <a:avLst>
                <a:gd name="adj" fmla="val 33333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12699">
              <a:noFill/>
              <a:miter lim="800000"/>
              <a:headEnd/>
              <a:tailEnd/>
            </a:ln>
            <a:effectLst>
              <a:outerShdw dist="53882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3" name="Group 12"/>
            <p:cNvGrpSpPr>
              <a:grpSpLocks/>
            </p:cNvGrpSpPr>
            <p:nvPr/>
          </p:nvGrpSpPr>
          <p:grpSpPr bwMode="auto">
            <a:xfrm>
              <a:off x="3001" y="1219"/>
              <a:ext cx="2510" cy="1940"/>
              <a:chOff x="3001" y="1219"/>
              <a:chExt cx="2510" cy="1940"/>
            </a:xfrm>
          </p:grpSpPr>
          <p:sp>
            <p:nvSpPr>
              <p:cNvPr id="38919" name="Rectangle 7"/>
              <p:cNvSpPr>
                <a:spLocks noChangeArrowheads="1"/>
              </p:cNvSpPr>
              <p:nvPr/>
            </p:nvSpPr>
            <p:spPr bwMode="auto">
              <a:xfrm>
                <a:off x="3775" y="1219"/>
                <a:ext cx="1736" cy="746"/>
              </a:xfrm>
              <a:prstGeom prst="rect">
                <a:avLst/>
              </a:prstGeom>
              <a:noFill/>
              <a:ln w="12699">
                <a:noFill/>
                <a:miter lim="800000"/>
                <a:headEnd/>
                <a:tailEnd/>
              </a:ln>
              <a:effectLst>
                <a:outerShdw dist="17961" dir="2700000" algn="ctr" rotWithShape="0">
                  <a:schemeClr val="bg2"/>
                </a:outerShdw>
              </a:effectLst>
            </p:spPr>
            <p:txBody>
              <a:bodyPr lIns="90488" tIns="44450" rIns="90488" bIns="44450">
                <a:spAutoFit/>
              </a:bodyPr>
              <a:lstStyle/>
              <a:p>
                <a:pPr algn="r"/>
                <a:r>
                  <a:rPr lang="en-US" b="1"/>
                  <a:t>Buyers compete with the supplying industry by:</a:t>
                </a:r>
              </a:p>
            </p:txBody>
          </p:sp>
          <p:sp>
            <p:nvSpPr>
              <p:cNvPr id="38920" name="Rectangle 8"/>
              <p:cNvSpPr>
                <a:spLocks noChangeArrowheads="1"/>
              </p:cNvSpPr>
              <p:nvPr/>
            </p:nvSpPr>
            <p:spPr bwMode="auto">
              <a:xfrm>
                <a:off x="3001" y="2140"/>
                <a:ext cx="2474" cy="248"/>
              </a:xfrm>
              <a:prstGeom prst="rect">
                <a:avLst/>
              </a:prstGeom>
              <a:noFill/>
              <a:ln w="12699">
                <a:noFill/>
                <a:miter lim="800000"/>
                <a:headEnd/>
                <a:tailEnd/>
              </a:ln>
              <a:effectLst>
                <a:outerShdw dist="17961" dir="2700000" algn="ctr" rotWithShape="0">
                  <a:schemeClr val="bg2"/>
                </a:outerShdw>
              </a:effectLst>
            </p:spPr>
            <p:txBody>
              <a:bodyPr lIns="90488" tIns="44450" rIns="90488" bIns="44450">
                <a:spAutoFit/>
              </a:bodyPr>
              <a:lstStyle/>
              <a:p>
                <a:pPr algn="r"/>
                <a:r>
                  <a:rPr lang="en-US" sz="2000" b="1"/>
                  <a:t>* </a:t>
                </a:r>
                <a:r>
                  <a:rPr lang="en-US" sz="2000" b="1" i="1"/>
                  <a:t>Bargaining down prices</a:t>
                </a:r>
              </a:p>
            </p:txBody>
          </p:sp>
          <p:sp>
            <p:nvSpPr>
              <p:cNvPr id="38921" name="Rectangle 9"/>
              <p:cNvSpPr>
                <a:spLocks noChangeArrowheads="1"/>
              </p:cNvSpPr>
              <p:nvPr/>
            </p:nvSpPr>
            <p:spPr bwMode="auto">
              <a:xfrm>
                <a:off x="3535" y="2435"/>
                <a:ext cx="1976" cy="248"/>
              </a:xfrm>
              <a:prstGeom prst="rect">
                <a:avLst/>
              </a:prstGeom>
              <a:noFill/>
              <a:ln w="12699">
                <a:noFill/>
                <a:miter lim="800000"/>
                <a:headEnd/>
                <a:tailEnd/>
              </a:ln>
              <a:effectLst>
                <a:outerShdw dist="17961" dir="2700000" algn="ctr" rotWithShape="0">
                  <a:schemeClr val="bg2"/>
                </a:outerShdw>
              </a:effectLst>
            </p:spPr>
            <p:txBody>
              <a:bodyPr lIns="90488" tIns="44450" rIns="90488" bIns="44450">
                <a:spAutoFit/>
              </a:bodyPr>
              <a:lstStyle/>
              <a:p>
                <a:pPr algn="r"/>
                <a:r>
                  <a:rPr lang="en-US" sz="2000" b="1" i="1"/>
                  <a:t>* Forcing higher quality</a:t>
                </a:r>
              </a:p>
            </p:txBody>
          </p:sp>
          <p:sp>
            <p:nvSpPr>
              <p:cNvPr id="38922" name="Rectangle 10"/>
              <p:cNvSpPr>
                <a:spLocks noChangeArrowheads="1"/>
              </p:cNvSpPr>
              <p:nvPr/>
            </p:nvSpPr>
            <p:spPr bwMode="auto">
              <a:xfrm>
                <a:off x="3903" y="2730"/>
                <a:ext cx="1608" cy="248"/>
              </a:xfrm>
              <a:prstGeom prst="rect">
                <a:avLst/>
              </a:prstGeom>
              <a:noFill/>
              <a:ln w="12699">
                <a:noFill/>
                <a:miter lim="800000"/>
                <a:headEnd/>
                <a:tailEnd/>
              </a:ln>
              <a:effectLst>
                <a:outerShdw dist="17961" dir="2700000" algn="ctr" rotWithShape="0">
                  <a:schemeClr val="bg2"/>
                </a:outerShdw>
              </a:effectLst>
            </p:spPr>
            <p:txBody>
              <a:bodyPr lIns="90488" tIns="44450" rIns="90488" bIns="44450">
                <a:spAutoFit/>
              </a:bodyPr>
              <a:lstStyle/>
              <a:p>
                <a:pPr algn="r"/>
                <a:r>
                  <a:rPr lang="en-US" sz="2000" b="1" i="1"/>
                  <a:t>* Playing firms off of</a:t>
                </a:r>
              </a:p>
            </p:txBody>
          </p:sp>
          <p:sp>
            <p:nvSpPr>
              <p:cNvPr id="38923" name="Rectangle 11"/>
              <p:cNvSpPr>
                <a:spLocks noChangeArrowheads="1"/>
              </p:cNvSpPr>
              <p:nvPr/>
            </p:nvSpPr>
            <p:spPr bwMode="auto">
              <a:xfrm>
                <a:off x="4695" y="2911"/>
                <a:ext cx="816" cy="248"/>
              </a:xfrm>
              <a:prstGeom prst="rect">
                <a:avLst/>
              </a:prstGeom>
              <a:noFill/>
              <a:ln w="12699">
                <a:noFill/>
                <a:miter lim="800000"/>
                <a:headEnd/>
                <a:tailEnd/>
              </a:ln>
              <a:effectLst>
                <a:outerShdw dist="17961" dir="2700000" algn="ctr" rotWithShape="0">
                  <a:schemeClr val="bg2"/>
                </a:outerShdw>
              </a:effectLst>
            </p:spPr>
            <p:txBody>
              <a:bodyPr lIns="90488" tIns="44450" rIns="90488" bIns="44450">
                <a:spAutoFit/>
              </a:bodyPr>
              <a:lstStyle/>
              <a:p>
                <a:pPr algn="r"/>
                <a:r>
                  <a:rPr lang="en-US" sz="2000" b="1" i="1"/>
                  <a:t>each other</a:t>
                </a:r>
              </a:p>
            </p:txBody>
          </p:sp>
        </p:grpSp>
      </p:grpSp>
      <p:sp>
        <p:nvSpPr>
          <p:cNvPr id="38926" name="Rectangle 14"/>
          <p:cNvSpPr>
            <a:spLocks noChangeArrowheads="1"/>
          </p:cNvSpPr>
          <p:nvPr/>
        </p:nvSpPr>
        <p:spPr bwMode="auto">
          <a:xfrm>
            <a:off x="196850" y="857250"/>
            <a:ext cx="5554663" cy="454025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Buyer groups are likely to be powerful if:</a:t>
            </a:r>
          </a:p>
        </p:txBody>
      </p:sp>
      <p:grpSp>
        <p:nvGrpSpPr>
          <p:cNvPr id="4" name="Group 41"/>
          <p:cNvGrpSpPr>
            <a:grpSpLocks/>
          </p:cNvGrpSpPr>
          <p:nvPr/>
        </p:nvGrpSpPr>
        <p:grpSpPr bwMode="auto">
          <a:xfrm>
            <a:off x="304800" y="1558925"/>
            <a:ext cx="5429250" cy="5222875"/>
            <a:chOff x="192" y="982"/>
            <a:chExt cx="3420" cy="3290"/>
          </a:xfrm>
        </p:grpSpPr>
        <p:sp>
          <p:nvSpPr>
            <p:cNvPr id="38928" name="Rectangle 16"/>
            <p:cNvSpPr>
              <a:spLocks noChangeArrowheads="1"/>
            </p:cNvSpPr>
            <p:nvPr/>
          </p:nvSpPr>
          <p:spPr bwMode="auto">
            <a:xfrm>
              <a:off x="332" y="982"/>
              <a:ext cx="3230" cy="516"/>
            </a:xfrm>
            <a:prstGeom prst="rect">
              <a:avLst/>
            </a:prstGeom>
            <a:noFill/>
            <a:ln w="12699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>
              <a:spAutoFit/>
            </a:bodyPr>
            <a:lstStyle/>
            <a:p>
              <a:r>
                <a:rPr lang="en-US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Buyers are concentrated or purchases are large relative to seller’s sales</a:t>
              </a:r>
            </a:p>
          </p:txBody>
        </p:sp>
        <p:sp>
          <p:nvSpPr>
            <p:cNvPr id="38930" name="Rectangle 18"/>
            <p:cNvSpPr>
              <a:spLocks noChangeArrowheads="1"/>
            </p:cNvSpPr>
            <p:nvPr/>
          </p:nvSpPr>
          <p:spPr bwMode="auto">
            <a:xfrm>
              <a:off x="332" y="1562"/>
              <a:ext cx="3280" cy="470"/>
            </a:xfrm>
            <a:prstGeom prst="rect">
              <a:avLst/>
            </a:prstGeom>
            <a:noFill/>
            <a:ln w="12699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Purchase accounts for a significant fraction of supplier’s sales</a:t>
              </a:r>
            </a:p>
          </p:txBody>
        </p:sp>
        <p:sp>
          <p:nvSpPr>
            <p:cNvPr id="38932" name="Rectangle 20"/>
            <p:cNvSpPr>
              <a:spLocks noChangeArrowheads="1"/>
            </p:cNvSpPr>
            <p:nvPr/>
          </p:nvSpPr>
          <p:spPr bwMode="auto">
            <a:xfrm>
              <a:off x="332" y="2138"/>
              <a:ext cx="2340" cy="263"/>
            </a:xfrm>
            <a:prstGeom prst="rect">
              <a:avLst/>
            </a:prstGeom>
            <a:noFill/>
            <a:ln w="12699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Products are undifferentiated</a:t>
              </a:r>
            </a:p>
          </p:txBody>
        </p:sp>
        <p:sp>
          <p:nvSpPr>
            <p:cNvPr id="38934" name="Rectangle 22"/>
            <p:cNvSpPr>
              <a:spLocks noChangeArrowheads="1"/>
            </p:cNvSpPr>
            <p:nvPr/>
          </p:nvSpPr>
          <p:spPr bwMode="auto">
            <a:xfrm>
              <a:off x="332" y="2473"/>
              <a:ext cx="3024" cy="263"/>
            </a:xfrm>
            <a:prstGeom prst="rect">
              <a:avLst/>
            </a:prstGeom>
            <a:noFill/>
            <a:ln w="12699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Buyers face few switching costs</a:t>
              </a:r>
            </a:p>
          </p:txBody>
        </p:sp>
        <p:sp>
          <p:nvSpPr>
            <p:cNvPr id="38936" name="Rectangle 24"/>
            <p:cNvSpPr>
              <a:spLocks noChangeArrowheads="1"/>
            </p:cNvSpPr>
            <p:nvPr/>
          </p:nvSpPr>
          <p:spPr bwMode="auto">
            <a:xfrm>
              <a:off x="332" y="2809"/>
              <a:ext cx="2737" cy="263"/>
            </a:xfrm>
            <a:prstGeom prst="rect">
              <a:avLst/>
            </a:prstGeom>
            <a:noFill/>
            <a:ln w="12699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Buyers’ industry earns low profits</a:t>
              </a:r>
            </a:p>
          </p:txBody>
        </p:sp>
        <p:sp>
          <p:nvSpPr>
            <p:cNvPr id="38938" name="Rectangle 26"/>
            <p:cNvSpPr>
              <a:spLocks noChangeArrowheads="1"/>
            </p:cNvSpPr>
            <p:nvPr/>
          </p:nvSpPr>
          <p:spPr bwMode="auto">
            <a:xfrm>
              <a:off x="332" y="3145"/>
              <a:ext cx="3088" cy="470"/>
            </a:xfrm>
            <a:prstGeom prst="rect">
              <a:avLst/>
            </a:prstGeom>
            <a:noFill/>
            <a:ln w="12699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Buyer presents a credible threat of backward integration</a:t>
              </a:r>
            </a:p>
          </p:txBody>
        </p:sp>
        <p:sp>
          <p:nvSpPr>
            <p:cNvPr id="38940" name="Rectangle 28"/>
            <p:cNvSpPr>
              <a:spLocks noChangeArrowheads="1"/>
            </p:cNvSpPr>
            <p:nvPr/>
          </p:nvSpPr>
          <p:spPr bwMode="auto">
            <a:xfrm>
              <a:off x="332" y="3673"/>
              <a:ext cx="2473" cy="263"/>
            </a:xfrm>
            <a:prstGeom prst="rect">
              <a:avLst/>
            </a:prstGeom>
            <a:noFill/>
            <a:ln w="12699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Product unimportant to quality</a:t>
              </a:r>
            </a:p>
          </p:txBody>
        </p:sp>
        <p:sp>
          <p:nvSpPr>
            <p:cNvPr id="38943" name="Rectangle 31"/>
            <p:cNvSpPr>
              <a:spLocks noChangeArrowheads="1"/>
            </p:cNvSpPr>
            <p:nvPr/>
          </p:nvSpPr>
          <p:spPr bwMode="auto">
            <a:xfrm>
              <a:off x="332" y="4009"/>
              <a:ext cx="2154" cy="263"/>
            </a:xfrm>
            <a:prstGeom prst="rect">
              <a:avLst/>
            </a:prstGeom>
            <a:noFill/>
            <a:ln w="12699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Buyer has full information</a:t>
              </a:r>
            </a:p>
          </p:txBody>
        </p:sp>
        <p:sp>
          <p:nvSpPr>
            <p:cNvPr id="38945" name="Oval 33"/>
            <p:cNvSpPr>
              <a:spLocks noChangeArrowheads="1"/>
            </p:cNvSpPr>
            <p:nvPr/>
          </p:nvSpPr>
          <p:spPr bwMode="auto">
            <a:xfrm>
              <a:off x="192" y="1104"/>
              <a:ext cx="108" cy="108"/>
            </a:xfrm>
            <a:prstGeom prst="ellipse">
              <a:avLst/>
            </a:prstGeom>
            <a:solidFill>
              <a:schemeClr val="accent1"/>
            </a:solidFill>
            <a:ln w="12699">
              <a:noFill/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46" name="Oval 34"/>
            <p:cNvSpPr>
              <a:spLocks noChangeArrowheads="1"/>
            </p:cNvSpPr>
            <p:nvPr/>
          </p:nvSpPr>
          <p:spPr bwMode="auto">
            <a:xfrm>
              <a:off x="192" y="1620"/>
              <a:ext cx="108" cy="108"/>
            </a:xfrm>
            <a:prstGeom prst="ellipse">
              <a:avLst/>
            </a:prstGeom>
            <a:solidFill>
              <a:schemeClr val="accent1"/>
            </a:solidFill>
            <a:ln w="12699">
              <a:noFill/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47" name="Oval 35"/>
            <p:cNvSpPr>
              <a:spLocks noChangeArrowheads="1"/>
            </p:cNvSpPr>
            <p:nvPr/>
          </p:nvSpPr>
          <p:spPr bwMode="auto">
            <a:xfrm>
              <a:off x="192" y="2196"/>
              <a:ext cx="108" cy="108"/>
            </a:xfrm>
            <a:prstGeom prst="ellipse">
              <a:avLst/>
            </a:prstGeom>
            <a:solidFill>
              <a:schemeClr val="accent1"/>
            </a:solidFill>
            <a:ln w="12699">
              <a:noFill/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48" name="Oval 36"/>
            <p:cNvSpPr>
              <a:spLocks noChangeArrowheads="1"/>
            </p:cNvSpPr>
            <p:nvPr/>
          </p:nvSpPr>
          <p:spPr bwMode="auto">
            <a:xfrm>
              <a:off x="192" y="2532"/>
              <a:ext cx="108" cy="108"/>
            </a:xfrm>
            <a:prstGeom prst="ellipse">
              <a:avLst/>
            </a:prstGeom>
            <a:solidFill>
              <a:schemeClr val="accent1"/>
            </a:solidFill>
            <a:ln w="12699">
              <a:noFill/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49" name="Oval 37"/>
            <p:cNvSpPr>
              <a:spLocks noChangeArrowheads="1"/>
            </p:cNvSpPr>
            <p:nvPr/>
          </p:nvSpPr>
          <p:spPr bwMode="auto">
            <a:xfrm>
              <a:off x="192" y="2868"/>
              <a:ext cx="108" cy="108"/>
            </a:xfrm>
            <a:prstGeom prst="ellipse">
              <a:avLst/>
            </a:prstGeom>
            <a:solidFill>
              <a:schemeClr val="accent1"/>
            </a:solidFill>
            <a:ln w="12699">
              <a:noFill/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50" name="Oval 38"/>
            <p:cNvSpPr>
              <a:spLocks noChangeArrowheads="1"/>
            </p:cNvSpPr>
            <p:nvPr/>
          </p:nvSpPr>
          <p:spPr bwMode="auto">
            <a:xfrm>
              <a:off x="192" y="3204"/>
              <a:ext cx="108" cy="108"/>
            </a:xfrm>
            <a:prstGeom prst="ellipse">
              <a:avLst/>
            </a:prstGeom>
            <a:solidFill>
              <a:schemeClr val="accent1"/>
            </a:solidFill>
            <a:ln w="12699">
              <a:noFill/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51" name="Oval 39"/>
            <p:cNvSpPr>
              <a:spLocks noChangeArrowheads="1"/>
            </p:cNvSpPr>
            <p:nvPr/>
          </p:nvSpPr>
          <p:spPr bwMode="auto">
            <a:xfrm>
              <a:off x="192" y="3732"/>
              <a:ext cx="108" cy="108"/>
            </a:xfrm>
            <a:prstGeom prst="ellipse">
              <a:avLst/>
            </a:prstGeom>
            <a:solidFill>
              <a:schemeClr val="accent1"/>
            </a:solidFill>
            <a:ln w="12699">
              <a:noFill/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52" name="Oval 40"/>
            <p:cNvSpPr>
              <a:spLocks noChangeArrowheads="1"/>
            </p:cNvSpPr>
            <p:nvPr/>
          </p:nvSpPr>
          <p:spPr bwMode="auto">
            <a:xfrm>
              <a:off x="192" y="4068"/>
              <a:ext cx="108" cy="108"/>
            </a:xfrm>
            <a:prstGeom prst="ellipse">
              <a:avLst/>
            </a:prstGeom>
            <a:solidFill>
              <a:schemeClr val="accent1"/>
            </a:solidFill>
            <a:ln w="12699">
              <a:noFill/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38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26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533400" y="0"/>
            <a:ext cx="80010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061" name="Rectangle 5"/>
          <p:cNvSpPr>
            <a:spLocks noChangeArrowheads="1"/>
          </p:cNvSpPr>
          <p:nvPr/>
        </p:nvSpPr>
        <p:spPr bwMode="auto">
          <a:xfrm>
            <a:off x="0" y="303213"/>
            <a:ext cx="9144000" cy="698500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>
            <a:outerShdw dist="17961" dir="2700000" algn="ctr" rotWithShape="0">
              <a:schemeClr val="bg2"/>
            </a:outerShdw>
          </a:effectLst>
        </p:spPr>
        <p:txBody>
          <a:bodyPr lIns="90488" tIns="44450" rIns="90488" bIns="44450">
            <a:spAutoFit/>
          </a:bodyPr>
          <a:lstStyle/>
          <a:p>
            <a:pPr algn="ctr"/>
            <a:r>
              <a:rPr lang="en-US" sz="4000" b="1">
                <a:solidFill>
                  <a:schemeClr val="tx2"/>
                </a:solidFill>
              </a:rPr>
              <a:t>Threat of Substitute Products</a:t>
            </a: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609600" y="1828800"/>
            <a:ext cx="2590800" cy="3048000"/>
            <a:chOff x="384" y="1152"/>
            <a:chExt cx="1632" cy="1920"/>
          </a:xfrm>
        </p:grpSpPr>
        <p:sp>
          <p:nvSpPr>
            <p:cNvPr id="45062" name="AutoShape 6"/>
            <p:cNvSpPr>
              <a:spLocks noChangeArrowheads="1"/>
            </p:cNvSpPr>
            <p:nvPr/>
          </p:nvSpPr>
          <p:spPr bwMode="auto">
            <a:xfrm>
              <a:off x="384" y="1152"/>
              <a:ext cx="1632" cy="1920"/>
            </a:xfrm>
            <a:prstGeom prst="homePlate">
              <a:avLst>
                <a:gd name="adj" fmla="val 33333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12699">
              <a:noFill/>
              <a:miter lim="800000"/>
              <a:headEnd/>
              <a:tailEnd/>
            </a:ln>
            <a:effectLst>
              <a:outerShdw dist="53882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063" name="Rectangle 7"/>
            <p:cNvSpPr>
              <a:spLocks noChangeArrowheads="1"/>
            </p:cNvSpPr>
            <p:nvPr/>
          </p:nvSpPr>
          <p:spPr bwMode="auto">
            <a:xfrm>
              <a:off x="464" y="1384"/>
              <a:ext cx="1216" cy="1436"/>
            </a:xfrm>
            <a:prstGeom prst="rect">
              <a:avLst/>
            </a:prstGeom>
            <a:noFill/>
            <a:ln w="12699">
              <a:noFill/>
              <a:miter lim="800000"/>
              <a:headEnd/>
              <a:tailEnd/>
            </a:ln>
            <a:effectLst>
              <a:outerShdw dist="17961" dir="2700000" algn="ctr" rotWithShape="0">
                <a:schemeClr val="bg2"/>
              </a:outerShdw>
            </a:effectLst>
          </p:spPr>
          <p:txBody>
            <a:bodyPr lIns="90488" tIns="44450" rIns="90488" bIns="44450">
              <a:spAutoFit/>
            </a:bodyPr>
            <a:lstStyle/>
            <a:p>
              <a:r>
                <a:rPr lang="en-US" b="1"/>
                <a:t>Products with similar </a:t>
              </a:r>
              <a:r>
                <a:rPr lang="en-US" b="1" i="1"/>
                <a:t>function</a:t>
              </a:r>
              <a:r>
                <a:rPr lang="en-US" b="1" i="1">
                  <a:solidFill>
                    <a:schemeClr val="hlink"/>
                  </a:solidFill>
                </a:rPr>
                <a:t> </a:t>
              </a:r>
              <a:r>
                <a:rPr lang="en-US" b="1"/>
                <a:t>limit the prices firms can charge</a:t>
              </a:r>
            </a:p>
          </p:txBody>
        </p:sp>
      </p:grpSp>
      <p:sp>
        <p:nvSpPr>
          <p:cNvPr id="45069" name="Rectangle 13"/>
          <p:cNvSpPr>
            <a:spLocks noChangeArrowheads="1"/>
          </p:cNvSpPr>
          <p:nvPr/>
        </p:nvSpPr>
        <p:spPr bwMode="auto">
          <a:xfrm>
            <a:off x="3490913" y="1511300"/>
            <a:ext cx="4991100" cy="454025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Keys to evaluate substitute products:</a:t>
            </a:r>
          </a:p>
        </p:txBody>
      </p:sp>
      <p:grpSp>
        <p:nvGrpSpPr>
          <p:cNvPr id="3" name="Group 22"/>
          <p:cNvGrpSpPr>
            <a:grpSpLocks/>
          </p:cNvGrpSpPr>
          <p:nvPr/>
        </p:nvGrpSpPr>
        <p:grpSpPr bwMode="auto">
          <a:xfrm>
            <a:off x="3759200" y="2209800"/>
            <a:ext cx="5384800" cy="4340225"/>
            <a:chOff x="2631" y="1384"/>
            <a:chExt cx="3392" cy="2734"/>
          </a:xfrm>
        </p:grpSpPr>
        <p:sp>
          <p:nvSpPr>
            <p:cNvPr id="45067" name="Rectangle 11"/>
            <p:cNvSpPr>
              <a:spLocks noChangeArrowheads="1"/>
            </p:cNvSpPr>
            <p:nvPr/>
          </p:nvSpPr>
          <p:spPr bwMode="auto">
            <a:xfrm>
              <a:off x="2631" y="1384"/>
              <a:ext cx="2744" cy="976"/>
            </a:xfrm>
            <a:prstGeom prst="rect">
              <a:avLst/>
            </a:prstGeom>
            <a:noFill/>
            <a:ln w="12699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>
              <a:spAutoFit/>
            </a:bodyPr>
            <a:lstStyle/>
            <a:p>
              <a:r>
                <a:rPr lang="en-US" b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Products with improving price/performance tradeoffs relative to present industry products</a:t>
              </a:r>
            </a:p>
          </p:txBody>
        </p:sp>
        <p:sp>
          <p:nvSpPr>
            <p:cNvPr id="45068" name="Rectangle 12"/>
            <p:cNvSpPr>
              <a:spLocks noChangeArrowheads="1"/>
            </p:cNvSpPr>
            <p:nvPr/>
          </p:nvSpPr>
          <p:spPr bwMode="auto">
            <a:xfrm>
              <a:off x="2640" y="2160"/>
              <a:ext cx="2800" cy="286"/>
            </a:xfrm>
            <a:prstGeom prst="rect">
              <a:avLst/>
            </a:prstGeom>
            <a:noFill/>
            <a:ln w="12699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>
              <a:spAutoFit/>
            </a:bodyPr>
            <a:lstStyle/>
            <a:p>
              <a:r>
                <a:rPr lang="en-US" b="1" i="1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Example:</a:t>
              </a:r>
              <a:endParaRPr lang="en-US" b="1" dirty="0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45070" name="Rectangle 14"/>
            <p:cNvSpPr>
              <a:spLocks noChangeArrowheads="1"/>
            </p:cNvSpPr>
            <p:nvPr/>
          </p:nvSpPr>
          <p:spPr bwMode="auto">
            <a:xfrm>
              <a:off x="2905" y="2496"/>
              <a:ext cx="2855" cy="580"/>
            </a:xfrm>
            <a:prstGeom prst="rect">
              <a:avLst/>
            </a:prstGeom>
            <a:noFill/>
            <a:ln w="12699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>
              <a:spAutoFit/>
            </a:bodyPr>
            <a:lstStyle/>
            <a:p>
              <a:r>
                <a:rPr lang="en-US" b="1" dirty="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Electronic security systems in place of security </a:t>
              </a:r>
              <a:r>
                <a:rPr lang="en-US" b="1" dirty="0" smtClean="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guards</a:t>
              </a:r>
            </a:p>
            <a:p>
              <a:endParaRPr lang="en-US" b="1" dirty="0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45071" name="Rectangle 15"/>
            <p:cNvSpPr>
              <a:spLocks noChangeArrowheads="1"/>
            </p:cNvSpPr>
            <p:nvPr/>
          </p:nvSpPr>
          <p:spPr bwMode="auto">
            <a:xfrm>
              <a:off x="3168" y="2927"/>
              <a:ext cx="2855" cy="1191"/>
            </a:xfrm>
            <a:prstGeom prst="rect">
              <a:avLst/>
            </a:prstGeom>
            <a:noFill/>
            <a:ln w="12699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>
              <a:spAutoFit/>
            </a:bodyPr>
            <a:lstStyle/>
            <a:p>
              <a:r>
                <a:rPr lang="en-US" b="1" dirty="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Fax machines in place of overnight mail </a:t>
              </a:r>
              <a:r>
                <a:rPr lang="en-US" b="1" dirty="0" smtClean="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delivery</a:t>
              </a:r>
            </a:p>
            <a:p>
              <a:endParaRPr lang="en-US" b="1" dirty="0" smtClean="0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  <a:p>
              <a:pPr eaLnBrk="1" hangingPunct="1">
                <a:lnSpc>
                  <a:spcPct val="125000"/>
                </a:lnSpc>
                <a:buFont typeface="Wingdings" pitchFamily="2" charset="2"/>
                <a:buChar char="v"/>
              </a:pPr>
              <a:r>
                <a:rPr lang="en-US" b="1" dirty="0" smtClean="0">
                  <a:latin typeface="Arial" pitchFamily="34" charset="0"/>
                </a:rPr>
                <a:t>Eyeglasses vs. Contact Lens</a:t>
              </a:r>
            </a:p>
            <a:p>
              <a:pPr eaLnBrk="1" hangingPunct="1">
                <a:lnSpc>
                  <a:spcPct val="125000"/>
                </a:lnSpc>
                <a:buFont typeface="Wingdings" pitchFamily="2" charset="2"/>
                <a:buChar char="v"/>
              </a:pPr>
              <a:r>
                <a:rPr lang="en-US" b="1" dirty="0" smtClean="0">
                  <a:latin typeface="Arial" pitchFamily="34" charset="0"/>
                </a:rPr>
                <a:t>Sugar vs. Artificial Sweeteners</a:t>
              </a:r>
            </a:p>
            <a:p>
              <a:endParaRPr lang="en-US" b="1" dirty="0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45076" name="Oval 20"/>
            <p:cNvSpPr>
              <a:spLocks noChangeArrowheads="1"/>
            </p:cNvSpPr>
            <p:nvPr/>
          </p:nvSpPr>
          <p:spPr bwMode="auto">
            <a:xfrm>
              <a:off x="2976" y="3024"/>
              <a:ext cx="108" cy="108"/>
            </a:xfrm>
            <a:prstGeom prst="ellipse">
              <a:avLst/>
            </a:prstGeom>
            <a:solidFill>
              <a:schemeClr val="accent1"/>
            </a:solidFill>
            <a:ln w="12699">
              <a:noFill/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077" name="Oval 21"/>
            <p:cNvSpPr>
              <a:spLocks noChangeArrowheads="1"/>
            </p:cNvSpPr>
            <p:nvPr/>
          </p:nvSpPr>
          <p:spPr bwMode="auto">
            <a:xfrm>
              <a:off x="2976" y="3636"/>
              <a:ext cx="108" cy="108"/>
            </a:xfrm>
            <a:prstGeom prst="ellipse">
              <a:avLst/>
            </a:prstGeom>
            <a:solidFill>
              <a:schemeClr val="accent1"/>
            </a:solidFill>
            <a:ln w="12699">
              <a:noFill/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5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9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533400" y="0"/>
            <a:ext cx="80010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269" name="Rectangle 21"/>
          <p:cNvSpPr>
            <a:spLocks noChangeArrowheads="1"/>
          </p:cNvSpPr>
          <p:nvPr/>
        </p:nvSpPr>
        <p:spPr bwMode="auto">
          <a:xfrm>
            <a:off x="0" y="277813"/>
            <a:ext cx="9144000" cy="638175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>
            <a:outerShdw dist="17961" dir="2700000" algn="ctr" rotWithShape="0">
              <a:schemeClr val="bg2"/>
            </a:outerShdw>
          </a:effectLst>
        </p:spPr>
        <p:txBody>
          <a:bodyPr lIns="90488" tIns="44450" rIns="90488" bIns="44450">
            <a:spAutoFit/>
          </a:bodyPr>
          <a:lstStyle/>
          <a:p>
            <a:pPr algn="ctr"/>
            <a:r>
              <a:rPr lang="en-US" sz="3600" b="1">
                <a:solidFill>
                  <a:schemeClr val="tx2"/>
                </a:solidFill>
              </a:rPr>
              <a:t>Rivalry Among Existing Competitors</a:t>
            </a:r>
          </a:p>
        </p:txBody>
      </p:sp>
      <p:grpSp>
        <p:nvGrpSpPr>
          <p:cNvPr id="2" name="Group 33"/>
          <p:cNvGrpSpPr>
            <a:grpSpLocks/>
          </p:cNvGrpSpPr>
          <p:nvPr/>
        </p:nvGrpSpPr>
        <p:grpSpPr bwMode="auto">
          <a:xfrm>
            <a:off x="420688" y="1143000"/>
            <a:ext cx="8305800" cy="2941638"/>
            <a:chOff x="265" y="720"/>
            <a:chExt cx="5232" cy="1853"/>
          </a:xfrm>
        </p:grpSpPr>
        <p:sp>
          <p:nvSpPr>
            <p:cNvPr id="53252" name="Rectangle 4"/>
            <p:cNvSpPr>
              <a:spLocks noChangeArrowheads="1"/>
            </p:cNvSpPr>
            <p:nvPr/>
          </p:nvSpPr>
          <p:spPr bwMode="auto">
            <a:xfrm>
              <a:off x="265" y="720"/>
              <a:ext cx="5232" cy="325"/>
            </a:xfrm>
            <a:prstGeom prst="rect">
              <a:avLst/>
            </a:prstGeom>
            <a:noFill/>
            <a:ln w="12699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>
              <a:spAutoFit/>
            </a:bodyPr>
            <a:lstStyle/>
            <a:p>
              <a:r>
                <a:rPr lang="en-US" sz="2800" b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Intense rivalry often plays out in the following ways:</a:t>
              </a:r>
            </a:p>
          </p:txBody>
        </p:sp>
        <p:sp>
          <p:nvSpPr>
            <p:cNvPr id="53256" name="Rectangle 8"/>
            <p:cNvSpPr>
              <a:spLocks noChangeArrowheads="1"/>
            </p:cNvSpPr>
            <p:nvPr/>
          </p:nvSpPr>
          <p:spPr bwMode="auto">
            <a:xfrm>
              <a:off x="696" y="1424"/>
              <a:ext cx="3080" cy="286"/>
            </a:xfrm>
            <a:prstGeom prst="rect">
              <a:avLst/>
            </a:prstGeom>
            <a:noFill/>
            <a:ln w="12699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>
              <a:spAutoFit/>
            </a:bodyPr>
            <a:lstStyle/>
            <a:p>
              <a:r>
                <a:rPr lang="en-US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Using price competition</a:t>
              </a:r>
            </a:p>
          </p:txBody>
        </p:sp>
        <p:sp>
          <p:nvSpPr>
            <p:cNvPr id="53258" name="Rectangle 10"/>
            <p:cNvSpPr>
              <a:spLocks noChangeArrowheads="1"/>
            </p:cNvSpPr>
            <p:nvPr/>
          </p:nvSpPr>
          <p:spPr bwMode="auto">
            <a:xfrm>
              <a:off x="696" y="1712"/>
              <a:ext cx="3080" cy="286"/>
            </a:xfrm>
            <a:prstGeom prst="rect">
              <a:avLst/>
            </a:prstGeom>
            <a:noFill/>
            <a:ln w="12699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>
              <a:spAutoFit/>
            </a:bodyPr>
            <a:lstStyle/>
            <a:p>
              <a:r>
                <a:rPr lang="en-US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Staging advertising battles</a:t>
              </a:r>
            </a:p>
          </p:txBody>
        </p:sp>
        <p:sp>
          <p:nvSpPr>
            <p:cNvPr id="53260" name="Rectangle 12"/>
            <p:cNvSpPr>
              <a:spLocks noChangeArrowheads="1"/>
            </p:cNvSpPr>
            <p:nvPr/>
          </p:nvSpPr>
          <p:spPr bwMode="auto">
            <a:xfrm>
              <a:off x="696" y="2287"/>
              <a:ext cx="4184" cy="286"/>
            </a:xfrm>
            <a:prstGeom prst="rect">
              <a:avLst/>
            </a:prstGeom>
            <a:noFill/>
            <a:ln w="12699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>
              <a:spAutoFit/>
            </a:bodyPr>
            <a:lstStyle/>
            <a:p>
              <a:r>
                <a:rPr lang="en-US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Making new product introductions</a:t>
              </a:r>
            </a:p>
          </p:txBody>
        </p:sp>
        <p:sp>
          <p:nvSpPr>
            <p:cNvPr id="53262" name="Rectangle 14"/>
            <p:cNvSpPr>
              <a:spLocks noChangeArrowheads="1"/>
            </p:cNvSpPr>
            <p:nvPr/>
          </p:nvSpPr>
          <p:spPr bwMode="auto">
            <a:xfrm>
              <a:off x="696" y="2000"/>
              <a:ext cx="3656" cy="286"/>
            </a:xfrm>
            <a:prstGeom prst="rect">
              <a:avLst/>
            </a:prstGeom>
            <a:noFill/>
            <a:ln w="12699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>
              <a:spAutoFit/>
            </a:bodyPr>
            <a:lstStyle/>
            <a:p>
              <a:r>
                <a:rPr lang="en-US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Increasing consumer warranties or service</a:t>
              </a:r>
            </a:p>
          </p:txBody>
        </p:sp>
        <p:sp>
          <p:nvSpPr>
            <p:cNvPr id="53273" name="Oval 25"/>
            <p:cNvSpPr>
              <a:spLocks noChangeArrowheads="1"/>
            </p:cNvSpPr>
            <p:nvPr/>
          </p:nvSpPr>
          <p:spPr bwMode="auto">
            <a:xfrm>
              <a:off x="528" y="1536"/>
              <a:ext cx="108" cy="108"/>
            </a:xfrm>
            <a:prstGeom prst="ellipse">
              <a:avLst/>
            </a:prstGeom>
            <a:solidFill>
              <a:schemeClr val="accent1"/>
            </a:solidFill>
            <a:ln w="12699">
              <a:noFill/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74" name="Oval 26"/>
            <p:cNvSpPr>
              <a:spLocks noChangeArrowheads="1"/>
            </p:cNvSpPr>
            <p:nvPr/>
          </p:nvSpPr>
          <p:spPr bwMode="auto">
            <a:xfrm>
              <a:off x="528" y="1824"/>
              <a:ext cx="108" cy="108"/>
            </a:xfrm>
            <a:prstGeom prst="ellipse">
              <a:avLst/>
            </a:prstGeom>
            <a:solidFill>
              <a:schemeClr val="accent1"/>
            </a:solidFill>
            <a:ln w="12699">
              <a:noFill/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75" name="Oval 27"/>
            <p:cNvSpPr>
              <a:spLocks noChangeArrowheads="1"/>
            </p:cNvSpPr>
            <p:nvPr/>
          </p:nvSpPr>
          <p:spPr bwMode="auto">
            <a:xfrm>
              <a:off x="528" y="2100"/>
              <a:ext cx="108" cy="108"/>
            </a:xfrm>
            <a:prstGeom prst="ellipse">
              <a:avLst/>
            </a:prstGeom>
            <a:solidFill>
              <a:schemeClr val="accent1"/>
            </a:solidFill>
            <a:ln w="12699">
              <a:noFill/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76" name="Oval 28"/>
            <p:cNvSpPr>
              <a:spLocks noChangeArrowheads="1"/>
            </p:cNvSpPr>
            <p:nvPr/>
          </p:nvSpPr>
          <p:spPr bwMode="auto">
            <a:xfrm>
              <a:off x="528" y="2388"/>
              <a:ext cx="108" cy="108"/>
            </a:xfrm>
            <a:prstGeom prst="ellipse">
              <a:avLst/>
            </a:prstGeom>
            <a:solidFill>
              <a:schemeClr val="accent1"/>
            </a:solidFill>
            <a:ln w="12699">
              <a:noFill/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" name="Group 32"/>
          <p:cNvGrpSpPr>
            <a:grpSpLocks/>
          </p:cNvGrpSpPr>
          <p:nvPr/>
        </p:nvGrpSpPr>
        <p:grpSpPr bwMode="auto">
          <a:xfrm>
            <a:off x="420688" y="4252914"/>
            <a:ext cx="8620125" cy="2128838"/>
            <a:chOff x="265" y="2679"/>
            <a:chExt cx="5430" cy="1341"/>
          </a:xfrm>
        </p:grpSpPr>
        <p:sp>
          <p:nvSpPr>
            <p:cNvPr id="53263" name="Rectangle 15"/>
            <p:cNvSpPr>
              <a:spLocks noChangeArrowheads="1"/>
            </p:cNvSpPr>
            <p:nvPr/>
          </p:nvSpPr>
          <p:spPr bwMode="auto">
            <a:xfrm>
              <a:off x="265" y="2679"/>
              <a:ext cx="5430" cy="325"/>
            </a:xfrm>
            <a:prstGeom prst="rect">
              <a:avLst/>
            </a:prstGeom>
            <a:noFill/>
            <a:ln w="12699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>
              <a:spAutoFit/>
            </a:bodyPr>
            <a:lstStyle/>
            <a:p>
              <a:r>
                <a:rPr lang="en-US" sz="2800" b="1" dirty="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Occurs when a firm is pressured or sees an opportunity</a:t>
              </a:r>
            </a:p>
          </p:txBody>
        </p:sp>
        <p:sp>
          <p:nvSpPr>
            <p:cNvPr id="53265" name="Rectangle 17"/>
            <p:cNvSpPr>
              <a:spLocks noChangeArrowheads="1"/>
            </p:cNvSpPr>
            <p:nvPr/>
          </p:nvSpPr>
          <p:spPr bwMode="auto">
            <a:xfrm>
              <a:off x="576" y="3216"/>
              <a:ext cx="4952" cy="286"/>
            </a:xfrm>
            <a:prstGeom prst="rect">
              <a:avLst/>
            </a:prstGeom>
            <a:noFill/>
            <a:ln w="12699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>
              <a:spAutoFit/>
            </a:bodyPr>
            <a:lstStyle/>
            <a:p>
              <a:r>
                <a:rPr lang="en-US" dirty="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Price competition often leaves the entire industry worse off</a:t>
              </a:r>
            </a:p>
          </p:txBody>
        </p:sp>
        <p:sp>
          <p:nvSpPr>
            <p:cNvPr id="53267" name="Rectangle 19"/>
            <p:cNvSpPr>
              <a:spLocks noChangeArrowheads="1"/>
            </p:cNvSpPr>
            <p:nvPr/>
          </p:nvSpPr>
          <p:spPr bwMode="auto">
            <a:xfrm>
              <a:off x="624" y="3504"/>
              <a:ext cx="4736" cy="516"/>
            </a:xfrm>
            <a:prstGeom prst="rect">
              <a:avLst/>
            </a:prstGeom>
            <a:noFill/>
            <a:ln w="12699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>
              <a:spAutoFit/>
            </a:bodyPr>
            <a:lstStyle/>
            <a:p>
              <a:r>
                <a:rPr lang="en-US" dirty="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Advertising battles may increase total industry demand, but may be costly to smaller competitors</a:t>
              </a:r>
            </a:p>
          </p:txBody>
        </p:sp>
        <p:sp>
          <p:nvSpPr>
            <p:cNvPr id="53279" name="Oval 31"/>
            <p:cNvSpPr>
              <a:spLocks noChangeArrowheads="1"/>
            </p:cNvSpPr>
            <p:nvPr/>
          </p:nvSpPr>
          <p:spPr bwMode="auto">
            <a:xfrm>
              <a:off x="528" y="3444"/>
              <a:ext cx="108" cy="108"/>
            </a:xfrm>
            <a:prstGeom prst="ellipse">
              <a:avLst/>
            </a:prstGeom>
            <a:solidFill>
              <a:schemeClr val="accent1"/>
            </a:solidFill>
            <a:ln w="12699">
              <a:noFill/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533400" y="0"/>
            <a:ext cx="80010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747713" y="1092200"/>
            <a:ext cx="8013700" cy="515938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r>
              <a:rPr lang="en-US" sz="2000" b="1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Cutthroat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b="1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competition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is more likely to occur</a:t>
            </a:r>
            <a:r>
              <a:rPr lang="en-US" sz="2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when:</a:t>
            </a:r>
            <a:endParaRPr lang="en-US" sz="28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5321" name="Rectangle 25"/>
          <p:cNvSpPr>
            <a:spLocks noChangeArrowheads="1"/>
          </p:cNvSpPr>
          <p:nvPr/>
        </p:nvSpPr>
        <p:spPr bwMode="auto">
          <a:xfrm>
            <a:off x="0" y="277813"/>
            <a:ext cx="9144000" cy="638175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>
            <a:outerShdw dist="17961" dir="2700000" algn="ctr" rotWithShape="0">
              <a:schemeClr val="bg2"/>
            </a:outerShdw>
          </a:effectLst>
        </p:spPr>
        <p:txBody>
          <a:bodyPr lIns="90488" tIns="44450" rIns="90488" bIns="44450">
            <a:spAutoFit/>
          </a:bodyPr>
          <a:lstStyle/>
          <a:p>
            <a:pPr algn="ctr"/>
            <a:r>
              <a:rPr lang="en-US" sz="3600" b="1">
                <a:solidFill>
                  <a:schemeClr val="tx2"/>
                </a:solidFill>
              </a:rPr>
              <a:t>Rivalry Among Existing Competitors</a:t>
            </a:r>
          </a:p>
        </p:txBody>
      </p:sp>
      <p:grpSp>
        <p:nvGrpSpPr>
          <p:cNvPr id="2" name="Group 38"/>
          <p:cNvGrpSpPr>
            <a:grpSpLocks/>
          </p:cNvGrpSpPr>
          <p:nvPr/>
        </p:nvGrpSpPr>
        <p:grpSpPr bwMode="auto">
          <a:xfrm>
            <a:off x="1585913" y="1905000"/>
            <a:ext cx="7315200" cy="4833937"/>
            <a:chOff x="999" y="1131"/>
            <a:chExt cx="4608" cy="3045"/>
          </a:xfrm>
        </p:grpSpPr>
        <p:sp>
          <p:nvSpPr>
            <p:cNvPr id="55302" name="Rectangle 6"/>
            <p:cNvSpPr>
              <a:spLocks noChangeArrowheads="1"/>
            </p:cNvSpPr>
            <p:nvPr/>
          </p:nvSpPr>
          <p:spPr bwMode="auto">
            <a:xfrm>
              <a:off x="999" y="1131"/>
              <a:ext cx="4608" cy="325"/>
            </a:xfrm>
            <a:prstGeom prst="rect">
              <a:avLst/>
            </a:prstGeom>
            <a:noFill/>
            <a:ln w="12699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>
              <a:spAutoFit/>
            </a:bodyPr>
            <a:lstStyle/>
            <a:p>
              <a:r>
                <a:rPr lang="en-US" sz="2800" dirty="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Numerous or equally balanced competitors</a:t>
              </a:r>
            </a:p>
          </p:txBody>
        </p:sp>
        <p:sp>
          <p:nvSpPr>
            <p:cNvPr id="55304" name="Rectangle 8"/>
            <p:cNvSpPr>
              <a:spLocks noChangeArrowheads="1"/>
            </p:cNvSpPr>
            <p:nvPr/>
          </p:nvSpPr>
          <p:spPr bwMode="auto">
            <a:xfrm>
              <a:off x="1000" y="1467"/>
              <a:ext cx="3080" cy="325"/>
            </a:xfrm>
            <a:prstGeom prst="rect">
              <a:avLst/>
            </a:prstGeom>
            <a:noFill/>
            <a:ln w="12699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>
              <a:spAutoFit/>
            </a:bodyPr>
            <a:lstStyle/>
            <a:p>
              <a:r>
                <a:rPr lang="en-US" sz="280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Slow growth industry</a:t>
              </a:r>
            </a:p>
          </p:txBody>
        </p:sp>
        <p:sp>
          <p:nvSpPr>
            <p:cNvPr id="55306" name="Rectangle 10"/>
            <p:cNvSpPr>
              <a:spLocks noChangeArrowheads="1"/>
            </p:cNvSpPr>
            <p:nvPr/>
          </p:nvSpPr>
          <p:spPr bwMode="auto">
            <a:xfrm>
              <a:off x="1000" y="1803"/>
              <a:ext cx="3080" cy="325"/>
            </a:xfrm>
            <a:prstGeom prst="rect">
              <a:avLst/>
            </a:prstGeom>
            <a:noFill/>
            <a:ln w="12699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>
              <a:spAutoFit/>
            </a:bodyPr>
            <a:lstStyle/>
            <a:p>
              <a:r>
                <a:rPr lang="en-US" sz="280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High fixed costs</a:t>
              </a:r>
            </a:p>
          </p:txBody>
        </p:sp>
        <p:sp>
          <p:nvSpPr>
            <p:cNvPr id="55308" name="Rectangle 12"/>
            <p:cNvSpPr>
              <a:spLocks noChangeArrowheads="1"/>
            </p:cNvSpPr>
            <p:nvPr/>
          </p:nvSpPr>
          <p:spPr bwMode="auto">
            <a:xfrm>
              <a:off x="999" y="2507"/>
              <a:ext cx="4184" cy="325"/>
            </a:xfrm>
            <a:prstGeom prst="rect">
              <a:avLst/>
            </a:prstGeom>
            <a:noFill/>
            <a:ln w="12699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>
              <a:spAutoFit/>
            </a:bodyPr>
            <a:lstStyle/>
            <a:p>
              <a:r>
                <a:rPr lang="en-US" sz="280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Lack of differentiation or switching costs</a:t>
              </a:r>
            </a:p>
          </p:txBody>
        </p:sp>
        <p:sp>
          <p:nvSpPr>
            <p:cNvPr id="55310" name="Rectangle 14"/>
            <p:cNvSpPr>
              <a:spLocks noChangeArrowheads="1"/>
            </p:cNvSpPr>
            <p:nvPr/>
          </p:nvSpPr>
          <p:spPr bwMode="auto">
            <a:xfrm>
              <a:off x="1000" y="2138"/>
              <a:ext cx="2216" cy="325"/>
            </a:xfrm>
            <a:prstGeom prst="rect">
              <a:avLst/>
            </a:prstGeom>
            <a:noFill/>
            <a:ln w="12699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>
              <a:spAutoFit/>
            </a:bodyPr>
            <a:lstStyle/>
            <a:p>
              <a:r>
                <a:rPr lang="en-US" sz="280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High storage costs</a:t>
              </a:r>
            </a:p>
          </p:txBody>
        </p:sp>
        <p:sp>
          <p:nvSpPr>
            <p:cNvPr id="55312" name="Rectangle 16"/>
            <p:cNvSpPr>
              <a:spLocks noChangeArrowheads="1"/>
            </p:cNvSpPr>
            <p:nvPr/>
          </p:nvSpPr>
          <p:spPr bwMode="auto">
            <a:xfrm>
              <a:off x="999" y="2843"/>
              <a:ext cx="4184" cy="325"/>
            </a:xfrm>
            <a:prstGeom prst="rect">
              <a:avLst/>
            </a:prstGeom>
            <a:noFill/>
            <a:ln w="12699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>
              <a:spAutoFit/>
            </a:bodyPr>
            <a:lstStyle/>
            <a:p>
              <a:r>
                <a:rPr lang="en-US" sz="280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Capacity added in large increments</a:t>
              </a:r>
            </a:p>
          </p:txBody>
        </p:sp>
        <p:sp>
          <p:nvSpPr>
            <p:cNvPr id="55314" name="Rectangle 18"/>
            <p:cNvSpPr>
              <a:spLocks noChangeArrowheads="1"/>
            </p:cNvSpPr>
            <p:nvPr/>
          </p:nvSpPr>
          <p:spPr bwMode="auto">
            <a:xfrm>
              <a:off x="999" y="3515"/>
              <a:ext cx="4184" cy="325"/>
            </a:xfrm>
            <a:prstGeom prst="rect">
              <a:avLst/>
            </a:prstGeom>
            <a:noFill/>
            <a:ln w="12699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>
              <a:spAutoFit/>
            </a:bodyPr>
            <a:lstStyle/>
            <a:p>
              <a:r>
                <a:rPr lang="en-US" sz="280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High strategic stakes</a:t>
              </a:r>
            </a:p>
          </p:txBody>
        </p:sp>
        <p:sp>
          <p:nvSpPr>
            <p:cNvPr id="55316" name="Rectangle 20"/>
            <p:cNvSpPr>
              <a:spLocks noChangeArrowheads="1"/>
            </p:cNvSpPr>
            <p:nvPr/>
          </p:nvSpPr>
          <p:spPr bwMode="auto">
            <a:xfrm>
              <a:off x="999" y="3851"/>
              <a:ext cx="4184" cy="325"/>
            </a:xfrm>
            <a:prstGeom prst="rect">
              <a:avLst/>
            </a:prstGeom>
            <a:noFill/>
            <a:ln w="12699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>
              <a:spAutoFit/>
            </a:bodyPr>
            <a:lstStyle/>
            <a:p>
              <a:r>
                <a:rPr lang="en-US" sz="280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High exit barriers</a:t>
              </a:r>
            </a:p>
          </p:txBody>
        </p:sp>
        <p:sp>
          <p:nvSpPr>
            <p:cNvPr id="55318" name="Rectangle 22"/>
            <p:cNvSpPr>
              <a:spLocks noChangeArrowheads="1"/>
            </p:cNvSpPr>
            <p:nvPr/>
          </p:nvSpPr>
          <p:spPr bwMode="auto">
            <a:xfrm>
              <a:off x="999" y="3179"/>
              <a:ext cx="4184" cy="325"/>
            </a:xfrm>
            <a:prstGeom prst="rect">
              <a:avLst/>
            </a:prstGeom>
            <a:noFill/>
            <a:ln w="12699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>
              <a:spAutoFit/>
            </a:bodyPr>
            <a:lstStyle/>
            <a:p>
              <a:r>
                <a:rPr lang="en-US" sz="280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Diverse competitors</a:t>
              </a:r>
            </a:p>
          </p:txBody>
        </p:sp>
      </p:grpSp>
      <p:grpSp>
        <p:nvGrpSpPr>
          <p:cNvPr id="3" name="Group 37"/>
          <p:cNvGrpSpPr>
            <a:grpSpLocks/>
          </p:cNvGrpSpPr>
          <p:nvPr/>
        </p:nvGrpSpPr>
        <p:grpSpPr bwMode="auto">
          <a:xfrm>
            <a:off x="1295400" y="1998663"/>
            <a:ext cx="171450" cy="4419600"/>
            <a:chOff x="816" y="1259"/>
            <a:chExt cx="108" cy="2784"/>
          </a:xfrm>
        </p:grpSpPr>
        <p:sp>
          <p:nvSpPr>
            <p:cNvPr id="55323" name="Oval 27"/>
            <p:cNvSpPr>
              <a:spLocks noChangeArrowheads="1"/>
            </p:cNvSpPr>
            <p:nvPr/>
          </p:nvSpPr>
          <p:spPr bwMode="auto">
            <a:xfrm>
              <a:off x="816" y="1259"/>
              <a:ext cx="108" cy="108"/>
            </a:xfrm>
            <a:prstGeom prst="ellipse">
              <a:avLst/>
            </a:prstGeom>
            <a:solidFill>
              <a:schemeClr val="accent1"/>
            </a:solidFill>
            <a:ln w="12699">
              <a:noFill/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324" name="Oval 28"/>
            <p:cNvSpPr>
              <a:spLocks noChangeArrowheads="1"/>
            </p:cNvSpPr>
            <p:nvPr/>
          </p:nvSpPr>
          <p:spPr bwMode="auto">
            <a:xfrm>
              <a:off x="816" y="1583"/>
              <a:ext cx="108" cy="108"/>
            </a:xfrm>
            <a:prstGeom prst="ellipse">
              <a:avLst/>
            </a:prstGeom>
            <a:solidFill>
              <a:schemeClr val="accent1"/>
            </a:solidFill>
            <a:ln w="12699">
              <a:noFill/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325" name="Oval 29"/>
            <p:cNvSpPr>
              <a:spLocks noChangeArrowheads="1"/>
            </p:cNvSpPr>
            <p:nvPr/>
          </p:nvSpPr>
          <p:spPr bwMode="auto">
            <a:xfrm>
              <a:off x="816" y="1919"/>
              <a:ext cx="108" cy="108"/>
            </a:xfrm>
            <a:prstGeom prst="ellipse">
              <a:avLst/>
            </a:prstGeom>
            <a:solidFill>
              <a:schemeClr val="accent1"/>
            </a:solidFill>
            <a:ln w="12699">
              <a:noFill/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326" name="Oval 30"/>
            <p:cNvSpPr>
              <a:spLocks noChangeArrowheads="1"/>
            </p:cNvSpPr>
            <p:nvPr/>
          </p:nvSpPr>
          <p:spPr bwMode="auto">
            <a:xfrm>
              <a:off x="816" y="2255"/>
              <a:ext cx="108" cy="108"/>
            </a:xfrm>
            <a:prstGeom prst="ellipse">
              <a:avLst/>
            </a:prstGeom>
            <a:solidFill>
              <a:schemeClr val="accent1"/>
            </a:solidFill>
            <a:ln w="12699">
              <a:noFill/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327" name="Oval 31"/>
            <p:cNvSpPr>
              <a:spLocks noChangeArrowheads="1"/>
            </p:cNvSpPr>
            <p:nvPr/>
          </p:nvSpPr>
          <p:spPr bwMode="auto">
            <a:xfrm>
              <a:off x="816" y="2591"/>
              <a:ext cx="108" cy="108"/>
            </a:xfrm>
            <a:prstGeom prst="ellipse">
              <a:avLst/>
            </a:prstGeom>
            <a:solidFill>
              <a:schemeClr val="accent1"/>
            </a:solidFill>
            <a:ln w="12699">
              <a:noFill/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328" name="Oval 32"/>
            <p:cNvSpPr>
              <a:spLocks noChangeArrowheads="1"/>
            </p:cNvSpPr>
            <p:nvPr/>
          </p:nvSpPr>
          <p:spPr bwMode="auto">
            <a:xfrm>
              <a:off x="816" y="2927"/>
              <a:ext cx="108" cy="108"/>
            </a:xfrm>
            <a:prstGeom prst="ellipse">
              <a:avLst/>
            </a:prstGeom>
            <a:solidFill>
              <a:schemeClr val="accent1"/>
            </a:solidFill>
            <a:ln w="12699">
              <a:noFill/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329" name="Oval 33"/>
            <p:cNvSpPr>
              <a:spLocks noChangeArrowheads="1"/>
            </p:cNvSpPr>
            <p:nvPr/>
          </p:nvSpPr>
          <p:spPr bwMode="auto">
            <a:xfrm>
              <a:off x="816" y="3263"/>
              <a:ext cx="108" cy="108"/>
            </a:xfrm>
            <a:prstGeom prst="ellipse">
              <a:avLst/>
            </a:prstGeom>
            <a:solidFill>
              <a:schemeClr val="accent1"/>
            </a:solidFill>
            <a:ln w="12699">
              <a:noFill/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330" name="Oval 34"/>
            <p:cNvSpPr>
              <a:spLocks noChangeArrowheads="1"/>
            </p:cNvSpPr>
            <p:nvPr/>
          </p:nvSpPr>
          <p:spPr bwMode="auto">
            <a:xfrm>
              <a:off x="816" y="3599"/>
              <a:ext cx="108" cy="108"/>
            </a:xfrm>
            <a:prstGeom prst="ellipse">
              <a:avLst/>
            </a:prstGeom>
            <a:solidFill>
              <a:schemeClr val="accent1"/>
            </a:solidFill>
            <a:ln w="12699">
              <a:noFill/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331" name="Oval 35"/>
            <p:cNvSpPr>
              <a:spLocks noChangeArrowheads="1"/>
            </p:cNvSpPr>
            <p:nvPr/>
          </p:nvSpPr>
          <p:spPr bwMode="auto">
            <a:xfrm>
              <a:off x="816" y="3935"/>
              <a:ext cx="108" cy="108"/>
            </a:xfrm>
            <a:prstGeom prst="ellipse">
              <a:avLst/>
            </a:prstGeom>
            <a:solidFill>
              <a:schemeClr val="accent1"/>
            </a:solidFill>
            <a:ln w="12699">
              <a:noFill/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5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00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Text Box 2"/>
          <p:cNvSpPr txBox="1">
            <a:spLocks noChangeArrowheads="1"/>
          </p:cNvSpPr>
          <p:nvPr/>
        </p:nvSpPr>
        <p:spPr bwMode="auto">
          <a:xfrm>
            <a:off x="971550" y="1606550"/>
            <a:ext cx="29908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Tahoma" pitchFamily="34" charset="0"/>
              </a:rPr>
              <a:t>Low entry barriers</a:t>
            </a:r>
          </a:p>
        </p:txBody>
      </p:sp>
      <p:sp>
        <p:nvSpPr>
          <p:cNvPr id="123907" name="Rectangle 3"/>
          <p:cNvSpPr>
            <a:spLocks noGrp="1" noChangeArrowheads="1"/>
          </p:cNvSpPr>
          <p:nvPr>
            <p:ph type="title"/>
          </p:nvPr>
        </p:nvSpPr>
        <p:spPr bwMode="auto">
          <a:solidFill>
            <a:schemeClr val="bg1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/>
              <a:t>Interpreting Industry Analyses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4872038" y="2633663"/>
            <a:ext cx="3538537" cy="2000250"/>
            <a:chOff x="1766" y="1988"/>
            <a:chExt cx="2229" cy="1260"/>
          </a:xfrm>
        </p:grpSpPr>
        <p:sp>
          <p:nvSpPr>
            <p:cNvPr id="123909" name="Oval 5"/>
            <p:cNvSpPr>
              <a:spLocks noChangeArrowheads="1"/>
            </p:cNvSpPr>
            <p:nvPr/>
          </p:nvSpPr>
          <p:spPr bwMode="blackWhite">
            <a:xfrm>
              <a:off x="1766" y="1988"/>
              <a:ext cx="2229" cy="1260"/>
            </a:xfrm>
            <a:prstGeom prst="ellipse">
              <a:avLst/>
            </a:prstGeom>
            <a:gradFill rotWithShape="0">
              <a:gsLst>
                <a:gs pos="0">
                  <a:srgbClr val="CC3300">
                    <a:gamma/>
                    <a:shade val="46275"/>
                    <a:invGamma/>
                  </a:srgbClr>
                </a:gs>
                <a:gs pos="100000">
                  <a:srgbClr val="CC3300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endParaRPr>
            </a:p>
          </p:txBody>
        </p:sp>
        <p:sp>
          <p:nvSpPr>
            <p:cNvPr id="123910" name="Oval 6"/>
            <p:cNvSpPr>
              <a:spLocks noChangeArrowheads="1"/>
            </p:cNvSpPr>
            <p:nvPr/>
          </p:nvSpPr>
          <p:spPr bwMode="blackWhite">
            <a:xfrm>
              <a:off x="1831" y="2064"/>
              <a:ext cx="2098" cy="1108"/>
            </a:xfrm>
            <a:prstGeom prst="ellipse">
              <a:avLst/>
            </a:prstGeom>
            <a:gradFill rotWithShape="0">
              <a:gsLst>
                <a:gs pos="0">
                  <a:srgbClr val="CC3300"/>
                </a:gs>
                <a:gs pos="100000">
                  <a:srgbClr val="CC3300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r>
                <a:rPr lang="en-US" sz="3200">
                  <a:solidFill>
                    <a:srgbClr val="FFFFC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ahoma" pitchFamily="34" charset="0"/>
                </a:rPr>
                <a:t>Unattractive</a:t>
              </a:r>
              <a:br>
                <a:rPr lang="en-US" sz="3200">
                  <a:solidFill>
                    <a:srgbClr val="FFFFC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ahoma" pitchFamily="34" charset="0"/>
                </a:rPr>
              </a:br>
              <a:r>
                <a:rPr lang="en-US" sz="3200">
                  <a:solidFill>
                    <a:srgbClr val="FFFFC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ahoma" pitchFamily="34" charset="0"/>
                </a:rPr>
                <a:t>Industry</a:t>
              </a:r>
            </a:p>
          </p:txBody>
        </p:sp>
      </p:grpSp>
      <p:sp>
        <p:nvSpPr>
          <p:cNvPr id="123911" name="Text Box 7"/>
          <p:cNvSpPr txBox="1">
            <a:spLocks noChangeArrowheads="1"/>
          </p:cNvSpPr>
          <p:nvPr/>
        </p:nvSpPr>
        <p:spPr bwMode="auto">
          <a:xfrm>
            <a:off x="609600" y="2414588"/>
            <a:ext cx="324008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Tahoma" pitchFamily="34" charset="0"/>
              </a:rPr>
              <a:t>Suppliers and buyers have strong positions</a:t>
            </a:r>
          </a:p>
        </p:txBody>
      </p:sp>
      <p:sp>
        <p:nvSpPr>
          <p:cNvPr id="123912" name="Text Box 8"/>
          <p:cNvSpPr txBox="1">
            <a:spLocks noChangeArrowheads="1"/>
          </p:cNvSpPr>
          <p:nvPr/>
        </p:nvSpPr>
        <p:spPr bwMode="auto">
          <a:xfrm>
            <a:off x="742950" y="3617913"/>
            <a:ext cx="288131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Tahoma" pitchFamily="34" charset="0"/>
              </a:rPr>
              <a:t>Strong threats from substitute products</a:t>
            </a:r>
          </a:p>
        </p:txBody>
      </p:sp>
      <p:sp>
        <p:nvSpPr>
          <p:cNvPr id="123913" name="Text Box 9"/>
          <p:cNvSpPr txBox="1">
            <a:spLocks noChangeArrowheads="1"/>
          </p:cNvSpPr>
          <p:nvPr/>
        </p:nvSpPr>
        <p:spPr bwMode="auto">
          <a:xfrm>
            <a:off x="1309688" y="4773613"/>
            <a:ext cx="2881312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Tahoma" pitchFamily="34" charset="0"/>
              </a:rPr>
              <a:t>Intense rivalry among competitors</a:t>
            </a:r>
          </a:p>
        </p:txBody>
      </p:sp>
      <p:sp>
        <p:nvSpPr>
          <p:cNvPr id="123914" name="Text Box 10"/>
          <p:cNvSpPr txBox="1">
            <a:spLocks noChangeArrowheads="1"/>
          </p:cNvSpPr>
          <p:nvPr/>
        </p:nvSpPr>
        <p:spPr bwMode="auto">
          <a:xfrm>
            <a:off x="5027613" y="4956175"/>
            <a:ext cx="3227387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b="1" i="1">
                <a:solidFill>
                  <a:srgbClr val="CC3300"/>
                </a:solidFill>
                <a:latin typeface="Arial" pitchFamily="34" charset="0"/>
              </a:rPr>
              <a:t>Low profit potential</a:t>
            </a:r>
          </a:p>
        </p:txBody>
      </p:sp>
      <p:sp>
        <p:nvSpPr>
          <p:cNvPr id="123915" name="Line 11"/>
          <p:cNvSpPr>
            <a:spLocks noChangeShapeType="1"/>
          </p:cNvSpPr>
          <p:nvPr/>
        </p:nvSpPr>
        <p:spPr bwMode="auto">
          <a:xfrm>
            <a:off x="3586163" y="1935163"/>
            <a:ext cx="1762125" cy="1017587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 type="stealth" w="lg" len="lg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123916" name="Line 12"/>
          <p:cNvSpPr>
            <a:spLocks noChangeShapeType="1"/>
          </p:cNvSpPr>
          <p:nvPr/>
        </p:nvSpPr>
        <p:spPr bwMode="auto">
          <a:xfrm>
            <a:off x="3592513" y="2865438"/>
            <a:ext cx="1384300" cy="381000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 type="stealth" w="lg" len="lg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123917" name="Line 13"/>
          <p:cNvSpPr>
            <a:spLocks noChangeShapeType="1"/>
          </p:cNvSpPr>
          <p:nvPr/>
        </p:nvSpPr>
        <p:spPr bwMode="auto">
          <a:xfrm flipV="1">
            <a:off x="3568700" y="3735388"/>
            <a:ext cx="1314450" cy="352425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 type="stealth" w="lg" len="lg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123918" name="Line 14"/>
          <p:cNvSpPr>
            <a:spLocks noChangeShapeType="1"/>
          </p:cNvSpPr>
          <p:nvPr/>
        </p:nvSpPr>
        <p:spPr bwMode="auto">
          <a:xfrm flipV="1">
            <a:off x="3603625" y="4167188"/>
            <a:ext cx="1552575" cy="896937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 type="stealth" w="lg" len="lg"/>
          </a:ln>
          <a:effectLst/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3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3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23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23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23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23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23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23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23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17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39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39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06" grpId="0" autoUpdateAnimBg="0"/>
      <p:bldP spid="123907" grpId="0" animBg="1" autoUpdateAnimBg="0"/>
      <p:bldP spid="123911" grpId="0" autoUpdateAnimBg="0"/>
      <p:bldP spid="123912" grpId="0" autoUpdateAnimBg="0"/>
      <p:bldP spid="123913" grpId="0" autoUpdateAnimBg="0"/>
      <p:bldP spid="123914" grpId="0" autoUpdateAnimBg="0"/>
      <p:bldP spid="123915" grpId="0" animBg="1"/>
      <p:bldP spid="123916" grpId="0" animBg="1"/>
      <p:bldP spid="123917" grpId="0" animBg="1"/>
      <p:bldP spid="1239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© 2007 Thomson/South-Western. All rights reserved.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2–</a:t>
            </a:r>
            <a:fld id="{E4D14552-F685-4AD2-A4B4-9B4384BB8C2F}" type="slidenum">
              <a:rPr lang="en-US"/>
              <a:pPr/>
              <a:t>2</a:t>
            </a:fld>
            <a:endParaRPr lang="en-US"/>
          </a:p>
        </p:txBody>
      </p:sp>
      <p:sp>
        <p:nvSpPr>
          <p:cNvPr id="35850" name="Rectangle 1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General Environment</a:t>
            </a:r>
          </a:p>
        </p:txBody>
      </p:sp>
      <p:sp>
        <p:nvSpPr>
          <p:cNvPr id="35851" name="Rectangle 11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/>
              <a:t>Dimensions in the broader society that influence an industry and the firms within it:</a:t>
            </a:r>
          </a:p>
          <a:p>
            <a:pPr lvl="1">
              <a:spcBef>
                <a:spcPct val="50000"/>
              </a:spcBef>
            </a:pPr>
            <a:r>
              <a:rPr lang="en-US"/>
              <a:t>Demographic</a:t>
            </a:r>
          </a:p>
          <a:p>
            <a:pPr lvl="1">
              <a:spcBef>
                <a:spcPct val="50000"/>
              </a:spcBef>
            </a:pPr>
            <a:r>
              <a:rPr lang="en-US"/>
              <a:t>Economic</a:t>
            </a:r>
          </a:p>
          <a:p>
            <a:pPr lvl="1">
              <a:spcBef>
                <a:spcPct val="50000"/>
              </a:spcBef>
            </a:pPr>
            <a:r>
              <a:rPr lang="en-US"/>
              <a:t>Political/legal</a:t>
            </a:r>
          </a:p>
          <a:p>
            <a:pPr lvl="1">
              <a:spcBef>
                <a:spcPct val="50000"/>
              </a:spcBef>
            </a:pPr>
            <a:r>
              <a:rPr lang="en-US"/>
              <a:t>Sociocultural</a:t>
            </a:r>
          </a:p>
          <a:p>
            <a:pPr lvl="1">
              <a:spcBef>
                <a:spcPct val="50000"/>
              </a:spcBef>
            </a:pPr>
            <a:r>
              <a:rPr lang="en-US"/>
              <a:t>Technological</a:t>
            </a:r>
          </a:p>
          <a:p>
            <a:pPr lvl="1">
              <a:spcBef>
                <a:spcPct val="50000"/>
              </a:spcBef>
            </a:pPr>
            <a:r>
              <a:rPr lang="en-US"/>
              <a:t>Global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5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5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5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5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5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58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58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58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50" grpId="0"/>
      <p:bldP spid="35851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 bwMode="auto">
          <a:solidFill>
            <a:schemeClr val="bg1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/>
              <a:t>Interpreting Industry Analyses (cont’d)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4872038" y="2636838"/>
            <a:ext cx="3538537" cy="2000250"/>
            <a:chOff x="1766" y="1988"/>
            <a:chExt cx="2229" cy="1260"/>
          </a:xfrm>
        </p:grpSpPr>
        <p:sp>
          <p:nvSpPr>
            <p:cNvPr id="125956" name="Oval 4"/>
            <p:cNvSpPr>
              <a:spLocks noChangeArrowheads="1"/>
            </p:cNvSpPr>
            <p:nvPr/>
          </p:nvSpPr>
          <p:spPr bwMode="blackWhite">
            <a:xfrm>
              <a:off x="1766" y="1988"/>
              <a:ext cx="2229" cy="1260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lang="en-US">
                <a:solidFill>
                  <a:schemeClr val="bg1"/>
                </a:solidFill>
                <a:latin typeface="Tahoma" pitchFamily="34" charset="0"/>
              </a:endParaRPr>
            </a:p>
          </p:txBody>
        </p:sp>
        <p:sp>
          <p:nvSpPr>
            <p:cNvPr id="125957" name="Oval 5"/>
            <p:cNvSpPr>
              <a:spLocks noChangeArrowheads="1"/>
            </p:cNvSpPr>
            <p:nvPr/>
          </p:nvSpPr>
          <p:spPr bwMode="blackWhite">
            <a:xfrm>
              <a:off x="1831" y="2064"/>
              <a:ext cx="2098" cy="1108"/>
            </a:xfrm>
            <a:prstGeom prst="ellipse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r>
                <a:rPr lang="en-US" sz="3200">
                  <a:solidFill>
                    <a:srgbClr val="FFFFC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ahoma" pitchFamily="34" charset="0"/>
                </a:rPr>
                <a:t>Attractive</a:t>
              </a:r>
              <a:br>
                <a:rPr lang="en-US" sz="3200">
                  <a:solidFill>
                    <a:srgbClr val="FFFFC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ahoma" pitchFamily="34" charset="0"/>
                </a:rPr>
              </a:br>
              <a:r>
                <a:rPr lang="en-US" sz="3200">
                  <a:solidFill>
                    <a:srgbClr val="FFFFC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ahoma" pitchFamily="34" charset="0"/>
                </a:rPr>
                <a:t>Industry</a:t>
              </a:r>
            </a:p>
          </p:txBody>
        </p:sp>
      </p:grpSp>
      <p:sp>
        <p:nvSpPr>
          <p:cNvPr id="125958" name="Text Box 6"/>
          <p:cNvSpPr txBox="1">
            <a:spLocks noChangeArrowheads="1"/>
          </p:cNvSpPr>
          <p:nvPr/>
        </p:nvSpPr>
        <p:spPr bwMode="auto">
          <a:xfrm>
            <a:off x="881063" y="1600200"/>
            <a:ext cx="28813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Tahoma" pitchFamily="34" charset="0"/>
              </a:rPr>
              <a:t>High entry barriers</a:t>
            </a:r>
          </a:p>
        </p:txBody>
      </p:sp>
      <p:sp>
        <p:nvSpPr>
          <p:cNvPr id="125959" name="Text Box 7"/>
          <p:cNvSpPr txBox="1">
            <a:spLocks noChangeArrowheads="1"/>
          </p:cNvSpPr>
          <p:nvPr/>
        </p:nvSpPr>
        <p:spPr bwMode="auto">
          <a:xfrm>
            <a:off x="681038" y="2393950"/>
            <a:ext cx="3240087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Tahoma" pitchFamily="34" charset="0"/>
              </a:rPr>
              <a:t>Suppliers and buyers have weak positions</a:t>
            </a:r>
          </a:p>
        </p:txBody>
      </p:sp>
      <p:sp>
        <p:nvSpPr>
          <p:cNvPr id="125960" name="Text Box 8"/>
          <p:cNvSpPr txBox="1">
            <a:spLocks noChangeArrowheads="1"/>
          </p:cNvSpPr>
          <p:nvPr/>
        </p:nvSpPr>
        <p:spPr bwMode="auto">
          <a:xfrm>
            <a:off x="942975" y="3749675"/>
            <a:ext cx="288131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Tahoma" pitchFamily="34" charset="0"/>
              </a:rPr>
              <a:t>Few threats from substitute products</a:t>
            </a:r>
          </a:p>
        </p:txBody>
      </p:sp>
      <p:sp>
        <p:nvSpPr>
          <p:cNvPr id="125961" name="Text Box 9"/>
          <p:cNvSpPr txBox="1">
            <a:spLocks noChangeArrowheads="1"/>
          </p:cNvSpPr>
          <p:nvPr/>
        </p:nvSpPr>
        <p:spPr bwMode="auto">
          <a:xfrm>
            <a:off x="1262063" y="4740275"/>
            <a:ext cx="2881312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Tahoma" pitchFamily="34" charset="0"/>
              </a:rPr>
              <a:t>Moderate rivalry among competitors</a:t>
            </a:r>
          </a:p>
        </p:txBody>
      </p:sp>
      <p:sp>
        <p:nvSpPr>
          <p:cNvPr id="125962" name="Text Box 10"/>
          <p:cNvSpPr txBox="1">
            <a:spLocks noChangeArrowheads="1"/>
          </p:cNvSpPr>
          <p:nvPr/>
        </p:nvSpPr>
        <p:spPr bwMode="auto">
          <a:xfrm>
            <a:off x="5027613" y="4959350"/>
            <a:ext cx="3227387" cy="466725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b="1" i="1">
                <a:solidFill>
                  <a:srgbClr val="CC3300"/>
                </a:solidFill>
                <a:latin typeface="Arial" pitchFamily="34" charset="0"/>
              </a:rPr>
              <a:t>High profit potential</a:t>
            </a:r>
          </a:p>
        </p:txBody>
      </p:sp>
      <p:sp>
        <p:nvSpPr>
          <p:cNvPr id="125963" name="Line 11"/>
          <p:cNvSpPr>
            <a:spLocks noChangeShapeType="1"/>
          </p:cNvSpPr>
          <p:nvPr/>
        </p:nvSpPr>
        <p:spPr bwMode="auto">
          <a:xfrm>
            <a:off x="3586163" y="1938338"/>
            <a:ext cx="1762125" cy="1017587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 type="stealth" w="lg" len="lg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125964" name="Line 12"/>
          <p:cNvSpPr>
            <a:spLocks noChangeShapeType="1"/>
          </p:cNvSpPr>
          <p:nvPr/>
        </p:nvSpPr>
        <p:spPr bwMode="auto">
          <a:xfrm>
            <a:off x="3617913" y="2868613"/>
            <a:ext cx="1384300" cy="381000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 type="stealth" w="lg" len="lg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125965" name="Line 13"/>
          <p:cNvSpPr>
            <a:spLocks noChangeShapeType="1"/>
          </p:cNvSpPr>
          <p:nvPr/>
        </p:nvSpPr>
        <p:spPr bwMode="auto">
          <a:xfrm flipV="1">
            <a:off x="3568700" y="3738563"/>
            <a:ext cx="1314450" cy="352425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 type="stealth" w="lg" len="lg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125966" name="Line 14"/>
          <p:cNvSpPr>
            <a:spLocks noChangeShapeType="1"/>
          </p:cNvSpPr>
          <p:nvPr/>
        </p:nvSpPr>
        <p:spPr bwMode="auto">
          <a:xfrm flipV="1">
            <a:off x="3644900" y="4208463"/>
            <a:ext cx="1552575" cy="896937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 type="stealth" w="lg" len="lg"/>
          </a:ln>
          <a:effectLst/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5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5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25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25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25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25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25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25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7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59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59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958" grpId="0" autoUpdateAnimBg="0"/>
      <p:bldP spid="125959" grpId="0" autoUpdateAnimBg="0"/>
      <p:bldP spid="125960" grpId="0" autoUpdateAnimBg="0"/>
      <p:bldP spid="125961" grpId="0" autoUpdateAnimBg="0"/>
      <p:bldP spid="125962" grpId="0" animBg="1" autoUpdateAnimBg="0"/>
      <p:bldP spid="125963" grpId="0" animBg="1"/>
      <p:bldP spid="125964" grpId="0" animBg="1"/>
      <p:bldP spid="125965" grpId="0" animBg="1"/>
      <p:bldP spid="12596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2"/>
          <p:cNvGrpSpPr>
            <a:grpSpLocks/>
          </p:cNvGrpSpPr>
          <p:nvPr/>
        </p:nvGrpSpPr>
        <p:grpSpPr bwMode="auto">
          <a:xfrm>
            <a:off x="3962400" y="2362200"/>
            <a:ext cx="4875213" cy="4343400"/>
            <a:chOff x="2496" y="1488"/>
            <a:chExt cx="3071" cy="2736"/>
          </a:xfrm>
        </p:grpSpPr>
        <p:sp>
          <p:nvSpPr>
            <p:cNvPr id="18475" name="Rectangle 43"/>
            <p:cNvSpPr>
              <a:spLocks noChangeArrowheads="1"/>
            </p:cNvSpPr>
            <p:nvPr/>
          </p:nvSpPr>
          <p:spPr bwMode="auto">
            <a:xfrm>
              <a:off x="2496" y="1488"/>
              <a:ext cx="3071" cy="2736"/>
            </a:xfrm>
            <a:prstGeom prst="rect">
              <a:avLst/>
            </a:prstGeom>
            <a:solidFill>
              <a:srgbClr val="FFFFFF"/>
            </a:solidFill>
            <a:ln w="12699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76" name="Rectangle 44"/>
            <p:cNvSpPr>
              <a:spLocks noChangeArrowheads="1"/>
            </p:cNvSpPr>
            <p:nvPr/>
          </p:nvSpPr>
          <p:spPr bwMode="auto">
            <a:xfrm>
              <a:off x="2587" y="2928"/>
              <a:ext cx="1392" cy="1248"/>
            </a:xfrm>
            <a:prstGeom prst="rect">
              <a:avLst/>
            </a:prstGeom>
            <a:solidFill>
              <a:srgbClr val="C0FEF9"/>
            </a:solidFill>
            <a:ln w="12699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77" name="Rectangle 45"/>
            <p:cNvSpPr>
              <a:spLocks noChangeArrowheads="1"/>
            </p:cNvSpPr>
            <p:nvPr/>
          </p:nvSpPr>
          <p:spPr bwMode="auto">
            <a:xfrm>
              <a:off x="4075" y="1584"/>
              <a:ext cx="1392" cy="1248"/>
            </a:xfrm>
            <a:prstGeom prst="rect">
              <a:avLst/>
            </a:prstGeom>
            <a:solidFill>
              <a:srgbClr val="C0FEF9"/>
            </a:solidFill>
            <a:ln w="12699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78" name="Rectangle 46"/>
            <p:cNvSpPr>
              <a:spLocks noChangeArrowheads="1"/>
            </p:cNvSpPr>
            <p:nvPr/>
          </p:nvSpPr>
          <p:spPr bwMode="auto">
            <a:xfrm>
              <a:off x="4075" y="2928"/>
              <a:ext cx="1392" cy="1248"/>
            </a:xfrm>
            <a:prstGeom prst="rect">
              <a:avLst/>
            </a:prstGeom>
            <a:solidFill>
              <a:srgbClr val="C0FEF9"/>
            </a:solidFill>
            <a:ln w="12699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79" name="Rectangle 47"/>
            <p:cNvSpPr>
              <a:spLocks noChangeArrowheads="1"/>
            </p:cNvSpPr>
            <p:nvPr/>
          </p:nvSpPr>
          <p:spPr bwMode="auto">
            <a:xfrm>
              <a:off x="2592" y="1584"/>
              <a:ext cx="1392" cy="1248"/>
            </a:xfrm>
            <a:prstGeom prst="rect">
              <a:avLst/>
            </a:prstGeom>
            <a:solidFill>
              <a:srgbClr val="C0FEF9"/>
            </a:solidFill>
            <a:ln w="12699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8450" name="Rectangle 18"/>
          <p:cNvSpPr>
            <a:spLocks noChangeArrowheads="1"/>
          </p:cNvSpPr>
          <p:nvPr/>
        </p:nvSpPr>
        <p:spPr bwMode="auto">
          <a:xfrm>
            <a:off x="0" y="44450"/>
            <a:ext cx="9144000" cy="541338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/>
            <a:r>
              <a:rPr lang="en-US" sz="40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Generic Business Level Strategies</a:t>
            </a:r>
          </a:p>
        </p:txBody>
      </p:sp>
      <p:grpSp>
        <p:nvGrpSpPr>
          <p:cNvPr id="3" name="Group 49"/>
          <p:cNvGrpSpPr>
            <a:grpSpLocks/>
          </p:cNvGrpSpPr>
          <p:nvPr/>
        </p:nvGrpSpPr>
        <p:grpSpPr bwMode="auto">
          <a:xfrm>
            <a:off x="138113" y="768350"/>
            <a:ext cx="8770937" cy="5854700"/>
            <a:chOff x="87" y="484"/>
            <a:chExt cx="5525" cy="3688"/>
          </a:xfrm>
        </p:grpSpPr>
        <p:grpSp>
          <p:nvGrpSpPr>
            <p:cNvPr id="4" name="Group 37"/>
            <p:cNvGrpSpPr>
              <a:grpSpLocks/>
            </p:cNvGrpSpPr>
            <p:nvPr/>
          </p:nvGrpSpPr>
          <p:grpSpPr bwMode="auto">
            <a:xfrm>
              <a:off x="2452" y="484"/>
              <a:ext cx="3160" cy="928"/>
              <a:chOff x="2452" y="484"/>
              <a:chExt cx="3160" cy="928"/>
            </a:xfrm>
          </p:grpSpPr>
          <p:sp>
            <p:nvSpPr>
              <p:cNvPr id="18439" name="AutoShape 7"/>
              <p:cNvSpPr>
                <a:spLocks noChangeArrowheads="1"/>
              </p:cNvSpPr>
              <p:nvPr/>
            </p:nvSpPr>
            <p:spPr bwMode="auto">
              <a:xfrm rot="16200000" flipH="1">
                <a:off x="3820" y="-884"/>
                <a:ext cx="424" cy="3160"/>
              </a:xfrm>
              <a:prstGeom prst="homePlate">
                <a:avLst>
                  <a:gd name="adj" fmla="val 33333"/>
                </a:avLst>
              </a:prstGeom>
              <a:solidFill>
                <a:schemeClr val="accent2"/>
              </a:solidFill>
              <a:ln w="12699">
                <a:noFill/>
                <a:miter lim="800000"/>
                <a:headEnd/>
                <a:tailEnd/>
              </a:ln>
              <a:effectLst>
                <a:outerShdw dist="53882" dir="2700000" algn="ctr" rotWithShape="0">
                  <a:schemeClr val="bg2"/>
                </a:outerShdw>
              </a:effec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40" name="AutoShape 8"/>
              <p:cNvSpPr>
                <a:spLocks noChangeArrowheads="1"/>
              </p:cNvSpPr>
              <p:nvPr/>
            </p:nvSpPr>
            <p:spPr bwMode="auto">
              <a:xfrm rot="16200000" flipH="1">
                <a:off x="3064" y="496"/>
                <a:ext cx="448" cy="1384"/>
              </a:xfrm>
              <a:prstGeom prst="homePlate">
                <a:avLst>
                  <a:gd name="adj" fmla="val 33333"/>
                </a:avLst>
              </a:prstGeom>
              <a:solidFill>
                <a:schemeClr val="accent2"/>
              </a:solidFill>
              <a:ln w="12699">
                <a:noFill/>
                <a:miter lim="800000"/>
                <a:headEnd/>
                <a:tailEnd/>
              </a:ln>
              <a:effectLst>
                <a:outerShdw dist="53882" dir="2700000" algn="ctr" rotWithShape="0">
                  <a:schemeClr val="bg2"/>
                </a:outerShdw>
              </a:effec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41" name="AutoShape 9"/>
              <p:cNvSpPr>
                <a:spLocks noChangeArrowheads="1"/>
              </p:cNvSpPr>
              <p:nvPr/>
            </p:nvSpPr>
            <p:spPr bwMode="auto">
              <a:xfrm rot="16200000" flipH="1">
                <a:off x="4552" y="496"/>
                <a:ext cx="448" cy="1384"/>
              </a:xfrm>
              <a:prstGeom prst="homePlate">
                <a:avLst>
                  <a:gd name="adj" fmla="val 33333"/>
                </a:avLst>
              </a:prstGeom>
              <a:solidFill>
                <a:schemeClr val="accent2"/>
              </a:solidFill>
              <a:ln w="12699">
                <a:noFill/>
                <a:miter lim="800000"/>
                <a:headEnd/>
                <a:tailEnd/>
              </a:ln>
              <a:effectLst>
                <a:outerShdw dist="53882" dir="2700000" algn="ctr" rotWithShape="0">
                  <a:schemeClr val="bg2"/>
                </a:outerShdw>
              </a:effec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42" name="Rectangle 10"/>
              <p:cNvSpPr>
                <a:spLocks noChangeArrowheads="1"/>
              </p:cNvSpPr>
              <p:nvPr/>
            </p:nvSpPr>
            <p:spPr bwMode="auto">
              <a:xfrm>
                <a:off x="3076" y="1065"/>
                <a:ext cx="425" cy="248"/>
              </a:xfrm>
              <a:prstGeom prst="rect">
                <a:avLst/>
              </a:prstGeom>
              <a:noFill/>
              <a:ln w="12699">
                <a:noFill/>
                <a:miter lim="800000"/>
                <a:headEnd/>
                <a:tailEnd/>
              </a:ln>
              <a:effectLst/>
            </p:spPr>
            <p:txBody>
              <a:bodyPr wrap="none" lIns="90488" tIns="44450" rIns="90488" bIns="44450">
                <a:spAutoFit/>
              </a:bodyPr>
              <a:lstStyle/>
              <a:p>
                <a:pPr algn="ctr"/>
                <a:r>
                  <a:rPr lang="en-US" sz="2000" b="1"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Cost</a:t>
                </a:r>
              </a:p>
            </p:txBody>
          </p:sp>
          <p:sp>
            <p:nvSpPr>
              <p:cNvPr id="18443" name="Rectangle 11"/>
              <p:cNvSpPr>
                <a:spLocks noChangeArrowheads="1"/>
              </p:cNvSpPr>
              <p:nvPr/>
            </p:nvSpPr>
            <p:spPr bwMode="auto">
              <a:xfrm>
                <a:off x="4328" y="1065"/>
                <a:ext cx="896" cy="248"/>
              </a:xfrm>
              <a:prstGeom prst="rect">
                <a:avLst/>
              </a:prstGeom>
              <a:noFill/>
              <a:ln w="12699">
                <a:noFill/>
                <a:miter lim="800000"/>
                <a:headEnd/>
                <a:tailEnd/>
              </a:ln>
              <a:effectLst/>
            </p:spPr>
            <p:txBody>
              <a:bodyPr wrap="none" lIns="90488" tIns="44450" rIns="90488" bIns="44450">
                <a:spAutoFit/>
              </a:bodyPr>
              <a:lstStyle/>
              <a:p>
                <a:pPr algn="ctr"/>
                <a:r>
                  <a:rPr lang="en-US" sz="2000" b="1"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Uniqueness</a:t>
                </a:r>
              </a:p>
            </p:txBody>
          </p:sp>
          <p:sp>
            <p:nvSpPr>
              <p:cNvPr id="18449" name="Rectangle 17"/>
              <p:cNvSpPr>
                <a:spLocks noChangeArrowheads="1"/>
              </p:cNvSpPr>
              <p:nvPr/>
            </p:nvSpPr>
            <p:spPr bwMode="auto">
              <a:xfrm>
                <a:off x="2597" y="520"/>
                <a:ext cx="2871" cy="286"/>
              </a:xfrm>
              <a:prstGeom prst="rect">
                <a:avLst/>
              </a:prstGeom>
              <a:noFill/>
              <a:ln w="12699">
                <a:noFill/>
                <a:miter lim="800000"/>
                <a:headEnd/>
                <a:tailEnd/>
              </a:ln>
              <a:effectLst/>
            </p:spPr>
            <p:txBody>
              <a:bodyPr wrap="none" lIns="90488" tIns="44450" rIns="90488" bIns="44450">
                <a:spAutoFit/>
              </a:bodyPr>
              <a:lstStyle/>
              <a:p>
                <a:r>
                  <a:rPr lang="en-US" b="1"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Source of Competitive Advantage</a:t>
                </a:r>
              </a:p>
            </p:txBody>
          </p:sp>
        </p:grpSp>
        <p:grpSp>
          <p:nvGrpSpPr>
            <p:cNvPr id="5" name="Group 34"/>
            <p:cNvGrpSpPr>
              <a:grpSpLocks/>
            </p:cNvGrpSpPr>
            <p:nvPr/>
          </p:nvGrpSpPr>
          <p:grpSpPr bwMode="auto">
            <a:xfrm>
              <a:off x="87" y="1588"/>
              <a:ext cx="1448" cy="2584"/>
              <a:chOff x="87" y="1588"/>
              <a:chExt cx="1448" cy="2584"/>
            </a:xfrm>
          </p:grpSpPr>
          <p:sp>
            <p:nvSpPr>
              <p:cNvPr id="18451" name="AutoShape 19"/>
              <p:cNvSpPr>
                <a:spLocks noChangeArrowheads="1"/>
              </p:cNvSpPr>
              <p:nvPr/>
            </p:nvSpPr>
            <p:spPr bwMode="auto">
              <a:xfrm>
                <a:off x="263" y="1588"/>
                <a:ext cx="1125" cy="2584"/>
              </a:xfrm>
              <a:prstGeom prst="homePlate">
                <a:avLst>
                  <a:gd name="adj" fmla="val 33333"/>
                </a:avLst>
              </a:prstGeom>
              <a:solidFill>
                <a:schemeClr val="accent2"/>
              </a:solidFill>
              <a:ln w="12699">
                <a:noFill/>
                <a:miter lim="800000"/>
                <a:headEnd/>
                <a:tailEnd/>
              </a:ln>
              <a:effectLst>
                <a:outerShdw dist="53882" dir="2700000" algn="ctr" rotWithShape="0">
                  <a:schemeClr val="bg2"/>
                </a:outerShdw>
              </a:effec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52" name="Rectangle 20"/>
              <p:cNvSpPr>
                <a:spLocks noChangeArrowheads="1"/>
              </p:cNvSpPr>
              <p:nvPr/>
            </p:nvSpPr>
            <p:spPr bwMode="auto">
              <a:xfrm>
                <a:off x="87" y="2483"/>
                <a:ext cx="1448" cy="746"/>
              </a:xfrm>
              <a:prstGeom prst="rect">
                <a:avLst/>
              </a:prstGeom>
              <a:noFill/>
              <a:ln w="12699">
                <a:noFill/>
                <a:miter lim="800000"/>
                <a:headEnd/>
                <a:tailEnd/>
              </a:ln>
              <a:effectLst/>
            </p:spPr>
            <p:txBody>
              <a:bodyPr lIns="90488" tIns="44450" rIns="90488" bIns="44450">
                <a:spAutoFit/>
              </a:bodyPr>
              <a:lstStyle/>
              <a:p>
                <a:pPr algn="ctr"/>
                <a:r>
                  <a:rPr lang="en-US" b="1"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Breadth of Competitive Scope</a:t>
                </a:r>
              </a:p>
            </p:txBody>
          </p:sp>
        </p:grpSp>
        <p:grpSp>
          <p:nvGrpSpPr>
            <p:cNvPr id="6" name="Group 35"/>
            <p:cNvGrpSpPr>
              <a:grpSpLocks/>
            </p:cNvGrpSpPr>
            <p:nvPr/>
          </p:nvGrpSpPr>
          <p:grpSpPr bwMode="auto">
            <a:xfrm>
              <a:off x="1588" y="1636"/>
              <a:ext cx="760" cy="2536"/>
              <a:chOff x="1588" y="1636"/>
              <a:chExt cx="760" cy="2536"/>
            </a:xfrm>
          </p:grpSpPr>
          <p:sp>
            <p:nvSpPr>
              <p:cNvPr id="18453" name="AutoShape 21"/>
              <p:cNvSpPr>
                <a:spLocks noChangeArrowheads="1"/>
              </p:cNvSpPr>
              <p:nvPr/>
            </p:nvSpPr>
            <p:spPr bwMode="auto">
              <a:xfrm>
                <a:off x="1588" y="1636"/>
                <a:ext cx="760" cy="1192"/>
              </a:xfrm>
              <a:prstGeom prst="homePlate">
                <a:avLst>
                  <a:gd name="adj" fmla="val 33333"/>
                </a:avLst>
              </a:prstGeom>
              <a:solidFill>
                <a:schemeClr val="accent2"/>
              </a:solidFill>
              <a:ln w="12699">
                <a:noFill/>
                <a:miter lim="800000"/>
                <a:headEnd/>
                <a:tailEnd/>
              </a:ln>
              <a:effectLst>
                <a:outerShdw dist="53882" dir="2700000" algn="ctr" rotWithShape="0">
                  <a:schemeClr val="bg2"/>
                </a:outerShdw>
              </a:effec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54" name="AutoShape 22"/>
              <p:cNvSpPr>
                <a:spLocks noChangeArrowheads="1"/>
              </p:cNvSpPr>
              <p:nvPr/>
            </p:nvSpPr>
            <p:spPr bwMode="auto">
              <a:xfrm>
                <a:off x="1588" y="2980"/>
                <a:ext cx="760" cy="1192"/>
              </a:xfrm>
              <a:prstGeom prst="homePlate">
                <a:avLst>
                  <a:gd name="adj" fmla="val 33333"/>
                </a:avLst>
              </a:prstGeom>
              <a:solidFill>
                <a:schemeClr val="accent2"/>
              </a:solidFill>
              <a:ln w="12699">
                <a:noFill/>
                <a:miter lim="800000"/>
                <a:headEnd/>
                <a:tailEnd/>
              </a:ln>
              <a:effectLst>
                <a:outerShdw dist="53882" dir="2700000" algn="ctr" rotWithShape="0">
                  <a:schemeClr val="bg2"/>
                </a:outerShdw>
              </a:effec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55" name="Rectangle 23"/>
              <p:cNvSpPr>
                <a:spLocks noChangeArrowheads="1"/>
              </p:cNvSpPr>
              <p:nvPr/>
            </p:nvSpPr>
            <p:spPr bwMode="auto">
              <a:xfrm>
                <a:off x="1619" y="1964"/>
                <a:ext cx="629" cy="632"/>
              </a:xfrm>
              <a:prstGeom prst="rect">
                <a:avLst/>
              </a:prstGeom>
              <a:noFill/>
              <a:ln w="12699">
                <a:noFill/>
                <a:miter lim="800000"/>
                <a:headEnd/>
                <a:tailEnd/>
              </a:ln>
              <a:effectLst/>
            </p:spPr>
            <p:txBody>
              <a:bodyPr wrap="none" lIns="90488" tIns="44450" rIns="90488" bIns="44450">
                <a:spAutoFit/>
              </a:bodyPr>
              <a:lstStyle/>
              <a:p>
                <a:pPr algn="ctr"/>
                <a:r>
                  <a:rPr lang="en-US" sz="2000" b="1"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Broad</a:t>
                </a:r>
              </a:p>
              <a:p>
                <a:pPr algn="ctr"/>
                <a:r>
                  <a:rPr lang="en-US" sz="2000" b="1"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Target</a:t>
                </a:r>
              </a:p>
              <a:p>
                <a:pPr algn="ctr"/>
                <a:r>
                  <a:rPr lang="en-US" sz="2000" b="1"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Market</a:t>
                </a:r>
              </a:p>
            </p:txBody>
          </p:sp>
          <p:sp>
            <p:nvSpPr>
              <p:cNvPr id="18456" name="Rectangle 24"/>
              <p:cNvSpPr>
                <a:spLocks noChangeArrowheads="1"/>
              </p:cNvSpPr>
              <p:nvPr/>
            </p:nvSpPr>
            <p:spPr bwMode="auto">
              <a:xfrm>
                <a:off x="1609" y="3260"/>
                <a:ext cx="648" cy="632"/>
              </a:xfrm>
              <a:prstGeom prst="rect">
                <a:avLst/>
              </a:prstGeom>
              <a:noFill/>
              <a:ln w="12699">
                <a:noFill/>
                <a:miter lim="800000"/>
                <a:headEnd/>
                <a:tailEnd/>
              </a:ln>
              <a:effectLst/>
            </p:spPr>
            <p:txBody>
              <a:bodyPr wrap="none" lIns="90488" tIns="44450" rIns="90488" bIns="44450">
                <a:spAutoFit/>
              </a:bodyPr>
              <a:lstStyle/>
              <a:p>
                <a:pPr algn="ctr"/>
                <a:r>
                  <a:rPr lang="en-US" sz="2000" b="1"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Narrow</a:t>
                </a:r>
              </a:p>
              <a:p>
                <a:pPr algn="ctr"/>
                <a:r>
                  <a:rPr lang="en-US" sz="2000" b="1"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Target</a:t>
                </a:r>
              </a:p>
              <a:p>
                <a:pPr algn="ctr"/>
                <a:r>
                  <a:rPr lang="en-US" sz="2000" b="1"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Market</a:t>
                </a:r>
              </a:p>
            </p:txBody>
          </p:sp>
        </p:grpSp>
      </p:grpSp>
      <p:grpSp>
        <p:nvGrpSpPr>
          <p:cNvPr id="7" name="Group 41"/>
          <p:cNvGrpSpPr>
            <a:grpSpLocks/>
          </p:cNvGrpSpPr>
          <p:nvPr/>
        </p:nvGrpSpPr>
        <p:grpSpPr bwMode="auto">
          <a:xfrm>
            <a:off x="4100513" y="2520950"/>
            <a:ext cx="4660900" cy="4102100"/>
            <a:chOff x="2583" y="1588"/>
            <a:chExt cx="2936" cy="2584"/>
          </a:xfrm>
        </p:grpSpPr>
        <p:sp>
          <p:nvSpPr>
            <p:cNvPr id="18458" name="Rectangle 26"/>
            <p:cNvSpPr>
              <a:spLocks noChangeArrowheads="1"/>
            </p:cNvSpPr>
            <p:nvPr/>
          </p:nvSpPr>
          <p:spPr bwMode="auto">
            <a:xfrm>
              <a:off x="2591" y="1588"/>
              <a:ext cx="1384" cy="1240"/>
            </a:xfrm>
            <a:prstGeom prst="rect">
              <a:avLst/>
            </a:prstGeom>
            <a:solidFill>
              <a:schemeClr val="accent2"/>
            </a:solidFill>
            <a:ln w="12699">
              <a:noFill/>
              <a:miter lim="800000"/>
              <a:headEnd/>
              <a:tailEnd/>
            </a:ln>
            <a:effectLst>
              <a:outerShdw dist="53882" dir="2700000" algn="ctr" rotWithShape="0">
                <a:srgbClr val="919191"/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59" name="Rectangle 27"/>
            <p:cNvSpPr>
              <a:spLocks noChangeArrowheads="1"/>
            </p:cNvSpPr>
            <p:nvPr/>
          </p:nvSpPr>
          <p:spPr bwMode="auto">
            <a:xfrm>
              <a:off x="2591" y="2932"/>
              <a:ext cx="1384" cy="1240"/>
            </a:xfrm>
            <a:prstGeom prst="rect">
              <a:avLst/>
            </a:prstGeom>
            <a:solidFill>
              <a:schemeClr val="accent2"/>
            </a:solidFill>
            <a:ln w="12699">
              <a:noFill/>
              <a:miter lim="800000"/>
              <a:headEnd/>
              <a:tailEnd/>
            </a:ln>
            <a:effectLst>
              <a:outerShdw dist="53882" dir="2700000" algn="ctr" rotWithShape="0">
                <a:srgbClr val="919191"/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60" name="Rectangle 28"/>
            <p:cNvSpPr>
              <a:spLocks noChangeArrowheads="1"/>
            </p:cNvSpPr>
            <p:nvPr/>
          </p:nvSpPr>
          <p:spPr bwMode="auto">
            <a:xfrm>
              <a:off x="4079" y="1588"/>
              <a:ext cx="1384" cy="1240"/>
            </a:xfrm>
            <a:prstGeom prst="rect">
              <a:avLst/>
            </a:prstGeom>
            <a:solidFill>
              <a:schemeClr val="accent2"/>
            </a:solidFill>
            <a:ln w="12699">
              <a:noFill/>
              <a:miter lim="800000"/>
              <a:headEnd/>
              <a:tailEnd/>
            </a:ln>
            <a:effectLst>
              <a:outerShdw dist="53882" dir="2700000" algn="ctr" rotWithShape="0">
                <a:srgbClr val="919191"/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61" name="Rectangle 29"/>
            <p:cNvSpPr>
              <a:spLocks noChangeArrowheads="1"/>
            </p:cNvSpPr>
            <p:nvPr/>
          </p:nvSpPr>
          <p:spPr bwMode="auto">
            <a:xfrm>
              <a:off x="4079" y="2932"/>
              <a:ext cx="1384" cy="1240"/>
            </a:xfrm>
            <a:prstGeom prst="rect">
              <a:avLst/>
            </a:prstGeom>
            <a:solidFill>
              <a:schemeClr val="accent2"/>
            </a:solidFill>
            <a:ln w="12699">
              <a:noFill/>
              <a:miter lim="800000"/>
              <a:headEnd/>
              <a:tailEnd/>
            </a:ln>
            <a:effectLst>
              <a:outerShdw dist="53882" dir="2700000" algn="ctr" rotWithShape="0">
                <a:srgbClr val="919191"/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62" name="Rectangle 30"/>
            <p:cNvSpPr>
              <a:spLocks noChangeArrowheads="1"/>
            </p:cNvSpPr>
            <p:nvPr/>
          </p:nvSpPr>
          <p:spPr bwMode="auto">
            <a:xfrm>
              <a:off x="4071" y="3064"/>
              <a:ext cx="1448" cy="977"/>
            </a:xfrm>
            <a:prstGeom prst="rect">
              <a:avLst/>
            </a:prstGeom>
            <a:noFill/>
            <a:ln w="12699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lIns="90488" tIns="44450" rIns="90488" bIns="44450">
              <a:spAutoFit/>
            </a:bodyPr>
            <a:lstStyle/>
            <a:p>
              <a:pPr algn="ctr"/>
              <a:r>
                <a:rPr lang="en-US" sz="3200" b="1"/>
                <a:t>Focused Differen-</a:t>
              </a:r>
            </a:p>
            <a:p>
              <a:pPr algn="ctr"/>
              <a:r>
                <a:rPr lang="en-US" sz="3200" b="1"/>
                <a:t>tiation</a:t>
              </a:r>
            </a:p>
          </p:txBody>
        </p:sp>
        <p:sp>
          <p:nvSpPr>
            <p:cNvPr id="18463" name="Rectangle 31"/>
            <p:cNvSpPr>
              <a:spLocks noChangeArrowheads="1"/>
            </p:cNvSpPr>
            <p:nvPr/>
          </p:nvSpPr>
          <p:spPr bwMode="auto">
            <a:xfrm>
              <a:off x="2583" y="1873"/>
              <a:ext cx="1448" cy="670"/>
            </a:xfrm>
            <a:prstGeom prst="rect">
              <a:avLst/>
            </a:prstGeom>
            <a:noFill/>
            <a:ln w="12699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lIns="90488" tIns="44450" rIns="90488" bIns="44450">
              <a:spAutoFit/>
            </a:bodyPr>
            <a:lstStyle/>
            <a:p>
              <a:pPr algn="ctr"/>
              <a:r>
                <a:rPr lang="en-US" sz="3200" b="1"/>
                <a:t>Cost</a:t>
              </a:r>
            </a:p>
            <a:p>
              <a:pPr algn="ctr"/>
              <a:r>
                <a:rPr lang="en-US" sz="3200" b="1"/>
                <a:t>Leadership</a:t>
              </a:r>
            </a:p>
          </p:txBody>
        </p:sp>
        <p:sp>
          <p:nvSpPr>
            <p:cNvPr id="18464" name="Rectangle 32"/>
            <p:cNvSpPr>
              <a:spLocks noChangeArrowheads="1"/>
            </p:cNvSpPr>
            <p:nvPr/>
          </p:nvSpPr>
          <p:spPr bwMode="auto">
            <a:xfrm>
              <a:off x="4023" y="1873"/>
              <a:ext cx="1448" cy="670"/>
            </a:xfrm>
            <a:prstGeom prst="rect">
              <a:avLst/>
            </a:prstGeom>
            <a:noFill/>
            <a:ln w="12699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lIns="90488" tIns="44450" rIns="90488" bIns="44450">
              <a:spAutoFit/>
            </a:bodyPr>
            <a:lstStyle/>
            <a:p>
              <a:pPr algn="ctr"/>
              <a:r>
                <a:rPr lang="en-US" sz="3200" b="1"/>
                <a:t>Differen-</a:t>
              </a:r>
            </a:p>
            <a:p>
              <a:pPr algn="ctr"/>
              <a:r>
                <a:rPr lang="en-US" sz="3200" b="1"/>
                <a:t>tiation</a:t>
              </a:r>
            </a:p>
          </p:txBody>
        </p:sp>
        <p:sp>
          <p:nvSpPr>
            <p:cNvPr id="18465" name="Rectangle 33"/>
            <p:cNvSpPr>
              <a:spLocks noChangeArrowheads="1"/>
            </p:cNvSpPr>
            <p:nvPr/>
          </p:nvSpPr>
          <p:spPr bwMode="auto">
            <a:xfrm>
              <a:off x="2583" y="3217"/>
              <a:ext cx="1448" cy="670"/>
            </a:xfrm>
            <a:prstGeom prst="rect">
              <a:avLst/>
            </a:prstGeom>
            <a:noFill/>
            <a:ln w="12699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lIns="90488" tIns="44450" rIns="90488" bIns="44450">
              <a:spAutoFit/>
            </a:bodyPr>
            <a:lstStyle/>
            <a:p>
              <a:pPr algn="ctr"/>
              <a:r>
                <a:rPr lang="en-US" sz="3200" b="1"/>
                <a:t>Focused Low Cost</a:t>
              </a:r>
            </a:p>
          </p:txBody>
        </p:sp>
      </p:grpSp>
      <p:grpSp>
        <p:nvGrpSpPr>
          <p:cNvPr id="8" name="Group 38"/>
          <p:cNvGrpSpPr>
            <a:grpSpLocks/>
          </p:cNvGrpSpPr>
          <p:nvPr/>
        </p:nvGrpSpPr>
        <p:grpSpPr bwMode="auto">
          <a:xfrm>
            <a:off x="4102100" y="2514600"/>
            <a:ext cx="2298700" cy="1968500"/>
            <a:chOff x="2583" y="1588"/>
            <a:chExt cx="1448" cy="1240"/>
          </a:xfrm>
        </p:grpSpPr>
        <p:sp>
          <p:nvSpPr>
            <p:cNvPr id="18471" name="Rectangle 39"/>
            <p:cNvSpPr>
              <a:spLocks noChangeArrowheads="1"/>
            </p:cNvSpPr>
            <p:nvPr/>
          </p:nvSpPr>
          <p:spPr bwMode="auto">
            <a:xfrm>
              <a:off x="2591" y="1588"/>
              <a:ext cx="1384" cy="1240"/>
            </a:xfrm>
            <a:prstGeom prst="rect">
              <a:avLst/>
            </a:prstGeom>
            <a:solidFill>
              <a:schemeClr val="accent1"/>
            </a:solidFill>
            <a:ln w="12699">
              <a:noFill/>
              <a:miter lim="800000"/>
              <a:headEnd/>
              <a:tailEnd/>
            </a:ln>
            <a:effectLst>
              <a:outerShdw dist="53882" dir="2700000" algn="ctr" rotWithShape="0">
                <a:srgbClr val="919191"/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72" name="Rectangle 40"/>
            <p:cNvSpPr>
              <a:spLocks noChangeArrowheads="1"/>
            </p:cNvSpPr>
            <p:nvPr/>
          </p:nvSpPr>
          <p:spPr bwMode="auto">
            <a:xfrm>
              <a:off x="2583" y="1873"/>
              <a:ext cx="1448" cy="670"/>
            </a:xfrm>
            <a:prstGeom prst="rect">
              <a:avLst/>
            </a:prstGeom>
            <a:noFill/>
            <a:ln w="12699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>
              <a:spAutoFit/>
            </a:bodyPr>
            <a:lstStyle/>
            <a:p>
              <a:pPr algn="ctr"/>
              <a:r>
                <a:rPr lang="en-US" sz="3200" b="1">
                  <a:solidFill>
                    <a:schemeClr val="bg2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Cost</a:t>
              </a:r>
            </a:p>
            <a:p>
              <a:pPr algn="ctr"/>
              <a:r>
                <a:rPr lang="en-US" sz="3200" b="1">
                  <a:solidFill>
                    <a:schemeClr val="bg2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Leadership</a:t>
              </a:r>
              <a:endParaRPr lang="en-US" sz="3200" b="1"/>
            </a:p>
          </p:txBody>
        </p:sp>
      </p:grpSp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u="sng"/>
              <a:t>Porter’s generic strategies</a:t>
            </a:r>
          </a:p>
        </p:txBody>
      </p:sp>
      <p:sp>
        <p:nvSpPr>
          <p:cNvPr id="6451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685800" y="1196975"/>
            <a:ext cx="7772400" cy="4899025"/>
          </a:xfrm>
        </p:spPr>
        <p:txBody>
          <a:bodyPr/>
          <a:lstStyle/>
          <a:p>
            <a:pPr marL="609600" indent="-609600">
              <a:buFontTx/>
              <a:buAutoNum type="arabicPeriod"/>
            </a:pPr>
            <a:r>
              <a:rPr lang="en-US" sz="2800" u="sng"/>
              <a:t>Overall cost leadership</a:t>
            </a:r>
            <a:r>
              <a:rPr lang="en-US" sz="2800"/>
              <a:t> – business works hard to achieve lowest production &amp; distribution costs so that it can price lower than competition &amp; win a large market share. Firms pursuing this strategy must be good at engineering, purchasing, manufacturing &amp; physical distribution (they need less marketing skills). Problem is competition operating with even lower costs (e.g. the Chinese Dragon!).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21" name="Rectangle 13"/>
          <p:cNvSpPr>
            <a:spLocks noChangeArrowheads="1"/>
          </p:cNvSpPr>
          <p:nvPr/>
        </p:nvSpPr>
        <p:spPr bwMode="auto">
          <a:xfrm>
            <a:off x="609600" y="1066800"/>
            <a:ext cx="3400425" cy="698500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lIns="90488" tIns="44450" rIns="90488" bIns="44450">
            <a:spAutoFit/>
          </a:bodyPr>
          <a:lstStyle/>
          <a:p>
            <a:r>
              <a:rPr lang="en-US" sz="4000" b="1"/>
              <a:t>Requirements:</a:t>
            </a:r>
          </a:p>
        </p:txBody>
      </p:sp>
      <p:sp>
        <p:nvSpPr>
          <p:cNvPr id="43022" name="Rectangle 14"/>
          <p:cNvSpPr>
            <a:spLocks noChangeArrowheads="1"/>
          </p:cNvSpPr>
          <p:nvPr/>
        </p:nvSpPr>
        <p:spPr bwMode="auto">
          <a:xfrm>
            <a:off x="609600" y="1752600"/>
            <a:ext cx="7923213" cy="515938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90488" tIns="44450" rIns="90488" bIns="44450">
            <a:spAutoFit/>
          </a:bodyPr>
          <a:lstStyle/>
          <a:p>
            <a:r>
              <a:rPr lang="en-US" sz="2800" b="1"/>
              <a:t>Constant effort to </a:t>
            </a:r>
            <a:r>
              <a:rPr lang="en-US" sz="2800" b="1">
                <a:solidFill>
                  <a:schemeClr val="hlink"/>
                </a:solidFill>
              </a:rPr>
              <a:t>reduce costs</a:t>
            </a:r>
            <a:r>
              <a:rPr lang="en-US" sz="2800" b="1"/>
              <a:t> through:</a:t>
            </a:r>
          </a:p>
        </p:txBody>
      </p:sp>
      <p:grpSp>
        <p:nvGrpSpPr>
          <p:cNvPr id="2" name="Group 37"/>
          <p:cNvGrpSpPr>
            <a:grpSpLocks/>
          </p:cNvGrpSpPr>
          <p:nvPr/>
        </p:nvGrpSpPr>
        <p:grpSpPr bwMode="auto">
          <a:xfrm>
            <a:off x="1068388" y="2532063"/>
            <a:ext cx="8318500" cy="3487737"/>
            <a:chOff x="673" y="1595"/>
            <a:chExt cx="5240" cy="2197"/>
          </a:xfrm>
        </p:grpSpPr>
        <p:sp>
          <p:nvSpPr>
            <p:cNvPr id="43024" name="Rectangle 16"/>
            <p:cNvSpPr>
              <a:spLocks noChangeArrowheads="1"/>
            </p:cNvSpPr>
            <p:nvPr/>
          </p:nvSpPr>
          <p:spPr bwMode="auto">
            <a:xfrm>
              <a:off x="673" y="1878"/>
              <a:ext cx="2554" cy="596"/>
            </a:xfrm>
            <a:prstGeom prst="rect">
              <a:avLst/>
            </a:prstGeom>
            <a:noFill/>
            <a:ln w="12699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025" name="Rectangle 17"/>
            <p:cNvSpPr>
              <a:spLocks noChangeArrowheads="1"/>
            </p:cNvSpPr>
            <p:nvPr/>
          </p:nvSpPr>
          <p:spPr bwMode="auto">
            <a:xfrm>
              <a:off x="673" y="1595"/>
              <a:ext cx="4943" cy="325"/>
            </a:xfrm>
            <a:prstGeom prst="rect">
              <a:avLst/>
            </a:prstGeom>
            <a:noFill/>
            <a:ln w="12699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lIns="90488" tIns="44450" rIns="90488" bIns="44450">
              <a:spAutoFit/>
            </a:bodyPr>
            <a:lstStyle/>
            <a:p>
              <a:r>
                <a:rPr lang="en-US" sz="2800"/>
                <a:t>Building efficient scale facilities</a:t>
              </a:r>
            </a:p>
          </p:txBody>
        </p:sp>
        <p:sp>
          <p:nvSpPr>
            <p:cNvPr id="43028" name="Rectangle 20"/>
            <p:cNvSpPr>
              <a:spLocks noChangeArrowheads="1"/>
            </p:cNvSpPr>
            <p:nvPr/>
          </p:nvSpPr>
          <p:spPr bwMode="auto">
            <a:xfrm>
              <a:off x="673" y="2699"/>
              <a:ext cx="4992" cy="325"/>
            </a:xfrm>
            <a:prstGeom prst="rect">
              <a:avLst/>
            </a:prstGeom>
            <a:noFill/>
            <a:ln w="12699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lIns="90488" tIns="44450" rIns="90488" bIns="44450">
              <a:spAutoFit/>
            </a:bodyPr>
            <a:lstStyle/>
            <a:p>
              <a:r>
                <a:rPr lang="en-US" sz="2800"/>
                <a:t>State of the art manufacturing facilities</a:t>
              </a:r>
            </a:p>
          </p:txBody>
        </p:sp>
        <p:sp>
          <p:nvSpPr>
            <p:cNvPr id="43030" name="Rectangle 22"/>
            <p:cNvSpPr>
              <a:spLocks noChangeArrowheads="1"/>
            </p:cNvSpPr>
            <p:nvPr/>
          </p:nvSpPr>
          <p:spPr bwMode="auto">
            <a:xfrm>
              <a:off x="673" y="3467"/>
              <a:ext cx="3176" cy="325"/>
            </a:xfrm>
            <a:prstGeom prst="rect">
              <a:avLst/>
            </a:prstGeom>
            <a:noFill/>
            <a:ln w="12699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lIns="90488" tIns="44450" rIns="90488" bIns="44450">
              <a:spAutoFit/>
            </a:bodyPr>
            <a:lstStyle/>
            <a:p>
              <a:r>
                <a:rPr lang="en-US" sz="2800" dirty="0"/>
                <a:t>Simplification of processes</a:t>
              </a:r>
            </a:p>
          </p:txBody>
        </p:sp>
        <p:sp>
          <p:nvSpPr>
            <p:cNvPr id="43032" name="Rectangle 24"/>
            <p:cNvSpPr>
              <a:spLocks noChangeArrowheads="1"/>
            </p:cNvSpPr>
            <p:nvPr/>
          </p:nvSpPr>
          <p:spPr bwMode="auto">
            <a:xfrm>
              <a:off x="673" y="2315"/>
              <a:ext cx="4895" cy="325"/>
            </a:xfrm>
            <a:prstGeom prst="rect">
              <a:avLst/>
            </a:prstGeom>
            <a:noFill/>
            <a:ln w="12699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lIns="90488" tIns="44450" rIns="90488" bIns="44450">
              <a:spAutoFit/>
            </a:bodyPr>
            <a:lstStyle/>
            <a:p>
              <a:r>
                <a:rPr lang="en-US" sz="2800"/>
                <a:t>Minimizing costs of sales, R&amp;D and service</a:t>
              </a:r>
            </a:p>
          </p:txBody>
        </p:sp>
        <p:sp>
          <p:nvSpPr>
            <p:cNvPr id="43034" name="Rectangle 26"/>
            <p:cNvSpPr>
              <a:spLocks noChangeArrowheads="1"/>
            </p:cNvSpPr>
            <p:nvPr/>
          </p:nvSpPr>
          <p:spPr bwMode="auto">
            <a:xfrm>
              <a:off x="673" y="3083"/>
              <a:ext cx="5240" cy="325"/>
            </a:xfrm>
            <a:prstGeom prst="rect">
              <a:avLst/>
            </a:prstGeom>
            <a:noFill/>
            <a:ln w="12699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lIns="90488" tIns="44450" rIns="90488" bIns="44450">
              <a:spAutoFit/>
            </a:bodyPr>
            <a:lstStyle/>
            <a:p>
              <a:r>
                <a:rPr lang="en-US" sz="2800"/>
                <a:t>Monitoring costs of activities provided by outsiders</a:t>
              </a:r>
            </a:p>
          </p:txBody>
        </p:sp>
        <p:sp>
          <p:nvSpPr>
            <p:cNvPr id="43035" name="Rectangle 27"/>
            <p:cNvSpPr>
              <a:spLocks noChangeArrowheads="1"/>
            </p:cNvSpPr>
            <p:nvPr/>
          </p:nvSpPr>
          <p:spPr bwMode="auto">
            <a:xfrm>
              <a:off x="673" y="1968"/>
              <a:ext cx="5087" cy="325"/>
            </a:xfrm>
            <a:prstGeom prst="rect">
              <a:avLst/>
            </a:prstGeom>
            <a:noFill/>
            <a:ln w="12699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lIns="90488" tIns="44450" rIns="90488" bIns="44450">
              <a:spAutoFit/>
            </a:bodyPr>
            <a:lstStyle/>
            <a:p>
              <a:r>
                <a:rPr lang="en-US" sz="2800"/>
                <a:t>Tight control of production costs and overhead</a:t>
              </a:r>
            </a:p>
          </p:txBody>
        </p:sp>
      </p:grpSp>
      <p:sp>
        <p:nvSpPr>
          <p:cNvPr id="43037" name="Rectangle 29"/>
          <p:cNvSpPr>
            <a:spLocks noChangeArrowheads="1"/>
          </p:cNvSpPr>
          <p:nvPr/>
        </p:nvSpPr>
        <p:spPr bwMode="auto">
          <a:xfrm>
            <a:off x="519113" y="17463"/>
            <a:ext cx="5012592" cy="828432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lIns="90488" tIns="44450" rIns="90488" bIns="44450">
            <a:spAutoFit/>
          </a:bodyPr>
          <a:lstStyle/>
          <a:p>
            <a:r>
              <a:rPr lang="en-US" sz="4800" b="1" dirty="0">
                <a:solidFill>
                  <a:schemeClr val="tx2"/>
                </a:solidFill>
              </a:rPr>
              <a:t>Cost </a:t>
            </a:r>
            <a:r>
              <a:rPr lang="en-US" sz="4800" b="1" dirty="0" smtClean="0">
                <a:solidFill>
                  <a:schemeClr val="tx2"/>
                </a:solidFill>
              </a:rPr>
              <a:t>Leadership</a:t>
            </a:r>
            <a:endParaRPr lang="en-US" sz="2800" b="1" dirty="0">
              <a:solidFill>
                <a:schemeClr val="tx2"/>
              </a:solidFill>
            </a:endParaRPr>
          </a:p>
        </p:txBody>
      </p:sp>
      <p:grpSp>
        <p:nvGrpSpPr>
          <p:cNvPr id="3" name="Group 36"/>
          <p:cNvGrpSpPr>
            <a:grpSpLocks/>
          </p:cNvGrpSpPr>
          <p:nvPr/>
        </p:nvGrpSpPr>
        <p:grpSpPr bwMode="auto">
          <a:xfrm>
            <a:off x="609600" y="2667000"/>
            <a:ext cx="381000" cy="3236913"/>
            <a:chOff x="384" y="1680"/>
            <a:chExt cx="240" cy="2039"/>
          </a:xfrm>
        </p:grpSpPr>
        <p:sp>
          <p:nvSpPr>
            <p:cNvPr id="43038" name="AutoShape 30"/>
            <p:cNvSpPr>
              <a:spLocks noChangeArrowheads="1"/>
            </p:cNvSpPr>
            <p:nvPr/>
          </p:nvSpPr>
          <p:spPr bwMode="auto">
            <a:xfrm>
              <a:off x="384" y="1680"/>
              <a:ext cx="240" cy="167"/>
            </a:xfrm>
            <a:prstGeom prst="chevron">
              <a:avLst>
                <a:gd name="adj" fmla="val 35928"/>
              </a:avLst>
            </a:prstGeom>
            <a:solidFill>
              <a:schemeClr val="accent1"/>
            </a:solidFill>
            <a:ln w="12699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039" name="AutoShape 31"/>
            <p:cNvSpPr>
              <a:spLocks noChangeArrowheads="1"/>
            </p:cNvSpPr>
            <p:nvPr/>
          </p:nvSpPr>
          <p:spPr bwMode="auto">
            <a:xfrm>
              <a:off x="384" y="2041"/>
              <a:ext cx="240" cy="167"/>
            </a:xfrm>
            <a:prstGeom prst="chevron">
              <a:avLst>
                <a:gd name="adj" fmla="val 35928"/>
              </a:avLst>
            </a:prstGeom>
            <a:solidFill>
              <a:schemeClr val="accent1"/>
            </a:solidFill>
            <a:ln w="12699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040" name="AutoShape 32"/>
            <p:cNvSpPr>
              <a:spLocks noChangeArrowheads="1"/>
            </p:cNvSpPr>
            <p:nvPr/>
          </p:nvSpPr>
          <p:spPr bwMode="auto">
            <a:xfrm>
              <a:off x="384" y="2400"/>
              <a:ext cx="240" cy="167"/>
            </a:xfrm>
            <a:prstGeom prst="chevron">
              <a:avLst>
                <a:gd name="adj" fmla="val 35928"/>
              </a:avLst>
            </a:prstGeom>
            <a:solidFill>
              <a:schemeClr val="accent1"/>
            </a:solidFill>
            <a:ln w="12699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041" name="AutoShape 33"/>
            <p:cNvSpPr>
              <a:spLocks noChangeArrowheads="1"/>
            </p:cNvSpPr>
            <p:nvPr/>
          </p:nvSpPr>
          <p:spPr bwMode="auto">
            <a:xfrm>
              <a:off x="384" y="2761"/>
              <a:ext cx="240" cy="167"/>
            </a:xfrm>
            <a:prstGeom prst="chevron">
              <a:avLst>
                <a:gd name="adj" fmla="val 35928"/>
              </a:avLst>
            </a:prstGeom>
            <a:solidFill>
              <a:schemeClr val="accent1"/>
            </a:solidFill>
            <a:ln w="12699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042" name="AutoShape 34"/>
            <p:cNvSpPr>
              <a:spLocks noChangeArrowheads="1"/>
            </p:cNvSpPr>
            <p:nvPr/>
          </p:nvSpPr>
          <p:spPr bwMode="auto">
            <a:xfrm>
              <a:off x="384" y="3145"/>
              <a:ext cx="240" cy="167"/>
            </a:xfrm>
            <a:prstGeom prst="chevron">
              <a:avLst>
                <a:gd name="adj" fmla="val 35928"/>
              </a:avLst>
            </a:prstGeom>
            <a:solidFill>
              <a:schemeClr val="accent1"/>
            </a:solidFill>
            <a:ln w="12699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043" name="AutoShape 35"/>
            <p:cNvSpPr>
              <a:spLocks noChangeArrowheads="1"/>
            </p:cNvSpPr>
            <p:nvPr/>
          </p:nvSpPr>
          <p:spPr bwMode="auto">
            <a:xfrm>
              <a:off x="384" y="3552"/>
              <a:ext cx="240" cy="167"/>
            </a:xfrm>
            <a:prstGeom prst="chevron">
              <a:avLst>
                <a:gd name="adj" fmla="val 35928"/>
              </a:avLst>
            </a:prstGeom>
            <a:solidFill>
              <a:schemeClr val="accent1"/>
            </a:solidFill>
            <a:ln w="12699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ransition spd="med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0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0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30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30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30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30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21" grpId="0" autoUpdateAnimBg="0"/>
      <p:bldP spid="43022" grpId="0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u="sng"/>
              <a:t>Porter’s generic strategies</a:t>
            </a:r>
          </a:p>
        </p:txBody>
      </p:sp>
      <p:sp>
        <p:nvSpPr>
          <p:cNvPr id="6553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685800" y="1700213"/>
            <a:ext cx="7772400" cy="4395787"/>
          </a:xfrm>
        </p:spPr>
        <p:txBody>
          <a:bodyPr/>
          <a:lstStyle/>
          <a:p>
            <a:pPr marL="609600" indent="-609600">
              <a:buClr>
                <a:schemeClr val="tx1"/>
              </a:buClr>
              <a:buFontTx/>
              <a:buAutoNum type="arabicPeriod" startAt="2"/>
            </a:pPr>
            <a:r>
              <a:rPr lang="en-US" sz="2800" u="sng" dirty="0"/>
              <a:t>Differentiation</a:t>
            </a:r>
            <a:r>
              <a:rPr lang="en-US" sz="2800" dirty="0"/>
              <a:t> – business concentrates on achieving superior performance in an important customer benefit area valued by a large part of the market. So the firm seeking quality leadership must make products with best components, put them together expertly etc. (It’s a Sony!).  </a:t>
            </a:r>
          </a:p>
          <a:p>
            <a:pPr marL="609600" indent="-609600">
              <a:buClr>
                <a:schemeClr val="tx1"/>
              </a:buClr>
            </a:pPr>
            <a:endParaRPr lang="en-US" sz="2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8" name="Rectangle 1034"/>
          <p:cNvSpPr>
            <a:spLocks noChangeArrowheads="1"/>
          </p:cNvSpPr>
          <p:nvPr/>
        </p:nvSpPr>
        <p:spPr bwMode="auto">
          <a:xfrm>
            <a:off x="0" y="17463"/>
            <a:ext cx="9144000" cy="758825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90488" tIns="44450" rIns="90488" bIns="44450">
            <a:spAutoFit/>
          </a:bodyPr>
          <a:lstStyle/>
          <a:p>
            <a:pPr algn="ctr"/>
            <a:r>
              <a:rPr lang="en-US" sz="4400" b="1" i="1">
                <a:solidFill>
                  <a:schemeClr val="accent1"/>
                </a:solidFill>
              </a:rPr>
              <a:t>Differentiation</a:t>
            </a:r>
            <a:r>
              <a:rPr lang="en-US" sz="4000" b="1">
                <a:solidFill>
                  <a:schemeClr val="accent1"/>
                </a:solidFill>
              </a:rPr>
              <a:t> Business Level Strategy</a:t>
            </a:r>
          </a:p>
        </p:txBody>
      </p:sp>
      <p:sp>
        <p:nvSpPr>
          <p:cNvPr id="232459" name="Rectangle 1035"/>
          <p:cNvSpPr>
            <a:spLocks noChangeArrowheads="1"/>
          </p:cNvSpPr>
          <p:nvPr/>
        </p:nvSpPr>
        <p:spPr bwMode="auto">
          <a:xfrm>
            <a:off x="228600" y="838200"/>
            <a:ext cx="3076575" cy="638175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r>
              <a:rPr lang="en-US" sz="3600" b="1">
                <a:effectLst>
                  <a:outerShdw blurRad="38100" dist="38100" dir="2700000" algn="tl">
                    <a:srgbClr val="000000"/>
                  </a:outerShdw>
                </a:effectLst>
              </a:rPr>
              <a:t>Requirements:</a:t>
            </a:r>
          </a:p>
        </p:txBody>
      </p:sp>
      <p:grpSp>
        <p:nvGrpSpPr>
          <p:cNvPr id="2" name="Group 1051"/>
          <p:cNvGrpSpPr>
            <a:grpSpLocks/>
          </p:cNvGrpSpPr>
          <p:nvPr/>
        </p:nvGrpSpPr>
        <p:grpSpPr bwMode="auto">
          <a:xfrm>
            <a:off x="533400" y="1752600"/>
            <a:ext cx="8610600" cy="4572000"/>
            <a:chOff x="336" y="1104"/>
            <a:chExt cx="5424" cy="2880"/>
          </a:xfrm>
        </p:grpSpPr>
        <p:sp>
          <p:nvSpPr>
            <p:cNvPr id="232460" name="Rectangle 1036"/>
            <p:cNvSpPr>
              <a:spLocks noChangeArrowheads="1"/>
            </p:cNvSpPr>
            <p:nvPr/>
          </p:nvSpPr>
          <p:spPr bwMode="auto">
            <a:xfrm>
              <a:off x="336" y="1104"/>
              <a:ext cx="5424" cy="298"/>
            </a:xfrm>
            <a:prstGeom prst="rect">
              <a:avLst/>
            </a:prstGeom>
            <a:noFill/>
            <a:ln w="12699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280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Constant effort to differentiate products through:</a:t>
              </a:r>
            </a:p>
          </p:txBody>
        </p:sp>
        <p:grpSp>
          <p:nvGrpSpPr>
            <p:cNvPr id="3" name="Group 1050"/>
            <p:cNvGrpSpPr>
              <a:grpSpLocks/>
            </p:cNvGrpSpPr>
            <p:nvPr/>
          </p:nvGrpSpPr>
          <p:grpSpPr bwMode="auto">
            <a:xfrm>
              <a:off x="768" y="1513"/>
              <a:ext cx="4600" cy="2471"/>
              <a:chOff x="768" y="1513"/>
              <a:chExt cx="4600" cy="2471"/>
            </a:xfrm>
          </p:grpSpPr>
          <p:sp>
            <p:nvSpPr>
              <p:cNvPr id="232462" name="Rectangle 1038"/>
              <p:cNvSpPr>
                <a:spLocks noChangeArrowheads="1"/>
              </p:cNvSpPr>
              <p:nvPr/>
            </p:nvSpPr>
            <p:spPr bwMode="auto">
              <a:xfrm>
                <a:off x="1008" y="1643"/>
                <a:ext cx="4017" cy="596"/>
              </a:xfrm>
              <a:prstGeom prst="rect">
                <a:avLst/>
              </a:prstGeom>
              <a:noFill/>
              <a:ln w="12699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463" name="Rectangle 1039"/>
              <p:cNvSpPr>
                <a:spLocks noChangeArrowheads="1"/>
              </p:cNvSpPr>
              <p:nvPr/>
            </p:nvSpPr>
            <p:spPr bwMode="auto">
              <a:xfrm>
                <a:off x="1008" y="1513"/>
                <a:ext cx="4014" cy="298"/>
              </a:xfrm>
              <a:prstGeom prst="rect">
                <a:avLst/>
              </a:prstGeom>
              <a:noFill/>
              <a:ln w="12699">
                <a:noFill/>
                <a:miter lim="800000"/>
                <a:headEnd/>
                <a:tailEnd/>
              </a:ln>
              <a:effectLst/>
            </p:spPr>
            <p:txBody>
              <a:bodyPr lIns="90488" tIns="44450" rIns="90488" bIns="4445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2800"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Developing new systems and processes</a:t>
                </a:r>
              </a:p>
            </p:txBody>
          </p:sp>
          <p:sp>
            <p:nvSpPr>
              <p:cNvPr id="232464" name="Rectangle 1040"/>
              <p:cNvSpPr>
                <a:spLocks noChangeArrowheads="1"/>
              </p:cNvSpPr>
              <p:nvPr/>
            </p:nvSpPr>
            <p:spPr bwMode="auto">
              <a:xfrm>
                <a:off x="1008" y="2496"/>
                <a:ext cx="4014" cy="298"/>
              </a:xfrm>
              <a:prstGeom prst="rect">
                <a:avLst/>
              </a:prstGeom>
              <a:noFill/>
              <a:ln w="12699">
                <a:noFill/>
                <a:miter lim="800000"/>
                <a:headEnd/>
                <a:tailEnd/>
              </a:ln>
              <a:effectLst/>
            </p:spPr>
            <p:txBody>
              <a:bodyPr lIns="90488" tIns="44450" rIns="90488" bIns="4445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2800"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Quality focus</a:t>
                </a:r>
              </a:p>
            </p:txBody>
          </p:sp>
          <p:sp>
            <p:nvSpPr>
              <p:cNvPr id="232465" name="Rectangle 1041"/>
              <p:cNvSpPr>
                <a:spLocks noChangeArrowheads="1"/>
              </p:cNvSpPr>
              <p:nvPr/>
            </p:nvSpPr>
            <p:spPr bwMode="auto">
              <a:xfrm>
                <a:off x="1008" y="3444"/>
                <a:ext cx="4360" cy="540"/>
              </a:xfrm>
              <a:prstGeom prst="rect">
                <a:avLst/>
              </a:prstGeom>
              <a:noFill/>
              <a:ln w="12699">
                <a:noFill/>
                <a:miter lim="800000"/>
                <a:headEnd/>
                <a:tailEnd/>
              </a:ln>
              <a:effectLst/>
            </p:spPr>
            <p:txBody>
              <a:bodyPr lIns="90488" tIns="44450" rIns="90488" bIns="4445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2800"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Maximize Human Resource contributions through low turnover and high motivation</a:t>
                </a:r>
              </a:p>
            </p:txBody>
          </p:sp>
          <p:sp>
            <p:nvSpPr>
              <p:cNvPr id="232466" name="Rectangle 1042"/>
              <p:cNvSpPr>
                <a:spLocks noChangeArrowheads="1"/>
              </p:cNvSpPr>
              <p:nvPr/>
            </p:nvSpPr>
            <p:spPr bwMode="auto">
              <a:xfrm>
                <a:off x="1008" y="2996"/>
                <a:ext cx="3121" cy="298"/>
              </a:xfrm>
              <a:prstGeom prst="rect">
                <a:avLst/>
              </a:prstGeom>
              <a:noFill/>
              <a:ln w="12699">
                <a:noFill/>
                <a:miter lim="800000"/>
                <a:headEnd/>
                <a:tailEnd/>
              </a:ln>
              <a:effectLst/>
            </p:spPr>
            <p:txBody>
              <a:bodyPr lIns="90488" tIns="44450" rIns="90488" bIns="4445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2800"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Capability in R&amp;D</a:t>
                </a:r>
              </a:p>
            </p:txBody>
          </p:sp>
          <p:sp>
            <p:nvSpPr>
              <p:cNvPr id="232467" name="Rectangle 1043"/>
              <p:cNvSpPr>
                <a:spLocks noChangeArrowheads="1"/>
              </p:cNvSpPr>
              <p:nvPr/>
            </p:nvSpPr>
            <p:spPr bwMode="auto">
              <a:xfrm>
                <a:off x="1008" y="2231"/>
                <a:ext cx="4017" cy="596"/>
              </a:xfrm>
              <a:prstGeom prst="rect">
                <a:avLst/>
              </a:prstGeom>
              <a:noFill/>
              <a:ln w="12699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468" name="Rectangle 1044"/>
              <p:cNvSpPr>
                <a:spLocks noChangeArrowheads="1"/>
              </p:cNvSpPr>
              <p:nvPr/>
            </p:nvSpPr>
            <p:spPr bwMode="auto">
              <a:xfrm>
                <a:off x="1008" y="2016"/>
                <a:ext cx="4353" cy="298"/>
              </a:xfrm>
              <a:prstGeom prst="rect">
                <a:avLst/>
              </a:prstGeom>
              <a:noFill/>
              <a:ln w="12699">
                <a:noFill/>
                <a:miter lim="800000"/>
                <a:headEnd/>
                <a:tailEnd/>
              </a:ln>
              <a:effectLst/>
            </p:spPr>
            <p:txBody>
              <a:bodyPr lIns="90488" tIns="44450" rIns="90488" bIns="4445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2800"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Shaping perceptions through advertising</a:t>
                </a:r>
              </a:p>
            </p:txBody>
          </p:sp>
          <p:sp>
            <p:nvSpPr>
              <p:cNvPr id="232469" name="AutoShape 1045"/>
              <p:cNvSpPr>
                <a:spLocks noChangeArrowheads="1"/>
              </p:cNvSpPr>
              <p:nvPr/>
            </p:nvSpPr>
            <p:spPr bwMode="auto">
              <a:xfrm>
                <a:off x="768" y="1584"/>
                <a:ext cx="192" cy="192"/>
              </a:xfrm>
              <a:prstGeom prst="diamond">
                <a:avLst/>
              </a:prstGeom>
              <a:solidFill>
                <a:schemeClr val="accent1"/>
              </a:solidFill>
              <a:ln w="12699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bg2"/>
                </a:outerShdw>
              </a:effec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470" name="AutoShape 1046"/>
              <p:cNvSpPr>
                <a:spLocks noChangeArrowheads="1"/>
              </p:cNvSpPr>
              <p:nvPr/>
            </p:nvSpPr>
            <p:spPr bwMode="auto">
              <a:xfrm>
                <a:off x="768" y="2064"/>
                <a:ext cx="192" cy="192"/>
              </a:xfrm>
              <a:prstGeom prst="diamond">
                <a:avLst/>
              </a:prstGeom>
              <a:solidFill>
                <a:schemeClr val="accent1"/>
              </a:solidFill>
              <a:ln w="12699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bg2"/>
                </a:outerShdw>
              </a:effec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471" name="AutoShape 1047"/>
              <p:cNvSpPr>
                <a:spLocks noChangeArrowheads="1"/>
              </p:cNvSpPr>
              <p:nvPr/>
            </p:nvSpPr>
            <p:spPr bwMode="auto">
              <a:xfrm>
                <a:off x="768" y="2544"/>
                <a:ext cx="192" cy="192"/>
              </a:xfrm>
              <a:prstGeom prst="diamond">
                <a:avLst/>
              </a:prstGeom>
              <a:solidFill>
                <a:schemeClr val="accent1"/>
              </a:solidFill>
              <a:ln w="12699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bg2"/>
                </a:outerShdw>
              </a:effec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472" name="AutoShape 1048"/>
              <p:cNvSpPr>
                <a:spLocks noChangeArrowheads="1"/>
              </p:cNvSpPr>
              <p:nvPr/>
            </p:nvSpPr>
            <p:spPr bwMode="auto">
              <a:xfrm>
                <a:off x="768" y="3024"/>
                <a:ext cx="192" cy="192"/>
              </a:xfrm>
              <a:prstGeom prst="diamond">
                <a:avLst/>
              </a:prstGeom>
              <a:solidFill>
                <a:schemeClr val="accent1"/>
              </a:solidFill>
              <a:ln w="12699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bg2"/>
                </a:outerShdw>
              </a:effec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473" name="AutoShape 1049"/>
              <p:cNvSpPr>
                <a:spLocks noChangeArrowheads="1"/>
              </p:cNvSpPr>
              <p:nvPr/>
            </p:nvSpPr>
            <p:spPr bwMode="auto">
              <a:xfrm>
                <a:off x="768" y="3504"/>
                <a:ext cx="192" cy="192"/>
              </a:xfrm>
              <a:prstGeom prst="diamond">
                <a:avLst/>
              </a:prstGeom>
              <a:solidFill>
                <a:schemeClr val="accent1"/>
              </a:solidFill>
              <a:ln w="12699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bg2"/>
                </a:outerShdw>
              </a:effec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2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2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2459" grpId="0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4" name="Rectangle 4"/>
          <p:cNvSpPr>
            <a:spLocks noChangeArrowheads="1"/>
          </p:cNvSpPr>
          <p:nvPr/>
        </p:nvSpPr>
        <p:spPr bwMode="auto">
          <a:xfrm>
            <a:off x="1743075" y="4665663"/>
            <a:ext cx="7345363" cy="515937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>
            <a:outerShdw dist="17961" dir="2700000" algn="ctr" rotWithShape="0">
              <a:schemeClr val="bg2"/>
            </a:outerShdw>
          </a:effectLst>
        </p:spPr>
        <p:txBody>
          <a:bodyPr lIns="90488" tIns="44450" rIns="90488" bIns="44450">
            <a:spAutoFit/>
          </a:bodyPr>
          <a:lstStyle/>
          <a:p>
            <a:pPr>
              <a:buFontTx/>
              <a:buChar char="•"/>
            </a:pPr>
            <a:r>
              <a:rPr lang="en-US" sz="2800" dirty="0"/>
              <a:t> Creating barriers by perceptions of uniqueness</a:t>
            </a:r>
          </a:p>
        </p:txBody>
      </p:sp>
      <p:sp>
        <p:nvSpPr>
          <p:cNvPr id="163845" name="AutoShape 5"/>
          <p:cNvSpPr>
            <a:spLocks noChangeArrowheads="1"/>
          </p:cNvSpPr>
          <p:nvPr/>
        </p:nvSpPr>
        <p:spPr bwMode="auto">
          <a:xfrm>
            <a:off x="990600" y="1828800"/>
            <a:ext cx="400050" cy="419100"/>
          </a:xfrm>
          <a:prstGeom prst="rightArrow">
            <a:avLst>
              <a:gd name="adj1" fmla="val 50000"/>
              <a:gd name="adj2" fmla="val 50023"/>
            </a:avLst>
          </a:prstGeom>
          <a:solidFill>
            <a:schemeClr val="tx2"/>
          </a:solidFill>
          <a:ln w="12699">
            <a:noFill/>
            <a:miter lim="800000"/>
            <a:headEnd/>
            <a:tailEnd/>
          </a:ln>
          <a:effectLst>
            <a:outerShdw dist="53882" dir="2700000" algn="ctr" rotWithShape="0">
              <a:schemeClr val="bg2"/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846" name="Rectangle 6"/>
          <p:cNvSpPr>
            <a:spLocks noChangeArrowheads="1"/>
          </p:cNvSpPr>
          <p:nvPr/>
        </p:nvSpPr>
        <p:spPr bwMode="auto">
          <a:xfrm>
            <a:off x="1743075" y="5580063"/>
            <a:ext cx="7400925" cy="515937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>
            <a:outerShdw dist="17961" dir="2700000" algn="ctr" rotWithShape="0">
              <a:schemeClr val="bg2"/>
            </a:outerShdw>
          </a:effectLst>
        </p:spPr>
        <p:txBody>
          <a:bodyPr lIns="90488" tIns="44450" rIns="90488" bIns="44450">
            <a:spAutoFit/>
          </a:bodyPr>
          <a:lstStyle/>
          <a:p>
            <a:pPr>
              <a:buFontTx/>
              <a:buChar char="•"/>
            </a:pPr>
            <a:r>
              <a:rPr lang="en-US" sz="2800" dirty="0"/>
              <a:t> Creating switching costs through differentiation</a:t>
            </a:r>
          </a:p>
        </p:txBody>
      </p:sp>
      <p:sp>
        <p:nvSpPr>
          <p:cNvPr id="163849" name="Rectangle 9"/>
          <p:cNvSpPr>
            <a:spLocks noChangeArrowheads="1"/>
          </p:cNvSpPr>
          <p:nvPr/>
        </p:nvSpPr>
        <p:spPr bwMode="auto">
          <a:xfrm>
            <a:off x="1516063" y="2638425"/>
            <a:ext cx="6029325" cy="638175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r>
              <a:rPr lang="en-US" sz="3600">
                <a:effectLst>
                  <a:outerShdw blurRad="38100" dist="38100" dir="2700000" algn="tl">
                    <a:srgbClr val="000000"/>
                  </a:outerShdw>
                </a:effectLst>
              </a:rPr>
              <a:t>Raising Buyers’ Performance</a:t>
            </a:r>
          </a:p>
        </p:txBody>
      </p:sp>
      <p:sp>
        <p:nvSpPr>
          <p:cNvPr id="163853" name="Rectangle 13"/>
          <p:cNvSpPr>
            <a:spLocks noChangeArrowheads="1"/>
          </p:cNvSpPr>
          <p:nvPr/>
        </p:nvSpPr>
        <p:spPr bwMode="auto">
          <a:xfrm>
            <a:off x="1516063" y="1657350"/>
            <a:ext cx="4651375" cy="638175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r>
              <a:rPr lang="en-US" sz="3600">
                <a:effectLst>
                  <a:outerShdw blurRad="38100" dist="38100" dir="2700000" algn="tl">
                    <a:srgbClr val="000000"/>
                  </a:outerShdw>
                </a:effectLst>
              </a:rPr>
              <a:t>Lowering Buyers’ Costs</a:t>
            </a:r>
          </a:p>
        </p:txBody>
      </p:sp>
      <p:sp>
        <p:nvSpPr>
          <p:cNvPr id="163857" name="Rectangle 17"/>
          <p:cNvSpPr>
            <a:spLocks noChangeArrowheads="1"/>
          </p:cNvSpPr>
          <p:nvPr/>
        </p:nvSpPr>
        <p:spPr bwMode="auto">
          <a:xfrm>
            <a:off x="1516063" y="3657600"/>
            <a:ext cx="6472237" cy="638175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r>
              <a:rPr lang="en-US" sz="36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Creating Sustainability through:</a:t>
            </a:r>
          </a:p>
        </p:txBody>
      </p:sp>
      <p:sp>
        <p:nvSpPr>
          <p:cNvPr id="163862" name="Rectangle 22"/>
          <p:cNvSpPr>
            <a:spLocks noChangeArrowheads="1"/>
          </p:cNvSpPr>
          <p:nvPr/>
        </p:nvSpPr>
        <p:spPr bwMode="auto">
          <a:xfrm>
            <a:off x="0" y="520700"/>
            <a:ext cx="9144000" cy="698500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90488" tIns="44450" rIns="90488" bIns="44450">
            <a:spAutoFit/>
          </a:bodyPr>
          <a:lstStyle/>
          <a:p>
            <a:pPr algn="ctr"/>
            <a:r>
              <a:rPr lang="en-US" sz="4000" b="1">
                <a:solidFill>
                  <a:schemeClr val="tx2"/>
                </a:solidFill>
              </a:rPr>
              <a:t>Create Value with Differentiation by:</a:t>
            </a:r>
          </a:p>
        </p:txBody>
      </p:sp>
      <p:sp>
        <p:nvSpPr>
          <p:cNvPr id="163863" name="AutoShape 23"/>
          <p:cNvSpPr>
            <a:spLocks noChangeArrowheads="1"/>
          </p:cNvSpPr>
          <p:nvPr/>
        </p:nvSpPr>
        <p:spPr bwMode="auto">
          <a:xfrm>
            <a:off x="990600" y="2781300"/>
            <a:ext cx="400050" cy="419100"/>
          </a:xfrm>
          <a:prstGeom prst="rightArrow">
            <a:avLst>
              <a:gd name="adj1" fmla="val 50000"/>
              <a:gd name="adj2" fmla="val 50023"/>
            </a:avLst>
          </a:prstGeom>
          <a:solidFill>
            <a:schemeClr val="tx2"/>
          </a:solidFill>
          <a:ln w="12699">
            <a:noFill/>
            <a:miter lim="800000"/>
            <a:headEnd/>
            <a:tailEnd/>
          </a:ln>
          <a:effectLst>
            <a:outerShdw dist="53882" dir="2700000" algn="ctr" rotWithShape="0">
              <a:schemeClr val="bg2"/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864" name="AutoShape 24"/>
          <p:cNvSpPr>
            <a:spLocks noChangeArrowheads="1"/>
          </p:cNvSpPr>
          <p:nvPr/>
        </p:nvSpPr>
        <p:spPr bwMode="auto">
          <a:xfrm>
            <a:off x="990600" y="3771900"/>
            <a:ext cx="400050" cy="419100"/>
          </a:xfrm>
          <a:prstGeom prst="rightArrow">
            <a:avLst>
              <a:gd name="adj1" fmla="val 50000"/>
              <a:gd name="adj2" fmla="val 50023"/>
            </a:avLst>
          </a:prstGeom>
          <a:solidFill>
            <a:schemeClr val="tx2"/>
          </a:solidFill>
          <a:ln w="12699">
            <a:noFill/>
            <a:miter lim="800000"/>
            <a:headEnd/>
            <a:tailEnd/>
          </a:ln>
          <a:effectLst>
            <a:outerShdw dist="53882" dir="2700000" algn="ctr" rotWithShape="0">
              <a:schemeClr val="bg2"/>
            </a:outerShdw>
          </a:effec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3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38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38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3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38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38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63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6" dur="500"/>
                                        <p:tgtEl>
                                          <p:spTgt spid="163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0" dur="500"/>
                                        <p:tgtEl>
                                          <p:spTgt spid="163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44" grpId="0" autoUpdateAnimBg="0"/>
      <p:bldP spid="163845" grpId="0" animBg="1"/>
      <p:bldP spid="163846" grpId="0" autoUpdateAnimBg="0"/>
      <p:bldP spid="163849" grpId="0" autoUpdateAnimBg="0"/>
      <p:bldP spid="163853" grpId="0" autoUpdateAnimBg="0"/>
      <p:bldP spid="163857" grpId="0" autoUpdateAnimBg="0"/>
      <p:bldP spid="163863" grpId="0" animBg="1"/>
      <p:bldP spid="16386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u="sng"/>
              <a:t>Porter’s generic strategies</a:t>
            </a:r>
          </a:p>
        </p:txBody>
      </p:sp>
      <p:sp>
        <p:nvSpPr>
          <p:cNvPr id="66563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Clr>
                <a:schemeClr val="tx1"/>
              </a:buClr>
              <a:buFontTx/>
              <a:buAutoNum type="arabicPeriod" startAt="3"/>
            </a:pPr>
            <a:endParaRPr lang="en-US" sz="2800" u="sng"/>
          </a:p>
          <a:p>
            <a:pPr marL="609600" indent="-609600">
              <a:buClr>
                <a:schemeClr val="tx1"/>
              </a:buClr>
              <a:buFontTx/>
              <a:buAutoNum type="arabicPeriod" startAt="3"/>
            </a:pPr>
            <a:r>
              <a:rPr lang="en-US" sz="2800" u="sng"/>
              <a:t>Focus</a:t>
            </a:r>
            <a:r>
              <a:rPr lang="en-US" sz="2800"/>
              <a:t> – business focuses on 1 or more narrow market segments, gets to know these segments intimately &amp; pursues either cost leadership or differentiation within the target segment (niche marketing).</a:t>
            </a:r>
          </a:p>
          <a:p>
            <a:pPr marL="609600" indent="-609600">
              <a:buClr>
                <a:schemeClr val="tx1"/>
              </a:buClr>
              <a:buFont typeface="Wingdings" pitchFamily="2" charset="2"/>
              <a:buNone/>
            </a:pPr>
            <a:endParaRPr lang="en-US" sz="28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4" name="Rectangle 4"/>
          <p:cNvSpPr>
            <a:spLocks noChangeArrowheads="1"/>
          </p:cNvSpPr>
          <p:nvPr/>
        </p:nvSpPr>
        <p:spPr bwMode="auto">
          <a:xfrm>
            <a:off x="1743075" y="4724400"/>
            <a:ext cx="7345363" cy="515937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>
            <a:outerShdw dist="17961" dir="2700000" algn="ctr" rotWithShape="0">
              <a:schemeClr val="bg2"/>
            </a:outerShdw>
          </a:effectLst>
        </p:spPr>
        <p:txBody>
          <a:bodyPr lIns="90488" tIns="44450" rIns="90488" bIns="44450">
            <a:spAutoFit/>
          </a:bodyPr>
          <a:lstStyle/>
          <a:p>
            <a:pPr>
              <a:buFontTx/>
              <a:buChar char="•"/>
            </a:pPr>
            <a:r>
              <a:rPr lang="en-US" sz="2800" dirty="0"/>
              <a:t> Creating barriers by perceptions of uniqueness</a:t>
            </a:r>
          </a:p>
        </p:txBody>
      </p:sp>
      <p:sp>
        <p:nvSpPr>
          <p:cNvPr id="163845" name="AutoShape 5"/>
          <p:cNvSpPr>
            <a:spLocks noChangeArrowheads="1"/>
          </p:cNvSpPr>
          <p:nvPr/>
        </p:nvSpPr>
        <p:spPr bwMode="auto">
          <a:xfrm>
            <a:off x="990600" y="1828800"/>
            <a:ext cx="400050" cy="419100"/>
          </a:xfrm>
          <a:prstGeom prst="rightArrow">
            <a:avLst>
              <a:gd name="adj1" fmla="val 50000"/>
              <a:gd name="adj2" fmla="val 50023"/>
            </a:avLst>
          </a:prstGeom>
          <a:solidFill>
            <a:schemeClr val="tx2"/>
          </a:solidFill>
          <a:ln w="12699">
            <a:noFill/>
            <a:miter lim="800000"/>
            <a:headEnd/>
            <a:tailEnd/>
          </a:ln>
          <a:effectLst>
            <a:outerShdw dist="53882" dir="2700000" algn="ctr" rotWithShape="0">
              <a:schemeClr val="bg2"/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846" name="Rectangle 6"/>
          <p:cNvSpPr>
            <a:spLocks noChangeArrowheads="1"/>
          </p:cNvSpPr>
          <p:nvPr/>
        </p:nvSpPr>
        <p:spPr bwMode="auto">
          <a:xfrm>
            <a:off x="1743075" y="5580063"/>
            <a:ext cx="7400925" cy="515937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>
            <a:outerShdw dist="17961" dir="2700000" algn="ctr" rotWithShape="0">
              <a:schemeClr val="bg2"/>
            </a:outerShdw>
          </a:effectLst>
        </p:spPr>
        <p:txBody>
          <a:bodyPr lIns="90488" tIns="44450" rIns="90488" bIns="44450">
            <a:spAutoFit/>
          </a:bodyPr>
          <a:lstStyle/>
          <a:p>
            <a:pPr>
              <a:buFontTx/>
              <a:buChar char="•"/>
            </a:pPr>
            <a:r>
              <a:rPr lang="en-US" sz="2800" dirty="0"/>
              <a:t> Creating switching costs through differentiation</a:t>
            </a:r>
          </a:p>
        </p:txBody>
      </p:sp>
      <p:sp>
        <p:nvSpPr>
          <p:cNvPr id="163849" name="Rectangle 9"/>
          <p:cNvSpPr>
            <a:spLocks noChangeArrowheads="1"/>
          </p:cNvSpPr>
          <p:nvPr/>
        </p:nvSpPr>
        <p:spPr bwMode="auto">
          <a:xfrm>
            <a:off x="1516063" y="2638425"/>
            <a:ext cx="6029325" cy="638175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r>
              <a:rPr lang="en-US" sz="3600">
                <a:effectLst>
                  <a:outerShdw blurRad="38100" dist="38100" dir="2700000" algn="tl">
                    <a:srgbClr val="000000"/>
                  </a:outerShdw>
                </a:effectLst>
              </a:rPr>
              <a:t>Raising Buyers’ Performance</a:t>
            </a:r>
          </a:p>
        </p:txBody>
      </p:sp>
      <p:sp>
        <p:nvSpPr>
          <p:cNvPr id="163853" name="Rectangle 13"/>
          <p:cNvSpPr>
            <a:spLocks noChangeArrowheads="1"/>
          </p:cNvSpPr>
          <p:nvPr/>
        </p:nvSpPr>
        <p:spPr bwMode="auto">
          <a:xfrm>
            <a:off x="1516063" y="1657350"/>
            <a:ext cx="4651375" cy="638175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r>
              <a:rPr lang="en-US" sz="3600">
                <a:effectLst>
                  <a:outerShdw blurRad="38100" dist="38100" dir="2700000" algn="tl">
                    <a:srgbClr val="000000"/>
                  </a:outerShdw>
                </a:effectLst>
              </a:rPr>
              <a:t>Lowering Buyers’ Costs</a:t>
            </a:r>
          </a:p>
        </p:txBody>
      </p:sp>
      <p:sp>
        <p:nvSpPr>
          <p:cNvPr id="163857" name="Rectangle 17"/>
          <p:cNvSpPr>
            <a:spLocks noChangeArrowheads="1"/>
          </p:cNvSpPr>
          <p:nvPr/>
        </p:nvSpPr>
        <p:spPr bwMode="auto">
          <a:xfrm>
            <a:off x="1516063" y="3657600"/>
            <a:ext cx="6472237" cy="638175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r>
              <a:rPr lang="en-US" sz="36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Creating Sustainability through:</a:t>
            </a:r>
          </a:p>
        </p:txBody>
      </p:sp>
      <p:sp>
        <p:nvSpPr>
          <p:cNvPr id="163862" name="Rectangle 22"/>
          <p:cNvSpPr>
            <a:spLocks noChangeArrowheads="1"/>
          </p:cNvSpPr>
          <p:nvPr/>
        </p:nvSpPr>
        <p:spPr bwMode="auto">
          <a:xfrm>
            <a:off x="0" y="520700"/>
            <a:ext cx="9144000" cy="698500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90488" tIns="44450" rIns="90488" bIns="44450">
            <a:spAutoFit/>
          </a:bodyPr>
          <a:lstStyle/>
          <a:p>
            <a:pPr algn="ctr"/>
            <a:r>
              <a:rPr lang="en-US" sz="4000" b="1">
                <a:solidFill>
                  <a:schemeClr val="tx2"/>
                </a:solidFill>
              </a:rPr>
              <a:t>Create Value with Differentiation by:</a:t>
            </a:r>
          </a:p>
        </p:txBody>
      </p:sp>
      <p:sp>
        <p:nvSpPr>
          <p:cNvPr id="163863" name="AutoShape 23"/>
          <p:cNvSpPr>
            <a:spLocks noChangeArrowheads="1"/>
          </p:cNvSpPr>
          <p:nvPr/>
        </p:nvSpPr>
        <p:spPr bwMode="auto">
          <a:xfrm>
            <a:off x="990600" y="2781300"/>
            <a:ext cx="400050" cy="419100"/>
          </a:xfrm>
          <a:prstGeom prst="rightArrow">
            <a:avLst>
              <a:gd name="adj1" fmla="val 50000"/>
              <a:gd name="adj2" fmla="val 50023"/>
            </a:avLst>
          </a:prstGeom>
          <a:solidFill>
            <a:schemeClr val="tx2"/>
          </a:solidFill>
          <a:ln w="12699">
            <a:noFill/>
            <a:miter lim="800000"/>
            <a:headEnd/>
            <a:tailEnd/>
          </a:ln>
          <a:effectLst>
            <a:outerShdw dist="53882" dir="2700000" algn="ctr" rotWithShape="0">
              <a:schemeClr val="bg2"/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864" name="AutoShape 24"/>
          <p:cNvSpPr>
            <a:spLocks noChangeArrowheads="1"/>
          </p:cNvSpPr>
          <p:nvPr/>
        </p:nvSpPr>
        <p:spPr bwMode="auto">
          <a:xfrm>
            <a:off x="990600" y="3771900"/>
            <a:ext cx="400050" cy="419100"/>
          </a:xfrm>
          <a:prstGeom prst="rightArrow">
            <a:avLst>
              <a:gd name="adj1" fmla="val 50000"/>
              <a:gd name="adj2" fmla="val 50023"/>
            </a:avLst>
          </a:prstGeom>
          <a:solidFill>
            <a:schemeClr val="tx2"/>
          </a:solidFill>
          <a:ln w="12699">
            <a:noFill/>
            <a:miter lim="800000"/>
            <a:headEnd/>
            <a:tailEnd/>
          </a:ln>
          <a:effectLst>
            <a:outerShdw dist="53882" dir="2700000" algn="ctr" rotWithShape="0">
              <a:schemeClr val="bg2"/>
            </a:outerShdw>
          </a:effec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3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38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38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3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38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38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63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6" dur="500"/>
                                        <p:tgtEl>
                                          <p:spTgt spid="163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0" dur="500"/>
                                        <p:tgtEl>
                                          <p:spTgt spid="163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44" grpId="0" autoUpdateAnimBg="0"/>
      <p:bldP spid="163845" grpId="0" animBg="1"/>
      <p:bldP spid="163846" grpId="0" autoUpdateAnimBg="0"/>
      <p:bldP spid="163849" grpId="0" autoUpdateAnimBg="0"/>
      <p:bldP spid="163853" grpId="0" autoUpdateAnimBg="0"/>
      <p:bldP spid="163857" grpId="0" autoUpdateAnimBg="0"/>
      <p:bldP spid="163863" grpId="0" animBg="1"/>
      <p:bldP spid="16386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1026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0947" name="Rectangle 1027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0949" name="AutoShape 1029"/>
          <p:cNvSpPr>
            <a:spLocks noChangeArrowheads="1"/>
          </p:cNvSpPr>
          <p:nvPr/>
        </p:nvSpPr>
        <p:spPr bwMode="auto">
          <a:xfrm rot="16200000" flipH="1">
            <a:off x="6064250" y="-1403350"/>
            <a:ext cx="673100" cy="5016500"/>
          </a:xfrm>
          <a:prstGeom prst="homePlate">
            <a:avLst>
              <a:gd name="adj" fmla="val 33333"/>
            </a:avLst>
          </a:prstGeom>
          <a:solidFill>
            <a:srgbClr val="CECECE"/>
          </a:solidFill>
          <a:ln w="12699">
            <a:solidFill>
              <a:srgbClr val="143C2E"/>
            </a:solidFill>
            <a:miter lim="800000"/>
            <a:headEnd/>
            <a:tailEnd/>
          </a:ln>
          <a:effectLst>
            <a:outerShdw dist="35921" dir="2700000" algn="ctr" rotWithShape="0">
              <a:srgbClr val="919191"/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210950" name="AutoShape 1030"/>
          <p:cNvSpPr>
            <a:spLocks noChangeArrowheads="1"/>
          </p:cNvSpPr>
          <p:nvPr/>
        </p:nvSpPr>
        <p:spPr bwMode="auto">
          <a:xfrm>
            <a:off x="417513" y="2520950"/>
            <a:ext cx="1785937" cy="4102100"/>
          </a:xfrm>
          <a:prstGeom prst="homePlate">
            <a:avLst>
              <a:gd name="adj" fmla="val 33333"/>
            </a:avLst>
          </a:prstGeom>
          <a:solidFill>
            <a:srgbClr val="CECECE"/>
          </a:solidFill>
          <a:ln w="12699">
            <a:solidFill>
              <a:srgbClr val="143C2E"/>
            </a:solidFill>
            <a:miter lim="800000"/>
            <a:headEnd/>
            <a:tailEnd/>
          </a:ln>
          <a:effectLst>
            <a:outerShdw dist="35921" dir="2700000" algn="ctr" rotWithShape="0">
              <a:srgbClr val="919191"/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210951" name="Rectangle 1031"/>
          <p:cNvSpPr>
            <a:spLocks noChangeArrowheads="1"/>
          </p:cNvSpPr>
          <p:nvPr/>
        </p:nvSpPr>
        <p:spPr bwMode="auto">
          <a:xfrm>
            <a:off x="138113" y="3941763"/>
            <a:ext cx="2298700" cy="1184275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algn="ctr"/>
            <a:r>
              <a:rPr lang="en-US" b="1">
                <a:solidFill>
                  <a:schemeClr val="folHlink"/>
                </a:solidFill>
              </a:rPr>
              <a:t>Breadth of Competitive Scope</a:t>
            </a:r>
          </a:p>
        </p:txBody>
      </p:sp>
      <p:sp>
        <p:nvSpPr>
          <p:cNvPr id="210952" name="Rectangle 1032"/>
          <p:cNvSpPr>
            <a:spLocks noChangeArrowheads="1"/>
          </p:cNvSpPr>
          <p:nvPr/>
        </p:nvSpPr>
        <p:spPr bwMode="auto">
          <a:xfrm>
            <a:off x="4122738" y="825500"/>
            <a:ext cx="4557712" cy="454025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r>
              <a:rPr lang="en-US" b="1">
                <a:solidFill>
                  <a:schemeClr val="folHlink"/>
                </a:solidFill>
              </a:rPr>
              <a:t>Source of Competitive Advantage</a:t>
            </a:r>
          </a:p>
        </p:txBody>
      </p:sp>
      <p:sp>
        <p:nvSpPr>
          <p:cNvPr id="210953" name="AutoShape 1033"/>
          <p:cNvSpPr>
            <a:spLocks noChangeArrowheads="1"/>
          </p:cNvSpPr>
          <p:nvPr/>
        </p:nvSpPr>
        <p:spPr bwMode="auto">
          <a:xfrm>
            <a:off x="2520950" y="2597150"/>
            <a:ext cx="1206500" cy="1892300"/>
          </a:xfrm>
          <a:prstGeom prst="homePlate">
            <a:avLst>
              <a:gd name="adj" fmla="val 33333"/>
            </a:avLst>
          </a:prstGeom>
          <a:solidFill>
            <a:srgbClr val="CECECE"/>
          </a:solidFill>
          <a:ln w="12699">
            <a:solidFill>
              <a:srgbClr val="143C2E"/>
            </a:solidFill>
            <a:miter lim="800000"/>
            <a:headEnd/>
            <a:tailEnd/>
          </a:ln>
          <a:effectLst>
            <a:outerShdw dist="35921" dir="2700000" algn="ctr" rotWithShape="0">
              <a:srgbClr val="919191"/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210954" name="AutoShape 1034"/>
          <p:cNvSpPr>
            <a:spLocks noChangeArrowheads="1"/>
          </p:cNvSpPr>
          <p:nvPr/>
        </p:nvSpPr>
        <p:spPr bwMode="auto">
          <a:xfrm>
            <a:off x="2520950" y="4730750"/>
            <a:ext cx="1206500" cy="1892300"/>
          </a:xfrm>
          <a:prstGeom prst="homePlate">
            <a:avLst>
              <a:gd name="adj" fmla="val 33333"/>
            </a:avLst>
          </a:prstGeom>
          <a:solidFill>
            <a:srgbClr val="CECECE"/>
          </a:solidFill>
          <a:ln w="12699">
            <a:solidFill>
              <a:srgbClr val="143C2E"/>
            </a:solidFill>
            <a:miter lim="800000"/>
            <a:headEnd/>
            <a:tailEnd/>
          </a:ln>
          <a:effectLst>
            <a:outerShdw dist="35921" dir="2700000" algn="ctr" rotWithShape="0">
              <a:srgbClr val="919191"/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210955" name="Rectangle 1035"/>
          <p:cNvSpPr>
            <a:spLocks noChangeArrowheads="1"/>
          </p:cNvSpPr>
          <p:nvPr/>
        </p:nvSpPr>
        <p:spPr bwMode="auto">
          <a:xfrm>
            <a:off x="2570163" y="3117850"/>
            <a:ext cx="998537" cy="1003300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/>
            <a:r>
              <a:rPr lang="en-US" sz="2000" b="1">
                <a:solidFill>
                  <a:schemeClr val="folHlink"/>
                </a:solidFill>
              </a:rPr>
              <a:t>Broad</a:t>
            </a:r>
          </a:p>
          <a:p>
            <a:pPr algn="ctr"/>
            <a:r>
              <a:rPr lang="en-US" sz="2000" b="1">
                <a:solidFill>
                  <a:schemeClr val="folHlink"/>
                </a:solidFill>
              </a:rPr>
              <a:t>Target</a:t>
            </a:r>
          </a:p>
          <a:p>
            <a:pPr algn="ctr"/>
            <a:r>
              <a:rPr lang="en-US" sz="2000" b="1">
                <a:solidFill>
                  <a:schemeClr val="folHlink"/>
                </a:solidFill>
              </a:rPr>
              <a:t>Market</a:t>
            </a:r>
          </a:p>
        </p:txBody>
      </p:sp>
      <p:sp>
        <p:nvSpPr>
          <p:cNvPr id="210956" name="Rectangle 1036"/>
          <p:cNvSpPr>
            <a:spLocks noChangeArrowheads="1"/>
          </p:cNvSpPr>
          <p:nvPr/>
        </p:nvSpPr>
        <p:spPr bwMode="auto">
          <a:xfrm>
            <a:off x="2554288" y="5175250"/>
            <a:ext cx="1028700" cy="1003300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/>
            <a:r>
              <a:rPr lang="en-US" sz="2000" b="1">
                <a:solidFill>
                  <a:schemeClr val="folHlink"/>
                </a:solidFill>
              </a:rPr>
              <a:t>Narrow</a:t>
            </a:r>
          </a:p>
          <a:p>
            <a:pPr algn="ctr"/>
            <a:r>
              <a:rPr lang="en-US" sz="2000" b="1">
                <a:solidFill>
                  <a:schemeClr val="folHlink"/>
                </a:solidFill>
              </a:rPr>
              <a:t>Target</a:t>
            </a:r>
          </a:p>
          <a:p>
            <a:pPr algn="ctr"/>
            <a:r>
              <a:rPr lang="en-US" sz="2000" b="1">
                <a:solidFill>
                  <a:schemeClr val="folHlink"/>
                </a:solidFill>
              </a:rPr>
              <a:t>Market</a:t>
            </a:r>
          </a:p>
        </p:txBody>
      </p:sp>
      <p:sp>
        <p:nvSpPr>
          <p:cNvPr id="210957" name="AutoShape 1037"/>
          <p:cNvSpPr>
            <a:spLocks noChangeArrowheads="1"/>
          </p:cNvSpPr>
          <p:nvPr/>
        </p:nvSpPr>
        <p:spPr bwMode="auto">
          <a:xfrm rot="16200000" flipH="1">
            <a:off x="4864100" y="787400"/>
            <a:ext cx="711200" cy="2197100"/>
          </a:xfrm>
          <a:prstGeom prst="homePlate">
            <a:avLst>
              <a:gd name="adj" fmla="val 33333"/>
            </a:avLst>
          </a:prstGeom>
          <a:solidFill>
            <a:srgbClr val="CECECE"/>
          </a:solidFill>
          <a:ln w="12699">
            <a:solidFill>
              <a:srgbClr val="143C2E"/>
            </a:solidFill>
            <a:miter lim="800000"/>
            <a:headEnd/>
            <a:tailEnd/>
          </a:ln>
          <a:effectLst>
            <a:outerShdw dist="35921" dir="2700000" algn="ctr" rotWithShape="0">
              <a:srgbClr val="919191"/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210958" name="AutoShape 1038"/>
          <p:cNvSpPr>
            <a:spLocks noChangeArrowheads="1"/>
          </p:cNvSpPr>
          <p:nvPr/>
        </p:nvSpPr>
        <p:spPr bwMode="auto">
          <a:xfrm rot="16200000" flipH="1">
            <a:off x="7226300" y="787400"/>
            <a:ext cx="711200" cy="2197100"/>
          </a:xfrm>
          <a:prstGeom prst="homePlate">
            <a:avLst>
              <a:gd name="adj" fmla="val 33333"/>
            </a:avLst>
          </a:prstGeom>
          <a:solidFill>
            <a:srgbClr val="CECECE"/>
          </a:solidFill>
          <a:ln w="12699">
            <a:solidFill>
              <a:srgbClr val="143C2E"/>
            </a:solidFill>
            <a:miter lim="800000"/>
            <a:headEnd/>
            <a:tailEnd/>
          </a:ln>
          <a:effectLst>
            <a:outerShdw dist="35921" dir="2700000" algn="ctr" rotWithShape="0">
              <a:srgbClr val="919191"/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210959" name="Rectangle 1039"/>
          <p:cNvSpPr>
            <a:spLocks noChangeArrowheads="1"/>
          </p:cNvSpPr>
          <p:nvPr/>
        </p:nvSpPr>
        <p:spPr bwMode="auto">
          <a:xfrm>
            <a:off x="4883150" y="1690688"/>
            <a:ext cx="674688" cy="393700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/>
            <a:r>
              <a:rPr lang="en-US" sz="2000" b="1">
                <a:solidFill>
                  <a:schemeClr val="folHlink"/>
                </a:solidFill>
              </a:rPr>
              <a:t>Cost</a:t>
            </a:r>
          </a:p>
        </p:txBody>
      </p:sp>
      <p:sp>
        <p:nvSpPr>
          <p:cNvPr id="210960" name="Rectangle 1040"/>
          <p:cNvSpPr>
            <a:spLocks noChangeArrowheads="1"/>
          </p:cNvSpPr>
          <p:nvPr/>
        </p:nvSpPr>
        <p:spPr bwMode="auto">
          <a:xfrm>
            <a:off x="3962400" y="2362200"/>
            <a:ext cx="4875213" cy="4343400"/>
          </a:xfrm>
          <a:prstGeom prst="rect">
            <a:avLst/>
          </a:prstGeom>
          <a:solidFill>
            <a:srgbClr val="FFFFFF"/>
          </a:solidFill>
          <a:ln w="12699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0961" name="Rectangle 1041"/>
          <p:cNvSpPr>
            <a:spLocks noChangeArrowheads="1"/>
          </p:cNvSpPr>
          <p:nvPr/>
        </p:nvSpPr>
        <p:spPr bwMode="auto">
          <a:xfrm>
            <a:off x="4113213" y="2520950"/>
            <a:ext cx="2197100" cy="1968500"/>
          </a:xfrm>
          <a:prstGeom prst="rect">
            <a:avLst/>
          </a:prstGeom>
          <a:solidFill>
            <a:srgbClr val="CECECE"/>
          </a:solidFill>
          <a:ln w="12699">
            <a:solidFill>
              <a:srgbClr val="143C2E"/>
            </a:solidFill>
            <a:miter lim="800000"/>
            <a:headEnd/>
            <a:tailEnd/>
          </a:ln>
          <a:effectLst>
            <a:outerShdw dist="35921" dir="2700000" algn="ctr" rotWithShape="0">
              <a:srgbClr val="919191"/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210962" name="Rectangle 1042"/>
          <p:cNvSpPr>
            <a:spLocks noChangeArrowheads="1"/>
          </p:cNvSpPr>
          <p:nvPr/>
        </p:nvSpPr>
        <p:spPr bwMode="auto">
          <a:xfrm>
            <a:off x="4113213" y="4654550"/>
            <a:ext cx="2197100" cy="1968500"/>
          </a:xfrm>
          <a:prstGeom prst="rect">
            <a:avLst/>
          </a:prstGeom>
          <a:solidFill>
            <a:srgbClr val="CECECE"/>
          </a:solidFill>
          <a:ln w="12699">
            <a:solidFill>
              <a:srgbClr val="143C2E"/>
            </a:solidFill>
            <a:miter lim="800000"/>
            <a:headEnd/>
            <a:tailEnd/>
          </a:ln>
          <a:effectLst>
            <a:outerShdw dist="35921" dir="2700000" algn="ctr" rotWithShape="0">
              <a:srgbClr val="919191"/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210963" name="Rectangle 1043"/>
          <p:cNvSpPr>
            <a:spLocks noChangeArrowheads="1"/>
          </p:cNvSpPr>
          <p:nvPr/>
        </p:nvSpPr>
        <p:spPr bwMode="auto">
          <a:xfrm>
            <a:off x="6475413" y="2520950"/>
            <a:ext cx="2197100" cy="1968500"/>
          </a:xfrm>
          <a:prstGeom prst="rect">
            <a:avLst/>
          </a:prstGeom>
          <a:solidFill>
            <a:srgbClr val="CECECE"/>
          </a:solidFill>
          <a:ln w="12699">
            <a:solidFill>
              <a:srgbClr val="143C2E"/>
            </a:solidFill>
            <a:miter lim="800000"/>
            <a:headEnd/>
            <a:tailEnd/>
          </a:ln>
          <a:effectLst>
            <a:outerShdw dist="35921" dir="2700000" algn="ctr" rotWithShape="0">
              <a:srgbClr val="919191"/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210964" name="Rectangle 1044"/>
          <p:cNvSpPr>
            <a:spLocks noChangeArrowheads="1"/>
          </p:cNvSpPr>
          <p:nvPr/>
        </p:nvSpPr>
        <p:spPr bwMode="auto">
          <a:xfrm>
            <a:off x="6475413" y="4654550"/>
            <a:ext cx="2197100" cy="1968500"/>
          </a:xfrm>
          <a:prstGeom prst="rect">
            <a:avLst/>
          </a:prstGeom>
          <a:solidFill>
            <a:srgbClr val="CECECE"/>
          </a:solidFill>
          <a:ln w="12699">
            <a:solidFill>
              <a:srgbClr val="143C2E"/>
            </a:solidFill>
            <a:miter lim="800000"/>
            <a:headEnd/>
            <a:tailEnd/>
          </a:ln>
          <a:effectLst>
            <a:outerShdw dist="35921" dir="2700000" algn="ctr" rotWithShape="0">
              <a:srgbClr val="919191"/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210965" name="Rectangle 1045"/>
          <p:cNvSpPr>
            <a:spLocks noChangeArrowheads="1"/>
          </p:cNvSpPr>
          <p:nvPr/>
        </p:nvSpPr>
        <p:spPr bwMode="auto">
          <a:xfrm>
            <a:off x="4100513" y="2973388"/>
            <a:ext cx="2298700" cy="1063625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0488" tIns="44450" rIns="90488" bIns="44450">
            <a:spAutoFit/>
          </a:bodyPr>
          <a:lstStyle/>
          <a:p>
            <a:pPr algn="ctr"/>
            <a:r>
              <a:rPr lang="en-US" sz="3200" b="1">
                <a:solidFill>
                  <a:srgbClr val="676767"/>
                </a:solidFill>
              </a:rPr>
              <a:t>Cost</a:t>
            </a:r>
          </a:p>
          <a:p>
            <a:pPr algn="ctr"/>
            <a:r>
              <a:rPr lang="en-US" sz="3200" b="1">
                <a:solidFill>
                  <a:srgbClr val="676767"/>
                </a:solidFill>
              </a:rPr>
              <a:t>Leadership</a:t>
            </a:r>
          </a:p>
        </p:txBody>
      </p:sp>
      <p:sp>
        <p:nvSpPr>
          <p:cNvPr id="210966" name="Rectangle 1046"/>
          <p:cNvSpPr>
            <a:spLocks noChangeArrowheads="1"/>
          </p:cNvSpPr>
          <p:nvPr/>
        </p:nvSpPr>
        <p:spPr bwMode="auto">
          <a:xfrm>
            <a:off x="6386513" y="2973388"/>
            <a:ext cx="2298700" cy="1063625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0488" tIns="44450" rIns="90488" bIns="44450">
            <a:spAutoFit/>
          </a:bodyPr>
          <a:lstStyle/>
          <a:p>
            <a:pPr algn="ctr"/>
            <a:r>
              <a:rPr lang="en-US" sz="3200" b="1">
                <a:solidFill>
                  <a:srgbClr val="676767"/>
                </a:solidFill>
              </a:rPr>
              <a:t>Differen-</a:t>
            </a:r>
          </a:p>
          <a:p>
            <a:pPr algn="ctr"/>
            <a:r>
              <a:rPr lang="en-US" sz="3200" b="1">
                <a:solidFill>
                  <a:srgbClr val="676767"/>
                </a:solidFill>
              </a:rPr>
              <a:t>tiation</a:t>
            </a:r>
          </a:p>
        </p:txBody>
      </p:sp>
      <p:sp>
        <p:nvSpPr>
          <p:cNvPr id="210968" name="Rectangle 1048"/>
          <p:cNvSpPr>
            <a:spLocks noChangeArrowheads="1"/>
          </p:cNvSpPr>
          <p:nvPr/>
        </p:nvSpPr>
        <p:spPr bwMode="auto">
          <a:xfrm>
            <a:off x="0" y="44450"/>
            <a:ext cx="9144000" cy="541338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>
            <a:outerShdw dist="17961" dir="2700000" algn="ctr" rotWithShape="0">
              <a:schemeClr val="bg2"/>
            </a:outerShdw>
          </a:effectLst>
        </p:spPr>
        <p:txBody>
          <a:bodyPr lIns="90488" tIns="44450" rIns="90488" bIns="44450" anchor="ctr"/>
          <a:lstStyle/>
          <a:p>
            <a:pPr algn="ctr"/>
            <a:r>
              <a:rPr lang="en-US" sz="4000" b="1">
                <a:solidFill>
                  <a:schemeClr val="tx2"/>
                </a:solidFill>
              </a:rPr>
              <a:t>Generic Business Level Strategies</a:t>
            </a:r>
          </a:p>
        </p:txBody>
      </p:sp>
      <p:sp>
        <p:nvSpPr>
          <p:cNvPr id="210969" name="Rectangle 1049"/>
          <p:cNvSpPr>
            <a:spLocks noChangeArrowheads="1"/>
          </p:cNvSpPr>
          <p:nvPr/>
        </p:nvSpPr>
        <p:spPr bwMode="auto">
          <a:xfrm>
            <a:off x="6462713" y="4970463"/>
            <a:ext cx="2298700" cy="1550987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0488" tIns="44450" rIns="90488" bIns="44450">
            <a:spAutoFit/>
          </a:bodyPr>
          <a:lstStyle/>
          <a:p>
            <a:pPr algn="ctr"/>
            <a:r>
              <a:rPr lang="en-US" sz="3200" b="1">
                <a:solidFill>
                  <a:srgbClr val="676767"/>
                </a:solidFill>
              </a:rPr>
              <a:t>Focused Differen-</a:t>
            </a:r>
          </a:p>
          <a:p>
            <a:pPr algn="ctr"/>
            <a:r>
              <a:rPr lang="en-US" sz="3200" b="1">
                <a:solidFill>
                  <a:srgbClr val="676767"/>
                </a:solidFill>
              </a:rPr>
              <a:t>tiation</a:t>
            </a:r>
          </a:p>
        </p:txBody>
      </p:sp>
      <p:sp>
        <p:nvSpPr>
          <p:cNvPr id="210970" name="Rectangle 1050"/>
          <p:cNvSpPr>
            <a:spLocks noChangeArrowheads="1"/>
          </p:cNvSpPr>
          <p:nvPr/>
        </p:nvSpPr>
        <p:spPr bwMode="auto">
          <a:xfrm>
            <a:off x="4100513" y="5046663"/>
            <a:ext cx="2298700" cy="1063625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0488" tIns="44450" rIns="90488" bIns="44450">
            <a:spAutoFit/>
          </a:bodyPr>
          <a:lstStyle/>
          <a:p>
            <a:pPr algn="ctr"/>
            <a:r>
              <a:rPr lang="en-US" sz="3200" b="1">
                <a:solidFill>
                  <a:srgbClr val="676767"/>
                </a:solidFill>
              </a:rPr>
              <a:t>Focused Low Cost</a:t>
            </a:r>
          </a:p>
        </p:txBody>
      </p:sp>
      <p:grpSp>
        <p:nvGrpSpPr>
          <p:cNvPr id="2" name="Group 1058"/>
          <p:cNvGrpSpPr>
            <a:grpSpLocks/>
          </p:cNvGrpSpPr>
          <p:nvPr/>
        </p:nvGrpSpPr>
        <p:grpSpPr bwMode="auto">
          <a:xfrm>
            <a:off x="4086225" y="2536825"/>
            <a:ext cx="4600575" cy="4073525"/>
            <a:chOff x="2574" y="1598"/>
            <a:chExt cx="2898" cy="2566"/>
          </a:xfrm>
        </p:grpSpPr>
        <p:sp>
          <p:nvSpPr>
            <p:cNvPr id="210971" name="Rectangle 1051"/>
            <p:cNvSpPr>
              <a:spLocks noChangeArrowheads="1"/>
            </p:cNvSpPr>
            <p:nvPr/>
          </p:nvSpPr>
          <p:spPr bwMode="auto">
            <a:xfrm>
              <a:off x="3179" y="2053"/>
              <a:ext cx="1694" cy="1678"/>
            </a:xfrm>
            <a:prstGeom prst="rect">
              <a:avLst/>
            </a:prstGeom>
            <a:solidFill>
              <a:schemeClr val="accent2"/>
            </a:solidFill>
            <a:ln w="12699">
              <a:noFill/>
              <a:miter lim="800000"/>
              <a:headEnd/>
              <a:tailEnd/>
            </a:ln>
            <a:effectLst>
              <a:outerShdw dist="53882" dir="2700000" algn="ctr" rotWithShape="0">
                <a:srgbClr val="919191"/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0972" name="Rectangle 1052"/>
            <p:cNvSpPr>
              <a:spLocks noChangeArrowheads="1"/>
            </p:cNvSpPr>
            <p:nvPr/>
          </p:nvSpPr>
          <p:spPr bwMode="auto">
            <a:xfrm>
              <a:off x="3144" y="2347"/>
              <a:ext cx="1774" cy="977"/>
            </a:xfrm>
            <a:prstGeom prst="rect">
              <a:avLst/>
            </a:prstGeom>
            <a:noFill/>
            <a:ln w="12699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lIns="90488" tIns="44450" rIns="90488" bIns="44450">
              <a:spAutoFit/>
            </a:bodyPr>
            <a:lstStyle/>
            <a:p>
              <a:pPr algn="ctr"/>
              <a:r>
                <a:rPr lang="en-US" sz="3200" b="1"/>
                <a:t>Integrated</a:t>
              </a:r>
              <a:r>
                <a:rPr lang="en-US" sz="3200" b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 </a:t>
              </a:r>
              <a:r>
                <a:rPr lang="en-US" sz="3200" b="1"/>
                <a:t>Low Cost/</a:t>
              </a:r>
            </a:p>
            <a:p>
              <a:pPr algn="ctr"/>
              <a:r>
                <a:rPr lang="en-US" sz="3200" b="1"/>
                <a:t>Differentiation</a:t>
              </a:r>
            </a:p>
          </p:txBody>
        </p:sp>
        <p:sp>
          <p:nvSpPr>
            <p:cNvPr id="210973" name="Line 1053"/>
            <p:cNvSpPr>
              <a:spLocks noChangeShapeType="1"/>
            </p:cNvSpPr>
            <p:nvPr/>
          </p:nvSpPr>
          <p:spPr bwMode="auto">
            <a:xfrm>
              <a:off x="2606" y="1598"/>
              <a:ext cx="558" cy="442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0974" name="Line 1054"/>
            <p:cNvSpPr>
              <a:spLocks noChangeShapeType="1"/>
            </p:cNvSpPr>
            <p:nvPr/>
          </p:nvSpPr>
          <p:spPr bwMode="auto">
            <a:xfrm flipH="1">
              <a:off x="4854" y="1598"/>
              <a:ext cx="618" cy="442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0975" name="Line 1055"/>
            <p:cNvSpPr>
              <a:spLocks noChangeShapeType="1"/>
            </p:cNvSpPr>
            <p:nvPr/>
          </p:nvSpPr>
          <p:spPr bwMode="auto">
            <a:xfrm>
              <a:off x="4882" y="3738"/>
              <a:ext cx="570" cy="426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0976" name="Line 1056"/>
            <p:cNvSpPr>
              <a:spLocks noChangeShapeType="1"/>
            </p:cNvSpPr>
            <p:nvPr/>
          </p:nvSpPr>
          <p:spPr bwMode="auto">
            <a:xfrm flipH="1">
              <a:off x="2574" y="3746"/>
              <a:ext cx="618" cy="418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0977" name="Rectangle 1057"/>
          <p:cNvSpPr>
            <a:spLocks noChangeArrowheads="1"/>
          </p:cNvSpPr>
          <p:nvPr/>
        </p:nvSpPr>
        <p:spPr bwMode="auto">
          <a:xfrm>
            <a:off x="6870700" y="1690688"/>
            <a:ext cx="1422400" cy="393700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/>
            <a:r>
              <a:rPr lang="en-US" sz="2000" b="1">
                <a:solidFill>
                  <a:schemeClr val="folHlink"/>
                </a:solidFill>
              </a:rPr>
              <a:t>Uniqueness</a:t>
            </a:r>
          </a:p>
        </p:txBody>
      </p:sp>
    </p:spTree>
  </p:cSld>
  <p:clrMapOvr>
    <a:masterClrMapping/>
  </p:clrMapOvr>
  <p:transition spd="slow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© 2007 Thomson/South-Western. All rights reserved.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2–</a:t>
            </a:r>
            <a:fld id="{1B09E32E-331E-45C6-AE80-63620B936690}" type="slidenum">
              <a:rPr lang="en-US"/>
              <a:pPr/>
              <a:t>3</a:t>
            </a:fld>
            <a:endParaRPr lang="en-US"/>
          </a:p>
        </p:txBody>
      </p:sp>
      <p:sp>
        <p:nvSpPr>
          <p:cNvPr id="26628" name="Rectangle 4"/>
          <p:cNvSpPr>
            <a:spLocks noGrp="1" noChangeArrowheads="1"/>
          </p:cNvSpPr>
          <p:nvPr>
            <p:ph type="title"/>
          </p:nvPr>
        </p:nvSpPr>
        <p:spPr>
          <a:xfrm>
            <a:off x="304800" y="427038"/>
            <a:ext cx="8382000" cy="396875"/>
          </a:xfrm>
        </p:spPr>
        <p:txBody>
          <a:bodyPr/>
          <a:lstStyle/>
          <a:p>
            <a:pPr marL="1941513" indent="-1941513">
              <a:tabLst>
                <a:tab pos="1941513" algn="l"/>
              </a:tabLst>
            </a:pPr>
            <a:r>
              <a:rPr lang="en-US" sz="1600" u="none">
                <a:solidFill>
                  <a:schemeClr val="accent2"/>
                </a:solidFill>
              </a:rPr>
              <a:t>TABLE</a:t>
            </a:r>
            <a:r>
              <a:rPr lang="en-US" sz="2000" u="none">
                <a:solidFill>
                  <a:schemeClr val="accent2"/>
                </a:solidFill>
              </a:rPr>
              <a:t> </a:t>
            </a:r>
            <a:r>
              <a:rPr lang="en-US" sz="2000" b="1" i="1" u="none">
                <a:solidFill>
                  <a:schemeClr val="accent2"/>
                </a:solidFill>
                <a:latin typeface="Arial" charset="0"/>
              </a:rPr>
              <a:t>2.1</a:t>
            </a:r>
            <a:r>
              <a:rPr lang="en-US" sz="2000" b="1" i="1" u="none">
                <a:solidFill>
                  <a:schemeClr val="accent2"/>
                </a:solidFill>
              </a:rPr>
              <a:t>	</a:t>
            </a:r>
            <a:r>
              <a:rPr lang="en-US" sz="1800" u="none">
                <a:solidFill>
                  <a:schemeClr val="tx1"/>
                </a:solidFill>
              </a:rPr>
              <a:t>The General Environment: Segments and Elements</a:t>
            </a:r>
          </a:p>
        </p:txBody>
      </p:sp>
      <p:pic>
        <p:nvPicPr>
          <p:cNvPr id="26633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1143000"/>
            <a:ext cx="8382000" cy="516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6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7" name="Rectangle 1029"/>
          <p:cNvSpPr>
            <a:spLocks noChangeArrowheads="1"/>
          </p:cNvSpPr>
          <p:nvPr/>
        </p:nvSpPr>
        <p:spPr bwMode="auto">
          <a:xfrm>
            <a:off x="304800" y="990600"/>
            <a:ext cx="7191375" cy="515938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>
            <a:outerShdw dist="17961" dir="2700000" algn="ctr" rotWithShape="0">
              <a:schemeClr val="bg2"/>
            </a:outerShdw>
          </a:effectLst>
        </p:spPr>
        <p:txBody>
          <a:bodyPr lIns="90488" tIns="44450" rIns="90488" bIns="44450">
            <a:spAutoFit/>
          </a:bodyPr>
          <a:lstStyle/>
          <a:p>
            <a:r>
              <a:rPr lang="en-US" sz="2800" b="1"/>
              <a:t>Firms using an Integrated Strategy may:</a:t>
            </a:r>
          </a:p>
        </p:txBody>
      </p:sp>
      <p:sp>
        <p:nvSpPr>
          <p:cNvPr id="213006" name="Rectangle 1038"/>
          <p:cNvSpPr>
            <a:spLocks noChangeArrowheads="1"/>
          </p:cNvSpPr>
          <p:nvPr/>
        </p:nvSpPr>
        <p:spPr bwMode="auto">
          <a:xfrm>
            <a:off x="0" y="123825"/>
            <a:ext cx="9144000" cy="638175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>
            <a:outerShdw dist="17961" dir="2700000" algn="ctr" rotWithShape="0">
              <a:schemeClr val="bg2"/>
            </a:outerShdw>
          </a:effectLst>
        </p:spPr>
        <p:txBody>
          <a:bodyPr lIns="90488" tIns="44450" rIns="90488" bIns="44450">
            <a:spAutoFit/>
          </a:bodyPr>
          <a:lstStyle/>
          <a:p>
            <a:pPr algn="ctr"/>
            <a:r>
              <a:rPr lang="en-US" sz="3600" b="1">
                <a:solidFill>
                  <a:schemeClr val="tx2"/>
                </a:solidFill>
              </a:rPr>
              <a:t>Integrated Low Cost/Differentiation Strategy</a:t>
            </a:r>
          </a:p>
        </p:txBody>
      </p:sp>
      <p:grpSp>
        <p:nvGrpSpPr>
          <p:cNvPr id="2" name="Group 1047"/>
          <p:cNvGrpSpPr>
            <a:grpSpLocks/>
          </p:cNvGrpSpPr>
          <p:nvPr/>
        </p:nvGrpSpPr>
        <p:grpSpPr bwMode="auto">
          <a:xfrm>
            <a:off x="1066800" y="1689100"/>
            <a:ext cx="7300913" cy="5016500"/>
            <a:chOff x="672" y="1064"/>
            <a:chExt cx="4599" cy="3160"/>
          </a:xfrm>
        </p:grpSpPr>
        <p:sp>
          <p:nvSpPr>
            <p:cNvPr id="212996" name="Rectangle 1028"/>
            <p:cNvSpPr>
              <a:spLocks noChangeArrowheads="1"/>
            </p:cNvSpPr>
            <p:nvPr/>
          </p:nvSpPr>
          <p:spPr bwMode="auto">
            <a:xfrm>
              <a:off x="672" y="1970"/>
              <a:ext cx="4551" cy="594"/>
            </a:xfrm>
            <a:prstGeom prst="rect">
              <a:avLst/>
            </a:prstGeom>
            <a:noFill/>
            <a:ln w="12699">
              <a:noFill/>
              <a:miter lim="800000"/>
              <a:headEnd/>
              <a:tailEnd/>
            </a:ln>
            <a:effectLst>
              <a:outerShdw dist="17961" dir="2700000" algn="ctr" rotWithShape="0">
                <a:schemeClr val="bg2"/>
              </a:outerShdw>
            </a:effectLst>
          </p:spPr>
          <p:txBody>
            <a:bodyPr lIns="90488" tIns="44450" rIns="90488" bIns="44450">
              <a:spAutoFit/>
            </a:bodyPr>
            <a:lstStyle/>
            <a:p>
              <a:r>
                <a:rPr lang="en-US" sz="2800"/>
                <a:t>Utilize Flexible Manufacturing Systems to create differentiated products at low costs</a:t>
              </a:r>
            </a:p>
          </p:txBody>
        </p:sp>
        <p:sp>
          <p:nvSpPr>
            <p:cNvPr id="212998" name="Rectangle 1030"/>
            <p:cNvSpPr>
              <a:spLocks noChangeArrowheads="1"/>
            </p:cNvSpPr>
            <p:nvPr/>
          </p:nvSpPr>
          <p:spPr bwMode="auto">
            <a:xfrm>
              <a:off x="689" y="1064"/>
              <a:ext cx="2304" cy="325"/>
            </a:xfrm>
            <a:prstGeom prst="rect">
              <a:avLst/>
            </a:prstGeom>
            <a:noFill/>
            <a:ln w="12699">
              <a:noFill/>
              <a:miter lim="800000"/>
              <a:headEnd/>
              <a:tailEnd/>
            </a:ln>
            <a:effectLst>
              <a:outerShdw dist="17961" dir="2700000" algn="ctr" rotWithShape="0">
                <a:schemeClr val="bg2"/>
              </a:outerShdw>
            </a:effectLst>
          </p:spPr>
          <p:txBody>
            <a:bodyPr lIns="90488" tIns="44450" rIns="90488" bIns="44450">
              <a:spAutoFit/>
            </a:bodyPr>
            <a:lstStyle/>
            <a:p>
              <a:r>
                <a:rPr lang="en-US" sz="2800"/>
                <a:t>Adapt more quickly</a:t>
              </a:r>
            </a:p>
          </p:txBody>
        </p:sp>
        <p:sp>
          <p:nvSpPr>
            <p:cNvPr id="213000" name="Rectangle 1032"/>
            <p:cNvSpPr>
              <a:spLocks noChangeArrowheads="1"/>
            </p:cNvSpPr>
            <p:nvPr/>
          </p:nvSpPr>
          <p:spPr bwMode="auto">
            <a:xfrm>
              <a:off x="689" y="1491"/>
              <a:ext cx="3784" cy="325"/>
            </a:xfrm>
            <a:prstGeom prst="rect">
              <a:avLst/>
            </a:prstGeom>
            <a:noFill/>
            <a:ln w="12699">
              <a:noFill/>
              <a:miter lim="800000"/>
              <a:headEnd/>
              <a:tailEnd/>
            </a:ln>
            <a:effectLst>
              <a:outerShdw dist="17961" dir="2700000" algn="ctr" rotWithShape="0">
                <a:schemeClr val="bg2"/>
              </a:outerShdw>
            </a:effectLst>
          </p:spPr>
          <p:txBody>
            <a:bodyPr lIns="90488" tIns="44450" rIns="90488" bIns="44450">
              <a:spAutoFit/>
            </a:bodyPr>
            <a:lstStyle/>
            <a:p>
              <a:r>
                <a:rPr lang="en-US" sz="2800"/>
                <a:t>Learn new skills and technologies</a:t>
              </a:r>
            </a:p>
          </p:txBody>
        </p:sp>
        <p:sp>
          <p:nvSpPr>
            <p:cNvPr id="213002" name="Rectangle 1034"/>
            <p:cNvSpPr>
              <a:spLocks noChangeArrowheads="1"/>
            </p:cNvSpPr>
            <p:nvPr/>
          </p:nvSpPr>
          <p:spPr bwMode="auto">
            <a:xfrm>
              <a:off x="688" y="2641"/>
              <a:ext cx="4583" cy="594"/>
            </a:xfrm>
            <a:prstGeom prst="rect">
              <a:avLst/>
            </a:prstGeom>
            <a:noFill/>
            <a:ln w="12699">
              <a:noFill/>
              <a:miter lim="800000"/>
              <a:headEnd/>
              <a:tailEnd/>
            </a:ln>
            <a:effectLst>
              <a:outerShdw dist="17961" dir="2700000" algn="ctr" rotWithShape="0">
                <a:schemeClr val="bg2"/>
              </a:outerShdw>
            </a:effectLst>
          </p:spPr>
          <p:txBody>
            <a:bodyPr lIns="90488" tIns="44450" rIns="90488" bIns="44450">
              <a:spAutoFit/>
            </a:bodyPr>
            <a:lstStyle/>
            <a:p>
              <a:r>
                <a:rPr lang="en-US" sz="2800"/>
                <a:t>Leverage core competencies through Information Networks across multiple business units</a:t>
              </a:r>
            </a:p>
          </p:txBody>
        </p:sp>
        <p:sp>
          <p:nvSpPr>
            <p:cNvPr id="213007" name="Rectangle 1039"/>
            <p:cNvSpPr>
              <a:spLocks noChangeArrowheads="1"/>
            </p:cNvSpPr>
            <p:nvPr/>
          </p:nvSpPr>
          <p:spPr bwMode="auto">
            <a:xfrm>
              <a:off x="672" y="3361"/>
              <a:ext cx="4551" cy="863"/>
            </a:xfrm>
            <a:prstGeom prst="rect">
              <a:avLst/>
            </a:prstGeom>
            <a:noFill/>
            <a:ln w="12699">
              <a:noFill/>
              <a:miter lim="800000"/>
              <a:headEnd/>
              <a:tailEnd/>
            </a:ln>
            <a:effectLst>
              <a:outerShdw dist="17961" dir="2700000" algn="ctr" rotWithShape="0">
                <a:schemeClr val="bg2"/>
              </a:outerShdw>
            </a:effectLst>
          </p:spPr>
          <p:txBody>
            <a:bodyPr lIns="90488" tIns="44450" rIns="90488" bIns="44450">
              <a:spAutoFit/>
            </a:bodyPr>
            <a:lstStyle/>
            <a:p>
              <a:r>
                <a:rPr lang="en-US" sz="2800"/>
                <a:t>Utilize Total Quality Management (TQM) to create high quality differentiated products which simultaneously driving down costs</a:t>
              </a:r>
            </a:p>
          </p:txBody>
        </p:sp>
      </p:grpSp>
      <p:grpSp>
        <p:nvGrpSpPr>
          <p:cNvPr id="3" name="Group 1046"/>
          <p:cNvGrpSpPr>
            <a:grpSpLocks/>
          </p:cNvGrpSpPr>
          <p:nvPr/>
        </p:nvGrpSpPr>
        <p:grpSpPr bwMode="auto">
          <a:xfrm>
            <a:off x="762000" y="1828800"/>
            <a:ext cx="228600" cy="3886200"/>
            <a:chOff x="480" y="1152"/>
            <a:chExt cx="144" cy="2448"/>
          </a:xfrm>
        </p:grpSpPr>
        <p:sp>
          <p:nvSpPr>
            <p:cNvPr id="213009" name="Oval 1041"/>
            <p:cNvSpPr>
              <a:spLocks noChangeArrowheads="1"/>
            </p:cNvSpPr>
            <p:nvPr/>
          </p:nvSpPr>
          <p:spPr bwMode="auto">
            <a:xfrm>
              <a:off x="480" y="1152"/>
              <a:ext cx="144" cy="144"/>
            </a:xfrm>
            <a:prstGeom prst="ellipse">
              <a:avLst/>
            </a:prstGeom>
            <a:solidFill>
              <a:schemeClr val="accent1"/>
            </a:solidFill>
            <a:ln w="12699">
              <a:noFill/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3010" name="Oval 1042"/>
            <p:cNvSpPr>
              <a:spLocks noChangeArrowheads="1"/>
            </p:cNvSpPr>
            <p:nvPr/>
          </p:nvSpPr>
          <p:spPr bwMode="auto">
            <a:xfrm>
              <a:off x="480" y="1584"/>
              <a:ext cx="144" cy="144"/>
            </a:xfrm>
            <a:prstGeom prst="ellipse">
              <a:avLst/>
            </a:prstGeom>
            <a:solidFill>
              <a:schemeClr val="accent1"/>
            </a:solidFill>
            <a:ln w="12699">
              <a:noFill/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3011" name="Oval 1043"/>
            <p:cNvSpPr>
              <a:spLocks noChangeArrowheads="1"/>
            </p:cNvSpPr>
            <p:nvPr/>
          </p:nvSpPr>
          <p:spPr bwMode="auto">
            <a:xfrm>
              <a:off x="480" y="2064"/>
              <a:ext cx="144" cy="144"/>
            </a:xfrm>
            <a:prstGeom prst="ellipse">
              <a:avLst/>
            </a:prstGeom>
            <a:solidFill>
              <a:schemeClr val="accent1"/>
            </a:solidFill>
            <a:ln w="12699">
              <a:noFill/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3012" name="Oval 1044"/>
            <p:cNvSpPr>
              <a:spLocks noChangeArrowheads="1"/>
            </p:cNvSpPr>
            <p:nvPr/>
          </p:nvSpPr>
          <p:spPr bwMode="auto">
            <a:xfrm>
              <a:off x="480" y="2736"/>
              <a:ext cx="144" cy="144"/>
            </a:xfrm>
            <a:prstGeom prst="ellipse">
              <a:avLst/>
            </a:prstGeom>
            <a:solidFill>
              <a:schemeClr val="accent1"/>
            </a:solidFill>
            <a:ln w="12699">
              <a:noFill/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3013" name="Oval 1045"/>
            <p:cNvSpPr>
              <a:spLocks noChangeArrowheads="1"/>
            </p:cNvSpPr>
            <p:nvPr/>
          </p:nvSpPr>
          <p:spPr bwMode="auto">
            <a:xfrm>
              <a:off x="480" y="3456"/>
              <a:ext cx="144" cy="144"/>
            </a:xfrm>
            <a:prstGeom prst="ellipse">
              <a:avLst/>
            </a:prstGeom>
            <a:solidFill>
              <a:schemeClr val="accent1"/>
            </a:solidFill>
            <a:ln w="12699">
              <a:noFill/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ransition spd="med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12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2997" grpId="0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2"/>
          <p:cNvSpPr>
            <a:spLocks noChangeArrowheads="1"/>
          </p:cNvSpPr>
          <p:nvPr/>
        </p:nvSpPr>
        <p:spPr bwMode="auto">
          <a:xfrm>
            <a:off x="3175" y="2089150"/>
            <a:ext cx="1193800" cy="6985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/>
            <a:r>
              <a:rPr lang="en-US" sz="2000" b="1"/>
              <a:t>Support</a:t>
            </a:r>
          </a:p>
          <a:p>
            <a:pPr algn="ctr"/>
            <a:r>
              <a:rPr lang="en-US" sz="2000" b="1"/>
              <a:t>Activities</a:t>
            </a:r>
          </a:p>
        </p:txBody>
      </p:sp>
      <p:sp>
        <p:nvSpPr>
          <p:cNvPr id="208899" name="Line 3"/>
          <p:cNvSpPr>
            <a:spLocks noChangeShapeType="1"/>
          </p:cNvSpPr>
          <p:nvPr/>
        </p:nvSpPr>
        <p:spPr bwMode="auto">
          <a:xfrm>
            <a:off x="688975" y="1249363"/>
            <a:ext cx="0" cy="78263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8900" name="Line 4"/>
          <p:cNvSpPr>
            <a:spLocks noChangeShapeType="1"/>
          </p:cNvSpPr>
          <p:nvPr/>
        </p:nvSpPr>
        <p:spPr bwMode="auto">
          <a:xfrm flipV="1">
            <a:off x="688975" y="2873375"/>
            <a:ext cx="0" cy="88423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8901" name="Rectangle 5"/>
          <p:cNvSpPr>
            <a:spLocks noChangeArrowheads="1"/>
          </p:cNvSpPr>
          <p:nvPr/>
        </p:nvSpPr>
        <p:spPr bwMode="auto">
          <a:xfrm>
            <a:off x="2562225" y="6392863"/>
            <a:ext cx="2173288" cy="393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/>
            <a:r>
              <a:rPr lang="en-US" sz="2000" b="1"/>
              <a:t>Primary Activities</a:t>
            </a:r>
          </a:p>
        </p:txBody>
      </p:sp>
      <p:sp>
        <p:nvSpPr>
          <p:cNvPr id="208902" name="Line 6"/>
          <p:cNvSpPr>
            <a:spLocks noChangeShapeType="1"/>
          </p:cNvSpPr>
          <p:nvPr/>
        </p:nvSpPr>
        <p:spPr bwMode="auto">
          <a:xfrm>
            <a:off x="1252538" y="6589713"/>
            <a:ext cx="12398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8903" name="Line 7"/>
          <p:cNvSpPr>
            <a:spLocks noChangeShapeType="1"/>
          </p:cNvSpPr>
          <p:nvPr/>
        </p:nvSpPr>
        <p:spPr bwMode="auto">
          <a:xfrm flipH="1">
            <a:off x="4706938" y="6589713"/>
            <a:ext cx="13414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8905" name="Freeform 9"/>
          <p:cNvSpPr>
            <a:spLocks/>
          </p:cNvSpPr>
          <p:nvPr/>
        </p:nvSpPr>
        <p:spPr bwMode="auto">
          <a:xfrm>
            <a:off x="1158875" y="1143000"/>
            <a:ext cx="5183188" cy="61118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84"/>
              </a:cxn>
              <a:cxn ang="0">
                <a:pos x="3264" y="384"/>
              </a:cxn>
              <a:cxn ang="0">
                <a:pos x="2880" y="0"/>
              </a:cxn>
              <a:cxn ang="0">
                <a:pos x="0" y="0"/>
              </a:cxn>
            </a:cxnLst>
            <a:rect l="0" t="0" r="r" b="b"/>
            <a:pathLst>
              <a:path w="3265" h="385">
                <a:moveTo>
                  <a:pt x="0" y="0"/>
                </a:moveTo>
                <a:lnTo>
                  <a:pt x="0" y="384"/>
                </a:lnTo>
                <a:lnTo>
                  <a:pt x="3264" y="384"/>
                </a:lnTo>
                <a:lnTo>
                  <a:pt x="2880" y="0"/>
                </a:lnTo>
                <a:lnTo>
                  <a:pt x="0" y="0"/>
                </a:lnTo>
              </a:path>
            </a:pathLst>
          </a:custGeom>
          <a:solidFill>
            <a:schemeClr val="accent2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>
            <a:outerShdw dist="53882" dir="2700000" algn="ctr" rotWithShape="0">
              <a:srgbClr val="919191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8906" name="Freeform 10"/>
          <p:cNvSpPr>
            <a:spLocks/>
          </p:cNvSpPr>
          <p:nvPr/>
        </p:nvSpPr>
        <p:spPr bwMode="auto">
          <a:xfrm>
            <a:off x="1158875" y="2409825"/>
            <a:ext cx="6554788" cy="68738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432"/>
              </a:cxn>
              <a:cxn ang="0">
                <a:pos x="4128" y="432"/>
              </a:cxn>
              <a:cxn ang="0">
                <a:pos x="3696" y="0"/>
              </a:cxn>
              <a:cxn ang="0">
                <a:pos x="0" y="0"/>
              </a:cxn>
            </a:cxnLst>
            <a:rect l="0" t="0" r="r" b="b"/>
            <a:pathLst>
              <a:path w="4129" h="433">
                <a:moveTo>
                  <a:pt x="0" y="0"/>
                </a:moveTo>
                <a:lnTo>
                  <a:pt x="0" y="432"/>
                </a:lnTo>
                <a:lnTo>
                  <a:pt x="4128" y="432"/>
                </a:lnTo>
                <a:lnTo>
                  <a:pt x="3696" y="0"/>
                </a:lnTo>
                <a:lnTo>
                  <a:pt x="0" y="0"/>
                </a:lnTo>
              </a:path>
            </a:pathLst>
          </a:custGeom>
          <a:solidFill>
            <a:schemeClr val="accent2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>
            <a:outerShdw dist="53882" dir="2700000" algn="ctr" rotWithShape="0">
              <a:srgbClr val="919191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8907" name="Rectangle 11"/>
          <p:cNvSpPr>
            <a:spLocks noChangeArrowheads="1"/>
          </p:cNvSpPr>
          <p:nvPr/>
        </p:nvSpPr>
        <p:spPr bwMode="auto">
          <a:xfrm>
            <a:off x="1590675" y="2524125"/>
            <a:ext cx="4376738" cy="5159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/>
            <a:r>
              <a:rPr lang="en-US" sz="2800" b="1">
                <a:solidFill>
                  <a:srgbClr val="CECECE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Technological Development</a:t>
            </a:r>
          </a:p>
        </p:txBody>
      </p:sp>
      <p:sp>
        <p:nvSpPr>
          <p:cNvPr id="208908" name="Freeform 12"/>
          <p:cNvSpPr>
            <a:spLocks/>
          </p:cNvSpPr>
          <p:nvPr/>
        </p:nvSpPr>
        <p:spPr bwMode="auto">
          <a:xfrm>
            <a:off x="1158875" y="1766888"/>
            <a:ext cx="5868988" cy="6873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432"/>
              </a:cxn>
              <a:cxn ang="0">
                <a:pos x="3696" y="432"/>
              </a:cxn>
              <a:cxn ang="0">
                <a:pos x="3264" y="0"/>
              </a:cxn>
              <a:cxn ang="0">
                <a:pos x="0" y="0"/>
              </a:cxn>
            </a:cxnLst>
            <a:rect l="0" t="0" r="r" b="b"/>
            <a:pathLst>
              <a:path w="3697" h="433">
                <a:moveTo>
                  <a:pt x="0" y="0"/>
                </a:moveTo>
                <a:lnTo>
                  <a:pt x="0" y="432"/>
                </a:lnTo>
                <a:lnTo>
                  <a:pt x="3696" y="432"/>
                </a:lnTo>
                <a:lnTo>
                  <a:pt x="3264" y="0"/>
                </a:lnTo>
                <a:lnTo>
                  <a:pt x="0" y="0"/>
                </a:lnTo>
              </a:path>
            </a:pathLst>
          </a:custGeom>
          <a:solidFill>
            <a:schemeClr val="accent2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>
            <a:outerShdw dist="53882" dir="2700000" algn="ctr" rotWithShape="0">
              <a:srgbClr val="919191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8909" name="Rectangle 13"/>
          <p:cNvSpPr>
            <a:spLocks noChangeArrowheads="1"/>
          </p:cNvSpPr>
          <p:nvPr/>
        </p:nvSpPr>
        <p:spPr bwMode="auto">
          <a:xfrm>
            <a:off x="1589088" y="1838325"/>
            <a:ext cx="4902200" cy="5159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/>
            <a:r>
              <a:rPr lang="en-US" sz="2800" b="1">
                <a:solidFill>
                  <a:srgbClr val="CECECE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Human Resource Management</a:t>
            </a:r>
          </a:p>
        </p:txBody>
      </p:sp>
      <p:sp>
        <p:nvSpPr>
          <p:cNvPr id="208910" name="Freeform 14"/>
          <p:cNvSpPr>
            <a:spLocks/>
          </p:cNvSpPr>
          <p:nvPr/>
        </p:nvSpPr>
        <p:spPr bwMode="auto">
          <a:xfrm>
            <a:off x="1158875" y="3109913"/>
            <a:ext cx="7164388" cy="6111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84"/>
              </a:cxn>
              <a:cxn ang="0">
                <a:pos x="4512" y="384"/>
              </a:cxn>
              <a:cxn ang="0">
                <a:pos x="4128" y="0"/>
              </a:cxn>
              <a:cxn ang="0">
                <a:pos x="0" y="0"/>
              </a:cxn>
            </a:cxnLst>
            <a:rect l="0" t="0" r="r" b="b"/>
            <a:pathLst>
              <a:path w="4513" h="385">
                <a:moveTo>
                  <a:pt x="0" y="0"/>
                </a:moveTo>
                <a:lnTo>
                  <a:pt x="0" y="384"/>
                </a:lnTo>
                <a:lnTo>
                  <a:pt x="4512" y="384"/>
                </a:lnTo>
                <a:lnTo>
                  <a:pt x="4128" y="0"/>
                </a:lnTo>
                <a:lnTo>
                  <a:pt x="0" y="0"/>
                </a:lnTo>
              </a:path>
            </a:pathLst>
          </a:custGeom>
          <a:solidFill>
            <a:schemeClr val="accent2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>
            <a:outerShdw dist="53882" dir="2700000" algn="ctr" rotWithShape="0">
              <a:srgbClr val="919191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8911" name="Rectangle 15"/>
          <p:cNvSpPr>
            <a:spLocks noChangeArrowheads="1"/>
          </p:cNvSpPr>
          <p:nvPr/>
        </p:nvSpPr>
        <p:spPr bwMode="auto">
          <a:xfrm>
            <a:off x="1589088" y="1190625"/>
            <a:ext cx="3232150" cy="5159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/>
            <a:r>
              <a:rPr lang="en-US" sz="2800" b="1">
                <a:solidFill>
                  <a:srgbClr val="CECECE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Firm Infrastructure</a:t>
            </a:r>
          </a:p>
        </p:txBody>
      </p:sp>
      <p:sp>
        <p:nvSpPr>
          <p:cNvPr id="208912" name="Rectangle 16"/>
          <p:cNvSpPr>
            <a:spLocks noChangeArrowheads="1"/>
          </p:cNvSpPr>
          <p:nvPr/>
        </p:nvSpPr>
        <p:spPr bwMode="auto">
          <a:xfrm>
            <a:off x="1589088" y="3171825"/>
            <a:ext cx="2174875" cy="5159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/>
            <a:r>
              <a:rPr lang="en-US" sz="2800" b="1">
                <a:solidFill>
                  <a:srgbClr val="CECECE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Procurement</a:t>
            </a:r>
          </a:p>
        </p:txBody>
      </p:sp>
      <p:sp>
        <p:nvSpPr>
          <p:cNvPr id="208913" name="Rectangle 17"/>
          <p:cNvSpPr>
            <a:spLocks noChangeArrowheads="1"/>
          </p:cNvSpPr>
          <p:nvPr/>
        </p:nvSpPr>
        <p:spPr bwMode="auto">
          <a:xfrm>
            <a:off x="1158875" y="3746500"/>
            <a:ext cx="1270000" cy="2565400"/>
          </a:xfrm>
          <a:prstGeom prst="rect">
            <a:avLst/>
          </a:prstGeom>
          <a:solidFill>
            <a:schemeClr val="accent2"/>
          </a:solidFill>
          <a:ln w="12700">
            <a:noFill/>
            <a:miter lim="800000"/>
            <a:headEnd/>
            <a:tailEnd/>
          </a:ln>
          <a:effectLst>
            <a:outerShdw dist="53882" dir="2700000" algn="ctr" rotWithShape="0">
              <a:srgbClr val="919191"/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208914" name="Rectangle 18"/>
          <p:cNvSpPr>
            <a:spLocks noChangeArrowheads="1"/>
          </p:cNvSpPr>
          <p:nvPr/>
        </p:nvSpPr>
        <p:spPr bwMode="auto">
          <a:xfrm>
            <a:off x="2454275" y="3746500"/>
            <a:ext cx="1270000" cy="2565400"/>
          </a:xfrm>
          <a:prstGeom prst="rect">
            <a:avLst/>
          </a:prstGeom>
          <a:solidFill>
            <a:schemeClr val="accent2"/>
          </a:solidFill>
          <a:ln w="12700">
            <a:noFill/>
            <a:miter lim="800000"/>
            <a:headEnd/>
            <a:tailEnd/>
          </a:ln>
          <a:effectLst>
            <a:outerShdw dist="53882" dir="2700000" algn="ctr" rotWithShape="0">
              <a:srgbClr val="919191"/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208915" name="Rectangle 19"/>
          <p:cNvSpPr>
            <a:spLocks noChangeArrowheads="1"/>
          </p:cNvSpPr>
          <p:nvPr/>
        </p:nvSpPr>
        <p:spPr bwMode="auto">
          <a:xfrm>
            <a:off x="3749675" y="3746500"/>
            <a:ext cx="1270000" cy="2565400"/>
          </a:xfrm>
          <a:prstGeom prst="rect">
            <a:avLst/>
          </a:prstGeom>
          <a:solidFill>
            <a:schemeClr val="accent2"/>
          </a:solidFill>
          <a:ln w="12700">
            <a:noFill/>
            <a:miter lim="800000"/>
            <a:headEnd/>
            <a:tailEnd/>
          </a:ln>
          <a:effectLst>
            <a:outerShdw dist="53882" dir="2700000" algn="ctr" rotWithShape="0">
              <a:srgbClr val="919191"/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208916" name="Freeform 20"/>
          <p:cNvSpPr>
            <a:spLocks/>
          </p:cNvSpPr>
          <p:nvPr/>
        </p:nvSpPr>
        <p:spPr bwMode="auto">
          <a:xfrm>
            <a:off x="6327775" y="3733800"/>
            <a:ext cx="1982788" cy="198278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1248"/>
              </a:cxn>
              <a:cxn ang="0">
                <a:pos x="1248" y="0"/>
              </a:cxn>
              <a:cxn ang="0">
                <a:pos x="0" y="0"/>
              </a:cxn>
            </a:cxnLst>
            <a:rect l="0" t="0" r="r" b="b"/>
            <a:pathLst>
              <a:path w="1249" h="1249">
                <a:moveTo>
                  <a:pt x="0" y="0"/>
                </a:moveTo>
                <a:lnTo>
                  <a:pt x="0" y="1248"/>
                </a:lnTo>
                <a:lnTo>
                  <a:pt x="1248" y="0"/>
                </a:lnTo>
                <a:lnTo>
                  <a:pt x="0" y="0"/>
                </a:lnTo>
              </a:path>
            </a:pathLst>
          </a:custGeom>
          <a:solidFill>
            <a:schemeClr val="accent2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>
            <a:outerShdw dist="53882" dir="2700000" algn="ctr" rotWithShape="0">
              <a:srgbClr val="919191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8917" name="Rectangle 21"/>
          <p:cNvSpPr>
            <a:spLocks noChangeArrowheads="1"/>
          </p:cNvSpPr>
          <p:nvPr/>
        </p:nvSpPr>
        <p:spPr bwMode="auto">
          <a:xfrm rot="16200000">
            <a:off x="1025525" y="4546600"/>
            <a:ext cx="1577975" cy="9429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/>
            <a:r>
              <a:rPr lang="en-US" sz="2800" b="1">
                <a:solidFill>
                  <a:srgbClr val="CECECE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Inbound </a:t>
            </a:r>
          </a:p>
          <a:p>
            <a:pPr algn="ctr"/>
            <a:r>
              <a:rPr lang="en-US" sz="2800" b="1">
                <a:solidFill>
                  <a:srgbClr val="CECECE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Logistics</a:t>
            </a:r>
          </a:p>
        </p:txBody>
      </p:sp>
      <p:sp>
        <p:nvSpPr>
          <p:cNvPr id="208918" name="Rectangle 22"/>
          <p:cNvSpPr>
            <a:spLocks noChangeArrowheads="1"/>
          </p:cNvSpPr>
          <p:nvPr/>
        </p:nvSpPr>
        <p:spPr bwMode="auto">
          <a:xfrm rot="16200000">
            <a:off x="2194719" y="4766469"/>
            <a:ext cx="1879600" cy="5159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r>
              <a:rPr lang="en-US" sz="2800" b="1">
                <a:solidFill>
                  <a:srgbClr val="CECECE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Operations</a:t>
            </a:r>
          </a:p>
        </p:txBody>
      </p:sp>
      <p:sp>
        <p:nvSpPr>
          <p:cNvPr id="208919" name="Freeform 23"/>
          <p:cNvSpPr>
            <a:spLocks/>
          </p:cNvSpPr>
          <p:nvPr/>
        </p:nvSpPr>
        <p:spPr bwMode="auto">
          <a:xfrm>
            <a:off x="5029200" y="3733800"/>
            <a:ext cx="1284288" cy="257968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1624"/>
              </a:cxn>
              <a:cxn ang="0">
                <a:pos x="428" y="1624"/>
              </a:cxn>
              <a:cxn ang="0">
                <a:pos x="808" y="1242"/>
              </a:cxn>
              <a:cxn ang="0">
                <a:pos x="808" y="0"/>
              </a:cxn>
              <a:cxn ang="0">
                <a:pos x="0" y="0"/>
              </a:cxn>
            </a:cxnLst>
            <a:rect l="0" t="0" r="r" b="b"/>
            <a:pathLst>
              <a:path w="809" h="1625">
                <a:moveTo>
                  <a:pt x="0" y="0"/>
                </a:moveTo>
                <a:lnTo>
                  <a:pt x="0" y="1624"/>
                </a:lnTo>
                <a:lnTo>
                  <a:pt x="428" y="1624"/>
                </a:lnTo>
                <a:lnTo>
                  <a:pt x="808" y="1242"/>
                </a:lnTo>
                <a:lnTo>
                  <a:pt x="808" y="0"/>
                </a:lnTo>
                <a:lnTo>
                  <a:pt x="0" y="0"/>
                </a:lnTo>
              </a:path>
            </a:pathLst>
          </a:custGeom>
          <a:solidFill>
            <a:schemeClr val="accent2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>
            <a:outerShdw dist="53882" dir="2700000" algn="ctr" rotWithShape="0">
              <a:srgbClr val="919191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8920" name="Rectangle 24"/>
          <p:cNvSpPr>
            <a:spLocks noChangeArrowheads="1"/>
          </p:cNvSpPr>
          <p:nvPr/>
        </p:nvSpPr>
        <p:spPr bwMode="auto">
          <a:xfrm rot="16200000">
            <a:off x="3462338" y="4546600"/>
            <a:ext cx="1746250" cy="9429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r>
              <a:rPr lang="en-US" sz="2800" b="1">
                <a:solidFill>
                  <a:srgbClr val="CECECE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Outbound</a:t>
            </a:r>
          </a:p>
          <a:p>
            <a:r>
              <a:rPr lang="en-US" sz="2800" b="1">
                <a:solidFill>
                  <a:srgbClr val="CECECE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Logistics</a:t>
            </a:r>
          </a:p>
        </p:txBody>
      </p:sp>
      <p:sp>
        <p:nvSpPr>
          <p:cNvPr id="208921" name="Rectangle 25"/>
          <p:cNvSpPr>
            <a:spLocks noChangeArrowheads="1"/>
          </p:cNvSpPr>
          <p:nvPr/>
        </p:nvSpPr>
        <p:spPr bwMode="auto">
          <a:xfrm rot="16200000">
            <a:off x="4649788" y="4540250"/>
            <a:ext cx="1889125" cy="9429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/>
            <a:r>
              <a:rPr lang="en-US" sz="2800" b="1">
                <a:solidFill>
                  <a:srgbClr val="CECECE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Marketing </a:t>
            </a:r>
          </a:p>
          <a:p>
            <a:pPr algn="ctr"/>
            <a:r>
              <a:rPr lang="en-US" sz="2800" b="1">
                <a:solidFill>
                  <a:srgbClr val="CECECE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&amp; Sales</a:t>
            </a:r>
          </a:p>
        </p:txBody>
      </p:sp>
      <p:sp>
        <p:nvSpPr>
          <p:cNvPr id="208922" name="Rectangle 26"/>
          <p:cNvSpPr>
            <a:spLocks noChangeArrowheads="1"/>
          </p:cNvSpPr>
          <p:nvPr/>
        </p:nvSpPr>
        <p:spPr bwMode="auto">
          <a:xfrm rot="16200000">
            <a:off x="6059488" y="4287838"/>
            <a:ext cx="1284287" cy="5159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r>
              <a:rPr lang="en-US" sz="2800" b="1">
                <a:solidFill>
                  <a:srgbClr val="CECECE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Service</a:t>
            </a:r>
          </a:p>
        </p:txBody>
      </p:sp>
      <p:sp>
        <p:nvSpPr>
          <p:cNvPr id="208924" name="Freeform 28"/>
          <p:cNvSpPr>
            <a:spLocks/>
          </p:cNvSpPr>
          <p:nvPr/>
        </p:nvSpPr>
        <p:spPr bwMode="auto">
          <a:xfrm>
            <a:off x="5718175" y="1143000"/>
            <a:ext cx="3278188" cy="518318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432" y="0"/>
              </a:cxn>
              <a:cxn ang="0">
                <a:pos x="2064" y="1632"/>
              </a:cxn>
              <a:cxn ang="0">
                <a:pos x="432" y="3264"/>
              </a:cxn>
              <a:cxn ang="0">
                <a:pos x="0" y="3264"/>
              </a:cxn>
              <a:cxn ang="0">
                <a:pos x="1632" y="1632"/>
              </a:cxn>
              <a:cxn ang="0">
                <a:pos x="0" y="0"/>
              </a:cxn>
            </a:cxnLst>
            <a:rect l="0" t="0" r="r" b="b"/>
            <a:pathLst>
              <a:path w="2065" h="3265">
                <a:moveTo>
                  <a:pt x="0" y="0"/>
                </a:moveTo>
                <a:lnTo>
                  <a:pt x="432" y="0"/>
                </a:lnTo>
                <a:lnTo>
                  <a:pt x="2064" y="1632"/>
                </a:lnTo>
                <a:lnTo>
                  <a:pt x="432" y="3264"/>
                </a:lnTo>
                <a:lnTo>
                  <a:pt x="0" y="3264"/>
                </a:lnTo>
                <a:lnTo>
                  <a:pt x="1632" y="1632"/>
                </a:lnTo>
                <a:lnTo>
                  <a:pt x="0" y="0"/>
                </a:lnTo>
              </a:path>
            </a:pathLst>
          </a:custGeom>
          <a:solidFill>
            <a:schemeClr val="hlink"/>
          </a:solidFill>
          <a:ln w="25400" cap="rnd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8925" name="Rectangle 29"/>
          <p:cNvSpPr>
            <a:spLocks noChangeArrowheads="1"/>
          </p:cNvSpPr>
          <p:nvPr/>
        </p:nvSpPr>
        <p:spPr bwMode="auto">
          <a:xfrm rot="18840000">
            <a:off x="6590507" y="4695031"/>
            <a:ext cx="1701800" cy="5159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/>
            <a:r>
              <a:rPr lang="en-US" sz="2800" b="1">
                <a:effectLst>
                  <a:outerShdw blurRad="38100" dist="38100" dir="2700000" algn="tl">
                    <a:srgbClr val="000000"/>
                  </a:outerShdw>
                </a:effectLst>
              </a:rPr>
              <a:t>MARGIN</a:t>
            </a:r>
          </a:p>
        </p:txBody>
      </p:sp>
      <p:sp>
        <p:nvSpPr>
          <p:cNvPr id="208926" name="Rectangle 30"/>
          <p:cNvSpPr>
            <a:spLocks noChangeArrowheads="1"/>
          </p:cNvSpPr>
          <p:nvPr/>
        </p:nvSpPr>
        <p:spPr bwMode="auto">
          <a:xfrm rot="2640000">
            <a:off x="6597650" y="2262188"/>
            <a:ext cx="1701800" cy="5159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/>
            <a:r>
              <a:rPr lang="en-US" sz="2800" b="1">
                <a:effectLst>
                  <a:outerShdw blurRad="38100" dist="38100" dir="2700000" algn="tl">
                    <a:srgbClr val="000000"/>
                  </a:outerShdw>
                </a:effectLst>
              </a:rPr>
              <a:t>MARGIN</a:t>
            </a:r>
          </a:p>
        </p:txBody>
      </p:sp>
      <p:sp>
        <p:nvSpPr>
          <p:cNvPr id="208927" name="Rectangle 31"/>
          <p:cNvSpPr>
            <a:spLocks noChangeArrowheads="1"/>
          </p:cNvSpPr>
          <p:nvPr/>
        </p:nvSpPr>
        <p:spPr bwMode="auto">
          <a:xfrm>
            <a:off x="522288" y="0"/>
            <a:ext cx="8166100" cy="6985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dist="17961" dir="2700000" algn="ctr" rotWithShape="0">
              <a:schemeClr val="bg2"/>
            </a:outerShdw>
          </a:effectLst>
        </p:spPr>
        <p:txBody>
          <a:bodyPr lIns="90488" tIns="44450" rIns="90488" bIns="44450">
            <a:spAutoFit/>
          </a:bodyPr>
          <a:lstStyle/>
          <a:p>
            <a:pPr algn="ctr"/>
            <a:r>
              <a:rPr lang="en-US" sz="4000" b="1" dirty="0">
                <a:solidFill>
                  <a:schemeClr val="tx2"/>
                </a:solidFill>
              </a:rPr>
              <a:t>Value Chain Analysis</a:t>
            </a:r>
          </a:p>
        </p:txBody>
      </p:sp>
      <p:sp>
        <p:nvSpPr>
          <p:cNvPr id="208928" name="Rectangle 32"/>
          <p:cNvSpPr>
            <a:spLocks noChangeArrowheads="1"/>
          </p:cNvSpPr>
          <p:nvPr/>
        </p:nvSpPr>
        <p:spPr bwMode="auto">
          <a:xfrm>
            <a:off x="433388" y="536575"/>
            <a:ext cx="8455025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algn="ctr"/>
            <a:r>
              <a:rPr lang="en-US" b="1"/>
              <a:t>Identifying Resources and Capabilities That Can Add Value</a:t>
            </a:r>
          </a:p>
        </p:txBody>
      </p:sp>
    </p:spTree>
  </p:cSld>
  <p:clrMapOvr>
    <a:masterClrMapping/>
  </p:clrMapOvr>
  <p:transition spd="slow">
    <p:randomBar dir="vert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19200" y="0"/>
            <a:ext cx="6858000" cy="6858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304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381000" y="990600"/>
            <a:ext cx="8458200" cy="5562600"/>
          </a:xfrm>
        </p:spPr>
        <p:txBody>
          <a:bodyPr>
            <a:normAutofit lnSpcReduction="10000"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Allows the firm to understand the parts of its operations that create value and those that do </a:t>
            </a:r>
            <a:r>
              <a:rPr lang="en-US" dirty="0" smtClean="0"/>
              <a:t>not</a:t>
            </a:r>
          </a:p>
          <a:p>
            <a:pPr>
              <a:spcBef>
                <a:spcPct val="50000"/>
              </a:spcBef>
            </a:pPr>
            <a:r>
              <a:rPr lang="en-US" dirty="0" smtClean="0"/>
              <a:t>Identify Value Added Activities Vs Non Value Added Activities.</a:t>
            </a:r>
            <a:endParaRPr lang="en-US" dirty="0"/>
          </a:p>
          <a:p>
            <a:pPr>
              <a:spcBef>
                <a:spcPct val="50000"/>
              </a:spcBef>
            </a:pPr>
            <a:r>
              <a:rPr lang="en-US" dirty="0"/>
              <a:t>A template that firms use to:	</a:t>
            </a:r>
          </a:p>
          <a:p>
            <a:pPr lvl="1">
              <a:spcBef>
                <a:spcPct val="50000"/>
              </a:spcBef>
            </a:pPr>
            <a:r>
              <a:rPr lang="en-US" dirty="0"/>
              <a:t>Understand their cost position</a:t>
            </a:r>
          </a:p>
          <a:p>
            <a:pPr lvl="1">
              <a:spcBef>
                <a:spcPct val="50000"/>
              </a:spcBef>
            </a:pPr>
            <a:r>
              <a:rPr lang="en-US" dirty="0"/>
              <a:t>Identify multiple means that might be used to facilitate implementation of a chosen business-level strategy</a:t>
            </a:r>
          </a:p>
        </p:txBody>
      </p:sp>
      <p:sp>
        <p:nvSpPr>
          <p:cNvPr id="6" name="Rectangle 31"/>
          <p:cNvSpPr>
            <a:spLocks noChangeArrowheads="1"/>
          </p:cNvSpPr>
          <p:nvPr/>
        </p:nvSpPr>
        <p:spPr bwMode="auto">
          <a:xfrm>
            <a:off x="522288" y="0"/>
            <a:ext cx="8166100" cy="6985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dist="17961" dir="2700000" algn="ctr" rotWithShape="0">
              <a:schemeClr val="bg2"/>
            </a:outerShdw>
          </a:effectLst>
        </p:spPr>
        <p:txBody>
          <a:bodyPr lIns="90488" tIns="44450" rIns="90488" bIns="44450">
            <a:spAutoFit/>
          </a:bodyPr>
          <a:lstStyle/>
          <a:p>
            <a:pPr algn="ctr"/>
            <a:r>
              <a:rPr lang="en-US" sz="4000" b="1" dirty="0">
                <a:solidFill>
                  <a:schemeClr val="tx2"/>
                </a:solidFill>
              </a:rPr>
              <a:t>Value Chain </a:t>
            </a:r>
            <a:r>
              <a:rPr lang="en-US" sz="4000" b="1" dirty="0" smtClean="0">
                <a:solidFill>
                  <a:schemeClr val="tx2"/>
                </a:solidFill>
              </a:rPr>
              <a:t>Analysis (Cont’d)</a:t>
            </a:r>
            <a:endParaRPr lang="en-US" sz="40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500"/>
                                        <p:tgtEl>
                                          <p:spTgt spid="3430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2" dur="500"/>
                                        <p:tgtEl>
                                          <p:spTgt spid="3430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7" dur="500"/>
                                        <p:tgtEl>
                                          <p:spTgt spid="3430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2" dur="500"/>
                                        <p:tgtEl>
                                          <p:spTgt spid="3430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7" dur="500"/>
                                        <p:tgtEl>
                                          <p:spTgt spid="3430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3045" grpId="0" build="p" bldLvl="2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19200" y="0"/>
            <a:ext cx="6858000" cy="6858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406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305800" cy="5334000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dirty="0"/>
              <a:t>Primary activities involved with: </a:t>
            </a:r>
          </a:p>
          <a:p>
            <a:pPr lvl="1">
              <a:spcBef>
                <a:spcPct val="50000"/>
              </a:spcBef>
            </a:pPr>
            <a:r>
              <a:rPr lang="en-US" dirty="0"/>
              <a:t>A product’s physical creation</a:t>
            </a:r>
          </a:p>
          <a:p>
            <a:pPr lvl="1">
              <a:spcBef>
                <a:spcPct val="50000"/>
              </a:spcBef>
            </a:pPr>
            <a:r>
              <a:rPr lang="en-US" dirty="0"/>
              <a:t>A product’s sale and distribution to buyers</a:t>
            </a:r>
          </a:p>
          <a:p>
            <a:pPr lvl="1">
              <a:spcBef>
                <a:spcPct val="50000"/>
              </a:spcBef>
            </a:pPr>
            <a:r>
              <a:rPr lang="en-US" dirty="0"/>
              <a:t>The product’s service after the sale</a:t>
            </a:r>
          </a:p>
          <a:p>
            <a:pPr>
              <a:spcBef>
                <a:spcPct val="50000"/>
              </a:spcBef>
            </a:pPr>
            <a:r>
              <a:rPr lang="en-US" dirty="0"/>
              <a:t>Support activities</a:t>
            </a:r>
          </a:p>
          <a:p>
            <a:pPr lvl="1">
              <a:spcBef>
                <a:spcPct val="50000"/>
              </a:spcBef>
            </a:pPr>
            <a:r>
              <a:rPr lang="en-US" dirty="0"/>
              <a:t>Provide the support necessary for the primary activities to take place</a:t>
            </a:r>
          </a:p>
        </p:txBody>
      </p:sp>
      <p:sp>
        <p:nvSpPr>
          <p:cNvPr id="6" name="Rectangle 31"/>
          <p:cNvSpPr>
            <a:spLocks noChangeArrowheads="1"/>
          </p:cNvSpPr>
          <p:nvPr/>
        </p:nvSpPr>
        <p:spPr bwMode="auto">
          <a:xfrm>
            <a:off x="522288" y="0"/>
            <a:ext cx="8166100" cy="6985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dist="17961" dir="2700000" algn="ctr" rotWithShape="0">
              <a:schemeClr val="bg2"/>
            </a:outerShdw>
          </a:effectLst>
        </p:spPr>
        <p:txBody>
          <a:bodyPr lIns="90488" tIns="44450" rIns="90488" bIns="44450">
            <a:spAutoFit/>
          </a:bodyPr>
          <a:lstStyle/>
          <a:p>
            <a:pPr algn="ctr"/>
            <a:r>
              <a:rPr lang="en-US" sz="4000" b="1" dirty="0">
                <a:solidFill>
                  <a:schemeClr val="tx2"/>
                </a:solidFill>
              </a:rPr>
              <a:t>Value Chain </a:t>
            </a:r>
            <a:r>
              <a:rPr lang="en-US" sz="4000" b="1" dirty="0" smtClean="0">
                <a:solidFill>
                  <a:schemeClr val="tx2"/>
                </a:solidFill>
              </a:rPr>
              <a:t>Analysis (Cont’d)</a:t>
            </a:r>
            <a:endParaRPr lang="en-US" sz="40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500"/>
                                        <p:tgtEl>
                                          <p:spTgt spid="3440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2" dur="500"/>
                                        <p:tgtEl>
                                          <p:spTgt spid="3440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7" dur="500"/>
                                        <p:tgtEl>
                                          <p:spTgt spid="3440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2" dur="500"/>
                                        <p:tgtEl>
                                          <p:spTgt spid="3440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7" dur="500"/>
                                        <p:tgtEl>
                                          <p:spTgt spid="3440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2" dur="500"/>
                                        <p:tgtEl>
                                          <p:spTgt spid="3440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4069" grpId="0" build="p" bldLvl="2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219200" y="228600"/>
            <a:ext cx="7162800" cy="1524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47142" name="Rectangle 6"/>
          <p:cNvSpPr>
            <a:spLocks noChangeArrowheads="1"/>
          </p:cNvSpPr>
          <p:nvPr/>
        </p:nvSpPr>
        <p:spPr bwMode="auto">
          <a:xfrm>
            <a:off x="0" y="931863"/>
            <a:ext cx="9144000" cy="363537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7140" name="Rectangle 4"/>
          <p:cNvSpPr>
            <a:spLocks noGrp="1" noChangeArrowheads="1"/>
          </p:cNvSpPr>
          <p:nvPr>
            <p:ph type="title"/>
          </p:nvPr>
        </p:nvSpPr>
        <p:spPr>
          <a:xfrm>
            <a:off x="533400" y="519113"/>
            <a:ext cx="8001000" cy="1066800"/>
          </a:xfrm>
        </p:spPr>
        <p:txBody>
          <a:bodyPr>
            <a:normAutofit fontScale="90000"/>
          </a:bodyPr>
          <a:lstStyle/>
          <a:p>
            <a:r>
              <a:rPr lang="en-US"/>
              <a:t>The Value-Creating Potential of Primary Activities</a:t>
            </a:r>
          </a:p>
        </p:txBody>
      </p:sp>
      <p:sp>
        <p:nvSpPr>
          <p:cNvPr id="34714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8001000" cy="4191000"/>
          </a:xfrm>
        </p:spPr>
        <p:txBody>
          <a:bodyPr>
            <a:noAutofit/>
          </a:bodyPr>
          <a:lstStyle/>
          <a:p>
            <a:r>
              <a:rPr lang="en-US" sz="2800" dirty="0"/>
              <a:t>Inbound logistics</a:t>
            </a:r>
          </a:p>
          <a:p>
            <a:pPr lvl="1"/>
            <a:r>
              <a:rPr lang="en-US" sz="2400" dirty="0"/>
              <a:t>Activities used to receive, store, and disseminate inputs to a product (materials handling, warehousing, inventory control, etc.)</a:t>
            </a:r>
          </a:p>
          <a:p>
            <a:r>
              <a:rPr lang="en-US" sz="2800" dirty="0"/>
              <a:t>Operations</a:t>
            </a:r>
          </a:p>
          <a:p>
            <a:pPr lvl="1"/>
            <a:r>
              <a:rPr lang="en-US" sz="2400" dirty="0"/>
              <a:t>Activities necessary to convert the inputs provided by inbound logistics into final product form (machining, packaging, assembly, etc.)</a:t>
            </a:r>
          </a:p>
          <a:p>
            <a:r>
              <a:rPr lang="en-US" sz="2800" dirty="0"/>
              <a:t>Outbound logistics</a:t>
            </a:r>
          </a:p>
          <a:p>
            <a:pPr lvl="1"/>
            <a:r>
              <a:rPr lang="en-US" sz="2400" dirty="0"/>
              <a:t>Activities involved with collecting, storing, and physically distributing the product to customers (finished goods warehousing, order processing, etc.)</a:t>
            </a:r>
          </a:p>
        </p:txBody>
      </p:sp>
      <p:sp>
        <p:nvSpPr>
          <p:cNvPr id="347143" name="Rectangle 7"/>
          <p:cNvSpPr>
            <a:spLocks noChangeArrowheads="1"/>
          </p:cNvSpPr>
          <p:nvPr/>
        </p:nvSpPr>
        <p:spPr bwMode="gray">
          <a:xfrm flipV="1">
            <a:off x="536575" y="1600200"/>
            <a:ext cx="8074025" cy="74613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pPr algn="ctr"/>
            <a:endParaRPr kumimoji="1" lang="en-US" sz="2400">
              <a:latin typeface="Tahom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7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7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47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47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5" dur="500"/>
                                        <p:tgtEl>
                                          <p:spTgt spid="347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0" dur="500"/>
                                        <p:tgtEl>
                                          <p:spTgt spid="3471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5" dur="500"/>
                                        <p:tgtEl>
                                          <p:spTgt spid="3471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0" dur="500"/>
                                        <p:tgtEl>
                                          <p:spTgt spid="3471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5" dur="500"/>
                                        <p:tgtEl>
                                          <p:spTgt spid="3471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40" dur="500"/>
                                        <p:tgtEl>
                                          <p:spTgt spid="3471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7140" grpId="0" autoUpdateAnimBg="0"/>
      <p:bldP spid="347141" grpId="0" build="p" bldLvl="2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2738" name="Rectangle 2"/>
          <p:cNvSpPr>
            <a:spLocks noChangeArrowheads="1"/>
          </p:cNvSpPr>
          <p:nvPr/>
        </p:nvSpPr>
        <p:spPr bwMode="auto">
          <a:xfrm>
            <a:off x="0" y="931863"/>
            <a:ext cx="9144000" cy="363537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2742" name="Rectangle 6"/>
          <p:cNvSpPr>
            <a:spLocks noGrp="1" noChangeArrowheads="1"/>
          </p:cNvSpPr>
          <p:nvPr>
            <p:ph type="title"/>
          </p:nvPr>
        </p:nvSpPr>
        <p:spPr>
          <a:xfrm>
            <a:off x="533400" y="519113"/>
            <a:ext cx="8001000" cy="1066800"/>
          </a:xfrm>
        </p:spPr>
        <p:txBody>
          <a:bodyPr>
            <a:normAutofit fontScale="90000"/>
          </a:bodyPr>
          <a:lstStyle/>
          <a:p>
            <a:r>
              <a:rPr lang="en-US"/>
              <a:t>The Value-Creating Potential of Primary Activities (cont’d)</a:t>
            </a:r>
          </a:p>
        </p:txBody>
      </p:sp>
      <p:sp>
        <p:nvSpPr>
          <p:cNvPr id="372743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533400" y="1676400"/>
            <a:ext cx="8001000" cy="4191000"/>
          </a:xfrm>
        </p:spPr>
        <p:txBody>
          <a:bodyPr>
            <a:noAutofit/>
          </a:bodyPr>
          <a:lstStyle/>
          <a:p>
            <a:pPr>
              <a:tabLst>
                <a:tab pos="968375" algn="l"/>
              </a:tabLst>
            </a:pPr>
            <a:r>
              <a:rPr lang="en-US" sz="2800" dirty="0"/>
              <a:t>Marketing and sales</a:t>
            </a:r>
          </a:p>
          <a:p>
            <a:pPr lvl="1">
              <a:tabLst>
                <a:tab pos="968375" algn="l"/>
              </a:tabLst>
            </a:pPr>
            <a:r>
              <a:rPr lang="en-US" sz="2400" dirty="0"/>
              <a:t>Activities completed to provide means through which customers can purchase products and to induce them to do so (advertising, promotion, distribution channels, etc.)</a:t>
            </a:r>
          </a:p>
          <a:p>
            <a:pPr>
              <a:tabLst>
                <a:tab pos="968375" algn="l"/>
              </a:tabLst>
            </a:pPr>
            <a:r>
              <a:rPr lang="en-US" sz="2800" dirty="0"/>
              <a:t>Service</a:t>
            </a:r>
          </a:p>
          <a:p>
            <a:pPr lvl="1">
              <a:tabLst>
                <a:tab pos="968375" algn="l"/>
              </a:tabLst>
            </a:pPr>
            <a:r>
              <a:rPr lang="en-US" sz="2400" dirty="0"/>
              <a:t>Activities designed to enhance or maintain a product’s value (repair, training, adjustment, etc.)</a:t>
            </a:r>
            <a:br>
              <a:rPr lang="en-US" sz="2400" dirty="0"/>
            </a:br>
            <a:endParaRPr lang="en-US" sz="2400" dirty="0"/>
          </a:p>
          <a:p>
            <a:pPr>
              <a:buFontTx/>
              <a:buNone/>
              <a:tabLst>
                <a:tab pos="968375" algn="l"/>
              </a:tabLst>
            </a:pPr>
            <a:r>
              <a:rPr lang="en-US" sz="2800" dirty="0">
                <a:solidFill>
                  <a:srgbClr val="333399"/>
                </a:solidFill>
              </a:rPr>
              <a:t>		Each activity should be examined relative to 	competitors’ abilities and rated </a:t>
            </a:r>
            <a:r>
              <a:rPr lang="en-US" sz="2800" i="1" dirty="0">
                <a:solidFill>
                  <a:srgbClr val="333399"/>
                </a:solidFill>
              </a:rPr>
              <a:t>as superior, 	equivalent or inferior</a:t>
            </a:r>
            <a:endParaRPr lang="en-US" sz="2400" i="1" dirty="0">
              <a:solidFill>
                <a:srgbClr val="333399"/>
              </a:solidFill>
            </a:endParaRPr>
          </a:p>
        </p:txBody>
      </p:sp>
      <p:sp>
        <p:nvSpPr>
          <p:cNvPr id="372741" name="Rectangle 5"/>
          <p:cNvSpPr>
            <a:spLocks noChangeArrowheads="1"/>
          </p:cNvSpPr>
          <p:nvPr/>
        </p:nvSpPr>
        <p:spPr bwMode="gray">
          <a:xfrm flipV="1">
            <a:off x="536575" y="1600200"/>
            <a:ext cx="8074025" cy="74613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pPr algn="ctr"/>
            <a:endParaRPr kumimoji="1" lang="en-US" sz="2400">
              <a:latin typeface="Tahom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27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27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727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727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5" dur="500"/>
                                        <p:tgtEl>
                                          <p:spTgt spid="3727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0" dur="500"/>
                                        <p:tgtEl>
                                          <p:spTgt spid="3727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5" dur="500"/>
                                        <p:tgtEl>
                                          <p:spTgt spid="3727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0" dur="500"/>
                                        <p:tgtEl>
                                          <p:spTgt spid="3727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5" dur="500"/>
                                        <p:tgtEl>
                                          <p:spTgt spid="3727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2742" grpId="0" autoUpdateAnimBg="0"/>
      <p:bldP spid="372743" grpId="0" build="p" bldLvl="2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3762" name="Rectangle 2"/>
          <p:cNvSpPr>
            <a:spLocks noChangeArrowheads="1"/>
          </p:cNvSpPr>
          <p:nvPr/>
        </p:nvSpPr>
        <p:spPr bwMode="auto">
          <a:xfrm>
            <a:off x="0" y="931863"/>
            <a:ext cx="9144000" cy="363537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3766" name="Rectangle 6"/>
          <p:cNvSpPr>
            <a:spLocks noGrp="1" noChangeArrowheads="1"/>
          </p:cNvSpPr>
          <p:nvPr>
            <p:ph type="title"/>
          </p:nvPr>
        </p:nvSpPr>
        <p:spPr>
          <a:xfrm>
            <a:off x="533400" y="519113"/>
            <a:ext cx="8001000" cy="1066800"/>
          </a:xfrm>
        </p:spPr>
        <p:txBody>
          <a:bodyPr>
            <a:normAutofit fontScale="90000"/>
          </a:bodyPr>
          <a:lstStyle/>
          <a:p>
            <a:r>
              <a:rPr lang="en-US" dirty="0"/>
              <a:t>The Value-Creating Potential of </a:t>
            </a:r>
            <a:r>
              <a:rPr lang="en-US" dirty="0" smtClean="0"/>
              <a:t>Support Activities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73767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8077200" cy="4876800"/>
          </a:xfrm>
        </p:spPr>
        <p:txBody>
          <a:bodyPr>
            <a:normAutofit/>
          </a:bodyPr>
          <a:lstStyle/>
          <a:p>
            <a:r>
              <a:rPr lang="en-US" sz="2400" dirty="0"/>
              <a:t>Procurement</a:t>
            </a:r>
          </a:p>
          <a:p>
            <a:pPr lvl="1"/>
            <a:r>
              <a:rPr lang="en-US" sz="2000" dirty="0"/>
              <a:t>Activities completed to purchase the inputs needed to produce a firm’s products (raw materials and supplies, machines, laboratory equipment, etc</a:t>
            </a:r>
            <a:r>
              <a:rPr lang="en-US" sz="2000" dirty="0" smtClean="0"/>
              <a:t>.)</a:t>
            </a:r>
          </a:p>
          <a:p>
            <a:pPr lvl="1"/>
            <a:endParaRPr lang="en-US" sz="2000" dirty="0"/>
          </a:p>
          <a:p>
            <a:r>
              <a:rPr lang="en-US" sz="2400" dirty="0"/>
              <a:t>Technological development</a:t>
            </a:r>
          </a:p>
          <a:p>
            <a:pPr lvl="1"/>
            <a:r>
              <a:rPr lang="en-US" sz="2000" dirty="0"/>
              <a:t>Activities completed to improve a firm’s product and the processes used to manufacture it (process equipment, basic research, product design, etc</a:t>
            </a:r>
            <a:r>
              <a:rPr lang="en-US" sz="2000" dirty="0" smtClean="0"/>
              <a:t>)</a:t>
            </a:r>
          </a:p>
          <a:p>
            <a:pPr lvl="1"/>
            <a:endParaRPr lang="en-US" sz="2000" dirty="0"/>
          </a:p>
          <a:p>
            <a:r>
              <a:rPr lang="en-US" sz="2400" dirty="0"/>
              <a:t>Human resource management</a:t>
            </a:r>
          </a:p>
          <a:p>
            <a:pPr lvl="1"/>
            <a:r>
              <a:rPr lang="en-US" sz="2000" dirty="0"/>
              <a:t>Activities involved with recruiting, hiring, training, developing, and compensating all personnel</a:t>
            </a:r>
          </a:p>
        </p:txBody>
      </p:sp>
      <p:sp>
        <p:nvSpPr>
          <p:cNvPr id="373765" name="Rectangle 5"/>
          <p:cNvSpPr>
            <a:spLocks noChangeArrowheads="1"/>
          </p:cNvSpPr>
          <p:nvPr/>
        </p:nvSpPr>
        <p:spPr bwMode="gray">
          <a:xfrm flipV="1">
            <a:off x="536575" y="1600200"/>
            <a:ext cx="8074025" cy="74613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pPr algn="ctr"/>
            <a:endParaRPr kumimoji="1" lang="en-US" sz="2400">
              <a:latin typeface="Tahom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37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37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737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737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7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5" dur="500"/>
                                        <p:tgtEl>
                                          <p:spTgt spid="3737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7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0" dur="500"/>
                                        <p:tgtEl>
                                          <p:spTgt spid="3737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7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5" dur="500"/>
                                        <p:tgtEl>
                                          <p:spTgt spid="3737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7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0" dur="500"/>
                                        <p:tgtEl>
                                          <p:spTgt spid="3737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7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5" dur="500"/>
                                        <p:tgtEl>
                                          <p:spTgt spid="3737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7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40" dur="500"/>
                                        <p:tgtEl>
                                          <p:spTgt spid="3737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3766" grpId="0" autoUpdateAnimBg="0"/>
      <p:bldP spid="373767" grpId="0" build="p" bldLvl="2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Copyright © 2004 South-Western. All rights reserved. </a:t>
            </a: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3–</a:t>
            </a:r>
            <a:fld id="{0FB22E69-8299-4FA9-9879-9977B547CDCC}" type="slidenum">
              <a:rPr lang="en-US"/>
              <a:pPr/>
              <a:t>37</a:t>
            </a:fld>
            <a:endParaRPr lang="en-US"/>
          </a:p>
        </p:txBody>
      </p:sp>
      <p:sp useBgFill="1">
        <p:nvSpPr>
          <p:cNvPr id="374786" name="Rectangle 2"/>
          <p:cNvSpPr>
            <a:spLocks noChangeArrowheads="1"/>
          </p:cNvSpPr>
          <p:nvPr/>
        </p:nvSpPr>
        <p:spPr bwMode="auto">
          <a:xfrm>
            <a:off x="0" y="931863"/>
            <a:ext cx="9144000" cy="363537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4790" name="Rectangle 6"/>
          <p:cNvSpPr>
            <a:spLocks noGrp="1" noChangeArrowheads="1"/>
          </p:cNvSpPr>
          <p:nvPr>
            <p:ph type="title"/>
          </p:nvPr>
        </p:nvSpPr>
        <p:spPr>
          <a:xfrm>
            <a:off x="533400" y="519113"/>
            <a:ext cx="8001000" cy="1066800"/>
          </a:xfrm>
        </p:spPr>
        <p:txBody>
          <a:bodyPr>
            <a:normAutofit fontScale="90000"/>
          </a:bodyPr>
          <a:lstStyle/>
          <a:p>
            <a:r>
              <a:rPr lang="en-US"/>
              <a:t>The Value-Creating Potential of Primary Activities: Support (cont’d)</a:t>
            </a:r>
          </a:p>
        </p:txBody>
      </p:sp>
      <p:sp>
        <p:nvSpPr>
          <p:cNvPr id="374791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533400" y="1905000"/>
            <a:ext cx="8001000" cy="4114800"/>
          </a:xfrm>
        </p:spPr>
        <p:txBody>
          <a:bodyPr/>
          <a:lstStyle/>
          <a:p>
            <a:pPr>
              <a:lnSpc>
                <a:spcPct val="90000"/>
              </a:lnSpc>
              <a:tabLst>
                <a:tab pos="1541463" algn="l"/>
              </a:tabLst>
            </a:pPr>
            <a:r>
              <a:rPr lang="en-US" sz="2400"/>
              <a:t>Firm infrastructure</a:t>
            </a:r>
          </a:p>
          <a:p>
            <a:pPr lvl="1">
              <a:lnSpc>
                <a:spcPct val="90000"/>
              </a:lnSpc>
              <a:tabLst>
                <a:tab pos="1541463" algn="l"/>
              </a:tabLst>
            </a:pPr>
            <a:r>
              <a:rPr lang="en-US" sz="2000"/>
              <a:t>Activities that support the work of the entire value chain (general management, planning, finance, accounting, legal, government relations, etc.)</a:t>
            </a:r>
          </a:p>
          <a:p>
            <a:pPr lvl="2">
              <a:lnSpc>
                <a:spcPct val="90000"/>
              </a:lnSpc>
              <a:tabLst>
                <a:tab pos="1541463" algn="l"/>
              </a:tabLst>
            </a:pPr>
            <a:r>
              <a:rPr lang="en-US" sz="1800"/>
              <a:t>Effectively and consistently identify external opportunities and threats</a:t>
            </a:r>
          </a:p>
          <a:p>
            <a:pPr lvl="2">
              <a:lnSpc>
                <a:spcPct val="90000"/>
              </a:lnSpc>
              <a:tabLst>
                <a:tab pos="1541463" algn="l"/>
              </a:tabLst>
            </a:pPr>
            <a:r>
              <a:rPr lang="en-US" sz="1800"/>
              <a:t>Identify resources and capabilities</a:t>
            </a:r>
          </a:p>
          <a:p>
            <a:pPr lvl="2">
              <a:lnSpc>
                <a:spcPct val="90000"/>
              </a:lnSpc>
              <a:tabLst>
                <a:tab pos="1541463" algn="l"/>
              </a:tabLst>
            </a:pPr>
            <a:r>
              <a:rPr lang="en-US" sz="1800"/>
              <a:t>Support core competencies</a:t>
            </a:r>
            <a:br>
              <a:rPr lang="en-US" sz="1800"/>
            </a:br>
            <a:endParaRPr lang="en-US" sz="1800"/>
          </a:p>
          <a:p>
            <a:pPr>
              <a:lnSpc>
                <a:spcPct val="90000"/>
              </a:lnSpc>
              <a:buFontTx/>
              <a:buNone/>
              <a:tabLst>
                <a:tab pos="1541463" algn="l"/>
              </a:tabLst>
            </a:pPr>
            <a:r>
              <a:rPr lang="en-US" sz="2400">
                <a:solidFill>
                  <a:srgbClr val="333399"/>
                </a:solidFill>
              </a:rPr>
              <a:t>		Each activity should be examined relative 	to competitors’ abilities and rated as 	</a:t>
            </a:r>
            <a:r>
              <a:rPr lang="en-US" sz="2400" i="1">
                <a:solidFill>
                  <a:srgbClr val="333399"/>
                </a:solidFill>
              </a:rPr>
              <a:t>superior, equivalent or inferior</a:t>
            </a:r>
          </a:p>
        </p:txBody>
      </p:sp>
      <p:sp>
        <p:nvSpPr>
          <p:cNvPr id="374789" name="Rectangle 5"/>
          <p:cNvSpPr>
            <a:spLocks noChangeArrowheads="1"/>
          </p:cNvSpPr>
          <p:nvPr/>
        </p:nvSpPr>
        <p:spPr bwMode="gray">
          <a:xfrm flipV="1">
            <a:off x="536575" y="1600200"/>
            <a:ext cx="8074025" cy="74613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pPr algn="ctr"/>
            <a:endParaRPr kumimoji="1" lang="en-US" sz="2400">
              <a:latin typeface="Tahom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47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47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747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747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7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5" dur="500"/>
                                        <p:tgtEl>
                                          <p:spTgt spid="3747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7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0" dur="500"/>
                                        <p:tgtEl>
                                          <p:spTgt spid="3747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7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3" dur="500"/>
                                        <p:tgtEl>
                                          <p:spTgt spid="3747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7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6" dur="500"/>
                                        <p:tgtEl>
                                          <p:spTgt spid="3747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7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9" dur="500"/>
                                        <p:tgtEl>
                                          <p:spTgt spid="3747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7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4" dur="500"/>
                                        <p:tgtEl>
                                          <p:spTgt spid="3747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4790" grpId="0" autoUpdateAnimBg="0"/>
      <p:bldP spid="374791" grpId="0" build="p" bldLvl="2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219200" y="533400"/>
            <a:ext cx="6858000" cy="6858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Copyright © 2004 South-Western. All rights reserved.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3–</a:t>
            </a:r>
            <a:fld id="{B5BA2455-7EFB-4EA1-A640-CF69CBD55B9F}" type="slidenum">
              <a:rPr lang="en-US"/>
              <a:pPr/>
              <a:t>38</a:t>
            </a:fld>
            <a:endParaRPr lang="en-US"/>
          </a:p>
        </p:txBody>
      </p:sp>
      <p:sp>
        <p:nvSpPr>
          <p:cNvPr id="35123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Outsourcing</a:t>
            </a:r>
          </a:p>
        </p:txBody>
      </p:sp>
      <p:sp>
        <p:nvSpPr>
          <p:cNvPr id="35123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533400" y="1371600"/>
            <a:ext cx="8001000" cy="4805363"/>
          </a:xfrm>
        </p:spPr>
        <p:txBody>
          <a:bodyPr>
            <a:normAutofit fontScale="92500"/>
          </a:bodyPr>
          <a:lstStyle/>
          <a:p>
            <a:r>
              <a:rPr lang="en-US"/>
              <a:t>The purchase of a value-creating activity from an external supplier</a:t>
            </a:r>
          </a:p>
          <a:p>
            <a:pPr lvl="1"/>
            <a:r>
              <a:rPr lang="en-US"/>
              <a:t>Few organizations possess the resources and capabilities required to achieve competitive superiority in all primary and support activities</a:t>
            </a:r>
          </a:p>
          <a:p>
            <a:r>
              <a:rPr lang="en-US"/>
              <a:t>By forming and emphasizing fewer capabilities</a:t>
            </a:r>
          </a:p>
          <a:p>
            <a:pPr lvl="1"/>
            <a:r>
              <a:rPr lang="en-US"/>
              <a:t>A firm can concentrate on those areas in which it can create value</a:t>
            </a:r>
          </a:p>
          <a:p>
            <a:pPr lvl="1"/>
            <a:r>
              <a:rPr lang="en-US"/>
              <a:t>Specialty suppliers can perform outsourced capabilities more efficiently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12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1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51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51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5" dur="500"/>
                                        <p:tgtEl>
                                          <p:spTgt spid="3512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0" dur="500"/>
                                        <p:tgtEl>
                                          <p:spTgt spid="3512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5" dur="500"/>
                                        <p:tgtEl>
                                          <p:spTgt spid="3512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0" dur="500"/>
                                        <p:tgtEl>
                                          <p:spTgt spid="3512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5" dur="500"/>
                                        <p:tgtEl>
                                          <p:spTgt spid="3512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1236" grpId="0" autoUpdateAnimBg="0"/>
      <p:bldP spid="351237" grpId="0" build="p" bldLvl="2" autoUpdateAnimBg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Copyright © 2004 South-Western. All rights reserved. </a:t>
            </a:r>
          </a:p>
        </p:txBody>
      </p:sp>
      <p:sp>
        <p:nvSpPr>
          <p:cNvPr id="30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3–</a:t>
            </a:r>
            <a:fld id="{3D76C86F-C281-4D7D-B79E-4236715F5AB9}" type="slidenum">
              <a:rPr lang="en-US"/>
              <a:pPr/>
              <a:t>39</a:t>
            </a:fld>
            <a:endParaRPr lang="en-US"/>
          </a:p>
        </p:txBody>
      </p:sp>
      <p:pic>
        <p:nvPicPr>
          <p:cNvPr id="352362" name="Picture 106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32463" y="5738813"/>
            <a:ext cx="2366962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 useBgFill="1">
        <p:nvSpPr>
          <p:cNvPr id="352258" name="Rectangle 2"/>
          <p:cNvSpPr>
            <a:spLocks noChangeArrowheads="1"/>
          </p:cNvSpPr>
          <p:nvPr/>
        </p:nvSpPr>
        <p:spPr bwMode="auto">
          <a:xfrm>
            <a:off x="0" y="931863"/>
            <a:ext cx="9144000" cy="1466850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352361" name="Picture 105" descr="Margin_Fig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25838" y="434975"/>
            <a:ext cx="4573587" cy="5370513"/>
          </a:xfrm>
          <a:prstGeom prst="rect">
            <a:avLst/>
          </a:prstGeom>
          <a:noFill/>
        </p:spPr>
      </p:pic>
      <p:sp>
        <p:nvSpPr>
          <p:cNvPr id="352364" name="Text Box 108"/>
          <p:cNvSpPr txBox="1">
            <a:spLocks noChangeArrowheads="1"/>
          </p:cNvSpPr>
          <p:nvPr/>
        </p:nvSpPr>
        <p:spPr bwMode="auto">
          <a:xfrm>
            <a:off x="6035675" y="4656138"/>
            <a:ext cx="11191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 b="1"/>
              <a:t>Operations</a:t>
            </a:r>
          </a:p>
        </p:txBody>
      </p:sp>
      <p:sp>
        <p:nvSpPr>
          <p:cNvPr id="352366" name="Text Box 110"/>
          <p:cNvSpPr txBox="1">
            <a:spLocks noChangeArrowheads="1"/>
          </p:cNvSpPr>
          <p:nvPr/>
        </p:nvSpPr>
        <p:spPr bwMode="auto">
          <a:xfrm>
            <a:off x="6035675" y="3459163"/>
            <a:ext cx="18970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 b="1"/>
              <a:t>Marketing and Sales</a:t>
            </a:r>
          </a:p>
        </p:txBody>
      </p:sp>
      <p:sp>
        <p:nvSpPr>
          <p:cNvPr id="352368" name="Text Box 112"/>
          <p:cNvSpPr txBox="1">
            <a:spLocks noChangeArrowheads="1"/>
          </p:cNvSpPr>
          <p:nvPr/>
        </p:nvSpPr>
        <p:spPr bwMode="auto">
          <a:xfrm rot="-5400000">
            <a:off x="2949575" y="4451350"/>
            <a:ext cx="17716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 b="1"/>
              <a:t>Firm Infrastructure</a:t>
            </a:r>
          </a:p>
        </p:txBody>
      </p:sp>
      <p:pic>
        <p:nvPicPr>
          <p:cNvPr id="352372" name="Picture 116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21013" y="2898775"/>
            <a:ext cx="509587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52328" name="Rectangle 72"/>
          <p:cNvSpPr>
            <a:spLocks noChangeArrowheads="1"/>
          </p:cNvSpPr>
          <p:nvPr/>
        </p:nvSpPr>
        <p:spPr bwMode="gray">
          <a:xfrm flipV="1">
            <a:off x="533400" y="1201738"/>
            <a:ext cx="2743200" cy="74612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pPr algn="ctr"/>
            <a:endParaRPr kumimoji="1" lang="en-US" sz="2400">
              <a:latin typeface="Tahoma" pitchFamily="34" charset="0"/>
            </a:endParaRPr>
          </a:p>
        </p:txBody>
      </p:sp>
      <p:grpSp>
        <p:nvGrpSpPr>
          <p:cNvPr id="2" name="Group 118"/>
          <p:cNvGrpSpPr>
            <a:grpSpLocks/>
          </p:cNvGrpSpPr>
          <p:nvPr/>
        </p:nvGrpSpPr>
        <p:grpSpPr bwMode="auto">
          <a:xfrm>
            <a:off x="4121150" y="2430463"/>
            <a:ext cx="1649413" cy="3276600"/>
            <a:chOff x="2596" y="1531"/>
            <a:chExt cx="1039" cy="2064"/>
          </a:xfrm>
        </p:grpSpPr>
        <p:sp>
          <p:nvSpPr>
            <p:cNvPr id="352352" name="Rectangle 96"/>
            <p:cNvSpPr>
              <a:spLocks noChangeArrowheads="1"/>
            </p:cNvSpPr>
            <p:nvPr/>
          </p:nvSpPr>
          <p:spPr bwMode="auto">
            <a:xfrm>
              <a:off x="2596" y="2113"/>
              <a:ext cx="337" cy="1479"/>
            </a:xfrm>
            <a:prstGeom prst="rect">
              <a:avLst/>
            </a:prstGeom>
            <a:solidFill>
              <a:srgbClr val="FF99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2353" name="Rectangle 97"/>
            <p:cNvSpPr>
              <a:spLocks noChangeArrowheads="1"/>
            </p:cNvSpPr>
            <p:nvPr/>
          </p:nvSpPr>
          <p:spPr bwMode="auto">
            <a:xfrm>
              <a:off x="2947" y="2753"/>
              <a:ext cx="342" cy="839"/>
            </a:xfrm>
            <a:prstGeom prst="rect">
              <a:avLst/>
            </a:prstGeom>
            <a:solidFill>
              <a:srgbClr val="FF99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2354" name="Rectangle 98"/>
            <p:cNvSpPr>
              <a:spLocks noChangeArrowheads="1"/>
            </p:cNvSpPr>
            <p:nvPr/>
          </p:nvSpPr>
          <p:spPr bwMode="auto">
            <a:xfrm>
              <a:off x="3300" y="1531"/>
              <a:ext cx="335" cy="2064"/>
            </a:xfrm>
            <a:prstGeom prst="rect">
              <a:avLst/>
            </a:prstGeom>
            <a:solidFill>
              <a:srgbClr val="FF99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" name="Group 117"/>
          <p:cNvGrpSpPr>
            <a:grpSpLocks/>
          </p:cNvGrpSpPr>
          <p:nvPr/>
        </p:nvGrpSpPr>
        <p:grpSpPr bwMode="auto">
          <a:xfrm>
            <a:off x="5792788" y="2738438"/>
            <a:ext cx="2219325" cy="2963862"/>
            <a:chOff x="3649" y="1725"/>
            <a:chExt cx="1398" cy="1867"/>
          </a:xfrm>
        </p:grpSpPr>
        <p:sp>
          <p:nvSpPr>
            <p:cNvPr id="352355" name="Rectangle 99"/>
            <p:cNvSpPr>
              <a:spLocks noChangeArrowheads="1"/>
            </p:cNvSpPr>
            <p:nvPr/>
          </p:nvSpPr>
          <p:spPr bwMode="auto">
            <a:xfrm>
              <a:off x="3649" y="3227"/>
              <a:ext cx="1398" cy="365"/>
            </a:xfrm>
            <a:prstGeom prst="rect">
              <a:avLst/>
            </a:prstGeom>
            <a:solidFill>
              <a:srgbClr val="FF99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2356" name="Rectangle 100"/>
            <p:cNvSpPr>
              <a:spLocks noChangeArrowheads="1"/>
            </p:cNvSpPr>
            <p:nvPr/>
          </p:nvSpPr>
          <p:spPr bwMode="auto">
            <a:xfrm>
              <a:off x="3649" y="2475"/>
              <a:ext cx="1389" cy="365"/>
            </a:xfrm>
            <a:prstGeom prst="rect">
              <a:avLst/>
            </a:prstGeom>
            <a:solidFill>
              <a:srgbClr val="FF99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2357" name="Rectangle 101"/>
            <p:cNvSpPr>
              <a:spLocks noChangeArrowheads="1"/>
            </p:cNvSpPr>
            <p:nvPr/>
          </p:nvSpPr>
          <p:spPr bwMode="auto">
            <a:xfrm>
              <a:off x="3649" y="1725"/>
              <a:ext cx="883" cy="364"/>
            </a:xfrm>
            <a:prstGeom prst="rect">
              <a:avLst/>
            </a:prstGeom>
            <a:solidFill>
              <a:srgbClr val="FF99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52300" name="Rectangle 44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/>
              <a:t>Outsourcing Decisions</a:t>
            </a:r>
          </a:p>
        </p:txBody>
      </p:sp>
      <p:sp>
        <p:nvSpPr>
          <p:cNvPr id="352260" name="Text Box 4"/>
          <p:cNvSpPr txBox="1">
            <a:spLocks noChangeArrowheads="1"/>
          </p:cNvSpPr>
          <p:nvPr/>
        </p:nvSpPr>
        <p:spPr bwMode="auto">
          <a:xfrm>
            <a:off x="377825" y="1314450"/>
            <a:ext cx="2998788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A firm may outsource all or only part of one or more primary and/or support activities.</a:t>
            </a:r>
          </a:p>
        </p:txBody>
      </p:sp>
      <p:grpSp>
        <p:nvGrpSpPr>
          <p:cNvPr id="4" name="Group 102"/>
          <p:cNvGrpSpPr>
            <a:grpSpLocks/>
          </p:cNvGrpSpPr>
          <p:nvPr/>
        </p:nvGrpSpPr>
        <p:grpSpPr bwMode="auto">
          <a:xfrm>
            <a:off x="436563" y="3421063"/>
            <a:ext cx="1584325" cy="788987"/>
            <a:chOff x="275" y="2155"/>
            <a:chExt cx="998" cy="497"/>
          </a:xfrm>
        </p:grpSpPr>
        <p:sp>
          <p:nvSpPr>
            <p:cNvPr id="352337" name="Rectangle 81"/>
            <p:cNvSpPr>
              <a:spLocks noChangeArrowheads="1"/>
            </p:cNvSpPr>
            <p:nvPr/>
          </p:nvSpPr>
          <p:spPr bwMode="auto">
            <a:xfrm>
              <a:off x="861" y="2373"/>
              <a:ext cx="288" cy="279"/>
            </a:xfrm>
            <a:prstGeom prst="rect">
              <a:avLst/>
            </a:prstGeom>
            <a:solidFill>
              <a:srgbClr val="FF99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2338" name="Text Box 82"/>
            <p:cNvSpPr txBox="1">
              <a:spLocks noChangeArrowheads="1"/>
            </p:cNvSpPr>
            <p:nvPr/>
          </p:nvSpPr>
          <p:spPr bwMode="auto">
            <a:xfrm>
              <a:off x="275" y="2155"/>
              <a:ext cx="998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2000"/>
                <a:t>Outsourced activity</a:t>
              </a:r>
            </a:p>
          </p:txBody>
        </p:sp>
      </p:grpSp>
      <p:sp>
        <p:nvSpPr>
          <p:cNvPr id="352363" name="Text Box 107"/>
          <p:cNvSpPr txBox="1">
            <a:spLocks noChangeArrowheads="1"/>
          </p:cNvSpPr>
          <p:nvPr/>
        </p:nvSpPr>
        <p:spPr bwMode="auto">
          <a:xfrm>
            <a:off x="6035675" y="5254625"/>
            <a:ext cx="17065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 b="1" dirty="0"/>
              <a:t>Inbound Logistics</a:t>
            </a:r>
          </a:p>
        </p:txBody>
      </p:sp>
      <p:sp>
        <p:nvSpPr>
          <p:cNvPr id="352367" name="Text Box 111"/>
          <p:cNvSpPr txBox="1">
            <a:spLocks noChangeArrowheads="1"/>
          </p:cNvSpPr>
          <p:nvPr/>
        </p:nvSpPr>
        <p:spPr bwMode="auto">
          <a:xfrm>
            <a:off x="6035675" y="2876550"/>
            <a:ext cx="8159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 b="1"/>
              <a:t>Service</a:t>
            </a:r>
          </a:p>
        </p:txBody>
      </p:sp>
      <p:sp>
        <p:nvSpPr>
          <p:cNvPr id="352365" name="Text Box 109"/>
          <p:cNvSpPr txBox="1">
            <a:spLocks noChangeArrowheads="1"/>
          </p:cNvSpPr>
          <p:nvPr/>
        </p:nvSpPr>
        <p:spPr bwMode="auto">
          <a:xfrm>
            <a:off x="6035675" y="4057650"/>
            <a:ext cx="1854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 b="1"/>
              <a:t>Outbound Logistics</a:t>
            </a:r>
          </a:p>
        </p:txBody>
      </p:sp>
      <p:sp>
        <p:nvSpPr>
          <p:cNvPr id="352369" name="Text Box 113"/>
          <p:cNvSpPr txBox="1">
            <a:spLocks noChangeArrowheads="1"/>
          </p:cNvSpPr>
          <p:nvPr/>
        </p:nvSpPr>
        <p:spPr bwMode="auto">
          <a:xfrm rot="-5400000">
            <a:off x="3008313" y="3949700"/>
            <a:ext cx="27749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 b="1"/>
              <a:t>Human Resource Management</a:t>
            </a:r>
          </a:p>
        </p:txBody>
      </p:sp>
      <p:sp>
        <p:nvSpPr>
          <p:cNvPr id="352370" name="Text Box 114"/>
          <p:cNvSpPr txBox="1">
            <a:spLocks noChangeArrowheads="1"/>
          </p:cNvSpPr>
          <p:nvPr/>
        </p:nvSpPr>
        <p:spPr bwMode="auto">
          <a:xfrm rot="-5400000">
            <a:off x="3686969" y="4069557"/>
            <a:ext cx="253523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 b="1"/>
              <a:t>Technological Development</a:t>
            </a:r>
          </a:p>
        </p:txBody>
      </p:sp>
      <p:sp>
        <p:nvSpPr>
          <p:cNvPr id="352371" name="Text Box 115"/>
          <p:cNvSpPr txBox="1">
            <a:spLocks noChangeArrowheads="1"/>
          </p:cNvSpPr>
          <p:nvPr/>
        </p:nvSpPr>
        <p:spPr bwMode="auto">
          <a:xfrm rot="-5400000">
            <a:off x="4872037" y="4697413"/>
            <a:ext cx="12795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 b="1"/>
              <a:t>Procurement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52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2260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© 2007 Thomson/South-Western. All rights reserved.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2–</a:t>
            </a:r>
            <a:fld id="{DE2FF40E-495A-40A2-A163-FA7EB3DC4CCC}" type="slidenum">
              <a:rPr lang="en-US"/>
              <a:pPr/>
              <a:t>4</a:t>
            </a:fld>
            <a:endParaRPr lang="en-US"/>
          </a:p>
        </p:txBody>
      </p:sp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427038"/>
            <a:ext cx="8382000" cy="430887"/>
          </a:xfrm>
        </p:spPr>
        <p:txBody>
          <a:bodyPr/>
          <a:lstStyle/>
          <a:p>
            <a:pPr marL="1941513" indent="-1941513">
              <a:tabLst>
                <a:tab pos="1941513" algn="l"/>
              </a:tabLst>
            </a:pPr>
            <a:r>
              <a:rPr lang="en-US" sz="2200" b="1" i="1" u="none" dirty="0">
                <a:solidFill>
                  <a:schemeClr val="tx1"/>
                </a:solidFill>
              </a:rPr>
              <a:t>	</a:t>
            </a:r>
            <a:r>
              <a:rPr lang="en-US" sz="2200" u="none" dirty="0">
                <a:solidFill>
                  <a:schemeClr val="tx1"/>
                </a:solidFill>
              </a:rPr>
              <a:t>Components of the External Environmental Analysis</a:t>
            </a:r>
          </a:p>
        </p:txBody>
      </p:sp>
      <p:sp>
        <p:nvSpPr>
          <p:cNvPr id="113668" name="Rectangle 4"/>
          <p:cNvSpPr>
            <a:spLocks noChangeArrowheads="1"/>
          </p:cNvSpPr>
          <p:nvPr/>
        </p:nvSpPr>
        <p:spPr bwMode="auto">
          <a:xfrm>
            <a:off x="457200" y="1377950"/>
            <a:ext cx="8458200" cy="449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405063" indent="-2405063">
              <a:spcBef>
                <a:spcPct val="35000"/>
              </a:spcBef>
              <a:tabLst>
                <a:tab pos="2054225" algn="l"/>
              </a:tabLst>
            </a:pPr>
            <a:r>
              <a:rPr lang="en-US" sz="2400" b="1"/>
              <a:t>Scanning</a:t>
            </a:r>
            <a:r>
              <a:rPr lang="en-US" sz="2400"/>
              <a:t> 	•	Identifying early signals of environmental changes and trends</a:t>
            </a:r>
          </a:p>
          <a:p>
            <a:pPr marL="2405063" indent="-2405063">
              <a:spcBef>
                <a:spcPct val="35000"/>
              </a:spcBef>
              <a:tabLst>
                <a:tab pos="2054225" algn="l"/>
              </a:tabLst>
            </a:pPr>
            <a:r>
              <a:rPr lang="en-US" sz="2400" b="1"/>
              <a:t>Monitoring</a:t>
            </a:r>
            <a:r>
              <a:rPr lang="en-US" sz="2400"/>
              <a:t> 	•	Detecting meaning through ongoing observations of environmental changes and trends</a:t>
            </a:r>
          </a:p>
          <a:p>
            <a:pPr marL="2405063" indent="-2405063">
              <a:spcBef>
                <a:spcPct val="35000"/>
              </a:spcBef>
              <a:tabLst>
                <a:tab pos="2054225" algn="l"/>
              </a:tabLst>
            </a:pPr>
            <a:r>
              <a:rPr lang="en-US" sz="2400" b="1"/>
              <a:t>Forecasting</a:t>
            </a:r>
            <a:r>
              <a:rPr lang="en-US" sz="2400"/>
              <a:t>	•	Developing projections of anticipated outcomes based on monitored changes and trends</a:t>
            </a:r>
          </a:p>
          <a:p>
            <a:pPr marL="2405063" indent="-2405063">
              <a:spcBef>
                <a:spcPct val="35000"/>
              </a:spcBef>
              <a:tabLst>
                <a:tab pos="2054225" algn="l"/>
              </a:tabLst>
            </a:pPr>
            <a:r>
              <a:rPr lang="en-US" sz="2400" b="1"/>
              <a:t>Assessing</a:t>
            </a:r>
            <a:r>
              <a:rPr lang="en-US" sz="2400"/>
              <a:t>	•	Determining the timing and importance of environmental changes and trends for firms’ strategies and their management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13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68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143000" y="152400"/>
            <a:ext cx="6553200" cy="9144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24800" cy="7159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Pareto Analysis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09600" y="1066800"/>
            <a:ext cx="7696200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smtClean="0"/>
              <a:t>80:20 Principle</a:t>
            </a:r>
          </a:p>
          <a:p>
            <a:endParaRPr lang="en-US" sz="2000" dirty="0" smtClean="0"/>
          </a:p>
          <a:p>
            <a:r>
              <a:rPr lang="en-US" sz="2000" dirty="0" smtClean="0"/>
              <a:t>Concept </a:t>
            </a:r>
            <a:r>
              <a:rPr lang="en-US" sz="2000" dirty="0" err="1" smtClean="0"/>
              <a:t>Devoloped</a:t>
            </a:r>
            <a:r>
              <a:rPr lang="en-US" sz="2000" dirty="0" smtClean="0"/>
              <a:t> by Italian Economist </a:t>
            </a:r>
            <a:r>
              <a:rPr lang="en-US" sz="2000" dirty="0" err="1" smtClean="0"/>
              <a:t>Vilfredo</a:t>
            </a:r>
            <a:r>
              <a:rPr lang="en-US" sz="2000" dirty="0" smtClean="0"/>
              <a:t> Pareto </a:t>
            </a:r>
          </a:p>
          <a:p>
            <a:endParaRPr lang="en-US" sz="2000" dirty="0" smtClean="0"/>
          </a:p>
          <a:p>
            <a:pPr>
              <a:buFontTx/>
              <a:buChar char="-"/>
            </a:pPr>
            <a:r>
              <a:rPr lang="en-US" sz="2000" dirty="0" smtClean="0"/>
              <a:t>80% of wealth was held by 20% of People</a:t>
            </a:r>
          </a:p>
          <a:p>
            <a:pPr>
              <a:buFontTx/>
              <a:buChar char="-"/>
            </a:pPr>
            <a:r>
              <a:rPr lang="en-US" sz="2000" dirty="0" smtClean="0"/>
              <a:t> 80% of decisions in meetings come from 20% of the time.</a:t>
            </a:r>
          </a:p>
          <a:p>
            <a:pPr>
              <a:buFontTx/>
              <a:buChar char="-"/>
            </a:pPr>
            <a:endParaRPr lang="en-US" sz="2000" dirty="0" smtClean="0"/>
          </a:p>
          <a:p>
            <a:r>
              <a:rPr lang="en-US" sz="2000" b="1" u="sng" dirty="0" smtClean="0"/>
              <a:t>Use:  </a:t>
            </a:r>
          </a:p>
          <a:p>
            <a:endParaRPr lang="en-US" sz="2000" b="1" u="sng" dirty="0" smtClean="0"/>
          </a:p>
          <a:p>
            <a:r>
              <a:rPr lang="en-US" sz="2000" dirty="0" smtClean="0"/>
              <a:t>1. </a:t>
            </a:r>
            <a:r>
              <a:rPr lang="en-US" sz="2000" b="1" dirty="0" smtClean="0"/>
              <a:t>Quality Mgt</a:t>
            </a:r>
            <a:r>
              <a:rPr lang="en-US" sz="2000" dirty="0" smtClean="0"/>
              <a:t> – Joseph </a:t>
            </a:r>
            <a:r>
              <a:rPr lang="en-US" sz="2000" dirty="0" err="1" smtClean="0"/>
              <a:t>Juran</a:t>
            </a:r>
            <a:r>
              <a:rPr lang="en-US" sz="2000" dirty="0" smtClean="0"/>
              <a:t> </a:t>
            </a:r>
            <a:r>
              <a:rPr lang="en-US" sz="2000" dirty="0" err="1" smtClean="0"/>
              <a:t>observd</a:t>
            </a:r>
            <a:r>
              <a:rPr lang="en-US" sz="2000" dirty="0" smtClean="0"/>
              <a:t> </a:t>
            </a:r>
            <a:r>
              <a:rPr lang="en-US" sz="2000" dirty="0" err="1" smtClean="0"/>
              <a:t>dat</a:t>
            </a:r>
            <a:r>
              <a:rPr lang="en-US" sz="2000" dirty="0" smtClean="0"/>
              <a:t> most quality problems arose from only a few causes.  Suitable action on these bring the greatest benefit to the Enterprise.</a:t>
            </a:r>
          </a:p>
          <a:p>
            <a:endParaRPr lang="en-US" sz="2000" dirty="0" smtClean="0"/>
          </a:p>
          <a:p>
            <a:r>
              <a:rPr lang="en-US" sz="2000" dirty="0" smtClean="0"/>
              <a:t>2. </a:t>
            </a:r>
            <a:r>
              <a:rPr lang="en-US" sz="2000" b="1" dirty="0" smtClean="0"/>
              <a:t>Mgt A/cg Tool – </a:t>
            </a:r>
            <a:r>
              <a:rPr lang="en-US" sz="2000" dirty="0" smtClean="0"/>
              <a:t>can b applied to company’s customers, products, </a:t>
            </a:r>
            <a:r>
              <a:rPr lang="en-US" sz="2000" dirty="0" err="1" smtClean="0"/>
              <a:t>depts</a:t>
            </a:r>
            <a:r>
              <a:rPr lang="en-US" sz="2000" dirty="0" smtClean="0"/>
              <a:t>, branches, suppliers employees – with a view to Improve </a:t>
            </a:r>
            <a:r>
              <a:rPr lang="en-US" sz="2000" u="sng" dirty="0" smtClean="0"/>
              <a:t>efficiency </a:t>
            </a:r>
            <a:r>
              <a:rPr lang="en-US" sz="2000" dirty="0" smtClean="0"/>
              <a:t>and </a:t>
            </a:r>
            <a:r>
              <a:rPr lang="en-US" sz="2000" u="sng" dirty="0" smtClean="0"/>
              <a:t>effectiveness</a:t>
            </a:r>
            <a:endParaRPr lang="en-US" sz="2000" b="1" u="sng" dirty="0" smtClean="0"/>
          </a:p>
          <a:p>
            <a:endParaRPr lang="en-US" sz="20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43000" y="152400"/>
            <a:ext cx="6553200" cy="9144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72400" cy="7159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Application of Pareto Analysis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04800" y="1066800"/>
            <a:ext cx="8534400" cy="621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 1. </a:t>
            </a:r>
            <a:r>
              <a:rPr lang="en-US" sz="2000" b="1" dirty="0" smtClean="0"/>
              <a:t>Product Pricing </a:t>
            </a:r>
          </a:p>
          <a:p>
            <a:r>
              <a:rPr lang="en-US" sz="2000" b="1" dirty="0" smtClean="0"/>
              <a:t>  -  </a:t>
            </a:r>
            <a:r>
              <a:rPr lang="en-US" sz="2000" dirty="0" smtClean="0"/>
              <a:t>80% of total sales revenue is earned from 20% of its products.</a:t>
            </a:r>
          </a:p>
          <a:p>
            <a:pPr>
              <a:buFontTx/>
              <a:buChar char="-"/>
            </a:pPr>
            <a:r>
              <a:rPr lang="en-US" sz="2000" dirty="0" smtClean="0"/>
              <a:t>So Company dealing with variety of products can focus especially in these 20% .  </a:t>
            </a:r>
          </a:p>
          <a:p>
            <a:pPr>
              <a:buFontTx/>
              <a:buChar char="-"/>
            </a:pPr>
            <a:r>
              <a:rPr lang="en-US" sz="2000" dirty="0" smtClean="0"/>
              <a:t>adopt sophisticated pricing methods 4 </a:t>
            </a:r>
            <a:r>
              <a:rPr lang="en-US" sz="2000" dirty="0" err="1" smtClean="0"/>
              <a:t>importnt</a:t>
            </a:r>
            <a:r>
              <a:rPr lang="en-US" sz="2000" dirty="0" smtClean="0"/>
              <a:t> products &amp; Cost based pricing for other products.</a:t>
            </a:r>
          </a:p>
          <a:p>
            <a:pPr>
              <a:buFontTx/>
              <a:buChar char="-"/>
            </a:pPr>
            <a:endParaRPr lang="en-US" sz="2000" dirty="0" smtClean="0"/>
          </a:p>
          <a:p>
            <a:r>
              <a:rPr lang="en-US" sz="2000" b="1" dirty="0" smtClean="0"/>
              <a:t>2. Customer Profitability Analysis</a:t>
            </a:r>
          </a:p>
          <a:p>
            <a:r>
              <a:rPr lang="en-US" sz="2000" b="1" dirty="0" smtClean="0"/>
              <a:t>	</a:t>
            </a:r>
            <a:r>
              <a:rPr lang="en-US" sz="2000" dirty="0" smtClean="0"/>
              <a:t>modern business focus – Customer satisfaction</a:t>
            </a:r>
          </a:p>
          <a:p>
            <a:r>
              <a:rPr lang="en-US" sz="2000" b="1" dirty="0" smtClean="0"/>
              <a:t>	20% of customers generate 80% of profits.</a:t>
            </a:r>
          </a:p>
          <a:p>
            <a:r>
              <a:rPr lang="en-US" sz="2000" b="1" dirty="0" smtClean="0"/>
              <a:t>	</a:t>
            </a:r>
            <a:r>
              <a:rPr lang="en-US" sz="2000" dirty="0" smtClean="0"/>
              <a:t>Helps in developing customer profile and activities </a:t>
            </a:r>
            <a:r>
              <a:rPr lang="en-US" sz="2000" dirty="0" err="1" smtClean="0"/>
              <a:t>necessry</a:t>
            </a:r>
            <a:r>
              <a:rPr lang="en-US" sz="2000" dirty="0" smtClean="0"/>
              <a:t> to serve such group effectively.</a:t>
            </a:r>
          </a:p>
          <a:p>
            <a:endParaRPr lang="en-US" sz="2000" b="1" dirty="0" smtClean="0"/>
          </a:p>
          <a:p>
            <a:r>
              <a:rPr lang="en-US" sz="2000" b="1" dirty="0" smtClean="0"/>
              <a:t>3. Stock Control</a:t>
            </a:r>
          </a:p>
          <a:p>
            <a:r>
              <a:rPr lang="en-US" sz="2000" b="1" dirty="0" smtClean="0"/>
              <a:t>	20% of RM contributes to 80% of value.</a:t>
            </a:r>
          </a:p>
          <a:p>
            <a:r>
              <a:rPr lang="en-US" sz="2000" b="1" dirty="0" smtClean="0"/>
              <a:t>	</a:t>
            </a:r>
            <a:r>
              <a:rPr lang="en-US" sz="2000" dirty="0" smtClean="0"/>
              <a:t>Materials r classified – A, B, C. Focus on ‘A’ items – EOQ</a:t>
            </a:r>
          </a:p>
          <a:p>
            <a:endParaRPr lang="en-US" sz="2000" dirty="0" smtClean="0"/>
          </a:p>
          <a:p>
            <a:r>
              <a:rPr lang="en-US" sz="2000" dirty="0" smtClean="0"/>
              <a:t>4. </a:t>
            </a:r>
            <a:r>
              <a:rPr lang="en-US" sz="2000" b="1" dirty="0" smtClean="0"/>
              <a:t>ABC</a:t>
            </a:r>
          </a:p>
          <a:p>
            <a:r>
              <a:rPr lang="en-US" sz="2000" b="1" dirty="0" smtClean="0"/>
              <a:t>	20% of firm’s cost drivers contribute to 80% of total cost.</a:t>
            </a:r>
          </a:p>
          <a:p>
            <a:endParaRPr lang="en-US" sz="2000" b="1" dirty="0" smtClean="0"/>
          </a:p>
          <a:p>
            <a:endParaRPr lang="en-US" sz="2000" b="1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Ansoff</a:t>
            </a:r>
            <a:r>
              <a:rPr lang="en-US" dirty="0" smtClean="0"/>
              <a:t> Matrix</a:t>
            </a:r>
            <a:endParaRPr lang="en-US" dirty="0"/>
          </a:p>
        </p:txBody>
      </p:sp>
      <p:pic>
        <p:nvPicPr>
          <p:cNvPr id="3" name="Picture 2" descr="images455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1447800"/>
            <a:ext cx="6477000" cy="5160956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BCG Matrix</a:t>
            </a:r>
            <a:endParaRPr lang="en-US" dirty="0"/>
          </a:p>
        </p:txBody>
      </p:sp>
      <p:pic>
        <p:nvPicPr>
          <p:cNvPr id="3" name="Picture 2" descr="bcgmatrix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1003173"/>
            <a:ext cx="6476999" cy="547382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© 2007 Thomson/South-Western. All rights reserved.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2–</a:t>
            </a:r>
            <a:fld id="{23E6FBDC-05D4-4766-AE78-763C5030A84E}" type="slidenum">
              <a:rPr lang="en-US"/>
              <a:pPr/>
              <a:t>5</a:t>
            </a:fld>
            <a:endParaRPr lang="en-US"/>
          </a:p>
        </p:txBody>
      </p:sp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Segments of the General Environment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  <a:spcAft>
                <a:spcPct val="40000"/>
              </a:spcAft>
            </a:pPr>
            <a:r>
              <a:rPr lang="en-US"/>
              <a:t>The Demographic Segment</a:t>
            </a:r>
          </a:p>
          <a:p>
            <a:pPr lvl="1">
              <a:spcBef>
                <a:spcPct val="0"/>
              </a:spcBef>
              <a:spcAft>
                <a:spcPct val="40000"/>
              </a:spcAft>
            </a:pPr>
            <a:r>
              <a:rPr lang="en-US"/>
              <a:t>Population size</a:t>
            </a:r>
          </a:p>
          <a:p>
            <a:pPr lvl="1">
              <a:spcBef>
                <a:spcPct val="0"/>
              </a:spcBef>
              <a:spcAft>
                <a:spcPct val="40000"/>
              </a:spcAft>
            </a:pPr>
            <a:r>
              <a:rPr lang="en-US"/>
              <a:t>Age structure</a:t>
            </a:r>
          </a:p>
          <a:p>
            <a:pPr lvl="1">
              <a:spcBef>
                <a:spcPct val="0"/>
              </a:spcBef>
              <a:spcAft>
                <a:spcPct val="40000"/>
              </a:spcAft>
            </a:pPr>
            <a:r>
              <a:rPr lang="en-US"/>
              <a:t>Geographic distribution</a:t>
            </a:r>
          </a:p>
          <a:p>
            <a:pPr lvl="1">
              <a:spcBef>
                <a:spcPct val="0"/>
              </a:spcBef>
              <a:spcAft>
                <a:spcPct val="40000"/>
              </a:spcAft>
            </a:pPr>
            <a:r>
              <a:rPr lang="en-US"/>
              <a:t>Ethnic mix</a:t>
            </a:r>
          </a:p>
          <a:p>
            <a:pPr lvl="1">
              <a:spcBef>
                <a:spcPct val="0"/>
              </a:spcBef>
              <a:spcAft>
                <a:spcPct val="40000"/>
              </a:spcAft>
            </a:pPr>
            <a:r>
              <a:rPr lang="en-US"/>
              <a:t>Income distribution</a:t>
            </a:r>
          </a:p>
        </p:txBody>
      </p:sp>
      <p:pic>
        <p:nvPicPr>
          <p:cNvPr id="50180" name="Picture 4" descr="PE03616_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53000" y="2322513"/>
            <a:ext cx="3311525" cy="3316287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8" grpId="0" autoUpdateAnimBg="0"/>
      <p:bldP spid="50179" grpId="0" build="p" bldLvl="2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© 2007 Thomson/South-Western. All rights reserved.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2–</a:t>
            </a:r>
            <a:fld id="{FC1E5238-06A2-4143-B3A4-97ECAD7F0AF2}" type="slidenum">
              <a:rPr lang="en-US"/>
              <a:pPr/>
              <a:t>6</a:t>
            </a:fld>
            <a:endParaRPr lang="en-US"/>
          </a:p>
        </p:txBody>
      </p:sp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229600" cy="1066800"/>
          </a:xfrm>
        </p:spPr>
        <p:txBody>
          <a:bodyPr/>
          <a:lstStyle/>
          <a:p>
            <a:r>
              <a:rPr lang="en-US"/>
              <a:t>Segments of the General Environment (cont’d)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229600" cy="4449763"/>
          </a:xfrm>
        </p:spPr>
        <p:txBody>
          <a:bodyPr/>
          <a:lstStyle/>
          <a:p>
            <a:pPr>
              <a:spcBef>
                <a:spcPct val="0"/>
              </a:spcBef>
              <a:spcAft>
                <a:spcPct val="40000"/>
              </a:spcAft>
            </a:pPr>
            <a:r>
              <a:rPr lang="en-US"/>
              <a:t>The Economic Segment</a:t>
            </a:r>
          </a:p>
          <a:p>
            <a:pPr lvl="1">
              <a:spcBef>
                <a:spcPct val="0"/>
              </a:spcBef>
              <a:spcAft>
                <a:spcPct val="40000"/>
              </a:spcAft>
            </a:pPr>
            <a:r>
              <a:rPr lang="en-US"/>
              <a:t>Inflation rates</a:t>
            </a:r>
          </a:p>
          <a:p>
            <a:pPr lvl="1">
              <a:spcBef>
                <a:spcPct val="0"/>
              </a:spcBef>
              <a:spcAft>
                <a:spcPct val="40000"/>
              </a:spcAft>
            </a:pPr>
            <a:r>
              <a:rPr lang="en-US"/>
              <a:t>Interest rates</a:t>
            </a:r>
          </a:p>
          <a:p>
            <a:pPr lvl="1">
              <a:spcBef>
                <a:spcPct val="0"/>
              </a:spcBef>
              <a:spcAft>
                <a:spcPct val="40000"/>
              </a:spcAft>
            </a:pPr>
            <a:r>
              <a:rPr lang="en-US"/>
              <a:t>Trade deficits or surpluses</a:t>
            </a:r>
          </a:p>
          <a:p>
            <a:pPr lvl="1">
              <a:spcBef>
                <a:spcPct val="0"/>
              </a:spcBef>
              <a:spcAft>
                <a:spcPct val="40000"/>
              </a:spcAft>
            </a:pPr>
            <a:r>
              <a:rPr lang="en-US"/>
              <a:t>Budget deficits or surpluses</a:t>
            </a:r>
          </a:p>
          <a:p>
            <a:pPr lvl="1">
              <a:spcBef>
                <a:spcPct val="0"/>
              </a:spcBef>
              <a:spcAft>
                <a:spcPct val="40000"/>
              </a:spcAft>
            </a:pPr>
            <a:r>
              <a:rPr lang="en-US"/>
              <a:t>Personal savings rate</a:t>
            </a:r>
          </a:p>
          <a:p>
            <a:pPr lvl="1">
              <a:spcBef>
                <a:spcPct val="0"/>
              </a:spcBef>
              <a:spcAft>
                <a:spcPct val="40000"/>
              </a:spcAft>
            </a:pPr>
            <a:r>
              <a:rPr lang="en-US"/>
              <a:t>Business savings rates</a:t>
            </a:r>
          </a:p>
          <a:p>
            <a:pPr lvl="1">
              <a:spcBef>
                <a:spcPct val="0"/>
              </a:spcBef>
              <a:spcAft>
                <a:spcPct val="40000"/>
              </a:spcAft>
            </a:pPr>
            <a:r>
              <a:rPr lang="en-US"/>
              <a:t>Gross domestic product</a:t>
            </a:r>
          </a:p>
        </p:txBody>
      </p:sp>
      <p:pic>
        <p:nvPicPr>
          <p:cNvPr id="52228" name="Picture 4" descr="j021556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10200" y="2286000"/>
            <a:ext cx="2879725" cy="286702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2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2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2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22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22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6" grpId="0"/>
      <p:bldP spid="52227" grpId="0" build="p" bldLvl="2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© 2007 Thomson/South-Western. All rights reserved.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2–</a:t>
            </a:r>
            <a:fld id="{80905CD4-D947-4614-80B8-39E74DF4B80B}" type="slidenum">
              <a:rPr lang="en-US"/>
              <a:pPr/>
              <a:t>7</a:t>
            </a:fld>
            <a:endParaRPr lang="en-US"/>
          </a:p>
        </p:txBody>
      </p:sp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229600" cy="1066800"/>
          </a:xfrm>
        </p:spPr>
        <p:txBody>
          <a:bodyPr/>
          <a:lstStyle/>
          <a:p>
            <a:r>
              <a:rPr lang="en-US"/>
              <a:t>Segments of the General Environment (cont’d)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5257800" cy="4449763"/>
          </a:xfrm>
        </p:spPr>
        <p:txBody>
          <a:bodyPr/>
          <a:lstStyle/>
          <a:p>
            <a:pPr>
              <a:spcBef>
                <a:spcPct val="0"/>
              </a:spcBef>
              <a:spcAft>
                <a:spcPct val="40000"/>
              </a:spcAft>
            </a:pPr>
            <a:r>
              <a:rPr lang="en-US"/>
              <a:t>The Political/Legal Segment</a:t>
            </a:r>
          </a:p>
          <a:p>
            <a:pPr lvl="1">
              <a:spcBef>
                <a:spcPct val="0"/>
              </a:spcBef>
              <a:spcAft>
                <a:spcPct val="40000"/>
              </a:spcAft>
            </a:pPr>
            <a:r>
              <a:rPr lang="en-US"/>
              <a:t>Antitrust laws</a:t>
            </a:r>
          </a:p>
          <a:p>
            <a:pPr lvl="1">
              <a:spcBef>
                <a:spcPct val="0"/>
              </a:spcBef>
              <a:spcAft>
                <a:spcPct val="40000"/>
              </a:spcAft>
            </a:pPr>
            <a:r>
              <a:rPr lang="en-US"/>
              <a:t>Taxation laws</a:t>
            </a:r>
          </a:p>
          <a:p>
            <a:pPr lvl="1">
              <a:spcBef>
                <a:spcPct val="0"/>
              </a:spcBef>
              <a:spcAft>
                <a:spcPct val="40000"/>
              </a:spcAft>
            </a:pPr>
            <a:r>
              <a:rPr lang="en-US"/>
              <a:t>Deregulation philosophies</a:t>
            </a:r>
          </a:p>
          <a:p>
            <a:pPr lvl="1">
              <a:spcBef>
                <a:spcPct val="0"/>
              </a:spcBef>
              <a:spcAft>
                <a:spcPct val="40000"/>
              </a:spcAft>
            </a:pPr>
            <a:r>
              <a:rPr lang="en-US"/>
              <a:t>Labor training laws</a:t>
            </a:r>
          </a:p>
          <a:p>
            <a:pPr lvl="1">
              <a:spcBef>
                <a:spcPct val="0"/>
              </a:spcBef>
              <a:spcAft>
                <a:spcPct val="40000"/>
              </a:spcAft>
            </a:pPr>
            <a:r>
              <a:rPr lang="en-US"/>
              <a:t>Educational philosophies and policies</a:t>
            </a:r>
          </a:p>
        </p:txBody>
      </p:sp>
      <p:pic>
        <p:nvPicPr>
          <p:cNvPr id="54276" name="Picture 4" descr="j020060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7588" y="4089400"/>
            <a:ext cx="2436812" cy="20828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4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4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42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4" grpId="0"/>
      <p:bldP spid="54275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© 2007 Thomson/South-Western. All rights reserved.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2–</a:t>
            </a:r>
            <a:fld id="{4EAB3A90-B0B3-4715-B651-65113375AB65}" type="slidenum">
              <a:rPr lang="en-US"/>
              <a:pPr/>
              <a:t>8</a:t>
            </a:fld>
            <a:endParaRPr lang="en-US"/>
          </a:p>
        </p:txBody>
      </p:sp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229600" cy="1066800"/>
          </a:xfrm>
        </p:spPr>
        <p:txBody>
          <a:bodyPr/>
          <a:lstStyle/>
          <a:p>
            <a:r>
              <a:rPr lang="en-US"/>
              <a:t>Segments of the General Environment (cont’d)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229600" cy="4449763"/>
          </a:xfrm>
        </p:spPr>
        <p:txBody>
          <a:bodyPr/>
          <a:lstStyle/>
          <a:p>
            <a:pPr>
              <a:spcBef>
                <a:spcPct val="0"/>
              </a:spcBef>
              <a:spcAft>
                <a:spcPct val="40000"/>
              </a:spcAft>
            </a:pPr>
            <a:r>
              <a:rPr lang="en-US"/>
              <a:t>The Sociocultural Segment</a:t>
            </a:r>
          </a:p>
          <a:p>
            <a:pPr lvl="1">
              <a:spcBef>
                <a:spcPct val="0"/>
              </a:spcBef>
              <a:spcAft>
                <a:spcPct val="40000"/>
              </a:spcAft>
            </a:pPr>
            <a:r>
              <a:rPr lang="en-US"/>
              <a:t>Women in the workplace</a:t>
            </a:r>
          </a:p>
          <a:p>
            <a:pPr lvl="1">
              <a:spcBef>
                <a:spcPct val="0"/>
              </a:spcBef>
              <a:spcAft>
                <a:spcPct val="40000"/>
              </a:spcAft>
            </a:pPr>
            <a:r>
              <a:rPr lang="en-US"/>
              <a:t>Workforce diversity</a:t>
            </a:r>
          </a:p>
          <a:p>
            <a:pPr lvl="1">
              <a:spcBef>
                <a:spcPct val="0"/>
              </a:spcBef>
              <a:spcAft>
                <a:spcPct val="40000"/>
              </a:spcAft>
            </a:pPr>
            <a:r>
              <a:rPr lang="en-US"/>
              <a:t>Attitudes about quality of worklife</a:t>
            </a:r>
          </a:p>
          <a:p>
            <a:pPr lvl="1">
              <a:spcBef>
                <a:spcPct val="0"/>
              </a:spcBef>
              <a:spcAft>
                <a:spcPct val="40000"/>
              </a:spcAft>
            </a:pPr>
            <a:r>
              <a:rPr lang="en-US"/>
              <a:t>Concerns about environment</a:t>
            </a:r>
          </a:p>
          <a:p>
            <a:pPr lvl="1">
              <a:spcBef>
                <a:spcPct val="0"/>
              </a:spcBef>
              <a:spcAft>
                <a:spcPct val="40000"/>
              </a:spcAft>
            </a:pPr>
            <a:r>
              <a:rPr lang="en-US"/>
              <a:t>Shifts in work and career preferences</a:t>
            </a:r>
          </a:p>
          <a:p>
            <a:pPr lvl="1">
              <a:spcBef>
                <a:spcPct val="0"/>
              </a:spcBef>
              <a:spcAft>
                <a:spcPct val="40000"/>
              </a:spcAft>
            </a:pPr>
            <a:r>
              <a:rPr lang="en-US"/>
              <a:t>Shifts in product and service preferences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6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6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6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63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63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2" grpId="0"/>
      <p:bldP spid="56323" grpId="0" build="p" bldLvl="2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© 2007 Thomson/South-Western. All rights reserved.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2–</a:t>
            </a:r>
            <a:fld id="{78270C85-380A-4FB6-B2F3-7C0A81505A59}" type="slidenum">
              <a:rPr lang="en-US"/>
              <a:pPr/>
              <a:t>9</a:t>
            </a:fld>
            <a:endParaRPr lang="en-US"/>
          </a:p>
        </p:txBody>
      </p:sp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229600" cy="1066800"/>
          </a:xfrm>
        </p:spPr>
        <p:txBody>
          <a:bodyPr/>
          <a:lstStyle/>
          <a:p>
            <a:r>
              <a:rPr lang="en-US"/>
              <a:t>Segments of the General Environment (cont’d)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229600" cy="4449763"/>
          </a:xfrm>
        </p:spPr>
        <p:txBody>
          <a:bodyPr/>
          <a:lstStyle/>
          <a:p>
            <a:pPr>
              <a:spcBef>
                <a:spcPct val="0"/>
              </a:spcBef>
              <a:spcAft>
                <a:spcPct val="40000"/>
              </a:spcAft>
            </a:pPr>
            <a:r>
              <a:rPr lang="en-US"/>
              <a:t>The Technological Segment</a:t>
            </a:r>
          </a:p>
          <a:p>
            <a:pPr lvl="1">
              <a:spcBef>
                <a:spcPct val="0"/>
              </a:spcBef>
              <a:spcAft>
                <a:spcPct val="40000"/>
              </a:spcAft>
            </a:pPr>
            <a:r>
              <a:rPr lang="en-US"/>
              <a:t>Product innovations</a:t>
            </a:r>
          </a:p>
          <a:p>
            <a:pPr lvl="1">
              <a:spcBef>
                <a:spcPct val="0"/>
              </a:spcBef>
              <a:spcAft>
                <a:spcPct val="40000"/>
              </a:spcAft>
            </a:pPr>
            <a:r>
              <a:rPr lang="en-US"/>
              <a:t>Applications of knowledge</a:t>
            </a:r>
          </a:p>
          <a:p>
            <a:pPr lvl="1">
              <a:spcBef>
                <a:spcPct val="0"/>
              </a:spcBef>
              <a:spcAft>
                <a:spcPct val="40000"/>
              </a:spcAft>
            </a:pPr>
            <a:r>
              <a:rPr lang="en-US"/>
              <a:t>Focus of private and government-supported R&amp;D expenditures</a:t>
            </a:r>
          </a:p>
          <a:p>
            <a:pPr lvl="1">
              <a:spcBef>
                <a:spcPct val="0"/>
              </a:spcBef>
              <a:spcAft>
                <a:spcPct val="40000"/>
              </a:spcAft>
            </a:pPr>
            <a:r>
              <a:rPr lang="en-US"/>
              <a:t>New communication technologies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8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8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0" grpId="0"/>
      <p:bldP spid="58371" grpId="0" build="p" bldLvl="2" autoUpdateAnimBg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101</TotalTime>
  <Words>1919</Words>
  <Application>Microsoft Office PowerPoint</Application>
  <PresentationFormat>On-screen Show (4:3)</PresentationFormat>
  <Paragraphs>394</Paragraphs>
  <Slides>43</Slides>
  <Notes>27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4" baseType="lpstr">
      <vt:lpstr>Office Theme</vt:lpstr>
      <vt:lpstr> SN 2A    -  The External Environment</vt:lpstr>
      <vt:lpstr>General Environment</vt:lpstr>
      <vt:lpstr>TABLE 2.1 The General Environment: Segments and Elements</vt:lpstr>
      <vt:lpstr> Components of the External Environmental Analysis</vt:lpstr>
      <vt:lpstr>Segments of the General Environment</vt:lpstr>
      <vt:lpstr>Segments of the General Environment (cont’d)</vt:lpstr>
      <vt:lpstr>Segments of the General Environment (cont’d)</vt:lpstr>
      <vt:lpstr>Segments of the General Environment (cont’d)</vt:lpstr>
      <vt:lpstr>Segments of the General Environment (cont’d)</vt:lpstr>
      <vt:lpstr>Segments of the General Environment (cont’d)</vt:lpstr>
      <vt:lpstr>Competitor Analysis - Purpose of  Five-Forces Analysis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Interpreting Industry Analyses</vt:lpstr>
      <vt:lpstr>Interpreting Industry Analyses (cont’d)</vt:lpstr>
      <vt:lpstr>Slide 21</vt:lpstr>
      <vt:lpstr>Porter’s generic strategies</vt:lpstr>
      <vt:lpstr>Slide 23</vt:lpstr>
      <vt:lpstr>Porter’s generic strategies</vt:lpstr>
      <vt:lpstr>Slide 25</vt:lpstr>
      <vt:lpstr>Slide 26</vt:lpstr>
      <vt:lpstr>Porter’s generic strategies</vt:lpstr>
      <vt:lpstr>Slide 28</vt:lpstr>
      <vt:lpstr>Slide 29</vt:lpstr>
      <vt:lpstr>Slide 30</vt:lpstr>
      <vt:lpstr>Slide 31</vt:lpstr>
      <vt:lpstr>Slide 32</vt:lpstr>
      <vt:lpstr>Slide 33</vt:lpstr>
      <vt:lpstr>The Value-Creating Potential of Primary Activities</vt:lpstr>
      <vt:lpstr>The Value-Creating Potential of Primary Activities (cont’d)</vt:lpstr>
      <vt:lpstr>The Value-Creating Potential of Support Activities </vt:lpstr>
      <vt:lpstr>The Value-Creating Potential of Primary Activities: Support (cont’d)</vt:lpstr>
      <vt:lpstr>Outsourcing</vt:lpstr>
      <vt:lpstr>Outsourcing Decisions</vt:lpstr>
      <vt:lpstr>Pareto Analysis</vt:lpstr>
      <vt:lpstr>Application of Pareto Analysis</vt:lpstr>
      <vt:lpstr>Ansoff Matrix</vt:lpstr>
      <vt:lpstr>BCG Matrix</vt:lpstr>
    </vt:vector>
  </TitlesOfParts>
  <Company>Susima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Manick</dc:creator>
  <cp:lastModifiedBy>Manick</cp:lastModifiedBy>
  <cp:revision>22</cp:revision>
  <dcterms:created xsi:type="dcterms:W3CDTF">2003-12-31T19:52:37Z</dcterms:created>
  <dcterms:modified xsi:type="dcterms:W3CDTF">2003-12-31T21:04:10Z</dcterms:modified>
</cp:coreProperties>
</file>