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22"/>
  </p:notesMasterIdLst>
  <p:handoutMasterIdLst>
    <p:handoutMasterId r:id="rId23"/>
  </p:handoutMasterIdLst>
  <p:sldIdLst>
    <p:sldId id="267" r:id="rId2"/>
    <p:sldId id="268" r:id="rId3"/>
    <p:sldId id="256" r:id="rId4"/>
    <p:sldId id="257" r:id="rId5"/>
    <p:sldId id="258" r:id="rId6"/>
    <p:sldId id="259" r:id="rId7"/>
    <p:sldId id="260" r:id="rId8"/>
    <p:sldId id="261" r:id="rId9"/>
    <p:sldId id="262" r:id="rId10"/>
    <p:sldId id="263" r:id="rId11"/>
    <p:sldId id="264" r:id="rId12"/>
    <p:sldId id="265"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AKGVG &amp; ASSOCIATES</a:t>
            </a: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7E95FEA-51FC-4CEA-BB81-900E1E700E68}" type="datetimeFigureOut">
              <a:rPr lang="en-US" smtClean="0"/>
              <a:t>21-Jun-16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A2B8CAC-D5A4-4D1D-A683-DC6E6BF62F27}" type="slidenum">
              <a:rPr lang="en-US" smtClean="0"/>
              <a:t>‹#›</a:t>
            </a:fld>
            <a:endParaRPr lang="en-US"/>
          </a:p>
        </p:txBody>
      </p:sp>
    </p:spTree>
    <p:extLst>
      <p:ext uri="{BB962C8B-B14F-4D97-AF65-F5344CB8AC3E}">
        <p14:creationId xmlns:p14="http://schemas.microsoft.com/office/powerpoint/2010/main" val="238306625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r>
              <a:rPr lang="en-US" smtClean="0"/>
              <a:t>AKGVG &amp; ASSOCIATES</a:t>
            </a: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FCA575-4B74-44C3-A59B-CA7055BBF799}" type="datetimeFigureOut">
              <a:rPr lang="en-US" smtClean="0"/>
              <a:t>21-Jun-16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EB7960-EFFA-4902-B7E4-6264FA59C6E2}" type="slidenum">
              <a:rPr lang="en-US" smtClean="0"/>
              <a:t>‹#›</a:t>
            </a:fld>
            <a:endParaRPr lang="en-US"/>
          </a:p>
        </p:txBody>
      </p:sp>
    </p:spTree>
    <p:extLst>
      <p:ext uri="{BB962C8B-B14F-4D97-AF65-F5344CB8AC3E}">
        <p14:creationId xmlns:p14="http://schemas.microsoft.com/office/powerpoint/2010/main" val="669099435"/>
      </p:ext>
    </p:extLst>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BFEB7960-EFFA-4902-B7E4-6264FA59C6E2}" type="slidenum">
              <a:rPr lang="en-US" smtClean="0"/>
              <a:t>1</a:t>
            </a:fld>
            <a:endParaRPr lang="en-US"/>
          </a:p>
        </p:txBody>
      </p:sp>
      <p:sp>
        <p:nvSpPr>
          <p:cNvPr id="5" name="Header Placeholder 4"/>
          <p:cNvSpPr>
            <a:spLocks noGrp="1"/>
          </p:cNvSpPr>
          <p:nvPr>
            <p:ph type="hdr" sz="quarter" idx="11"/>
          </p:nvPr>
        </p:nvSpPr>
        <p:spPr/>
        <p:txBody>
          <a:bodyPr/>
          <a:lstStyle/>
          <a:p>
            <a:r>
              <a:rPr lang="en-US" smtClean="0"/>
              <a:t>AKGVG &amp; ASSOCIATES</a:t>
            </a:r>
            <a:endParaRPr lang="en-US"/>
          </a:p>
        </p:txBody>
      </p:sp>
    </p:spTree>
    <p:extLst>
      <p:ext uri="{BB962C8B-B14F-4D97-AF65-F5344CB8AC3E}">
        <p14:creationId xmlns:p14="http://schemas.microsoft.com/office/powerpoint/2010/main" val="23770778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The cenvat credit of Krishi</a:t>
            </a:r>
            <a:r>
              <a:rPr lang="en-US" sz="1200" b="0" i="0" kern="1200" baseline="0" dirty="0" smtClean="0">
                <a:solidFill>
                  <a:schemeClr val="tx1"/>
                </a:solidFill>
                <a:effectLst/>
                <a:latin typeface="+mn-lt"/>
                <a:ea typeface="+mn-ea"/>
                <a:cs typeface="+mn-cs"/>
              </a:rPr>
              <a:t> Kalyan Cess </a:t>
            </a:r>
            <a:r>
              <a:rPr lang="en-US" sz="1200" b="0" i="0" kern="1200" dirty="0" smtClean="0">
                <a:solidFill>
                  <a:schemeClr val="tx1"/>
                </a:solidFill>
                <a:effectLst/>
                <a:latin typeface="+mn-lt"/>
                <a:ea typeface="+mn-ea"/>
                <a:cs typeface="+mn-cs"/>
              </a:rPr>
              <a:t> shall be available and shall be utilized only for the payment of KKC. Thus, separate accounts needs to be maintained. Refund of this KKC shall also be allowed as the cenvat credit is there.</a:t>
            </a:r>
            <a:endParaRPr lang="en-US" dirty="0"/>
          </a:p>
        </p:txBody>
      </p:sp>
      <p:sp>
        <p:nvSpPr>
          <p:cNvPr id="4" name="Slide Number Placeholder 3"/>
          <p:cNvSpPr>
            <a:spLocks noGrp="1"/>
          </p:cNvSpPr>
          <p:nvPr>
            <p:ph type="sldNum" sz="quarter" idx="10"/>
          </p:nvPr>
        </p:nvSpPr>
        <p:spPr/>
        <p:txBody>
          <a:bodyPr/>
          <a:lstStyle/>
          <a:p>
            <a:fld id="{BFEB7960-EFFA-4902-B7E4-6264FA59C6E2}" type="slidenum">
              <a:rPr lang="en-US" smtClean="0"/>
              <a:t>3</a:t>
            </a:fld>
            <a:endParaRPr lang="en-US"/>
          </a:p>
        </p:txBody>
      </p:sp>
      <p:sp>
        <p:nvSpPr>
          <p:cNvPr id="5" name="Header Placeholder 4"/>
          <p:cNvSpPr>
            <a:spLocks noGrp="1"/>
          </p:cNvSpPr>
          <p:nvPr>
            <p:ph type="hdr" sz="quarter" idx="11"/>
          </p:nvPr>
        </p:nvSpPr>
        <p:spPr/>
        <p:txBody>
          <a:bodyPr/>
          <a:lstStyle/>
          <a:p>
            <a:r>
              <a:rPr lang="en-US" smtClean="0"/>
              <a:t>AKGVG &amp; ASSOCIATES</a:t>
            </a:r>
            <a:endParaRPr lang="en-US"/>
          </a:p>
        </p:txBody>
      </p:sp>
    </p:spTree>
    <p:extLst>
      <p:ext uri="{BB962C8B-B14F-4D97-AF65-F5344CB8AC3E}">
        <p14:creationId xmlns:p14="http://schemas.microsoft.com/office/powerpoint/2010/main" val="3185849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EB7960-EFFA-4902-B7E4-6264FA59C6E2}" type="slidenum">
              <a:rPr lang="en-US" smtClean="0"/>
              <a:t>4</a:t>
            </a:fld>
            <a:endParaRPr lang="en-US"/>
          </a:p>
        </p:txBody>
      </p:sp>
      <p:sp>
        <p:nvSpPr>
          <p:cNvPr id="5" name="Header Placeholder 4"/>
          <p:cNvSpPr>
            <a:spLocks noGrp="1"/>
          </p:cNvSpPr>
          <p:nvPr>
            <p:ph type="hdr" sz="quarter" idx="11"/>
          </p:nvPr>
        </p:nvSpPr>
        <p:spPr/>
        <p:txBody>
          <a:bodyPr/>
          <a:lstStyle/>
          <a:p>
            <a:r>
              <a:rPr lang="en-US" smtClean="0"/>
              <a:t>AKGVG &amp; ASSOCIATES</a:t>
            </a:r>
            <a:endParaRPr lang="en-US"/>
          </a:p>
        </p:txBody>
      </p:sp>
    </p:spTree>
    <p:extLst>
      <p:ext uri="{BB962C8B-B14F-4D97-AF65-F5344CB8AC3E}">
        <p14:creationId xmlns:p14="http://schemas.microsoft.com/office/powerpoint/2010/main" val="39019084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baseline="0" dirty="0" smtClean="0"/>
              <a:t>Education services by way of pre school and higher and secondary education was added into negative list u/s 66D which was welcome step by finance minister as it will  directly effect the  fees of school and college and help people.</a:t>
            </a:r>
          </a:p>
          <a:p>
            <a:pPr marL="228600" indent="-228600">
              <a:buAutoNum type="arabicPeriod"/>
            </a:pPr>
            <a:r>
              <a:rPr lang="en-US" baseline="0" dirty="0" smtClean="0"/>
              <a:t>Exemption given on construction, erection  of metro or monorail for service tax foe supporting in earlier time has been amend and exemption has been withdrawal which will increase revenue of govt. </a:t>
            </a:r>
            <a:endParaRPr lang="en-US" dirty="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5</a:t>
            </a:fld>
            <a:endParaRPr lang="en-US"/>
          </a:p>
        </p:txBody>
      </p:sp>
    </p:spTree>
    <p:extLst>
      <p:ext uri="{BB962C8B-B14F-4D97-AF65-F5344CB8AC3E}">
        <p14:creationId xmlns:p14="http://schemas.microsoft.com/office/powerpoint/2010/main" val="24190389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3.</a:t>
            </a:r>
            <a:r>
              <a:rPr lang="en-US" baseline="0" dirty="0" smtClean="0"/>
              <a:t> Exemption given on </a:t>
            </a:r>
            <a:r>
              <a:rPr lang="en-US" baseline="0" dirty="0" err="1" smtClean="0"/>
              <a:t>transporation</a:t>
            </a:r>
            <a:r>
              <a:rPr lang="en-US" baseline="0" dirty="0" smtClean="0"/>
              <a:t> of passenger  in  air condition by a stage carriage has been withdrawal by amendment in section 66D. But </a:t>
            </a:r>
            <a:r>
              <a:rPr lang="en-US" baseline="0" dirty="0" err="1" smtClean="0"/>
              <a:t>transportaion</a:t>
            </a:r>
            <a:r>
              <a:rPr lang="en-US" baseline="0" dirty="0" smtClean="0"/>
              <a:t> of </a:t>
            </a:r>
            <a:r>
              <a:rPr lang="en-US" baseline="0" dirty="0" err="1" smtClean="0"/>
              <a:t>passanger</a:t>
            </a:r>
            <a:r>
              <a:rPr lang="en-US" baseline="0" dirty="0" smtClean="0"/>
              <a:t> by stage </a:t>
            </a:r>
            <a:r>
              <a:rPr lang="en-US" baseline="0" dirty="0" err="1" smtClean="0"/>
              <a:t>carrige</a:t>
            </a:r>
            <a:r>
              <a:rPr lang="en-US" baseline="0" dirty="0" smtClean="0"/>
              <a:t> (non air- condition) will </a:t>
            </a:r>
            <a:r>
              <a:rPr lang="en-US" baseline="0" dirty="0" err="1" smtClean="0"/>
              <a:t>continoue</a:t>
            </a:r>
            <a:r>
              <a:rPr lang="en-US" baseline="0" dirty="0" smtClean="0"/>
              <a:t> to exempt under section 66D.</a:t>
            </a:r>
          </a:p>
          <a:p>
            <a:endParaRPr lang="en-US" baseline="0" dirty="0" smtClean="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6</a:t>
            </a:fld>
            <a:endParaRPr lang="en-US"/>
          </a:p>
        </p:txBody>
      </p:sp>
    </p:spTree>
    <p:extLst>
      <p:ext uri="{BB962C8B-B14F-4D97-AF65-F5344CB8AC3E}">
        <p14:creationId xmlns:p14="http://schemas.microsoft.com/office/powerpoint/2010/main" val="20132934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As per the budget</a:t>
            </a:r>
            <a:r>
              <a:rPr lang="en-US" baseline="0" dirty="0" smtClean="0"/>
              <a:t> 2016 service of life insurance under nation pension scheme has been exempted from service tax which will come enforce to giving more benefit of insurance to public.</a:t>
            </a:r>
          </a:p>
          <a:p>
            <a:pPr marL="228600" indent="-228600">
              <a:buAutoNum type="arabicPeriod"/>
            </a:pPr>
            <a:r>
              <a:rPr lang="en-US" baseline="0" dirty="0" smtClean="0"/>
              <a:t>Service provided by SEBI by way has been exempted from service tax for protecting the interest of investor in security and for development of security market.</a:t>
            </a:r>
          </a:p>
          <a:p>
            <a:pPr marL="228600" indent="-228600">
              <a:buAutoNum type="arabicPeriod"/>
            </a:pPr>
            <a:r>
              <a:rPr lang="en-US" baseline="0" dirty="0" smtClean="0"/>
              <a:t> Service provided by nation </a:t>
            </a:r>
            <a:r>
              <a:rPr lang="en-US" baseline="0" dirty="0" err="1" smtClean="0"/>
              <a:t>centre</a:t>
            </a:r>
            <a:r>
              <a:rPr lang="en-US" baseline="0" dirty="0" smtClean="0"/>
              <a:t> for agriculture , cooperation , farmer welfare has been exempted from service tax for supporting agriculture and development thereof.</a:t>
            </a:r>
            <a:endParaRPr lang="en-US" dirty="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8</a:t>
            </a:fld>
            <a:endParaRPr lang="en-US"/>
          </a:p>
        </p:txBody>
      </p:sp>
    </p:spTree>
    <p:extLst>
      <p:ext uri="{BB962C8B-B14F-4D97-AF65-F5344CB8AC3E}">
        <p14:creationId xmlns:p14="http://schemas.microsoft.com/office/powerpoint/2010/main" val="2302379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Interest rate for delayed payment has been rationalized to 18% for all cases which was different</a:t>
            </a:r>
            <a:r>
              <a:rPr lang="en-US" baseline="0" dirty="0" smtClean="0"/>
              <a:t> for different situation in earlier provision  like 15% , 18% , 30%.  But interest rate on service tax collected but not deposit is now 24% for all cases which was a  positive step by finance minister.</a:t>
            </a:r>
          </a:p>
          <a:p>
            <a:pPr marL="228600" indent="-228600">
              <a:buAutoNum type="arabicPeriod"/>
            </a:pPr>
            <a:r>
              <a:rPr lang="en-US" dirty="0" smtClean="0"/>
              <a:t>Composition  rate for</a:t>
            </a:r>
            <a:r>
              <a:rPr lang="en-US" baseline="0" dirty="0" smtClean="0"/>
              <a:t> single premium annuity has been reduce from 3.5% to 1.4% . </a:t>
            </a:r>
          </a:p>
          <a:p>
            <a:pPr marL="228600" indent="-228600">
              <a:buAutoNum type="arabicPeriod"/>
            </a:pPr>
            <a:endParaRPr lang="en-US" dirty="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11</a:t>
            </a:fld>
            <a:endParaRPr lang="en-US"/>
          </a:p>
        </p:txBody>
      </p:sp>
    </p:spTree>
    <p:extLst>
      <p:ext uri="{BB962C8B-B14F-4D97-AF65-F5344CB8AC3E}">
        <p14:creationId xmlns:p14="http://schemas.microsoft.com/office/powerpoint/2010/main" val="303023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a:t>
            </a:r>
            <a:r>
              <a:rPr lang="en-US" baseline="0" dirty="0" smtClean="0"/>
              <a:t> Penalty of service tax will be waived if service tax is deposit within 30 days from the date of notice issue by board.  </a:t>
            </a:r>
            <a:endParaRPr lang="en-US" dirty="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12</a:t>
            </a:fld>
            <a:endParaRPr lang="en-US"/>
          </a:p>
        </p:txBody>
      </p:sp>
    </p:spTree>
    <p:extLst>
      <p:ext uri="{BB962C8B-B14F-4D97-AF65-F5344CB8AC3E}">
        <p14:creationId xmlns:p14="http://schemas.microsoft.com/office/powerpoint/2010/main" val="323349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Any ticket</a:t>
            </a:r>
            <a:r>
              <a:rPr lang="en-US" baseline="0" dirty="0" smtClean="0"/>
              <a:t> sell by state govt. is exempt under service tax in A/Y 2016-17 which was withdrawal in A/Y 2017 -18 for not giving any benefit to lottery of any kind.</a:t>
            </a:r>
          </a:p>
          <a:p>
            <a:pPr marL="228600" indent="-228600">
              <a:buAutoNum type="arabicPeriod"/>
            </a:pPr>
            <a:r>
              <a:rPr lang="en-US" sz="1200" b="0" dirty="0" smtClean="0"/>
              <a:t>use the radio – frequency spectrum and subsequent transfer thereof is added in service tax</a:t>
            </a:r>
            <a:r>
              <a:rPr lang="en-US" sz="1200" b="0" baseline="0" dirty="0" smtClean="0"/>
              <a:t> . Hence it is taxable as the rate of 15%.</a:t>
            </a:r>
            <a:endParaRPr lang="en-US" b="0" dirty="0"/>
          </a:p>
        </p:txBody>
      </p:sp>
      <p:sp>
        <p:nvSpPr>
          <p:cNvPr id="4" name="Header Placeholder 3"/>
          <p:cNvSpPr>
            <a:spLocks noGrp="1"/>
          </p:cNvSpPr>
          <p:nvPr>
            <p:ph type="hdr" sz="quarter" idx="10"/>
          </p:nvPr>
        </p:nvSpPr>
        <p:spPr/>
        <p:txBody>
          <a:bodyPr/>
          <a:lstStyle/>
          <a:p>
            <a:r>
              <a:rPr lang="en-US" smtClean="0"/>
              <a:t>AKGVG &amp; ASSOCIATES</a:t>
            </a:r>
            <a:endParaRPr lang="en-US"/>
          </a:p>
        </p:txBody>
      </p:sp>
      <p:sp>
        <p:nvSpPr>
          <p:cNvPr id="5" name="Slide Number Placeholder 4"/>
          <p:cNvSpPr>
            <a:spLocks noGrp="1"/>
          </p:cNvSpPr>
          <p:nvPr>
            <p:ph type="sldNum" sz="quarter" idx="11"/>
          </p:nvPr>
        </p:nvSpPr>
        <p:spPr/>
        <p:txBody>
          <a:bodyPr/>
          <a:lstStyle/>
          <a:p>
            <a:fld id="{BFEB7960-EFFA-4902-B7E4-6264FA59C6E2}" type="slidenum">
              <a:rPr lang="en-US" smtClean="0"/>
              <a:t>13</a:t>
            </a:fld>
            <a:endParaRPr lang="en-US"/>
          </a:p>
        </p:txBody>
      </p:sp>
    </p:spTree>
    <p:extLst>
      <p:ext uri="{BB962C8B-B14F-4D97-AF65-F5344CB8AC3E}">
        <p14:creationId xmlns:p14="http://schemas.microsoft.com/office/powerpoint/2010/main" val="27775977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C21318B-DC3F-4293-A44D-429C2278010A}" type="datetimeFigureOut">
              <a:rPr lang="en-US" smtClean="0"/>
              <a:t>21-Jun-16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4226590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1318B-DC3F-4293-A44D-429C2278010A}" type="datetimeFigureOut">
              <a:rPr lang="en-US" smtClean="0"/>
              <a:t>21-Jun-16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32617453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1318B-DC3F-4293-A44D-429C2278010A}" type="datetimeFigureOut">
              <a:rPr lang="en-US" smtClean="0"/>
              <a:t>21-Jun-16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375545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C21318B-DC3F-4293-A44D-429C2278010A}" type="datetimeFigureOut">
              <a:rPr lang="en-US" smtClean="0"/>
              <a:t>21-Jun-16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282284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C21318B-DC3F-4293-A44D-429C2278010A}" type="datetimeFigureOut">
              <a:rPr lang="en-US" smtClean="0"/>
              <a:t>21-Jun-16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3387327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C21318B-DC3F-4293-A44D-429C2278010A}" type="datetimeFigureOut">
              <a:rPr lang="en-US" smtClean="0"/>
              <a:t>21-Jun-16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34146996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C21318B-DC3F-4293-A44D-429C2278010A}" type="datetimeFigureOut">
              <a:rPr lang="en-US" smtClean="0"/>
              <a:t>21-Jun-16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18643938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C21318B-DC3F-4293-A44D-429C2278010A}" type="datetimeFigureOut">
              <a:rPr lang="en-US" smtClean="0"/>
              <a:t>21-Jun-16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868298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21318B-DC3F-4293-A44D-429C2278010A}" type="datetimeFigureOut">
              <a:rPr lang="en-US" smtClean="0"/>
              <a:t>21-Jun-16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21409959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21318B-DC3F-4293-A44D-429C2278010A}" type="datetimeFigureOut">
              <a:rPr lang="en-US" smtClean="0"/>
              <a:t>21-Jun-16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28769843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C21318B-DC3F-4293-A44D-429C2278010A}" type="datetimeFigureOut">
              <a:rPr lang="en-US" smtClean="0"/>
              <a:t>21-Jun-16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A601A9C-B8C4-4E4B-854C-53B1A7231701}" type="slidenum">
              <a:rPr lang="en-US" smtClean="0"/>
              <a:t>‹#›</a:t>
            </a:fld>
            <a:endParaRPr lang="en-US"/>
          </a:p>
        </p:txBody>
      </p:sp>
    </p:spTree>
    <p:extLst>
      <p:ext uri="{BB962C8B-B14F-4D97-AF65-F5344CB8AC3E}">
        <p14:creationId xmlns:p14="http://schemas.microsoft.com/office/powerpoint/2010/main" val="3138305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21318B-DC3F-4293-A44D-429C2278010A}" type="datetimeFigureOut">
              <a:rPr lang="en-US" smtClean="0"/>
              <a:t>21-Jun-16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601A9C-B8C4-4E4B-854C-53B1A7231701}" type="slidenum">
              <a:rPr lang="en-US" smtClean="0"/>
              <a:t>‹#›</a:t>
            </a:fld>
            <a:endParaRPr lang="en-US"/>
          </a:p>
        </p:txBody>
      </p:sp>
    </p:spTree>
    <p:extLst>
      <p:ext uri="{BB962C8B-B14F-4D97-AF65-F5344CB8AC3E}">
        <p14:creationId xmlns:p14="http://schemas.microsoft.com/office/powerpoint/2010/main" val="13556897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image" Target="../media/image2.jpg"/><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752600"/>
            <a:ext cx="9144000" cy="5105400"/>
          </a:xfrm>
          <a:prstGeom prst="rect">
            <a:avLst/>
          </a:prstGeom>
        </p:spPr>
      </p:pic>
      <p:cxnSp>
        <p:nvCxnSpPr>
          <p:cNvPr id="7" name="Straight Connector 6"/>
          <p:cNvCxnSpPr/>
          <p:nvPr/>
        </p:nvCxnSpPr>
        <p:spPr>
          <a:xfrm flipH="1">
            <a:off x="304800" y="429490"/>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TextBox 1"/>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1132222286"/>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1219200"/>
            <a:ext cx="8686800" cy="53340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u="sng" dirty="0" smtClean="0">
              <a:solidFill>
                <a:srgbClr val="00B0F0"/>
              </a:solidFill>
            </a:endParaRPr>
          </a:p>
          <a:p>
            <a:pPr algn="ctr"/>
            <a:endParaRPr lang="en-US" sz="2800" u="sng" dirty="0">
              <a:solidFill>
                <a:srgbClr val="00B0F0"/>
              </a:solidFill>
            </a:endParaRPr>
          </a:p>
          <a:p>
            <a:pPr algn="ctr"/>
            <a:endParaRPr lang="en-US" sz="2800" u="sng" dirty="0" smtClean="0">
              <a:solidFill>
                <a:srgbClr val="00B0F0"/>
              </a:solidFill>
            </a:endParaRPr>
          </a:p>
          <a:p>
            <a:pPr algn="ctr"/>
            <a:endParaRPr lang="en-US" sz="2800" u="sng" dirty="0">
              <a:solidFill>
                <a:srgbClr val="00B0F0"/>
              </a:solidFill>
            </a:endParaRPr>
          </a:p>
          <a:p>
            <a:pPr algn="ctr"/>
            <a:endParaRPr lang="en-US" sz="2800" u="sng" dirty="0" smtClean="0">
              <a:solidFill>
                <a:srgbClr val="00B0F0"/>
              </a:solidFill>
            </a:endParaRPr>
          </a:p>
          <a:p>
            <a:pPr algn="ctr"/>
            <a:r>
              <a:rPr lang="en-US" sz="2800" u="sng" dirty="0" smtClean="0">
                <a:solidFill>
                  <a:srgbClr val="00B0F0"/>
                </a:solidFill>
              </a:rPr>
              <a:t>Changes in reverse charge mechanism notification:-</a:t>
            </a:r>
          </a:p>
          <a:p>
            <a:pPr algn="ctr"/>
            <a:endParaRPr lang="en-US" sz="2800" u="sng" dirty="0">
              <a:solidFill>
                <a:srgbClr val="00B0F0"/>
              </a:solidFill>
            </a:endParaRPr>
          </a:p>
          <a:p>
            <a:r>
              <a:rPr lang="en-US" sz="2000" dirty="0" smtClean="0">
                <a:solidFill>
                  <a:schemeClr val="tx1"/>
                </a:solidFill>
              </a:rPr>
              <a:t>(effective from 1.04.2016 )</a:t>
            </a:r>
          </a:p>
          <a:p>
            <a:pPr algn="ctr"/>
            <a:endParaRPr lang="en-US" sz="2800" u="sng" dirty="0">
              <a:solidFill>
                <a:srgbClr val="00B0F0"/>
              </a:solidFill>
            </a:endParaRPr>
          </a:p>
          <a:p>
            <a:pPr marL="457200" indent="-457200">
              <a:buFont typeface="Wingdings" pitchFamily="2" charset="2"/>
              <a:buChar char="Ø"/>
            </a:pPr>
            <a:r>
              <a:rPr lang="en-US" sz="2000" dirty="0" smtClean="0"/>
              <a:t>Services provided by </a:t>
            </a:r>
            <a:r>
              <a:rPr lang="en-US" sz="2000" b="1" dirty="0" smtClean="0"/>
              <a:t>mutual fund agents/distributors</a:t>
            </a:r>
            <a:r>
              <a:rPr lang="en-US" sz="2000" dirty="0" smtClean="0"/>
              <a:t> to a mutual fund or an asset management company has been removed from the ambit of reverse charge. </a:t>
            </a:r>
          </a:p>
          <a:p>
            <a:pPr marL="457200" indent="-457200">
              <a:buFont typeface="Wingdings" pitchFamily="2" charset="2"/>
              <a:buChar char="Ø"/>
            </a:pPr>
            <a:endParaRPr lang="en-US" sz="2000" u="sng" dirty="0">
              <a:solidFill>
                <a:srgbClr val="00B0F0"/>
              </a:solidFill>
            </a:endParaRPr>
          </a:p>
          <a:p>
            <a:pPr marL="457200" indent="-457200">
              <a:buFont typeface="Wingdings" pitchFamily="2" charset="2"/>
              <a:buChar char="Ø"/>
            </a:pPr>
            <a:r>
              <a:rPr lang="en-US" sz="2000" b="1" dirty="0" smtClean="0"/>
              <a:t>Services of senior advocate</a:t>
            </a:r>
            <a:r>
              <a:rPr lang="en-US" sz="2000" dirty="0" smtClean="0"/>
              <a:t> are being excluded from reverse charge – Hence, senior advocates would be liable to charge service tax on their services.</a:t>
            </a:r>
          </a:p>
          <a:p>
            <a:pPr marL="457200" indent="-457200">
              <a:buFont typeface="Wingdings" pitchFamily="2" charset="2"/>
              <a:buChar char="Ø"/>
            </a:pPr>
            <a:endParaRPr lang="en-US" sz="2000" dirty="0"/>
          </a:p>
          <a:p>
            <a:pPr marL="457200" indent="-457200">
              <a:buFont typeface="Wingdings" pitchFamily="2" charset="2"/>
              <a:buChar char="Ø"/>
            </a:pPr>
            <a:r>
              <a:rPr lang="en-US" sz="2000" b="1" dirty="0" smtClean="0"/>
              <a:t>All services provided by Government</a:t>
            </a:r>
            <a:r>
              <a:rPr lang="en-US" sz="2000" dirty="0" smtClean="0"/>
              <a:t> are being covered under reverse charge mechanism. Earlier only support services provided by the Government were covered under reverse charge.</a:t>
            </a:r>
          </a:p>
          <a:p>
            <a:pPr marL="457200" indent="-457200">
              <a:buFont typeface="Wingdings" pitchFamily="2" charset="2"/>
              <a:buChar char="Ø"/>
            </a:pPr>
            <a:endParaRPr lang="en-US" sz="2000" u="sng" dirty="0">
              <a:solidFill>
                <a:srgbClr val="00B0F0"/>
              </a:solidFill>
            </a:endParaRPr>
          </a:p>
          <a:p>
            <a:pPr marL="457200" indent="-457200">
              <a:buFont typeface="Wingdings" pitchFamily="2" charset="2"/>
              <a:buChar char="Ø"/>
            </a:pPr>
            <a:endParaRPr lang="en-US" sz="2000" u="sng" dirty="0" smtClean="0">
              <a:solidFill>
                <a:srgbClr val="00B0F0"/>
              </a:solidFill>
            </a:endParaRPr>
          </a:p>
          <a:p>
            <a:pPr algn="ctr"/>
            <a:endParaRPr lang="en-US" sz="2800" u="sng" dirty="0">
              <a:solidFill>
                <a:srgbClr val="00B0F0"/>
              </a:solidFill>
            </a:endParaRPr>
          </a:p>
          <a:p>
            <a:pPr algn="ctr"/>
            <a:endParaRPr lang="en-US" sz="2800" u="sng" dirty="0" smtClean="0">
              <a:solidFill>
                <a:srgbClr val="00B0F0"/>
              </a:solidFill>
            </a:endParaRPr>
          </a:p>
          <a:p>
            <a:pPr algn="ctr"/>
            <a:endParaRPr lang="en-US" sz="2800" u="sng" dirty="0">
              <a:solidFill>
                <a:srgbClr val="00B0F0"/>
              </a:solidFill>
            </a:endParaRPr>
          </a:p>
          <a:p>
            <a:pPr algn="ctr"/>
            <a:endParaRPr lang="en-US" sz="2800" u="sng" dirty="0">
              <a:solidFill>
                <a:srgbClr val="00B0F0"/>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118049885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990600"/>
            <a:ext cx="8686800" cy="55626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u="sng" dirty="0" smtClean="0">
                <a:solidFill>
                  <a:srgbClr val="00B0F0"/>
                </a:solidFill>
              </a:rPr>
              <a:t>Compliance and other changes</a:t>
            </a:r>
            <a:r>
              <a:rPr lang="en-US" sz="2800" dirty="0" smtClean="0">
                <a:solidFill>
                  <a:srgbClr val="00B0F0"/>
                </a:solidFill>
              </a:rPr>
              <a:t> :-</a:t>
            </a:r>
          </a:p>
          <a:p>
            <a:pPr algn="ctr"/>
            <a:endParaRPr lang="en-US" sz="2800" dirty="0">
              <a:solidFill>
                <a:srgbClr val="00B0F0"/>
              </a:solidFill>
            </a:endParaRPr>
          </a:p>
          <a:p>
            <a:pPr marL="457200" indent="-457200">
              <a:buFont typeface="Wingdings" pitchFamily="2" charset="2"/>
              <a:buChar char="q"/>
            </a:pPr>
            <a:r>
              <a:rPr lang="en-US" sz="2000" b="1" dirty="0" smtClean="0"/>
              <a:t>Interest</a:t>
            </a:r>
            <a:r>
              <a:rPr lang="en-US" sz="2000" dirty="0" smtClean="0"/>
              <a:t> provisions rationalized:-</a:t>
            </a:r>
          </a:p>
          <a:p>
            <a:r>
              <a:rPr lang="en-US" sz="2000" dirty="0" smtClean="0">
                <a:solidFill>
                  <a:srgbClr val="00B0F0"/>
                </a:solidFill>
              </a:rPr>
              <a:t>                          </a:t>
            </a:r>
            <a:r>
              <a:rPr lang="en-US" sz="2000" dirty="0" smtClean="0"/>
              <a:t>The interest provisions would be as under:</a:t>
            </a:r>
          </a:p>
          <a:p>
            <a:r>
              <a:rPr lang="en-US" sz="2000" dirty="0">
                <a:solidFill>
                  <a:srgbClr val="00B0F0"/>
                </a:solidFill>
              </a:rPr>
              <a:t> </a:t>
            </a:r>
            <a:r>
              <a:rPr lang="en-US" sz="2000" dirty="0" smtClean="0">
                <a:solidFill>
                  <a:srgbClr val="00B0F0"/>
                </a:solidFill>
              </a:rPr>
              <a:t>                                     </a:t>
            </a:r>
            <a:r>
              <a:rPr lang="en-US" sz="2000" dirty="0" smtClean="0"/>
              <a:t>- </a:t>
            </a:r>
            <a:r>
              <a:rPr lang="en-US" sz="2000" b="1" dirty="0" smtClean="0"/>
              <a:t>Delayed payment of service tax – 15% </a:t>
            </a:r>
          </a:p>
          <a:p>
            <a:r>
              <a:rPr lang="en-US" sz="2000" dirty="0">
                <a:solidFill>
                  <a:srgbClr val="00B0F0"/>
                </a:solidFill>
              </a:rPr>
              <a:t> </a:t>
            </a:r>
            <a:r>
              <a:rPr lang="en-US" sz="2000" dirty="0" smtClean="0">
                <a:solidFill>
                  <a:srgbClr val="00B0F0"/>
                </a:solidFill>
              </a:rPr>
              <a:t>                                     </a:t>
            </a:r>
            <a:r>
              <a:rPr lang="en-US" sz="2000" dirty="0" smtClean="0"/>
              <a:t>- </a:t>
            </a:r>
            <a:r>
              <a:rPr lang="en-US" sz="2000" b="1" dirty="0" smtClean="0"/>
              <a:t>Service tax collected but not deposited – 24%</a:t>
            </a:r>
          </a:p>
          <a:p>
            <a:r>
              <a:rPr lang="en-US" sz="2000" dirty="0" smtClean="0"/>
              <a:t> </a:t>
            </a:r>
          </a:p>
          <a:p>
            <a:pPr marL="342900" indent="-342900">
              <a:buFont typeface="Wingdings" pitchFamily="2" charset="2"/>
              <a:buChar char="q"/>
            </a:pPr>
            <a:r>
              <a:rPr lang="en-US" sz="2000" b="1" dirty="0" smtClean="0"/>
              <a:t>Composition rate </a:t>
            </a:r>
            <a:r>
              <a:rPr lang="en-US" sz="2000" dirty="0" smtClean="0"/>
              <a:t>for single premium annuity policies revised to 1.4%, from 1 April 2016, hitherto which was taxable at 3.5% .</a:t>
            </a:r>
          </a:p>
          <a:p>
            <a:pPr marL="342900" indent="-342900">
              <a:buFont typeface="Wingdings" pitchFamily="2" charset="2"/>
              <a:buChar char="q"/>
            </a:pPr>
            <a:endParaRPr lang="en-US" sz="2000" dirty="0">
              <a:solidFill>
                <a:srgbClr val="00B0F0"/>
              </a:solidFill>
            </a:endParaRPr>
          </a:p>
          <a:p>
            <a:pPr marL="342900" indent="-342900">
              <a:buFont typeface="Wingdings" pitchFamily="2" charset="2"/>
              <a:buChar char="q"/>
            </a:pPr>
            <a:r>
              <a:rPr lang="en-US" sz="2000" dirty="0" smtClean="0"/>
              <a:t>The ordinary </a:t>
            </a:r>
            <a:r>
              <a:rPr lang="en-US" sz="2000" b="1" dirty="0" smtClean="0"/>
              <a:t>period of limitation</a:t>
            </a:r>
            <a:r>
              <a:rPr lang="en-US" sz="2000" dirty="0" smtClean="0"/>
              <a:t> for issuance of show cause notice </a:t>
            </a:r>
            <a:r>
              <a:rPr lang="en-US" sz="2000" b="1" dirty="0" smtClean="0"/>
              <a:t>increased from 18 months to 30 months.</a:t>
            </a:r>
            <a:r>
              <a:rPr lang="en-US" sz="2000" dirty="0" smtClean="0"/>
              <a:t> </a:t>
            </a:r>
            <a:endParaRPr lang="en-US" sz="2000" dirty="0" smtClean="0">
              <a:solidFill>
                <a:srgbClr val="00B0F0"/>
              </a:solidFill>
            </a:endParaRPr>
          </a:p>
          <a:p>
            <a:pPr algn="ctr"/>
            <a:endParaRPr lang="en-US" sz="2800" dirty="0">
              <a:solidFill>
                <a:srgbClr val="00B0F0"/>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610610360"/>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1219200"/>
            <a:ext cx="8686800" cy="5257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u="sng" dirty="0" smtClean="0">
                <a:solidFill>
                  <a:srgbClr val="00B0F0"/>
                </a:solidFill>
              </a:rPr>
              <a:t>Compliance and other changes</a:t>
            </a:r>
            <a:r>
              <a:rPr lang="en-US" sz="2800" dirty="0" smtClean="0">
                <a:solidFill>
                  <a:srgbClr val="00B0F0"/>
                </a:solidFill>
              </a:rPr>
              <a:t> :-</a:t>
            </a:r>
          </a:p>
          <a:p>
            <a:pPr algn="ctr"/>
            <a:endParaRPr lang="en-US" sz="2800" dirty="0">
              <a:solidFill>
                <a:srgbClr val="00B0F0"/>
              </a:solidFill>
            </a:endParaRPr>
          </a:p>
          <a:p>
            <a:pPr marL="457200" indent="-457200">
              <a:buFont typeface="Wingdings" pitchFamily="2" charset="2"/>
              <a:buChar char="q"/>
            </a:pPr>
            <a:r>
              <a:rPr lang="en-US" sz="2000" b="1" dirty="0" smtClean="0"/>
              <a:t>Personal penalty waiver</a:t>
            </a:r>
            <a:r>
              <a:rPr lang="en-US" sz="2000" dirty="0" smtClean="0"/>
              <a:t> if Service tax and interest paid </a:t>
            </a:r>
            <a:r>
              <a:rPr lang="en-US" sz="2000" b="1" dirty="0" smtClean="0"/>
              <a:t>within 30 days</a:t>
            </a:r>
            <a:r>
              <a:rPr lang="en-US" sz="2000" dirty="0" smtClean="0"/>
              <a:t> of show cause notice.</a:t>
            </a:r>
          </a:p>
          <a:p>
            <a:pPr marL="457200" indent="-457200">
              <a:buFont typeface="Wingdings" pitchFamily="2" charset="2"/>
              <a:buChar char="q"/>
            </a:pPr>
            <a:endParaRPr lang="en-US" sz="2000" dirty="0">
              <a:solidFill>
                <a:srgbClr val="00B0F0"/>
              </a:solidFill>
            </a:endParaRPr>
          </a:p>
          <a:p>
            <a:pPr marL="457200" indent="-457200">
              <a:buFont typeface="Wingdings" pitchFamily="2" charset="2"/>
              <a:buChar char="q"/>
            </a:pPr>
            <a:r>
              <a:rPr lang="en-US" sz="2000" b="1" dirty="0" smtClean="0"/>
              <a:t>Power to arrest</a:t>
            </a:r>
            <a:r>
              <a:rPr lang="en-US" sz="2000" dirty="0" smtClean="0"/>
              <a:t> now applicable only where assesse collects Service tax amounting to </a:t>
            </a:r>
            <a:r>
              <a:rPr lang="en-US" sz="2000" b="1" dirty="0" smtClean="0"/>
              <a:t>Rs 2 crore or more</a:t>
            </a:r>
            <a:r>
              <a:rPr lang="en-US" sz="2000" dirty="0" smtClean="0"/>
              <a:t> but doesn't deposit the same within six months.</a:t>
            </a:r>
          </a:p>
          <a:p>
            <a:pPr marL="457200" indent="-457200">
              <a:buFont typeface="Wingdings" pitchFamily="2" charset="2"/>
              <a:buChar char="q"/>
            </a:pPr>
            <a:endParaRPr lang="en-US" sz="2000" dirty="0">
              <a:solidFill>
                <a:srgbClr val="00B0F0"/>
              </a:solidFill>
            </a:endParaRPr>
          </a:p>
          <a:p>
            <a:pPr marL="457200" indent="-457200">
              <a:buFont typeface="Wingdings" pitchFamily="2" charset="2"/>
              <a:buChar char="q"/>
            </a:pPr>
            <a:r>
              <a:rPr lang="en-US" sz="2000" dirty="0" smtClean="0"/>
              <a:t>Exporter of goods extended retrospective rebate of service tax paid on services used beyond factory during the period </a:t>
            </a:r>
            <a:r>
              <a:rPr lang="en-US" sz="2000" b="1" dirty="0" smtClean="0"/>
              <a:t>1 July 2012 to 2 February 2016.</a:t>
            </a:r>
            <a:endParaRPr lang="en-US" sz="2000" b="1" dirty="0" smtClean="0">
              <a:solidFill>
                <a:srgbClr val="00B0F0"/>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4279633746"/>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1219200"/>
            <a:ext cx="8686800" cy="5257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u="sng" dirty="0">
                <a:solidFill>
                  <a:schemeClr val="tx1"/>
                </a:solidFill>
              </a:rPr>
              <a:t>Further amendments in Chapter V of the Finance Act, 1994: </a:t>
            </a:r>
            <a:endParaRPr lang="en-US" sz="2800" u="sng" dirty="0" smtClean="0">
              <a:solidFill>
                <a:schemeClr val="tx1"/>
              </a:solidFill>
            </a:endParaRPr>
          </a:p>
          <a:p>
            <a:pPr algn="ctr"/>
            <a:endParaRPr lang="en-US" sz="2800" dirty="0">
              <a:solidFill>
                <a:schemeClr val="tx1"/>
              </a:solidFill>
            </a:endParaRPr>
          </a:p>
          <a:p>
            <a:pPr marL="457200" indent="-457200">
              <a:buAutoNum type="alphaUcParenBoth"/>
            </a:pPr>
            <a:r>
              <a:rPr lang="en-US" sz="2400" u="sng" dirty="0" smtClean="0"/>
              <a:t>Lottery</a:t>
            </a:r>
            <a:r>
              <a:rPr lang="en-US" sz="2000" dirty="0" smtClean="0"/>
              <a:t>:-  If any </a:t>
            </a:r>
            <a:r>
              <a:rPr lang="en-US" sz="2000" b="1" dirty="0" smtClean="0"/>
              <a:t>state Govt.</a:t>
            </a:r>
            <a:r>
              <a:rPr lang="en-US" sz="2000" dirty="0" smtClean="0"/>
              <a:t> sell the tickets either it self or through distributor selling agent , than it is </a:t>
            </a:r>
            <a:r>
              <a:rPr lang="en-US" sz="2000" b="1" dirty="0" smtClean="0"/>
              <a:t>leviable to service</a:t>
            </a:r>
            <a:r>
              <a:rPr lang="en-US" sz="2000" dirty="0" smtClean="0"/>
              <a:t> tax under section 65B the provision of the lotteries Act , 1998 As it become principal agent contract. </a:t>
            </a:r>
          </a:p>
          <a:p>
            <a:pPr marL="457200" indent="-457200">
              <a:buAutoNum type="alphaUcParenBoth"/>
            </a:pPr>
            <a:endParaRPr lang="en-US" sz="2000" dirty="0">
              <a:solidFill>
                <a:schemeClr val="tx1"/>
              </a:solidFill>
            </a:endParaRPr>
          </a:p>
          <a:p>
            <a:pPr marL="457200" indent="-457200">
              <a:buAutoNum type="alphaUcParenBoth"/>
            </a:pPr>
            <a:r>
              <a:rPr lang="en-US" sz="2400" u="sng" dirty="0"/>
              <a:t>Declared Services (Section 66E</a:t>
            </a:r>
            <a:r>
              <a:rPr lang="en-US" sz="2400" u="sng" dirty="0" smtClean="0"/>
              <a:t>)</a:t>
            </a:r>
            <a:r>
              <a:rPr lang="en-US" sz="2400" dirty="0" smtClean="0"/>
              <a:t>:-</a:t>
            </a:r>
            <a:r>
              <a:rPr lang="en-US" sz="2000" dirty="0"/>
              <a:t> </a:t>
            </a:r>
            <a:r>
              <a:rPr lang="en-US" sz="2000" dirty="0" smtClean="0"/>
              <a:t>As per section 66E of Finance Act 1994 As Amendment By Finance Act 2016, Assignment by the government  of the right to </a:t>
            </a:r>
            <a:r>
              <a:rPr lang="en-US" sz="2000" b="1" dirty="0" smtClean="0"/>
              <a:t>use the radio – frequency spectrum and subsequent transfer thereof</a:t>
            </a:r>
            <a:r>
              <a:rPr lang="en-US" sz="2000" dirty="0" smtClean="0"/>
              <a:t> is proposed </a:t>
            </a:r>
            <a:r>
              <a:rPr lang="en-US" sz="2000" b="1" dirty="0" smtClean="0"/>
              <a:t>to be service</a:t>
            </a:r>
            <a:r>
              <a:rPr lang="en-US" sz="2000" dirty="0" smtClean="0"/>
              <a:t> under section 66E. </a:t>
            </a:r>
            <a:endParaRPr lang="en-US" sz="2400" dirty="0" smtClean="0">
              <a:solidFill>
                <a:schemeClr val="tx1"/>
              </a:solidFill>
            </a:endParaRPr>
          </a:p>
          <a:p>
            <a:pPr algn="ctr"/>
            <a:endParaRPr lang="en-US" sz="2800" dirty="0">
              <a:solidFill>
                <a:schemeClr val="tx1"/>
              </a:solidFill>
            </a:endParaRPr>
          </a:p>
          <a:p>
            <a:pPr algn="ctr"/>
            <a:endParaRPr lang="en-US" sz="2800" dirty="0" smtClean="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09118902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2800" dirty="0" smtClean="0">
                <a:solidFill>
                  <a:schemeClr val="tx1"/>
                </a:solidFill>
              </a:rPr>
              <a:t>(C). </a:t>
            </a:r>
            <a:r>
              <a:rPr lang="en-US" sz="2800" u="sng" dirty="0"/>
              <a:t>Amendment to section 75 of Finance Act </a:t>
            </a:r>
            <a:r>
              <a:rPr lang="en-US" sz="2800" dirty="0" smtClean="0"/>
              <a:t>:-</a:t>
            </a:r>
          </a:p>
          <a:p>
            <a:endParaRPr lang="en-US" sz="2800" dirty="0" smtClean="0"/>
          </a:p>
          <a:p>
            <a:r>
              <a:rPr lang="en-US" sz="2400" u="sng" dirty="0" smtClean="0">
                <a:solidFill>
                  <a:schemeClr val="accent6"/>
                </a:solidFill>
              </a:rPr>
              <a:t>New Provision</a:t>
            </a:r>
            <a:r>
              <a:rPr lang="en-US" sz="2000" dirty="0" smtClean="0">
                <a:solidFill>
                  <a:schemeClr val="accent6"/>
                </a:solidFill>
              </a:rPr>
              <a:t> :-</a:t>
            </a:r>
            <a:endParaRPr lang="en-US" sz="2000" dirty="0" smtClean="0">
              <a:solidFill>
                <a:schemeClr val="tx1"/>
              </a:solidFill>
            </a:endParaRPr>
          </a:p>
          <a:p>
            <a:endParaRPr lang="en-US" sz="2000" dirty="0">
              <a:solidFill>
                <a:schemeClr val="tx1"/>
              </a:solidFill>
            </a:endParaRPr>
          </a:p>
          <a:p>
            <a:r>
              <a:rPr lang="en-US" sz="2000" dirty="0"/>
              <a:t>Section 75 of the Finance Act is proposed to be amended so that a </a:t>
            </a:r>
            <a:r>
              <a:rPr lang="en-US" sz="2000" b="1" dirty="0"/>
              <a:t>higher rate of interest</a:t>
            </a:r>
            <a:r>
              <a:rPr lang="en-US" sz="2000" dirty="0"/>
              <a:t> would apply to a person who has </a:t>
            </a:r>
            <a:r>
              <a:rPr lang="en-US" sz="2000" b="1" dirty="0"/>
              <a:t>collected the amount of service tax</a:t>
            </a:r>
            <a:r>
              <a:rPr lang="en-US" sz="2000" dirty="0"/>
              <a:t> from the service recipient </a:t>
            </a:r>
            <a:r>
              <a:rPr lang="en-US" sz="2000" b="1" dirty="0"/>
              <a:t>but not deposited </a:t>
            </a:r>
            <a:r>
              <a:rPr lang="en-US" sz="2000" dirty="0"/>
              <a:t>the same with the Central Government. </a:t>
            </a:r>
            <a:endParaRPr lang="en-US" sz="2000" dirty="0" smtClean="0"/>
          </a:p>
          <a:p>
            <a:endParaRPr lang="en-US" sz="2000" dirty="0">
              <a:solidFill>
                <a:schemeClr val="tx1"/>
              </a:solidFill>
            </a:endParaRPr>
          </a:p>
          <a:p>
            <a:r>
              <a:rPr lang="en-US" sz="2400" u="sng" dirty="0" smtClean="0">
                <a:solidFill>
                  <a:schemeClr val="accent6"/>
                </a:solidFill>
              </a:rPr>
              <a:t>Existing Provision :-</a:t>
            </a:r>
            <a:r>
              <a:rPr lang="en-US" sz="2400" u="sng" dirty="0" smtClean="0">
                <a:solidFill>
                  <a:schemeClr val="tx1"/>
                </a:solidFill>
              </a:rPr>
              <a:t> </a:t>
            </a:r>
          </a:p>
          <a:p>
            <a:endParaRPr lang="en-US" sz="2000" dirty="0">
              <a:solidFill>
                <a:schemeClr val="tx1"/>
              </a:solidFill>
            </a:endParaRPr>
          </a:p>
          <a:p>
            <a:r>
              <a:rPr lang="en-US" sz="2000" dirty="0"/>
              <a:t>Any person, liable to pay service tax in accordance with the </a:t>
            </a:r>
            <a:r>
              <a:rPr lang="en-US" sz="2000" dirty="0" smtClean="0"/>
              <a:t>provisions </a:t>
            </a:r>
            <a:r>
              <a:rPr lang="en-US" sz="2000" dirty="0"/>
              <a:t>who fails to pay such tax, shall pay, in addition to such tax and the interest on that tax in accordance with the provisions of section 75, </a:t>
            </a:r>
            <a:r>
              <a:rPr lang="en-US" sz="2000" b="1" dirty="0"/>
              <a:t>a penalty</a:t>
            </a:r>
            <a:r>
              <a:rPr lang="en-US" sz="2000" dirty="0"/>
              <a:t> which shall not be less than </a:t>
            </a:r>
            <a:r>
              <a:rPr lang="en-US" sz="2000" b="1" dirty="0" smtClean="0"/>
              <a:t>one hundred </a:t>
            </a:r>
            <a:r>
              <a:rPr lang="en-US" sz="2000" b="1" dirty="0"/>
              <a:t>rupees for every day</a:t>
            </a:r>
            <a:r>
              <a:rPr lang="en-US" sz="2000" dirty="0"/>
              <a:t> during which such failure continues or at the </a:t>
            </a:r>
            <a:r>
              <a:rPr lang="en-US" sz="2000" b="1" dirty="0"/>
              <a:t>rate of </a:t>
            </a:r>
            <a:r>
              <a:rPr lang="en-US" sz="2000" b="1" dirty="0" smtClean="0"/>
              <a:t>one </a:t>
            </a:r>
            <a:r>
              <a:rPr lang="en-US" sz="2000" b="1" dirty="0"/>
              <a:t>percent of such tax</a:t>
            </a:r>
            <a:r>
              <a:rPr lang="en-US" sz="2000" dirty="0"/>
              <a:t>, per month, whichever is </a:t>
            </a:r>
            <a:r>
              <a:rPr lang="en-US" sz="2000" dirty="0" smtClean="0"/>
              <a:t>higher.</a:t>
            </a:r>
            <a:endParaRPr lang="en-US" sz="2000" dirty="0" smtClean="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04781484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3200" b="1" dirty="0" smtClean="0"/>
          </a:p>
          <a:p>
            <a:pPr algn="ctr"/>
            <a:endParaRPr lang="en-US" sz="3200" b="1" dirty="0"/>
          </a:p>
          <a:p>
            <a:pPr algn="ctr"/>
            <a:endParaRPr lang="en-US" sz="3200" b="1" dirty="0" smtClean="0"/>
          </a:p>
          <a:p>
            <a:pPr algn="ctr"/>
            <a:endParaRPr lang="en-US" sz="3200" b="1" dirty="0"/>
          </a:p>
          <a:p>
            <a:pPr algn="ctr"/>
            <a:endParaRPr lang="en-US" sz="3200" b="1" dirty="0" smtClean="0"/>
          </a:p>
          <a:p>
            <a:pPr algn="ctr"/>
            <a:r>
              <a:rPr lang="en-US" sz="3200" b="1" u="sng" dirty="0" smtClean="0"/>
              <a:t>Section </a:t>
            </a:r>
            <a:r>
              <a:rPr lang="en-US" sz="3200" b="1" u="sng" dirty="0"/>
              <a:t>89 of the Finance Act, 1994 </a:t>
            </a:r>
            <a:r>
              <a:rPr lang="en-US" sz="3200" b="1" u="sng" dirty="0" smtClean="0"/>
              <a:t>:-</a:t>
            </a:r>
            <a:endParaRPr lang="en-US" sz="3200" b="1" dirty="0">
              <a:solidFill>
                <a:schemeClr val="tx1"/>
              </a:solidFill>
            </a:endParaRPr>
          </a:p>
          <a:p>
            <a:endParaRPr lang="en-US" sz="2800" b="1" u="sng" dirty="0" smtClean="0">
              <a:solidFill>
                <a:schemeClr val="accent6"/>
              </a:solidFill>
            </a:endParaRPr>
          </a:p>
          <a:p>
            <a:r>
              <a:rPr lang="en-US" sz="2800" b="1" u="sng" dirty="0" smtClean="0">
                <a:solidFill>
                  <a:schemeClr val="accent6"/>
                </a:solidFill>
              </a:rPr>
              <a:t>Existing Provision :-</a:t>
            </a:r>
          </a:p>
          <a:p>
            <a:endParaRPr lang="en-US" sz="2000" dirty="0" smtClean="0"/>
          </a:p>
          <a:p>
            <a:r>
              <a:rPr lang="en-US" sz="2000" dirty="0" smtClean="0"/>
              <a:t>The </a:t>
            </a:r>
            <a:r>
              <a:rPr lang="en-US" sz="2000" dirty="0"/>
              <a:t>monetary limit for filing complaints for punishable offences is </a:t>
            </a:r>
            <a:r>
              <a:rPr lang="en-US" sz="2000" dirty="0" smtClean="0"/>
              <a:t> </a:t>
            </a:r>
            <a:r>
              <a:rPr lang="en-US" sz="2000" b="1" dirty="0" smtClean="0"/>
              <a:t>1 crore .</a:t>
            </a:r>
          </a:p>
          <a:p>
            <a:endParaRPr lang="en-US" sz="2000" b="1" dirty="0">
              <a:solidFill>
                <a:schemeClr val="tx1"/>
              </a:solidFill>
            </a:endParaRPr>
          </a:p>
          <a:p>
            <a:r>
              <a:rPr lang="en-US" sz="2800" b="1" u="sng" dirty="0" smtClean="0">
                <a:solidFill>
                  <a:schemeClr val="accent6"/>
                </a:solidFill>
              </a:rPr>
              <a:t>Proposed Provision :- </a:t>
            </a:r>
          </a:p>
          <a:p>
            <a:endParaRPr lang="en-US" sz="2000" b="1" dirty="0">
              <a:solidFill>
                <a:schemeClr val="tx1"/>
              </a:solidFill>
            </a:endParaRPr>
          </a:p>
          <a:p>
            <a:r>
              <a:rPr lang="en-US" sz="2000" dirty="0"/>
              <a:t>The monetary limit for filing complaints for punishable offences is proposed to be enhanced to </a:t>
            </a:r>
            <a:r>
              <a:rPr lang="en-US" sz="2000" b="1" dirty="0"/>
              <a:t>Rs. 2 crore. </a:t>
            </a:r>
            <a:endParaRPr lang="en-US" sz="2000" b="1" dirty="0" smtClean="0"/>
          </a:p>
          <a:p>
            <a:endParaRPr lang="en-US" sz="2000" b="1" dirty="0">
              <a:solidFill>
                <a:schemeClr val="tx1"/>
              </a:solidFill>
            </a:endParaRPr>
          </a:p>
          <a:p>
            <a:endParaRPr lang="en-US" sz="2000" b="1" dirty="0" smtClean="0">
              <a:solidFill>
                <a:schemeClr val="tx1"/>
              </a:solidFill>
            </a:endParaRPr>
          </a:p>
          <a:p>
            <a:endParaRPr lang="en-US" sz="2000" b="1" dirty="0">
              <a:solidFill>
                <a:schemeClr val="tx1"/>
              </a:solidFill>
            </a:endParaRPr>
          </a:p>
          <a:p>
            <a:endParaRPr lang="en-US" sz="2000" b="1" dirty="0" smtClean="0">
              <a:solidFill>
                <a:schemeClr val="tx1"/>
              </a:solidFill>
            </a:endParaRPr>
          </a:p>
          <a:p>
            <a:endParaRPr lang="en-US" sz="2000" b="1" dirty="0">
              <a:solidFill>
                <a:schemeClr val="tx1"/>
              </a:solidFill>
            </a:endParaRPr>
          </a:p>
          <a:p>
            <a:endParaRPr lang="en-US" sz="2000" b="1" dirty="0" smtClean="0">
              <a:solidFill>
                <a:schemeClr val="tx1"/>
              </a:solidFill>
            </a:endParaRPr>
          </a:p>
          <a:p>
            <a:endParaRPr lang="en-US" sz="2000" b="1" dirty="0">
              <a:solidFill>
                <a:schemeClr val="tx1"/>
              </a:solidFill>
            </a:endParaRPr>
          </a:p>
          <a:p>
            <a:endParaRPr lang="en-US" sz="2000" b="1" dirty="0" smtClean="0">
              <a:solidFill>
                <a:schemeClr val="tx1"/>
              </a:solidFill>
            </a:endParaRPr>
          </a:p>
          <a:p>
            <a:r>
              <a:rPr lang="en-US" sz="2000" b="1" dirty="0" smtClean="0">
                <a:solidFill>
                  <a:schemeClr val="tx1"/>
                </a:solidFill>
              </a:rPr>
              <a:t> </a:t>
            </a: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03353202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3600" dirty="0"/>
              <a:t>CENVAT </a:t>
            </a:r>
            <a:r>
              <a:rPr lang="en-US" sz="3600" dirty="0" smtClean="0"/>
              <a:t>Credit: </a:t>
            </a:r>
          </a:p>
          <a:p>
            <a:endParaRPr lang="en-US" sz="2000" b="1" dirty="0">
              <a:solidFill>
                <a:schemeClr val="tx1"/>
              </a:solidFill>
            </a:endParaRPr>
          </a:p>
          <a:p>
            <a:r>
              <a:rPr lang="en-US" sz="2000" b="1" dirty="0" smtClean="0">
                <a:solidFill>
                  <a:schemeClr val="tx1"/>
                </a:solidFill>
              </a:rPr>
              <a:t>(</a:t>
            </a:r>
            <a:r>
              <a:rPr lang="en-US" sz="2000" u="sng" dirty="0"/>
              <a:t>The </a:t>
            </a:r>
            <a:r>
              <a:rPr lang="en-US" sz="2000" u="sng" dirty="0" smtClean="0"/>
              <a:t>below  </a:t>
            </a:r>
            <a:r>
              <a:rPr lang="en-US" sz="2000" u="sng" dirty="0"/>
              <a:t>changes are effective from 1 April </a:t>
            </a:r>
            <a:r>
              <a:rPr lang="en-US" sz="2000" u="sng" dirty="0" smtClean="0"/>
              <a:t>2016)</a:t>
            </a:r>
            <a:endParaRPr lang="en-US" sz="2000" b="1" u="sng" dirty="0" smtClean="0">
              <a:solidFill>
                <a:schemeClr val="tx1"/>
              </a:solidFill>
            </a:endParaRPr>
          </a:p>
          <a:p>
            <a:endParaRPr lang="en-US" sz="3600" b="1" dirty="0" smtClean="0">
              <a:solidFill>
                <a:schemeClr val="tx1"/>
              </a:solidFill>
            </a:endParaRPr>
          </a:p>
          <a:p>
            <a:endParaRPr lang="en-US" sz="3600" b="1" dirty="0">
              <a:solidFill>
                <a:schemeClr val="tx1"/>
              </a:solidFill>
            </a:endParaRPr>
          </a:p>
          <a:p>
            <a:endParaRPr lang="en-US" sz="3600" b="1" dirty="0" smtClean="0">
              <a:solidFill>
                <a:schemeClr val="tx1"/>
              </a:solidFill>
            </a:endParaRPr>
          </a:p>
          <a:p>
            <a:endParaRPr lang="en-US" sz="3600" b="1" dirty="0">
              <a:solidFill>
                <a:schemeClr val="tx1"/>
              </a:solidFill>
            </a:endParaRPr>
          </a:p>
          <a:p>
            <a:pPr marL="342900" indent="-342900">
              <a:buFont typeface="Wingdings" pitchFamily="2" charset="2"/>
              <a:buChar char="q"/>
            </a:pPr>
            <a:r>
              <a:rPr lang="en-US" sz="2000" dirty="0"/>
              <a:t>CENVAT credit of </a:t>
            </a:r>
            <a:r>
              <a:rPr lang="en-US" sz="2000" b="1" dirty="0"/>
              <a:t>capital goods used</a:t>
            </a:r>
            <a:r>
              <a:rPr lang="en-US" sz="2000" dirty="0"/>
              <a:t> exclusively in </a:t>
            </a:r>
            <a:r>
              <a:rPr lang="en-US" sz="2000" b="1" dirty="0"/>
              <a:t>manufacture of exempted goods or provision of exempt services</a:t>
            </a:r>
            <a:r>
              <a:rPr lang="en-US" sz="2000" dirty="0"/>
              <a:t> permitted after a period </a:t>
            </a:r>
            <a:r>
              <a:rPr lang="en-US" sz="2000" b="1" dirty="0"/>
              <a:t>two years from the date of commencement</a:t>
            </a:r>
            <a:r>
              <a:rPr lang="en-US" sz="2000" dirty="0"/>
              <a:t> of production or provision of </a:t>
            </a:r>
            <a:r>
              <a:rPr lang="en-US" sz="2000" dirty="0" smtClean="0"/>
              <a:t>services,  But in </a:t>
            </a:r>
            <a:r>
              <a:rPr lang="en-US" sz="2000" b="1" dirty="0" smtClean="0"/>
              <a:t>existing provision no such rule </a:t>
            </a:r>
            <a:r>
              <a:rPr lang="en-US" sz="2000" dirty="0" smtClean="0"/>
              <a:t>for CENVAT credit for capital good used in manufacturing of Exempted good.</a:t>
            </a:r>
          </a:p>
          <a:p>
            <a:pPr marL="342900" indent="-342900">
              <a:buFont typeface="Wingdings" pitchFamily="2" charset="2"/>
              <a:buChar char="q"/>
            </a:pPr>
            <a:endParaRPr lang="en-US" sz="2000" dirty="0"/>
          </a:p>
          <a:p>
            <a:endParaRPr lang="en-US" sz="2000" dirty="0"/>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2438400"/>
            <a:ext cx="8659091" cy="1828800"/>
          </a:xfrm>
          <a:prstGeom prst="rect">
            <a:avLst/>
          </a:prstGeom>
        </p:spPr>
      </p:pic>
    </p:spTree>
    <p:extLst>
      <p:ext uri="{BB962C8B-B14F-4D97-AF65-F5344CB8AC3E}">
        <p14:creationId xmlns:p14="http://schemas.microsoft.com/office/powerpoint/2010/main" val="279709935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en-US" sz="3600" dirty="0" smtClean="0"/>
          </a:p>
          <a:p>
            <a:endParaRPr lang="en-US" sz="3600" dirty="0"/>
          </a:p>
          <a:p>
            <a:endParaRPr lang="en-US" sz="3600" dirty="0" smtClean="0"/>
          </a:p>
          <a:p>
            <a:endParaRPr lang="en-US" sz="3600" dirty="0"/>
          </a:p>
          <a:p>
            <a:r>
              <a:rPr lang="en-US" sz="3600" u="sng" dirty="0" smtClean="0"/>
              <a:t>CENVAT Credit</a:t>
            </a:r>
            <a:r>
              <a:rPr lang="en-US" sz="3600" dirty="0" smtClean="0"/>
              <a:t> :-</a:t>
            </a:r>
          </a:p>
          <a:p>
            <a:endParaRPr lang="en-US" sz="3600" dirty="0"/>
          </a:p>
          <a:p>
            <a:pPr marL="342900" lvl="0" indent="-342900">
              <a:buFont typeface="Wingdings" pitchFamily="2" charset="2"/>
              <a:buChar char="q"/>
            </a:pPr>
            <a:r>
              <a:rPr lang="en-US" sz="2000" dirty="0"/>
              <a:t>C</a:t>
            </a:r>
            <a:r>
              <a:rPr lang="en-US" sz="2000" b="1" dirty="0"/>
              <a:t>redit of CENVAT</a:t>
            </a:r>
            <a:r>
              <a:rPr lang="en-US" sz="2000" dirty="0"/>
              <a:t> shall be </a:t>
            </a:r>
            <a:r>
              <a:rPr lang="en-US" sz="2000" b="1" dirty="0"/>
              <a:t>allowed </a:t>
            </a:r>
            <a:r>
              <a:rPr lang="en-US" sz="2000" dirty="0"/>
              <a:t>if input good have been </a:t>
            </a:r>
            <a:r>
              <a:rPr lang="en-US" sz="2000" b="1" dirty="0"/>
              <a:t>sent from the godown to service provider</a:t>
            </a:r>
            <a:r>
              <a:rPr lang="en-US" sz="2000" dirty="0"/>
              <a:t> As per Rule 6 of CENVAT Credit Rule 2004. But As per Amendment Given In </a:t>
            </a:r>
            <a:r>
              <a:rPr lang="en-US" sz="2000" b="1" dirty="0"/>
              <a:t>budget </a:t>
            </a:r>
            <a:r>
              <a:rPr lang="en-US" sz="2000" b="1" dirty="0" smtClean="0"/>
              <a:t>2016</a:t>
            </a:r>
            <a:r>
              <a:rPr lang="en-US" sz="2000" dirty="0" smtClean="0"/>
              <a:t> </a:t>
            </a:r>
            <a:r>
              <a:rPr lang="en-US" sz="2000" dirty="0"/>
              <a:t>, Rule 6 is amend and </a:t>
            </a:r>
            <a:r>
              <a:rPr lang="en-US" sz="2000" b="1" dirty="0"/>
              <a:t>Input  Good sent from godown</a:t>
            </a:r>
            <a:r>
              <a:rPr lang="en-US" sz="2000" dirty="0"/>
              <a:t> shall </a:t>
            </a:r>
            <a:r>
              <a:rPr lang="en-US" sz="2000" b="1" dirty="0"/>
              <a:t>not be allowed</a:t>
            </a:r>
            <a:r>
              <a:rPr lang="en-US" sz="2000" dirty="0"/>
              <a:t> to take credit . </a:t>
            </a:r>
            <a:endParaRPr lang="en-US" sz="2000" dirty="0" smtClean="0"/>
          </a:p>
          <a:p>
            <a:pPr marL="342900" lvl="0" indent="-342900">
              <a:buFont typeface="Wingdings" pitchFamily="2" charset="2"/>
              <a:buChar char="q"/>
            </a:pPr>
            <a:endParaRPr lang="en-US" sz="2000" dirty="0"/>
          </a:p>
          <a:p>
            <a:pPr marL="342900" indent="-342900">
              <a:buFont typeface="Wingdings" pitchFamily="2" charset="2"/>
              <a:buChar char="q"/>
            </a:pPr>
            <a:r>
              <a:rPr lang="en-US" sz="2000" dirty="0"/>
              <a:t>As per the provision of CENVAT credit , 2004 </a:t>
            </a:r>
            <a:r>
              <a:rPr lang="en-US" sz="2000" b="1" dirty="0"/>
              <a:t>utilization of CENVAT credit</a:t>
            </a:r>
            <a:r>
              <a:rPr lang="en-US" sz="2000" dirty="0"/>
              <a:t> was on the </a:t>
            </a:r>
            <a:r>
              <a:rPr lang="en-US" sz="2000" b="1" dirty="0"/>
              <a:t>FIFO basis</a:t>
            </a:r>
            <a:r>
              <a:rPr lang="en-US" sz="2000" dirty="0"/>
              <a:t>. But  this is </a:t>
            </a:r>
            <a:r>
              <a:rPr lang="en-US" sz="2000" b="1" dirty="0" smtClean="0"/>
              <a:t>amendment </a:t>
            </a:r>
            <a:r>
              <a:rPr lang="en-US" sz="2000" dirty="0"/>
              <a:t>in the </a:t>
            </a:r>
            <a:r>
              <a:rPr lang="en-US" sz="2000" b="1" dirty="0"/>
              <a:t>budget 2016</a:t>
            </a:r>
            <a:r>
              <a:rPr lang="en-US" sz="2000" dirty="0"/>
              <a:t> and utilization of CENVAT credit on </a:t>
            </a:r>
            <a:r>
              <a:rPr lang="en-US" sz="2000" b="1" dirty="0"/>
              <a:t>FIFO basis</a:t>
            </a:r>
            <a:r>
              <a:rPr lang="en-US" sz="2000" dirty="0"/>
              <a:t> has been </a:t>
            </a:r>
            <a:r>
              <a:rPr lang="en-US" sz="2000" b="1" dirty="0"/>
              <a:t>deleted. </a:t>
            </a:r>
            <a:endParaRPr lang="en-US" sz="2000" b="1" dirty="0" smtClean="0"/>
          </a:p>
          <a:p>
            <a:pPr marL="342900" indent="-342900">
              <a:buFont typeface="Wingdings" pitchFamily="2" charset="2"/>
              <a:buChar char="q"/>
            </a:pPr>
            <a:endParaRPr lang="en-US" sz="2000" dirty="0"/>
          </a:p>
          <a:p>
            <a:pPr marL="342900" indent="-342900">
              <a:buFont typeface="Wingdings" pitchFamily="2" charset="2"/>
              <a:buChar char="q"/>
            </a:pPr>
            <a:r>
              <a:rPr lang="en-US" sz="2000" dirty="0"/>
              <a:t>The permission given by an Assistant Commissioner or Deputy Commissioner to a manufacturer of the final products for </a:t>
            </a:r>
            <a:r>
              <a:rPr lang="en-US" sz="2000" b="1" dirty="0"/>
              <a:t>sending Inputs or  partially processed input</a:t>
            </a:r>
            <a:r>
              <a:rPr lang="en-US" sz="2000" dirty="0"/>
              <a:t>s can be send </a:t>
            </a:r>
            <a:r>
              <a:rPr lang="en-US" sz="2000" b="1" dirty="0"/>
              <a:t>outside factory to a job-worker and clearance</a:t>
            </a:r>
            <a:r>
              <a:rPr lang="en-US" sz="2000" dirty="0"/>
              <a:t> there from on payment of duty </a:t>
            </a:r>
            <a:r>
              <a:rPr lang="en-US" sz="2000" b="1" dirty="0"/>
              <a:t>is valid for 3 financial </a:t>
            </a:r>
            <a:r>
              <a:rPr lang="en-US" sz="2000" b="1" dirty="0" smtClean="0"/>
              <a:t>years</a:t>
            </a:r>
            <a:r>
              <a:rPr lang="en-US" sz="2000" dirty="0"/>
              <a:t> </a:t>
            </a:r>
            <a:r>
              <a:rPr lang="en-US" sz="2000" dirty="0" smtClean="0"/>
              <a:t>which </a:t>
            </a:r>
            <a:r>
              <a:rPr lang="en-US" sz="2000" b="1" dirty="0" smtClean="0"/>
              <a:t>was 6 month In existing provision</a:t>
            </a:r>
            <a:r>
              <a:rPr lang="en-US" sz="2000" dirty="0" smtClean="0"/>
              <a:t>.</a:t>
            </a:r>
            <a:endParaRPr lang="en-US" sz="2000" dirty="0"/>
          </a:p>
          <a:p>
            <a:r>
              <a:rPr lang="en-US" sz="2000" dirty="0" smtClean="0"/>
              <a:t> </a:t>
            </a:r>
          </a:p>
          <a:p>
            <a:endParaRPr lang="en-US" sz="3600" dirty="0"/>
          </a:p>
          <a:p>
            <a:r>
              <a:rPr lang="en-US" sz="3600" dirty="0" smtClean="0"/>
              <a:t> </a:t>
            </a:r>
          </a:p>
          <a:p>
            <a:endParaRPr lang="en-US" sz="2000" dirty="0"/>
          </a:p>
          <a:p>
            <a:pPr marL="342900" indent="-342900">
              <a:buFont typeface="Wingdings" pitchFamily="2" charset="2"/>
              <a:buChar char="q"/>
            </a:pPr>
            <a:endParaRPr lang="en-US" sz="2000" dirty="0"/>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192690098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3600" u="sng" dirty="0" smtClean="0"/>
              <a:t>CENVAT Credit</a:t>
            </a:r>
            <a:r>
              <a:rPr lang="en-US" sz="3600" dirty="0" smtClean="0"/>
              <a:t> :-</a:t>
            </a:r>
          </a:p>
          <a:p>
            <a:endParaRPr lang="en-US" sz="3600" dirty="0"/>
          </a:p>
          <a:p>
            <a:pPr marL="342900" indent="-342900">
              <a:buFont typeface="Wingdings" pitchFamily="2" charset="2"/>
              <a:buChar char="q"/>
            </a:pPr>
            <a:r>
              <a:rPr lang="en-US" sz="2000" dirty="0"/>
              <a:t>Rule 6(3B) Allow </a:t>
            </a:r>
            <a:r>
              <a:rPr lang="en-US" sz="2000" b="1" dirty="0"/>
              <a:t>banks and other financial institutions</a:t>
            </a:r>
            <a:r>
              <a:rPr lang="en-US" sz="2000" dirty="0"/>
              <a:t> to reverse credit in respect of exempted services on actual basis in addition to the option of </a:t>
            </a:r>
            <a:r>
              <a:rPr lang="en-US" sz="2000" b="1" dirty="0"/>
              <a:t>50% reversal</a:t>
            </a:r>
            <a:r>
              <a:rPr lang="en-US" sz="2000" dirty="0"/>
              <a:t>.</a:t>
            </a:r>
          </a:p>
          <a:p>
            <a:pPr marL="342900" indent="-342900">
              <a:buFont typeface="Wingdings" pitchFamily="2" charset="2"/>
              <a:buChar char="q"/>
            </a:pPr>
            <a:endParaRPr lang="en-US" sz="2000" dirty="0" smtClean="0"/>
          </a:p>
          <a:p>
            <a:pPr marL="342900" indent="-342900">
              <a:buFont typeface="Wingdings" pitchFamily="2" charset="2"/>
              <a:buChar char="q"/>
            </a:pPr>
            <a:r>
              <a:rPr lang="en-US" sz="2000" dirty="0" smtClean="0"/>
              <a:t>As per</a:t>
            </a:r>
            <a:r>
              <a:rPr lang="en-US" sz="2000" b="1" dirty="0" smtClean="0"/>
              <a:t> </a:t>
            </a:r>
            <a:r>
              <a:rPr lang="en-US" sz="2000" dirty="0" smtClean="0"/>
              <a:t>the </a:t>
            </a:r>
            <a:r>
              <a:rPr lang="en-US" sz="2000" b="1" dirty="0" smtClean="0"/>
              <a:t>Amendment in budget 2016 provider </a:t>
            </a:r>
            <a:r>
              <a:rPr lang="en-US" sz="2000" b="1" dirty="0"/>
              <a:t>of Output Services </a:t>
            </a:r>
            <a:r>
              <a:rPr lang="en-US" sz="2000" dirty="0"/>
              <a:t>Also requires </a:t>
            </a:r>
            <a:r>
              <a:rPr lang="en-US" sz="2000" b="1" dirty="0"/>
              <a:t>to file an Annual Return</a:t>
            </a:r>
            <a:r>
              <a:rPr lang="en-US" sz="2000" dirty="0"/>
              <a:t> for each  financial year, </a:t>
            </a:r>
            <a:r>
              <a:rPr lang="en-US" sz="2000" b="1" dirty="0"/>
              <a:t>by the 30th day of November </a:t>
            </a:r>
            <a:r>
              <a:rPr lang="en-US" sz="2000" dirty="0"/>
              <a:t>of the succeeding year in the form as specified by a notification by the </a:t>
            </a:r>
            <a:r>
              <a:rPr lang="en-US" sz="2000" dirty="0" smtClean="0"/>
              <a:t>Board</a:t>
            </a:r>
            <a:r>
              <a:rPr lang="en-US" sz="2000" dirty="0"/>
              <a:t> </a:t>
            </a:r>
            <a:r>
              <a:rPr lang="en-US" sz="2000" dirty="0" smtClean="0"/>
              <a:t>which was not enforce on or before 1.4.2016.</a:t>
            </a:r>
          </a:p>
          <a:p>
            <a:pPr marL="342900" indent="-342900">
              <a:buFont typeface="Wingdings" pitchFamily="2" charset="2"/>
              <a:buChar char="q"/>
            </a:pPr>
            <a:endParaRPr lang="en-US" sz="2000" dirty="0"/>
          </a:p>
          <a:p>
            <a:pPr marL="342900" indent="-342900">
              <a:buFont typeface="Wingdings" pitchFamily="2" charset="2"/>
              <a:buChar char="q"/>
            </a:pPr>
            <a:r>
              <a:rPr lang="en-US" sz="2000" dirty="0" smtClean="0"/>
              <a:t>As per the provision of CENVAT credit rule 2004 , Any </a:t>
            </a:r>
            <a:r>
              <a:rPr lang="en-US" sz="2000" b="1" dirty="0" smtClean="0"/>
              <a:t>Capital goods used other than factory </a:t>
            </a:r>
            <a:r>
              <a:rPr lang="en-US" sz="2000" dirty="0" smtClean="0"/>
              <a:t>shall </a:t>
            </a:r>
            <a:r>
              <a:rPr lang="en-US" sz="2000" b="1" dirty="0" smtClean="0"/>
              <a:t>not be allowed for any credit</a:t>
            </a:r>
            <a:r>
              <a:rPr lang="en-US" sz="2000" dirty="0" smtClean="0"/>
              <a:t>. But as per the amendment in </a:t>
            </a:r>
            <a:r>
              <a:rPr lang="en-US" sz="2000" b="1" dirty="0" smtClean="0"/>
              <a:t>budget 2016 </a:t>
            </a:r>
            <a:r>
              <a:rPr lang="en-US" sz="2000" dirty="0" smtClean="0"/>
              <a:t>, </a:t>
            </a:r>
            <a:r>
              <a:rPr lang="en-US" sz="2000" dirty="0"/>
              <a:t>The </a:t>
            </a:r>
            <a:r>
              <a:rPr lang="en-US" sz="2000" b="1" dirty="0"/>
              <a:t>Capital goods used in office </a:t>
            </a:r>
            <a:r>
              <a:rPr lang="en-US" sz="2000" dirty="0"/>
              <a:t>located within factory is also </a:t>
            </a:r>
            <a:r>
              <a:rPr lang="en-US" sz="2000" b="1" dirty="0"/>
              <a:t>eligible for Cenvat </a:t>
            </a:r>
            <a:r>
              <a:rPr lang="en-US" sz="2000" b="1" dirty="0" smtClean="0"/>
              <a:t>Credit</a:t>
            </a:r>
            <a:r>
              <a:rPr lang="en-US" sz="2000" dirty="0" smtClean="0"/>
              <a:t>.</a:t>
            </a:r>
            <a:endParaRPr lang="en-US" sz="2000" dirty="0"/>
          </a:p>
        </p:txBody>
      </p:sp>
      <p:cxnSp>
        <p:nvCxnSpPr>
          <p:cNvPr id="4" name="Straight Connector 3"/>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331114572"/>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990600"/>
            <a:ext cx="8686800" cy="5791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sz="3600" u="sng" dirty="0" smtClean="0"/>
              <a:t>CENVAT Credit</a:t>
            </a:r>
            <a:r>
              <a:rPr lang="en-US" sz="3600" dirty="0" smtClean="0"/>
              <a:t> :-</a:t>
            </a:r>
          </a:p>
          <a:p>
            <a:endParaRPr lang="en-US" sz="3600" dirty="0"/>
          </a:p>
          <a:p>
            <a:pPr marL="342900" indent="-342900">
              <a:buFont typeface="Wingdings" pitchFamily="2" charset="2"/>
              <a:buChar char="q"/>
            </a:pPr>
            <a:r>
              <a:rPr lang="en-US" sz="2000" b="1" dirty="0"/>
              <a:t>CENVAT credit on</a:t>
            </a:r>
            <a:r>
              <a:rPr lang="en-US" sz="2000" dirty="0"/>
              <a:t> inputs and capital goods used for</a:t>
            </a:r>
            <a:r>
              <a:rPr lang="en-US" sz="2000" b="1" dirty="0"/>
              <a:t> pumping of wate</a:t>
            </a:r>
            <a:r>
              <a:rPr lang="en-US" sz="2000" dirty="0"/>
              <a:t>r, for </a:t>
            </a:r>
            <a:r>
              <a:rPr lang="en-US" sz="2000" b="1" dirty="0"/>
              <a:t>captive use in the factory</a:t>
            </a:r>
            <a:r>
              <a:rPr lang="en-US" sz="2000" dirty="0"/>
              <a:t>, is being </a:t>
            </a:r>
            <a:r>
              <a:rPr lang="en-US" sz="2000" b="1" dirty="0"/>
              <a:t>allowed</a:t>
            </a:r>
            <a:r>
              <a:rPr lang="en-US" sz="2000" dirty="0"/>
              <a:t> even where </a:t>
            </a:r>
            <a:r>
              <a:rPr lang="en-US" sz="2000" b="1" dirty="0"/>
              <a:t>such capital goods are installed outside the </a:t>
            </a:r>
            <a:r>
              <a:rPr lang="en-US" sz="2000" b="1" dirty="0" smtClean="0"/>
              <a:t>factory </a:t>
            </a:r>
            <a:r>
              <a:rPr lang="en-US" sz="2000" dirty="0" smtClean="0"/>
              <a:t>enforce from 1.04.2016 But before amendment only generator installed outside the factory shall be allowed to take credit.</a:t>
            </a:r>
          </a:p>
          <a:p>
            <a:pPr marL="342900" indent="-342900">
              <a:buFont typeface="Wingdings" pitchFamily="2" charset="2"/>
              <a:buChar char="q"/>
            </a:pPr>
            <a:endParaRPr lang="en-US" sz="2000" dirty="0"/>
          </a:p>
          <a:p>
            <a:pPr marL="342900" indent="-342900">
              <a:buFont typeface="Wingdings" pitchFamily="2" charset="2"/>
              <a:buChar char="q"/>
            </a:pPr>
            <a:r>
              <a:rPr lang="en-US" sz="2000" dirty="0"/>
              <a:t>All </a:t>
            </a:r>
            <a:r>
              <a:rPr lang="en-US" sz="2000" b="1" dirty="0"/>
              <a:t>capital goods</a:t>
            </a:r>
            <a:r>
              <a:rPr lang="en-US" sz="2000" dirty="0"/>
              <a:t> having </a:t>
            </a:r>
            <a:r>
              <a:rPr lang="en-US" sz="2000" b="1" dirty="0"/>
              <a:t>value upto Rs.10,000/- per piece</a:t>
            </a:r>
            <a:r>
              <a:rPr lang="en-US" sz="2000" dirty="0"/>
              <a:t> are being </a:t>
            </a:r>
            <a:r>
              <a:rPr lang="en-US" sz="2000" b="1" dirty="0"/>
              <a:t>included in the definition of </a:t>
            </a:r>
            <a:r>
              <a:rPr lang="en-US" sz="2000" b="1" dirty="0" smtClean="0"/>
              <a:t>inputs</a:t>
            </a:r>
            <a:r>
              <a:rPr lang="en-US" sz="2000" dirty="0"/>
              <a:t> </a:t>
            </a:r>
            <a:r>
              <a:rPr lang="en-US" sz="2000" dirty="0" smtClean="0"/>
              <a:t>that is not effect from any defination of capital good which was given in </a:t>
            </a:r>
            <a:r>
              <a:rPr lang="en-US" sz="2000" b="1" dirty="0" smtClean="0"/>
              <a:t>CENVAT credit rule , 2004.</a:t>
            </a:r>
            <a:endParaRPr lang="en-US" sz="2000" b="1" dirty="0"/>
          </a:p>
          <a:p>
            <a:endParaRPr lang="en-US" sz="2000" dirty="0" smtClean="0"/>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226402569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8823" y="984712"/>
            <a:ext cx="3143250" cy="2400300"/>
          </a:xfrm>
          <a:prstGeom prst="rect">
            <a:avLst/>
          </a:prstGeom>
          <a:ln>
            <a:noFill/>
          </a:ln>
          <a:effectLst>
            <a:softEdge rad="112500"/>
          </a:effec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4527" y="1007572"/>
            <a:ext cx="2286000" cy="22098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8400" y="1102822"/>
            <a:ext cx="2743200" cy="2209800"/>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9293" y="3979372"/>
            <a:ext cx="2999707" cy="2573828"/>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78827" y="3986629"/>
            <a:ext cx="2209800" cy="2414172"/>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8400" y="3986629"/>
            <a:ext cx="2717656" cy="2414172"/>
          </a:xfrm>
          <a:prstGeom prst="rect">
            <a:avLst/>
          </a:prstGeom>
        </p:spPr>
      </p:pic>
      <p:cxnSp>
        <p:nvCxnSpPr>
          <p:cNvPr id="8" name="Straight Connector 7"/>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
        <p:nvSpPr>
          <p:cNvPr id="17" name="TextBox 16"/>
          <p:cNvSpPr txBox="1"/>
          <p:nvPr/>
        </p:nvSpPr>
        <p:spPr>
          <a:xfrm>
            <a:off x="554182" y="3407872"/>
            <a:ext cx="2438400" cy="369332"/>
          </a:xfrm>
          <a:prstGeom prst="rect">
            <a:avLst/>
          </a:prstGeom>
          <a:noFill/>
        </p:spPr>
        <p:txBody>
          <a:bodyPr wrap="square" rtlCol="0">
            <a:spAutoFit/>
          </a:bodyPr>
          <a:lstStyle/>
          <a:p>
            <a:pPr algn="ctr"/>
            <a:r>
              <a:rPr lang="en-US" dirty="0" smtClean="0"/>
              <a:t>Banking </a:t>
            </a:r>
          </a:p>
        </p:txBody>
      </p:sp>
      <p:sp>
        <p:nvSpPr>
          <p:cNvPr id="18" name="TextBox 17"/>
          <p:cNvSpPr txBox="1"/>
          <p:nvPr/>
        </p:nvSpPr>
        <p:spPr>
          <a:xfrm>
            <a:off x="3778827" y="3407872"/>
            <a:ext cx="1936173" cy="369332"/>
          </a:xfrm>
          <a:prstGeom prst="rect">
            <a:avLst/>
          </a:prstGeom>
          <a:noFill/>
        </p:spPr>
        <p:txBody>
          <a:bodyPr wrap="square" rtlCol="0">
            <a:spAutoFit/>
          </a:bodyPr>
          <a:lstStyle/>
          <a:p>
            <a:pPr algn="ctr"/>
            <a:r>
              <a:rPr lang="en-US" dirty="0" smtClean="0"/>
              <a:t>Food Services </a:t>
            </a:r>
            <a:endParaRPr lang="en-US" dirty="0"/>
          </a:p>
        </p:txBody>
      </p:sp>
      <p:sp>
        <p:nvSpPr>
          <p:cNvPr id="19" name="TextBox 18"/>
          <p:cNvSpPr txBox="1"/>
          <p:nvPr/>
        </p:nvSpPr>
        <p:spPr>
          <a:xfrm>
            <a:off x="6248400" y="3407872"/>
            <a:ext cx="2362200" cy="369332"/>
          </a:xfrm>
          <a:prstGeom prst="rect">
            <a:avLst/>
          </a:prstGeom>
          <a:noFill/>
        </p:spPr>
        <p:txBody>
          <a:bodyPr wrap="square" rtlCol="0">
            <a:spAutoFit/>
          </a:bodyPr>
          <a:lstStyle/>
          <a:p>
            <a:pPr algn="ctr"/>
            <a:r>
              <a:rPr lang="en-US" dirty="0" smtClean="0"/>
              <a:t>Advertisement </a:t>
            </a:r>
            <a:endParaRPr lang="en-US" dirty="0"/>
          </a:p>
        </p:txBody>
      </p:sp>
      <p:sp>
        <p:nvSpPr>
          <p:cNvPr id="20" name="TextBox 19"/>
          <p:cNvSpPr txBox="1"/>
          <p:nvPr/>
        </p:nvSpPr>
        <p:spPr>
          <a:xfrm>
            <a:off x="762000" y="6400800"/>
            <a:ext cx="2362200" cy="369332"/>
          </a:xfrm>
          <a:prstGeom prst="rect">
            <a:avLst/>
          </a:prstGeom>
          <a:noFill/>
        </p:spPr>
        <p:txBody>
          <a:bodyPr wrap="square" rtlCol="0">
            <a:spAutoFit/>
          </a:bodyPr>
          <a:lstStyle/>
          <a:p>
            <a:r>
              <a:rPr lang="en-US" dirty="0" smtClean="0"/>
              <a:t>Debit / Credit Card </a:t>
            </a:r>
            <a:endParaRPr lang="en-US" dirty="0"/>
          </a:p>
        </p:txBody>
      </p:sp>
      <p:sp>
        <p:nvSpPr>
          <p:cNvPr id="21" name="TextBox 20"/>
          <p:cNvSpPr txBox="1"/>
          <p:nvPr/>
        </p:nvSpPr>
        <p:spPr>
          <a:xfrm>
            <a:off x="3799609" y="6451478"/>
            <a:ext cx="2209800" cy="369332"/>
          </a:xfrm>
          <a:prstGeom prst="rect">
            <a:avLst/>
          </a:prstGeom>
          <a:noFill/>
        </p:spPr>
        <p:txBody>
          <a:bodyPr wrap="square" rtlCol="0">
            <a:spAutoFit/>
          </a:bodyPr>
          <a:lstStyle/>
          <a:p>
            <a:r>
              <a:rPr lang="en-US" dirty="0" smtClean="0"/>
              <a:t>Construction Services </a:t>
            </a:r>
          </a:p>
        </p:txBody>
      </p:sp>
      <p:sp>
        <p:nvSpPr>
          <p:cNvPr id="22" name="TextBox 21"/>
          <p:cNvSpPr txBox="1"/>
          <p:nvPr/>
        </p:nvSpPr>
        <p:spPr>
          <a:xfrm>
            <a:off x="6400801" y="6488668"/>
            <a:ext cx="2565256" cy="369332"/>
          </a:xfrm>
          <a:prstGeom prst="rect">
            <a:avLst/>
          </a:prstGeom>
          <a:noFill/>
        </p:spPr>
        <p:txBody>
          <a:bodyPr wrap="square" rtlCol="0">
            <a:spAutoFit/>
          </a:bodyPr>
          <a:lstStyle/>
          <a:p>
            <a:pPr algn="ctr"/>
            <a:r>
              <a:rPr lang="en-US" dirty="0" smtClean="0"/>
              <a:t>Insurance Services </a:t>
            </a:r>
            <a:endParaRPr lang="en-US" dirty="0"/>
          </a:p>
        </p:txBody>
      </p:sp>
    </p:spTree>
    <p:extLst>
      <p:ext uri="{BB962C8B-B14F-4D97-AF65-F5344CB8AC3E}">
        <p14:creationId xmlns:p14="http://schemas.microsoft.com/office/powerpoint/2010/main" val="1673356516"/>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990600"/>
            <a:ext cx="8763000" cy="5562600"/>
          </a:xfrm>
          <a:prstGeom prst="rect">
            <a:avLst/>
          </a:prstGeom>
          <a:noFill/>
          <a:ln>
            <a:noFill/>
          </a:ln>
        </p:spPr>
      </p:pic>
      <p:cxnSp>
        <p:nvCxnSpPr>
          <p:cNvPr id="4" name="Straight Connector 3"/>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95473706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066800"/>
            <a:ext cx="8229600" cy="2571750"/>
          </a:xfrm>
          <a:prstGeom prst="rect">
            <a:avLst/>
          </a:prstGeom>
        </p:spPr>
      </p:pic>
      <p:sp>
        <p:nvSpPr>
          <p:cNvPr id="5" name="Rounded Rectangle 4"/>
          <p:cNvSpPr/>
          <p:nvPr/>
        </p:nvSpPr>
        <p:spPr>
          <a:xfrm>
            <a:off x="457200" y="3962400"/>
            <a:ext cx="8153400" cy="2362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b="1" u="sng" dirty="0" smtClean="0">
                <a:solidFill>
                  <a:schemeClr val="accent4">
                    <a:lumMod val="75000"/>
                  </a:schemeClr>
                </a:solidFill>
              </a:rPr>
              <a:t>Introducing  Krishi Kalyan Cess</a:t>
            </a:r>
          </a:p>
          <a:p>
            <a:pPr algn="ctr"/>
            <a:endParaRPr lang="en-US" sz="2400" b="1" u="sng" dirty="0">
              <a:solidFill>
                <a:schemeClr val="accent4">
                  <a:lumMod val="75000"/>
                </a:schemeClr>
              </a:solidFill>
            </a:endParaRPr>
          </a:p>
          <a:p>
            <a:r>
              <a:rPr lang="en-US" sz="2400" dirty="0" smtClean="0">
                <a:solidFill>
                  <a:schemeClr val="accent4">
                    <a:lumMod val="75000"/>
                  </a:schemeClr>
                </a:solidFill>
              </a:rPr>
              <a:t>Krishi Kalyan Cess Is Introduce With Increase OF 0.5% Rate In Service Tax With Total Rate Of 15% With The Effect Of 01/06/2016  u/s  66B Of Finance Act , 1994.</a:t>
            </a:r>
          </a:p>
          <a:p>
            <a:pPr algn="ctr"/>
            <a:endParaRPr lang="en-US" sz="2400" b="1" u="sng" dirty="0">
              <a:solidFill>
                <a:schemeClr val="accent4">
                  <a:lumMod val="75000"/>
                </a:schemeClr>
              </a:solidFill>
            </a:endParaRPr>
          </a:p>
        </p:txBody>
      </p:sp>
      <p:cxnSp>
        <p:nvCxnSpPr>
          <p:cNvPr id="6" name="Straight Connector 5"/>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1627423308"/>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33400" y="990600"/>
            <a:ext cx="8153400" cy="5486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u="sng" dirty="0" smtClean="0">
              <a:solidFill>
                <a:schemeClr val="accent4">
                  <a:lumMod val="75000"/>
                </a:schemeClr>
              </a:solidFill>
            </a:endParaRPr>
          </a:p>
          <a:p>
            <a:pPr algn="ctr"/>
            <a:endParaRPr lang="en-US" u="sng" dirty="0">
              <a:solidFill>
                <a:schemeClr val="accent4">
                  <a:lumMod val="75000"/>
                </a:schemeClr>
              </a:solidFill>
            </a:endParaRPr>
          </a:p>
          <a:p>
            <a:pPr algn="ctr"/>
            <a:r>
              <a:rPr lang="en-US" u="sng" dirty="0" smtClean="0">
                <a:solidFill>
                  <a:schemeClr val="accent4">
                    <a:lumMod val="75000"/>
                  </a:schemeClr>
                </a:solidFill>
              </a:rPr>
              <a:t>Changes </a:t>
            </a:r>
            <a:r>
              <a:rPr lang="en-US" u="sng" dirty="0">
                <a:solidFill>
                  <a:schemeClr val="accent4">
                    <a:lumMod val="75000"/>
                  </a:schemeClr>
                </a:solidFill>
              </a:rPr>
              <a:t>in </a:t>
            </a:r>
            <a:r>
              <a:rPr lang="en-US" b="1" u="sng" dirty="0">
                <a:solidFill>
                  <a:schemeClr val="accent4">
                    <a:lumMod val="75000"/>
                  </a:schemeClr>
                </a:solidFill>
              </a:rPr>
              <a:t>Point of Taxation Rules 2011</a:t>
            </a:r>
            <a:r>
              <a:rPr lang="en-US" u="sng" dirty="0">
                <a:solidFill>
                  <a:schemeClr val="accent4">
                    <a:lumMod val="75000"/>
                  </a:schemeClr>
                </a:solidFill>
              </a:rPr>
              <a:t> with respect to New Levy of Krishi Kalyan </a:t>
            </a:r>
            <a:r>
              <a:rPr lang="en-US" u="sng" dirty="0" smtClean="0">
                <a:solidFill>
                  <a:schemeClr val="accent4">
                    <a:lumMod val="75000"/>
                  </a:schemeClr>
                </a:solidFill>
              </a:rPr>
              <a:t>Cess</a:t>
            </a:r>
          </a:p>
          <a:p>
            <a:pPr algn="ctr"/>
            <a:endParaRPr lang="en-US" dirty="0" smtClean="0">
              <a:solidFill>
                <a:schemeClr val="accent4">
                  <a:lumMod val="75000"/>
                </a:schemeClr>
              </a:solidFill>
            </a:endParaRPr>
          </a:p>
          <a:p>
            <a:pPr algn="ctr"/>
            <a:endParaRPr lang="en-US" dirty="0">
              <a:solidFill>
                <a:schemeClr val="accent4">
                  <a:lumMod val="75000"/>
                </a:schemeClr>
              </a:solidFill>
            </a:endParaRPr>
          </a:p>
          <a:p>
            <a:pPr marL="285750" indent="-285750">
              <a:buFont typeface="Wingdings" pitchFamily="2" charset="2"/>
              <a:buChar char="Ø"/>
            </a:pPr>
            <a:r>
              <a:rPr lang="en-US" dirty="0"/>
              <a:t>For Service </a:t>
            </a:r>
            <a:r>
              <a:rPr lang="en-US" dirty="0" smtClean="0"/>
              <a:t>Provider  :</a:t>
            </a:r>
          </a:p>
          <a:p>
            <a:r>
              <a:rPr lang="en-US" i="1" dirty="0">
                <a:solidFill>
                  <a:schemeClr val="accent4">
                    <a:lumMod val="75000"/>
                  </a:schemeClr>
                </a:solidFill>
              </a:rPr>
              <a:t> </a:t>
            </a:r>
            <a:r>
              <a:rPr lang="en-US" i="1" dirty="0" smtClean="0">
                <a:solidFill>
                  <a:schemeClr val="accent4">
                    <a:lumMod val="75000"/>
                  </a:schemeClr>
                </a:solidFill>
              </a:rPr>
              <a:t>                                            </a:t>
            </a:r>
            <a:r>
              <a:rPr lang="en-US" i="1" dirty="0" smtClean="0">
                <a:solidFill>
                  <a:schemeClr val="tx1"/>
                </a:solidFill>
              </a:rPr>
              <a:t>Krishi Kalyan Cess  </a:t>
            </a:r>
            <a:r>
              <a:rPr lang="en-US" i="1" dirty="0">
                <a:solidFill>
                  <a:schemeClr val="tx1"/>
                </a:solidFill>
              </a:rPr>
              <a:t>not payable if the payment has been received before 1st June, 2016 and invoice has been issued either prior to 1-6-2016 or within fourteen days i.e. </a:t>
            </a:r>
            <a:r>
              <a:rPr lang="en-US" i="1" dirty="0" smtClean="0">
                <a:solidFill>
                  <a:schemeClr val="tx1"/>
                </a:solidFill>
              </a:rPr>
              <a:t>Upto </a:t>
            </a:r>
            <a:r>
              <a:rPr lang="en-US" i="1" dirty="0">
                <a:solidFill>
                  <a:schemeClr val="tx1"/>
                </a:solidFill>
              </a:rPr>
              <a:t>14-06-2016</a:t>
            </a:r>
            <a:r>
              <a:rPr lang="en-US" i="1" dirty="0" smtClean="0">
                <a:solidFill>
                  <a:schemeClr val="tx1"/>
                </a:solidFill>
              </a:rPr>
              <a:t>.</a:t>
            </a:r>
          </a:p>
          <a:p>
            <a:pPr marL="285750" indent="-285750">
              <a:buFont typeface="Wingdings" pitchFamily="2" charset="2"/>
              <a:buChar char="Ø"/>
            </a:pPr>
            <a:endParaRPr lang="en-US" dirty="0">
              <a:solidFill>
                <a:schemeClr val="tx1"/>
              </a:solidFill>
            </a:endParaRPr>
          </a:p>
          <a:p>
            <a:pPr marL="285750" indent="-285750">
              <a:buFont typeface="Wingdings" pitchFamily="2" charset="2"/>
              <a:buChar char="Ø"/>
            </a:pPr>
            <a:r>
              <a:rPr lang="en-US" b="1" dirty="0"/>
              <a:t>For Service </a:t>
            </a:r>
            <a:r>
              <a:rPr lang="en-US" b="1" dirty="0" smtClean="0"/>
              <a:t>Recipient :</a:t>
            </a:r>
          </a:p>
          <a:p>
            <a:r>
              <a:rPr lang="en-US" b="1" dirty="0" smtClean="0">
                <a:solidFill>
                  <a:schemeClr val="tx1"/>
                </a:solidFill>
              </a:rPr>
              <a:t>      (i). </a:t>
            </a:r>
            <a:r>
              <a:rPr lang="en-US" b="1" dirty="0" smtClean="0">
                <a:solidFill>
                  <a:schemeClr val="bg1"/>
                </a:solidFill>
              </a:rPr>
              <a:t> </a:t>
            </a:r>
            <a:r>
              <a:rPr lang="en-US" b="1" dirty="0"/>
              <a:t>Service Received from Government or Local Authority: </a:t>
            </a:r>
            <a:r>
              <a:rPr lang="en-US" b="1" dirty="0" smtClean="0"/>
              <a:t>- </a:t>
            </a:r>
          </a:p>
          <a:p>
            <a:r>
              <a:rPr lang="en-US" b="1" dirty="0">
                <a:solidFill>
                  <a:schemeClr val="tx1"/>
                </a:solidFill>
              </a:rPr>
              <a:t> </a:t>
            </a:r>
            <a:r>
              <a:rPr lang="en-US" b="1" dirty="0" smtClean="0">
                <a:solidFill>
                  <a:schemeClr val="tx1"/>
                </a:solidFill>
              </a:rPr>
              <a:t>                                     </a:t>
            </a:r>
            <a:r>
              <a:rPr lang="en-US" dirty="0">
                <a:solidFill>
                  <a:schemeClr val="tx1"/>
                </a:solidFill>
              </a:rPr>
              <a:t>Tax is payable on earlier </a:t>
            </a:r>
            <a:r>
              <a:rPr lang="en-US" dirty="0" smtClean="0">
                <a:solidFill>
                  <a:schemeClr val="tx1"/>
                </a:solidFill>
              </a:rPr>
              <a:t>of</a:t>
            </a:r>
          </a:p>
          <a:p>
            <a:r>
              <a:rPr lang="en-US" b="1" dirty="0">
                <a:solidFill>
                  <a:schemeClr val="tx1"/>
                </a:solidFill>
              </a:rPr>
              <a:t> </a:t>
            </a:r>
            <a:r>
              <a:rPr lang="en-US" b="1" dirty="0" smtClean="0">
                <a:solidFill>
                  <a:schemeClr val="tx1"/>
                </a:solidFill>
              </a:rPr>
              <a:t>                                          </a:t>
            </a:r>
            <a:r>
              <a:rPr lang="en-US" dirty="0">
                <a:solidFill>
                  <a:schemeClr val="tx1"/>
                </a:solidFill>
              </a:rPr>
              <a:t>– Payment became </a:t>
            </a:r>
            <a:r>
              <a:rPr lang="en-US" dirty="0" smtClean="0">
                <a:solidFill>
                  <a:schemeClr val="tx1"/>
                </a:solidFill>
              </a:rPr>
              <a:t>due</a:t>
            </a:r>
          </a:p>
          <a:p>
            <a:r>
              <a:rPr lang="en-US" b="1" dirty="0">
                <a:solidFill>
                  <a:schemeClr val="tx1"/>
                </a:solidFill>
              </a:rPr>
              <a:t> </a:t>
            </a:r>
            <a:r>
              <a:rPr lang="en-US" b="1" dirty="0" smtClean="0">
                <a:solidFill>
                  <a:schemeClr val="tx1"/>
                </a:solidFill>
              </a:rPr>
              <a:t>                                          </a:t>
            </a:r>
            <a:r>
              <a:rPr lang="en-US" dirty="0" smtClean="0">
                <a:solidFill>
                  <a:schemeClr val="tx1"/>
                </a:solidFill>
              </a:rPr>
              <a:t>– </a:t>
            </a:r>
            <a:r>
              <a:rPr lang="en-US" dirty="0">
                <a:solidFill>
                  <a:schemeClr val="tx1"/>
                </a:solidFill>
              </a:rPr>
              <a:t>Payment </a:t>
            </a:r>
            <a:r>
              <a:rPr lang="en-US" dirty="0" smtClean="0">
                <a:solidFill>
                  <a:schemeClr val="tx1"/>
                </a:solidFill>
              </a:rPr>
              <a:t>received</a:t>
            </a:r>
          </a:p>
          <a:p>
            <a:r>
              <a:rPr lang="en-US" dirty="0"/>
              <a:t> </a:t>
            </a:r>
            <a:r>
              <a:rPr lang="en-US" dirty="0" smtClean="0"/>
              <a:t>      (ii). </a:t>
            </a:r>
            <a:r>
              <a:rPr lang="en-US" b="1" dirty="0"/>
              <a:t>Service Received from other than Government or Local Authority: </a:t>
            </a:r>
            <a:r>
              <a:rPr lang="en-US" b="1" dirty="0" smtClean="0"/>
              <a:t>-</a:t>
            </a:r>
          </a:p>
          <a:p>
            <a:r>
              <a:rPr lang="en-US" b="1" dirty="0"/>
              <a:t> </a:t>
            </a:r>
            <a:r>
              <a:rPr lang="en-US" b="1" dirty="0" smtClean="0"/>
              <a:t>              </a:t>
            </a:r>
            <a:r>
              <a:rPr lang="en-US" dirty="0">
                <a:solidFill>
                  <a:schemeClr val="tx1"/>
                </a:solidFill>
              </a:rPr>
              <a:t>Where the invoice is issued prior to 1-6-2016 but payment received </a:t>
            </a:r>
            <a:r>
              <a:rPr lang="en-US" dirty="0" smtClean="0">
                <a:solidFill>
                  <a:schemeClr val="tx1"/>
                </a:solidFill>
              </a:rPr>
              <a:t>later on </a:t>
            </a:r>
            <a:r>
              <a:rPr lang="en-US" dirty="0">
                <a:solidFill>
                  <a:schemeClr val="tx1"/>
                </a:solidFill>
              </a:rPr>
              <a:t>then then POT will be date of issue of invoice. Thus KKC is not payable if service has been provided and the invoice issued before 01-06-2016 and merely payment received after 1-6-2016.</a:t>
            </a:r>
            <a:endParaRPr lang="en-US" b="1" dirty="0" smtClean="0">
              <a:solidFill>
                <a:schemeClr val="tx1"/>
              </a:solidFill>
            </a:endParaRPr>
          </a:p>
          <a:p>
            <a:pPr algn="r"/>
            <a:r>
              <a:rPr lang="en-US" b="1" dirty="0">
                <a:solidFill>
                  <a:schemeClr val="tx1"/>
                </a:solidFill>
              </a:rPr>
              <a:t> </a:t>
            </a:r>
            <a:r>
              <a:rPr lang="en-US" b="1" dirty="0" smtClean="0">
                <a:solidFill>
                  <a:schemeClr val="tx1"/>
                </a:solidFill>
              </a:rPr>
              <a:t>                                     </a:t>
            </a:r>
            <a:r>
              <a:rPr lang="en-US" dirty="0" smtClean="0">
                <a:solidFill>
                  <a:schemeClr val="tx1"/>
                </a:solidFill>
              </a:rPr>
              <a:t/>
            </a:r>
            <a:br>
              <a:rPr lang="en-US" dirty="0" smtClean="0">
                <a:solidFill>
                  <a:schemeClr val="tx1"/>
                </a:solidFill>
              </a:rPr>
            </a:br>
            <a:r>
              <a:rPr lang="en-US" b="1" dirty="0" smtClean="0">
                <a:solidFill>
                  <a:schemeClr val="tx1"/>
                </a:solidFill>
              </a:rPr>
              <a:t>                                                           </a:t>
            </a:r>
            <a:endParaRPr lang="en-US" dirty="0" smtClean="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1911193035"/>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04800" y="891154"/>
            <a:ext cx="8610600" cy="56620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2800" u="sng" dirty="0" smtClean="0">
              <a:solidFill>
                <a:schemeClr val="tx1">
                  <a:lumMod val="95000"/>
                  <a:lumOff val="5000"/>
                </a:schemeClr>
              </a:solidFill>
            </a:endParaRPr>
          </a:p>
          <a:p>
            <a:pPr algn="ctr"/>
            <a:endParaRPr lang="en-US" sz="2800" u="sng" dirty="0">
              <a:solidFill>
                <a:schemeClr val="tx1">
                  <a:lumMod val="95000"/>
                  <a:lumOff val="5000"/>
                </a:schemeClr>
              </a:solidFill>
            </a:endParaRPr>
          </a:p>
          <a:p>
            <a:pPr algn="ctr"/>
            <a:r>
              <a:rPr lang="en-US" sz="2800" u="sng" dirty="0" smtClean="0">
                <a:solidFill>
                  <a:schemeClr val="tx1">
                    <a:lumMod val="95000"/>
                    <a:lumOff val="5000"/>
                  </a:schemeClr>
                </a:solidFill>
              </a:rPr>
              <a:t>NEGATIVE – LIST ( Section 66D)</a:t>
            </a:r>
          </a:p>
          <a:p>
            <a:pPr algn="ctr"/>
            <a:endParaRPr lang="en-US" sz="2800" dirty="0" smtClean="0">
              <a:solidFill>
                <a:schemeClr val="tx1">
                  <a:lumMod val="95000"/>
                  <a:lumOff val="5000"/>
                </a:schemeClr>
              </a:solidFill>
            </a:endParaRPr>
          </a:p>
          <a:p>
            <a:r>
              <a:rPr lang="en-US" u="sng" dirty="0" smtClean="0">
                <a:solidFill>
                  <a:schemeClr val="tx1">
                    <a:lumMod val="95000"/>
                    <a:lumOff val="5000"/>
                  </a:schemeClr>
                </a:solidFill>
              </a:rPr>
              <a:t>Following Are The Changes In Negative List Come W.e.f.  14-05-2016 </a:t>
            </a:r>
            <a:r>
              <a:rPr lang="en-US" dirty="0" smtClean="0">
                <a:solidFill>
                  <a:schemeClr val="tx1">
                    <a:lumMod val="95000"/>
                    <a:lumOff val="5000"/>
                  </a:schemeClr>
                </a:solidFill>
              </a:rPr>
              <a:t>:- </a:t>
            </a:r>
          </a:p>
          <a:p>
            <a:endParaRPr lang="en-US" dirty="0" smtClean="0">
              <a:solidFill>
                <a:schemeClr val="tx1">
                  <a:lumMod val="95000"/>
                  <a:lumOff val="5000"/>
                </a:schemeClr>
              </a:solidFill>
            </a:endParaRPr>
          </a:p>
          <a:p>
            <a:endParaRPr lang="en-US" b="1" dirty="0" smtClean="0"/>
          </a:p>
          <a:p>
            <a:pPr marL="342900" indent="-342900">
              <a:buFont typeface="+mj-lt"/>
              <a:buAutoNum type="arabicPeriod"/>
            </a:pPr>
            <a:r>
              <a:rPr lang="en-US" b="1" u="sng" dirty="0" smtClean="0"/>
              <a:t>Educational Services </a:t>
            </a:r>
            <a:r>
              <a:rPr lang="en-US" dirty="0" smtClean="0"/>
              <a:t>:</a:t>
            </a:r>
            <a:r>
              <a:rPr lang="en-US" b="1" dirty="0" smtClean="0"/>
              <a:t>-</a:t>
            </a:r>
          </a:p>
          <a:p>
            <a:endParaRPr lang="en-US" b="1" dirty="0" smtClean="0"/>
          </a:p>
          <a:p>
            <a:r>
              <a:rPr lang="en-US" b="1" dirty="0" smtClean="0"/>
              <a:t> </a:t>
            </a:r>
            <a:r>
              <a:rPr lang="en-US" dirty="0" smtClean="0">
                <a:solidFill>
                  <a:schemeClr val="tx1"/>
                </a:solidFill>
              </a:rPr>
              <a:t>Educational services by way of (a) pre-school education and education up to higher and secondary school or equivalent, (b) education as a part of a curriculum for obtaining a qualification recognized by any law for the time being in force and (c) education as a part of an approved vocational education course</a:t>
            </a:r>
            <a:r>
              <a:rPr lang="en-US" b="1" dirty="0" smtClean="0">
                <a:solidFill>
                  <a:schemeClr val="tx1"/>
                </a:solidFill>
              </a:rPr>
              <a:t>  </a:t>
            </a:r>
            <a:r>
              <a:rPr lang="en-US" dirty="0" smtClean="0">
                <a:solidFill>
                  <a:schemeClr val="tx1"/>
                </a:solidFill>
              </a:rPr>
              <a:t>under notification no. 25/2012- ST as Amendmend. </a:t>
            </a:r>
          </a:p>
          <a:p>
            <a:endParaRPr lang="en-US" b="1" dirty="0" smtClean="0">
              <a:solidFill>
                <a:schemeClr val="tx1"/>
              </a:solidFill>
            </a:endParaRPr>
          </a:p>
          <a:p>
            <a:pPr marL="342900" indent="-342900">
              <a:buAutoNum type="arabicPeriod" startAt="2"/>
            </a:pPr>
            <a:r>
              <a:rPr lang="en-US" b="1" u="sng" dirty="0" smtClean="0">
                <a:solidFill>
                  <a:schemeClr val="tx1"/>
                </a:solidFill>
              </a:rPr>
              <a:t>Construction , Erection</a:t>
            </a:r>
            <a:r>
              <a:rPr lang="en-US" b="1" dirty="0" smtClean="0">
                <a:solidFill>
                  <a:schemeClr val="tx1"/>
                </a:solidFill>
              </a:rPr>
              <a:t> </a:t>
            </a:r>
            <a:r>
              <a:rPr lang="en-US" dirty="0" smtClean="0">
                <a:solidFill>
                  <a:schemeClr val="tx1"/>
                </a:solidFill>
              </a:rPr>
              <a:t>: -</a:t>
            </a:r>
          </a:p>
          <a:p>
            <a:r>
              <a:rPr lang="en-US" dirty="0" smtClean="0">
                <a:solidFill>
                  <a:schemeClr val="tx1"/>
                </a:solidFill>
              </a:rPr>
              <a:t> </a:t>
            </a:r>
          </a:p>
          <a:p>
            <a:r>
              <a:rPr lang="en-US" dirty="0" smtClean="0">
                <a:solidFill>
                  <a:schemeClr val="tx1"/>
                </a:solidFill>
              </a:rPr>
              <a:t>Service tax exemption towards construction, erection, commissioning or    installation of original works pertaining to monorail or metro, in respect of contracts entered into on or after 1 March 2016 has been withdrawn. </a:t>
            </a:r>
          </a:p>
          <a:p>
            <a:pPr algn="ctr"/>
            <a:endParaRPr lang="en-US" sz="2800" dirty="0" smtClean="0">
              <a:solidFill>
                <a:schemeClr val="tx1">
                  <a:lumMod val="95000"/>
                  <a:lumOff val="5000"/>
                </a:schemeClr>
              </a:solidFill>
            </a:endParaRPr>
          </a:p>
          <a:p>
            <a:pPr algn="ctr"/>
            <a:endParaRPr lang="en-US" sz="2800" dirty="0">
              <a:solidFill>
                <a:schemeClr val="tx1">
                  <a:lumMod val="95000"/>
                  <a:lumOff val="5000"/>
                </a:schemeClr>
              </a:solidFill>
            </a:endParaRPr>
          </a:p>
          <a:p>
            <a:pPr algn="ctr"/>
            <a:r>
              <a:rPr lang="en-US" dirty="0" smtClean="0"/>
              <a:t> </a:t>
            </a:r>
            <a:endParaRPr lang="en-US" dirty="0"/>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2770559773"/>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891154"/>
            <a:ext cx="8610600" cy="55858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marL="342900" indent="-342900">
              <a:buAutoNum type="arabicPeriod" startAt="3"/>
            </a:pPr>
            <a:endParaRPr lang="en-US" u="sng" dirty="0" smtClean="0"/>
          </a:p>
          <a:p>
            <a:pPr marL="342900" indent="-342900">
              <a:buAutoNum type="arabicPeriod" startAt="3"/>
            </a:pPr>
            <a:r>
              <a:rPr lang="en-US" sz="2000" b="1" u="sng" dirty="0" smtClean="0"/>
              <a:t>Transportation of passengers</a:t>
            </a:r>
            <a:r>
              <a:rPr lang="en-US" sz="2000" b="1" dirty="0" smtClean="0"/>
              <a:t> :-</a:t>
            </a:r>
          </a:p>
          <a:p>
            <a:r>
              <a:rPr lang="en-US" sz="2000" b="1" dirty="0" smtClean="0"/>
              <a:t>   </a:t>
            </a:r>
          </a:p>
          <a:p>
            <a:r>
              <a:rPr lang="en-US" b="1" dirty="0" smtClean="0">
                <a:solidFill>
                  <a:schemeClr val="tx1"/>
                </a:solidFill>
              </a:rPr>
              <a:t> </a:t>
            </a:r>
            <a:r>
              <a:rPr lang="en-US" dirty="0" smtClean="0">
                <a:solidFill>
                  <a:schemeClr val="tx1"/>
                </a:solidFill>
              </a:rPr>
              <a:t>Transportation of passengers, with or without accompanied belongings, by a stage carriage (except non air-conditioned stage carriage)– From 1 June, 2016 . The current service tax exemption on transportation of passengers, with or without accompanied belongings, by a stage carriage is proposed to be withdrawn from 1 June 2016. Further, abatement of 60% is proposed on the same (i.e. tax to be paid on 40% of value) subject to the condition that no credit of inputs, input services and capital goods has been claimed. However, exemption would continue on such services provided by non air-conditioned stage carriage. </a:t>
            </a:r>
          </a:p>
          <a:p>
            <a:endParaRPr lang="en-US" dirty="0">
              <a:solidFill>
                <a:schemeClr val="tx1"/>
              </a:solidFill>
            </a:endParaRPr>
          </a:p>
          <a:p>
            <a:r>
              <a:rPr lang="en-US" dirty="0" smtClean="0">
                <a:solidFill>
                  <a:schemeClr val="tx1"/>
                </a:solidFill>
              </a:rPr>
              <a:t>4.  </a:t>
            </a:r>
            <a:r>
              <a:rPr lang="en-US" sz="2000" b="1" u="sng" dirty="0" smtClean="0"/>
              <a:t>Services provided by senior advocate</a:t>
            </a:r>
            <a:r>
              <a:rPr lang="en-US" sz="2000" b="1" dirty="0" smtClean="0"/>
              <a:t>:-</a:t>
            </a:r>
          </a:p>
          <a:p>
            <a:endParaRPr lang="en-US" dirty="0">
              <a:solidFill>
                <a:schemeClr val="bg1">
                  <a:lumMod val="95000"/>
                </a:schemeClr>
              </a:solidFill>
            </a:endParaRPr>
          </a:p>
          <a:p>
            <a:r>
              <a:rPr lang="en-US" dirty="0" smtClean="0">
                <a:solidFill>
                  <a:schemeClr val="tx1"/>
                </a:solidFill>
              </a:rPr>
              <a:t>Exemption on services provided by a senior advocate to an advocate or partnership firm of advocates withdrawn. However, services by a senior advocate would be exempt when the service is provided to a person other than a person ordinarily carrying out any activity relating to industry, commerce or any other business or profession. </a:t>
            </a:r>
          </a:p>
          <a:p>
            <a:endParaRPr lang="en-US" dirty="0">
              <a:solidFill>
                <a:schemeClr val="tx1"/>
              </a:solidFill>
            </a:endParaRPr>
          </a:p>
          <a:p>
            <a:endParaRPr lang="en-US" dirty="0" smtClean="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266106526"/>
      </p:ext>
    </p:extLst>
  </p:cSld>
  <p:clrMapOvr>
    <a:masterClrMapping/>
  </p:clrMapOvr>
  <mc:AlternateContent xmlns:mc="http://schemas.openxmlformats.org/markup-compatibility/2006" xmlns:p14="http://schemas.microsoft.com/office/powerpoint/2010/main">
    <mc:Choice Requires="p14">
      <p:transition spd="slow" p14:dur="1500" advClick="0" advTm="1000">
        <p:split orient="vert"/>
      </p:transition>
    </mc:Choice>
    <mc:Fallback xmlns="">
      <p:transition spd="slow" advClick="0" advTm="1000">
        <p:split orient="vert"/>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990600"/>
            <a:ext cx="8686800" cy="54864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en-US" dirty="0" smtClean="0"/>
              <a:t>5</a:t>
            </a:r>
            <a:r>
              <a:rPr lang="en-US" sz="2000" b="1" dirty="0" smtClean="0"/>
              <a:t>. </a:t>
            </a:r>
            <a:r>
              <a:rPr lang="en-US" sz="2000" b="1" u="sng" dirty="0" smtClean="0"/>
              <a:t>Services provided by a person represented on an Arbitral Tribunal </a:t>
            </a:r>
            <a:r>
              <a:rPr lang="en-US" sz="2000" b="1" dirty="0" smtClean="0"/>
              <a:t>:-</a:t>
            </a:r>
          </a:p>
          <a:p>
            <a:endParaRPr lang="en-US" dirty="0"/>
          </a:p>
          <a:p>
            <a:r>
              <a:rPr lang="en-US" dirty="0" smtClean="0">
                <a:solidFill>
                  <a:schemeClr val="tx1"/>
                </a:solidFill>
              </a:rPr>
              <a:t>Exemption on services provided by a person represented on an Arbitral Tribunal to the Arbitral Tribunal withdrawn  in budget 2016 for giving relaxation  to  Public in appealing in the tribunal.</a:t>
            </a:r>
          </a:p>
          <a:p>
            <a:endParaRPr lang="en-US" dirty="0" smtClean="0">
              <a:solidFill>
                <a:schemeClr val="tx1"/>
              </a:solidFill>
            </a:endParaRPr>
          </a:p>
          <a:p>
            <a:endParaRPr lang="en-US" dirty="0">
              <a:solidFill>
                <a:schemeClr val="tx1"/>
              </a:solidFill>
            </a:endParaRPr>
          </a:p>
          <a:p>
            <a:r>
              <a:rPr lang="en-US" dirty="0" smtClean="0">
                <a:solidFill>
                  <a:schemeClr val="tx1"/>
                </a:solidFill>
              </a:rPr>
              <a:t>6.</a:t>
            </a:r>
            <a:r>
              <a:rPr lang="en-US" dirty="0" smtClean="0">
                <a:solidFill>
                  <a:schemeClr val="bg1"/>
                </a:solidFill>
              </a:rPr>
              <a:t>.</a:t>
            </a:r>
            <a:r>
              <a:rPr lang="en-US" dirty="0" smtClean="0">
                <a:solidFill>
                  <a:schemeClr val="tx1"/>
                </a:solidFill>
              </a:rPr>
              <a:t> </a:t>
            </a:r>
            <a:r>
              <a:rPr lang="en-US" sz="2000" b="1" u="sng" dirty="0" smtClean="0"/>
              <a:t>Transport of passengers, with or without accompanied belongings, by ropeway, cable car or aerial tramway : -</a:t>
            </a:r>
          </a:p>
          <a:p>
            <a:endParaRPr lang="en-US" dirty="0">
              <a:solidFill>
                <a:schemeClr val="tx1"/>
              </a:solidFill>
            </a:endParaRPr>
          </a:p>
          <a:p>
            <a:r>
              <a:rPr lang="en-US" dirty="0" smtClean="0">
                <a:solidFill>
                  <a:schemeClr val="tx1"/>
                </a:solidFill>
              </a:rPr>
              <a:t>Exemption is being withdrawn on transport of passengers, with or without accompanied belongings, by ropeway, cable car or aerial tramway.</a:t>
            </a:r>
          </a:p>
          <a:p>
            <a:endParaRPr lang="en-US" dirty="0">
              <a:solidFill>
                <a:schemeClr val="tx1"/>
              </a:solidFill>
            </a:endParaRPr>
          </a:p>
          <a:p>
            <a:endParaRPr lang="en-US" dirty="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38100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2562177734"/>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891154"/>
            <a:ext cx="8763000" cy="57382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3600" u="sng" dirty="0" smtClean="0">
              <a:solidFill>
                <a:srgbClr val="00B0F0"/>
              </a:solidFill>
            </a:endParaRPr>
          </a:p>
          <a:p>
            <a:pPr algn="ctr"/>
            <a:r>
              <a:rPr lang="en-US" sz="3600" u="sng" dirty="0" smtClean="0">
                <a:solidFill>
                  <a:srgbClr val="00B0F0"/>
                </a:solidFill>
              </a:rPr>
              <a:t>Mega Exemption</a:t>
            </a:r>
            <a:r>
              <a:rPr lang="en-US" u="sng" dirty="0" smtClean="0">
                <a:solidFill>
                  <a:srgbClr val="00B0F0"/>
                </a:solidFill>
              </a:rPr>
              <a:t> </a:t>
            </a:r>
          </a:p>
          <a:p>
            <a:pPr algn="ctr"/>
            <a:endParaRPr lang="en-US" u="sng" dirty="0">
              <a:solidFill>
                <a:srgbClr val="00B0F0"/>
              </a:solidFill>
            </a:endParaRPr>
          </a:p>
          <a:p>
            <a:r>
              <a:rPr lang="en-US" b="1" u="sng" dirty="0" smtClean="0">
                <a:solidFill>
                  <a:schemeClr val="tx1"/>
                </a:solidFill>
              </a:rPr>
              <a:t>Exemptions introduced </a:t>
            </a:r>
            <a:r>
              <a:rPr lang="en-US" dirty="0" smtClean="0">
                <a:solidFill>
                  <a:schemeClr val="tx1"/>
                </a:solidFill>
              </a:rPr>
              <a:t>:-</a:t>
            </a:r>
          </a:p>
          <a:p>
            <a:endParaRPr lang="en-US" u="sng" dirty="0">
              <a:solidFill>
                <a:schemeClr val="tx1"/>
              </a:solidFill>
            </a:endParaRPr>
          </a:p>
          <a:p>
            <a:pPr marL="285750" indent="-285750">
              <a:buFont typeface="Wingdings" pitchFamily="2" charset="2"/>
              <a:buChar char="q"/>
            </a:pPr>
            <a:r>
              <a:rPr lang="en-US" dirty="0" smtClean="0"/>
              <a:t>Services of life insurance provided by way of annuity under the National Pension System regulated by the Pension Fund Regulatory and Development Authority.</a:t>
            </a:r>
          </a:p>
          <a:p>
            <a:endParaRPr lang="en-US" dirty="0" smtClean="0"/>
          </a:p>
          <a:p>
            <a:pPr marL="285750" indent="-285750">
              <a:buFont typeface="Wingdings" pitchFamily="2" charset="2"/>
              <a:buChar char="q"/>
            </a:pPr>
            <a:r>
              <a:rPr lang="en-US" dirty="0" smtClean="0"/>
              <a:t> Services provided by Securities and Exchange Board of India (SEBI) set up under SEBI Act, 1992, by way of protecting the interests of investors in securities and to promote the development of, and to regulate, the securities market.</a:t>
            </a:r>
          </a:p>
          <a:p>
            <a:pPr marL="285750" indent="-285750">
              <a:buFont typeface="Wingdings" pitchFamily="2" charset="2"/>
              <a:buChar char="q"/>
            </a:pPr>
            <a:endParaRPr lang="en-US" dirty="0"/>
          </a:p>
          <a:p>
            <a:pPr marL="285750" indent="-285750">
              <a:buFont typeface="Wingdings" pitchFamily="2" charset="2"/>
              <a:buChar char="q"/>
            </a:pPr>
            <a:r>
              <a:rPr lang="en-US" dirty="0" smtClean="0"/>
              <a:t>Services provided by National Centre for Cold Chain Development under Department of Agriculture, Cooperation and Farmer’s Welfare, Government of India, by way of knowledge dissemination.</a:t>
            </a:r>
          </a:p>
          <a:p>
            <a:pPr marL="285750" indent="-285750">
              <a:buFont typeface="Wingdings" pitchFamily="2" charset="2"/>
              <a:buChar char="q"/>
            </a:pPr>
            <a:endParaRPr lang="en-US" dirty="0"/>
          </a:p>
          <a:p>
            <a:pPr marL="285750" indent="-285750">
              <a:buFont typeface="Wingdings" pitchFamily="2" charset="2"/>
              <a:buChar char="q"/>
            </a:pPr>
            <a:r>
              <a:rPr lang="en-US" dirty="0" smtClean="0"/>
              <a:t>Services provided by Insurance Regulatory and Development Authority (IRDA) of India.</a:t>
            </a:r>
          </a:p>
          <a:p>
            <a:pPr marL="342900" indent="-342900">
              <a:buFont typeface="Wingdings" pitchFamily="2" charset="2"/>
              <a:buChar char="v"/>
            </a:pPr>
            <a:endParaRPr lang="en-US" u="sng" dirty="0">
              <a:solidFill>
                <a:schemeClr val="tx1"/>
              </a:solidFill>
            </a:endParaRPr>
          </a:p>
          <a:p>
            <a:endParaRPr lang="en-US" u="sng" dirty="0">
              <a:solidFill>
                <a:schemeClr val="tx1"/>
              </a:solidFill>
            </a:endParaRPr>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830939507"/>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28600" y="891154"/>
            <a:ext cx="8763000" cy="5890645"/>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sz="3600" dirty="0" smtClean="0">
              <a:solidFill>
                <a:srgbClr val="00B0F0"/>
              </a:solidFill>
            </a:endParaRPr>
          </a:p>
          <a:p>
            <a:pPr algn="ctr"/>
            <a:endParaRPr lang="en-US" sz="3600" dirty="0">
              <a:solidFill>
                <a:srgbClr val="00B0F0"/>
              </a:solidFill>
            </a:endParaRPr>
          </a:p>
          <a:p>
            <a:pPr algn="ctr"/>
            <a:r>
              <a:rPr lang="en-US" sz="3600" dirty="0" smtClean="0">
                <a:solidFill>
                  <a:srgbClr val="00B0F0"/>
                </a:solidFill>
              </a:rPr>
              <a:t>Mega Exemption</a:t>
            </a:r>
          </a:p>
          <a:p>
            <a:endParaRPr lang="en-US" sz="1600" dirty="0" smtClean="0">
              <a:solidFill>
                <a:srgbClr val="00B0F0"/>
              </a:solidFill>
            </a:endParaRPr>
          </a:p>
          <a:p>
            <a:r>
              <a:rPr lang="en-US" sz="2000" b="1" u="sng" dirty="0" smtClean="0">
                <a:solidFill>
                  <a:schemeClr val="tx1"/>
                </a:solidFill>
              </a:rPr>
              <a:t>Exemptions introduced :-</a:t>
            </a:r>
            <a:endParaRPr lang="en-US" sz="2000" dirty="0" smtClean="0">
              <a:solidFill>
                <a:srgbClr val="00B0F0"/>
              </a:solidFill>
            </a:endParaRPr>
          </a:p>
          <a:p>
            <a:endParaRPr lang="en-US" dirty="0">
              <a:solidFill>
                <a:srgbClr val="00B0F0"/>
              </a:solidFill>
            </a:endParaRPr>
          </a:p>
          <a:p>
            <a:pPr marL="285750" indent="-285750">
              <a:buFont typeface="Wingdings" pitchFamily="2" charset="2"/>
              <a:buChar char="v"/>
            </a:pPr>
            <a:r>
              <a:rPr lang="en-US" dirty="0" smtClean="0"/>
              <a:t> Services </a:t>
            </a:r>
            <a:r>
              <a:rPr lang="en-US" b="1" dirty="0" smtClean="0"/>
              <a:t>of general insurance business provided under “Niramaya” Health Insurance scheme launched by National Trust </a:t>
            </a:r>
            <a:r>
              <a:rPr lang="en-US" dirty="0" smtClean="0"/>
              <a:t>for the Welfare of Persons with Autism, Cerebral Palsy, Mental Retardation and Multiple Disability in collaboration with private/ public insurance companies.</a:t>
            </a:r>
          </a:p>
          <a:p>
            <a:pPr marL="285750" indent="-285750">
              <a:buFont typeface="Wingdings" pitchFamily="2" charset="2"/>
              <a:buChar char="v"/>
            </a:pPr>
            <a:endParaRPr lang="en-US" dirty="0">
              <a:solidFill>
                <a:srgbClr val="00B0F0"/>
              </a:solidFill>
            </a:endParaRPr>
          </a:p>
          <a:p>
            <a:pPr marL="285750" indent="-285750">
              <a:buFont typeface="Wingdings" pitchFamily="2" charset="2"/>
              <a:buChar char="v"/>
            </a:pPr>
            <a:r>
              <a:rPr lang="en-US" dirty="0" smtClean="0"/>
              <a:t>Services provided by </a:t>
            </a:r>
            <a:r>
              <a:rPr lang="en-US" b="1" dirty="0" smtClean="0"/>
              <a:t>way of skill/vocational training by Deen Dayal Upadhyay Grameen Kaushalya Yojana</a:t>
            </a:r>
            <a:r>
              <a:rPr lang="en-US" dirty="0" smtClean="0"/>
              <a:t> training partners. </a:t>
            </a:r>
          </a:p>
          <a:p>
            <a:pPr marL="285750" indent="-285750">
              <a:buFont typeface="Wingdings" pitchFamily="2" charset="2"/>
              <a:buChar char="v"/>
            </a:pPr>
            <a:endParaRPr lang="en-US" dirty="0">
              <a:solidFill>
                <a:srgbClr val="00B0F0"/>
              </a:solidFill>
            </a:endParaRPr>
          </a:p>
          <a:p>
            <a:pPr marL="285750" indent="-285750">
              <a:buFont typeface="Wingdings" pitchFamily="2" charset="2"/>
              <a:buChar char="v"/>
            </a:pPr>
            <a:r>
              <a:rPr lang="en-US" dirty="0" smtClean="0"/>
              <a:t> Services of assessing </a:t>
            </a:r>
            <a:r>
              <a:rPr lang="en-US" b="1" dirty="0" smtClean="0"/>
              <a:t>bodies empanelled centrally by Directorate General of Training, Ministry of Skill Development &amp; Entrepreneurship.</a:t>
            </a:r>
          </a:p>
          <a:p>
            <a:pPr marL="285750" indent="-285750">
              <a:buFont typeface="Wingdings" pitchFamily="2" charset="2"/>
              <a:buChar char="v"/>
            </a:pPr>
            <a:endParaRPr lang="en-US" dirty="0">
              <a:solidFill>
                <a:srgbClr val="00B0F0"/>
              </a:solidFill>
            </a:endParaRPr>
          </a:p>
          <a:p>
            <a:pPr marL="285750" indent="-285750">
              <a:buFont typeface="Wingdings" pitchFamily="2" charset="2"/>
              <a:buChar char="v"/>
            </a:pPr>
            <a:r>
              <a:rPr lang="en-US" dirty="0" smtClean="0"/>
              <a:t>Exemption limit for services provided by a </a:t>
            </a:r>
            <a:r>
              <a:rPr lang="en-US" b="1" dirty="0" smtClean="0"/>
              <a:t>performing artist in folk or classical art forms of music, dance</a:t>
            </a:r>
            <a:r>
              <a:rPr lang="en-US" dirty="0" smtClean="0"/>
              <a:t> or theatre, is being </a:t>
            </a:r>
            <a:r>
              <a:rPr lang="en-US" b="1" dirty="0" smtClean="0"/>
              <a:t>increased from Rs 1 lakh to Rs 1.5 lakh</a:t>
            </a:r>
            <a:r>
              <a:rPr lang="en-US" dirty="0" smtClean="0"/>
              <a:t> per performance.</a:t>
            </a:r>
            <a:endParaRPr lang="en-US" dirty="0" smtClean="0">
              <a:solidFill>
                <a:srgbClr val="00B0F0"/>
              </a:solidFill>
            </a:endParaRPr>
          </a:p>
          <a:p>
            <a:pPr algn="ctr"/>
            <a:endParaRPr lang="en-US" sz="3600" dirty="0" smtClean="0">
              <a:solidFill>
                <a:srgbClr val="00B0F0"/>
              </a:solidFill>
            </a:endParaRPr>
          </a:p>
          <a:p>
            <a:pPr algn="ctr"/>
            <a:endParaRPr lang="en-US" sz="3600" dirty="0" smtClean="0">
              <a:solidFill>
                <a:srgbClr val="00B0F0"/>
              </a:solidFill>
            </a:endParaRPr>
          </a:p>
          <a:p>
            <a:pPr algn="ctr"/>
            <a:r>
              <a:rPr lang="en-US" dirty="0" smtClean="0"/>
              <a:t> </a:t>
            </a:r>
            <a:endParaRPr lang="en-US" dirty="0"/>
          </a:p>
        </p:txBody>
      </p:sp>
      <p:cxnSp>
        <p:nvCxnSpPr>
          <p:cNvPr id="3" name="Straight Connector 2"/>
          <p:cNvCxnSpPr/>
          <p:nvPr/>
        </p:nvCxnSpPr>
        <p:spPr>
          <a:xfrm flipH="1">
            <a:off x="304800" y="446462"/>
            <a:ext cx="88392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a:off x="304800" y="422564"/>
            <a:ext cx="0" cy="415636"/>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332509" y="429490"/>
            <a:ext cx="2133600" cy="461665"/>
          </a:xfrm>
          <a:prstGeom prst="rect">
            <a:avLst/>
          </a:prstGeom>
          <a:noFill/>
        </p:spPr>
        <p:txBody>
          <a:bodyPr wrap="square" rtlCol="0">
            <a:spAutoFit/>
          </a:bodyPr>
          <a:lstStyle/>
          <a:p>
            <a:r>
              <a:rPr lang="en-US" sz="2400" b="1" dirty="0" smtClean="0"/>
              <a:t>Service Tax</a:t>
            </a:r>
            <a:r>
              <a:rPr lang="en-US" b="1" dirty="0" smtClean="0"/>
              <a:t> </a:t>
            </a:r>
            <a:endParaRPr lang="en-US" b="1" dirty="0"/>
          </a:p>
        </p:txBody>
      </p:sp>
    </p:spTree>
    <p:extLst>
      <p:ext uri="{BB962C8B-B14F-4D97-AF65-F5344CB8AC3E}">
        <p14:creationId xmlns:p14="http://schemas.microsoft.com/office/powerpoint/2010/main" val="3937019106"/>
      </p:ext>
    </p:extLst>
  </p:cSld>
  <p:clrMapOvr>
    <a:masterClrMapping/>
  </p:clrMapOvr>
  <mc:AlternateContent xmlns:mc="http://schemas.openxmlformats.org/markup-compatibility/2006" xmlns:p14="http://schemas.microsoft.com/office/powerpoint/2010/main">
    <mc:Choice Requires="p14">
      <p:transition spd="slow" p14:dur="1500" advTm="1000">
        <p:split orient="vert"/>
      </p:transition>
    </mc:Choice>
    <mc:Fallback xmlns="">
      <p:transition spd="slow" advTm="1000">
        <p:split orient="vert"/>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699</TotalTime>
  <Words>2100</Words>
  <Application>Microsoft Office PowerPoint</Application>
  <PresentationFormat>On-screen Show (4:3)</PresentationFormat>
  <Paragraphs>242</Paragraphs>
  <Slides>20</Slides>
  <Notes>9</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181</cp:revision>
  <dcterms:created xsi:type="dcterms:W3CDTF">2016-06-16T09:37:48Z</dcterms:created>
  <dcterms:modified xsi:type="dcterms:W3CDTF">2016-06-21T11:38:07Z</dcterms:modified>
</cp:coreProperties>
</file>