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2" r:id="rId1"/>
  </p:sldMasterIdLst>
  <p:notesMasterIdLst>
    <p:notesMasterId r:id="rId28"/>
  </p:notesMasterIdLst>
  <p:handoutMasterIdLst>
    <p:handoutMasterId r:id="rId29"/>
  </p:handoutMasterIdLst>
  <p:sldIdLst>
    <p:sldId id="276" r:id="rId2"/>
    <p:sldId id="256" r:id="rId3"/>
    <p:sldId id="277" r:id="rId4"/>
    <p:sldId id="278" r:id="rId5"/>
    <p:sldId id="257" r:id="rId6"/>
    <p:sldId id="258" r:id="rId7"/>
    <p:sldId id="259" r:id="rId8"/>
    <p:sldId id="260" r:id="rId9"/>
    <p:sldId id="279" r:id="rId10"/>
    <p:sldId id="28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82" r:id="rId24"/>
    <p:sldId id="281" r:id="rId25"/>
    <p:sldId id="273" r:id="rId26"/>
    <p:sldId id="274" r:id="rId2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6600"/>
    <a:srgbClr val="0D0911"/>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029" autoAdjust="0"/>
    <p:restoredTop sz="94660"/>
  </p:normalViewPr>
  <p:slideViewPr>
    <p:cSldViewPr>
      <p:cViewPr varScale="1">
        <p:scale>
          <a:sx n="68" d="100"/>
          <a:sy n="68" d="100"/>
        </p:scale>
        <p:origin x="-1428"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r>
              <a:rPr lang="en-US" smtClean="0"/>
              <a:t>AN ITT PRESENTATION</a:t>
            </a:r>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6C96A311-EEC5-46D6-9866-2E387B3434FA}" type="datetimeFigureOut">
              <a:rPr lang="en-US" smtClean="0"/>
              <a:pPr/>
              <a:t>27-Jan-11</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r>
              <a:rPr lang="en-US" smtClean="0"/>
              <a:t>A JOURNEY OF TELEPHONE TO MOBILE PHONE.</a:t>
            </a:r>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E62F3A3E-241D-47C1-843F-C1A9F24150D9}" type="slidenum">
              <a:rPr lang="en-US" smtClean="0"/>
              <a:pPr/>
              <a:t>‹#›</a:t>
            </a:fld>
            <a:endParaRPr lang="en-US"/>
          </a:p>
        </p:txBody>
      </p:sp>
    </p:spTree>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r>
              <a:rPr lang="en-US" smtClean="0"/>
              <a:t>AN ITT PRESENTATION</a:t>
            </a: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BE78D6A-88AE-4BFD-B432-7125455C0C81}" type="datetimeFigureOut">
              <a:rPr lang="en-US" smtClean="0"/>
              <a:pPr/>
              <a:t>27-Jan-11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r>
              <a:rPr lang="en-US" smtClean="0"/>
              <a:t>A JOURNEY OF TELEPHONE TO MOBILE PHONE.</a:t>
            </a: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D1F5D86-4B8F-4900-A429-45E6DE05E05B}" type="slidenum">
              <a:rPr lang="en-US" smtClean="0"/>
              <a:pPr/>
              <a:t>‹#›</a:t>
            </a:fld>
            <a:endParaRPr lang="en-US"/>
          </a:p>
        </p:txBody>
      </p:sp>
    </p:spTree>
  </p:cSld>
  <p:clrMap bg1="lt1" tx1="dk1" bg2="lt2" tx2="dk2" accent1="accent1" accent2="accent2" accent3="accent3" accent4="accent4" accent5="accent5" accent6="accent6" hlink="hlink" folHlink="folHlink"/>
  <p:hf hd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D1F5D86-4B8F-4900-A429-45E6DE05E05B}" type="slidenum">
              <a:rPr lang="en-US" smtClean="0"/>
              <a:pPr/>
              <a:t>1</a:t>
            </a:fld>
            <a:endParaRPr lang="en-US"/>
          </a:p>
        </p:txBody>
      </p:sp>
      <p:sp>
        <p:nvSpPr>
          <p:cNvPr id="5" name="Footer Placeholder 4"/>
          <p:cNvSpPr>
            <a:spLocks noGrp="1"/>
          </p:cNvSpPr>
          <p:nvPr>
            <p:ph type="ftr" sz="quarter" idx="11"/>
          </p:nvPr>
        </p:nvSpPr>
        <p:spPr/>
        <p:txBody>
          <a:bodyPr/>
          <a:lstStyle/>
          <a:p>
            <a:r>
              <a:rPr lang="en-US" smtClean="0"/>
              <a:t>A JOURNEY OF TELEPHONE TO MOBILE PHONE.</a:t>
            </a:r>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5" name="Footer Placeholder 4"/>
          <p:cNvSpPr>
            <a:spLocks noGrp="1"/>
          </p:cNvSpPr>
          <p:nvPr>
            <p:ph type="ftr" sz="quarter" idx="11"/>
          </p:nvPr>
        </p:nvSpPr>
        <p:spPr/>
        <p:txBody>
          <a:bodyPr/>
          <a:lstStyle/>
          <a:p>
            <a:r>
              <a:rPr lang="en-US" smtClean="0"/>
              <a:t>A JOURNEY OF TELEPHONE TO MOBILE PHONE.</a:t>
            </a:r>
            <a:endParaRPr lang="en-US"/>
          </a:p>
        </p:txBody>
      </p:sp>
      <p:sp>
        <p:nvSpPr>
          <p:cNvPr id="6" name="Slide Number Placeholder 5"/>
          <p:cNvSpPr>
            <a:spLocks noGrp="1"/>
          </p:cNvSpPr>
          <p:nvPr>
            <p:ph type="sldNum" sz="quarter" idx="12"/>
          </p:nvPr>
        </p:nvSpPr>
        <p:spPr/>
        <p:txBody>
          <a:bodyPr/>
          <a:lstStyle/>
          <a:p>
            <a:fld id="{0D1F5D86-4B8F-4900-A429-45E6DE05E05B}" type="slidenum">
              <a:rPr lang="en-US" smtClean="0"/>
              <a:pPr/>
              <a:t>7</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514350" y="5349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9" name="Title 28"/>
          <p:cNvSpPr>
            <a:spLocks noGrp="1"/>
          </p:cNvSpPr>
          <p:nvPr>
            <p:ph type="ctrTitle"/>
          </p:nvPr>
        </p:nvSpPr>
        <p:spPr>
          <a:xfrm>
            <a:off x="381000" y="4853411"/>
            <a:ext cx="8458200" cy="1222375"/>
          </a:xfrm>
        </p:spPr>
        <p:txBody>
          <a:bodyPr anchor="t"/>
          <a:lstStyle/>
          <a:p>
            <a:r>
              <a:rPr kumimoji="0" lang="en-US" smtClean="0"/>
              <a:t>Click to edit Master title style</a:t>
            </a:r>
            <a:endParaRPr kumimoji="0" lang="en-US"/>
          </a:p>
        </p:txBody>
      </p:sp>
      <p:sp>
        <p:nvSpPr>
          <p:cNvPr id="9" name="Subtitle 8"/>
          <p:cNvSpPr>
            <a:spLocks noGrp="1"/>
          </p:cNvSpPr>
          <p:nvPr>
            <p:ph type="subTitle" idx="1"/>
          </p:nvPr>
        </p:nvSpPr>
        <p:spPr>
          <a:xfrm>
            <a:off x="381000" y="3886200"/>
            <a:ext cx="8458200" cy="914400"/>
          </a:xfrm>
        </p:spPr>
        <p:txBody>
          <a:bodyPr anchor="b"/>
          <a:lstStyle>
            <a:lvl1pPr marL="0" indent="0" algn="l">
              <a:buNone/>
              <a:defRPr sz="2400">
                <a:solidFill>
                  <a:schemeClr val="tx2">
                    <a:shade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16" name="Date Placeholder 15"/>
          <p:cNvSpPr>
            <a:spLocks noGrp="1"/>
          </p:cNvSpPr>
          <p:nvPr>
            <p:ph type="dt" sz="half" idx="10"/>
          </p:nvPr>
        </p:nvSpPr>
        <p:spPr/>
        <p:txBody>
          <a:bodyPr/>
          <a:lstStyle/>
          <a:p>
            <a:r>
              <a:rPr lang="en-US" smtClean="0"/>
              <a:t>A Journey of Telephone to Mobile Phone.</a:t>
            </a:r>
            <a:endParaRPr lang="en-US"/>
          </a:p>
        </p:txBody>
      </p:sp>
      <p:sp>
        <p:nvSpPr>
          <p:cNvPr id="2" name="Footer Placeholder 1"/>
          <p:cNvSpPr>
            <a:spLocks noGrp="1"/>
          </p:cNvSpPr>
          <p:nvPr>
            <p:ph type="ftr" sz="quarter" idx="11"/>
          </p:nvPr>
        </p:nvSpPr>
        <p:spPr/>
        <p:txBody>
          <a:bodyPr/>
          <a:lstStyle/>
          <a:p>
            <a:r>
              <a:rPr lang="en-US" smtClean="0"/>
              <a:t>An TT Presentation.</a:t>
            </a:r>
            <a:endParaRPr lang="en-US"/>
          </a:p>
        </p:txBody>
      </p:sp>
      <p:sp>
        <p:nvSpPr>
          <p:cNvPr id="15" name="Slide Number Placeholder 14"/>
          <p:cNvSpPr>
            <a:spLocks noGrp="1"/>
          </p:cNvSpPr>
          <p:nvPr>
            <p:ph type="sldNum" sz="quarter" idx="12"/>
          </p:nvPr>
        </p:nvSpPr>
        <p:spPr>
          <a:xfrm>
            <a:off x="8229600" y="6473952"/>
            <a:ext cx="758952" cy="246888"/>
          </a:xfrm>
        </p:spPr>
        <p:txBody>
          <a:bodyPr/>
          <a:lstStyle/>
          <a:p>
            <a:fld id="{6E1ADAEA-3C3D-4AD7-9031-4667E8AF89EC}"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r>
              <a:rPr lang="en-US" smtClean="0"/>
              <a:t>A Journey of Telephone to Mobile Phone.</a:t>
            </a:r>
            <a:endParaRPr lang="en-US"/>
          </a:p>
        </p:txBody>
      </p:sp>
      <p:sp>
        <p:nvSpPr>
          <p:cNvPr id="5" name="Footer Placeholder 4"/>
          <p:cNvSpPr>
            <a:spLocks noGrp="1"/>
          </p:cNvSpPr>
          <p:nvPr>
            <p:ph type="ftr" sz="quarter" idx="11"/>
          </p:nvPr>
        </p:nvSpPr>
        <p:spPr/>
        <p:txBody>
          <a:bodyPr/>
          <a:lstStyle/>
          <a:p>
            <a:r>
              <a:rPr lang="en-US" smtClean="0"/>
              <a:t>An TT Presentation.</a:t>
            </a:r>
            <a:endParaRPr lang="en-US"/>
          </a:p>
        </p:txBody>
      </p:sp>
      <p:sp>
        <p:nvSpPr>
          <p:cNvPr id="6" name="Slide Number Placeholder 5"/>
          <p:cNvSpPr>
            <a:spLocks noGrp="1"/>
          </p:cNvSpPr>
          <p:nvPr>
            <p:ph type="sldNum" sz="quarter" idx="12"/>
          </p:nvPr>
        </p:nvSpPr>
        <p:spPr/>
        <p:txBody>
          <a:bodyPr/>
          <a:lstStyle/>
          <a:p>
            <a:fld id="{6E1ADAEA-3C3D-4AD7-9031-4667E8AF89EC}"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549276"/>
            <a:ext cx="18288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549276"/>
            <a:ext cx="62484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r>
              <a:rPr lang="en-US" smtClean="0"/>
              <a:t>A Journey of Telephone to Mobile Phone.</a:t>
            </a:r>
            <a:endParaRPr lang="en-US"/>
          </a:p>
        </p:txBody>
      </p:sp>
      <p:sp>
        <p:nvSpPr>
          <p:cNvPr id="5" name="Footer Placeholder 4"/>
          <p:cNvSpPr>
            <a:spLocks noGrp="1"/>
          </p:cNvSpPr>
          <p:nvPr>
            <p:ph type="ftr" sz="quarter" idx="11"/>
          </p:nvPr>
        </p:nvSpPr>
        <p:spPr/>
        <p:txBody>
          <a:bodyPr/>
          <a:lstStyle/>
          <a:p>
            <a:r>
              <a:rPr lang="en-US" smtClean="0"/>
              <a:t>An TT Presentation.</a:t>
            </a:r>
            <a:endParaRPr lang="en-US"/>
          </a:p>
        </p:txBody>
      </p:sp>
      <p:sp>
        <p:nvSpPr>
          <p:cNvPr id="6" name="Slide Number Placeholder 5"/>
          <p:cNvSpPr>
            <a:spLocks noGrp="1"/>
          </p:cNvSpPr>
          <p:nvPr>
            <p:ph type="sldNum" sz="quarter" idx="12"/>
          </p:nvPr>
        </p:nvSpPr>
        <p:spPr/>
        <p:txBody>
          <a:bodyPr/>
          <a:lstStyle/>
          <a:p>
            <a:fld id="{6E1ADAEA-3C3D-4AD7-9031-4667E8AF89EC}"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2" name="Title 21"/>
          <p:cNvSpPr>
            <a:spLocks noGrp="1"/>
          </p:cNvSpPr>
          <p:nvPr>
            <p:ph type="title"/>
          </p:nvPr>
        </p:nvSpPr>
        <p:spPr/>
        <p:txBody>
          <a:bodyPr/>
          <a:lstStyle/>
          <a:p>
            <a:r>
              <a:rPr kumimoji="0" lang="en-US" smtClean="0"/>
              <a:t>Click to edit Master title style</a:t>
            </a:r>
            <a:endParaRPr kumimoji="0" lang="en-US"/>
          </a:p>
        </p:txBody>
      </p:sp>
      <p:sp>
        <p:nvSpPr>
          <p:cNvPr id="27" name="Content Placeholder 26"/>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5" name="Date Placeholder 24"/>
          <p:cNvSpPr>
            <a:spLocks noGrp="1"/>
          </p:cNvSpPr>
          <p:nvPr>
            <p:ph type="dt" sz="half" idx="10"/>
          </p:nvPr>
        </p:nvSpPr>
        <p:spPr/>
        <p:txBody>
          <a:bodyPr/>
          <a:lstStyle/>
          <a:p>
            <a:r>
              <a:rPr lang="en-US" smtClean="0"/>
              <a:t>A Journey of Telephone to Mobile Phone.</a:t>
            </a:r>
            <a:endParaRPr lang="en-US"/>
          </a:p>
        </p:txBody>
      </p:sp>
      <p:sp>
        <p:nvSpPr>
          <p:cNvPr id="19" name="Footer Placeholder 18"/>
          <p:cNvSpPr>
            <a:spLocks noGrp="1"/>
          </p:cNvSpPr>
          <p:nvPr>
            <p:ph type="ftr" sz="quarter" idx="11"/>
          </p:nvPr>
        </p:nvSpPr>
        <p:spPr>
          <a:xfrm>
            <a:off x="3581400" y="76200"/>
            <a:ext cx="2895600" cy="288925"/>
          </a:xfrm>
        </p:spPr>
        <p:txBody>
          <a:bodyPr/>
          <a:lstStyle/>
          <a:p>
            <a:r>
              <a:rPr lang="en-US" smtClean="0"/>
              <a:t>An TT Presentation.</a:t>
            </a:r>
            <a:endParaRPr lang="en-US"/>
          </a:p>
        </p:txBody>
      </p:sp>
      <p:sp>
        <p:nvSpPr>
          <p:cNvPr id="16" name="Slide Number Placeholder 15"/>
          <p:cNvSpPr>
            <a:spLocks noGrp="1"/>
          </p:cNvSpPr>
          <p:nvPr>
            <p:ph type="sldNum" sz="quarter" idx="12"/>
          </p:nvPr>
        </p:nvSpPr>
        <p:spPr>
          <a:xfrm>
            <a:off x="8229600" y="6473952"/>
            <a:ext cx="758952" cy="246888"/>
          </a:xfrm>
        </p:spPr>
        <p:txBody>
          <a:bodyPr/>
          <a:lstStyle/>
          <a:p>
            <a:fld id="{6E1ADAEA-3C3D-4AD7-9031-4667E8AF89EC}"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2"/>
      </p:bgRef>
    </p:bg>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514350" y="3444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Text Placeholder 5"/>
          <p:cNvSpPr>
            <a:spLocks noGrp="1"/>
          </p:cNvSpPr>
          <p:nvPr>
            <p:ph type="body" idx="1"/>
          </p:nvPr>
        </p:nvSpPr>
        <p:spPr>
          <a:xfrm>
            <a:off x="381000" y="1676400"/>
            <a:ext cx="8458200" cy="1219200"/>
          </a:xfrm>
        </p:spPr>
        <p:txBody>
          <a:bodyPr anchor="b"/>
          <a:lstStyle>
            <a:lvl1pPr marL="0" indent="0" algn="r">
              <a:buNone/>
              <a:defRPr sz="2000">
                <a:solidFill>
                  <a:schemeClr val="tx2">
                    <a:shade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19" name="Date Placeholder 18"/>
          <p:cNvSpPr>
            <a:spLocks noGrp="1"/>
          </p:cNvSpPr>
          <p:nvPr>
            <p:ph type="dt" sz="half" idx="10"/>
          </p:nvPr>
        </p:nvSpPr>
        <p:spPr/>
        <p:txBody>
          <a:bodyPr/>
          <a:lstStyle/>
          <a:p>
            <a:r>
              <a:rPr lang="en-US" smtClean="0"/>
              <a:t>A Journey of Telephone to Mobile Phone.</a:t>
            </a:r>
            <a:endParaRPr lang="en-US"/>
          </a:p>
        </p:txBody>
      </p:sp>
      <p:sp>
        <p:nvSpPr>
          <p:cNvPr id="11" name="Footer Placeholder 10"/>
          <p:cNvSpPr>
            <a:spLocks noGrp="1"/>
          </p:cNvSpPr>
          <p:nvPr>
            <p:ph type="ftr" sz="quarter" idx="11"/>
          </p:nvPr>
        </p:nvSpPr>
        <p:spPr/>
        <p:txBody>
          <a:bodyPr/>
          <a:lstStyle/>
          <a:p>
            <a:r>
              <a:rPr lang="en-US" smtClean="0"/>
              <a:t>An TT Presentation.</a:t>
            </a:r>
            <a:endParaRPr lang="en-US"/>
          </a:p>
        </p:txBody>
      </p:sp>
      <p:sp>
        <p:nvSpPr>
          <p:cNvPr id="16" name="Slide Number Placeholder 15"/>
          <p:cNvSpPr>
            <a:spLocks noGrp="1"/>
          </p:cNvSpPr>
          <p:nvPr>
            <p:ph type="sldNum" sz="quarter" idx="12"/>
          </p:nvPr>
        </p:nvSpPr>
        <p:spPr/>
        <p:txBody>
          <a:bodyPr/>
          <a:lstStyle/>
          <a:p>
            <a:fld id="{6E1ADAEA-3C3D-4AD7-9031-4667E8AF89EC}" type="slidenum">
              <a:rPr lang="en-US" smtClean="0"/>
              <a:pPr/>
              <a:t>‹#›</a:t>
            </a:fld>
            <a:endParaRPr lang="en-US"/>
          </a:p>
        </p:txBody>
      </p:sp>
      <p:sp>
        <p:nvSpPr>
          <p:cNvPr id="8" name="Title 7"/>
          <p:cNvSpPr>
            <a:spLocks noGrp="1"/>
          </p:cNvSpPr>
          <p:nvPr>
            <p:ph type="title"/>
          </p:nvPr>
        </p:nvSpPr>
        <p:spPr>
          <a:xfrm>
            <a:off x="180475" y="2947085"/>
            <a:ext cx="8686800" cy="1184825"/>
          </a:xfrm>
        </p:spPr>
        <p:txBody>
          <a:bodyPr rtlCol="0" anchor="t"/>
          <a:lstStyle>
            <a:lvl1pPr algn="r">
              <a:defRPr/>
            </a:lvl1pPr>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0" name="Title 19"/>
          <p:cNvSpPr>
            <a:spLocks noGrp="1"/>
          </p:cNvSpPr>
          <p:nvPr>
            <p:ph type="title"/>
          </p:nvPr>
        </p:nvSpPr>
        <p:spPr>
          <a:xfrm>
            <a:off x="301752" y="457200"/>
            <a:ext cx="8686800" cy="841248"/>
          </a:xfrm>
        </p:spPr>
        <p:txBody>
          <a:bodyPr/>
          <a:lstStyle/>
          <a:p>
            <a:r>
              <a:rPr kumimoji="0" lang="en-US" smtClean="0"/>
              <a:t>Click to edit Master title style</a:t>
            </a:r>
            <a:endParaRPr kumimoji="0" lang="en-US"/>
          </a:p>
        </p:txBody>
      </p:sp>
      <p:sp>
        <p:nvSpPr>
          <p:cNvPr id="14" name="Content Placeholder 13"/>
          <p:cNvSpPr>
            <a:spLocks noGrp="1"/>
          </p:cNvSpPr>
          <p:nvPr>
            <p:ph sz="half" idx="1"/>
          </p:nvPr>
        </p:nvSpPr>
        <p:spPr>
          <a:xfrm>
            <a:off x="304800" y="1600200"/>
            <a:ext cx="41910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half" idx="2"/>
          </p:nvPr>
        </p:nvSpPr>
        <p:spPr>
          <a:xfrm>
            <a:off x="4648200" y="1600200"/>
            <a:ext cx="43434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1" name="Date Placeholder 20"/>
          <p:cNvSpPr>
            <a:spLocks noGrp="1"/>
          </p:cNvSpPr>
          <p:nvPr>
            <p:ph type="dt" sz="half" idx="10"/>
          </p:nvPr>
        </p:nvSpPr>
        <p:spPr/>
        <p:txBody>
          <a:bodyPr/>
          <a:lstStyle/>
          <a:p>
            <a:r>
              <a:rPr lang="en-US" smtClean="0"/>
              <a:t>A Journey of Telephone to Mobile Phone.</a:t>
            </a:r>
            <a:endParaRPr lang="en-US"/>
          </a:p>
        </p:txBody>
      </p:sp>
      <p:sp>
        <p:nvSpPr>
          <p:cNvPr id="10" name="Footer Placeholder 9"/>
          <p:cNvSpPr>
            <a:spLocks noGrp="1"/>
          </p:cNvSpPr>
          <p:nvPr>
            <p:ph type="ftr" sz="quarter" idx="11"/>
          </p:nvPr>
        </p:nvSpPr>
        <p:spPr/>
        <p:txBody>
          <a:bodyPr/>
          <a:lstStyle/>
          <a:p>
            <a:r>
              <a:rPr lang="en-US" smtClean="0"/>
              <a:t>An TT Presentation.</a:t>
            </a:r>
            <a:endParaRPr lang="en-US"/>
          </a:p>
        </p:txBody>
      </p:sp>
      <p:sp>
        <p:nvSpPr>
          <p:cNvPr id="31" name="Slide Number Placeholder 30"/>
          <p:cNvSpPr>
            <a:spLocks noGrp="1"/>
          </p:cNvSpPr>
          <p:nvPr>
            <p:ph type="sldNum" sz="quarter" idx="12"/>
          </p:nvPr>
        </p:nvSpPr>
        <p:spPr/>
        <p:txBody>
          <a:bodyPr/>
          <a:lstStyle/>
          <a:p>
            <a:fld id="{6E1ADAEA-3C3D-4AD7-9031-4667E8AF89EC}"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9" name="Title 28"/>
          <p:cNvSpPr>
            <a:spLocks noGrp="1"/>
          </p:cNvSpPr>
          <p:nvPr>
            <p:ph type="title"/>
          </p:nvPr>
        </p:nvSpPr>
        <p:spPr>
          <a:xfrm>
            <a:off x="304800" y="5410200"/>
            <a:ext cx="8610600" cy="882650"/>
          </a:xfrm>
        </p:spPr>
        <p:txBody>
          <a:bodyPr anchor="ctr"/>
          <a:lstStyle>
            <a:lvl1pPr>
              <a:defRPr/>
            </a:lvl1pPr>
          </a:lstStyle>
          <a:p>
            <a:r>
              <a:rPr kumimoji="0" lang="en-US" smtClean="0"/>
              <a:t>Click to edit Master title style</a:t>
            </a:r>
            <a:endParaRPr kumimoji="0" lang="en-US"/>
          </a:p>
        </p:txBody>
      </p:sp>
      <p:sp>
        <p:nvSpPr>
          <p:cNvPr id="13" name="Text Placeholder 12"/>
          <p:cNvSpPr>
            <a:spLocks noGrp="1"/>
          </p:cNvSpPr>
          <p:nvPr>
            <p:ph type="body" idx="1"/>
          </p:nvPr>
        </p:nvSpPr>
        <p:spPr>
          <a:xfrm>
            <a:off x="281444" y="666750"/>
            <a:ext cx="4290556"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25" name="Text Placeholder 24"/>
          <p:cNvSpPr>
            <a:spLocks noGrp="1"/>
          </p:cNvSpPr>
          <p:nvPr>
            <p:ph type="body" sz="half" idx="3"/>
          </p:nvPr>
        </p:nvSpPr>
        <p:spPr>
          <a:xfrm>
            <a:off x="4645025" y="666750"/>
            <a:ext cx="4292241"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Content Placeholder 3"/>
          <p:cNvSpPr>
            <a:spLocks noGrp="1"/>
          </p:cNvSpPr>
          <p:nvPr>
            <p:ph sz="quarter" idx="2"/>
          </p:nvPr>
        </p:nvSpPr>
        <p:spPr>
          <a:xfrm>
            <a:off x="281444" y="1316037"/>
            <a:ext cx="429055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8" name="Content Placeholder 27"/>
          <p:cNvSpPr>
            <a:spLocks noGrp="1"/>
          </p:cNvSpPr>
          <p:nvPr>
            <p:ph sz="quarter" idx="4"/>
          </p:nvPr>
        </p:nvSpPr>
        <p:spPr>
          <a:xfrm>
            <a:off x="4648730" y="1316037"/>
            <a:ext cx="428853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0" name="Date Placeholder 9"/>
          <p:cNvSpPr>
            <a:spLocks noGrp="1"/>
          </p:cNvSpPr>
          <p:nvPr>
            <p:ph type="dt" sz="half" idx="10"/>
          </p:nvPr>
        </p:nvSpPr>
        <p:spPr/>
        <p:txBody>
          <a:bodyPr/>
          <a:lstStyle/>
          <a:p>
            <a:r>
              <a:rPr lang="en-US" smtClean="0"/>
              <a:t>A Journey of Telephone to Mobile Phone.</a:t>
            </a:r>
            <a:endParaRPr lang="en-US"/>
          </a:p>
        </p:txBody>
      </p:sp>
      <p:sp>
        <p:nvSpPr>
          <p:cNvPr id="6" name="Footer Placeholder 5"/>
          <p:cNvSpPr>
            <a:spLocks noGrp="1"/>
          </p:cNvSpPr>
          <p:nvPr>
            <p:ph type="ftr" sz="quarter" idx="11"/>
          </p:nvPr>
        </p:nvSpPr>
        <p:spPr/>
        <p:txBody>
          <a:bodyPr/>
          <a:lstStyle/>
          <a:p>
            <a:r>
              <a:rPr lang="en-US" smtClean="0"/>
              <a:t>An TT Presentation.</a:t>
            </a:r>
            <a:endParaRPr lang="en-US"/>
          </a:p>
        </p:txBody>
      </p:sp>
      <p:sp>
        <p:nvSpPr>
          <p:cNvPr id="7" name="Slide Number Placeholder 6"/>
          <p:cNvSpPr>
            <a:spLocks noGrp="1"/>
          </p:cNvSpPr>
          <p:nvPr>
            <p:ph type="sldNum" sz="quarter" idx="12"/>
          </p:nvPr>
        </p:nvSpPr>
        <p:spPr>
          <a:xfrm>
            <a:off x="8229600" y="6477000"/>
            <a:ext cx="762000" cy="246888"/>
          </a:xfrm>
        </p:spPr>
        <p:txBody>
          <a:bodyPr/>
          <a:lstStyle/>
          <a:p>
            <a:fld id="{6E1ADAEA-3C3D-4AD7-9031-4667E8AF89EC}" type="slidenum">
              <a:rPr lang="en-US" smtClean="0"/>
              <a:pPr/>
              <a:t>‹#›</a:t>
            </a:fld>
            <a:endParaRPr lang="en-US"/>
          </a:p>
        </p:txBody>
      </p:sp>
      <p:sp>
        <p:nvSpPr>
          <p:cNvPr id="11" name="Straight Connector 10"/>
          <p:cNvSpPr>
            <a:spLocks noChangeShapeType="1"/>
          </p:cNvSpPr>
          <p:nvPr/>
        </p:nvSpPr>
        <p:spPr bwMode="auto">
          <a:xfrm>
            <a:off x="514350" y="6019800"/>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0" name="Title 29"/>
          <p:cNvSpPr>
            <a:spLocks noGrp="1"/>
          </p:cNvSpPr>
          <p:nvPr>
            <p:ph type="title"/>
          </p:nvPr>
        </p:nvSpPr>
        <p:spPr>
          <a:xfrm>
            <a:off x="301752" y="457200"/>
            <a:ext cx="8686800" cy="841248"/>
          </a:xfrm>
        </p:spPr>
        <p:txBody>
          <a:bodyPr/>
          <a:lstStyle/>
          <a:p>
            <a:r>
              <a:rPr kumimoji="0" lang="en-US" smtClean="0"/>
              <a:t>Click to edit Master title style</a:t>
            </a:r>
            <a:endParaRPr kumimoji="0" lang="en-US"/>
          </a:p>
        </p:txBody>
      </p:sp>
      <p:sp>
        <p:nvSpPr>
          <p:cNvPr id="12" name="Date Placeholder 11"/>
          <p:cNvSpPr>
            <a:spLocks noGrp="1"/>
          </p:cNvSpPr>
          <p:nvPr>
            <p:ph type="dt" sz="half" idx="10"/>
          </p:nvPr>
        </p:nvSpPr>
        <p:spPr/>
        <p:txBody>
          <a:bodyPr/>
          <a:lstStyle/>
          <a:p>
            <a:r>
              <a:rPr lang="en-US" smtClean="0"/>
              <a:t>A Journey of Telephone to Mobile Phone.</a:t>
            </a:r>
            <a:endParaRPr lang="en-US"/>
          </a:p>
        </p:txBody>
      </p:sp>
      <p:sp>
        <p:nvSpPr>
          <p:cNvPr id="21" name="Footer Placeholder 20"/>
          <p:cNvSpPr>
            <a:spLocks noGrp="1"/>
          </p:cNvSpPr>
          <p:nvPr>
            <p:ph type="ftr" sz="quarter" idx="11"/>
          </p:nvPr>
        </p:nvSpPr>
        <p:spPr/>
        <p:txBody>
          <a:bodyPr/>
          <a:lstStyle/>
          <a:p>
            <a:r>
              <a:rPr lang="en-US" smtClean="0"/>
              <a:t>An TT Presentation.</a:t>
            </a:r>
            <a:endParaRPr lang="en-US"/>
          </a:p>
        </p:txBody>
      </p:sp>
      <p:sp>
        <p:nvSpPr>
          <p:cNvPr id="6" name="Slide Number Placeholder 5"/>
          <p:cNvSpPr>
            <a:spLocks noGrp="1"/>
          </p:cNvSpPr>
          <p:nvPr>
            <p:ph type="sldNum" sz="quarter" idx="12"/>
          </p:nvPr>
        </p:nvSpPr>
        <p:spPr/>
        <p:txBody>
          <a:bodyPr/>
          <a:lstStyle/>
          <a:p>
            <a:fld id="{6E1ADAEA-3C3D-4AD7-9031-4667E8AF89EC}"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r>
              <a:rPr lang="en-US" smtClean="0"/>
              <a:t>A Journey of Telephone to Mobile Phone.</a:t>
            </a:r>
            <a:endParaRPr lang="en-US"/>
          </a:p>
        </p:txBody>
      </p:sp>
      <p:sp>
        <p:nvSpPr>
          <p:cNvPr id="24" name="Footer Placeholder 23"/>
          <p:cNvSpPr>
            <a:spLocks noGrp="1"/>
          </p:cNvSpPr>
          <p:nvPr>
            <p:ph type="ftr" sz="quarter" idx="11"/>
          </p:nvPr>
        </p:nvSpPr>
        <p:spPr/>
        <p:txBody>
          <a:bodyPr/>
          <a:lstStyle/>
          <a:p>
            <a:r>
              <a:rPr lang="en-US" smtClean="0"/>
              <a:t>An TT Presentation.</a:t>
            </a:r>
            <a:endParaRPr lang="en-US"/>
          </a:p>
        </p:txBody>
      </p:sp>
      <p:sp>
        <p:nvSpPr>
          <p:cNvPr id="7" name="Slide Number Placeholder 6"/>
          <p:cNvSpPr>
            <a:spLocks noGrp="1"/>
          </p:cNvSpPr>
          <p:nvPr>
            <p:ph type="sldNum" sz="quarter" idx="12"/>
          </p:nvPr>
        </p:nvSpPr>
        <p:spPr/>
        <p:txBody>
          <a:bodyPr/>
          <a:lstStyle/>
          <a:p>
            <a:fld id="{6E1ADAEA-3C3D-4AD7-9031-4667E8AF89EC}"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Straight Connector 7"/>
          <p:cNvSpPr>
            <a:spLocks noChangeShapeType="1"/>
          </p:cNvSpPr>
          <p:nvPr/>
        </p:nvSpPr>
        <p:spPr bwMode="auto">
          <a:xfrm>
            <a:off x="514350" y="5849117"/>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Title 11"/>
          <p:cNvSpPr>
            <a:spLocks noGrp="1"/>
          </p:cNvSpPr>
          <p:nvPr>
            <p:ph type="title"/>
          </p:nvPr>
        </p:nvSpPr>
        <p:spPr>
          <a:xfrm>
            <a:off x="457200" y="5486400"/>
            <a:ext cx="8458200" cy="520700"/>
          </a:xfrm>
        </p:spPr>
        <p:txBody>
          <a:bodyPr anchor="ctr"/>
          <a:lstStyle>
            <a:lvl1pPr algn="l">
              <a:buNone/>
              <a:defRPr sz="2000" b="1"/>
            </a:lvl1pPr>
          </a:lstStyle>
          <a:p>
            <a:r>
              <a:rPr kumimoji="0" lang="en-US" smtClean="0"/>
              <a:t>Click to edit Master title style</a:t>
            </a:r>
            <a:endParaRPr kumimoji="0" lang="en-US"/>
          </a:p>
        </p:txBody>
      </p:sp>
      <p:sp>
        <p:nvSpPr>
          <p:cNvPr id="26" name="Text Placeholder 25"/>
          <p:cNvSpPr>
            <a:spLocks noGrp="1"/>
          </p:cNvSpPr>
          <p:nvPr>
            <p:ph type="body" idx="2"/>
          </p:nvPr>
        </p:nvSpPr>
        <p:spPr>
          <a:xfrm>
            <a:off x="457200" y="609600"/>
            <a:ext cx="3008313" cy="4800600"/>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14" name="Content Placeholder 13"/>
          <p:cNvSpPr>
            <a:spLocks noGrp="1"/>
          </p:cNvSpPr>
          <p:nvPr>
            <p:ph sz="half" idx="1"/>
          </p:nvPr>
        </p:nvSpPr>
        <p:spPr>
          <a:xfrm>
            <a:off x="3575050" y="609600"/>
            <a:ext cx="5340350" cy="4800600"/>
          </a:xfrm>
        </p:spPr>
        <p:txBody>
          <a:bodyPr/>
          <a:lstStyle>
            <a:lvl1pPr>
              <a:defRPr sz="3200"/>
            </a:lvl1pPr>
            <a:lvl2pPr>
              <a:defRPr sz="2800"/>
            </a:lvl2pPr>
            <a:lvl3pPr>
              <a:defRPr sz="2400"/>
            </a:lvl3pPr>
            <a:lvl4pPr>
              <a:defRPr sz="2000"/>
            </a:lvl4pPr>
            <a:lvl5pPr>
              <a:defRPr sz="20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5" name="Date Placeholder 24"/>
          <p:cNvSpPr>
            <a:spLocks noGrp="1"/>
          </p:cNvSpPr>
          <p:nvPr>
            <p:ph type="dt" sz="half" idx="10"/>
          </p:nvPr>
        </p:nvSpPr>
        <p:spPr/>
        <p:txBody>
          <a:bodyPr/>
          <a:lstStyle/>
          <a:p>
            <a:r>
              <a:rPr lang="en-US" smtClean="0"/>
              <a:t>A Journey of Telephone to Mobile Phone.</a:t>
            </a:r>
            <a:endParaRPr lang="en-US"/>
          </a:p>
        </p:txBody>
      </p:sp>
      <p:sp>
        <p:nvSpPr>
          <p:cNvPr id="29" name="Footer Placeholder 28"/>
          <p:cNvSpPr>
            <a:spLocks noGrp="1"/>
          </p:cNvSpPr>
          <p:nvPr>
            <p:ph type="ftr" sz="quarter" idx="11"/>
          </p:nvPr>
        </p:nvSpPr>
        <p:spPr/>
        <p:txBody>
          <a:bodyPr/>
          <a:lstStyle/>
          <a:p>
            <a:r>
              <a:rPr lang="en-US" smtClean="0"/>
              <a:t>An TT Presentation.</a:t>
            </a:r>
            <a:endParaRPr lang="en-US"/>
          </a:p>
        </p:txBody>
      </p:sp>
      <p:sp>
        <p:nvSpPr>
          <p:cNvPr id="7" name="Slide Number Placeholder 6"/>
          <p:cNvSpPr>
            <a:spLocks noGrp="1"/>
          </p:cNvSpPr>
          <p:nvPr>
            <p:ph type="sldNum" sz="quarter" idx="12"/>
          </p:nvPr>
        </p:nvSpPr>
        <p:spPr/>
        <p:txBody>
          <a:bodyPr/>
          <a:lstStyle/>
          <a:p>
            <a:fld id="{6E1ADAEA-3C3D-4AD7-9031-4667E8AF89EC}"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3" name="Picture Placeholder 12"/>
          <p:cNvSpPr>
            <a:spLocks noGrp="1"/>
          </p:cNvSpPr>
          <p:nvPr>
            <p:ph type="pic" idx="1"/>
          </p:nvPr>
        </p:nvSpPr>
        <p:spPr>
          <a:xfrm>
            <a:off x="3505200" y="616634"/>
            <a:ext cx="5029200" cy="3657600"/>
          </a:xfrm>
          <a:solidFill>
            <a:schemeClr val="bg1"/>
          </a:solidFill>
          <a:ln w="6350">
            <a:solidFill>
              <a:schemeClr val="accent1"/>
            </a:solidFill>
          </a:ln>
          <a:effectLst>
            <a:reflection blurRad="1000" stA="49000" endA="500" endPos="10000" dist="900" dir="5400000" sy="-90000" algn="bl" rotWithShape="0"/>
          </a:effectLst>
        </p:spPr>
        <p:txBody>
          <a:bodyPr/>
          <a:lstStyle>
            <a:lvl1pPr marL="0" indent="0">
              <a:buNone/>
              <a:defRPr sz="3200"/>
            </a:lvl1pPr>
          </a:lstStyle>
          <a:p>
            <a:r>
              <a:rPr kumimoji="0" lang="en-US" smtClean="0"/>
              <a:t>Click icon to add picture</a:t>
            </a:r>
            <a:endParaRPr kumimoji="0" lang="en-US" dirty="0"/>
          </a:p>
        </p:txBody>
      </p:sp>
      <p:sp>
        <p:nvSpPr>
          <p:cNvPr id="7" name="Date Placeholder 6"/>
          <p:cNvSpPr>
            <a:spLocks noGrp="1"/>
          </p:cNvSpPr>
          <p:nvPr>
            <p:ph type="dt" sz="half" idx="10"/>
          </p:nvPr>
        </p:nvSpPr>
        <p:spPr/>
        <p:txBody>
          <a:bodyPr/>
          <a:lstStyle/>
          <a:p>
            <a:r>
              <a:rPr lang="en-US" smtClean="0"/>
              <a:t>A Journey of Telephone to Mobile Phone.</a:t>
            </a:r>
            <a:endParaRPr lang="en-US"/>
          </a:p>
        </p:txBody>
      </p:sp>
      <p:sp>
        <p:nvSpPr>
          <p:cNvPr id="5" name="Footer Placeholder 4"/>
          <p:cNvSpPr>
            <a:spLocks noGrp="1"/>
          </p:cNvSpPr>
          <p:nvPr>
            <p:ph type="ftr" sz="quarter" idx="11"/>
          </p:nvPr>
        </p:nvSpPr>
        <p:spPr/>
        <p:txBody>
          <a:bodyPr/>
          <a:lstStyle/>
          <a:p>
            <a:r>
              <a:rPr lang="en-US" smtClean="0"/>
              <a:t>An TT Presentation.</a:t>
            </a:r>
            <a:endParaRPr lang="en-US"/>
          </a:p>
        </p:txBody>
      </p:sp>
      <p:sp>
        <p:nvSpPr>
          <p:cNvPr id="31" name="Slide Number Placeholder 30"/>
          <p:cNvSpPr>
            <a:spLocks noGrp="1"/>
          </p:cNvSpPr>
          <p:nvPr>
            <p:ph type="sldNum" sz="quarter" idx="12"/>
          </p:nvPr>
        </p:nvSpPr>
        <p:spPr/>
        <p:txBody>
          <a:bodyPr/>
          <a:lstStyle/>
          <a:p>
            <a:fld id="{6E1ADAEA-3C3D-4AD7-9031-4667E8AF89EC}" type="slidenum">
              <a:rPr lang="en-US" smtClean="0"/>
              <a:pPr/>
              <a:t>‹#›</a:t>
            </a:fld>
            <a:endParaRPr lang="en-US"/>
          </a:p>
        </p:txBody>
      </p:sp>
      <p:sp>
        <p:nvSpPr>
          <p:cNvPr id="17" name="Title 16"/>
          <p:cNvSpPr>
            <a:spLocks noGrp="1"/>
          </p:cNvSpPr>
          <p:nvPr>
            <p:ph type="title"/>
          </p:nvPr>
        </p:nvSpPr>
        <p:spPr>
          <a:xfrm>
            <a:off x="381000" y="4993760"/>
            <a:ext cx="5867400" cy="522288"/>
          </a:xfrm>
        </p:spPr>
        <p:txBody>
          <a:bodyPr anchor="ctr"/>
          <a:lstStyle>
            <a:lvl1pPr algn="l">
              <a:buNone/>
              <a:defRPr sz="2000" b="1"/>
            </a:lvl1pPr>
          </a:lstStyle>
          <a:p>
            <a:r>
              <a:rPr kumimoji="0" lang="en-US" smtClean="0"/>
              <a:t>Click to edit Master title style</a:t>
            </a:r>
            <a:endParaRPr kumimoji="0" lang="en-US"/>
          </a:p>
        </p:txBody>
      </p:sp>
      <p:sp>
        <p:nvSpPr>
          <p:cNvPr id="26" name="Text Placeholder 25"/>
          <p:cNvSpPr>
            <a:spLocks noGrp="1"/>
          </p:cNvSpPr>
          <p:nvPr>
            <p:ph type="body" sz="half" idx="2"/>
          </p:nvPr>
        </p:nvSpPr>
        <p:spPr>
          <a:xfrm>
            <a:off x="381000" y="5533218"/>
            <a:ext cx="5867400" cy="768350"/>
          </a:xfrm>
        </p:spPr>
        <p:txBody>
          <a:bodyPr lIns="109728" tIns="0"/>
          <a:lstStyle>
            <a:lvl1pPr marL="0" indent="0">
              <a:buNone/>
              <a:defRPr sz="14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Text Placeholder 7"/>
          <p:cNvSpPr>
            <a:spLocks noGrp="1"/>
          </p:cNvSpPr>
          <p:nvPr>
            <p:ph type="body" idx="1"/>
          </p:nvPr>
        </p:nvSpPr>
        <p:spPr>
          <a:xfrm>
            <a:off x="304800" y="1554162"/>
            <a:ext cx="8686800" cy="4525963"/>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1" name="Date Placeholder 10"/>
          <p:cNvSpPr>
            <a:spLocks noGrp="1"/>
          </p:cNvSpPr>
          <p:nvPr>
            <p:ph type="dt" sz="half" idx="2"/>
          </p:nvPr>
        </p:nvSpPr>
        <p:spPr>
          <a:xfrm>
            <a:off x="6477000" y="76200"/>
            <a:ext cx="2514600" cy="288925"/>
          </a:xfrm>
          <a:prstGeom prst="rect">
            <a:avLst/>
          </a:prstGeom>
        </p:spPr>
        <p:txBody>
          <a:bodyPr vert="horz"/>
          <a:lstStyle>
            <a:lvl1pPr algn="l" eaLnBrk="1" latinLnBrk="0" hangingPunct="1">
              <a:defRPr kumimoji="0" sz="1200">
                <a:solidFill>
                  <a:schemeClr val="accent1">
                    <a:shade val="75000"/>
                  </a:schemeClr>
                </a:solidFill>
              </a:defRPr>
            </a:lvl1pPr>
          </a:lstStyle>
          <a:p>
            <a:r>
              <a:rPr lang="en-US" smtClean="0"/>
              <a:t>A Journey of Telephone to Mobile Phone.</a:t>
            </a:r>
            <a:endParaRPr lang="en-US"/>
          </a:p>
        </p:txBody>
      </p:sp>
      <p:sp>
        <p:nvSpPr>
          <p:cNvPr id="28" name="Footer Placeholder 27"/>
          <p:cNvSpPr>
            <a:spLocks noGrp="1"/>
          </p:cNvSpPr>
          <p:nvPr>
            <p:ph type="ftr" sz="quarter" idx="3"/>
          </p:nvPr>
        </p:nvSpPr>
        <p:spPr>
          <a:xfrm>
            <a:off x="3124200" y="76200"/>
            <a:ext cx="3352800" cy="288925"/>
          </a:xfrm>
          <a:prstGeom prst="rect">
            <a:avLst/>
          </a:prstGeom>
        </p:spPr>
        <p:txBody>
          <a:bodyPr vert="horz"/>
          <a:lstStyle>
            <a:lvl1pPr algn="r" eaLnBrk="1" latinLnBrk="0" hangingPunct="1">
              <a:defRPr kumimoji="0" sz="1200">
                <a:solidFill>
                  <a:schemeClr val="accent1">
                    <a:shade val="75000"/>
                  </a:schemeClr>
                </a:solidFill>
              </a:defRPr>
            </a:lvl1pPr>
          </a:lstStyle>
          <a:p>
            <a:r>
              <a:rPr lang="en-US" smtClean="0"/>
              <a:t>An TT Presentation.</a:t>
            </a:r>
            <a:endParaRPr lang="en-US"/>
          </a:p>
        </p:txBody>
      </p:sp>
      <p:sp>
        <p:nvSpPr>
          <p:cNvPr id="5" name="Slide Number Placeholder 4"/>
          <p:cNvSpPr>
            <a:spLocks noGrp="1"/>
          </p:cNvSpPr>
          <p:nvPr>
            <p:ph type="sldNum" sz="quarter" idx="4"/>
          </p:nvPr>
        </p:nvSpPr>
        <p:spPr>
          <a:xfrm>
            <a:off x="8229600" y="6477000"/>
            <a:ext cx="762000" cy="244475"/>
          </a:xfrm>
          <a:prstGeom prst="rect">
            <a:avLst/>
          </a:prstGeom>
        </p:spPr>
        <p:txBody>
          <a:bodyPr vert="horz"/>
          <a:lstStyle>
            <a:lvl1pPr algn="r" eaLnBrk="1" latinLnBrk="0" hangingPunct="1">
              <a:defRPr kumimoji="0" sz="1200">
                <a:solidFill>
                  <a:schemeClr val="accent1">
                    <a:shade val="75000"/>
                  </a:schemeClr>
                </a:solidFill>
              </a:defRPr>
            </a:lvl1pPr>
          </a:lstStyle>
          <a:p>
            <a:fld id="{6E1ADAEA-3C3D-4AD7-9031-4667E8AF89EC}" type="slidenum">
              <a:rPr lang="en-US" smtClean="0"/>
              <a:pPr/>
              <a:t>‹#›</a:t>
            </a:fld>
            <a:endParaRPr lang="en-US"/>
          </a:p>
        </p:txBody>
      </p:sp>
      <p:sp>
        <p:nvSpPr>
          <p:cNvPr id="10" name="Title Placeholder 9"/>
          <p:cNvSpPr>
            <a:spLocks noGrp="1"/>
          </p:cNvSpPr>
          <p:nvPr>
            <p:ph type="title"/>
          </p:nvPr>
        </p:nvSpPr>
        <p:spPr>
          <a:xfrm>
            <a:off x="304800" y="457200"/>
            <a:ext cx="8686800" cy="838200"/>
          </a:xfrm>
          <a:prstGeom prst="rect">
            <a:avLst/>
          </a:prstGeom>
        </p:spPr>
        <p:txBody>
          <a:bodyPr vert="horz" anchor="ctr">
            <a:normAutofit/>
          </a:bodyPr>
          <a:lstStyle/>
          <a:p>
            <a:r>
              <a:rPr kumimoji="0" lang="en-US" smtClean="0"/>
              <a:t>Click to edit Master title style</a:t>
            </a:r>
            <a:endParaRPr kumimoji="0" lang="en-US"/>
          </a:p>
        </p:txBody>
      </p:sp>
      <p:sp>
        <p:nvSpPr>
          <p:cNvPr id="9" name="Straight Connector 8"/>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Straight Connector 11"/>
          <p:cNvSpPr>
            <a:spLocks noChangeShapeType="1"/>
          </p:cNvSpPr>
          <p:nvPr/>
        </p:nvSpPr>
        <p:spPr bwMode="auto">
          <a:xfrm>
            <a:off x="514350" y="1057986"/>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hf hdr="0"/>
  <p:txStyles>
    <p:titleStyle>
      <a:lvl1pPr algn="l" rtl="0" eaLnBrk="1" latinLnBrk="0" hangingPunct="1">
        <a:spcBef>
          <a:spcPct val="0"/>
        </a:spcBef>
        <a:buNone/>
        <a:defRPr kumimoji="0" sz="3600" kern="1200" cap="all" baseline="0">
          <a:solidFill>
            <a:schemeClr val="tx2"/>
          </a:solidFill>
          <a:effectLst>
            <a:reflection blurRad="12700" stA="48000" endA="300" endPos="55000" dir="5400000" sy="-90000" algn="bl" rotWithShape="0"/>
          </a:effectLst>
          <a:latin typeface="+mj-lt"/>
          <a:ea typeface="+mj-ea"/>
          <a:cs typeface="+mj-cs"/>
        </a:defRPr>
      </a:lvl1pPr>
    </p:titleStyle>
    <p:bodyStyle>
      <a:lvl1pPr marL="342900" indent="-342900" algn="l" rtl="0" eaLnBrk="1" latinLnBrk="0" hangingPunct="1">
        <a:spcBef>
          <a:spcPct val="20000"/>
        </a:spcBef>
        <a:buClr>
          <a:schemeClr val="accent1"/>
        </a:buClr>
        <a:buSzPct val="70000"/>
        <a:buFont typeface="Wingdings 2"/>
        <a:buChar char=""/>
        <a:defRPr kumimoji="0" sz="3200" kern="1200">
          <a:solidFill>
            <a:schemeClr val="tx2"/>
          </a:solidFill>
          <a:latin typeface="+mn-lt"/>
          <a:ea typeface="+mn-ea"/>
          <a:cs typeface="+mn-cs"/>
        </a:defRPr>
      </a:lvl1pPr>
      <a:lvl2pPr marL="742950" indent="-285750" algn="l" rtl="0" eaLnBrk="1" latinLnBrk="0" hangingPunct="1">
        <a:spcBef>
          <a:spcPct val="20000"/>
        </a:spcBef>
        <a:buClr>
          <a:schemeClr val="accent1"/>
        </a:buClr>
        <a:buSzPct val="70000"/>
        <a:buFont typeface="Wingdings 2"/>
        <a:buChar char=""/>
        <a:defRPr kumimoji="0" sz="2800" kern="1200">
          <a:solidFill>
            <a:schemeClr val="tx2"/>
          </a:solidFill>
          <a:latin typeface="+mn-lt"/>
          <a:ea typeface="+mn-ea"/>
          <a:cs typeface="+mn-cs"/>
        </a:defRPr>
      </a:lvl2pPr>
      <a:lvl3pPr marL="1143000" indent="-228600" algn="l" rtl="0" eaLnBrk="1" latinLnBrk="0" hangingPunct="1">
        <a:spcBef>
          <a:spcPct val="20000"/>
        </a:spcBef>
        <a:buClr>
          <a:schemeClr val="accent1"/>
        </a:buClr>
        <a:buSzPct val="70000"/>
        <a:buFont typeface="Wingdings 2"/>
        <a:buChar char=""/>
        <a:defRPr kumimoji="0" sz="2400" kern="1200">
          <a:solidFill>
            <a:schemeClr val="tx2"/>
          </a:solidFill>
          <a:latin typeface="+mn-lt"/>
          <a:ea typeface="+mn-ea"/>
          <a:cs typeface="+mn-cs"/>
        </a:defRPr>
      </a:lvl3pPr>
      <a:lvl4pPr marL="1600200" indent="-228600" algn="l" rtl="0" eaLnBrk="1" latinLnBrk="0" hangingPunct="1">
        <a:spcBef>
          <a:spcPct val="20000"/>
        </a:spcBef>
        <a:buClr>
          <a:schemeClr val="accent1"/>
        </a:buClr>
        <a:buSzPct val="70000"/>
        <a:buFont typeface="Wingdings 2"/>
        <a:buChar char=""/>
        <a:defRPr kumimoji="0" sz="2000" kern="1200">
          <a:solidFill>
            <a:schemeClr val="tx2"/>
          </a:solidFill>
          <a:latin typeface="+mn-lt"/>
          <a:ea typeface="+mn-ea"/>
          <a:cs typeface="+mn-cs"/>
        </a:defRPr>
      </a:lvl4pPr>
      <a:lvl5pPr marL="20574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5pPr>
      <a:lvl6pPr marL="25146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6pPr>
      <a:lvl7pPr marL="2971800" indent="-228600" algn="l" rtl="0" eaLnBrk="1" latinLnBrk="0" hangingPunct="1">
        <a:spcBef>
          <a:spcPct val="20000"/>
        </a:spcBef>
        <a:buClr>
          <a:schemeClr val="accent1"/>
        </a:buClr>
        <a:buSzPct val="60000"/>
        <a:buFont typeface="Wingdings 2"/>
        <a:buChar char=""/>
        <a:defRPr kumimoji="0" sz="1600" kern="1200">
          <a:solidFill>
            <a:schemeClr val="tx2"/>
          </a:solidFill>
          <a:latin typeface="+mn-lt"/>
          <a:ea typeface="+mn-ea"/>
          <a:cs typeface="+mn-cs"/>
        </a:defRPr>
      </a:lvl7pPr>
      <a:lvl8pPr marL="3429000" indent="-228600" algn="l" rtl="0" eaLnBrk="1" latinLnBrk="0" hangingPunct="1">
        <a:spcBef>
          <a:spcPct val="20000"/>
        </a:spcBef>
        <a:buClr>
          <a:schemeClr val="accent1"/>
        </a:buClr>
        <a:buSzPct val="60000"/>
        <a:buFont typeface="Wingdings 2"/>
        <a:buChar char=""/>
        <a:defRPr kumimoji="0" sz="1600" kern="1200" baseline="0">
          <a:solidFill>
            <a:schemeClr val="tx2"/>
          </a:solidFill>
          <a:latin typeface="+mn-lt"/>
          <a:ea typeface="+mn-ea"/>
          <a:cs typeface="+mn-cs"/>
        </a:defRPr>
      </a:lvl8pPr>
      <a:lvl9pPr marL="3886200" indent="-228600" algn="l" rtl="0" eaLnBrk="1" latinLnBrk="0" hangingPunct="1">
        <a:spcBef>
          <a:spcPct val="20000"/>
        </a:spcBef>
        <a:buClr>
          <a:schemeClr val="accent1"/>
        </a:buClr>
        <a:buSzPct val="60000"/>
        <a:buFont typeface="Wingdings 2"/>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slide" Target="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slide" Target="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slide" Target="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slide" Target="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slide" Target="slide20.xml"/><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slide" Target="slide2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7.xml"/><Relationship Id="rId6" Type="http://schemas.openxmlformats.org/officeDocument/2006/relationships/slide" Target="slide24.xml"/><Relationship Id="rId5" Type="http://schemas.openxmlformats.org/officeDocument/2006/relationships/image" Target="../media/image19.jpeg"/><Relationship Id="rId4" Type="http://schemas.openxmlformats.org/officeDocument/2006/relationships/image" Target="../media/image18.jpeg"/></Relationships>
</file>

<file path=ppt/slides/_rels/slide25.xml.rels><?xml version="1.0" encoding="UTF-8" standalone="yes"?>
<Relationships xmlns="http://schemas.openxmlformats.org/package/2006/relationships"><Relationship Id="rId2" Type="http://schemas.openxmlformats.org/officeDocument/2006/relationships/slide" Target="slide25.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slide" Target="slide26.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hyperlink" Target="#_Toc283827580"/><Relationship Id="rId2" Type="http://schemas.openxmlformats.org/officeDocument/2006/relationships/slide" Target="slide26.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3" cstate="print"/>
          <a:tile tx="0" ty="0" sx="100000" sy="100000" flip="none" algn="tl"/>
        </a:blipFill>
        <a:effectLst/>
      </p:bgPr>
    </p:bg>
    <p:spTree>
      <p:nvGrpSpPr>
        <p:cNvPr id="1" name=""/>
        <p:cNvGrpSpPr/>
        <p:nvPr/>
      </p:nvGrpSpPr>
      <p:grpSpPr>
        <a:xfrm>
          <a:off x="0" y="0"/>
          <a:ext cx="0" cy="0"/>
          <a:chOff x="0" y="0"/>
          <a:chExt cx="0" cy="0"/>
        </a:xfrm>
      </p:grpSpPr>
      <p:sp>
        <p:nvSpPr>
          <p:cNvPr id="1026" name="WordArt 2"/>
          <p:cNvSpPr>
            <a:spLocks noChangeArrowheads="1" noChangeShapeType="1" noTextEdit="1"/>
          </p:cNvSpPr>
          <p:nvPr/>
        </p:nvSpPr>
        <p:spPr bwMode="auto">
          <a:xfrm>
            <a:off x="1295400" y="533400"/>
            <a:ext cx="6113463" cy="649287"/>
          </a:xfrm>
          <a:prstGeom prst="rect">
            <a:avLst/>
          </a:prstGeom>
        </p:spPr>
        <p:txBody>
          <a:bodyPr wrap="none" fromWordArt="1">
            <a:prstTxWarp prst="textPlain">
              <a:avLst>
                <a:gd name="adj" fmla="val 50000"/>
              </a:avLst>
            </a:prstTxWarp>
          </a:bodyPr>
          <a:lstStyle/>
          <a:p>
            <a:pPr algn="ctr" rtl="0"/>
            <a:r>
              <a:rPr lang="en-US" sz="3600" kern="10" spc="0" dirty="0" smtClean="0">
                <a:ln w="9525">
                  <a:noFill/>
                  <a:round/>
                  <a:headEnd/>
                  <a:tailEnd/>
                </a:ln>
                <a:solidFill>
                  <a:srgbClr val="336699"/>
                </a:solidFill>
                <a:effectLst>
                  <a:outerShdw dist="45791" dir="2021404" algn="ctr" rotWithShape="0">
                    <a:srgbClr val="B2B2B2">
                      <a:alpha val="80000"/>
                    </a:srgbClr>
                  </a:outerShdw>
                </a:effectLst>
                <a:latin typeface="Times New Roman"/>
                <a:cs typeface="Times New Roman"/>
              </a:rPr>
              <a:t>The Institute of Chartered Accountants of India.</a:t>
            </a:r>
            <a:endParaRPr lang="en-US" sz="3600" kern="10" spc="0" dirty="0">
              <a:ln w="9525">
                <a:noFill/>
                <a:round/>
                <a:headEnd/>
                <a:tailEnd/>
              </a:ln>
              <a:solidFill>
                <a:srgbClr val="336699"/>
              </a:solidFill>
              <a:effectLst>
                <a:outerShdw dist="45791" dir="2021404" algn="ctr" rotWithShape="0">
                  <a:srgbClr val="B2B2B2">
                    <a:alpha val="80000"/>
                  </a:srgbClr>
                </a:outerShdw>
              </a:effectLst>
              <a:latin typeface="Times New Roman"/>
              <a:cs typeface="Times New Roman"/>
            </a:endParaRPr>
          </a:p>
        </p:txBody>
      </p:sp>
      <p:pic>
        <p:nvPicPr>
          <p:cNvPr id="4" name="Picture 3" descr="C:\Users\Sanil\Pictures\untitled.bmp"/>
          <p:cNvPicPr/>
          <p:nvPr/>
        </p:nvPicPr>
        <p:blipFill>
          <a:blip r:embed="rId4" cstate="print"/>
          <a:srcRect/>
          <a:stretch>
            <a:fillRect/>
          </a:stretch>
        </p:blipFill>
        <p:spPr bwMode="auto">
          <a:xfrm rot="10800000" flipV="1">
            <a:off x="2971799" y="1219200"/>
            <a:ext cx="2204383" cy="1676400"/>
          </a:xfrm>
          <a:prstGeom prst="rect">
            <a:avLst/>
          </a:prstGeom>
          <a:noFill/>
          <a:ln w="9525">
            <a:noFill/>
            <a:miter lim="800000"/>
            <a:headEnd/>
            <a:tailEnd/>
          </a:ln>
        </p:spPr>
      </p:pic>
      <p:sp>
        <p:nvSpPr>
          <p:cNvPr id="5" name="TextBox 4"/>
          <p:cNvSpPr txBox="1"/>
          <p:nvPr/>
        </p:nvSpPr>
        <p:spPr>
          <a:xfrm>
            <a:off x="685800" y="2895600"/>
            <a:ext cx="8458200" cy="3693319"/>
          </a:xfrm>
          <a:prstGeom prst="rect">
            <a:avLst/>
          </a:prstGeom>
          <a:noFill/>
        </p:spPr>
        <p:txBody>
          <a:bodyPr wrap="square" rtlCol="0">
            <a:spAutoFit/>
          </a:bodyPr>
          <a:lstStyle/>
          <a:p>
            <a:r>
              <a:rPr lang="en-US" b="1" u="sng" dirty="0" smtClean="0">
                <a:latin typeface="Arial Narrow" pitchFamily="34" charset="0"/>
              </a:rPr>
              <a:t>NAME</a:t>
            </a:r>
            <a:r>
              <a:rPr lang="en-US" b="1" dirty="0" smtClean="0">
                <a:latin typeface="Arial Narrow" pitchFamily="34" charset="0"/>
              </a:rPr>
              <a:t>: </a:t>
            </a:r>
            <a:r>
              <a:rPr lang="en-US" b="1" u="sng" dirty="0" smtClean="0">
                <a:latin typeface="Arial Narrow" pitchFamily="34" charset="0"/>
              </a:rPr>
              <a:t>SANIL SHIVAN TP</a:t>
            </a:r>
            <a:endParaRPr lang="en-US" dirty="0" smtClean="0">
              <a:latin typeface="Arial Narrow" pitchFamily="34" charset="0"/>
            </a:endParaRPr>
          </a:p>
          <a:p>
            <a:pPr algn="just"/>
            <a:r>
              <a:rPr lang="en-US" b="1" u="sng" dirty="0" smtClean="0">
                <a:latin typeface="Arial Narrow" pitchFamily="34" charset="0"/>
              </a:rPr>
              <a:t>ADDRESS</a:t>
            </a:r>
            <a:r>
              <a:rPr lang="en-US" b="1" dirty="0" smtClean="0">
                <a:latin typeface="Arial Narrow" pitchFamily="34" charset="0"/>
              </a:rPr>
              <a:t>:</a:t>
            </a:r>
            <a:r>
              <a:rPr lang="en-US" b="1" u="sng" dirty="0" smtClean="0">
                <a:latin typeface="Arial Narrow" pitchFamily="34" charset="0"/>
              </a:rPr>
              <a:t>ROOM NO6, MARRIYAMA CHAWL,</a:t>
            </a:r>
            <a:endParaRPr lang="en-US" dirty="0" smtClean="0">
              <a:latin typeface="Arial Narrow" pitchFamily="34" charset="0"/>
            </a:endParaRPr>
          </a:p>
          <a:p>
            <a:pPr algn="just"/>
            <a:r>
              <a:rPr lang="en-US" dirty="0" smtClean="0">
                <a:latin typeface="Arial Narrow" pitchFamily="34" charset="0"/>
              </a:rPr>
              <a:t>                    </a:t>
            </a:r>
            <a:r>
              <a:rPr lang="en-US" b="1" u="sng" dirty="0" smtClean="0">
                <a:latin typeface="Arial Narrow" pitchFamily="34" charset="0"/>
              </a:rPr>
              <a:t>BHUVAPADA, AMBARNATH(W),</a:t>
            </a:r>
            <a:endParaRPr lang="en-US" dirty="0" smtClean="0">
              <a:latin typeface="Arial Narrow" pitchFamily="34" charset="0"/>
            </a:endParaRPr>
          </a:p>
          <a:p>
            <a:pPr algn="just"/>
            <a:r>
              <a:rPr lang="en-US" dirty="0" smtClean="0">
                <a:latin typeface="Arial Narrow" pitchFamily="34" charset="0"/>
              </a:rPr>
              <a:t>	  </a:t>
            </a:r>
            <a:r>
              <a:rPr lang="en-US" u="sng" dirty="0" smtClean="0">
                <a:latin typeface="Arial Narrow" pitchFamily="34" charset="0"/>
              </a:rPr>
              <a:t>  </a:t>
            </a:r>
            <a:r>
              <a:rPr lang="en-US" b="1" u="sng" dirty="0" smtClean="0">
                <a:latin typeface="Arial Narrow" pitchFamily="34" charset="0"/>
              </a:rPr>
              <a:t>DIST-THANE,421501</a:t>
            </a:r>
            <a:r>
              <a:rPr lang="en-US" b="1" dirty="0" smtClean="0">
                <a:latin typeface="Arial Narrow" pitchFamily="34" charset="0"/>
              </a:rPr>
              <a:t>.</a:t>
            </a:r>
            <a:endParaRPr lang="en-US" dirty="0" smtClean="0">
              <a:latin typeface="Arial Narrow" pitchFamily="34" charset="0"/>
            </a:endParaRPr>
          </a:p>
          <a:p>
            <a:r>
              <a:rPr lang="en-US" b="1" u="sng" dirty="0" smtClean="0">
                <a:latin typeface="Arial Narrow" pitchFamily="34" charset="0"/>
              </a:rPr>
              <a:t>CONTACT NO</a:t>
            </a:r>
            <a:r>
              <a:rPr lang="en-US" b="1" dirty="0" smtClean="0">
                <a:latin typeface="Arial Narrow" pitchFamily="34" charset="0"/>
              </a:rPr>
              <a:t>: </a:t>
            </a:r>
            <a:r>
              <a:rPr lang="en-US" b="1" u="sng" dirty="0" smtClean="0">
                <a:latin typeface="Arial Narrow" pitchFamily="34" charset="0"/>
              </a:rPr>
              <a:t>Mob:9767763441</a:t>
            </a:r>
            <a:endParaRPr lang="en-US" dirty="0" smtClean="0">
              <a:latin typeface="Arial Narrow" pitchFamily="34" charset="0"/>
            </a:endParaRPr>
          </a:p>
          <a:p>
            <a:r>
              <a:rPr lang="en-US" b="1" u="sng" dirty="0" smtClean="0">
                <a:latin typeface="Arial Narrow" pitchFamily="34" charset="0"/>
              </a:rPr>
              <a:t>REGISTRATION NO </a:t>
            </a:r>
            <a:r>
              <a:rPr lang="en-US" b="1" dirty="0" smtClean="0">
                <a:latin typeface="Arial Narrow" pitchFamily="34" charset="0"/>
              </a:rPr>
              <a:t>: </a:t>
            </a:r>
            <a:r>
              <a:rPr lang="en-US" b="1" u="sng" dirty="0" smtClean="0">
                <a:latin typeface="Arial Narrow" pitchFamily="34" charset="0"/>
              </a:rPr>
              <a:t>WRO 0224358</a:t>
            </a:r>
            <a:endParaRPr lang="en-US" dirty="0" smtClean="0">
              <a:latin typeface="Arial Narrow" pitchFamily="34" charset="0"/>
            </a:endParaRPr>
          </a:p>
          <a:p>
            <a:r>
              <a:rPr lang="en-US" b="1" u="sng" dirty="0" smtClean="0">
                <a:latin typeface="Arial Narrow" pitchFamily="34" charset="0"/>
              </a:rPr>
              <a:t>IT CENTER &amp;BATCH </a:t>
            </a:r>
            <a:r>
              <a:rPr lang="en-US" b="1" dirty="0" smtClean="0">
                <a:latin typeface="Arial Narrow" pitchFamily="34" charset="0"/>
              </a:rPr>
              <a:t>:</a:t>
            </a:r>
            <a:r>
              <a:rPr lang="en-US" b="1" u="sng" dirty="0" smtClean="0">
                <a:latin typeface="Arial Narrow" pitchFamily="34" charset="0"/>
              </a:rPr>
              <a:t> THANE(AFTERNOON-JANUARY-2011)</a:t>
            </a:r>
            <a:endParaRPr lang="en-US" dirty="0" smtClean="0">
              <a:latin typeface="Arial Narrow" pitchFamily="34" charset="0"/>
            </a:endParaRPr>
          </a:p>
          <a:p>
            <a:r>
              <a:rPr lang="en-US" b="1" u="sng" dirty="0" smtClean="0">
                <a:latin typeface="Arial Narrow" pitchFamily="34" charset="0"/>
              </a:rPr>
              <a:t>BRANCH CODE </a:t>
            </a:r>
            <a:r>
              <a:rPr lang="en-US" b="1" dirty="0" smtClean="0">
                <a:latin typeface="Arial Narrow" pitchFamily="34" charset="0"/>
              </a:rPr>
              <a:t>:</a:t>
            </a:r>
            <a:r>
              <a:rPr lang="en-US" b="1" u="sng" dirty="0" smtClean="0">
                <a:latin typeface="Arial Narrow" pitchFamily="34" charset="0"/>
              </a:rPr>
              <a:t> WI020</a:t>
            </a:r>
            <a:endParaRPr lang="en-US" dirty="0" smtClean="0">
              <a:latin typeface="Arial Narrow" pitchFamily="34" charset="0"/>
            </a:endParaRPr>
          </a:p>
          <a:p>
            <a:r>
              <a:rPr lang="en-US" b="1" u="sng" dirty="0" smtClean="0">
                <a:latin typeface="Arial Narrow" pitchFamily="34" charset="0"/>
              </a:rPr>
              <a:t>BATCH NUMBER </a:t>
            </a:r>
            <a:r>
              <a:rPr lang="en-US" b="1" dirty="0" smtClean="0">
                <a:latin typeface="Arial Narrow" pitchFamily="34" charset="0"/>
              </a:rPr>
              <a:t>: </a:t>
            </a:r>
            <a:r>
              <a:rPr lang="en-US" b="1" u="sng" dirty="0" smtClean="0">
                <a:latin typeface="Arial Narrow" pitchFamily="34" charset="0"/>
              </a:rPr>
              <a:t> 01/11/70</a:t>
            </a:r>
            <a:endParaRPr lang="en-US" dirty="0" smtClean="0">
              <a:latin typeface="Arial Narrow" pitchFamily="34" charset="0"/>
            </a:endParaRPr>
          </a:p>
          <a:p>
            <a:r>
              <a:rPr lang="en-US" b="1" u="sng" dirty="0" smtClean="0">
                <a:latin typeface="Arial Narrow" pitchFamily="34" charset="0"/>
              </a:rPr>
              <a:t>PROJECT NAME</a:t>
            </a:r>
            <a:r>
              <a:rPr lang="en-US" b="1" dirty="0" smtClean="0">
                <a:latin typeface="Arial Narrow" pitchFamily="34" charset="0"/>
              </a:rPr>
              <a:t>:</a:t>
            </a:r>
            <a:r>
              <a:rPr lang="en-US" b="1" u="sng" dirty="0" smtClean="0">
                <a:latin typeface="Arial Narrow" pitchFamily="34" charset="0"/>
              </a:rPr>
              <a:t>THE JOURNEY OF TELEPHONE TO  MOBILE PHONE.</a:t>
            </a:r>
          </a:p>
          <a:p>
            <a:r>
              <a:rPr lang="en-US" b="1" u="sng" dirty="0" smtClean="0">
                <a:latin typeface="Arial Narrow" pitchFamily="34" charset="0"/>
              </a:rPr>
              <a:t>Date: 27/01/2010.</a:t>
            </a:r>
          </a:p>
          <a:p>
            <a:endParaRPr lang="en-US" dirty="0" smtClean="0">
              <a:latin typeface="Arial Narrow" pitchFamily="34" charset="0"/>
            </a:endParaRPr>
          </a:p>
          <a:p>
            <a:endParaRPr lang="en-US" dirty="0" smtClean="0"/>
          </a:p>
        </p:txBody>
      </p:sp>
      <p:sp>
        <p:nvSpPr>
          <p:cNvPr id="9" name="Date Placeholder 8"/>
          <p:cNvSpPr>
            <a:spLocks noGrp="1"/>
          </p:cNvSpPr>
          <p:nvPr>
            <p:ph type="dt" sz="half" idx="10"/>
          </p:nvPr>
        </p:nvSpPr>
        <p:spPr/>
        <p:txBody>
          <a:bodyPr/>
          <a:lstStyle/>
          <a:p>
            <a:r>
              <a:rPr lang="en-US" smtClean="0"/>
              <a:t>A Journey of Telephone to Mobile Phone.</a:t>
            </a:r>
            <a:endParaRPr lang="en-US"/>
          </a:p>
        </p:txBody>
      </p:sp>
      <p:sp>
        <p:nvSpPr>
          <p:cNvPr id="8" name="Footer Placeholder 7"/>
          <p:cNvSpPr>
            <a:spLocks noGrp="1"/>
          </p:cNvSpPr>
          <p:nvPr>
            <p:ph type="ftr" sz="quarter" idx="11"/>
          </p:nvPr>
        </p:nvSpPr>
        <p:spPr/>
        <p:txBody>
          <a:bodyPr/>
          <a:lstStyle/>
          <a:p>
            <a:r>
              <a:rPr lang="en-US" smtClean="0"/>
              <a:t>An TT Presentation.</a:t>
            </a:r>
            <a:endParaRPr lang="en-US"/>
          </a:p>
        </p:txBody>
      </p:sp>
      <p:sp>
        <p:nvSpPr>
          <p:cNvPr id="7" name="Slide Number Placeholder 6"/>
          <p:cNvSpPr>
            <a:spLocks noGrp="1"/>
          </p:cNvSpPr>
          <p:nvPr>
            <p:ph type="sldNum" sz="quarter" idx="12"/>
          </p:nvPr>
        </p:nvSpPr>
        <p:spPr/>
        <p:txBody>
          <a:bodyPr/>
          <a:lstStyle/>
          <a:p>
            <a:fld id="{6E1ADAEA-3C3D-4AD7-9031-4667E8AF89EC}" type="slidenum">
              <a:rPr lang="en-US" smtClean="0"/>
              <a:pPr/>
              <a:t>1</a:t>
            </a:fld>
            <a:endParaRPr lang="en-US"/>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smtClean="0"/>
              <a:t>A Journey of Telephone to Mobile Phone.</a:t>
            </a:r>
            <a:endParaRPr lang="en-US"/>
          </a:p>
        </p:txBody>
      </p:sp>
      <p:sp>
        <p:nvSpPr>
          <p:cNvPr id="3" name="Footer Placeholder 2"/>
          <p:cNvSpPr>
            <a:spLocks noGrp="1"/>
          </p:cNvSpPr>
          <p:nvPr>
            <p:ph type="ftr" sz="quarter" idx="11"/>
          </p:nvPr>
        </p:nvSpPr>
        <p:spPr/>
        <p:txBody>
          <a:bodyPr/>
          <a:lstStyle/>
          <a:p>
            <a:r>
              <a:rPr lang="en-US" smtClean="0"/>
              <a:t>An TT Presentation.</a:t>
            </a:r>
            <a:endParaRPr lang="en-US"/>
          </a:p>
        </p:txBody>
      </p:sp>
      <p:sp>
        <p:nvSpPr>
          <p:cNvPr id="4" name="Slide Number Placeholder 3"/>
          <p:cNvSpPr>
            <a:spLocks noGrp="1"/>
          </p:cNvSpPr>
          <p:nvPr>
            <p:ph type="sldNum" sz="quarter" idx="12"/>
          </p:nvPr>
        </p:nvSpPr>
        <p:spPr/>
        <p:txBody>
          <a:bodyPr/>
          <a:lstStyle/>
          <a:p>
            <a:fld id="{6E1ADAEA-3C3D-4AD7-9031-4667E8AF89EC}" type="slidenum">
              <a:rPr lang="en-US" smtClean="0"/>
              <a:pPr/>
              <a:t>10</a:t>
            </a:fld>
            <a:endParaRPr lang="en-US"/>
          </a:p>
        </p:txBody>
      </p:sp>
      <p:sp>
        <p:nvSpPr>
          <p:cNvPr id="5" name="TextBox 4"/>
          <p:cNvSpPr txBox="1"/>
          <p:nvPr/>
        </p:nvSpPr>
        <p:spPr>
          <a:xfrm>
            <a:off x="838200" y="762000"/>
            <a:ext cx="7772400" cy="5632311"/>
          </a:xfrm>
          <a:prstGeom prst="rect">
            <a:avLst/>
          </a:prstGeom>
          <a:noFill/>
        </p:spPr>
        <p:txBody>
          <a:bodyPr wrap="square" rtlCol="0">
            <a:spAutoFit/>
          </a:bodyPr>
          <a:lstStyle/>
          <a:p>
            <a:pPr>
              <a:buFont typeface="Arial" pitchFamily="34" charset="0"/>
              <a:buChar char="•"/>
            </a:pPr>
            <a:endParaRPr lang="en-US" dirty="0" smtClean="0"/>
          </a:p>
          <a:p>
            <a:pPr>
              <a:buFont typeface="Arial" pitchFamily="34" charset="0"/>
              <a:buChar char="•"/>
            </a:pPr>
            <a:r>
              <a:rPr lang="en-US" b="1" u="sng" dirty="0" smtClean="0"/>
              <a:t>D</a:t>
            </a:r>
            <a:r>
              <a:rPr lang="en-US" b="1" u="sng" dirty="0" smtClean="0"/>
              <a:t>ial </a:t>
            </a:r>
            <a:r>
              <a:rPr lang="en-US" b="1" u="sng" dirty="0" smtClean="0"/>
              <a:t>up service through their local switchboard-</a:t>
            </a:r>
            <a:r>
              <a:rPr lang="en-US" dirty="0" smtClean="0"/>
              <a:t>. This system was a direct dial up service through their local switchboard, and was installed in many private vehicles including grain combines, trucks, and automobiles. For some as yet unknown reason, the system, after being placed online and operated for a very brief time period, was shut down. The management of the company was immediately changed, and the fully operable system and related equipment was immediately dismantled in early 1960, not to be seen again.</a:t>
            </a:r>
          </a:p>
          <a:p>
            <a:pPr>
              <a:buFont typeface="Arial" pitchFamily="34" charset="0"/>
              <a:buChar char="•"/>
            </a:pPr>
            <a:endParaRPr lang="en-US" dirty="0" smtClean="0"/>
          </a:p>
          <a:p>
            <a:pPr>
              <a:buFont typeface="Arial" pitchFamily="34" charset="0"/>
              <a:buChar char="•"/>
            </a:pPr>
            <a:endParaRPr lang="en-US" dirty="0" smtClean="0"/>
          </a:p>
          <a:p>
            <a:pPr>
              <a:buFont typeface="Arial" pitchFamily="34" charset="0"/>
              <a:buChar char="•"/>
            </a:pPr>
            <a:r>
              <a:rPr lang="en-US" b="1" u="sng" dirty="0" smtClean="0"/>
              <a:t>A</a:t>
            </a:r>
            <a:r>
              <a:rPr lang="en-US" b="1" u="sng" dirty="0" smtClean="0"/>
              <a:t>nalogue </a:t>
            </a:r>
            <a:r>
              <a:rPr lang="en-US" b="1" u="sng" dirty="0" smtClean="0"/>
              <a:t>mobile phone</a:t>
            </a:r>
            <a:r>
              <a:rPr lang="en-US" dirty="0" smtClean="0"/>
              <a:t> -Radio telephone system-There was a long race between Motorola and Bell Labs to produce the first portable mobile phone. Cooper is the first inventor named on "Radio telephone system" filed on October 17, 1973 with the US Patent Office and later issued as US Patent 3,906,166.John F. Mitchell, Motorola's chief of portable communication products (and Cooper's boss) was also named on the patent. He successfully pushed Motorola to develop wireless communication products that would be small enough to use anywhere and participated in the design of the cellular phone</a:t>
            </a:r>
          </a:p>
          <a:p>
            <a:endParaRPr lang="en-US"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376415" y="381000"/>
            <a:ext cx="4000902" cy="1200329"/>
          </a:xfrm>
          <a:prstGeom prst="rect">
            <a:avLst/>
          </a:prstGeom>
          <a:noFill/>
        </p:spPr>
        <p:txBody>
          <a:bodyPr wrap="none" lIns="91440" tIns="45720" rIns="91440" bIns="45720">
            <a:spAutoFit/>
          </a:bodyPr>
          <a:lstStyle/>
          <a:p>
            <a:pPr algn="ctr"/>
            <a:r>
              <a:rPr lang="en-US" sz="3600" b="1" u="sng" cap="none" spc="0" dirty="0" smtClean="0">
                <a:ln w="31550" cmpd="sng">
                  <a:gradFill>
                    <a:gsLst>
                      <a:gs pos="70000">
                        <a:schemeClr val="accent6">
                          <a:shade val="50000"/>
                          <a:satMod val="190000"/>
                        </a:schemeClr>
                      </a:gs>
                      <a:gs pos="0">
                        <a:schemeClr val="accent6">
                          <a:tint val="77000"/>
                          <a:satMod val="180000"/>
                        </a:schemeClr>
                      </a:gs>
                    </a:gsLst>
                    <a:lin ang="5400000"/>
                  </a:gradFill>
                  <a:prstDash val="solid"/>
                </a:ln>
                <a:solidFill>
                  <a:schemeClr val="accent6">
                    <a:tint val="15000"/>
                    <a:satMod val="200000"/>
                  </a:schemeClr>
                </a:solidFill>
                <a:effectLst>
                  <a:outerShdw blurRad="50800" dist="40000" dir="5400000" algn="tl" rotWithShape="0">
                    <a:srgbClr val="000000">
                      <a:shade val="5000"/>
                      <a:satMod val="120000"/>
                      <a:alpha val="33000"/>
                    </a:srgbClr>
                  </a:outerShdw>
                </a:effectLst>
              </a:rPr>
              <a:t>First Generation 1G</a:t>
            </a:r>
          </a:p>
          <a:p>
            <a:pPr algn="ctr"/>
            <a:r>
              <a:rPr lang="en-US" sz="3600" b="1" u="sng" dirty="0" smtClean="0">
                <a:ln w="31550" cmpd="sng">
                  <a:gradFill>
                    <a:gsLst>
                      <a:gs pos="70000">
                        <a:schemeClr val="accent6">
                          <a:shade val="50000"/>
                          <a:satMod val="190000"/>
                        </a:schemeClr>
                      </a:gs>
                      <a:gs pos="0">
                        <a:schemeClr val="accent6">
                          <a:tint val="77000"/>
                          <a:satMod val="180000"/>
                        </a:schemeClr>
                      </a:gs>
                    </a:gsLst>
                    <a:lin ang="5400000"/>
                  </a:gradFill>
                  <a:prstDash val="solid"/>
                </a:ln>
                <a:solidFill>
                  <a:schemeClr val="accent6">
                    <a:tint val="15000"/>
                    <a:satMod val="200000"/>
                  </a:schemeClr>
                </a:solidFill>
                <a:effectLst>
                  <a:outerShdw blurRad="50800" dist="40000" dir="5400000" algn="tl" rotWithShape="0">
                    <a:srgbClr val="000000">
                      <a:shade val="5000"/>
                      <a:satMod val="120000"/>
                      <a:alpha val="33000"/>
                    </a:srgbClr>
                  </a:outerShdw>
                </a:effectLst>
              </a:rPr>
              <a:t>Cellular Networks.</a:t>
            </a:r>
            <a:endParaRPr lang="en-US" sz="3600" b="1" u="sng" cap="none" spc="0" dirty="0" smtClean="0">
              <a:ln w="31550" cmpd="sng">
                <a:gradFill>
                  <a:gsLst>
                    <a:gs pos="70000">
                      <a:schemeClr val="accent6">
                        <a:shade val="50000"/>
                        <a:satMod val="190000"/>
                      </a:schemeClr>
                    </a:gs>
                    <a:gs pos="0">
                      <a:schemeClr val="accent6">
                        <a:tint val="77000"/>
                        <a:satMod val="180000"/>
                      </a:schemeClr>
                    </a:gs>
                  </a:gsLst>
                  <a:lin ang="5400000"/>
                </a:gradFill>
                <a:prstDash val="solid"/>
              </a:ln>
              <a:solidFill>
                <a:schemeClr val="accent6">
                  <a:tint val="15000"/>
                  <a:satMod val="200000"/>
                </a:schemeClr>
              </a:solidFill>
              <a:effectLst>
                <a:outerShdw blurRad="50800" dist="40000" dir="5400000" algn="tl" rotWithShape="0">
                  <a:srgbClr val="000000">
                    <a:shade val="5000"/>
                    <a:satMod val="120000"/>
                    <a:alpha val="33000"/>
                  </a:srgbClr>
                </a:outerShdw>
              </a:effectLst>
            </a:endParaRPr>
          </a:p>
        </p:txBody>
      </p:sp>
      <p:sp>
        <p:nvSpPr>
          <p:cNvPr id="3" name="TextBox 2"/>
          <p:cNvSpPr txBox="1"/>
          <p:nvPr/>
        </p:nvSpPr>
        <p:spPr>
          <a:xfrm>
            <a:off x="1676400" y="1676400"/>
            <a:ext cx="5029200" cy="2308324"/>
          </a:xfrm>
          <a:prstGeom prst="rect">
            <a:avLst/>
          </a:prstGeom>
          <a:noFill/>
        </p:spPr>
        <p:txBody>
          <a:bodyPr wrap="square" rtlCol="0">
            <a:spAutoFit/>
          </a:bodyPr>
          <a:lstStyle/>
          <a:p>
            <a:pPr algn="just">
              <a:buFont typeface="Wingdings" pitchFamily="2" charset="2"/>
              <a:buChar char="Ø"/>
            </a:pPr>
            <a:r>
              <a:rPr lang="en-US" dirty="0" smtClean="0"/>
              <a:t>the use o f multiple cell sites, and the ability to transfer calls from one site to the next as the user travelled between cells during a conversation.</a:t>
            </a:r>
          </a:p>
          <a:p>
            <a:pPr algn="just">
              <a:buFont typeface="Wingdings" pitchFamily="2" charset="2"/>
              <a:buChar char="Ø"/>
            </a:pPr>
            <a:r>
              <a:rPr lang="en-US" dirty="0" smtClean="0"/>
              <a:t>The first commercially automated cellular network (the 1G generation) was launched in Japan by NTT in 1979.</a:t>
            </a:r>
          </a:p>
          <a:p>
            <a:pPr algn="just">
              <a:buFont typeface="Wingdings" pitchFamily="2" charset="2"/>
              <a:buChar char="Ø"/>
            </a:pPr>
            <a:r>
              <a:rPr lang="en-US" dirty="0" smtClean="0"/>
              <a:t>E.g.:-</a:t>
            </a:r>
            <a:r>
              <a:rPr lang="en-US" dirty="0" smtClean="0"/>
              <a:t>Analog Motorola DynaTAC 8000X</a:t>
            </a:r>
          </a:p>
          <a:p>
            <a:endParaRPr lang="en-US" dirty="0" smtClean="0"/>
          </a:p>
        </p:txBody>
      </p:sp>
      <p:pic>
        <p:nvPicPr>
          <p:cNvPr id="4" name="Picture 3" descr="C:\Users\Sanil\Pictures\images.jpg"/>
          <p:cNvPicPr/>
          <p:nvPr/>
        </p:nvPicPr>
        <p:blipFill>
          <a:blip r:embed="rId2" cstate="print"/>
          <a:srcRect/>
          <a:stretch>
            <a:fillRect/>
          </a:stretch>
        </p:blipFill>
        <p:spPr bwMode="auto">
          <a:xfrm>
            <a:off x="1524000" y="3962400"/>
            <a:ext cx="1809750" cy="2533879"/>
          </a:xfrm>
          <a:prstGeom prst="rect">
            <a:avLst/>
          </a:prstGeom>
          <a:noFill/>
          <a:ln w="9525">
            <a:noFill/>
            <a:miter lim="800000"/>
            <a:headEnd/>
            <a:tailEnd/>
          </a:ln>
        </p:spPr>
      </p:pic>
      <p:pic>
        <p:nvPicPr>
          <p:cNvPr id="5" name="Picture 4" descr="C:\Users\Sanil\Pictures\imagesCAVMWYI9.jpg"/>
          <p:cNvPicPr/>
          <p:nvPr/>
        </p:nvPicPr>
        <p:blipFill>
          <a:blip r:embed="rId3" cstate="print"/>
          <a:srcRect/>
          <a:stretch>
            <a:fillRect/>
          </a:stretch>
        </p:blipFill>
        <p:spPr bwMode="auto">
          <a:xfrm>
            <a:off x="6096000" y="4019321"/>
            <a:ext cx="3048000" cy="2838679"/>
          </a:xfrm>
          <a:prstGeom prst="rect">
            <a:avLst/>
          </a:prstGeom>
          <a:noFill/>
          <a:ln w="9525">
            <a:noFill/>
            <a:miter lim="800000"/>
            <a:headEnd/>
            <a:tailEnd/>
          </a:ln>
        </p:spPr>
      </p:pic>
      <p:sp>
        <p:nvSpPr>
          <p:cNvPr id="9" name="Date Placeholder 8"/>
          <p:cNvSpPr>
            <a:spLocks noGrp="1"/>
          </p:cNvSpPr>
          <p:nvPr>
            <p:ph type="dt" sz="half" idx="10"/>
          </p:nvPr>
        </p:nvSpPr>
        <p:spPr/>
        <p:txBody>
          <a:bodyPr/>
          <a:lstStyle/>
          <a:p>
            <a:r>
              <a:rPr lang="en-US" smtClean="0"/>
              <a:t>A Journey of Telephone to Mobile Phone.</a:t>
            </a:r>
            <a:endParaRPr lang="en-US"/>
          </a:p>
        </p:txBody>
      </p:sp>
      <p:sp>
        <p:nvSpPr>
          <p:cNvPr id="8" name="Footer Placeholder 7"/>
          <p:cNvSpPr>
            <a:spLocks noGrp="1"/>
          </p:cNvSpPr>
          <p:nvPr>
            <p:ph type="ftr" sz="quarter" idx="11"/>
          </p:nvPr>
        </p:nvSpPr>
        <p:spPr/>
        <p:txBody>
          <a:bodyPr/>
          <a:lstStyle/>
          <a:p>
            <a:r>
              <a:rPr lang="en-US" smtClean="0"/>
              <a:t>An TT Presentation.</a:t>
            </a:r>
            <a:endParaRPr lang="en-US"/>
          </a:p>
        </p:txBody>
      </p:sp>
      <p:sp>
        <p:nvSpPr>
          <p:cNvPr id="7" name="Slide Number Placeholder 6"/>
          <p:cNvSpPr>
            <a:spLocks noGrp="1"/>
          </p:cNvSpPr>
          <p:nvPr>
            <p:ph type="sldNum" sz="quarter" idx="12"/>
          </p:nvPr>
        </p:nvSpPr>
        <p:spPr/>
        <p:txBody>
          <a:bodyPr/>
          <a:lstStyle/>
          <a:p>
            <a:fld id="{6E1ADAEA-3C3D-4AD7-9031-4667E8AF89EC}" type="slidenum">
              <a:rPr lang="en-US" smtClean="0"/>
              <a:pPr/>
              <a:t>11</a:t>
            </a:fld>
            <a:endParaRPr lang="en-US"/>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165781" y="228600"/>
            <a:ext cx="4605748" cy="1200329"/>
          </a:xfrm>
          <a:prstGeom prst="rect">
            <a:avLst/>
          </a:prstGeom>
          <a:noFill/>
        </p:spPr>
        <p:txBody>
          <a:bodyPr wrap="none" lIns="91440" tIns="45720" rIns="91440" bIns="45720">
            <a:spAutoFit/>
          </a:bodyPr>
          <a:lstStyle/>
          <a:p>
            <a:pPr algn="ctr"/>
            <a:r>
              <a:rPr lang="en-US" sz="3600" b="1" u="sng" cap="none" spc="0" dirty="0" smtClean="0">
                <a:ln w="31550" cmpd="sng">
                  <a:gradFill>
                    <a:gsLst>
                      <a:gs pos="70000">
                        <a:schemeClr val="accent6">
                          <a:shade val="50000"/>
                          <a:satMod val="190000"/>
                        </a:schemeClr>
                      </a:gs>
                      <a:gs pos="0">
                        <a:schemeClr val="accent6">
                          <a:tint val="77000"/>
                          <a:satMod val="180000"/>
                        </a:schemeClr>
                      </a:gs>
                    </a:gsLst>
                    <a:lin ang="5400000"/>
                  </a:gradFill>
                  <a:prstDash val="solid"/>
                </a:ln>
                <a:solidFill>
                  <a:schemeClr val="accent6">
                    <a:tint val="15000"/>
                    <a:satMod val="200000"/>
                  </a:schemeClr>
                </a:solidFill>
                <a:effectLst>
                  <a:outerShdw blurRad="50800" dist="40000" dir="5400000" algn="tl" rotWithShape="0">
                    <a:srgbClr val="000000">
                      <a:shade val="5000"/>
                      <a:satMod val="120000"/>
                      <a:alpha val="33000"/>
                    </a:srgbClr>
                  </a:outerShdw>
                </a:effectLst>
              </a:rPr>
              <a:t>Second Generation 2G</a:t>
            </a:r>
          </a:p>
          <a:p>
            <a:pPr algn="ctr"/>
            <a:r>
              <a:rPr lang="en-US" sz="3600" b="1" u="sng" dirty="0" smtClean="0">
                <a:ln w="31550" cmpd="sng">
                  <a:gradFill>
                    <a:gsLst>
                      <a:gs pos="70000">
                        <a:schemeClr val="accent6">
                          <a:shade val="50000"/>
                          <a:satMod val="190000"/>
                        </a:schemeClr>
                      </a:gs>
                      <a:gs pos="0">
                        <a:schemeClr val="accent6">
                          <a:tint val="77000"/>
                          <a:satMod val="180000"/>
                        </a:schemeClr>
                      </a:gs>
                    </a:gsLst>
                    <a:lin ang="5400000"/>
                  </a:gradFill>
                  <a:prstDash val="solid"/>
                </a:ln>
                <a:solidFill>
                  <a:schemeClr val="accent6">
                    <a:tint val="15000"/>
                    <a:satMod val="200000"/>
                  </a:schemeClr>
                </a:solidFill>
                <a:effectLst>
                  <a:outerShdw blurRad="50800" dist="40000" dir="5400000" algn="tl" rotWithShape="0">
                    <a:srgbClr val="000000">
                      <a:shade val="5000"/>
                      <a:satMod val="120000"/>
                      <a:alpha val="33000"/>
                    </a:srgbClr>
                  </a:outerShdw>
                </a:effectLst>
              </a:rPr>
              <a:t>Digital Networks</a:t>
            </a:r>
            <a:endParaRPr lang="en-US" sz="3600" b="1" u="sng" cap="none" spc="0" dirty="0">
              <a:ln w="31550" cmpd="sng">
                <a:gradFill>
                  <a:gsLst>
                    <a:gs pos="70000">
                      <a:schemeClr val="accent6">
                        <a:shade val="50000"/>
                        <a:satMod val="190000"/>
                      </a:schemeClr>
                    </a:gs>
                    <a:gs pos="0">
                      <a:schemeClr val="accent6">
                        <a:tint val="77000"/>
                        <a:satMod val="180000"/>
                      </a:schemeClr>
                    </a:gs>
                  </a:gsLst>
                  <a:lin ang="5400000"/>
                </a:gradFill>
                <a:prstDash val="solid"/>
              </a:ln>
              <a:solidFill>
                <a:schemeClr val="accent6">
                  <a:tint val="15000"/>
                  <a:satMod val="200000"/>
                </a:schemeClr>
              </a:solidFill>
              <a:effectLst>
                <a:outerShdw blurRad="50800" dist="40000" dir="5400000" algn="tl" rotWithShape="0">
                  <a:srgbClr val="000000">
                    <a:shade val="5000"/>
                    <a:satMod val="120000"/>
                    <a:alpha val="33000"/>
                  </a:srgbClr>
                </a:outerShdw>
              </a:effectLst>
            </a:endParaRPr>
          </a:p>
        </p:txBody>
      </p:sp>
      <p:sp>
        <p:nvSpPr>
          <p:cNvPr id="3" name="TextBox 2"/>
          <p:cNvSpPr txBox="1"/>
          <p:nvPr/>
        </p:nvSpPr>
        <p:spPr>
          <a:xfrm>
            <a:off x="533400" y="1371600"/>
            <a:ext cx="5791200" cy="4524315"/>
          </a:xfrm>
          <a:prstGeom prst="rect">
            <a:avLst/>
          </a:prstGeom>
          <a:noFill/>
        </p:spPr>
        <p:txBody>
          <a:bodyPr wrap="square" rtlCol="0">
            <a:spAutoFit/>
          </a:bodyPr>
          <a:lstStyle/>
          <a:p>
            <a:pPr>
              <a:buFont typeface="Wingdings" pitchFamily="2" charset="2"/>
              <a:buChar char="Ø"/>
            </a:pPr>
            <a:r>
              <a:rPr lang="en-US" dirty="0" smtClean="0"/>
              <a:t>In the 1990s, the 'second generation' (2G) mobile phone systems emerged, primarily using the GSM standard. </a:t>
            </a:r>
          </a:p>
          <a:p>
            <a:pPr>
              <a:buFont typeface="Wingdings" pitchFamily="2" charset="2"/>
              <a:buChar char="Ø"/>
            </a:pPr>
            <a:r>
              <a:rPr lang="en-US" dirty="0" smtClean="0"/>
              <a:t>using digital instead of analog transmission</a:t>
            </a:r>
          </a:p>
          <a:p>
            <a:pPr>
              <a:buFont typeface="Wingdings" pitchFamily="2" charset="2"/>
              <a:buChar char="Ø"/>
            </a:pPr>
            <a:r>
              <a:rPr lang="en-US" dirty="0" smtClean="0"/>
              <a:t>prepaid mobile phones</a:t>
            </a:r>
          </a:p>
          <a:p>
            <a:pPr>
              <a:buFont typeface="Wingdings" pitchFamily="2" charset="2"/>
              <a:buChar char="Ø"/>
            </a:pPr>
            <a:r>
              <a:rPr lang="en-US" dirty="0" smtClean="0"/>
              <a:t>higher density of cell sites to accommodate increasing usage</a:t>
            </a:r>
          </a:p>
          <a:p>
            <a:pPr>
              <a:buFont typeface="Wingdings" pitchFamily="2" charset="2"/>
              <a:buChar char="Ø"/>
            </a:pPr>
            <a:r>
              <a:rPr lang="en-US" dirty="0" smtClean="0"/>
              <a:t>The second generation introduced a new variant of communication called SMS or text messaging. It was initially available only on GSM networks but spread eventually on all digital networks. </a:t>
            </a:r>
          </a:p>
          <a:p>
            <a:pPr>
              <a:buFont typeface="Wingdings" pitchFamily="2" charset="2"/>
              <a:buChar char="Ø"/>
            </a:pPr>
            <a:r>
              <a:rPr lang="en-US" dirty="0" smtClean="0"/>
              <a:t>2G also introduced the ability to access media content on mobile phones. In 1998 the first downloadable content sold to mobile phones was the ring tone, launched by Finland's </a:t>
            </a:r>
            <a:r>
              <a:rPr lang="en-US" dirty="0" err="1" smtClean="0"/>
              <a:t>Radiolinja</a:t>
            </a:r>
            <a:r>
              <a:rPr lang="en-US" dirty="0" smtClean="0"/>
              <a:t> (now Elisa).</a:t>
            </a:r>
          </a:p>
          <a:p>
            <a:pPr>
              <a:buFont typeface="Wingdings" pitchFamily="2" charset="2"/>
              <a:buChar char="Ø"/>
            </a:pPr>
            <a:endParaRPr lang="en-US" dirty="0" smtClean="0"/>
          </a:p>
        </p:txBody>
      </p:sp>
      <p:pic>
        <p:nvPicPr>
          <p:cNvPr id="4" name="Picture 3" descr="C:\Users\Sanil\Pictures\imagesCAD7Y7T1.jpg"/>
          <p:cNvPicPr/>
          <p:nvPr/>
        </p:nvPicPr>
        <p:blipFill>
          <a:blip r:embed="rId2" cstate="print"/>
          <a:srcRect/>
          <a:stretch>
            <a:fillRect/>
          </a:stretch>
        </p:blipFill>
        <p:spPr bwMode="auto">
          <a:xfrm>
            <a:off x="6248400" y="2209800"/>
            <a:ext cx="2209800" cy="3886200"/>
          </a:xfrm>
          <a:prstGeom prst="rect">
            <a:avLst/>
          </a:prstGeom>
          <a:noFill/>
          <a:ln w="9525">
            <a:noFill/>
            <a:miter lim="800000"/>
            <a:headEnd/>
            <a:tailEnd/>
          </a:ln>
        </p:spPr>
      </p:pic>
      <p:sp>
        <p:nvSpPr>
          <p:cNvPr id="8" name="Date Placeholder 7"/>
          <p:cNvSpPr>
            <a:spLocks noGrp="1"/>
          </p:cNvSpPr>
          <p:nvPr>
            <p:ph type="dt" sz="half" idx="10"/>
          </p:nvPr>
        </p:nvSpPr>
        <p:spPr/>
        <p:txBody>
          <a:bodyPr/>
          <a:lstStyle/>
          <a:p>
            <a:r>
              <a:rPr lang="en-US" smtClean="0"/>
              <a:t>A Journey of Telephone to Mobile Phone.</a:t>
            </a:r>
            <a:endParaRPr lang="en-US"/>
          </a:p>
        </p:txBody>
      </p:sp>
      <p:sp>
        <p:nvSpPr>
          <p:cNvPr id="7" name="Footer Placeholder 6"/>
          <p:cNvSpPr>
            <a:spLocks noGrp="1"/>
          </p:cNvSpPr>
          <p:nvPr>
            <p:ph type="ftr" sz="quarter" idx="11"/>
          </p:nvPr>
        </p:nvSpPr>
        <p:spPr/>
        <p:txBody>
          <a:bodyPr/>
          <a:lstStyle/>
          <a:p>
            <a:r>
              <a:rPr lang="en-US" smtClean="0"/>
              <a:t>An TT Presentation.</a:t>
            </a:r>
            <a:endParaRPr lang="en-US"/>
          </a:p>
        </p:txBody>
      </p:sp>
      <p:sp>
        <p:nvSpPr>
          <p:cNvPr id="6" name="Slide Number Placeholder 5"/>
          <p:cNvSpPr>
            <a:spLocks noGrp="1"/>
          </p:cNvSpPr>
          <p:nvPr>
            <p:ph type="sldNum" sz="quarter" idx="12"/>
          </p:nvPr>
        </p:nvSpPr>
        <p:spPr/>
        <p:txBody>
          <a:bodyPr/>
          <a:lstStyle/>
          <a:p>
            <a:fld id="{6E1ADAEA-3C3D-4AD7-9031-4667E8AF89EC}" type="slidenum">
              <a:rPr lang="en-US" smtClean="0"/>
              <a:pPr/>
              <a:t>12</a:t>
            </a:fld>
            <a:endParaRPr lang="en-US"/>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447800" y="1981200"/>
            <a:ext cx="6400800" cy="3139321"/>
          </a:xfrm>
          <a:prstGeom prst="rect">
            <a:avLst/>
          </a:prstGeom>
          <a:noFill/>
        </p:spPr>
        <p:txBody>
          <a:bodyPr wrap="square" rtlCol="0">
            <a:spAutoFit/>
          </a:bodyPr>
          <a:lstStyle/>
          <a:p>
            <a:pPr algn="just">
              <a:buFont typeface="Wingdings" pitchFamily="2" charset="2"/>
              <a:buChar char="Ø"/>
            </a:pPr>
            <a:r>
              <a:rPr lang="en-US" dirty="0" smtClean="0"/>
              <a:t>. The main technological difference that distinguishes 3G technology from 2G technology is the use of packet switching rather than circuit switching for data transmission.</a:t>
            </a:r>
          </a:p>
          <a:p>
            <a:pPr algn="just">
              <a:buFont typeface="Wingdings" pitchFamily="2" charset="2"/>
              <a:buChar char="Ø"/>
            </a:pPr>
            <a:r>
              <a:rPr lang="en-US" dirty="0" smtClean="0"/>
              <a:t>The standard 2G CDMA networks became 3G compliant with the adoption of Revision A to EV-DO, which made several additions to the protocol whilst retaining backwards compatibility:</a:t>
            </a:r>
          </a:p>
          <a:p>
            <a:pPr algn="just">
              <a:buFont typeface="Wingdings" pitchFamily="2" charset="2"/>
              <a:buChar char="Ø"/>
            </a:pPr>
            <a:r>
              <a:rPr lang="en-US" dirty="0" smtClean="0"/>
              <a:t>The first pre-commercial trial network with 3G was launched by NTT </a:t>
            </a:r>
            <a:r>
              <a:rPr lang="en-US" dirty="0" err="1" smtClean="0"/>
              <a:t>DoCoMo</a:t>
            </a:r>
            <a:r>
              <a:rPr lang="en-US" dirty="0" smtClean="0"/>
              <a:t> in Japan in the Tokyo region in May 2001. </a:t>
            </a:r>
          </a:p>
          <a:p>
            <a:pPr>
              <a:buFont typeface="Wingdings" pitchFamily="2" charset="2"/>
              <a:buChar char="Ø"/>
            </a:pPr>
            <a:endParaRPr lang="en-US" dirty="0" smtClean="0"/>
          </a:p>
          <a:p>
            <a:endParaRPr lang="en-US" dirty="0" smtClean="0"/>
          </a:p>
        </p:txBody>
      </p:sp>
      <p:sp>
        <p:nvSpPr>
          <p:cNvPr id="3" name="Rectangle 2"/>
          <p:cNvSpPr/>
          <p:nvPr/>
        </p:nvSpPr>
        <p:spPr>
          <a:xfrm>
            <a:off x="1535241" y="533400"/>
            <a:ext cx="6388800" cy="1200329"/>
          </a:xfrm>
          <a:prstGeom prst="rect">
            <a:avLst/>
          </a:prstGeom>
          <a:noFill/>
        </p:spPr>
        <p:txBody>
          <a:bodyPr wrap="none" lIns="91440" tIns="45720" rIns="91440" bIns="45720">
            <a:spAutoFit/>
          </a:bodyPr>
          <a:lstStyle/>
          <a:p>
            <a:pPr algn="ctr"/>
            <a:r>
              <a:rPr lang="en-US" sz="2400" b="1" u="sng" cap="none" spc="0" dirty="0" smtClean="0">
                <a:ln w="31550" cmpd="sng">
                  <a:gradFill>
                    <a:gsLst>
                      <a:gs pos="70000">
                        <a:schemeClr val="accent6">
                          <a:shade val="50000"/>
                          <a:satMod val="190000"/>
                        </a:schemeClr>
                      </a:gs>
                      <a:gs pos="0">
                        <a:schemeClr val="accent6">
                          <a:tint val="77000"/>
                          <a:satMod val="180000"/>
                        </a:schemeClr>
                      </a:gs>
                    </a:gsLst>
                    <a:lin ang="5400000"/>
                  </a:gradFill>
                  <a:prstDash val="solid"/>
                </a:ln>
                <a:solidFill>
                  <a:schemeClr val="accent6">
                    <a:tint val="15000"/>
                    <a:satMod val="200000"/>
                  </a:schemeClr>
                </a:solidFill>
                <a:effectLst>
                  <a:outerShdw blurRad="50800" dist="40000" dir="5400000" algn="tl" rotWithShape="0">
                    <a:srgbClr val="000000">
                      <a:shade val="5000"/>
                      <a:satMod val="120000"/>
                      <a:alpha val="33000"/>
                    </a:srgbClr>
                  </a:outerShdw>
                </a:effectLst>
              </a:rPr>
              <a:t>Third Generation 3G</a:t>
            </a:r>
          </a:p>
          <a:p>
            <a:pPr algn="ctr"/>
            <a:r>
              <a:rPr lang="en-US" sz="2400" b="1" u="sng" dirty="0" smtClean="0"/>
              <a:t>S</a:t>
            </a:r>
            <a:r>
              <a:rPr lang="en-US" sz="2400" b="1" u="sng" dirty="0" smtClean="0"/>
              <a:t>peed </a:t>
            </a:r>
            <a:r>
              <a:rPr lang="en-US" sz="2400" b="1" u="sng" dirty="0" smtClean="0"/>
              <a:t>IP data networks and mobile broadband :</a:t>
            </a:r>
          </a:p>
          <a:p>
            <a:pPr algn="ctr"/>
            <a:endParaRPr lang="en-US" sz="2400" b="1" u="sng" cap="none" spc="0" dirty="0">
              <a:ln w="31550" cmpd="sng">
                <a:gradFill>
                  <a:gsLst>
                    <a:gs pos="70000">
                      <a:schemeClr val="accent6">
                        <a:shade val="50000"/>
                        <a:satMod val="190000"/>
                      </a:schemeClr>
                    </a:gs>
                    <a:gs pos="0">
                      <a:schemeClr val="accent6">
                        <a:tint val="77000"/>
                        <a:satMod val="180000"/>
                      </a:schemeClr>
                    </a:gs>
                  </a:gsLst>
                  <a:lin ang="5400000"/>
                </a:gradFill>
                <a:prstDash val="solid"/>
              </a:ln>
              <a:solidFill>
                <a:schemeClr val="accent6">
                  <a:tint val="15000"/>
                  <a:satMod val="200000"/>
                </a:schemeClr>
              </a:solidFill>
              <a:effectLst>
                <a:outerShdw blurRad="50800" dist="40000" dir="5400000" algn="tl" rotWithShape="0">
                  <a:srgbClr val="000000">
                    <a:shade val="5000"/>
                    <a:satMod val="120000"/>
                    <a:alpha val="33000"/>
                  </a:srgbClr>
                </a:outerShdw>
              </a:effectLst>
            </a:endParaRPr>
          </a:p>
        </p:txBody>
      </p:sp>
      <p:pic>
        <p:nvPicPr>
          <p:cNvPr id="4" name="Picture 3" descr="C:\Users\Sanil\Pictures\images.jpg"/>
          <p:cNvPicPr/>
          <p:nvPr/>
        </p:nvPicPr>
        <p:blipFill>
          <a:blip r:embed="rId2" cstate="print"/>
          <a:srcRect/>
          <a:stretch>
            <a:fillRect/>
          </a:stretch>
        </p:blipFill>
        <p:spPr bwMode="auto">
          <a:xfrm>
            <a:off x="5943600" y="4495800"/>
            <a:ext cx="2173307" cy="2148290"/>
          </a:xfrm>
          <a:prstGeom prst="rect">
            <a:avLst/>
          </a:prstGeom>
          <a:noFill/>
          <a:ln w="9525">
            <a:noFill/>
            <a:miter lim="800000"/>
            <a:headEnd/>
            <a:tailEnd/>
          </a:ln>
        </p:spPr>
      </p:pic>
      <p:pic>
        <p:nvPicPr>
          <p:cNvPr id="5" name="Picture 4" descr="C:\Users\Sanil\Pictures\imagesCAH7SI3Y.jpg"/>
          <p:cNvPicPr/>
          <p:nvPr/>
        </p:nvPicPr>
        <p:blipFill>
          <a:blip r:embed="rId3" cstate="print"/>
          <a:srcRect/>
          <a:stretch>
            <a:fillRect/>
          </a:stretch>
        </p:blipFill>
        <p:spPr bwMode="auto">
          <a:xfrm>
            <a:off x="1600200" y="4648200"/>
            <a:ext cx="3048000" cy="1839817"/>
          </a:xfrm>
          <a:prstGeom prst="rect">
            <a:avLst/>
          </a:prstGeom>
          <a:noFill/>
          <a:ln w="9525">
            <a:noFill/>
            <a:miter lim="800000"/>
            <a:headEnd/>
            <a:tailEnd/>
          </a:ln>
        </p:spPr>
      </p:pic>
      <p:sp>
        <p:nvSpPr>
          <p:cNvPr id="9" name="Date Placeholder 8"/>
          <p:cNvSpPr>
            <a:spLocks noGrp="1"/>
          </p:cNvSpPr>
          <p:nvPr>
            <p:ph type="dt" sz="half" idx="10"/>
          </p:nvPr>
        </p:nvSpPr>
        <p:spPr/>
        <p:txBody>
          <a:bodyPr/>
          <a:lstStyle/>
          <a:p>
            <a:r>
              <a:rPr lang="en-US" smtClean="0"/>
              <a:t>A Journey of Telephone to Mobile Phone.</a:t>
            </a:r>
            <a:endParaRPr lang="en-US"/>
          </a:p>
        </p:txBody>
      </p:sp>
      <p:sp>
        <p:nvSpPr>
          <p:cNvPr id="8" name="Footer Placeholder 7"/>
          <p:cNvSpPr>
            <a:spLocks noGrp="1"/>
          </p:cNvSpPr>
          <p:nvPr>
            <p:ph type="ftr" sz="quarter" idx="11"/>
          </p:nvPr>
        </p:nvSpPr>
        <p:spPr/>
        <p:txBody>
          <a:bodyPr/>
          <a:lstStyle/>
          <a:p>
            <a:r>
              <a:rPr lang="en-US" smtClean="0"/>
              <a:t>An TT Presentation.</a:t>
            </a:r>
            <a:endParaRPr lang="en-US"/>
          </a:p>
        </p:txBody>
      </p:sp>
      <p:sp>
        <p:nvSpPr>
          <p:cNvPr id="7" name="Slide Number Placeholder 6"/>
          <p:cNvSpPr>
            <a:spLocks noGrp="1"/>
          </p:cNvSpPr>
          <p:nvPr>
            <p:ph type="sldNum" sz="quarter" idx="12"/>
          </p:nvPr>
        </p:nvSpPr>
        <p:spPr/>
        <p:txBody>
          <a:bodyPr/>
          <a:lstStyle/>
          <a:p>
            <a:fld id="{6E1ADAEA-3C3D-4AD7-9031-4667E8AF89EC}" type="slidenum">
              <a:rPr lang="en-US" smtClean="0"/>
              <a:pPr/>
              <a:t>13</a:t>
            </a:fld>
            <a:endParaRPr lang="en-US"/>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C:\Users\Sanil\Pictures\images.jpg"/>
          <p:cNvPicPr/>
          <p:nvPr/>
        </p:nvPicPr>
        <p:blipFill>
          <a:blip r:embed="rId2" cstate="print"/>
          <a:srcRect/>
          <a:stretch>
            <a:fillRect/>
          </a:stretch>
        </p:blipFill>
        <p:spPr bwMode="auto">
          <a:xfrm>
            <a:off x="6934200" y="4495800"/>
            <a:ext cx="2019071" cy="2115239"/>
          </a:xfrm>
          <a:prstGeom prst="rect">
            <a:avLst/>
          </a:prstGeom>
          <a:noFill/>
          <a:ln w="9525">
            <a:noFill/>
            <a:miter lim="800000"/>
            <a:headEnd/>
            <a:tailEnd/>
          </a:ln>
        </p:spPr>
      </p:pic>
      <p:sp>
        <p:nvSpPr>
          <p:cNvPr id="2" name="Rectangle 1"/>
          <p:cNvSpPr/>
          <p:nvPr/>
        </p:nvSpPr>
        <p:spPr>
          <a:xfrm>
            <a:off x="762000" y="228600"/>
            <a:ext cx="7355412" cy="1754326"/>
          </a:xfrm>
          <a:prstGeom prst="rect">
            <a:avLst/>
          </a:prstGeom>
          <a:noFill/>
        </p:spPr>
        <p:txBody>
          <a:bodyPr wrap="none" lIns="91440" tIns="45720" rIns="91440" bIns="45720">
            <a:spAutoFit/>
          </a:bodyPr>
          <a:lstStyle/>
          <a:p>
            <a:pPr algn="ctr"/>
            <a:r>
              <a:rPr lang="en-US" sz="5400" b="1" u="sng" cap="none" spc="0" dirty="0" smtClean="0">
                <a:ln w="31550" cmpd="sng">
                  <a:gradFill>
                    <a:gsLst>
                      <a:gs pos="70000">
                        <a:schemeClr val="accent6">
                          <a:shade val="50000"/>
                          <a:satMod val="190000"/>
                        </a:schemeClr>
                      </a:gs>
                      <a:gs pos="0">
                        <a:schemeClr val="accent6">
                          <a:tint val="77000"/>
                          <a:satMod val="180000"/>
                        </a:schemeClr>
                      </a:gs>
                    </a:gsLst>
                    <a:lin ang="5400000"/>
                  </a:gradFill>
                  <a:prstDash val="solid"/>
                </a:ln>
                <a:solidFill>
                  <a:schemeClr val="accent6">
                    <a:tint val="15000"/>
                    <a:satMod val="200000"/>
                  </a:schemeClr>
                </a:solidFill>
                <a:effectLst>
                  <a:outerShdw blurRad="50800" dist="40000" dir="5400000" algn="tl" rotWithShape="0">
                    <a:srgbClr val="000000">
                      <a:shade val="5000"/>
                      <a:satMod val="120000"/>
                      <a:alpha val="33000"/>
                    </a:srgbClr>
                  </a:outerShdw>
                </a:effectLst>
              </a:rPr>
              <a:t>Fourth Generation:4G</a:t>
            </a:r>
          </a:p>
          <a:p>
            <a:pPr algn="ctr"/>
            <a:r>
              <a:rPr lang="en-US" sz="5400" b="1" u="sng" dirty="0" smtClean="0">
                <a:ln w="31550" cmpd="sng">
                  <a:gradFill>
                    <a:gsLst>
                      <a:gs pos="70000">
                        <a:schemeClr val="accent6">
                          <a:shade val="50000"/>
                          <a:satMod val="190000"/>
                        </a:schemeClr>
                      </a:gs>
                      <a:gs pos="0">
                        <a:schemeClr val="accent6">
                          <a:tint val="77000"/>
                          <a:satMod val="180000"/>
                        </a:schemeClr>
                      </a:gs>
                    </a:gsLst>
                    <a:lin ang="5400000"/>
                  </a:gradFill>
                  <a:prstDash val="solid"/>
                </a:ln>
                <a:solidFill>
                  <a:schemeClr val="accent6">
                    <a:tint val="15000"/>
                    <a:satMod val="200000"/>
                  </a:schemeClr>
                </a:solidFill>
                <a:effectLst>
                  <a:outerShdw blurRad="50800" dist="40000" dir="5400000" algn="tl" rotWithShape="0">
                    <a:srgbClr val="000000">
                      <a:shade val="5000"/>
                      <a:satMod val="120000"/>
                      <a:alpha val="33000"/>
                    </a:srgbClr>
                  </a:outerShdw>
                </a:effectLst>
              </a:rPr>
              <a:t>All IP Address.</a:t>
            </a:r>
            <a:endParaRPr lang="en-US" sz="5400" b="1" u="sng" cap="none" spc="0" dirty="0">
              <a:ln w="31550" cmpd="sng">
                <a:gradFill>
                  <a:gsLst>
                    <a:gs pos="70000">
                      <a:schemeClr val="accent6">
                        <a:shade val="50000"/>
                        <a:satMod val="190000"/>
                      </a:schemeClr>
                    </a:gs>
                    <a:gs pos="0">
                      <a:schemeClr val="accent6">
                        <a:tint val="77000"/>
                        <a:satMod val="180000"/>
                      </a:schemeClr>
                    </a:gs>
                  </a:gsLst>
                  <a:lin ang="5400000"/>
                </a:gradFill>
                <a:prstDash val="solid"/>
              </a:ln>
              <a:solidFill>
                <a:schemeClr val="accent6">
                  <a:tint val="15000"/>
                  <a:satMod val="200000"/>
                </a:schemeClr>
              </a:solidFill>
              <a:effectLst>
                <a:outerShdw blurRad="50800" dist="40000" dir="5400000" algn="tl" rotWithShape="0">
                  <a:srgbClr val="000000">
                    <a:shade val="5000"/>
                    <a:satMod val="120000"/>
                    <a:alpha val="33000"/>
                  </a:srgbClr>
                </a:outerShdw>
              </a:effectLst>
            </a:endParaRPr>
          </a:p>
        </p:txBody>
      </p:sp>
      <p:sp>
        <p:nvSpPr>
          <p:cNvPr id="3" name="TextBox 2"/>
          <p:cNvSpPr txBox="1"/>
          <p:nvPr/>
        </p:nvSpPr>
        <p:spPr>
          <a:xfrm>
            <a:off x="1371600" y="1828800"/>
            <a:ext cx="6934200" cy="3693319"/>
          </a:xfrm>
          <a:prstGeom prst="rect">
            <a:avLst/>
          </a:prstGeom>
          <a:noFill/>
        </p:spPr>
        <p:txBody>
          <a:bodyPr wrap="square" rtlCol="0">
            <a:spAutoFit/>
          </a:bodyPr>
          <a:lstStyle/>
          <a:p>
            <a:pPr>
              <a:buFont typeface="Wingdings" pitchFamily="2" charset="2"/>
              <a:buChar char="Ø"/>
            </a:pPr>
            <a:r>
              <a:rPr lang="en-US" dirty="0" smtClean="0"/>
              <a:t>One of the main ways in which 4G differed technologically from 3G was in its elimination of circuit switching, instead employing an all-IP network. </a:t>
            </a:r>
          </a:p>
          <a:p>
            <a:pPr>
              <a:buFont typeface="Wingdings" pitchFamily="2" charset="2"/>
              <a:buChar char="Ø"/>
            </a:pPr>
            <a:r>
              <a:rPr lang="en-US" dirty="0" smtClean="0"/>
              <a:t>By 2009, it had become clear that, at some point, 3G networks would be overwhelmed by the growth of bandwidth-intensive applications like streaming media.</a:t>
            </a:r>
            <a:r>
              <a:rPr lang="en-US" u="sng" baseline="30000" dirty="0" smtClean="0"/>
              <a:t>[21]</a:t>
            </a:r>
            <a:r>
              <a:rPr lang="en-US" dirty="0" smtClean="0"/>
              <a:t> Consequently, the industry began looking to data-optimized 4th-generation technologies, with the promise of speed improvements up to 10-fold over existing 3G technologies.</a:t>
            </a:r>
          </a:p>
          <a:p>
            <a:pPr>
              <a:buFont typeface="Wingdings" pitchFamily="2" charset="2"/>
              <a:buChar char="Ø"/>
            </a:pPr>
            <a:r>
              <a:rPr lang="en-US" dirty="0" smtClean="0"/>
              <a:t>The first two commercially available technologies </a:t>
            </a:r>
            <a:r>
              <a:rPr lang="en-US" dirty="0" smtClean="0">
                <a:solidFill>
                  <a:schemeClr val="bg1">
                    <a:lumMod val="95000"/>
                    <a:lumOff val="5000"/>
                  </a:schemeClr>
                </a:solidFill>
              </a:rPr>
              <a:t>billed as 4G were </a:t>
            </a:r>
            <a:r>
              <a:rPr lang="en-US" dirty="0" smtClean="0"/>
              <a:t>the </a:t>
            </a:r>
            <a:r>
              <a:rPr lang="en-US" dirty="0" err="1" smtClean="0"/>
              <a:t>WiMAX</a:t>
            </a:r>
            <a:r>
              <a:rPr lang="en-US" dirty="0" smtClean="0"/>
              <a:t> standard (offered in the U.S. by Sprint) </a:t>
            </a:r>
            <a:r>
              <a:rPr lang="en-US" dirty="0" smtClean="0">
                <a:solidFill>
                  <a:schemeClr val="bg1">
                    <a:lumMod val="95000"/>
                    <a:lumOff val="5000"/>
                  </a:schemeClr>
                </a:solidFill>
              </a:rPr>
              <a:t>and the LTE </a:t>
            </a:r>
            <a:r>
              <a:rPr lang="en-US" dirty="0" smtClean="0"/>
              <a:t>standard, first offered in Scandinavia by </a:t>
            </a:r>
            <a:r>
              <a:rPr lang="en-US" dirty="0" err="1" smtClean="0"/>
              <a:t>TeliaSonera</a:t>
            </a:r>
            <a:endParaRPr lang="en-US" dirty="0" smtClean="0"/>
          </a:p>
          <a:p>
            <a:pPr>
              <a:buFont typeface="Wingdings" pitchFamily="2" charset="2"/>
              <a:buChar char="Ø"/>
            </a:pPr>
            <a:endParaRPr lang="en-US" dirty="0" smtClean="0"/>
          </a:p>
        </p:txBody>
      </p:sp>
      <p:sp>
        <p:nvSpPr>
          <p:cNvPr id="8" name="Date Placeholder 7"/>
          <p:cNvSpPr>
            <a:spLocks noGrp="1"/>
          </p:cNvSpPr>
          <p:nvPr>
            <p:ph type="dt" sz="half" idx="10"/>
          </p:nvPr>
        </p:nvSpPr>
        <p:spPr/>
        <p:txBody>
          <a:bodyPr/>
          <a:lstStyle/>
          <a:p>
            <a:r>
              <a:rPr lang="en-US" smtClean="0"/>
              <a:t>A Journey of Telephone to Mobile Phone.</a:t>
            </a:r>
            <a:endParaRPr lang="en-US"/>
          </a:p>
        </p:txBody>
      </p:sp>
      <p:sp>
        <p:nvSpPr>
          <p:cNvPr id="7" name="Footer Placeholder 6"/>
          <p:cNvSpPr>
            <a:spLocks noGrp="1"/>
          </p:cNvSpPr>
          <p:nvPr>
            <p:ph type="ftr" sz="quarter" idx="11"/>
          </p:nvPr>
        </p:nvSpPr>
        <p:spPr/>
        <p:txBody>
          <a:bodyPr/>
          <a:lstStyle/>
          <a:p>
            <a:r>
              <a:rPr lang="en-US" smtClean="0"/>
              <a:t>An TT Presentation.</a:t>
            </a:r>
            <a:endParaRPr lang="en-US"/>
          </a:p>
        </p:txBody>
      </p:sp>
      <p:sp>
        <p:nvSpPr>
          <p:cNvPr id="6" name="Slide Number Placeholder 5"/>
          <p:cNvSpPr>
            <a:spLocks noGrp="1"/>
          </p:cNvSpPr>
          <p:nvPr>
            <p:ph type="sldNum" sz="quarter" idx="12"/>
          </p:nvPr>
        </p:nvSpPr>
        <p:spPr/>
        <p:txBody>
          <a:bodyPr/>
          <a:lstStyle/>
          <a:p>
            <a:fld id="{6E1ADAEA-3C3D-4AD7-9031-4667E8AF89EC}" type="slidenum">
              <a:rPr lang="en-US" smtClean="0"/>
              <a:pPr/>
              <a:t>14</a:t>
            </a:fld>
            <a:endParaRPr lang="en-US"/>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01595" y="228600"/>
            <a:ext cx="7672870" cy="923330"/>
          </a:xfrm>
          <a:prstGeom prst="rect">
            <a:avLst/>
          </a:prstGeom>
          <a:noFill/>
        </p:spPr>
        <p:txBody>
          <a:bodyPr wrap="none" lIns="91440" tIns="45720" rIns="91440" bIns="45720">
            <a:spAutoFit/>
          </a:bodyPr>
          <a:lstStyle/>
          <a:p>
            <a:pPr algn="ctr"/>
            <a:r>
              <a:rPr lang="en-US" sz="5400" b="1" u="sng" cap="none" spc="0" dirty="0" smtClean="0">
                <a:ln w="31550" cmpd="sng">
                  <a:gradFill>
                    <a:gsLst>
                      <a:gs pos="70000">
                        <a:schemeClr val="accent6">
                          <a:shade val="50000"/>
                          <a:satMod val="190000"/>
                        </a:schemeClr>
                      </a:gs>
                      <a:gs pos="0">
                        <a:schemeClr val="accent6">
                          <a:tint val="77000"/>
                          <a:satMod val="180000"/>
                        </a:schemeClr>
                      </a:gs>
                    </a:gsLst>
                    <a:lin ang="5400000"/>
                  </a:gradFill>
                  <a:prstDash val="solid"/>
                </a:ln>
                <a:solidFill>
                  <a:schemeClr val="accent6">
                    <a:tint val="15000"/>
                    <a:satMod val="200000"/>
                  </a:schemeClr>
                </a:solidFill>
                <a:effectLst>
                  <a:outerShdw blurRad="50800" dist="40000" dir="5400000" algn="tl" rotWithShape="0">
                    <a:srgbClr val="000000">
                      <a:shade val="5000"/>
                      <a:satMod val="120000"/>
                      <a:alpha val="33000"/>
                    </a:srgbClr>
                  </a:outerShdw>
                </a:effectLst>
              </a:rPr>
              <a:t>Features of Mobile Phone</a:t>
            </a:r>
            <a:endParaRPr lang="en-US" sz="5400" b="1" u="sng" cap="none" spc="0" dirty="0">
              <a:ln w="31550" cmpd="sng">
                <a:gradFill>
                  <a:gsLst>
                    <a:gs pos="70000">
                      <a:schemeClr val="accent6">
                        <a:shade val="50000"/>
                        <a:satMod val="190000"/>
                      </a:schemeClr>
                    </a:gs>
                    <a:gs pos="0">
                      <a:schemeClr val="accent6">
                        <a:tint val="77000"/>
                        <a:satMod val="180000"/>
                      </a:schemeClr>
                    </a:gs>
                  </a:gsLst>
                  <a:lin ang="5400000"/>
                </a:gradFill>
                <a:prstDash val="solid"/>
              </a:ln>
              <a:solidFill>
                <a:schemeClr val="accent6">
                  <a:tint val="15000"/>
                  <a:satMod val="200000"/>
                </a:schemeClr>
              </a:solidFill>
              <a:effectLst>
                <a:outerShdw blurRad="50800" dist="40000" dir="5400000" algn="tl" rotWithShape="0">
                  <a:srgbClr val="000000">
                    <a:shade val="5000"/>
                    <a:satMod val="120000"/>
                    <a:alpha val="33000"/>
                  </a:srgbClr>
                </a:outerShdw>
              </a:effectLst>
            </a:endParaRPr>
          </a:p>
        </p:txBody>
      </p:sp>
      <p:sp>
        <p:nvSpPr>
          <p:cNvPr id="3" name="TextBox 2"/>
          <p:cNvSpPr txBox="1"/>
          <p:nvPr/>
        </p:nvSpPr>
        <p:spPr>
          <a:xfrm>
            <a:off x="609600" y="1066800"/>
            <a:ext cx="8305800" cy="6463308"/>
          </a:xfrm>
          <a:prstGeom prst="rect">
            <a:avLst/>
          </a:prstGeom>
          <a:noFill/>
        </p:spPr>
        <p:txBody>
          <a:bodyPr wrap="square" rtlCol="0">
            <a:spAutoFit/>
          </a:bodyPr>
          <a:lstStyle/>
          <a:p>
            <a:pPr algn="just">
              <a:buFont typeface="Wingdings" pitchFamily="2" charset="2"/>
              <a:buChar char="Ø"/>
            </a:pPr>
            <a:r>
              <a:rPr lang="en-US" dirty="0" smtClean="0"/>
              <a:t>All mobile phones have a number of </a:t>
            </a:r>
            <a:r>
              <a:rPr lang="en-US" dirty="0" smtClean="0">
                <a:hlinkClick r:id="rId2" action="ppaction://hlinksldjump"/>
              </a:rPr>
              <a:t>features</a:t>
            </a:r>
            <a:r>
              <a:rPr lang="en-US" dirty="0" smtClean="0"/>
              <a:t> in common, but manufacturers also try to differentiate their own products by implementing additional functions to make them more attractive to consumers. This has led to great innovation in mobile phone development over the last 20 years.</a:t>
            </a:r>
          </a:p>
          <a:p>
            <a:pPr algn="just">
              <a:buFont typeface="Wingdings" pitchFamily="2" charset="2"/>
              <a:buChar char="Ø"/>
            </a:pPr>
            <a:r>
              <a:rPr lang="en-US" u="sng" dirty="0" smtClean="0"/>
              <a:t>Features</a:t>
            </a:r>
          </a:p>
          <a:p>
            <a:pPr algn="just">
              <a:buFont typeface="Wingdings" pitchFamily="2" charset="2"/>
              <a:buChar char="Ø"/>
            </a:pPr>
            <a:r>
              <a:rPr lang="en-US" dirty="0" smtClean="0"/>
              <a:t>A rechargeable battery </a:t>
            </a:r>
          </a:p>
          <a:p>
            <a:pPr algn="just">
              <a:buFont typeface="Wingdings" pitchFamily="2" charset="2"/>
              <a:buChar char="Ø"/>
            </a:pPr>
            <a:r>
              <a:rPr lang="en-US" dirty="0" smtClean="0"/>
              <a:t>a keypad, but touch screens are also found in some high-end smart phones. </a:t>
            </a:r>
          </a:p>
          <a:p>
            <a:pPr lvl="0" algn="just">
              <a:buFont typeface="Wingdings" pitchFamily="2" charset="2"/>
              <a:buChar char="Ø"/>
            </a:pPr>
            <a:r>
              <a:rPr lang="en-US" dirty="0" smtClean="0"/>
              <a:t>Basic mobile phone services to allow users to make calls and send text messages. </a:t>
            </a:r>
          </a:p>
          <a:p>
            <a:pPr lvl="0" algn="just">
              <a:buFont typeface="Wingdings" pitchFamily="2" charset="2"/>
              <a:buChar char="Ø"/>
            </a:pPr>
            <a:r>
              <a:rPr lang="en-US" dirty="0" smtClean="0"/>
              <a:t>Handsets with more advanced computing ability through the use of native software applications became known as smart phones. </a:t>
            </a:r>
          </a:p>
          <a:p>
            <a:pPr lvl="0" algn="just">
              <a:buFont typeface="Wingdings" pitchFamily="2" charset="2"/>
              <a:buChar char="Ø"/>
            </a:pPr>
            <a:r>
              <a:rPr lang="en-US" dirty="0" smtClean="0"/>
              <a:t>GPS navigation, music (MP3) and video (MP4) playback, RDS radio receiver, alarms, memo recording, personal digital assistant functions, ability to watch streaming video, video download, video calling, built-in cameras (1.0+ </a:t>
            </a:r>
            <a:r>
              <a:rPr lang="en-US" dirty="0" err="1" smtClean="0"/>
              <a:t>Mpx</a:t>
            </a:r>
            <a:r>
              <a:rPr lang="en-US" dirty="0" smtClean="0"/>
              <a:t>) and camcorders (video recording), with autofocus and flash, ringtones, games, PTT, memory card reader (SD), USB (2.0), dual line support, infrared, Bluetooth (2.0) and Wi-Fi connectivity, instant messaging, Internet e-mail and browsing and serving as a wireless modem. </a:t>
            </a:r>
          </a:p>
          <a:p>
            <a:pPr lvl="0" algn="just">
              <a:buFont typeface="Wingdings" pitchFamily="2" charset="2"/>
              <a:buChar char="Ø"/>
            </a:pPr>
            <a:endParaRPr lang="en-US" dirty="0" smtClean="0"/>
          </a:p>
          <a:p>
            <a:pPr lvl="0" algn="just">
              <a:buFont typeface="Wingdings" pitchFamily="2" charset="2"/>
              <a:buChar char="Ø"/>
            </a:pPr>
            <a:endParaRPr lang="en-US" dirty="0" smtClean="0"/>
          </a:p>
          <a:p>
            <a:pPr algn="just">
              <a:buFont typeface="Wingdings" pitchFamily="2" charset="2"/>
              <a:buChar char="Ø"/>
            </a:pPr>
            <a:endParaRPr lang="en-US" dirty="0" smtClean="0"/>
          </a:p>
          <a:p>
            <a:pPr algn="just">
              <a:buFont typeface="Wingdings" pitchFamily="2" charset="2"/>
              <a:buChar char="Ø"/>
            </a:pPr>
            <a:endParaRPr lang="en-US" dirty="0" smtClean="0"/>
          </a:p>
          <a:p>
            <a:pPr>
              <a:buFont typeface="Wingdings" pitchFamily="2" charset="2"/>
              <a:buChar char="Ø"/>
            </a:pPr>
            <a:endParaRPr lang="en-US" dirty="0" smtClean="0"/>
          </a:p>
          <a:p>
            <a:endParaRPr lang="en-US" dirty="0" smtClean="0"/>
          </a:p>
        </p:txBody>
      </p:sp>
      <p:sp>
        <p:nvSpPr>
          <p:cNvPr id="7" name="Date Placeholder 6"/>
          <p:cNvSpPr>
            <a:spLocks noGrp="1"/>
          </p:cNvSpPr>
          <p:nvPr>
            <p:ph type="dt" sz="half" idx="10"/>
          </p:nvPr>
        </p:nvSpPr>
        <p:spPr/>
        <p:txBody>
          <a:bodyPr/>
          <a:lstStyle/>
          <a:p>
            <a:r>
              <a:rPr lang="en-US" smtClean="0"/>
              <a:t>A Journey of Telephone to Mobile Phone.</a:t>
            </a:r>
            <a:endParaRPr lang="en-US"/>
          </a:p>
        </p:txBody>
      </p:sp>
      <p:sp>
        <p:nvSpPr>
          <p:cNvPr id="6" name="Footer Placeholder 5"/>
          <p:cNvSpPr>
            <a:spLocks noGrp="1"/>
          </p:cNvSpPr>
          <p:nvPr>
            <p:ph type="ftr" sz="quarter" idx="11"/>
          </p:nvPr>
        </p:nvSpPr>
        <p:spPr/>
        <p:txBody>
          <a:bodyPr/>
          <a:lstStyle/>
          <a:p>
            <a:r>
              <a:rPr lang="en-US" smtClean="0"/>
              <a:t>An TT Presentation.</a:t>
            </a:r>
            <a:endParaRPr lang="en-US"/>
          </a:p>
        </p:txBody>
      </p:sp>
      <p:sp>
        <p:nvSpPr>
          <p:cNvPr id="5" name="Slide Number Placeholder 4"/>
          <p:cNvSpPr>
            <a:spLocks noGrp="1"/>
          </p:cNvSpPr>
          <p:nvPr>
            <p:ph type="sldNum" sz="quarter" idx="12"/>
          </p:nvPr>
        </p:nvSpPr>
        <p:spPr/>
        <p:txBody>
          <a:bodyPr/>
          <a:lstStyle/>
          <a:p>
            <a:fld id="{6E1ADAEA-3C3D-4AD7-9031-4667E8AF89EC}" type="slidenum">
              <a:rPr lang="en-US" smtClean="0"/>
              <a:pPr/>
              <a:t>15</a:t>
            </a:fld>
            <a:endParaRPr lang="en-US"/>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179627" y="381000"/>
            <a:ext cx="1429046" cy="584775"/>
          </a:xfrm>
          <a:prstGeom prst="rect">
            <a:avLst/>
          </a:prstGeom>
          <a:noFill/>
        </p:spPr>
        <p:txBody>
          <a:bodyPr wrap="none" lIns="91440" tIns="45720" rIns="91440" bIns="45720">
            <a:spAutoFit/>
          </a:bodyPr>
          <a:lstStyle/>
          <a:p>
            <a:pPr algn="ctr"/>
            <a:r>
              <a:rPr lang="en-US" sz="3200" b="1" u="sng" cap="none" spc="0" dirty="0" smtClean="0">
                <a:ln w="31550" cmpd="sng">
                  <a:gradFill>
                    <a:gsLst>
                      <a:gs pos="70000">
                        <a:schemeClr val="accent6">
                          <a:shade val="50000"/>
                          <a:satMod val="190000"/>
                        </a:schemeClr>
                      </a:gs>
                      <a:gs pos="0">
                        <a:schemeClr val="accent6">
                          <a:tint val="77000"/>
                          <a:satMod val="180000"/>
                        </a:schemeClr>
                      </a:gs>
                    </a:gsLst>
                    <a:lin ang="5400000"/>
                  </a:gradFill>
                  <a:prstDash val="solid"/>
                </a:ln>
                <a:solidFill>
                  <a:schemeClr val="accent6">
                    <a:tint val="15000"/>
                    <a:satMod val="200000"/>
                  </a:schemeClr>
                </a:solidFill>
                <a:effectLst>
                  <a:outerShdw blurRad="50800" dist="40000" dir="5400000" algn="tl" rotWithShape="0">
                    <a:srgbClr val="000000">
                      <a:shade val="5000"/>
                      <a:satMod val="120000"/>
                      <a:alpha val="33000"/>
                    </a:srgbClr>
                  </a:outerShdw>
                </a:effectLst>
              </a:rPr>
              <a:t>Battery</a:t>
            </a:r>
            <a:endParaRPr lang="en-US" sz="3200" b="1" u="sng" cap="none" spc="0" dirty="0">
              <a:ln w="31550" cmpd="sng">
                <a:gradFill>
                  <a:gsLst>
                    <a:gs pos="70000">
                      <a:schemeClr val="accent6">
                        <a:shade val="50000"/>
                        <a:satMod val="190000"/>
                      </a:schemeClr>
                    </a:gs>
                    <a:gs pos="0">
                      <a:schemeClr val="accent6">
                        <a:tint val="77000"/>
                        <a:satMod val="180000"/>
                      </a:schemeClr>
                    </a:gs>
                  </a:gsLst>
                  <a:lin ang="5400000"/>
                </a:gradFill>
                <a:prstDash val="solid"/>
              </a:ln>
              <a:solidFill>
                <a:schemeClr val="accent6">
                  <a:tint val="15000"/>
                  <a:satMod val="200000"/>
                </a:schemeClr>
              </a:solidFill>
              <a:effectLst>
                <a:outerShdw blurRad="50800" dist="40000" dir="5400000" algn="tl" rotWithShape="0">
                  <a:srgbClr val="000000">
                    <a:shade val="5000"/>
                    <a:satMod val="120000"/>
                    <a:alpha val="33000"/>
                  </a:srgbClr>
                </a:outerShdw>
              </a:effectLst>
            </a:endParaRPr>
          </a:p>
        </p:txBody>
      </p:sp>
      <p:sp>
        <p:nvSpPr>
          <p:cNvPr id="3" name="TextBox 2"/>
          <p:cNvSpPr txBox="1"/>
          <p:nvPr/>
        </p:nvSpPr>
        <p:spPr>
          <a:xfrm>
            <a:off x="1066800" y="990600"/>
            <a:ext cx="7467600" cy="2862322"/>
          </a:xfrm>
          <a:prstGeom prst="rect">
            <a:avLst/>
          </a:prstGeom>
          <a:noFill/>
        </p:spPr>
        <p:txBody>
          <a:bodyPr wrap="square" rtlCol="0">
            <a:spAutoFit/>
          </a:bodyPr>
          <a:lstStyle/>
          <a:p>
            <a:pPr algn="just"/>
            <a:r>
              <a:rPr lang="en-US" dirty="0" smtClean="0"/>
              <a:t>Formerly, the most common form of mobile phone batteries were </a:t>
            </a:r>
            <a:r>
              <a:rPr lang="en-US" u="sng" dirty="0" smtClean="0"/>
              <a:t>nickel metal-hydride</a:t>
            </a:r>
            <a:r>
              <a:rPr lang="en-US" dirty="0" smtClean="0"/>
              <a:t>, as they have a low size and weight. </a:t>
            </a:r>
            <a:r>
              <a:rPr lang="en-US" u="sng" dirty="0" smtClean="0"/>
              <a:t>Lithium ion</a:t>
            </a:r>
            <a:r>
              <a:rPr lang="en-US" dirty="0" smtClean="0"/>
              <a:t> batteries are sometimes used, as they are lighter and do not have the voltage depression that nickel metal-hydride batteries do. Many mobile phone manufacturers have now switched to using </a:t>
            </a:r>
            <a:r>
              <a:rPr lang="en-US" u="sng" dirty="0" smtClean="0"/>
              <a:t>lithium-polymer batteries</a:t>
            </a:r>
            <a:r>
              <a:rPr lang="en-US" dirty="0" smtClean="0"/>
              <a:t> as opposed to the older </a:t>
            </a:r>
            <a:r>
              <a:rPr lang="en-US" u="sng" dirty="0" smtClean="0"/>
              <a:t>Lithium-Ion</a:t>
            </a:r>
            <a:r>
              <a:rPr lang="en-US" dirty="0" smtClean="0"/>
              <a:t>, the main advantages of this being even lower weight and the possibility to make the battery a shape other than strict </a:t>
            </a:r>
            <a:r>
              <a:rPr lang="en-US" dirty="0" err="1" smtClean="0"/>
              <a:t>cuboid</a:t>
            </a:r>
            <a:r>
              <a:rPr lang="en-US" dirty="0" smtClean="0"/>
              <a:t>. Mobile phone manufacturers have been experimenting with alternative power sources, including solar </a:t>
            </a:r>
            <a:r>
              <a:rPr lang="en-US" dirty="0" smtClean="0">
                <a:hlinkClick r:id="rId2" action="ppaction://hlinksldjump"/>
              </a:rPr>
              <a:t>cells.</a:t>
            </a:r>
            <a:endParaRPr lang="en-US" dirty="0" smtClean="0"/>
          </a:p>
          <a:p>
            <a:endParaRPr lang="en-US" dirty="0" smtClean="0"/>
          </a:p>
        </p:txBody>
      </p:sp>
      <p:sp>
        <p:nvSpPr>
          <p:cNvPr id="4" name="Rectangle 3"/>
          <p:cNvSpPr/>
          <p:nvPr/>
        </p:nvSpPr>
        <p:spPr>
          <a:xfrm>
            <a:off x="685800" y="3505200"/>
            <a:ext cx="2971800" cy="523220"/>
          </a:xfrm>
          <a:prstGeom prst="rect">
            <a:avLst/>
          </a:prstGeom>
          <a:noFill/>
        </p:spPr>
        <p:txBody>
          <a:bodyPr wrap="square" lIns="91440" tIns="45720" rIns="91440" bIns="45720">
            <a:spAutoFit/>
          </a:bodyPr>
          <a:lstStyle/>
          <a:p>
            <a:pPr algn="ctr"/>
            <a:r>
              <a:rPr lang="en-US" sz="2800" b="1" u="sng" cap="none" spc="0" dirty="0" smtClean="0">
                <a:ln w="31550" cmpd="sng">
                  <a:gradFill>
                    <a:gsLst>
                      <a:gs pos="70000">
                        <a:schemeClr val="accent6">
                          <a:shade val="50000"/>
                          <a:satMod val="190000"/>
                        </a:schemeClr>
                      </a:gs>
                      <a:gs pos="0">
                        <a:schemeClr val="accent6">
                          <a:tint val="77000"/>
                          <a:satMod val="180000"/>
                        </a:schemeClr>
                      </a:gs>
                    </a:gsLst>
                    <a:lin ang="5400000"/>
                  </a:gradFill>
                  <a:prstDash val="solid"/>
                </a:ln>
                <a:solidFill>
                  <a:schemeClr val="accent6">
                    <a:tint val="15000"/>
                    <a:satMod val="200000"/>
                  </a:schemeClr>
                </a:solidFill>
                <a:effectLst>
                  <a:outerShdw blurRad="50800" dist="40000" dir="5400000" algn="tl" rotWithShape="0">
                    <a:srgbClr val="000000">
                      <a:shade val="5000"/>
                      <a:satMod val="120000"/>
                      <a:alpha val="33000"/>
                    </a:srgbClr>
                  </a:outerShdw>
                </a:effectLst>
              </a:rPr>
              <a:t>SIM CARD:</a:t>
            </a:r>
            <a:endParaRPr lang="en-US" sz="2800" b="1" u="sng" cap="none" spc="0" dirty="0">
              <a:ln w="31550" cmpd="sng">
                <a:gradFill>
                  <a:gsLst>
                    <a:gs pos="70000">
                      <a:schemeClr val="accent6">
                        <a:shade val="50000"/>
                        <a:satMod val="190000"/>
                      </a:schemeClr>
                    </a:gs>
                    <a:gs pos="0">
                      <a:schemeClr val="accent6">
                        <a:tint val="77000"/>
                        <a:satMod val="180000"/>
                      </a:schemeClr>
                    </a:gs>
                  </a:gsLst>
                  <a:lin ang="5400000"/>
                </a:gradFill>
                <a:prstDash val="solid"/>
              </a:ln>
              <a:solidFill>
                <a:schemeClr val="accent6">
                  <a:tint val="15000"/>
                  <a:satMod val="200000"/>
                </a:schemeClr>
              </a:solidFill>
              <a:effectLst>
                <a:outerShdw blurRad="50800" dist="40000" dir="5400000" algn="tl" rotWithShape="0">
                  <a:srgbClr val="000000">
                    <a:shade val="5000"/>
                    <a:satMod val="120000"/>
                    <a:alpha val="33000"/>
                  </a:srgbClr>
                </a:outerShdw>
              </a:effectLst>
            </a:endParaRPr>
          </a:p>
        </p:txBody>
      </p:sp>
      <p:sp>
        <p:nvSpPr>
          <p:cNvPr id="6" name="TextBox 5"/>
          <p:cNvSpPr txBox="1"/>
          <p:nvPr/>
        </p:nvSpPr>
        <p:spPr>
          <a:xfrm>
            <a:off x="1066800" y="4038600"/>
            <a:ext cx="7543800" cy="2308324"/>
          </a:xfrm>
          <a:prstGeom prst="rect">
            <a:avLst/>
          </a:prstGeom>
          <a:noFill/>
        </p:spPr>
        <p:txBody>
          <a:bodyPr wrap="square" rtlCol="0">
            <a:spAutoFit/>
          </a:bodyPr>
          <a:lstStyle/>
          <a:p>
            <a:pPr algn="just">
              <a:buFont typeface="Wingdings" pitchFamily="2" charset="2"/>
              <a:buChar char="Ø"/>
            </a:pPr>
            <a:r>
              <a:rPr lang="en-US" dirty="0" smtClean="0"/>
              <a:t>GSM mobile phones require a small microchip called a Subscriber Identity Module or </a:t>
            </a:r>
            <a:r>
              <a:rPr lang="en-US" u="sng" dirty="0" smtClean="0"/>
              <a:t>SIM Card</a:t>
            </a:r>
            <a:r>
              <a:rPr lang="en-US" dirty="0" smtClean="0"/>
              <a:t>, to function. The SIM card is approximately the size of a small postage stamp </a:t>
            </a:r>
          </a:p>
          <a:p>
            <a:pPr algn="just">
              <a:buFont typeface="Wingdings" pitchFamily="2" charset="2"/>
              <a:buChar char="Ø"/>
            </a:pPr>
            <a:r>
              <a:rPr lang="en-US" dirty="0" smtClean="0"/>
              <a:t>The SIM card allows users to change phones by simply removing the SIM card from one mobile phone and inserting it into another mobile phone or broadband telephony device.</a:t>
            </a:r>
          </a:p>
          <a:p>
            <a:pPr algn="just">
              <a:buFont typeface="Wingdings" pitchFamily="2" charset="2"/>
              <a:buChar char="Ø"/>
            </a:pPr>
            <a:endParaRPr lang="en-US" dirty="0" smtClean="0"/>
          </a:p>
          <a:p>
            <a:pPr algn="just">
              <a:buFont typeface="Wingdings" pitchFamily="2" charset="2"/>
              <a:buChar char="Ø"/>
            </a:pPr>
            <a:endParaRPr lang="en-US" dirty="0" smtClean="0"/>
          </a:p>
        </p:txBody>
      </p:sp>
      <p:sp>
        <p:nvSpPr>
          <p:cNvPr id="10" name="Date Placeholder 9"/>
          <p:cNvSpPr>
            <a:spLocks noGrp="1"/>
          </p:cNvSpPr>
          <p:nvPr>
            <p:ph type="dt" sz="half" idx="10"/>
          </p:nvPr>
        </p:nvSpPr>
        <p:spPr/>
        <p:txBody>
          <a:bodyPr/>
          <a:lstStyle/>
          <a:p>
            <a:r>
              <a:rPr lang="en-US" smtClean="0"/>
              <a:t>A Journey of Telephone to Mobile Phone.</a:t>
            </a:r>
            <a:endParaRPr lang="en-US"/>
          </a:p>
        </p:txBody>
      </p:sp>
      <p:sp>
        <p:nvSpPr>
          <p:cNvPr id="9" name="Footer Placeholder 8"/>
          <p:cNvSpPr>
            <a:spLocks noGrp="1"/>
          </p:cNvSpPr>
          <p:nvPr>
            <p:ph type="ftr" sz="quarter" idx="11"/>
          </p:nvPr>
        </p:nvSpPr>
        <p:spPr/>
        <p:txBody>
          <a:bodyPr/>
          <a:lstStyle/>
          <a:p>
            <a:r>
              <a:rPr lang="en-US" smtClean="0"/>
              <a:t>An TT Presentation.</a:t>
            </a:r>
            <a:endParaRPr lang="en-US"/>
          </a:p>
        </p:txBody>
      </p:sp>
      <p:sp>
        <p:nvSpPr>
          <p:cNvPr id="8" name="Slide Number Placeholder 7"/>
          <p:cNvSpPr>
            <a:spLocks noGrp="1"/>
          </p:cNvSpPr>
          <p:nvPr>
            <p:ph type="sldNum" sz="quarter" idx="12"/>
          </p:nvPr>
        </p:nvSpPr>
        <p:spPr/>
        <p:txBody>
          <a:bodyPr/>
          <a:lstStyle/>
          <a:p>
            <a:fld id="{6E1ADAEA-3C3D-4AD7-9031-4667E8AF89EC}" type="slidenum">
              <a:rPr lang="en-US" smtClean="0"/>
              <a:pPr/>
              <a:t>16</a:t>
            </a:fld>
            <a:endParaRPr lang="en-US"/>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914400" y="533401"/>
            <a:ext cx="7620000" cy="4524315"/>
          </a:xfrm>
          <a:prstGeom prst="rect">
            <a:avLst/>
          </a:prstGeom>
          <a:noFill/>
        </p:spPr>
        <p:txBody>
          <a:bodyPr wrap="square" rtlCol="0">
            <a:spAutoFit/>
          </a:bodyPr>
          <a:lstStyle/>
          <a:p>
            <a:r>
              <a:rPr lang="en-US" sz="2400" b="1" u="sng" dirty="0" smtClean="0">
                <a:solidFill>
                  <a:schemeClr val="accent6">
                    <a:lumMod val="50000"/>
                  </a:schemeClr>
                </a:solidFill>
              </a:rPr>
              <a:t>Multi-card hybrid phones</a:t>
            </a:r>
            <a:endParaRPr lang="en-US" sz="2400" b="1" dirty="0" smtClean="0">
              <a:solidFill>
                <a:schemeClr val="accent6">
                  <a:lumMod val="50000"/>
                </a:schemeClr>
              </a:solidFill>
            </a:endParaRPr>
          </a:p>
          <a:p>
            <a:r>
              <a:rPr lang="en-US" dirty="0" smtClean="0">
                <a:solidFill>
                  <a:schemeClr val="accent6">
                    <a:lumMod val="50000"/>
                  </a:schemeClr>
                </a:solidFill>
              </a:rPr>
              <a:t>A hybrid mobile phone can take more than one SIM card, even of different types. The SIM and RUIM cards can be mixed together, and some phones also support three or four SIMs</a:t>
            </a:r>
          </a:p>
          <a:p>
            <a:r>
              <a:rPr lang="en-US" dirty="0" smtClean="0">
                <a:solidFill>
                  <a:schemeClr val="accent6">
                    <a:lumMod val="50000"/>
                  </a:schemeClr>
                </a:solidFill>
              </a:rPr>
              <a:t>They are popular in India and Indonesia, attributed to lower on-net call rates.</a:t>
            </a:r>
          </a:p>
          <a:p>
            <a:r>
              <a:rPr lang="en-US" sz="2400" b="1" u="sng" dirty="0" smtClean="0">
                <a:solidFill>
                  <a:schemeClr val="accent6">
                    <a:lumMod val="50000"/>
                  </a:schemeClr>
                </a:solidFill>
              </a:rPr>
              <a:t>Full HD 1080p mobile phone</a:t>
            </a:r>
            <a:endParaRPr lang="en-US" sz="2400" b="1" dirty="0" smtClean="0">
              <a:solidFill>
                <a:schemeClr val="accent6">
                  <a:lumMod val="50000"/>
                </a:schemeClr>
              </a:solidFill>
            </a:endParaRPr>
          </a:p>
          <a:p>
            <a:r>
              <a:rPr lang="en-US" dirty="0" smtClean="0">
                <a:solidFill>
                  <a:schemeClr val="accent6">
                    <a:lumMod val="50000"/>
                  </a:schemeClr>
                </a:solidFill>
              </a:rPr>
              <a:t>At January 2011, LG released LG </a:t>
            </a:r>
            <a:r>
              <a:rPr lang="en-US" dirty="0" err="1" smtClean="0">
                <a:solidFill>
                  <a:schemeClr val="accent6">
                    <a:lumMod val="50000"/>
                  </a:schemeClr>
                </a:solidFill>
              </a:rPr>
              <a:t>Optimus</a:t>
            </a:r>
            <a:r>
              <a:rPr lang="en-US" dirty="0" smtClean="0">
                <a:solidFill>
                  <a:schemeClr val="accent6">
                    <a:lumMod val="50000"/>
                  </a:schemeClr>
                </a:solidFill>
              </a:rPr>
              <a:t> 2X which has capability to take Full HD 1080p video and also has processor dual core </a:t>
            </a:r>
            <a:r>
              <a:rPr lang="en-US" dirty="0" err="1" smtClean="0">
                <a:solidFill>
                  <a:schemeClr val="accent6">
                    <a:lumMod val="50000"/>
                  </a:schemeClr>
                </a:solidFill>
              </a:rPr>
              <a:t>Nvidia</a:t>
            </a:r>
            <a:r>
              <a:rPr lang="en-US" dirty="0" smtClean="0">
                <a:solidFill>
                  <a:schemeClr val="accent6">
                    <a:lumMod val="50000"/>
                  </a:schemeClr>
                </a:solidFill>
              </a:rPr>
              <a:t> Tegra-2 1GHz. Both are the first in the world.</a:t>
            </a:r>
          </a:p>
          <a:p>
            <a:r>
              <a:rPr lang="en-US" sz="2400" b="1" u="sng" dirty="0" smtClean="0">
                <a:solidFill>
                  <a:schemeClr val="accent6">
                    <a:lumMod val="50000"/>
                  </a:schemeClr>
                </a:solidFill>
              </a:rPr>
              <a:t>3D mobile phone</a:t>
            </a:r>
            <a:endParaRPr lang="en-US" sz="2400" b="1" dirty="0" smtClean="0">
              <a:solidFill>
                <a:schemeClr val="accent6">
                  <a:lumMod val="50000"/>
                </a:schemeClr>
              </a:solidFill>
            </a:endParaRPr>
          </a:p>
          <a:p>
            <a:r>
              <a:rPr lang="en-US" dirty="0" smtClean="0">
                <a:solidFill>
                  <a:schemeClr val="accent6">
                    <a:lumMod val="50000"/>
                  </a:schemeClr>
                </a:solidFill>
              </a:rPr>
              <a:t>Spice Mobile has launched Spice View M-67 3D Dual-SIM Mobile Phone. India's first 3D mobile phone allowing users to view 3D pictures and videos along with phone's user interface without 3D glasses. The phone is equipped with 2 megapixel camera, but only takes 2D.</a:t>
            </a:r>
          </a:p>
          <a:p>
            <a:endParaRPr lang="en-US" dirty="0" smtClean="0">
              <a:solidFill>
                <a:schemeClr val="accent6">
                  <a:lumMod val="50000"/>
                </a:schemeClr>
              </a:solidFill>
            </a:endParaRPr>
          </a:p>
        </p:txBody>
      </p:sp>
      <p:sp>
        <p:nvSpPr>
          <p:cNvPr id="7" name="Date Placeholder 6"/>
          <p:cNvSpPr>
            <a:spLocks noGrp="1"/>
          </p:cNvSpPr>
          <p:nvPr>
            <p:ph type="dt" sz="half" idx="10"/>
          </p:nvPr>
        </p:nvSpPr>
        <p:spPr/>
        <p:txBody>
          <a:bodyPr/>
          <a:lstStyle/>
          <a:p>
            <a:r>
              <a:rPr lang="en-US" smtClean="0"/>
              <a:t>A Journey of Telephone to Mobile Phone.</a:t>
            </a:r>
            <a:endParaRPr lang="en-US"/>
          </a:p>
        </p:txBody>
      </p:sp>
      <p:sp>
        <p:nvSpPr>
          <p:cNvPr id="6" name="Footer Placeholder 5"/>
          <p:cNvSpPr>
            <a:spLocks noGrp="1"/>
          </p:cNvSpPr>
          <p:nvPr>
            <p:ph type="ftr" sz="quarter" idx="11"/>
          </p:nvPr>
        </p:nvSpPr>
        <p:spPr/>
        <p:txBody>
          <a:bodyPr/>
          <a:lstStyle/>
          <a:p>
            <a:r>
              <a:rPr lang="en-US" smtClean="0"/>
              <a:t>An TT Presentation.</a:t>
            </a:r>
            <a:endParaRPr lang="en-US"/>
          </a:p>
        </p:txBody>
      </p:sp>
      <p:sp>
        <p:nvSpPr>
          <p:cNvPr id="5" name="Slide Number Placeholder 4"/>
          <p:cNvSpPr>
            <a:spLocks noGrp="1"/>
          </p:cNvSpPr>
          <p:nvPr>
            <p:ph type="sldNum" sz="quarter" idx="12"/>
          </p:nvPr>
        </p:nvSpPr>
        <p:spPr/>
        <p:txBody>
          <a:bodyPr/>
          <a:lstStyle/>
          <a:p>
            <a:fld id="{6E1ADAEA-3C3D-4AD7-9031-4667E8AF89EC}" type="slidenum">
              <a:rPr lang="en-US" smtClean="0"/>
              <a:pPr/>
              <a:t>17</a:t>
            </a:fld>
            <a:endParaRPr lang="en-US"/>
          </a:p>
        </p:txBody>
      </p:sp>
      <p:pic>
        <p:nvPicPr>
          <p:cNvPr id="1026" name="Picture 2" descr="C:\Users\Sanil\Pictures\wooo_ketai_h001_01.jpg"/>
          <p:cNvPicPr>
            <a:picLocks noChangeAspect="1" noChangeArrowheads="1"/>
          </p:cNvPicPr>
          <p:nvPr/>
        </p:nvPicPr>
        <p:blipFill>
          <a:blip r:embed="rId2" cstate="print"/>
          <a:srcRect/>
          <a:stretch>
            <a:fillRect/>
          </a:stretch>
        </p:blipFill>
        <p:spPr bwMode="auto">
          <a:xfrm>
            <a:off x="1981201" y="4876800"/>
            <a:ext cx="3581400" cy="1981200"/>
          </a:xfrm>
          <a:prstGeom prst="rect">
            <a:avLst/>
          </a:prstGeom>
          <a:noFill/>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28600" y="304800"/>
            <a:ext cx="8699113" cy="923330"/>
          </a:xfrm>
          <a:prstGeom prst="rect">
            <a:avLst/>
          </a:prstGeom>
          <a:noFill/>
        </p:spPr>
        <p:txBody>
          <a:bodyPr wrap="none" lIns="91440" tIns="45720" rIns="91440" bIns="45720">
            <a:spAutoFit/>
          </a:bodyPr>
          <a:lstStyle/>
          <a:p>
            <a:pPr algn="ctr"/>
            <a:r>
              <a:rPr lang="en-US" sz="5400" b="1" cap="none" spc="0" dirty="0" smtClean="0">
                <a:ln w="31550" cmpd="sng">
                  <a:gradFill>
                    <a:gsLst>
                      <a:gs pos="70000">
                        <a:schemeClr val="accent6">
                          <a:shade val="50000"/>
                          <a:satMod val="190000"/>
                        </a:schemeClr>
                      </a:gs>
                      <a:gs pos="0">
                        <a:schemeClr val="accent6">
                          <a:tint val="77000"/>
                          <a:satMod val="180000"/>
                        </a:schemeClr>
                      </a:gs>
                    </a:gsLst>
                    <a:lin ang="5400000"/>
                  </a:gradFill>
                  <a:prstDash val="solid"/>
                </a:ln>
                <a:solidFill>
                  <a:schemeClr val="accent6">
                    <a:tint val="15000"/>
                    <a:satMod val="200000"/>
                  </a:schemeClr>
                </a:solidFill>
                <a:effectLst>
                  <a:outerShdw blurRad="50800" dist="40000" dir="5400000" algn="tl" rotWithShape="0">
                    <a:srgbClr val="000000">
                      <a:shade val="5000"/>
                      <a:satMod val="120000"/>
                      <a:alpha val="33000"/>
                    </a:srgbClr>
                  </a:outerShdw>
                </a:effectLst>
              </a:rPr>
              <a:t>Mobiles Phones in Society</a:t>
            </a:r>
            <a:endParaRPr lang="en-US" sz="5400" b="1" cap="none" spc="0" dirty="0">
              <a:ln w="31550" cmpd="sng">
                <a:gradFill>
                  <a:gsLst>
                    <a:gs pos="70000">
                      <a:schemeClr val="accent6">
                        <a:shade val="50000"/>
                        <a:satMod val="190000"/>
                      </a:schemeClr>
                    </a:gs>
                    <a:gs pos="0">
                      <a:schemeClr val="accent6">
                        <a:tint val="77000"/>
                        <a:satMod val="180000"/>
                      </a:schemeClr>
                    </a:gs>
                  </a:gsLst>
                  <a:lin ang="5400000"/>
                </a:gradFill>
                <a:prstDash val="solid"/>
              </a:ln>
              <a:solidFill>
                <a:schemeClr val="accent6">
                  <a:tint val="15000"/>
                  <a:satMod val="200000"/>
                </a:schemeClr>
              </a:solidFill>
              <a:effectLst>
                <a:outerShdw blurRad="50800" dist="40000" dir="5400000" algn="tl" rotWithShape="0">
                  <a:srgbClr val="000000">
                    <a:shade val="5000"/>
                    <a:satMod val="120000"/>
                    <a:alpha val="33000"/>
                  </a:srgbClr>
                </a:outerShdw>
              </a:effectLst>
            </a:endParaRPr>
          </a:p>
        </p:txBody>
      </p:sp>
      <p:sp>
        <p:nvSpPr>
          <p:cNvPr id="4" name="TextBox 3"/>
          <p:cNvSpPr txBox="1"/>
          <p:nvPr/>
        </p:nvSpPr>
        <p:spPr>
          <a:xfrm>
            <a:off x="685800" y="1219200"/>
            <a:ext cx="8001000" cy="5909310"/>
          </a:xfrm>
          <a:prstGeom prst="rect">
            <a:avLst/>
          </a:prstGeom>
          <a:noFill/>
        </p:spPr>
        <p:txBody>
          <a:bodyPr wrap="square" rtlCol="0">
            <a:spAutoFit/>
          </a:bodyPr>
          <a:lstStyle/>
          <a:p>
            <a:endParaRPr lang="en-US" dirty="0" smtClean="0"/>
          </a:p>
          <a:p>
            <a:r>
              <a:rPr lang="en-US" b="1" u="sng" dirty="0" smtClean="0">
                <a:hlinkClick r:id="rId2" action="ppaction://hlinksldjump"/>
              </a:rPr>
              <a:t>Market Share</a:t>
            </a:r>
            <a:r>
              <a:rPr lang="en-US" b="1" u="sng" dirty="0" smtClean="0"/>
              <a:t>:</a:t>
            </a:r>
          </a:p>
          <a:p>
            <a:pPr algn="just"/>
            <a:r>
              <a:rPr lang="en-US" dirty="0" smtClean="0"/>
              <a:t>The world's largest individual mobile operator by subscribers is China Mobile with over 500 million mobile phone subscribers. Over 50 mobile operators have over 10 million subscribers each, and over 150 mobile operators have at least one million subscribers by the end of 2009 (source wireless intelligence).</a:t>
            </a:r>
          </a:p>
          <a:p>
            <a:pPr algn="just"/>
            <a:endParaRPr lang="en-US" dirty="0" smtClean="0"/>
          </a:p>
          <a:p>
            <a:pPr algn="just"/>
            <a:r>
              <a:rPr lang="en-US" b="1" u="sng" dirty="0" smtClean="0"/>
              <a:t>Media:</a:t>
            </a:r>
          </a:p>
          <a:p>
            <a:pPr algn="just"/>
            <a:r>
              <a:rPr lang="en-US" dirty="0" smtClean="0"/>
              <a:t>In 1998, one of the first examples of selling media content through the mobile phone was the sale of ringtones by </a:t>
            </a:r>
            <a:r>
              <a:rPr lang="en-US" dirty="0" err="1" smtClean="0"/>
              <a:t>Radiolinja</a:t>
            </a:r>
            <a:r>
              <a:rPr lang="en-US" dirty="0" smtClean="0"/>
              <a:t> in Finland. Soon afterwards, other media content appeared such as news, videogames, jokes, horoscopes, TV content and advertising. Most early content for mobile tended to be copies of legacy media, such as the banner advertisement or the TV news highlight video clip. Recently, unique content for mobile has been emerging, from the ringing tones and </a:t>
            </a:r>
            <a:r>
              <a:rPr lang="en-US" dirty="0" err="1" smtClean="0"/>
              <a:t>ringback</a:t>
            </a:r>
            <a:r>
              <a:rPr lang="en-US" dirty="0" smtClean="0"/>
              <a:t> tones in music to "</a:t>
            </a:r>
            <a:r>
              <a:rPr lang="en-US" dirty="0" err="1" smtClean="0"/>
              <a:t>mobisodes</a:t>
            </a:r>
            <a:r>
              <a:rPr lang="en-US" dirty="0" smtClean="0"/>
              <a:t>," video content that has been produced exclusively for mobile phones.</a:t>
            </a:r>
          </a:p>
          <a:p>
            <a:pPr algn="just"/>
            <a:endParaRPr lang="en-US" b="1" u="sng" dirty="0" smtClean="0"/>
          </a:p>
          <a:p>
            <a:pPr algn="just"/>
            <a:endParaRPr lang="en-US" b="1" u="sng" dirty="0" smtClean="0"/>
          </a:p>
          <a:p>
            <a:pPr algn="just"/>
            <a:endParaRPr lang="en-US" dirty="0" smtClean="0"/>
          </a:p>
          <a:p>
            <a:endParaRPr lang="en-US" dirty="0" smtClean="0"/>
          </a:p>
          <a:p>
            <a:endParaRPr lang="en-US" dirty="0" smtClean="0"/>
          </a:p>
        </p:txBody>
      </p:sp>
      <p:sp>
        <p:nvSpPr>
          <p:cNvPr id="8" name="Date Placeholder 7"/>
          <p:cNvSpPr>
            <a:spLocks noGrp="1"/>
          </p:cNvSpPr>
          <p:nvPr>
            <p:ph type="dt" sz="half" idx="10"/>
          </p:nvPr>
        </p:nvSpPr>
        <p:spPr/>
        <p:txBody>
          <a:bodyPr/>
          <a:lstStyle/>
          <a:p>
            <a:r>
              <a:rPr lang="en-US" smtClean="0"/>
              <a:t>A Journey of Telephone to Mobile Phone.</a:t>
            </a:r>
            <a:endParaRPr lang="en-US"/>
          </a:p>
        </p:txBody>
      </p:sp>
      <p:sp>
        <p:nvSpPr>
          <p:cNvPr id="7" name="Footer Placeholder 6"/>
          <p:cNvSpPr>
            <a:spLocks noGrp="1"/>
          </p:cNvSpPr>
          <p:nvPr>
            <p:ph type="ftr" sz="quarter" idx="11"/>
          </p:nvPr>
        </p:nvSpPr>
        <p:spPr/>
        <p:txBody>
          <a:bodyPr/>
          <a:lstStyle/>
          <a:p>
            <a:r>
              <a:rPr lang="en-US" smtClean="0"/>
              <a:t>An TT Presentation.</a:t>
            </a:r>
            <a:endParaRPr lang="en-US"/>
          </a:p>
        </p:txBody>
      </p:sp>
      <p:sp>
        <p:nvSpPr>
          <p:cNvPr id="6" name="Slide Number Placeholder 5"/>
          <p:cNvSpPr>
            <a:spLocks noGrp="1"/>
          </p:cNvSpPr>
          <p:nvPr>
            <p:ph type="sldNum" sz="quarter" idx="12"/>
          </p:nvPr>
        </p:nvSpPr>
        <p:spPr/>
        <p:txBody>
          <a:bodyPr/>
          <a:lstStyle/>
          <a:p>
            <a:fld id="{6E1ADAEA-3C3D-4AD7-9031-4667E8AF89EC}" type="slidenum">
              <a:rPr lang="en-US" smtClean="0"/>
              <a:pPr/>
              <a:t>18</a:t>
            </a:fld>
            <a:endParaRPr lang="en-US"/>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295400" y="1371600"/>
            <a:ext cx="7086600" cy="5632311"/>
          </a:xfrm>
          <a:prstGeom prst="rect">
            <a:avLst/>
          </a:prstGeom>
          <a:noFill/>
        </p:spPr>
        <p:txBody>
          <a:bodyPr wrap="square" rtlCol="0">
            <a:spAutoFit/>
          </a:bodyPr>
          <a:lstStyle/>
          <a:p>
            <a:r>
              <a:rPr lang="en-US" b="1" u="sng" dirty="0" smtClean="0">
                <a:hlinkClick r:id="rId2" action="ppaction://hlinksldjump"/>
              </a:rPr>
              <a:t>USAGE:</a:t>
            </a:r>
            <a:endParaRPr lang="en-US" b="1" u="sng" dirty="0" smtClean="0"/>
          </a:p>
          <a:p>
            <a:pPr algn="just"/>
            <a:r>
              <a:rPr lang="en-US" dirty="0" smtClean="0"/>
              <a:t>Mobile phones are used for a variety of purposes, including keeping in touch with family members, conducting business, and having access to a telephone in the event of an emergency. Some people carry more than one cell phone for different purposes, such as for business and personal use.</a:t>
            </a:r>
          </a:p>
          <a:p>
            <a:r>
              <a:rPr lang="en-US" dirty="0" smtClean="0"/>
              <a:t> </a:t>
            </a:r>
          </a:p>
          <a:p>
            <a:r>
              <a:rPr lang="en-US" b="1" u="sng" dirty="0" smtClean="0"/>
              <a:t>SHARING</a:t>
            </a:r>
          </a:p>
          <a:p>
            <a:pPr algn="just"/>
            <a:r>
              <a:rPr lang="en-US" dirty="0" smtClean="0"/>
              <a:t>In some parts of the world, mobile phone sharing is common. It is prevalent in urban India, as families and groups of friends often share </a:t>
            </a:r>
            <a:r>
              <a:rPr lang="en-US" u="sng" dirty="0" smtClean="0"/>
              <a:t>one</a:t>
            </a:r>
            <a:r>
              <a:rPr lang="en-US" dirty="0" smtClean="0"/>
              <a:t> or more mobiles among their members. There are obvious economic benefits, but often familial customs and traditional gender roles play a part. For example, in Burkina Faso, it is not uncommon for a village to have access to only one mobile phone. The phone is typically owned by a person who is not natively from the village, such as a teacher or missionary, but it is the expected that other members of the village are allowed to use the cell phone to make necessary calls.</a:t>
            </a:r>
          </a:p>
          <a:p>
            <a:pPr algn="just"/>
            <a:endParaRPr lang="en-US" dirty="0" smtClean="0"/>
          </a:p>
          <a:p>
            <a:pPr algn="just"/>
            <a:endParaRPr lang="en-US" dirty="0" smtClean="0"/>
          </a:p>
          <a:p>
            <a:pPr algn="just"/>
            <a:endParaRPr lang="en-US" dirty="0" smtClean="0"/>
          </a:p>
        </p:txBody>
      </p:sp>
      <p:sp>
        <p:nvSpPr>
          <p:cNvPr id="6" name="Date Placeholder 5"/>
          <p:cNvSpPr>
            <a:spLocks noGrp="1"/>
          </p:cNvSpPr>
          <p:nvPr>
            <p:ph type="dt" sz="half" idx="10"/>
          </p:nvPr>
        </p:nvSpPr>
        <p:spPr/>
        <p:txBody>
          <a:bodyPr/>
          <a:lstStyle/>
          <a:p>
            <a:r>
              <a:rPr lang="en-US" smtClean="0"/>
              <a:t>A Journey of Telephone to Mobile Phone.</a:t>
            </a:r>
            <a:endParaRPr lang="en-US"/>
          </a:p>
        </p:txBody>
      </p:sp>
      <p:sp>
        <p:nvSpPr>
          <p:cNvPr id="5" name="Footer Placeholder 4"/>
          <p:cNvSpPr>
            <a:spLocks noGrp="1"/>
          </p:cNvSpPr>
          <p:nvPr>
            <p:ph type="ftr" sz="quarter" idx="11"/>
          </p:nvPr>
        </p:nvSpPr>
        <p:spPr/>
        <p:txBody>
          <a:bodyPr/>
          <a:lstStyle/>
          <a:p>
            <a:r>
              <a:rPr lang="en-US" smtClean="0"/>
              <a:t>An TT Presentation.</a:t>
            </a:r>
            <a:endParaRPr lang="en-US"/>
          </a:p>
        </p:txBody>
      </p:sp>
      <p:sp>
        <p:nvSpPr>
          <p:cNvPr id="4" name="Slide Number Placeholder 3"/>
          <p:cNvSpPr>
            <a:spLocks noGrp="1"/>
          </p:cNvSpPr>
          <p:nvPr>
            <p:ph type="sldNum" sz="quarter" idx="12"/>
          </p:nvPr>
        </p:nvSpPr>
        <p:spPr/>
        <p:txBody>
          <a:bodyPr/>
          <a:lstStyle/>
          <a:p>
            <a:fld id="{6E1ADAEA-3C3D-4AD7-9031-4667E8AF89EC}" type="slidenum">
              <a:rPr lang="en-US" smtClean="0"/>
              <a:pPr/>
              <a:t>19</a:t>
            </a:fld>
            <a:endParaRPr lang="en-US"/>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
            </a:r>
            <a:br>
              <a:rPr lang="en-US" dirty="0" smtClean="0"/>
            </a:br>
            <a:endParaRPr lang="en-US" dirty="0"/>
          </a:p>
        </p:txBody>
      </p:sp>
      <p:sp>
        <p:nvSpPr>
          <p:cNvPr id="11" name="Date Placeholder 10"/>
          <p:cNvSpPr>
            <a:spLocks noGrp="1"/>
          </p:cNvSpPr>
          <p:nvPr>
            <p:ph type="dt" sz="half" idx="10"/>
          </p:nvPr>
        </p:nvSpPr>
        <p:spPr/>
        <p:txBody>
          <a:bodyPr/>
          <a:lstStyle/>
          <a:p>
            <a:r>
              <a:rPr lang="en-US" smtClean="0"/>
              <a:t>A Journey of Telephone to Mobile Phone.</a:t>
            </a:r>
            <a:endParaRPr lang="en-US"/>
          </a:p>
        </p:txBody>
      </p:sp>
      <p:sp>
        <p:nvSpPr>
          <p:cNvPr id="10" name="Footer Placeholder 9"/>
          <p:cNvSpPr>
            <a:spLocks noGrp="1"/>
          </p:cNvSpPr>
          <p:nvPr>
            <p:ph type="ftr" sz="quarter" idx="11"/>
          </p:nvPr>
        </p:nvSpPr>
        <p:spPr/>
        <p:txBody>
          <a:bodyPr/>
          <a:lstStyle/>
          <a:p>
            <a:r>
              <a:rPr lang="en-US" smtClean="0"/>
              <a:t>An TT Presentation.</a:t>
            </a:r>
            <a:endParaRPr lang="en-US"/>
          </a:p>
        </p:txBody>
      </p:sp>
      <p:sp>
        <p:nvSpPr>
          <p:cNvPr id="9" name="Slide Number Placeholder 8"/>
          <p:cNvSpPr>
            <a:spLocks noGrp="1"/>
          </p:cNvSpPr>
          <p:nvPr>
            <p:ph type="sldNum" sz="quarter" idx="12"/>
          </p:nvPr>
        </p:nvSpPr>
        <p:spPr/>
        <p:txBody>
          <a:bodyPr/>
          <a:lstStyle/>
          <a:p>
            <a:fld id="{6E1ADAEA-3C3D-4AD7-9031-4667E8AF89EC}" type="slidenum">
              <a:rPr lang="en-US" smtClean="0"/>
              <a:pPr/>
              <a:t>2</a:t>
            </a:fld>
            <a:endParaRPr lang="en-US"/>
          </a:p>
        </p:txBody>
      </p:sp>
      <p:sp>
        <p:nvSpPr>
          <p:cNvPr id="4" name="Rectangle 3"/>
          <p:cNvSpPr/>
          <p:nvPr/>
        </p:nvSpPr>
        <p:spPr>
          <a:xfrm>
            <a:off x="304800" y="1371600"/>
            <a:ext cx="8839200" cy="1754326"/>
          </a:xfrm>
          <a:prstGeom prst="rect">
            <a:avLst/>
          </a:prstGeom>
          <a:noFill/>
        </p:spPr>
        <p:txBody>
          <a:bodyPr wrap="square" lIns="91440" tIns="45720" rIns="91440" bIns="45720">
            <a:spAutoFit/>
          </a:bodyPr>
          <a:lstStyle/>
          <a:p>
            <a:pPr algn="ctr"/>
            <a:r>
              <a:rPr lang="en-US" sz="5400" cap="small" dirty="0">
                <a:effectLst>
                  <a:outerShdw blurRad="50800" dist="38100" algn="tr" rotWithShape="0">
                    <a:prstClr val="black">
                      <a:alpha val="40000"/>
                    </a:prstClr>
                  </a:outerShdw>
                </a:effectLst>
              </a:rPr>
              <a:t> </a:t>
            </a:r>
            <a:r>
              <a:rPr lang="en-US" sz="5400" u="dbl" dirty="0">
                <a:effectLst>
                  <a:innerShdw blurRad="63500" dist="50800">
                    <a:prstClr val="black">
                      <a:alpha val="50000"/>
                    </a:prstClr>
                  </a:innerShdw>
                </a:effectLst>
              </a:rPr>
              <a:t>A journey </a:t>
            </a:r>
            <a:r>
              <a:rPr lang="en-US" sz="5400" u="dbl" cap="small" dirty="0">
                <a:effectLst>
                  <a:innerShdw blurRad="63500" dist="50800">
                    <a:prstClr val="black">
                      <a:alpha val="50000"/>
                    </a:prstClr>
                  </a:innerShdw>
                </a:effectLst>
              </a:rPr>
              <a:t>of Telephone to Mobile Phone</a:t>
            </a:r>
            <a:endParaRPr lang="en-US" sz="5400" b="1" cap="none" spc="0" dirty="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endParaRPr>
          </a:p>
        </p:txBody>
      </p:sp>
      <p:pic>
        <p:nvPicPr>
          <p:cNvPr id="5" name="Picture 4" descr="imagesCAFRBNKT.jpg"/>
          <p:cNvPicPr/>
          <p:nvPr/>
        </p:nvPicPr>
        <p:blipFill>
          <a:blip r:embed="rId2" cstate="print"/>
          <a:stretch>
            <a:fillRect/>
          </a:stretch>
        </p:blipFill>
        <p:spPr>
          <a:xfrm>
            <a:off x="762000" y="3962400"/>
            <a:ext cx="1685925" cy="1552575"/>
          </a:xfrm>
          <a:prstGeom prst="rect">
            <a:avLst/>
          </a:prstGeom>
        </p:spPr>
      </p:pic>
      <p:sp>
        <p:nvSpPr>
          <p:cNvPr id="1026" name="WordArt 2"/>
          <p:cNvSpPr>
            <a:spLocks noChangeArrowheads="1" noChangeShapeType="1" noTextEdit="1"/>
          </p:cNvSpPr>
          <p:nvPr/>
        </p:nvSpPr>
        <p:spPr bwMode="auto">
          <a:xfrm>
            <a:off x="3352800" y="4800600"/>
            <a:ext cx="962025" cy="533400"/>
          </a:xfrm>
          <a:prstGeom prst="rect">
            <a:avLst/>
          </a:prstGeom>
        </p:spPr>
        <p:txBody>
          <a:bodyPr wrap="none" fromWordArt="1">
            <a:prstTxWarp prst="textPlain">
              <a:avLst>
                <a:gd name="adj" fmla="val 50000"/>
              </a:avLst>
            </a:prstTxWarp>
          </a:bodyPr>
          <a:lstStyle/>
          <a:p>
            <a:pPr algn="ctr" rtl="0"/>
            <a:r>
              <a:rPr lang="en-US" sz="3600" kern="10" spc="720" smtClean="0">
                <a:ln w="9525">
                  <a:noFill/>
                  <a:round/>
                  <a:headEnd/>
                  <a:tailEnd/>
                </a:ln>
                <a:gradFill rotWithShape="0">
                  <a:gsLst>
                    <a:gs pos="0">
                      <a:srgbClr val="AAAAAA"/>
                    </a:gs>
                    <a:gs pos="100000">
                      <a:srgbClr val="FFFFFF"/>
                    </a:gs>
                  </a:gsLst>
                  <a:lin ang="5400000" scaled="1"/>
                </a:gradFill>
                <a:effectLst>
                  <a:outerShdw dist="45791" dir="3378596" algn="ctr" rotWithShape="0">
                    <a:srgbClr val="4D4D4D">
                      <a:alpha val="80000"/>
                    </a:srgbClr>
                  </a:outerShdw>
                </a:effectLst>
                <a:latin typeface="Arial Black"/>
              </a:rPr>
              <a:t>A Journey</a:t>
            </a:r>
            <a:endParaRPr lang="en-US" sz="3600" kern="10" spc="720">
              <a:ln w="9525">
                <a:noFill/>
                <a:round/>
                <a:headEnd/>
                <a:tailEnd/>
              </a:ln>
              <a:gradFill rotWithShape="0">
                <a:gsLst>
                  <a:gs pos="0">
                    <a:srgbClr val="AAAAAA"/>
                  </a:gs>
                  <a:gs pos="100000">
                    <a:srgbClr val="FFFFFF"/>
                  </a:gs>
                </a:gsLst>
                <a:lin ang="5400000" scaled="1"/>
              </a:gradFill>
              <a:effectLst>
                <a:outerShdw dist="45791" dir="3378596" algn="ctr" rotWithShape="0">
                  <a:srgbClr val="4D4D4D">
                    <a:alpha val="80000"/>
                  </a:srgbClr>
                </a:outerShdw>
              </a:effectLst>
              <a:latin typeface="Arial Black"/>
            </a:endParaRPr>
          </a:p>
        </p:txBody>
      </p:sp>
      <p:pic>
        <p:nvPicPr>
          <p:cNvPr id="7" name="Picture 6" descr="black.jpg"/>
          <p:cNvPicPr/>
          <p:nvPr/>
        </p:nvPicPr>
        <p:blipFill>
          <a:blip r:embed="rId3" cstate="print"/>
          <a:stretch>
            <a:fillRect/>
          </a:stretch>
        </p:blipFill>
        <p:spPr>
          <a:xfrm>
            <a:off x="5562600" y="3810000"/>
            <a:ext cx="1987372" cy="1887000"/>
          </a:xfrm>
          <a:prstGeom prst="rect">
            <a:avLst/>
          </a:prstGeom>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C:\Users\Sanil\Pictures\imagesCA0YCBY2.jpg"/>
          <p:cNvPicPr/>
          <p:nvPr/>
        </p:nvPicPr>
        <p:blipFill>
          <a:blip r:embed="rId2" cstate="print"/>
          <a:srcRect/>
          <a:stretch>
            <a:fillRect/>
          </a:stretch>
        </p:blipFill>
        <p:spPr bwMode="auto">
          <a:xfrm>
            <a:off x="3352800" y="4495800"/>
            <a:ext cx="1941953" cy="1850834"/>
          </a:xfrm>
          <a:prstGeom prst="rect">
            <a:avLst/>
          </a:prstGeom>
          <a:noFill/>
          <a:ln w="9525">
            <a:noFill/>
            <a:miter lim="800000"/>
            <a:headEnd/>
            <a:tailEnd/>
          </a:ln>
        </p:spPr>
      </p:pic>
      <p:sp>
        <p:nvSpPr>
          <p:cNvPr id="2" name="TextBox 1"/>
          <p:cNvSpPr txBox="1"/>
          <p:nvPr/>
        </p:nvSpPr>
        <p:spPr>
          <a:xfrm>
            <a:off x="762000" y="152400"/>
            <a:ext cx="8077200" cy="6740307"/>
          </a:xfrm>
          <a:prstGeom prst="rect">
            <a:avLst/>
          </a:prstGeom>
          <a:noFill/>
        </p:spPr>
        <p:txBody>
          <a:bodyPr wrap="square" rtlCol="0">
            <a:spAutoFit/>
          </a:bodyPr>
          <a:lstStyle/>
          <a:p>
            <a:pPr>
              <a:buFont typeface="Wingdings" pitchFamily="2" charset="2"/>
              <a:buChar char="Ø"/>
            </a:pPr>
            <a:r>
              <a:rPr lang="en-US" b="1" u="sng" dirty="0" smtClean="0">
                <a:hlinkClick r:id="rId3" action="ppaction://hlinksldjump"/>
              </a:rPr>
              <a:t>Restrictions:</a:t>
            </a:r>
            <a:endParaRPr lang="en-US" b="1" u="sng" dirty="0" smtClean="0"/>
          </a:p>
          <a:p>
            <a:pPr algn="just"/>
            <a:r>
              <a:rPr lang="en-US" dirty="0" smtClean="0"/>
              <a:t>There exists a community that believes mobile phone use represents a long-term health risk, although this is currently disputed by the World Health Organization, with forthcoming mobile phone usage recommendations in 2010. Certain countries, including France, have warned against the use of cell phones especially by minors due to health risk uncertainties. Groups of scientists, such as the U.S.-based group </a:t>
            </a:r>
            <a:r>
              <a:rPr lang="en-US" dirty="0" err="1" smtClean="0"/>
              <a:t>Bioinitiative</a:t>
            </a:r>
            <a:r>
              <a:rPr lang="en-US" dirty="0" smtClean="0"/>
              <a:t>, argue that because mobile phone use is recently introduced technology, long-term "proof" has been impossible and that use should be restricted, or monitored closely, while the technology is still new.</a:t>
            </a:r>
            <a:endParaRPr lang="en-US" u="sng" dirty="0" smtClean="0"/>
          </a:p>
          <a:p>
            <a:pPr algn="just">
              <a:buFont typeface="Wingdings" pitchFamily="2" charset="2"/>
              <a:buChar char="Ø"/>
            </a:pPr>
            <a:r>
              <a:rPr lang="en-US" b="1" u="sng" dirty="0" smtClean="0"/>
              <a:t>Use while driving:</a:t>
            </a:r>
          </a:p>
          <a:p>
            <a:pPr algn="just"/>
            <a:r>
              <a:rPr lang="en-US" dirty="0" smtClean="0"/>
              <a:t>Mobile phone use while driving is common but controversial. Being distracted while operating a motor vehicle has been shown to increase the risk of accident.</a:t>
            </a:r>
          </a:p>
          <a:p>
            <a:pPr algn="just">
              <a:buFont typeface="Wingdings" pitchFamily="2" charset="2"/>
              <a:buChar char="Ø"/>
            </a:pPr>
            <a:r>
              <a:rPr lang="en-US" b="1" u="sng" dirty="0" smtClean="0"/>
              <a:t>Schools:</a:t>
            </a:r>
          </a:p>
          <a:p>
            <a:pPr algn="just"/>
            <a:r>
              <a:rPr lang="en-US" dirty="0" smtClean="0"/>
              <a:t>Some schools limit or restrict the use of mobile phones. Schools set restrictions on the use of mobile phones because of the use of cell phones for cheating on tests, harassment and bullying, causing threats to the schools security, distractions to the students and facilitating gossip and other social activity in school. Many mobile phones are banned in school locker room facilities, public restrooms and swimming pools due to the built-in cameras that most phones now feature.</a:t>
            </a:r>
          </a:p>
          <a:p>
            <a:pPr algn="just"/>
            <a:endParaRPr lang="en-US" b="1" u="sng" dirty="0" smtClean="0"/>
          </a:p>
          <a:p>
            <a:pPr algn="just"/>
            <a:endParaRPr lang="en-US" b="1" dirty="0" smtClean="0"/>
          </a:p>
          <a:p>
            <a:pPr algn="just"/>
            <a:endParaRPr lang="en-US" dirty="0" smtClean="0"/>
          </a:p>
          <a:p>
            <a:pPr algn="just"/>
            <a:endParaRPr lang="en-US" dirty="0" smtClean="0"/>
          </a:p>
        </p:txBody>
      </p:sp>
      <p:sp>
        <p:nvSpPr>
          <p:cNvPr id="8" name="Date Placeholder 7"/>
          <p:cNvSpPr>
            <a:spLocks noGrp="1"/>
          </p:cNvSpPr>
          <p:nvPr>
            <p:ph type="dt" sz="half" idx="10"/>
          </p:nvPr>
        </p:nvSpPr>
        <p:spPr/>
        <p:txBody>
          <a:bodyPr/>
          <a:lstStyle/>
          <a:p>
            <a:r>
              <a:rPr lang="en-US" smtClean="0"/>
              <a:t>A Journey of Telephone to Mobile Phone.</a:t>
            </a:r>
            <a:endParaRPr lang="en-US"/>
          </a:p>
        </p:txBody>
      </p:sp>
      <p:sp>
        <p:nvSpPr>
          <p:cNvPr id="7" name="Footer Placeholder 6"/>
          <p:cNvSpPr>
            <a:spLocks noGrp="1"/>
          </p:cNvSpPr>
          <p:nvPr>
            <p:ph type="ftr" sz="quarter" idx="11"/>
          </p:nvPr>
        </p:nvSpPr>
        <p:spPr/>
        <p:txBody>
          <a:bodyPr/>
          <a:lstStyle/>
          <a:p>
            <a:r>
              <a:rPr lang="en-US" smtClean="0"/>
              <a:t>An TT Presentation.</a:t>
            </a:r>
            <a:endParaRPr lang="en-US"/>
          </a:p>
        </p:txBody>
      </p:sp>
      <p:sp>
        <p:nvSpPr>
          <p:cNvPr id="6" name="Slide Number Placeholder 5"/>
          <p:cNvSpPr>
            <a:spLocks noGrp="1"/>
          </p:cNvSpPr>
          <p:nvPr>
            <p:ph type="sldNum" sz="quarter" idx="12"/>
          </p:nvPr>
        </p:nvSpPr>
        <p:spPr/>
        <p:txBody>
          <a:bodyPr/>
          <a:lstStyle/>
          <a:p>
            <a:fld id="{6E1ADAEA-3C3D-4AD7-9031-4667E8AF89EC}" type="slidenum">
              <a:rPr lang="en-US" smtClean="0"/>
              <a:pPr/>
              <a:t>20</a:t>
            </a:fld>
            <a:endParaRPr lang="en-US"/>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85800" y="762000"/>
            <a:ext cx="8001000" cy="5909310"/>
          </a:xfrm>
          <a:prstGeom prst="rect">
            <a:avLst/>
          </a:prstGeom>
          <a:noFill/>
        </p:spPr>
        <p:txBody>
          <a:bodyPr wrap="square" rtlCol="0">
            <a:spAutoFit/>
          </a:bodyPr>
          <a:lstStyle/>
          <a:p>
            <a:r>
              <a:rPr lang="en-US" b="1" u="sng" dirty="0" smtClean="0"/>
              <a:t>Privacy:</a:t>
            </a:r>
          </a:p>
          <a:p>
            <a:pPr algn="just"/>
            <a:r>
              <a:rPr lang="en-US" dirty="0" smtClean="0"/>
              <a:t>Cell phones have numerous privacy issues.</a:t>
            </a:r>
          </a:p>
          <a:p>
            <a:pPr algn="just"/>
            <a:r>
              <a:rPr lang="en-US" dirty="0" smtClean="0"/>
              <a:t>Governments, law enforcement and intelligence services use mobiles to perform surveillance in the </a:t>
            </a:r>
            <a:r>
              <a:rPr lang="en-US" u="sng" dirty="0" smtClean="0"/>
              <a:t>UK</a:t>
            </a:r>
            <a:r>
              <a:rPr lang="en-US" dirty="0" smtClean="0"/>
              <a:t> and the </a:t>
            </a:r>
            <a:r>
              <a:rPr lang="en-US" u="sng" dirty="0" smtClean="0"/>
              <a:t>U.S.</a:t>
            </a:r>
            <a:r>
              <a:rPr lang="en-US" dirty="0" smtClean="0"/>
              <a:t> They possess technology to activate the microphones in cell phones remotely in order to listen to conversations that take place near to the person who holds the phone.</a:t>
            </a:r>
          </a:p>
          <a:p>
            <a:pPr algn="just"/>
            <a:endParaRPr lang="en-US" dirty="0" smtClean="0"/>
          </a:p>
          <a:p>
            <a:r>
              <a:rPr lang="en-US" b="1" u="sng" dirty="0" smtClean="0"/>
              <a:t>Health effects</a:t>
            </a:r>
            <a:endParaRPr lang="en-US" b="1" dirty="0" smtClean="0"/>
          </a:p>
          <a:p>
            <a:pPr algn="just"/>
            <a:r>
              <a:rPr lang="en-US" dirty="0" smtClean="0"/>
              <a:t>The effect mobile phone radiation has on human health is the subject of recent interest and study, as a result of the enormous increase in mobile phone usage throughout the world (as of June 2009</a:t>
            </a:r>
            <a:r>
              <a:rPr lang="en-US" baseline="30000" dirty="0" smtClean="0"/>
              <a:t>[update]</a:t>
            </a:r>
            <a:r>
              <a:rPr lang="en-US" dirty="0" smtClean="0"/>
              <a:t>, there were more than 4.3 billion users worldwide). Mobile phones use electromagnetic radiation in the microwave range, which some believe may be harmful to human health.</a:t>
            </a:r>
          </a:p>
          <a:p>
            <a:pPr algn="just"/>
            <a:endParaRPr lang="en-US" dirty="0" smtClean="0"/>
          </a:p>
          <a:p>
            <a:r>
              <a:rPr lang="en-US" b="1" dirty="0" smtClean="0"/>
              <a:t>Environmental effects.</a:t>
            </a:r>
          </a:p>
          <a:p>
            <a:r>
              <a:rPr lang="en-US" dirty="0" smtClean="0"/>
              <a:t>The </a:t>
            </a:r>
            <a:r>
              <a:rPr lang="en-US" dirty="0" err="1" smtClean="0"/>
              <a:t>ubiquitousness</a:t>
            </a:r>
            <a:r>
              <a:rPr lang="en-US" dirty="0" smtClean="0"/>
              <a:t> and rapid technological change has led to mobile phones becoming a component of the </a:t>
            </a:r>
            <a:r>
              <a:rPr lang="en-US" u="sng" dirty="0" smtClean="0"/>
              <a:t>waste stream</a:t>
            </a:r>
            <a:r>
              <a:rPr lang="en-US" dirty="0" smtClean="0"/>
              <a:t>. Electronic waste such as mobile phones contain materials that are toxic when they enter into ecosystems and recycling is now carried out to some extent.</a:t>
            </a:r>
          </a:p>
          <a:p>
            <a:pPr algn="just"/>
            <a:endParaRPr lang="en-US" dirty="0" smtClean="0"/>
          </a:p>
          <a:p>
            <a:pPr algn="just"/>
            <a:endParaRPr lang="en-US" dirty="0" smtClean="0"/>
          </a:p>
        </p:txBody>
      </p:sp>
      <p:sp>
        <p:nvSpPr>
          <p:cNvPr id="6" name="Date Placeholder 5"/>
          <p:cNvSpPr>
            <a:spLocks noGrp="1"/>
          </p:cNvSpPr>
          <p:nvPr>
            <p:ph type="dt" sz="half" idx="10"/>
          </p:nvPr>
        </p:nvSpPr>
        <p:spPr/>
        <p:txBody>
          <a:bodyPr/>
          <a:lstStyle/>
          <a:p>
            <a:r>
              <a:rPr lang="en-US" smtClean="0"/>
              <a:t>A Journey of Telephone to Mobile Phone.</a:t>
            </a:r>
            <a:endParaRPr lang="en-US"/>
          </a:p>
        </p:txBody>
      </p:sp>
      <p:sp>
        <p:nvSpPr>
          <p:cNvPr id="5" name="Footer Placeholder 4"/>
          <p:cNvSpPr>
            <a:spLocks noGrp="1"/>
          </p:cNvSpPr>
          <p:nvPr>
            <p:ph type="ftr" sz="quarter" idx="11"/>
          </p:nvPr>
        </p:nvSpPr>
        <p:spPr/>
        <p:txBody>
          <a:bodyPr/>
          <a:lstStyle/>
          <a:p>
            <a:r>
              <a:rPr lang="en-US" smtClean="0"/>
              <a:t>An TT Presentation.</a:t>
            </a:r>
            <a:endParaRPr lang="en-US"/>
          </a:p>
        </p:txBody>
      </p:sp>
      <p:sp>
        <p:nvSpPr>
          <p:cNvPr id="4" name="Slide Number Placeholder 3"/>
          <p:cNvSpPr>
            <a:spLocks noGrp="1"/>
          </p:cNvSpPr>
          <p:nvPr>
            <p:ph type="sldNum" sz="quarter" idx="12"/>
          </p:nvPr>
        </p:nvSpPr>
        <p:spPr/>
        <p:txBody>
          <a:bodyPr/>
          <a:lstStyle/>
          <a:p>
            <a:fld id="{6E1ADAEA-3C3D-4AD7-9031-4667E8AF89EC}" type="slidenum">
              <a:rPr lang="en-US" smtClean="0"/>
              <a:pPr/>
              <a:t>21</a:t>
            </a:fld>
            <a:endParaRPr lang="en-US"/>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219200" y="838200"/>
            <a:ext cx="7162800" cy="5724644"/>
          </a:xfrm>
          <a:prstGeom prst="rect">
            <a:avLst/>
          </a:prstGeom>
          <a:noFill/>
        </p:spPr>
        <p:txBody>
          <a:bodyPr wrap="square" rtlCol="0">
            <a:spAutoFit/>
          </a:bodyPr>
          <a:lstStyle/>
          <a:p>
            <a:r>
              <a:rPr lang="en-US" sz="2400" b="1" u="sng" dirty="0" smtClean="0">
                <a:hlinkClick r:id="rId2" action="ppaction://hlinksldjump"/>
              </a:rPr>
              <a:t>Comparisons to Similar Systems:</a:t>
            </a:r>
            <a:endParaRPr lang="en-US" sz="2400" b="1" u="sng" dirty="0" smtClean="0"/>
          </a:p>
          <a:p>
            <a:pPr>
              <a:buFont typeface="Wingdings" pitchFamily="2" charset="2"/>
              <a:buChar char="Ø"/>
            </a:pPr>
            <a:r>
              <a:rPr lang="en-US" u="sng" dirty="0" smtClean="0"/>
              <a:t>Car phone -</a:t>
            </a:r>
            <a:r>
              <a:rPr lang="en-US" dirty="0" smtClean="0"/>
              <a:t>A type of telephone permanently mounted in a vehicle, these often have more powerful transmitters, an external antenna and loudspeaker for hands free use. They usually connect to the same networks as regular mobile phones. </a:t>
            </a:r>
          </a:p>
          <a:p>
            <a:endParaRPr lang="en-US" dirty="0" smtClean="0"/>
          </a:p>
          <a:p>
            <a:pPr>
              <a:buFont typeface="Wingdings" pitchFamily="2" charset="2"/>
              <a:buChar char="Ø"/>
            </a:pPr>
            <a:r>
              <a:rPr lang="en-US" u="sng" dirty="0" smtClean="0"/>
              <a:t>Cordless telephone (portable phone)  </a:t>
            </a:r>
            <a:r>
              <a:rPr lang="en-US" u="sng" dirty="0" smtClean="0"/>
              <a:t>-</a:t>
            </a:r>
            <a:r>
              <a:rPr lang="en-US" dirty="0" smtClean="0"/>
              <a:t>Cordless phones are telephones which use one or more radio handsets in place of a wired handset. The handsets connect wirelessly to a base station, which in turn connects to a conventional land line for calling. Unlike mobile phones, cordless phones use private base stations (belonging to the land-line subscriber), which are not shared. </a:t>
            </a:r>
          </a:p>
          <a:p>
            <a:endParaRPr lang="en-US" dirty="0" smtClean="0"/>
          </a:p>
          <a:p>
            <a:pPr>
              <a:buFont typeface="Wingdings" pitchFamily="2" charset="2"/>
              <a:buChar char="Ø"/>
            </a:pPr>
            <a:r>
              <a:rPr lang="en-US" u="sng" dirty="0" smtClean="0"/>
              <a:t>Professional Mobile Radio </a:t>
            </a:r>
            <a:r>
              <a:rPr lang="en-US" u="sng" dirty="0" smtClean="0"/>
              <a:t>-</a:t>
            </a:r>
            <a:r>
              <a:rPr lang="en-US" dirty="0" smtClean="0"/>
              <a:t>Advanced professional mobile radio systems can be very similar to mobile phone systems. Notably, the </a:t>
            </a:r>
            <a:r>
              <a:rPr lang="en-US" u="sng" dirty="0" smtClean="0"/>
              <a:t>IDEN</a:t>
            </a:r>
            <a:r>
              <a:rPr lang="en-US" dirty="0" smtClean="0"/>
              <a:t> standard has been used as both a private trunked radio system as well as the technology for several large public providers. Similar attempts have even been made to use </a:t>
            </a:r>
            <a:r>
              <a:rPr lang="en-US" u="sng" dirty="0" smtClean="0"/>
              <a:t>TETRA</a:t>
            </a:r>
            <a:r>
              <a:rPr lang="en-US" dirty="0" smtClean="0"/>
              <a:t>, the European digital PMR standard, to implement public mobile networks. </a:t>
            </a:r>
            <a:r>
              <a:rPr lang="en-US" u="sng" dirty="0" smtClean="0"/>
              <a:t> </a:t>
            </a:r>
            <a:endParaRPr lang="en-US" dirty="0" smtClean="0"/>
          </a:p>
          <a:p>
            <a:pPr>
              <a:buFont typeface="Wingdings" pitchFamily="2" charset="2"/>
              <a:buChar char="Ø"/>
            </a:pPr>
            <a:endParaRPr lang="en-US" dirty="0" smtClean="0"/>
          </a:p>
        </p:txBody>
      </p:sp>
      <p:sp>
        <p:nvSpPr>
          <p:cNvPr id="6" name="Date Placeholder 5"/>
          <p:cNvSpPr>
            <a:spLocks noGrp="1"/>
          </p:cNvSpPr>
          <p:nvPr>
            <p:ph type="dt" sz="half" idx="10"/>
          </p:nvPr>
        </p:nvSpPr>
        <p:spPr/>
        <p:txBody>
          <a:bodyPr/>
          <a:lstStyle/>
          <a:p>
            <a:r>
              <a:rPr lang="en-US" smtClean="0"/>
              <a:t>A Journey of Telephone to Mobile Phone.</a:t>
            </a:r>
            <a:endParaRPr lang="en-US"/>
          </a:p>
        </p:txBody>
      </p:sp>
      <p:sp>
        <p:nvSpPr>
          <p:cNvPr id="5" name="Footer Placeholder 4"/>
          <p:cNvSpPr>
            <a:spLocks noGrp="1"/>
          </p:cNvSpPr>
          <p:nvPr>
            <p:ph type="ftr" sz="quarter" idx="11"/>
          </p:nvPr>
        </p:nvSpPr>
        <p:spPr/>
        <p:txBody>
          <a:bodyPr/>
          <a:lstStyle/>
          <a:p>
            <a:r>
              <a:rPr lang="en-US" smtClean="0"/>
              <a:t>An TT Presentation.</a:t>
            </a:r>
            <a:endParaRPr lang="en-US"/>
          </a:p>
        </p:txBody>
      </p:sp>
      <p:sp>
        <p:nvSpPr>
          <p:cNvPr id="4" name="Slide Number Placeholder 3"/>
          <p:cNvSpPr>
            <a:spLocks noGrp="1"/>
          </p:cNvSpPr>
          <p:nvPr>
            <p:ph type="sldNum" sz="quarter" idx="12"/>
          </p:nvPr>
        </p:nvSpPr>
        <p:spPr/>
        <p:txBody>
          <a:bodyPr/>
          <a:lstStyle/>
          <a:p>
            <a:fld id="{6E1ADAEA-3C3D-4AD7-9031-4667E8AF89EC}" type="slidenum">
              <a:rPr lang="en-US" smtClean="0"/>
              <a:pPr/>
              <a:t>22</a:t>
            </a:fld>
            <a:endParaRPr lang="en-US"/>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smtClean="0"/>
              <a:t>A Journey of Telephone to Mobile Phone.</a:t>
            </a:r>
            <a:endParaRPr lang="en-US"/>
          </a:p>
        </p:txBody>
      </p:sp>
      <p:sp>
        <p:nvSpPr>
          <p:cNvPr id="3" name="Footer Placeholder 2"/>
          <p:cNvSpPr>
            <a:spLocks noGrp="1"/>
          </p:cNvSpPr>
          <p:nvPr>
            <p:ph type="ftr" sz="quarter" idx="11"/>
          </p:nvPr>
        </p:nvSpPr>
        <p:spPr/>
        <p:txBody>
          <a:bodyPr/>
          <a:lstStyle/>
          <a:p>
            <a:r>
              <a:rPr lang="en-US" smtClean="0"/>
              <a:t>An TT Presentation.</a:t>
            </a:r>
            <a:endParaRPr lang="en-US"/>
          </a:p>
        </p:txBody>
      </p:sp>
      <p:sp>
        <p:nvSpPr>
          <p:cNvPr id="4" name="Slide Number Placeholder 3"/>
          <p:cNvSpPr>
            <a:spLocks noGrp="1"/>
          </p:cNvSpPr>
          <p:nvPr>
            <p:ph type="sldNum" sz="quarter" idx="12"/>
          </p:nvPr>
        </p:nvSpPr>
        <p:spPr/>
        <p:txBody>
          <a:bodyPr/>
          <a:lstStyle/>
          <a:p>
            <a:fld id="{6E1ADAEA-3C3D-4AD7-9031-4667E8AF89EC}" type="slidenum">
              <a:rPr lang="en-US" smtClean="0"/>
              <a:pPr/>
              <a:t>23</a:t>
            </a:fld>
            <a:endParaRPr lang="en-US"/>
          </a:p>
        </p:txBody>
      </p:sp>
      <p:sp>
        <p:nvSpPr>
          <p:cNvPr id="5" name="TextBox 4"/>
          <p:cNvSpPr txBox="1"/>
          <p:nvPr/>
        </p:nvSpPr>
        <p:spPr>
          <a:xfrm>
            <a:off x="838200" y="685800"/>
            <a:ext cx="7467600" cy="5909310"/>
          </a:xfrm>
          <a:prstGeom prst="rect">
            <a:avLst/>
          </a:prstGeom>
          <a:noFill/>
        </p:spPr>
        <p:txBody>
          <a:bodyPr wrap="square" rtlCol="0">
            <a:spAutoFit/>
          </a:bodyPr>
          <a:lstStyle/>
          <a:p>
            <a:pPr algn="just">
              <a:buFont typeface="Wingdings" pitchFamily="2" charset="2"/>
              <a:buChar char="Ø"/>
            </a:pPr>
            <a:r>
              <a:rPr lang="en-US" u="sng" dirty="0" smtClean="0"/>
              <a:t>Radio phone </a:t>
            </a:r>
            <a:r>
              <a:rPr lang="en-US" u="sng" dirty="0" smtClean="0"/>
              <a:t>:-</a:t>
            </a:r>
            <a:r>
              <a:rPr lang="en-US" dirty="0" smtClean="0"/>
              <a:t> This is a term which covers radios which could connect into the telephone network. These phones may not be mobile; for example, they may require a mains power supply, or they may require the assistance of a human operator to set up a </a:t>
            </a:r>
            <a:r>
              <a:rPr lang="en-US" u="sng" dirty="0" smtClean="0"/>
              <a:t>PSTN</a:t>
            </a:r>
            <a:r>
              <a:rPr lang="en-US" dirty="0" smtClean="0"/>
              <a:t> phone call. </a:t>
            </a:r>
          </a:p>
          <a:p>
            <a:pPr algn="just"/>
            <a:endParaRPr lang="en-US" dirty="0" smtClean="0"/>
          </a:p>
          <a:p>
            <a:pPr algn="just">
              <a:buFont typeface="Wingdings" pitchFamily="2" charset="2"/>
              <a:buChar char="Ø"/>
            </a:pPr>
            <a:r>
              <a:rPr lang="en-US" u="sng" dirty="0" smtClean="0"/>
              <a:t>Satellite </a:t>
            </a:r>
            <a:r>
              <a:rPr lang="en-US" u="sng" dirty="0" smtClean="0"/>
              <a:t>phone:-</a:t>
            </a:r>
            <a:r>
              <a:rPr lang="en-US" dirty="0" smtClean="0"/>
              <a:t> This type of phone communicates directly with an </a:t>
            </a:r>
            <a:r>
              <a:rPr lang="en-US" u="sng" dirty="0" smtClean="0"/>
              <a:t>artificial satellite</a:t>
            </a:r>
            <a:r>
              <a:rPr lang="en-US" dirty="0" smtClean="0"/>
              <a:t>, which in turn relays calls to a base station or another satellite phone. A single satellite can provide coverage to a much greater area than terrestrial base stations. Since satellite phones are costly, their use is typically limited to people in remote areas where no mobile phone coverage exists, such as mountain climbers, mariners in the open sea, and news reporters at disaster sites. </a:t>
            </a:r>
          </a:p>
          <a:p>
            <a:pPr algn="just"/>
            <a:endParaRPr lang="en-US" dirty="0" smtClean="0"/>
          </a:p>
          <a:p>
            <a:pPr algn="just">
              <a:buFont typeface="Wingdings" pitchFamily="2" charset="2"/>
              <a:buChar char="Ø"/>
            </a:pPr>
            <a:r>
              <a:rPr lang="en-US" u="sng" dirty="0" smtClean="0"/>
              <a:t>IP Phone </a:t>
            </a:r>
            <a:r>
              <a:rPr lang="en-US" u="sng" dirty="0" smtClean="0"/>
              <a:t>:-</a:t>
            </a:r>
            <a:r>
              <a:rPr lang="en-US" dirty="0" smtClean="0"/>
              <a:t> This type of phone delivers or receives calls over internet, </a:t>
            </a:r>
            <a:r>
              <a:rPr lang="en-US" u="sng" dirty="0" smtClean="0"/>
              <a:t>LAN</a:t>
            </a:r>
            <a:r>
              <a:rPr lang="en-US" dirty="0" smtClean="0"/>
              <a:t> or WAN networks using </a:t>
            </a:r>
            <a:r>
              <a:rPr lang="en-US" u="sng" dirty="0" smtClean="0"/>
              <a:t>VoIP</a:t>
            </a:r>
            <a:r>
              <a:rPr lang="en-US" dirty="0" smtClean="0"/>
              <a:t> as opposed to traditional </a:t>
            </a:r>
            <a:r>
              <a:rPr lang="en-US" u="sng" dirty="0" smtClean="0"/>
              <a:t>CDMA</a:t>
            </a:r>
            <a:r>
              <a:rPr lang="en-US" dirty="0" smtClean="0"/>
              <a:t> and GSM networks. In business, the majority of these IP Phones tend to be connected via wired Ethernet, however wireless varieties do exist. Several vendors have developed standalone </a:t>
            </a:r>
            <a:r>
              <a:rPr lang="en-US" dirty="0" err="1" smtClean="0"/>
              <a:t>WiFi</a:t>
            </a:r>
            <a:r>
              <a:rPr lang="en-US" dirty="0" smtClean="0"/>
              <a:t> phones. Additionally, some cellular mobile phones include the ability to place VoIP calls over cellular high speed data networks and/or wireless internet.</a:t>
            </a:r>
          </a:p>
          <a:p>
            <a:pPr algn="just">
              <a:buFont typeface="Wingdings" pitchFamily="2" charset="2"/>
              <a:buChar char="Ø"/>
            </a:pPr>
            <a:endParaRPr lang="en-US"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smtClean="0"/>
              <a:t>A Journey of Telephone to Mobile Phone.</a:t>
            </a:r>
            <a:endParaRPr lang="en-US"/>
          </a:p>
        </p:txBody>
      </p:sp>
      <p:sp>
        <p:nvSpPr>
          <p:cNvPr id="3" name="Footer Placeholder 2"/>
          <p:cNvSpPr>
            <a:spLocks noGrp="1"/>
          </p:cNvSpPr>
          <p:nvPr>
            <p:ph type="ftr" sz="quarter" idx="11"/>
          </p:nvPr>
        </p:nvSpPr>
        <p:spPr/>
        <p:txBody>
          <a:bodyPr/>
          <a:lstStyle/>
          <a:p>
            <a:r>
              <a:rPr lang="en-US" smtClean="0"/>
              <a:t>An TT Presentation.</a:t>
            </a:r>
            <a:endParaRPr lang="en-US"/>
          </a:p>
        </p:txBody>
      </p:sp>
      <p:sp>
        <p:nvSpPr>
          <p:cNvPr id="4" name="Slide Number Placeholder 3"/>
          <p:cNvSpPr>
            <a:spLocks noGrp="1"/>
          </p:cNvSpPr>
          <p:nvPr>
            <p:ph type="sldNum" sz="quarter" idx="12"/>
          </p:nvPr>
        </p:nvSpPr>
        <p:spPr/>
        <p:txBody>
          <a:bodyPr/>
          <a:lstStyle/>
          <a:p>
            <a:fld id="{6E1ADAEA-3C3D-4AD7-9031-4667E8AF89EC}" type="slidenum">
              <a:rPr lang="en-US" smtClean="0"/>
              <a:pPr/>
              <a:t>24</a:t>
            </a:fld>
            <a:endParaRPr lang="en-US"/>
          </a:p>
        </p:txBody>
      </p:sp>
      <p:pic>
        <p:nvPicPr>
          <p:cNvPr id="5" name="Picture 4" descr="C:\Users\Sanil\Pictures\imagesCAI4EP13.jpg"/>
          <p:cNvPicPr/>
          <p:nvPr/>
        </p:nvPicPr>
        <p:blipFill>
          <a:blip r:embed="rId2" cstate="print"/>
          <a:srcRect/>
          <a:stretch>
            <a:fillRect/>
          </a:stretch>
        </p:blipFill>
        <p:spPr bwMode="auto">
          <a:xfrm>
            <a:off x="228600" y="0"/>
            <a:ext cx="2571750" cy="2952750"/>
          </a:xfrm>
          <a:prstGeom prst="rect">
            <a:avLst/>
          </a:prstGeom>
          <a:noFill/>
          <a:ln w="9525">
            <a:noFill/>
            <a:miter lim="800000"/>
            <a:headEnd/>
            <a:tailEnd/>
          </a:ln>
        </p:spPr>
      </p:pic>
      <p:pic>
        <p:nvPicPr>
          <p:cNvPr id="6" name="Picture 5" descr="C:\Users\Sanil\Pictures\imagesCA3BU1RG.jpg"/>
          <p:cNvPicPr/>
          <p:nvPr/>
        </p:nvPicPr>
        <p:blipFill>
          <a:blip r:embed="rId3" cstate="print"/>
          <a:srcRect/>
          <a:stretch>
            <a:fillRect/>
          </a:stretch>
        </p:blipFill>
        <p:spPr bwMode="auto">
          <a:xfrm>
            <a:off x="2819400" y="0"/>
            <a:ext cx="2571750" cy="2952750"/>
          </a:xfrm>
          <a:prstGeom prst="rect">
            <a:avLst/>
          </a:prstGeom>
          <a:noFill/>
          <a:ln w="9525">
            <a:noFill/>
            <a:miter lim="800000"/>
            <a:headEnd/>
            <a:tailEnd/>
          </a:ln>
        </p:spPr>
      </p:pic>
      <p:pic>
        <p:nvPicPr>
          <p:cNvPr id="7" name="Picture 6" descr="C:\Users\Sanil\Pictures\imagesCABVV2U6.jpg"/>
          <p:cNvPicPr/>
          <p:nvPr/>
        </p:nvPicPr>
        <p:blipFill>
          <a:blip r:embed="rId4" cstate="print"/>
          <a:srcRect/>
          <a:stretch>
            <a:fillRect/>
          </a:stretch>
        </p:blipFill>
        <p:spPr bwMode="auto">
          <a:xfrm>
            <a:off x="152400" y="2971800"/>
            <a:ext cx="2743200" cy="3048000"/>
          </a:xfrm>
          <a:prstGeom prst="rect">
            <a:avLst/>
          </a:prstGeom>
          <a:noFill/>
          <a:ln w="9525">
            <a:noFill/>
            <a:miter lim="800000"/>
            <a:headEnd/>
            <a:tailEnd/>
          </a:ln>
        </p:spPr>
      </p:pic>
      <p:pic>
        <p:nvPicPr>
          <p:cNvPr id="8" name="Picture 7" descr="C:\Users\Sanil\Pictures\imagesCA9L2DCX.jpg"/>
          <p:cNvPicPr/>
          <p:nvPr/>
        </p:nvPicPr>
        <p:blipFill>
          <a:blip r:embed="rId5" cstate="print"/>
          <a:srcRect/>
          <a:stretch>
            <a:fillRect/>
          </a:stretch>
        </p:blipFill>
        <p:spPr bwMode="auto">
          <a:xfrm>
            <a:off x="2819400" y="2971800"/>
            <a:ext cx="2590800" cy="3048000"/>
          </a:xfrm>
          <a:prstGeom prst="rect">
            <a:avLst/>
          </a:prstGeom>
          <a:noFill/>
          <a:ln w="9525">
            <a:noFill/>
            <a:miter lim="800000"/>
            <a:headEnd/>
            <a:tailEnd/>
          </a:ln>
        </p:spPr>
      </p:pic>
      <p:sp>
        <p:nvSpPr>
          <p:cNvPr id="9" name="TextBox 8"/>
          <p:cNvSpPr txBox="1"/>
          <p:nvPr/>
        </p:nvSpPr>
        <p:spPr>
          <a:xfrm>
            <a:off x="6172200" y="990600"/>
            <a:ext cx="2362200" cy="923330"/>
          </a:xfrm>
          <a:prstGeom prst="rect">
            <a:avLst/>
          </a:prstGeom>
          <a:noFill/>
        </p:spPr>
        <p:txBody>
          <a:bodyPr wrap="square" rtlCol="0">
            <a:spAutoFit/>
          </a:bodyPr>
          <a:lstStyle/>
          <a:p>
            <a:r>
              <a:rPr lang="en-US" b="1" u="sng" dirty="0" smtClean="0"/>
              <a:t>The </a:t>
            </a:r>
            <a:r>
              <a:rPr lang="en-US" b="1" u="sng" dirty="0" smtClean="0">
                <a:hlinkClick r:id="rId6" action="ppaction://hlinksldjump"/>
              </a:rPr>
              <a:t>Common Man </a:t>
            </a:r>
            <a:r>
              <a:rPr lang="en-US" b="1" u="sng" dirty="0" smtClean="0"/>
              <a:t>in Use of Mobile Phone in India</a:t>
            </a:r>
            <a:endParaRPr lang="en-US" b="1" u="sng"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762000" y="304800"/>
            <a:ext cx="7924800" cy="7017306"/>
          </a:xfrm>
          <a:prstGeom prst="rect">
            <a:avLst/>
          </a:prstGeom>
          <a:noFill/>
        </p:spPr>
        <p:txBody>
          <a:bodyPr wrap="square" rtlCol="0">
            <a:spAutoFit/>
          </a:bodyPr>
          <a:lstStyle/>
          <a:p>
            <a:r>
              <a:rPr lang="en-US" b="1" dirty="0" smtClean="0">
                <a:hlinkClick r:id="rId2" action="ppaction://hlinksldjump"/>
              </a:rPr>
              <a:t>Conclusion:</a:t>
            </a:r>
            <a:endParaRPr lang="en-US" b="1" dirty="0" smtClean="0"/>
          </a:p>
          <a:p>
            <a:pPr algn="just"/>
            <a:r>
              <a:rPr lang="en-US" dirty="0" smtClean="0"/>
              <a:t>Mobile phone is a good technology which is not lacking from our lives. This report will discuss the advantages and disadvantages of using mobile phones.</a:t>
            </a:r>
            <a:br>
              <a:rPr lang="en-US" dirty="0" smtClean="0"/>
            </a:br>
            <a:r>
              <a:rPr lang="en-US" dirty="0" smtClean="0"/>
              <a:t/>
            </a:r>
            <a:br>
              <a:rPr lang="en-US" dirty="0" smtClean="0"/>
            </a:br>
            <a:r>
              <a:rPr lang="en-US" dirty="0" smtClean="0"/>
              <a:t>Today, mobile phone has become popular to everybody since it is very convenient. The most advantage of having a mobile phone is you can communicate to your family and your friends no matter what where you are. For instance, you can contact easily to your friends by calling or sending messages everywhere without electricity. It is maybe the main reason why almost all people today choose to own a mobile phone. From the customer’s point of view, it is obvious that mobile phones assist you in business a lot, such as, make schedule of working, surf the internet, and keep in touch with their companies. Moreover, you can relax with mobile phone’s applications, for example, play games, listen to music, or chat with your friends. </a:t>
            </a:r>
          </a:p>
          <a:p>
            <a:pPr algn="just"/>
            <a:endParaRPr lang="en-US" dirty="0" smtClean="0"/>
          </a:p>
          <a:p>
            <a:r>
              <a:rPr lang="en-US" dirty="0" smtClean="0"/>
              <a:t>On the other hand, there are also disadvantages. Using a lot mobile phone can harm your brain, particularly teenager and children who are under 16 years old. If you use mobile phones too much, you will get bad effects like dizzy, blood-brain barrier, or ears problems. In addition, when you use mobile phones while you are driving, you will get an accident. It is essential not good for you and others. Moreover, “radiations emitted from the phone are dead harmful for the eardrum”, has proved by many scientist. </a:t>
            </a:r>
            <a:br>
              <a:rPr lang="en-US" dirty="0" smtClean="0"/>
            </a:br>
            <a:r>
              <a:rPr lang="en-US" dirty="0" smtClean="0"/>
              <a:t/>
            </a:r>
            <a:br>
              <a:rPr lang="en-US" dirty="0" smtClean="0"/>
            </a:br>
            <a:endParaRPr lang="en-US" dirty="0" smtClean="0"/>
          </a:p>
          <a:p>
            <a:pPr algn="just"/>
            <a:endParaRPr lang="en-US" dirty="0" smtClean="0"/>
          </a:p>
        </p:txBody>
      </p:sp>
      <p:sp>
        <p:nvSpPr>
          <p:cNvPr id="6" name="Date Placeholder 5"/>
          <p:cNvSpPr>
            <a:spLocks noGrp="1"/>
          </p:cNvSpPr>
          <p:nvPr>
            <p:ph type="dt" sz="half" idx="10"/>
          </p:nvPr>
        </p:nvSpPr>
        <p:spPr/>
        <p:txBody>
          <a:bodyPr/>
          <a:lstStyle/>
          <a:p>
            <a:r>
              <a:rPr lang="en-US" smtClean="0"/>
              <a:t>A Journey of Telephone to Mobile Phone.</a:t>
            </a:r>
            <a:endParaRPr lang="en-US"/>
          </a:p>
        </p:txBody>
      </p:sp>
      <p:sp>
        <p:nvSpPr>
          <p:cNvPr id="5" name="Footer Placeholder 4"/>
          <p:cNvSpPr>
            <a:spLocks noGrp="1"/>
          </p:cNvSpPr>
          <p:nvPr>
            <p:ph type="ftr" sz="quarter" idx="11"/>
          </p:nvPr>
        </p:nvSpPr>
        <p:spPr/>
        <p:txBody>
          <a:bodyPr/>
          <a:lstStyle/>
          <a:p>
            <a:r>
              <a:rPr lang="en-US" smtClean="0"/>
              <a:t>An TT Presentation.</a:t>
            </a:r>
            <a:endParaRPr lang="en-US"/>
          </a:p>
        </p:txBody>
      </p:sp>
      <p:sp>
        <p:nvSpPr>
          <p:cNvPr id="4" name="Slide Number Placeholder 3"/>
          <p:cNvSpPr>
            <a:spLocks noGrp="1"/>
          </p:cNvSpPr>
          <p:nvPr>
            <p:ph type="sldNum" sz="quarter" idx="12"/>
          </p:nvPr>
        </p:nvSpPr>
        <p:spPr/>
        <p:txBody>
          <a:bodyPr/>
          <a:lstStyle/>
          <a:p>
            <a:fld id="{6E1ADAEA-3C3D-4AD7-9031-4667E8AF89EC}" type="slidenum">
              <a:rPr lang="en-US" smtClean="0"/>
              <a:pPr/>
              <a:t>25</a:t>
            </a:fld>
            <a:endParaRPr lang="en-US"/>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295400" y="533400"/>
            <a:ext cx="7543800" cy="1754326"/>
          </a:xfrm>
          <a:prstGeom prst="rect">
            <a:avLst/>
          </a:prstGeom>
          <a:noFill/>
        </p:spPr>
        <p:txBody>
          <a:bodyPr wrap="square" rtlCol="0">
            <a:spAutoFit/>
          </a:bodyPr>
          <a:lstStyle/>
          <a:p>
            <a:endParaRPr lang="en-US" dirty="0" smtClean="0"/>
          </a:p>
          <a:p>
            <a:pPr algn="just"/>
            <a:r>
              <a:rPr lang="en-US" dirty="0" smtClean="0"/>
              <a:t>Owning a mobile phone in your hand is you can solve many issues and hold most of information around the world. Even though is not good for your health and you have to </a:t>
            </a:r>
            <a:r>
              <a:rPr lang="en-US" dirty="0" err="1" smtClean="0">
                <a:hlinkClick r:id="rId2" action="ppaction://hlinksldjump"/>
              </a:rPr>
              <a:t>thankyou</a:t>
            </a:r>
            <a:r>
              <a:rPr lang="en-US" dirty="0" smtClean="0"/>
              <a:t> </a:t>
            </a:r>
            <a:r>
              <a:rPr lang="en-US" dirty="0" smtClean="0"/>
              <a:t>yourself from bad effects of mobile phones if you choose to have one.</a:t>
            </a:r>
          </a:p>
          <a:p>
            <a:endParaRPr lang="en-US" dirty="0" smtClean="0"/>
          </a:p>
        </p:txBody>
      </p:sp>
      <p:pic>
        <p:nvPicPr>
          <p:cNvPr id="3" name="Picture 2" descr="C:\Users\Sanil\Pictures\imagesCA753ZRQ.jpg"/>
          <p:cNvPicPr/>
          <p:nvPr/>
        </p:nvPicPr>
        <p:blipFill>
          <a:blip r:embed="rId3" cstate="print"/>
          <a:srcRect/>
          <a:stretch>
            <a:fillRect/>
          </a:stretch>
        </p:blipFill>
        <p:spPr bwMode="auto">
          <a:xfrm>
            <a:off x="1828800" y="2133600"/>
            <a:ext cx="5324131" cy="4095646"/>
          </a:xfrm>
          <a:prstGeom prst="rect">
            <a:avLst/>
          </a:prstGeom>
          <a:noFill/>
          <a:ln w="9525">
            <a:noFill/>
            <a:miter lim="800000"/>
            <a:headEnd/>
            <a:tailEnd/>
          </a:ln>
        </p:spPr>
      </p:pic>
      <p:sp>
        <p:nvSpPr>
          <p:cNvPr id="7" name="Date Placeholder 6"/>
          <p:cNvSpPr>
            <a:spLocks noGrp="1"/>
          </p:cNvSpPr>
          <p:nvPr>
            <p:ph type="dt" sz="half" idx="10"/>
          </p:nvPr>
        </p:nvSpPr>
        <p:spPr/>
        <p:txBody>
          <a:bodyPr/>
          <a:lstStyle/>
          <a:p>
            <a:r>
              <a:rPr lang="en-US" smtClean="0"/>
              <a:t>A Journey of Telephone to Mobile Phone.</a:t>
            </a:r>
            <a:endParaRPr lang="en-US"/>
          </a:p>
        </p:txBody>
      </p:sp>
      <p:sp>
        <p:nvSpPr>
          <p:cNvPr id="6" name="Footer Placeholder 5"/>
          <p:cNvSpPr>
            <a:spLocks noGrp="1"/>
          </p:cNvSpPr>
          <p:nvPr>
            <p:ph type="ftr" sz="quarter" idx="11"/>
          </p:nvPr>
        </p:nvSpPr>
        <p:spPr/>
        <p:txBody>
          <a:bodyPr/>
          <a:lstStyle/>
          <a:p>
            <a:r>
              <a:rPr lang="en-US" smtClean="0"/>
              <a:t>An TT Presentation.</a:t>
            </a:r>
            <a:endParaRPr lang="en-US"/>
          </a:p>
        </p:txBody>
      </p:sp>
      <p:sp>
        <p:nvSpPr>
          <p:cNvPr id="5" name="Slide Number Placeholder 4"/>
          <p:cNvSpPr>
            <a:spLocks noGrp="1"/>
          </p:cNvSpPr>
          <p:nvPr>
            <p:ph type="sldNum" sz="quarter" idx="12"/>
          </p:nvPr>
        </p:nvSpPr>
        <p:spPr/>
        <p:txBody>
          <a:bodyPr/>
          <a:lstStyle/>
          <a:p>
            <a:fld id="{6E1ADAEA-3C3D-4AD7-9031-4667E8AF89EC}" type="slidenum">
              <a:rPr lang="en-US" smtClean="0"/>
              <a:pPr/>
              <a:t>26</a:t>
            </a:fld>
            <a:endParaRPr lang="en-US"/>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685800" y="838200"/>
            <a:ext cx="8077200" cy="5078313"/>
          </a:xfrm>
          <a:prstGeom prst="rect">
            <a:avLst/>
          </a:prstGeom>
          <a:noFill/>
        </p:spPr>
        <p:txBody>
          <a:bodyPr wrap="square" rtlCol="0">
            <a:spAutoFit/>
          </a:bodyPr>
          <a:lstStyle/>
          <a:p>
            <a:pPr lvl="0" algn="just"/>
            <a:r>
              <a:rPr lang="en-US" sz="3600" b="1" u="sng" dirty="0" smtClean="0">
                <a:solidFill>
                  <a:schemeClr val="tx1">
                    <a:lumMod val="95000"/>
                    <a:lumOff val="5000"/>
                  </a:schemeClr>
                </a:solidFill>
              </a:rPr>
              <a:t>Sources:</a:t>
            </a:r>
            <a:endParaRPr lang="en-US" sz="3600" dirty="0" smtClean="0">
              <a:solidFill>
                <a:schemeClr val="tx1">
                  <a:lumMod val="95000"/>
                  <a:lumOff val="5000"/>
                </a:schemeClr>
              </a:solidFill>
            </a:endParaRPr>
          </a:p>
          <a:p>
            <a:pPr lvl="0" algn="just">
              <a:buFont typeface="Wingdings" pitchFamily="2" charset="2"/>
              <a:buChar char="Ø"/>
            </a:pPr>
            <a:r>
              <a:rPr lang="en-US" dirty="0" smtClean="0">
                <a:solidFill>
                  <a:schemeClr val="tx1">
                    <a:lumMod val="95000"/>
                    <a:lumOff val="5000"/>
                  </a:schemeClr>
                </a:solidFill>
              </a:rPr>
              <a:t>Coe, Lewis (1995), </a:t>
            </a:r>
            <a:r>
              <a:rPr lang="en-US" i="1" dirty="0" smtClean="0">
                <a:solidFill>
                  <a:schemeClr val="tx1">
                    <a:lumMod val="95000"/>
                    <a:lumOff val="5000"/>
                  </a:schemeClr>
                </a:solidFill>
              </a:rPr>
              <a:t>The Telephone and Its Several Inventors: A History</a:t>
            </a:r>
            <a:r>
              <a:rPr lang="en-US" dirty="0" smtClean="0">
                <a:solidFill>
                  <a:schemeClr val="tx1">
                    <a:lumMod val="95000"/>
                    <a:lumOff val="5000"/>
                  </a:schemeClr>
                </a:solidFill>
              </a:rPr>
              <a:t>. Jefferson, North Carolina: McFarland &amp; Co., Inc. ISBN 0-7864-0138-9 </a:t>
            </a:r>
          </a:p>
          <a:p>
            <a:pPr lvl="0" algn="just">
              <a:buFont typeface="Wingdings" pitchFamily="2" charset="2"/>
              <a:buChar char="Ø"/>
            </a:pPr>
            <a:r>
              <a:rPr lang="en-US" dirty="0" err="1" smtClean="0">
                <a:solidFill>
                  <a:schemeClr val="tx1">
                    <a:lumMod val="95000"/>
                    <a:lumOff val="5000"/>
                  </a:schemeClr>
                </a:solidFill>
              </a:rPr>
              <a:t>Evenson</a:t>
            </a:r>
            <a:r>
              <a:rPr lang="en-US" dirty="0" smtClean="0">
                <a:solidFill>
                  <a:schemeClr val="tx1">
                    <a:lumMod val="95000"/>
                    <a:lumOff val="5000"/>
                  </a:schemeClr>
                </a:solidFill>
              </a:rPr>
              <a:t>, A. Edward (2000), </a:t>
            </a:r>
            <a:r>
              <a:rPr lang="en-US" i="1" dirty="0" smtClean="0">
                <a:solidFill>
                  <a:schemeClr val="tx1">
                    <a:lumMod val="95000"/>
                    <a:lumOff val="5000"/>
                  </a:schemeClr>
                </a:solidFill>
              </a:rPr>
              <a:t>The Telephone Patent Conspiracy of 1876: The Elisha Gray - Alexander Bell Controversy</a:t>
            </a:r>
            <a:r>
              <a:rPr lang="en-US" dirty="0" smtClean="0">
                <a:solidFill>
                  <a:schemeClr val="tx1">
                    <a:lumMod val="95000"/>
                    <a:lumOff val="5000"/>
                  </a:schemeClr>
                </a:solidFill>
              </a:rPr>
              <a:t>. Jefferson, North Carolina: McFarland &amp; Co., Inc. ISBN 0-7864-0883-9 </a:t>
            </a:r>
          </a:p>
          <a:p>
            <a:pPr lvl="0" algn="just">
              <a:buFont typeface="Wingdings" pitchFamily="2" charset="2"/>
              <a:buChar char="Ø"/>
            </a:pPr>
            <a:r>
              <a:rPr lang="en-US" dirty="0" smtClean="0">
                <a:solidFill>
                  <a:schemeClr val="tx1">
                    <a:lumMod val="95000"/>
                    <a:lumOff val="5000"/>
                  </a:schemeClr>
                </a:solidFill>
              </a:rPr>
              <a:t>Baker, Burton H. (2000), </a:t>
            </a:r>
            <a:r>
              <a:rPr lang="en-US" i="1" dirty="0" smtClean="0">
                <a:solidFill>
                  <a:schemeClr val="tx1">
                    <a:lumMod val="95000"/>
                    <a:lumOff val="5000"/>
                  </a:schemeClr>
                </a:solidFill>
              </a:rPr>
              <a:t>The Gray Matter: The Forgotten Story of the Telephone</a:t>
            </a:r>
            <a:r>
              <a:rPr lang="en-US" dirty="0" smtClean="0">
                <a:solidFill>
                  <a:schemeClr val="tx1">
                    <a:lumMod val="95000"/>
                    <a:lumOff val="5000"/>
                  </a:schemeClr>
                </a:solidFill>
              </a:rPr>
              <a:t>. St. Joseph, Michigan: </a:t>
            </a:r>
            <a:r>
              <a:rPr lang="en-US" dirty="0" err="1" smtClean="0">
                <a:solidFill>
                  <a:schemeClr val="tx1">
                    <a:lumMod val="95000"/>
                    <a:lumOff val="5000"/>
                  </a:schemeClr>
                </a:solidFill>
              </a:rPr>
              <a:t>Telepress</a:t>
            </a:r>
            <a:r>
              <a:rPr lang="en-US" dirty="0" smtClean="0">
                <a:solidFill>
                  <a:schemeClr val="tx1">
                    <a:lumMod val="95000"/>
                    <a:lumOff val="5000"/>
                  </a:schemeClr>
                </a:solidFill>
              </a:rPr>
              <a:t>. ISBN 0-615-11329-X </a:t>
            </a:r>
          </a:p>
          <a:p>
            <a:pPr lvl="0" algn="just">
              <a:buFont typeface="Wingdings" pitchFamily="2" charset="2"/>
              <a:buChar char="Ø"/>
            </a:pPr>
            <a:r>
              <a:rPr lang="en-US" dirty="0" err="1" smtClean="0">
                <a:solidFill>
                  <a:schemeClr val="tx1">
                    <a:lumMod val="95000"/>
                    <a:lumOff val="5000"/>
                  </a:schemeClr>
                </a:solidFill>
              </a:rPr>
              <a:t>Huurdeman</a:t>
            </a:r>
            <a:r>
              <a:rPr lang="en-US" dirty="0" smtClean="0">
                <a:solidFill>
                  <a:schemeClr val="tx1">
                    <a:lumMod val="95000"/>
                    <a:lumOff val="5000"/>
                  </a:schemeClr>
                </a:solidFill>
              </a:rPr>
              <a:t>, Anton A. (2003), </a:t>
            </a:r>
            <a:r>
              <a:rPr lang="en-US" i="1" dirty="0" smtClean="0">
                <a:solidFill>
                  <a:schemeClr val="tx1">
                    <a:lumMod val="95000"/>
                    <a:lumOff val="5000"/>
                  </a:schemeClr>
                </a:solidFill>
              </a:rPr>
              <a:t>The Worldwide History of Telecommunications</a:t>
            </a:r>
            <a:r>
              <a:rPr lang="en-US" dirty="0" smtClean="0">
                <a:solidFill>
                  <a:schemeClr val="tx1">
                    <a:lumMod val="95000"/>
                    <a:lumOff val="5000"/>
                  </a:schemeClr>
                </a:solidFill>
              </a:rPr>
              <a:t>. Hoboken: New Jersey: Wiley-IEEE Press. ISBN 978-0-471-20505-0 </a:t>
            </a:r>
          </a:p>
          <a:p>
            <a:pPr lvl="0" algn="just">
              <a:buFont typeface="Wingdings" pitchFamily="2" charset="2"/>
              <a:buChar char="Ø"/>
            </a:pPr>
            <a:r>
              <a:rPr lang="en-US" dirty="0" smtClean="0">
                <a:solidFill>
                  <a:schemeClr val="tx1">
                    <a:lumMod val="95000"/>
                    <a:lumOff val="5000"/>
                  </a:schemeClr>
                </a:solidFill>
              </a:rPr>
              <a:t>John, Richard R. </a:t>
            </a:r>
            <a:r>
              <a:rPr lang="en-US" i="1" dirty="0" smtClean="0">
                <a:solidFill>
                  <a:schemeClr val="tx1">
                    <a:lumMod val="95000"/>
                    <a:lumOff val="5000"/>
                  </a:schemeClr>
                </a:solidFill>
              </a:rPr>
              <a:t>Network Nation: Inventing American Telecommunications</a:t>
            </a:r>
            <a:r>
              <a:rPr lang="en-US" dirty="0" smtClean="0">
                <a:solidFill>
                  <a:schemeClr val="tx1">
                    <a:lumMod val="95000"/>
                    <a:lumOff val="5000"/>
                  </a:schemeClr>
                </a:solidFill>
              </a:rPr>
              <a:t> (Harvard University Press; 2010) 520 pages; traces the evolution of the country's telegraph and telephone networks. </a:t>
            </a:r>
          </a:p>
          <a:p>
            <a:pPr lvl="0" algn="just">
              <a:buFont typeface="Wingdings" pitchFamily="2" charset="2"/>
              <a:buChar char="Ø"/>
            </a:pPr>
            <a:r>
              <a:rPr lang="en-US" dirty="0" smtClean="0">
                <a:solidFill>
                  <a:schemeClr val="tx1">
                    <a:lumMod val="95000"/>
                    <a:lumOff val="5000"/>
                  </a:schemeClr>
                </a:solidFill>
              </a:rPr>
              <a:t>Josephson, Matthew (1992), </a:t>
            </a:r>
            <a:r>
              <a:rPr lang="en-US" i="1" dirty="0" smtClean="0">
                <a:solidFill>
                  <a:schemeClr val="tx1">
                    <a:lumMod val="95000"/>
                    <a:lumOff val="5000"/>
                  </a:schemeClr>
                </a:solidFill>
              </a:rPr>
              <a:t>Edison: A Biography</a:t>
            </a:r>
            <a:r>
              <a:rPr lang="en-US" dirty="0" smtClean="0">
                <a:solidFill>
                  <a:schemeClr val="tx1">
                    <a:lumMod val="95000"/>
                    <a:lumOff val="5000"/>
                  </a:schemeClr>
                </a:solidFill>
              </a:rPr>
              <a:t>. Hoboken, New Jersey: John Wiley &amp; Sons, Inc. ISBN 0-471-54806-5 </a:t>
            </a:r>
          </a:p>
          <a:p>
            <a:pPr algn="just">
              <a:buFont typeface="Wingdings" pitchFamily="2" charset="2"/>
              <a:buChar char="Ø"/>
            </a:pPr>
            <a:r>
              <a:rPr lang="en-US" dirty="0" smtClean="0">
                <a:solidFill>
                  <a:schemeClr val="tx1">
                    <a:lumMod val="95000"/>
                    <a:lumOff val="5000"/>
                  </a:schemeClr>
                </a:solidFill>
              </a:rPr>
              <a:t>Bruce, Robert V. (1990), </a:t>
            </a:r>
            <a:r>
              <a:rPr lang="en-US" i="1" dirty="0" smtClean="0">
                <a:solidFill>
                  <a:schemeClr val="tx1">
                    <a:lumMod val="95000"/>
                    <a:lumOff val="5000"/>
                  </a:schemeClr>
                </a:solidFill>
              </a:rPr>
              <a:t>Bell: Alexander Graham Bell and the Conquest of Solitude</a:t>
            </a:r>
            <a:r>
              <a:rPr lang="en-US" dirty="0" smtClean="0">
                <a:solidFill>
                  <a:schemeClr val="tx1">
                    <a:lumMod val="95000"/>
                    <a:lumOff val="5000"/>
                  </a:schemeClr>
                </a:solidFill>
              </a:rPr>
              <a:t>. Ithaca, New York: Cornell University Press. ISBN 0-8014-9691-8</a:t>
            </a:r>
          </a:p>
        </p:txBody>
      </p:sp>
      <p:sp>
        <p:nvSpPr>
          <p:cNvPr id="6" name="Date Placeholder 5"/>
          <p:cNvSpPr>
            <a:spLocks noGrp="1"/>
          </p:cNvSpPr>
          <p:nvPr>
            <p:ph type="dt" sz="half" idx="10"/>
          </p:nvPr>
        </p:nvSpPr>
        <p:spPr/>
        <p:txBody>
          <a:bodyPr/>
          <a:lstStyle/>
          <a:p>
            <a:r>
              <a:rPr lang="en-US" smtClean="0"/>
              <a:t>A Journey of Telephone to Mobile Phone.</a:t>
            </a:r>
            <a:endParaRPr lang="en-US"/>
          </a:p>
        </p:txBody>
      </p:sp>
      <p:sp>
        <p:nvSpPr>
          <p:cNvPr id="5" name="Footer Placeholder 4"/>
          <p:cNvSpPr>
            <a:spLocks noGrp="1"/>
          </p:cNvSpPr>
          <p:nvPr>
            <p:ph type="ftr" sz="quarter" idx="11"/>
          </p:nvPr>
        </p:nvSpPr>
        <p:spPr/>
        <p:txBody>
          <a:bodyPr/>
          <a:lstStyle/>
          <a:p>
            <a:r>
              <a:rPr lang="en-US" smtClean="0"/>
              <a:t>An TT Presentation.</a:t>
            </a:r>
            <a:endParaRPr lang="en-US"/>
          </a:p>
        </p:txBody>
      </p:sp>
      <p:sp>
        <p:nvSpPr>
          <p:cNvPr id="4" name="Slide Number Placeholder 3"/>
          <p:cNvSpPr>
            <a:spLocks noGrp="1"/>
          </p:cNvSpPr>
          <p:nvPr>
            <p:ph type="sldNum" sz="quarter" idx="12"/>
          </p:nvPr>
        </p:nvSpPr>
        <p:spPr/>
        <p:txBody>
          <a:bodyPr/>
          <a:lstStyle/>
          <a:p>
            <a:fld id="{6E1ADAEA-3C3D-4AD7-9031-4667E8AF89EC}" type="slidenum">
              <a:rPr lang="en-US" smtClean="0"/>
              <a:pPr/>
              <a:t>3</a:t>
            </a:fld>
            <a:endParaRPr lang="en-US"/>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533400" y="1225689"/>
            <a:ext cx="4191000" cy="6186309"/>
          </a:xfrm>
          <a:prstGeom prst="rect">
            <a:avLst/>
          </a:prstGeom>
          <a:noFill/>
        </p:spPr>
        <p:txBody>
          <a:bodyPr wrap="square" rtlCol="0">
            <a:spAutoFit/>
          </a:bodyPr>
          <a:lstStyle/>
          <a:p>
            <a:r>
              <a:rPr lang="en-US" sz="5400" b="1" cap="small" dirty="0" smtClean="0">
                <a:effectLst>
                  <a:innerShdw blurRad="63500" dist="50800">
                    <a:prstClr val="black">
                      <a:alpha val="50000"/>
                    </a:prstClr>
                  </a:innerShdw>
                </a:effectLst>
                <a:hlinkClick r:id="rId2" action="ppaction://hlinksldjump"/>
              </a:rPr>
              <a:t>INDEX</a:t>
            </a:r>
            <a:endParaRPr lang="en-US" sz="5400" b="1" dirty="0" smtClean="0"/>
          </a:p>
          <a:p>
            <a:r>
              <a:rPr lang="en-US" b="1" dirty="0" smtClean="0">
                <a:solidFill>
                  <a:srgbClr val="FF6600"/>
                </a:solidFill>
                <a:hlinkClick r:id="rId2" action="ppaction://hlinksldjump"/>
              </a:rPr>
              <a:t>Contents</a:t>
            </a:r>
            <a:endParaRPr lang="en-US" b="1" dirty="0" smtClean="0">
              <a:solidFill>
                <a:srgbClr val="FF6600"/>
              </a:solidFill>
            </a:endParaRPr>
          </a:p>
          <a:p>
            <a:r>
              <a:rPr lang="en-US" u="sng" cap="small" dirty="0" smtClean="0">
                <a:solidFill>
                  <a:schemeClr val="tx1">
                    <a:lumMod val="95000"/>
                    <a:lumOff val="5000"/>
                  </a:schemeClr>
                </a:solidFill>
                <a:effectLst>
                  <a:innerShdw blurRad="63500" dist="50800">
                    <a:prstClr val="black">
                      <a:alpha val="50000"/>
                    </a:prstClr>
                  </a:innerShdw>
                </a:effectLst>
              </a:rPr>
              <a:t>Introduction</a:t>
            </a:r>
            <a:endParaRPr lang="en-US" dirty="0" smtClean="0">
              <a:solidFill>
                <a:schemeClr val="tx1">
                  <a:lumMod val="95000"/>
                  <a:lumOff val="5000"/>
                </a:schemeClr>
              </a:solidFill>
            </a:endParaRPr>
          </a:p>
          <a:p>
            <a:r>
              <a:rPr lang="en-US" u="sng" dirty="0" smtClean="0">
                <a:solidFill>
                  <a:schemeClr val="tx1">
                    <a:lumMod val="95000"/>
                    <a:lumOff val="5000"/>
                  </a:schemeClr>
                </a:solidFill>
              </a:rPr>
              <a:t>Mechanical devices</a:t>
            </a:r>
            <a:endParaRPr lang="en-US" dirty="0" smtClean="0">
              <a:solidFill>
                <a:schemeClr val="tx1">
                  <a:lumMod val="95000"/>
                  <a:lumOff val="5000"/>
                </a:schemeClr>
              </a:solidFill>
            </a:endParaRPr>
          </a:p>
          <a:p>
            <a:r>
              <a:rPr lang="en-US" b="1" u="sng" dirty="0" smtClean="0">
                <a:solidFill>
                  <a:schemeClr val="tx1">
                    <a:lumMod val="95000"/>
                    <a:lumOff val="5000"/>
                  </a:schemeClr>
                </a:solidFill>
              </a:rPr>
              <a:t>Electrical devices</a:t>
            </a:r>
            <a:endParaRPr lang="en-US" dirty="0" smtClean="0">
              <a:solidFill>
                <a:schemeClr val="tx1">
                  <a:lumMod val="95000"/>
                  <a:lumOff val="5000"/>
                </a:schemeClr>
              </a:solidFill>
            </a:endParaRPr>
          </a:p>
          <a:p>
            <a:r>
              <a:rPr lang="en-US" u="sng" dirty="0" smtClean="0">
                <a:solidFill>
                  <a:schemeClr val="tx1">
                    <a:lumMod val="95000"/>
                    <a:lumOff val="5000"/>
                  </a:schemeClr>
                </a:solidFill>
              </a:rPr>
              <a:t>Early commercial instruments</a:t>
            </a:r>
            <a:endParaRPr lang="en-US" dirty="0" smtClean="0">
              <a:solidFill>
                <a:schemeClr val="tx1">
                  <a:lumMod val="95000"/>
                  <a:lumOff val="5000"/>
                </a:schemeClr>
              </a:solidFill>
            </a:endParaRPr>
          </a:p>
          <a:p>
            <a:r>
              <a:rPr lang="en-US" u="sng" dirty="0" smtClean="0">
                <a:solidFill>
                  <a:schemeClr val="tx1">
                    <a:lumMod val="95000"/>
                    <a:lumOff val="5000"/>
                  </a:schemeClr>
                </a:solidFill>
              </a:rPr>
              <a:t>Development ‘s:</a:t>
            </a:r>
            <a:r>
              <a:rPr lang="en-US" dirty="0" smtClean="0">
                <a:solidFill>
                  <a:schemeClr val="tx1">
                    <a:lumMod val="95000"/>
                    <a:lumOff val="5000"/>
                  </a:schemeClr>
                </a:solidFill>
              </a:rPr>
              <a:t>	</a:t>
            </a:r>
          </a:p>
          <a:p>
            <a:r>
              <a:rPr lang="en-US" u="sng" dirty="0" smtClean="0">
                <a:solidFill>
                  <a:schemeClr val="tx1">
                    <a:lumMod val="95000"/>
                    <a:lumOff val="5000"/>
                  </a:schemeClr>
                </a:solidFill>
              </a:rPr>
              <a:t>Software and applications</a:t>
            </a:r>
            <a:r>
              <a:rPr lang="en-US" dirty="0" smtClean="0">
                <a:solidFill>
                  <a:schemeClr val="tx1">
                    <a:lumMod val="95000"/>
                    <a:lumOff val="5000"/>
                  </a:schemeClr>
                </a:solidFill>
              </a:rPr>
              <a:t>	</a:t>
            </a:r>
          </a:p>
          <a:p>
            <a:r>
              <a:rPr lang="en-US" u="sng" dirty="0" smtClean="0">
                <a:solidFill>
                  <a:schemeClr val="tx1">
                    <a:lumMod val="95000"/>
                    <a:lumOff val="5000"/>
                  </a:schemeClr>
                </a:solidFill>
              </a:rPr>
              <a:t>Power supply</a:t>
            </a:r>
            <a:r>
              <a:rPr lang="en-US" dirty="0" smtClean="0">
                <a:solidFill>
                  <a:schemeClr val="tx1">
                    <a:lumMod val="95000"/>
                    <a:lumOff val="5000"/>
                  </a:schemeClr>
                </a:solidFill>
              </a:rPr>
              <a:t>	</a:t>
            </a:r>
          </a:p>
          <a:p>
            <a:r>
              <a:rPr lang="en-US" u="sng" dirty="0" smtClean="0">
                <a:solidFill>
                  <a:schemeClr val="tx1">
                    <a:lumMod val="95000"/>
                    <a:lumOff val="5000"/>
                  </a:schemeClr>
                </a:solidFill>
              </a:rPr>
              <a:t>SIM card</a:t>
            </a:r>
            <a:r>
              <a:rPr lang="en-US" dirty="0" smtClean="0">
                <a:solidFill>
                  <a:schemeClr val="tx1">
                    <a:lumMod val="95000"/>
                    <a:lumOff val="5000"/>
                  </a:schemeClr>
                </a:solidFill>
              </a:rPr>
              <a:t>	</a:t>
            </a:r>
          </a:p>
          <a:p>
            <a:r>
              <a:rPr lang="en-US" u="sng" dirty="0" smtClean="0">
                <a:solidFill>
                  <a:schemeClr val="tx1">
                    <a:lumMod val="95000"/>
                    <a:lumOff val="5000"/>
                  </a:schemeClr>
                </a:solidFill>
              </a:rPr>
              <a:t>Multi-card hybrid phones</a:t>
            </a:r>
            <a:r>
              <a:rPr lang="en-US" dirty="0" smtClean="0">
                <a:solidFill>
                  <a:schemeClr val="tx1">
                    <a:lumMod val="95000"/>
                    <a:lumOff val="5000"/>
                  </a:schemeClr>
                </a:solidFill>
              </a:rPr>
              <a:t>	</a:t>
            </a:r>
          </a:p>
          <a:p>
            <a:r>
              <a:rPr lang="en-US" u="sng" dirty="0" smtClean="0">
                <a:solidFill>
                  <a:schemeClr val="tx1">
                    <a:lumMod val="95000"/>
                    <a:lumOff val="5000"/>
                  </a:schemeClr>
                </a:solidFill>
              </a:rPr>
              <a:t>Full HD 1080p mobile phone</a:t>
            </a:r>
            <a:endParaRPr lang="en-US" dirty="0" smtClean="0">
              <a:solidFill>
                <a:schemeClr val="tx1">
                  <a:lumMod val="95000"/>
                  <a:lumOff val="5000"/>
                </a:schemeClr>
              </a:solidFill>
            </a:endParaRPr>
          </a:p>
          <a:p>
            <a:r>
              <a:rPr lang="en-US" u="sng" dirty="0" smtClean="0">
                <a:solidFill>
                  <a:schemeClr val="tx1">
                    <a:lumMod val="95000"/>
                    <a:lumOff val="5000"/>
                  </a:schemeClr>
                </a:solidFill>
              </a:rPr>
              <a:t>3D mobile phone</a:t>
            </a:r>
            <a:r>
              <a:rPr lang="en-US" dirty="0" smtClean="0">
                <a:solidFill>
                  <a:schemeClr val="tx1">
                    <a:lumMod val="95000"/>
                    <a:lumOff val="5000"/>
                  </a:schemeClr>
                </a:solidFill>
              </a:rPr>
              <a:t>	</a:t>
            </a:r>
          </a:p>
          <a:p>
            <a:r>
              <a:rPr lang="en-US" u="sng" dirty="0" smtClean="0">
                <a:solidFill>
                  <a:schemeClr val="tx1">
                    <a:lumMod val="95000"/>
                    <a:lumOff val="5000"/>
                  </a:schemeClr>
                </a:solidFill>
              </a:rPr>
              <a:t>Mobile phones in society</a:t>
            </a:r>
            <a:r>
              <a:rPr lang="en-US" dirty="0" smtClean="0">
                <a:solidFill>
                  <a:schemeClr val="tx1">
                    <a:lumMod val="95000"/>
                    <a:lumOff val="5000"/>
                  </a:schemeClr>
                </a:solidFill>
              </a:rPr>
              <a:t>	</a:t>
            </a:r>
          </a:p>
          <a:p>
            <a:r>
              <a:rPr lang="en-US" u="sng" dirty="0" smtClean="0">
                <a:solidFill>
                  <a:schemeClr val="tx1">
                    <a:lumMod val="95000"/>
                    <a:lumOff val="5000"/>
                  </a:schemeClr>
                </a:solidFill>
              </a:rPr>
              <a:t>Market share</a:t>
            </a:r>
            <a:r>
              <a:rPr lang="en-US" dirty="0" smtClean="0">
                <a:solidFill>
                  <a:schemeClr val="tx1">
                    <a:lumMod val="95000"/>
                    <a:lumOff val="5000"/>
                  </a:schemeClr>
                </a:solidFill>
              </a:rPr>
              <a:t>	</a:t>
            </a:r>
          </a:p>
          <a:p>
            <a:r>
              <a:rPr lang="en-US" u="sng" dirty="0" smtClean="0">
                <a:solidFill>
                  <a:schemeClr val="tx1">
                    <a:lumMod val="95000"/>
                    <a:lumOff val="5000"/>
                  </a:schemeClr>
                </a:solidFill>
              </a:rPr>
              <a:t>Media</a:t>
            </a:r>
            <a:r>
              <a:rPr lang="en-US" dirty="0" smtClean="0">
                <a:solidFill>
                  <a:schemeClr val="tx1">
                    <a:lumMod val="95000"/>
                    <a:lumOff val="5000"/>
                  </a:schemeClr>
                </a:solidFill>
              </a:rPr>
              <a:t>	</a:t>
            </a:r>
          </a:p>
          <a:p>
            <a:r>
              <a:rPr lang="en-US" u="sng" dirty="0" smtClean="0">
                <a:solidFill>
                  <a:schemeClr val="tx1">
                    <a:lumMod val="95000"/>
                    <a:lumOff val="5000"/>
                  </a:schemeClr>
                </a:solidFill>
              </a:rPr>
              <a:t>Usage</a:t>
            </a:r>
            <a:r>
              <a:rPr lang="en-US" dirty="0" smtClean="0">
                <a:solidFill>
                  <a:srgbClr val="FF0000"/>
                </a:solidFill>
              </a:rPr>
              <a:t>	</a:t>
            </a:r>
          </a:p>
          <a:p>
            <a:endParaRPr lang="en-US" u="sng" dirty="0" smtClean="0">
              <a:hlinkClick r:id="rId3" action="ppaction://hlinkfile"/>
            </a:endParaRPr>
          </a:p>
          <a:p>
            <a:endParaRPr lang="en-US" dirty="0" smtClean="0"/>
          </a:p>
          <a:p>
            <a:endParaRPr lang="en-US" dirty="0"/>
          </a:p>
        </p:txBody>
      </p:sp>
      <p:sp>
        <p:nvSpPr>
          <p:cNvPr id="5" name="TextBox 4"/>
          <p:cNvSpPr txBox="1"/>
          <p:nvPr/>
        </p:nvSpPr>
        <p:spPr>
          <a:xfrm>
            <a:off x="4648200" y="2362200"/>
            <a:ext cx="3962400" cy="3139321"/>
          </a:xfrm>
          <a:prstGeom prst="rect">
            <a:avLst/>
          </a:prstGeom>
          <a:noFill/>
        </p:spPr>
        <p:txBody>
          <a:bodyPr wrap="square" rtlCol="0">
            <a:spAutoFit/>
          </a:bodyPr>
          <a:lstStyle/>
          <a:p>
            <a:r>
              <a:rPr lang="en-US" u="sng" dirty="0" smtClean="0"/>
              <a:t>Examples</a:t>
            </a:r>
            <a:r>
              <a:rPr lang="en-US" dirty="0" smtClean="0"/>
              <a:t>	</a:t>
            </a:r>
          </a:p>
          <a:p>
            <a:r>
              <a:rPr lang="en-US" u="sng" dirty="0" smtClean="0"/>
              <a:t>Sharing:</a:t>
            </a:r>
            <a:r>
              <a:rPr lang="en-US" dirty="0" smtClean="0"/>
              <a:t>	</a:t>
            </a:r>
          </a:p>
          <a:p>
            <a:r>
              <a:rPr lang="en-US" u="sng" dirty="0" smtClean="0"/>
              <a:t>Restrictions:</a:t>
            </a:r>
            <a:r>
              <a:rPr lang="en-US" dirty="0" smtClean="0"/>
              <a:t>	</a:t>
            </a:r>
          </a:p>
          <a:p>
            <a:r>
              <a:rPr lang="en-US" u="sng" dirty="0" smtClean="0"/>
              <a:t>Privacy:</a:t>
            </a:r>
            <a:r>
              <a:rPr lang="en-US" dirty="0" smtClean="0"/>
              <a:t>	</a:t>
            </a:r>
          </a:p>
          <a:p>
            <a:r>
              <a:rPr lang="en-US" u="sng" dirty="0" smtClean="0"/>
              <a:t>Health effects</a:t>
            </a:r>
            <a:r>
              <a:rPr lang="en-US" dirty="0" smtClean="0"/>
              <a:t>	</a:t>
            </a:r>
          </a:p>
          <a:p>
            <a:r>
              <a:rPr lang="en-US" u="sng" dirty="0" smtClean="0"/>
              <a:t>Environmental effects.</a:t>
            </a:r>
            <a:r>
              <a:rPr lang="en-US" dirty="0" smtClean="0"/>
              <a:t>	</a:t>
            </a:r>
          </a:p>
          <a:p>
            <a:r>
              <a:rPr lang="en-US" u="sng" dirty="0" smtClean="0"/>
              <a:t>Future evolution: Broadband Fourth generation (4G)</a:t>
            </a:r>
            <a:r>
              <a:rPr lang="en-US" dirty="0" smtClean="0"/>
              <a:t>	</a:t>
            </a:r>
          </a:p>
          <a:p>
            <a:r>
              <a:rPr lang="en-US" u="sng" dirty="0" smtClean="0"/>
              <a:t>Comparison to similar systems:</a:t>
            </a:r>
            <a:r>
              <a:rPr lang="en-US" dirty="0" smtClean="0"/>
              <a:t>	</a:t>
            </a:r>
            <a:endParaRPr lang="en-US" dirty="0" smtClean="0"/>
          </a:p>
          <a:p>
            <a:r>
              <a:rPr lang="en-US" dirty="0" smtClean="0"/>
              <a:t>Conclusions</a:t>
            </a:r>
            <a:endParaRPr lang="en-US" dirty="0" smtClean="0"/>
          </a:p>
          <a:p>
            <a:r>
              <a:rPr lang="en-US" dirty="0" smtClean="0"/>
              <a:t> </a:t>
            </a:r>
            <a:endParaRPr lang="en-US" dirty="0"/>
          </a:p>
        </p:txBody>
      </p:sp>
      <p:cxnSp>
        <p:nvCxnSpPr>
          <p:cNvPr id="7" name="Straight Connector 6"/>
          <p:cNvCxnSpPr/>
          <p:nvPr/>
        </p:nvCxnSpPr>
        <p:spPr>
          <a:xfrm rot="5400000">
            <a:off x="1104900" y="3543300"/>
            <a:ext cx="6629400" cy="0"/>
          </a:xfrm>
          <a:prstGeom prst="line">
            <a:avLst/>
          </a:prstGeom>
        </p:spPr>
        <p:style>
          <a:lnRef idx="1">
            <a:schemeClr val="accent1"/>
          </a:lnRef>
          <a:fillRef idx="0">
            <a:schemeClr val="accent1"/>
          </a:fillRef>
          <a:effectRef idx="0">
            <a:schemeClr val="accent1"/>
          </a:effectRef>
          <a:fontRef idx="minor">
            <a:schemeClr val="tx1"/>
          </a:fontRef>
        </p:style>
      </p:cxnSp>
      <p:sp>
        <p:nvSpPr>
          <p:cNvPr id="9" name="Date Placeholder 8"/>
          <p:cNvSpPr>
            <a:spLocks noGrp="1"/>
          </p:cNvSpPr>
          <p:nvPr>
            <p:ph type="dt" sz="half" idx="10"/>
          </p:nvPr>
        </p:nvSpPr>
        <p:spPr/>
        <p:txBody>
          <a:bodyPr/>
          <a:lstStyle/>
          <a:p>
            <a:r>
              <a:rPr lang="en-US" smtClean="0"/>
              <a:t>A Journey of Telephone to Mobile Phone.</a:t>
            </a:r>
            <a:endParaRPr lang="en-US"/>
          </a:p>
        </p:txBody>
      </p:sp>
      <p:sp>
        <p:nvSpPr>
          <p:cNvPr id="8" name="Footer Placeholder 7"/>
          <p:cNvSpPr>
            <a:spLocks noGrp="1"/>
          </p:cNvSpPr>
          <p:nvPr>
            <p:ph type="ftr" sz="quarter" idx="11"/>
          </p:nvPr>
        </p:nvSpPr>
        <p:spPr/>
        <p:txBody>
          <a:bodyPr/>
          <a:lstStyle/>
          <a:p>
            <a:r>
              <a:rPr lang="en-US" smtClean="0"/>
              <a:t>An TT Presentation.</a:t>
            </a:r>
            <a:endParaRPr lang="en-US"/>
          </a:p>
        </p:txBody>
      </p:sp>
      <p:sp>
        <p:nvSpPr>
          <p:cNvPr id="6" name="Slide Number Placeholder 5"/>
          <p:cNvSpPr>
            <a:spLocks noGrp="1"/>
          </p:cNvSpPr>
          <p:nvPr>
            <p:ph type="sldNum" sz="quarter" idx="12"/>
          </p:nvPr>
        </p:nvSpPr>
        <p:spPr/>
        <p:txBody>
          <a:bodyPr/>
          <a:lstStyle/>
          <a:p>
            <a:fld id="{6E1ADAEA-3C3D-4AD7-9031-4667E8AF89EC}" type="slidenum">
              <a:rPr lang="en-US" smtClean="0"/>
              <a:pPr/>
              <a:t>4</a:t>
            </a:fld>
            <a:endParaRPr lang="en-US"/>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914400"/>
            <a:ext cx="9144000" cy="923330"/>
          </a:xfrm>
          <a:prstGeom prst="rect">
            <a:avLst/>
          </a:prstGeom>
          <a:noFill/>
        </p:spPr>
        <p:txBody>
          <a:bodyPr wrap="square" lIns="91440" tIns="45720" rIns="91440" bIns="45720">
            <a:spAutoFit/>
          </a:bodyPr>
          <a:lstStyle/>
          <a:p>
            <a:pPr algn="ctr"/>
            <a:r>
              <a:rPr lang="en-US" sz="5400" b="1" u="sng" dirty="0" smtClean="0">
                <a:ln w="31550" cmpd="sng">
                  <a:gradFill>
                    <a:gsLst>
                      <a:gs pos="70000">
                        <a:schemeClr val="accent6">
                          <a:shade val="50000"/>
                          <a:satMod val="190000"/>
                        </a:schemeClr>
                      </a:gs>
                      <a:gs pos="0">
                        <a:schemeClr val="accent6">
                          <a:tint val="77000"/>
                          <a:satMod val="180000"/>
                        </a:schemeClr>
                      </a:gs>
                    </a:gsLst>
                    <a:lin ang="5400000"/>
                  </a:gradFill>
                  <a:prstDash val="solid"/>
                </a:ln>
                <a:solidFill>
                  <a:schemeClr val="accent6">
                    <a:tint val="15000"/>
                    <a:satMod val="200000"/>
                  </a:schemeClr>
                </a:solidFill>
                <a:effectLst>
                  <a:outerShdw blurRad="50800" dist="40000" dir="5400000" algn="tl" rotWithShape="0">
                    <a:srgbClr val="000000">
                      <a:shade val="5000"/>
                      <a:satMod val="120000"/>
                      <a:alpha val="33000"/>
                    </a:srgbClr>
                  </a:outerShdw>
                </a:effectLst>
              </a:rPr>
              <a:t>Emergence of Telephone</a:t>
            </a:r>
            <a:endParaRPr lang="en-US" sz="5400" b="1" u="sng" dirty="0">
              <a:ln w="31550" cmpd="sng">
                <a:gradFill>
                  <a:gsLst>
                    <a:gs pos="70000">
                      <a:schemeClr val="accent6">
                        <a:shade val="50000"/>
                        <a:satMod val="190000"/>
                      </a:schemeClr>
                    </a:gs>
                    <a:gs pos="0">
                      <a:schemeClr val="accent6">
                        <a:tint val="77000"/>
                        <a:satMod val="180000"/>
                      </a:schemeClr>
                    </a:gs>
                  </a:gsLst>
                  <a:lin ang="5400000"/>
                </a:gradFill>
                <a:prstDash val="solid"/>
              </a:ln>
              <a:solidFill>
                <a:schemeClr val="accent6">
                  <a:tint val="15000"/>
                  <a:satMod val="200000"/>
                </a:schemeClr>
              </a:solidFill>
              <a:effectLst>
                <a:outerShdw blurRad="50800" dist="40000" dir="5400000" algn="tl" rotWithShape="0">
                  <a:srgbClr val="000000">
                    <a:shade val="5000"/>
                    <a:satMod val="120000"/>
                    <a:alpha val="33000"/>
                  </a:srgbClr>
                </a:outerShdw>
              </a:effectLst>
            </a:endParaRPr>
          </a:p>
        </p:txBody>
      </p:sp>
      <p:sp>
        <p:nvSpPr>
          <p:cNvPr id="6" name="Chevron 5"/>
          <p:cNvSpPr/>
          <p:nvPr/>
        </p:nvSpPr>
        <p:spPr>
          <a:xfrm>
            <a:off x="1600200" y="1981200"/>
            <a:ext cx="838200" cy="484632"/>
          </a:xfrm>
          <a:prstGeom prst="chevron">
            <a:avLst>
              <a:gd name="adj" fmla="val 32584"/>
            </a:avLst>
          </a:prstGeom>
          <a:solidFill>
            <a:schemeClr val="tx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7" name="Chevron 6"/>
          <p:cNvSpPr/>
          <p:nvPr/>
        </p:nvSpPr>
        <p:spPr>
          <a:xfrm>
            <a:off x="1600200" y="4191000"/>
            <a:ext cx="838200" cy="484632"/>
          </a:xfrm>
          <a:prstGeom prst="chevron">
            <a:avLst>
              <a:gd name="adj" fmla="val 32584"/>
            </a:avLst>
          </a:prstGeom>
          <a:solidFill>
            <a:schemeClr val="tx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 name="Rectangle 7"/>
          <p:cNvSpPr/>
          <p:nvPr/>
        </p:nvSpPr>
        <p:spPr>
          <a:xfrm>
            <a:off x="2514600" y="1981200"/>
            <a:ext cx="5867400" cy="584775"/>
          </a:xfrm>
          <a:prstGeom prst="rect">
            <a:avLst/>
          </a:prstGeom>
          <a:noFill/>
        </p:spPr>
        <p:txBody>
          <a:bodyPr wrap="square" lIns="91440" tIns="45720" rIns="91440" bIns="45720">
            <a:spAutoFit/>
          </a:bodyPr>
          <a:lstStyle/>
          <a:p>
            <a:r>
              <a:rPr lang="en-US" sz="3200" b="0" cap="none" spc="0" dirty="0" smtClean="0">
                <a:ln w="18415" cmpd="sng">
                  <a:solidFill>
                    <a:srgbClr val="FFFFFF"/>
                  </a:solidFill>
                  <a:prstDash val="solid"/>
                </a:ln>
                <a:solidFill>
                  <a:schemeClr val="accent6">
                    <a:lumMod val="75000"/>
                  </a:schemeClr>
                </a:solidFill>
                <a:effectLst>
                  <a:outerShdw blurRad="38100" dist="38100" dir="2700000" algn="tl">
                    <a:srgbClr val="000000">
                      <a:alpha val="43137"/>
                    </a:srgbClr>
                  </a:outerShdw>
                </a:effectLst>
              </a:rPr>
              <a:t>Mechanical Devices</a:t>
            </a:r>
            <a:endParaRPr lang="en-US" sz="3200" b="0" cap="none" spc="0" dirty="0">
              <a:ln w="18415" cmpd="sng">
                <a:solidFill>
                  <a:srgbClr val="FFFFFF"/>
                </a:solidFill>
                <a:prstDash val="solid"/>
              </a:ln>
              <a:solidFill>
                <a:schemeClr val="accent6">
                  <a:lumMod val="75000"/>
                </a:schemeClr>
              </a:solidFill>
              <a:effectLst>
                <a:outerShdw blurRad="38100" dist="38100" dir="2700000" algn="tl">
                  <a:srgbClr val="000000">
                    <a:alpha val="43137"/>
                  </a:srgbClr>
                </a:outerShdw>
              </a:effectLst>
            </a:endParaRPr>
          </a:p>
        </p:txBody>
      </p:sp>
      <p:sp>
        <p:nvSpPr>
          <p:cNvPr id="9" name="Rectangle 8"/>
          <p:cNvSpPr/>
          <p:nvPr/>
        </p:nvSpPr>
        <p:spPr>
          <a:xfrm>
            <a:off x="2514600" y="4114800"/>
            <a:ext cx="5715000" cy="584775"/>
          </a:xfrm>
          <a:prstGeom prst="rect">
            <a:avLst/>
          </a:prstGeom>
          <a:noFill/>
        </p:spPr>
        <p:txBody>
          <a:bodyPr wrap="square" lIns="91440" tIns="45720" rIns="91440" bIns="45720">
            <a:spAutoFit/>
          </a:bodyPr>
          <a:lstStyle/>
          <a:p>
            <a:r>
              <a:rPr lang="en-US" sz="3200" dirty="0" smtClean="0">
                <a:ln w="18415" cmpd="sng">
                  <a:solidFill>
                    <a:srgbClr val="FFFFFF"/>
                  </a:solidFill>
                  <a:prstDash val="solid"/>
                </a:ln>
                <a:solidFill>
                  <a:schemeClr val="accent6">
                    <a:lumMod val="75000"/>
                  </a:schemeClr>
                </a:solidFill>
                <a:effectLst>
                  <a:outerShdw blurRad="38100" dist="38100" dir="2700000" algn="tl">
                    <a:srgbClr val="000000">
                      <a:alpha val="43137"/>
                    </a:srgbClr>
                  </a:outerShdw>
                </a:effectLst>
              </a:rPr>
              <a:t>Electrical</a:t>
            </a:r>
            <a:r>
              <a:rPr lang="en-US" sz="3200" b="1" dirty="0" smtClean="0">
                <a:ln w="900" cmpd="sng">
                  <a:solidFill>
                    <a:schemeClr val="accent1">
                      <a:satMod val="190000"/>
                      <a:alpha val="55000"/>
                    </a:schemeClr>
                  </a:solidFill>
                  <a:prstDash val="solid"/>
                </a:ln>
                <a:solidFill>
                  <a:schemeClr val="accent6">
                    <a:lumMod val="75000"/>
                  </a:schemeClr>
                </a:solidFill>
                <a:effectLst>
                  <a:innerShdw blurRad="101600" dist="76200" dir="5400000">
                    <a:schemeClr val="accent1">
                      <a:satMod val="190000"/>
                      <a:tint val="100000"/>
                      <a:alpha val="74000"/>
                    </a:schemeClr>
                  </a:innerShdw>
                </a:effectLst>
              </a:rPr>
              <a:t> </a:t>
            </a:r>
            <a:r>
              <a:rPr lang="en-US" sz="3200" dirty="0" smtClean="0">
                <a:ln w="18415" cmpd="sng">
                  <a:solidFill>
                    <a:srgbClr val="FFFFFF"/>
                  </a:solidFill>
                  <a:prstDash val="solid"/>
                </a:ln>
                <a:solidFill>
                  <a:schemeClr val="accent6">
                    <a:lumMod val="75000"/>
                  </a:schemeClr>
                </a:solidFill>
                <a:effectLst>
                  <a:outerShdw blurRad="63500" dir="3600000" algn="tl" rotWithShape="0">
                    <a:srgbClr val="000000">
                      <a:alpha val="70000"/>
                    </a:srgbClr>
                  </a:outerShdw>
                </a:effectLst>
              </a:rPr>
              <a:t>Devices</a:t>
            </a:r>
            <a:endParaRPr lang="en-US" sz="3200" b="1" cap="none" spc="0" dirty="0">
              <a:ln w="900" cmpd="sng">
                <a:solidFill>
                  <a:schemeClr val="accent1">
                    <a:satMod val="190000"/>
                    <a:alpha val="55000"/>
                  </a:schemeClr>
                </a:solidFill>
                <a:prstDash val="solid"/>
              </a:ln>
              <a:solidFill>
                <a:schemeClr val="accent6">
                  <a:lumMod val="75000"/>
                </a:schemeClr>
              </a:solidFill>
              <a:effectLst>
                <a:innerShdw blurRad="101600" dist="76200" dir="5400000">
                  <a:schemeClr val="accent1">
                    <a:satMod val="190000"/>
                    <a:tint val="100000"/>
                    <a:alpha val="74000"/>
                  </a:schemeClr>
                </a:innerShdw>
              </a:effectLst>
            </a:endParaRPr>
          </a:p>
        </p:txBody>
      </p:sp>
      <p:sp>
        <p:nvSpPr>
          <p:cNvPr id="10" name="TextBox 9"/>
          <p:cNvSpPr txBox="1"/>
          <p:nvPr/>
        </p:nvSpPr>
        <p:spPr>
          <a:xfrm>
            <a:off x="3352800" y="2743200"/>
            <a:ext cx="5105400" cy="1200329"/>
          </a:xfrm>
          <a:prstGeom prst="rect">
            <a:avLst/>
          </a:prstGeom>
          <a:noFill/>
        </p:spPr>
        <p:txBody>
          <a:bodyPr wrap="square" rtlCol="0">
            <a:spAutoFit/>
          </a:bodyPr>
          <a:lstStyle/>
          <a:p>
            <a:pPr algn="just">
              <a:buFont typeface="Arial" pitchFamily="34" charset="0"/>
              <a:buChar char="•"/>
            </a:pPr>
            <a:r>
              <a:rPr lang="en-US" dirty="0" smtClean="0"/>
              <a:t> Transmitting spoken words over a greater              distance </a:t>
            </a:r>
          </a:p>
          <a:p>
            <a:pPr algn="just">
              <a:buFont typeface="Arial" pitchFamily="34" charset="0"/>
              <a:buChar char="•"/>
            </a:pPr>
            <a:r>
              <a:rPr lang="en-US" dirty="0" smtClean="0"/>
              <a:t> Sound transmission through pipes or other      physical media. </a:t>
            </a:r>
          </a:p>
        </p:txBody>
      </p:sp>
      <p:sp>
        <p:nvSpPr>
          <p:cNvPr id="13" name="TextBox 12"/>
          <p:cNvSpPr txBox="1"/>
          <p:nvPr/>
        </p:nvSpPr>
        <p:spPr>
          <a:xfrm>
            <a:off x="3276600" y="4724400"/>
            <a:ext cx="5257800" cy="1477328"/>
          </a:xfrm>
          <a:prstGeom prst="rect">
            <a:avLst/>
          </a:prstGeom>
          <a:noFill/>
        </p:spPr>
        <p:txBody>
          <a:bodyPr wrap="square" rtlCol="0">
            <a:spAutoFit/>
          </a:bodyPr>
          <a:lstStyle/>
          <a:p>
            <a:pPr>
              <a:buFont typeface="Arial" pitchFamily="34" charset="0"/>
              <a:buChar char="•"/>
            </a:pPr>
            <a:r>
              <a:rPr lang="en-US" dirty="0" smtClean="0"/>
              <a:t>The telephone emerged from the creation of, and successive improvements to the electrical telegraph.</a:t>
            </a:r>
          </a:p>
          <a:p>
            <a:pPr>
              <a:buFont typeface="Arial" pitchFamily="34" charset="0"/>
              <a:buChar char="•"/>
            </a:pPr>
            <a:endParaRPr lang="en-US" dirty="0" smtClean="0"/>
          </a:p>
          <a:p>
            <a:pPr>
              <a:buFont typeface="Arial" pitchFamily="34" charset="0"/>
              <a:buChar char="•"/>
            </a:pPr>
            <a:endParaRPr lang="en-US" dirty="0" smtClean="0"/>
          </a:p>
        </p:txBody>
      </p:sp>
      <p:sp>
        <p:nvSpPr>
          <p:cNvPr id="15" name="Date Placeholder 14"/>
          <p:cNvSpPr>
            <a:spLocks noGrp="1"/>
          </p:cNvSpPr>
          <p:nvPr>
            <p:ph type="dt" sz="half" idx="10"/>
          </p:nvPr>
        </p:nvSpPr>
        <p:spPr/>
        <p:txBody>
          <a:bodyPr/>
          <a:lstStyle/>
          <a:p>
            <a:r>
              <a:rPr lang="en-US" smtClean="0"/>
              <a:t>A Journey of Telephone to Mobile Phone.</a:t>
            </a:r>
            <a:endParaRPr lang="en-US"/>
          </a:p>
        </p:txBody>
      </p:sp>
      <p:sp>
        <p:nvSpPr>
          <p:cNvPr id="14" name="Footer Placeholder 13"/>
          <p:cNvSpPr>
            <a:spLocks noGrp="1"/>
          </p:cNvSpPr>
          <p:nvPr>
            <p:ph type="ftr" sz="quarter" idx="11"/>
          </p:nvPr>
        </p:nvSpPr>
        <p:spPr/>
        <p:txBody>
          <a:bodyPr/>
          <a:lstStyle/>
          <a:p>
            <a:r>
              <a:rPr lang="en-US" smtClean="0"/>
              <a:t>An TT Presentation.</a:t>
            </a:r>
            <a:endParaRPr lang="en-US"/>
          </a:p>
        </p:txBody>
      </p:sp>
      <p:sp>
        <p:nvSpPr>
          <p:cNvPr id="12" name="Slide Number Placeholder 11"/>
          <p:cNvSpPr>
            <a:spLocks noGrp="1"/>
          </p:cNvSpPr>
          <p:nvPr>
            <p:ph type="sldNum" sz="quarter" idx="12"/>
          </p:nvPr>
        </p:nvSpPr>
        <p:spPr/>
        <p:txBody>
          <a:bodyPr/>
          <a:lstStyle/>
          <a:p>
            <a:fld id="{6E1ADAEA-3C3D-4AD7-9031-4667E8AF89EC}" type="slidenum">
              <a:rPr lang="en-US" smtClean="0"/>
              <a:pPr/>
              <a:t>5</a:t>
            </a:fld>
            <a:endParaRPr lang="en-US"/>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4514" y="533400"/>
            <a:ext cx="9129486" cy="1754326"/>
          </a:xfrm>
          <a:prstGeom prst="rect">
            <a:avLst/>
          </a:prstGeom>
          <a:noFill/>
        </p:spPr>
        <p:txBody>
          <a:bodyPr wrap="none" lIns="91440" tIns="45720" rIns="91440" bIns="45720">
            <a:spAutoFit/>
          </a:bodyPr>
          <a:lstStyle/>
          <a:p>
            <a:pPr algn="ctr"/>
            <a:r>
              <a:rPr lang="en-US" sz="5400" u="sng"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Important dates in the history</a:t>
            </a:r>
          </a:p>
          <a:p>
            <a:pPr algn="ctr"/>
            <a:r>
              <a:rPr lang="en-US" sz="5400" u="sng"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 of Telephone</a:t>
            </a:r>
            <a:endParaRPr lang="en-US" sz="5400" b="0" u="sng"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pic>
        <p:nvPicPr>
          <p:cNvPr id="4" name="Picture 3" descr="C:\Users\Sanil\Pictures\220px-1876_Bell_Speaking_into_Telephone.jpg"/>
          <p:cNvPicPr/>
          <p:nvPr/>
        </p:nvPicPr>
        <p:blipFill>
          <a:blip r:embed="rId2" cstate="print"/>
          <a:srcRect/>
          <a:stretch>
            <a:fillRect/>
          </a:stretch>
        </p:blipFill>
        <p:spPr bwMode="auto">
          <a:xfrm>
            <a:off x="609600" y="2438400"/>
            <a:ext cx="2790825" cy="2295525"/>
          </a:xfrm>
          <a:prstGeom prst="rect">
            <a:avLst/>
          </a:prstGeom>
          <a:noFill/>
          <a:ln w="9525">
            <a:noFill/>
            <a:miter lim="800000"/>
            <a:headEnd/>
            <a:tailEnd/>
          </a:ln>
        </p:spPr>
      </p:pic>
      <p:sp>
        <p:nvSpPr>
          <p:cNvPr id="6" name="TextBox 5"/>
          <p:cNvSpPr txBox="1"/>
          <p:nvPr/>
        </p:nvSpPr>
        <p:spPr>
          <a:xfrm>
            <a:off x="4038600" y="3886200"/>
            <a:ext cx="3505200" cy="1477328"/>
          </a:xfrm>
          <a:prstGeom prst="rect">
            <a:avLst/>
          </a:prstGeom>
          <a:noFill/>
        </p:spPr>
        <p:txBody>
          <a:bodyPr wrap="square" rtlCol="0">
            <a:spAutoFit/>
          </a:bodyPr>
          <a:lstStyle/>
          <a:p>
            <a:pPr algn="just"/>
            <a:r>
              <a:rPr lang="en-US" b="1" i="1" u="sng" dirty="0" smtClean="0"/>
              <a:t>Alexander Graham</a:t>
            </a:r>
            <a:r>
              <a:rPr lang="en-US" b="1" u="sng" dirty="0" smtClean="0"/>
              <a:t> Bell</a:t>
            </a:r>
            <a:r>
              <a:rPr lang="en-US" dirty="0" smtClean="0"/>
              <a:t> was the first to obtain a patent for the telephone in 1876, an "apparatus for transmitting vocal or other sounds telegraphically"</a:t>
            </a:r>
          </a:p>
        </p:txBody>
      </p:sp>
      <p:sp>
        <p:nvSpPr>
          <p:cNvPr id="7" name="TextBox 6"/>
          <p:cNvSpPr txBox="1"/>
          <p:nvPr/>
        </p:nvSpPr>
        <p:spPr>
          <a:xfrm>
            <a:off x="4038600" y="2362200"/>
            <a:ext cx="2819400" cy="1477328"/>
          </a:xfrm>
          <a:prstGeom prst="rect">
            <a:avLst/>
          </a:prstGeom>
          <a:noFill/>
        </p:spPr>
        <p:txBody>
          <a:bodyPr wrap="square" rtlCol="0">
            <a:spAutoFit/>
          </a:bodyPr>
          <a:lstStyle/>
          <a:p>
            <a:pPr lvl="0" algn="just"/>
            <a:r>
              <a:rPr lang="en-US" dirty="0" smtClean="0"/>
              <a:t>1844: </a:t>
            </a:r>
            <a:r>
              <a:rPr lang="en-US" u="sng" dirty="0" smtClean="0"/>
              <a:t>Innocenzo Manzetti</a:t>
            </a:r>
            <a:r>
              <a:rPr lang="en-US" dirty="0" smtClean="0"/>
              <a:t> first mooted the idea of a “speaking telegraph” (</a:t>
            </a:r>
            <a:r>
              <a:rPr lang="en-US" u="sng" dirty="0" smtClean="0"/>
              <a:t>telephone</a:t>
            </a:r>
            <a:r>
              <a:rPr lang="en-US" dirty="0" smtClean="0"/>
              <a:t>). </a:t>
            </a:r>
          </a:p>
          <a:p>
            <a:pPr algn="just"/>
            <a:endParaRPr lang="en-US" dirty="0" smtClean="0"/>
          </a:p>
        </p:txBody>
      </p:sp>
      <p:sp>
        <p:nvSpPr>
          <p:cNvPr id="8" name="TextBox 7"/>
          <p:cNvSpPr txBox="1"/>
          <p:nvPr/>
        </p:nvSpPr>
        <p:spPr>
          <a:xfrm>
            <a:off x="685800" y="4800600"/>
            <a:ext cx="2514600" cy="369332"/>
          </a:xfrm>
          <a:prstGeom prst="rect">
            <a:avLst/>
          </a:prstGeom>
          <a:noFill/>
        </p:spPr>
        <p:txBody>
          <a:bodyPr wrap="square" rtlCol="0">
            <a:spAutoFit/>
          </a:bodyPr>
          <a:lstStyle/>
          <a:p>
            <a:r>
              <a:rPr lang="en-US" dirty="0" smtClean="0"/>
              <a:t>Alexander Graham Bell</a:t>
            </a:r>
          </a:p>
        </p:txBody>
      </p:sp>
      <p:sp>
        <p:nvSpPr>
          <p:cNvPr id="12" name="Date Placeholder 11"/>
          <p:cNvSpPr>
            <a:spLocks noGrp="1"/>
          </p:cNvSpPr>
          <p:nvPr>
            <p:ph type="dt" sz="half" idx="10"/>
          </p:nvPr>
        </p:nvSpPr>
        <p:spPr/>
        <p:txBody>
          <a:bodyPr/>
          <a:lstStyle/>
          <a:p>
            <a:r>
              <a:rPr lang="en-US" smtClean="0"/>
              <a:t>A Journey of Telephone to Mobile Phone.</a:t>
            </a:r>
            <a:endParaRPr lang="en-US"/>
          </a:p>
        </p:txBody>
      </p:sp>
      <p:sp>
        <p:nvSpPr>
          <p:cNvPr id="11" name="Footer Placeholder 10"/>
          <p:cNvSpPr>
            <a:spLocks noGrp="1"/>
          </p:cNvSpPr>
          <p:nvPr>
            <p:ph type="ftr" sz="quarter" idx="11"/>
          </p:nvPr>
        </p:nvSpPr>
        <p:spPr/>
        <p:txBody>
          <a:bodyPr/>
          <a:lstStyle/>
          <a:p>
            <a:r>
              <a:rPr lang="en-US" smtClean="0"/>
              <a:t>An TT Presentation.</a:t>
            </a:r>
            <a:endParaRPr lang="en-US"/>
          </a:p>
        </p:txBody>
      </p:sp>
      <p:sp>
        <p:nvSpPr>
          <p:cNvPr id="10" name="Slide Number Placeholder 9"/>
          <p:cNvSpPr>
            <a:spLocks noGrp="1"/>
          </p:cNvSpPr>
          <p:nvPr>
            <p:ph type="sldNum" sz="quarter" idx="12"/>
          </p:nvPr>
        </p:nvSpPr>
        <p:spPr/>
        <p:txBody>
          <a:bodyPr/>
          <a:lstStyle/>
          <a:p>
            <a:fld id="{6E1ADAEA-3C3D-4AD7-9031-4667E8AF89EC}" type="slidenum">
              <a:rPr lang="en-US" smtClean="0"/>
              <a:pPr/>
              <a:t>6</a:t>
            </a:fld>
            <a:endParaRPr lang="en-US"/>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600200" y="1066800"/>
            <a:ext cx="7010400" cy="1569660"/>
          </a:xfrm>
          <a:prstGeom prst="rect">
            <a:avLst/>
          </a:prstGeom>
          <a:noFill/>
        </p:spPr>
        <p:txBody>
          <a:bodyPr wrap="square" rtlCol="0">
            <a:spAutoFit/>
          </a:bodyPr>
          <a:lstStyle/>
          <a:p>
            <a:pPr algn="ctr"/>
            <a:r>
              <a:rPr lang="en-US" sz="3200" b="1" dirty="0" smtClean="0"/>
              <a:t>Early commercial instruments Developments:</a:t>
            </a:r>
          </a:p>
          <a:p>
            <a:pPr algn="ctr"/>
            <a:endParaRPr lang="en-US" sz="3200" dirty="0" smtClean="0"/>
          </a:p>
        </p:txBody>
      </p:sp>
      <p:sp>
        <p:nvSpPr>
          <p:cNvPr id="5" name="TextBox 4"/>
          <p:cNvSpPr txBox="1"/>
          <p:nvPr/>
        </p:nvSpPr>
        <p:spPr>
          <a:xfrm>
            <a:off x="1447800" y="2667000"/>
            <a:ext cx="7467600" cy="3139321"/>
          </a:xfrm>
          <a:prstGeom prst="rect">
            <a:avLst/>
          </a:prstGeom>
          <a:noFill/>
        </p:spPr>
        <p:txBody>
          <a:bodyPr wrap="square" rtlCol="0">
            <a:spAutoFit/>
          </a:bodyPr>
          <a:lstStyle/>
          <a:p>
            <a:pPr>
              <a:buFont typeface="Wingdings" pitchFamily="2" charset="2"/>
              <a:buChar char="Ø"/>
            </a:pPr>
            <a:r>
              <a:rPr lang="en-US" dirty="0" smtClean="0"/>
              <a:t>Liquid transmitters</a:t>
            </a:r>
          </a:p>
          <a:p>
            <a:pPr>
              <a:buFont typeface="Wingdings" pitchFamily="2" charset="2"/>
              <a:buChar char="Ø"/>
            </a:pPr>
            <a:r>
              <a:rPr lang="en-US" dirty="0" smtClean="0"/>
              <a:t>Dynamic: Diaphragms wriggled a coil of wire in the field of a permanent magnet or vice versa.</a:t>
            </a:r>
          </a:p>
          <a:p>
            <a:pPr>
              <a:buFont typeface="Wingdings" pitchFamily="2" charset="2"/>
              <a:buChar char="Ø"/>
            </a:pPr>
            <a:r>
              <a:rPr lang="en-US" dirty="0" smtClean="0"/>
              <a:t>carbon transmitters</a:t>
            </a:r>
          </a:p>
          <a:p>
            <a:pPr>
              <a:buFont typeface="Wingdings" pitchFamily="2" charset="2"/>
              <a:buChar char="Ø"/>
            </a:pPr>
            <a:r>
              <a:rPr lang="en-US" dirty="0" smtClean="0"/>
              <a:t>dynamic transmitter or else powering the transmitter with a local battery. </a:t>
            </a:r>
          </a:p>
          <a:p>
            <a:pPr>
              <a:buFont typeface="Wingdings" pitchFamily="2" charset="2"/>
              <a:buChar char="Ø"/>
            </a:pPr>
            <a:r>
              <a:rPr lang="en-US" dirty="0" smtClean="0"/>
              <a:t>transmitter Exchange </a:t>
            </a:r>
          </a:p>
          <a:p>
            <a:pPr>
              <a:buFont typeface="Wingdings" pitchFamily="2" charset="2"/>
              <a:buChar char="Ø"/>
            </a:pPr>
            <a:r>
              <a:rPr lang="en-US" dirty="0" smtClean="0"/>
              <a:t>"magneto" or hand cranked generator to produce a high voltage alternating signal </a:t>
            </a:r>
          </a:p>
          <a:p>
            <a:pPr>
              <a:buFont typeface="Wingdings" pitchFamily="2" charset="2"/>
              <a:buChar char="Ø"/>
            </a:pPr>
            <a:r>
              <a:rPr lang="en-US" dirty="0" smtClean="0"/>
              <a:t>The carbon microphone </a:t>
            </a:r>
          </a:p>
          <a:p>
            <a:pPr>
              <a:buFont typeface="Wingdings" pitchFamily="2" charset="2"/>
              <a:buChar char="Ø"/>
            </a:pPr>
            <a:r>
              <a:rPr lang="en-US" dirty="0" smtClean="0"/>
              <a:t>"candlestick"                                                                                                                                </a:t>
            </a:r>
          </a:p>
          <a:p>
            <a:r>
              <a:rPr lang="en-US" dirty="0" smtClean="0"/>
              <a:t>                                                                                       </a:t>
            </a:r>
          </a:p>
        </p:txBody>
      </p:sp>
      <p:sp>
        <p:nvSpPr>
          <p:cNvPr id="8" name="Date Placeholder 7"/>
          <p:cNvSpPr>
            <a:spLocks noGrp="1"/>
          </p:cNvSpPr>
          <p:nvPr>
            <p:ph type="dt" sz="half" idx="10"/>
          </p:nvPr>
        </p:nvSpPr>
        <p:spPr/>
        <p:txBody>
          <a:bodyPr/>
          <a:lstStyle/>
          <a:p>
            <a:r>
              <a:rPr lang="en-US" smtClean="0"/>
              <a:t>A Journey of Telephone to Mobile Phone.</a:t>
            </a:r>
            <a:endParaRPr lang="en-US"/>
          </a:p>
        </p:txBody>
      </p:sp>
      <p:sp>
        <p:nvSpPr>
          <p:cNvPr id="7" name="Footer Placeholder 6"/>
          <p:cNvSpPr>
            <a:spLocks noGrp="1"/>
          </p:cNvSpPr>
          <p:nvPr>
            <p:ph type="ftr" sz="quarter" idx="11"/>
          </p:nvPr>
        </p:nvSpPr>
        <p:spPr/>
        <p:txBody>
          <a:bodyPr/>
          <a:lstStyle/>
          <a:p>
            <a:r>
              <a:rPr lang="en-US" smtClean="0"/>
              <a:t>An TT Presentation.</a:t>
            </a:r>
            <a:endParaRPr lang="en-US"/>
          </a:p>
        </p:txBody>
      </p:sp>
      <p:sp>
        <p:nvSpPr>
          <p:cNvPr id="6" name="Slide Number Placeholder 5"/>
          <p:cNvSpPr>
            <a:spLocks noGrp="1"/>
          </p:cNvSpPr>
          <p:nvPr>
            <p:ph type="sldNum" sz="quarter" idx="12"/>
          </p:nvPr>
        </p:nvSpPr>
        <p:spPr/>
        <p:txBody>
          <a:bodyPr/>
          <a:lstStyle/>
          <a:p>
            <a:fld id="{6E1ADAEA-3C3D-4AD7-9031-4667E8AF89EC}" type="slidenum">
              <a:rPr lang="en-US" smtClean="0"/>
              <a:pPr/>
              <a:t>7</a:t>
            </a:fld>
            <a:endParaRPr lang="en-US"/>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246413" y="0"/>
            <a:ext cx="6538970" cy="1754326"/>
          </a:xfrm>
          <a:prstGeom prst="rect">
            <a:avLst/>
          </a:prstGeom>
          <a:noFill/>
        </p:spPr>
        <p:txBody>
          <a:bodyPr wrap="none" lIns="91440" tIns="45720" rIns="91440" bIns="45720">
            <a:spAutoFit/>
          </a:bodyPr>
          <a:lstStyle/>
          <a:p>
            <a:pPr algn="ctr"/>
            <a:r>
              <a:rPr lang="en-US" sz="5400" b="1" u="sng" dirty="0" smtClean="0">
                <a:ln w="31550" cmpd="sng">
                  <a:gradFill>
                    <a:gsLst>
                      <a:gs pos="70000">
                        <a:schemeClr val="accent6">
                          <a:shade val="50000"/>
                          <a:satMod val="190000"/>
                        </a:schemeClr>
                      </a:gs>
                      <a:gs pos="0">
                        <a:schemeClr val="accent6">
                          <a:tint val="77000"/>
                          <a:satMod val="180000"/>
                        </a:schemeClr>
                      </a:gs>
                    </a:gsLst>
                    <a:lin ang="5400000"/>
                  </a:gradFill>
                  <a:prstDash val="solid"/>
                </a:ln>
                <a:solidFill>
                  <a:schemeClr val="accent6">
                    <a:tint val="15000"/>
                    <a:satMod val="200000"/>
                  </a:schemeClr>
                </a:solidFill>
                <a:effectLst>
                  <a:outerShdw blurRad="50800" dist="40000" dir="5400000" algn="tl" rotWithShape="0">
                    <a:srgbClr val="000000">
                      <a:shade val="5000"/>
                      <a:satMod val="120000"/>
                      <a:alpha val="33000"/>
                    </a:srgbClr>
                  </a:outerShdw>
                </a:effectLst>
              </a:rPr>
              <a:t>Emergence of Mobile </a:t>
            </a:r>
          </a:p>
          <a:p>
            <a:pPr algn="ctr"/>
            <a:r>
              <a:rPr lang="en-US" sz="5400" b="1" u="sng" dirty="0" smtClean="0">
                <a:ln w="31550" cmpd="sng">
                  <a:gradFill>
                    <a:gsLst>
                      <a:gs pos="70000">
                        <a:schemeClr val="accent6">
                          <a:shade val="50000"/>
                          <a:satMod val="190000"/>
                        </a:schemeClr>
                      </a:gs>
                      <a:gs pos="0">
                        <a:schemeClr val="accent6">
                          <a:tint val="77000"/>
                          <a:satMod val="180000"/>
                        </a:schemeClr>
                      </a:gs>
                    </a:gsLst>
                    <a:lin ang="5400000"/>
                  </a:gradFill>
                  <a:prstDash val="solid"/>
                </a:ln>
                <a:solidFill>
                  <a:schemeClr val="accent6">
                    <a:tint val="15000"/>
                    <a:satMod val="200000"/>
                  </a:schemeClr>
                </a:solidFill>
                <a:effectLst>
                  <a:outerShdw blurRad="50800" dist="40000" dir="5400000" algn="tl" rotWithShape="0">
                    <a:srgbClr val="000000">
                      <a:shade val="5000"/>
                      <a:satMod val="120000"/>
                      <a:alpha val="33000"/>
                    </a:srgbClr>
                  </a:outerShdw>
                </a:effectLst>
              </a:rPr>
              <a:t>Phone:</a:t>
            </a:r>
            <a:endParaRPr lang="en-US" sz="5400" b="1" u="sng" cap="none" spc="0" dirty="0">
              <a:ln w="18000">
                <a:solidFill>
                  <a:schemeClr val="accent2">
                    <a:satMod val="140000"/>
                  </a:schemeClr>
                </a:solidFill>
                <a:prstDash val="solid"/>
                <a:miter lim="800000"/>
              </a:ln>
              <a:noFill/>
              <a:effectLst>
                <a:outerShdw blurRad="25500" dist="23000" dir="7020000" algn="tl">
                  <a:srgbClr val="000000">
                    <a:alpha val="50000"/>
                  </a:srgbClr>
                </a:outerShdw>
              </a:effectLst>
            </a:endParaRPr>
          </a:p>
        </p:txBody>
      </p:sp>
      <p:sp>
        <p:nvSpPr>
          <p:cNvPr id="4" name="TextBox 3"/>
          <p:cNvSpPr txBox="1"/>
          <p:nvPr/>
        </p:nvSpPr>
        <p:spPr>
          <a:xfrm>
            <a:off x="1676400" y="1752600"/>
            <a:ext cx="6553200" cy="4524315"/>
          </a:xfrm>
          <a:prstGeom prst="rect">
            <a:avLst/>
          </a:prstGeom>
          <a:noFill/>
        </p:spPr>
        <p:txBody>
          <a:bodyPr wrap="square" rtlCol="0">
            <a:spAutoFit/>
          </a:bodyPr>
          <a:lstStyle/>
          <a:p>
            <a:pPr>
              <a:buFont typeface="Arial" pitchFamily="34" charset="0"/>
              <a:buChar char="•"/>
            </a:pPr>
            <a:r>
              <a:rPr lang="en-US" dirty="0" smtClean="0"/>
              <a:t>The </a:t>
            </a:r>
            <a:r>
              <a:rPr lang="en-US" b="1" dirty="0" smtClean="0"/>
              <a:t>history of mobile phones</a:t>
            </a:r>
            <a:r>
              <a:rPr lang="en-US" dirty="0" smtClean="0"/>
              <a:t> begins with early efforts to develop mobile telephony concepts using two-way radios and continues through emergence of modern mobile phones and associated services.</a:t>
            </a:r>
          </a:p>
          <a:p>
            <a:pPr>
              <a:buFont typeface="Arial" pitchFamily="34" charset="0"/>
              <a:buChar char="•"/>
            </a:pPr>
            <a:endParaRPr lang="en-US" dirty="0" smtClean="0"/>
          </a:p>
          <a:p>
            <a:pPr>
              <a:buFont typeface="Arial" pitchFamily="34" charset="0"/>
              <a:buChar char="•"/>
            </a:pPr>
            <a:r>
              <a:rPr lang="en-US" dirty="0" smtClean="0"/>
              <a:t>Radiophones- (RADIO TELEPHONY)</a:t>
            </a:r>
            <a:r>
              <a:rPr lang="en-US" u="sng" dirty="0" smtClean="0"/>
              <a:t>-</a:t>
            </a:r>
            <a:r>
              <a:rPr lang="en-US" dirty="0" smtClean="0"/>
              <a:t> </a:t>
            </a:r>
            <a:r>
              <a:rPr lang="en-US" dirty="0" smtClean="0"/>
              <a:t>Radiophones have a long and varied history going back to Reginald Fessenden's invention and shore-to-ship demonstration of radio telephony, through the Second World War with military use of radio telephony links and civil services in the 1950s, , radio telephony was introduced on passenger airplanes for air traffic security. Later radio telephony was introduced on a large scale in German tanks during the Second World War. After the war German police in the British zone of occupation first used surplus tank telephony equipment to run radio patrol cars.</a:t>
            </a:r>
          </a:p>
          <a:p>
            <a:endParaRPr lang="en-US" u="sng" dirty="0" smtClean="0"/>
          </a:p>
        </p:txBody>
      </p:sp>
      <p:sp>
        <p:nvSpPr>
          <p:cNvPr id="8" name="Date Placeholder 7"/>
          <p:cNvSpPr>
            <a:spLocks noGrp="1"/>
          </p:cNvSpPr>
          <p:nvPr>
            <p:ph type="dt" sz="half" idx="10"/>
          </p:nvPr>
        </p:nvSpPr>
        <p:spPr/>
        <p:txBody>
          <a:bodyPr/>
          <a:lstStyle/>
          <a:p>
            <a:r>
              <a:rPr lang="en-US" smtClean="0"/>
              <a:t>A Journey of Telephone to Mobile Phone.</a:t>
            </a:r>
            <a:endParaRPr lang="en-US"/>
          </a:p>
        </p:txBody>
      </p:sp>
      <p:sp>
        <p:nvSpPr>
          <p:cNvPr id="7" name="Footer Placeholder 6"/>
          <p:cNvSpPr>
            <a:spLocks noGrp="1"/>
          </p:cNvSpPr>
          <p:nvPr>
            <p:ph type="ftr" sz="quarter" idx="11"/>
          </p:nvPr>
        </p:nvSpPr>
        <p:spPr/>
        <p:txBody>
          <a:bodyPr/>
          <a:lstStyle/>
          <a:p>
            <a:r>
              <a:rPr lang="en-US" smtClean="0"/>
              <a:t>An TT Presentation.</a:t>
            </a:r>
            <a:endParaRPr lang="en-US"/>
          </a:p>
        </p:txBody>
      </p:sp>
      <p:sp>
        <p:nvSpPr>
          <p:cNvPr id="6" name="Slide Number Placeholder 5"/>
          <p:cNvSpPr>
            <a:spLocks noGrp="1"/>
          </p:cNvSpPr>
          <p:nvPr>
            <p:ph type="sldNum" sz="quarter" idx="12"/>
          </p:nvPr>
        </p:nvSpPr>
        <p:spPr/>
        <p:txBody>
          <a:bodyPr/>
          <a:lstStyle/>
          <a:p>
            <a:fld id="{6E1ADAEA-3C3D-4AD7-9031-4667E8AF89EC}" type="slidenum">
              <a:rPr lang="en-US" smtClean="0"/>
              <a:pPr/>
              <a:t>8</a:t>
            </a:fld>
            <a:endParaRPr lang="en-US"/>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smtClean="0"/>
              <a:t>A Journey of Telephone to Mobile Phone.</a:t>
            </a:r>
            <a:endParaRPr lang="en-US"/>
          </a:p>
        </p:txBody>
      </p:sp>
      <p:sp>
        <p:nvSpPr>
          <p:cNvPr id="3" name="Footer Placeholder 2"/>
          <p:cNvSpPr>
            <a:spLocks noGrp="1"/>
          </p:cNvSpPr>
          <p:nvPr>
            <p:ph type="ftr" sz="quarter" idx="11"/>
          </p:nvPr>
        </p:nvSpPr>
        <p:spPr/>
        <p:txBody>
          <a:bodyPr/>
          <a:lstStyle/>
          <a:p>
            <a:r>
              <a:rPr lang="en-US" smtClean="0"/>
              <a:t>An TT Presentation.</a:t>
            </a:r>
            <a:endParaRPr lang="en-US"/>
          </a:p>
        </p:txBody>
      </p:sp>
      <p:sp>
        <p:nvSpPr>
          <p:cNvPr id="4" name="Slide Number Placeholder 3"/>
          <p:cNvSpPr>
            <a:spLocks noGrp="1"/>
          </p:cNvSpPr>
          <p:nvPr>
            <p:ph type="sldNum" sz="quarter" idx="12"/>
          </p:nvPr>
        </p:nvSpPr>
        <p:spPr/>
        <p:txBody>
          <a:bodyPr/>
          <a:lstStyle/>
          <a:p>
            <a:fld id="{6E1ADAEA-3C3D-4AD7-9031-4667E8AF89EC}" type="slidenum">
              <a:rPr lang="en-US" smtClean="0"/>
              <a:pPr/>
              <a:t>9</a:t>
            </a:fld>
            <a:endParaRPr lang="en-US"/>
          </a:p>
        </p:txBody>
      </p:sp>
      <p:sp>
        <p:nvSpPr>
          <p:cNvPr id="5" name="TextBox 4"/>
          <p:cNvSpPr txBox="1"/>
          <p:nvPr/>
        </p:nvSpPr>
        <p:spPr>
          <a:xfrm>
            <a:off x="609600" y="1066800"/>
            <a:ext cx="8229600" cy="5078313"/>
          </a:xfrm>
          <a:prstGeom prst="rect">
            <a:avLst/>
          </a:prstGeom>
          <a:noFill/>
        </p:spPr>
        <p:txBody>
          <a:bodyPr wrap="square" rtlCol="0">
            <a:spAutoFit/>
          </a:bodyPr>
          <a:lstStyle/>
          <a:p>
            <a:pPr algn="just">
              <a:buFont typeface="Arial" pitchFamily="34" charset="0"/>
              <a:buChar char="•"/>
            </a:pPr>
            <a:r>
              <a:rPr lang="en-US" b="1" u="sng" dirty="0" smtClean="0"/>
              <a:t>Cellular concept</a:t>
            </a:r>
            <a:r>
              <a:rPr lang="en-US" u="sng" dirty="0" smtClean="0"/>
              <a:t>-</a:t>
            </a:r>
            <a:r>
              <a:rPr lang="en-US" dirty="0" smtClean="0"/>
              <a:t>In December 1947, Douglas H. Ring and W. Rae Young, Bell Labs engineers, proposed hexagonal cells for mobile phones in vehicles. Philip T. Porter, also of Bell Labs, proposed that the cell towers be at the corners of the hexagons rather than the centers and have directional antennas that would transmit/receive in three directions</a:t>
            </a:r>
            <a:endParaRPr lang="en-US" u="sng" dirty="0" smtClean="0"/>
          </a:p>
          <a:p>
            <a:endParaRPr lang="en-US" dirty="0" smtClean="0"/>
          </a:p>
          <a:p>
            <a:pPr algn="just">
              <a:buFont typeface="Arial" pitchFamily="34" charset="0"/>
              <a:buChar char="•"/>
            </a:pPr>
            <a:r>
              <a:rPr lang="en-US" b="1" u="sng" dirty="0" smtClean="0"/>
              <a:t>P</a:t>
            </a:r>
            <a:r>
              <a:rPr lang="en-US" b="1" u="sng" dirty="0" smtClean="0"/>
              <a:t>ush-button </a:t>
            </a:r>
            <a:r>
              <a:rPr lang="en-US" b="1" u="sng" dirty="0" smtClean="0"/>
              <a:t>telephone</a:t>
            </a:r>
            <a:r>
              <a:rPr lang="en-US" dirty="0" smtClean="0"/>
              <a:t>-MTA phones consisted of vacuum tubes and relays, and weighed 40 kg. In 1962, an upgraded version called </a:t>
            </a:r>
            <a:r>
              <a:rPr lang="en-US" i="1" dirty="0" smtClean="0"/>
              <a:t>Mobile System B (MTB)</a:t>
            </a:r>
            <a:r>
              <a:rPr lang="en-US" dirty="0" smtClean="0"/>
              <a:t> was introduced. This was a push-button telephone, and used transistors and DTMF signaling to improve its operational reliability.</a:t>
            </a:r>
          </a:p>
          <a:p>
            <a:pPr algn="just">
              <a:buFont typeface="Arial" pitchFamily="34" charset="0"/>
              <a:buChar char="•"/>
            </a:pPr>
            <a:endParaRPr lang="en-US" b="1" u="sng" dirty="0" smtClean="0"/>
          </a:p>
          <a:p>
            <a:pPr algn="just">
              <a:buFont typeface="Arial" pitchFamily="34" charset="0"/>
              <a:buChar char="•"/>
            </a:pPr>
            <a:r>
              <a:rPr lang="en-US" b="1" u="sng" dirty="0" smtClean="0"/>
              <a:t>Altay </a:t>
            </a:r>
            <a:r>
              <a:rPr lang="en-US" b="1" u="sng" dirty="0" smtClean="0"/>
              <a:t>system </a:t>
            </a:r>
            <a:r>
              <a:rPr lang="en-US" dirty="0" smtClean="0"/>
              <a:t>-</a:t>
            </a:r>
            <a:r>
              <a:rPr lang="en-US" dirty="0" err="1" smtClean="0"/>
              <a:t>trunking</a:t>
            </a:r>
            <a:r>
              <a:rPr lang="en-US" dirty="0" smtClean="0"/>
              <a:t> system The "Altay" national civil mobile phone service was based on Soviet MRT-1327 standard. The main developers of the Altay system were the Voronezh Science Research Institute of Communications (VNIIS) and the State Specialized Project Institute (GSPI). In 1963 the service started in Moscow, and by 1970 was deployed in 30 cities across the USSR. Versions of the Altay system are still in use today as a </a:t>
            </a:r>
            <a:r>
              <a:rPr lang="en-US" dirty="0" err="1" smtClean="0"/>
              <a:t>trunking</a:t>
            </a:r>
            <a:r>
              <a:rPr lang="en-US" dirty="0" smtClean="0"/>
              <a:t> system in some parts of Russia.</a:t>
            </a:r>
          </a:p>
          <a:p>
            <a:endParaRPr lang="en-US" dirty="0" smtClean="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Trek">
  <a:themeElements>
    <a:clrScheme name="Trek">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Trek">
      <a:majorFont>
        <a:latin typeface="Franklin Gothic Medium"/>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Franklin Gothic Book"/>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Trek">
      <a:fillStyleLst>
        <a:solidFill>
          <a:schemeClr val="phClr"/>
        </a:solidFill>
        <a:gradFill rotWithShape="1">
          <a:gsLst>
            <a:gs pos="0">
              <a:schemeClr val="phClr">
                <a:tint val="30000"/>
                <a:satMod val="250000"/>
              </a:schemeClr>
            </a:gs>
            <a:gs pos="72000">
              <a:schemeClr val="phClr">
                <a:tint val="75000"/>
                <a:satMod val="210000"/>
              </a:schemeClr>
            </a:gs>
            <a:gs pos="100000">
              <a:schemeClr val="phClr">
                <a:tint val="85000"/>
                <a:satMod val="210000"/>
              </a:schemeClr>
            </a:gs>
          </a:gsLst>
          <a:lin ang="5400000" scaled="1"/>
        </a:gradFill>
        <a:gradFill rotWithShape="1">
          <a:gsLst>
            <a:gs pos="0">
              <a:schemeClr val="phClr">
                <a:tint val="75000"/>
                <a:shade val="85000"/>
                <a:satMod val="230000"/>
              </a:schemeClr>
            </a:gs>
            <a:gs pos="25000">
              <a:schemeClr val="phClr">
                <a:tint val="90000"/>
                <a:shade val="70000"/>
                <a:satMod val="220000"/>
              </a:schemeClr>
            </a:gs>
            <a:gs pos="50000">
              <a:schemeClr val="phClr">
                <a:tint val="90000"/>
                <a:shade val="58000"/>
                <a:satMod val="225000"/>
              </a:schemeClr>
            </a:gs>
            <a:gs pos="65000">
              <a:schemeClr val="phClr">
                <a:tint val="90000"/>
                <a:shade val="58000"/>
                <a:satMod val="225000"/>
              </a:schemeClr>
            </a:gs>
            <a:gs pos="80000">
              <a:schemeClr val="phClr">
                <a:tint val="90000"/>
                <a:shade val="69000"/>
                <a:satMod val="220000"/>
              </a:schemeClr>
            </a:gs>
            <a:gs pos="100000">
              <a:schemeClr val="phClr">
                <a:tint val="77000"/>
                <a:shade val="80000"/>
                <a:satMod val="230000"/>
              </a:schemeClr>
            </a:gs>
          </a:gsLst>
          <a:lin ang="5400000" scaled="1"/>
        </a:gradFill>
      </a:fillStyleLst>
      <a:lnStyleLst>
        <a:ln w="100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50800" dir="5400000" rotWithShape="0">
              <a:srgbClr val="4E3B30">
                <a:alpha val="60000"/>
              </a:srgbClr>
            </a:outerShdw>
          </a:effectLst>
        </a:effectStyle>
        <a:effectStyle>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a:effectStyle>
        <a:effectStyle>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phClr">
                <a:shade val="60000"/>
                <a:satMod val="110000"/>
              </a:schemeClr>
            </a:contourClr>
          </a:sp3d>
        </a:effectStyle>
      </a:effectStyleLst>
      <a:bgFillStyleLst>
        <a:solidFill>
          <a:schemeClr val="phClr"/>
        </a:solidFill>
        <a:blipFill>
          <a:blip xmlns:r="http://schemas.openxmlformats.org/officeDocument/2006/relationships" r:embed="rId1">
            <a:duotone>
              <a:schemeClr val="phClr">
                <a:shade val="90000"/>
                <a:satMod val="150000"/>
              </a:schemeClr>
              <a:schemeClr val="phClr">
                <a:tint val="88000"/>
                <a:satMod val="105000"/>
              </a:schemeClr>
            </a:duotone>
          </a:blip>
          <a:tile tx="0" ty="0" sx="95000" sy="95000" flip="none" algn="t"/>
        </a:blipFill>
        <a:blipFill>
          <a:blip xmlns:r="http://schemas.openxmlformats.org/officeDocument/2006/relationships" r:embed="rId2">
            <a:duotone>
              <a:schemeClr val="phClr">
                <a:shade val="30000"/>
                <a:satMod val="455000"/>
              </a:schemeClr>
              <a:schemeClr val="phClr">
                <a:tint val="95000"/>
                <a:satMod val="120000"/>
              </a:schemeClr>
            </a:duotone>
          </a:blip>
          <a:stretch>
            <a:fillRect/>
          </a:stretch>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Trek</Template>
  <TotalTime>548</TotalTime>
  <Words>2925</Words>
  <Application>Microsoft Office PowerPoint</Application>
  <PresentationFormat>On-screen Show (4:3)</PresentationFormat>
  <Paragraphs>267</Paragraphs>
  <Slides>26</Slides>
  <Notes>2</Notes>
  <HiddenSlides>0</HiddenSlides>
  <MMClips>0</MMClips>
  <ScaleCrop>false</ScaleCrop>
  <HeadingPairs>
    <vt:vector size="4" baseType="variant">
      <vt:variant>
        <vt:lpstr>Theme</vt:lpstr>
      </vt:variant>
      <vt:variant>
        <vt:i4>1</vt:i4>
      </vt:variant>
      <vt:variant>
        <vt:lpstr>Slide Titles</vt:lpstr>
      </vt:variant>
      <vt:variant>
        <vt:i4>26</vt:i4>
      </vt:variant>
    </vt:vector>
  </HeadingPairs>
  <TitlesOfParts>
    <vt:vector size="27" baseType="lpstr">
      <vt:lpstr>Trek</vt:lpstr>
      <vt:lpstr>Slide 1</vt:lpstr>
      <vt:lpstr> </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Sanil</dc:creator>
  <cp:lastModifiedBy>Sanil</cp:lastModifiedBy>
  <cp:revision>60</cp:revision>
  <dcterms:created xsi:type="dcterms:W3CDTF">2011-01-23T10:05:53Z</dcterms:created>
  <dcterms:modified xsi:type="dcterms:W3CDTF">2011-01-27T05:12:56Z</dcterms:modified>
</cp:coreProperties>
</file>