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7" r:id="rId13"/>
    <p:sldId id="266" r:id="rId14"/>
    <p:sldId id="268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KMQxd8djESnoZoAOfES3yw" hashData="JwnsKT4IAxygjXz9Te/Bt1kXMlw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A42"/>
    <a:srgbClr val="4B602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BF4B02-37E3-4625-A5E9-0CB7DCAEA18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6C617F-B40D-4E68-BBC3-8A4E7E3AD5FB}">
      <dgm:prSet phldrT="[Text]"/>
      <dgm:spPr/>
      <dgm:t>
        <a:bodyPr/>
        <a:lstStyle/>
        <a:p>
          <a:r>
            <a:rPr lang="en-GB" b="1" dirty="0" smtClean="0">
              <a:latin typeface="Tahoma" pitchFamily="34" charset="0"/>
              <a:cs typeface="Times New Roman" pitchFamily="18" charset="0"/>
            </a:rPr>
            <a:t>in the nature of</a:t>
          </a:r>
          <a:endParaRPr lang="en-US" dirty="0"/>
        </a:p>
      </dgm:t>
    </dgm:pt>
    <dgm:pt modelId="{C4D3A0BE-1F3D-445D-B5DC-4B4C6C134536}" type="parTrans" cxnId="{3D1A7952-975F-4665-A91B-C648C7CCD02A}">
      <dgm:prSet/>
      <dgm:spPr/>
      <dgm:t>
        <a:bodyPr/>
        <a:lstStyle/>
        <a:p>
          <a:endParaRPr lang="en-US"/>
        </a:p>
      </dgm:t>
    </dgm:pt>
    <dgm:pt modelId="{F2DA481A-5433-44A2-B174-8902000D1BA7}" type="sibTrans" cxnId="{3D1A7952-975F-4665-A91B-C648C7CCD02A}">
      <dgm:prSet/>
      <dgm:spPr/>
      <dgm:t>
        <a:bodyPr/>
        <a:lstStyle/>
        <a:p>
          <a:endParaRPr lang="en-US"/>
        </a:p>
      </dgm:t>
    </dgm:pt>
    <dgm:pt modelId="{19488B25-79CF-42DC-BAC2-67D3521F9959}" type="asst">
      <dgm:prSet phldrT="[Text]"/>
      <dgm:spPr/>
      <dgm:t>
        <a:bodyPr/>
        <a:lstStyle/>
        <a:p>
          <a:r>
            <a:rPr lang="en-US" dirty="0" smtClean="0"/>
            <a:t>Purchase, sale or lease of tangible or intangible  property</a:t>
          </a:r>
          <a:endParaRPr lang="en-US" dirty="0"/>
        </a:p>
      </dgm:t>
    </dgm:pt>
    <dgm:pt modelId="{07AE7A5D-FC12-41FB-8AA3-262A9622D0F6}" type="parTrans" cxnId="{B96BBCAA-23D2-4A8A-A35C-320BA9ED2B60}">
      <dgm:prSet/>
      <dgm:spPr/>
      <dgm:t>
        <a:bodyPr/>
        <a:lstStyle/>
        <a:p>
          <a:endParaRPr lang="en-US"/>
        </a:p>
      </dgm:t>
    </dgm:pt>
    <dgm:pt modelId="{5EEEAC0A-8194-48BE-8D8C-40CF40E0E89D}" type="sibTrans" cxnId="{B96BBCAA-23D2-4A8A-A35C-320BA9ED2B60}">
      <dgm:prSet/>
      <dgm:spPr/>
      <dgm:t>
        <a:bodyPr/>
        <a:lstStyle/>
        <a:p>
          <a:endParaRPr lang="en-US"/>
        </a:p>
      </dgm:t>
    </dgm:pt>
    <dgm:pt modelId="{85BE820B-343F-43DD-9595-D24D6CC0AE8E}">
      <dgm:prSet phldrT="[Text]"/>
      <dgm:spPr/>
      <dgm:t>
        <a:bodyPr/>
        <a:lstStyle/>
        <a:p>
          <a:r>
            <a:rPr lang="en-US" dirty="0" smtClean="0"/>
            <a:t>Provision of services</a:t>
          </a:r>
          <a:endParaRPr lang="en-US" dirty="0"/>
        </a:p>
      </dgm:t>
    </dgm:pt>
    <dgm:pt modelId="{AFD4F67F-2989-4319-899F-515038B8AA52}" type="parTrans" cxnId="{75FFACC4-4975-465C-BABB-0ECD56F72545}">
      <dgm:prSet/>
      <dgm:spPr/>
      <dgm:t>
        <a:bodyPr/>
        <a:lstStyle/>
        <a:p>
          <a:endParaRPr lang="en-US"/>
        </a:p>
      </dgm:t>
    </dgm:pt>
    <dgm:pt modelId="{0A34F462-9C03-4235-B4C2-D1C17C1DCE00}" type="sibTrans" cxnId="{75FFACC4-4975-465C-BABB-0ECD56F72545}">
      <dgm:prSet/>
      <dgm:spPr/>
      <dgm:t>
        <a:bodyPr/>
        <a:lstStyle/>
        <a:p>
          <a:endParaRPr lang="en-US"/>
        </a:p>
      </dgm:t>
    </dgm:pt>
    <dgm:pt modelId="{C54A3DCC-7EE0-4F11-95A3-B0BFBF41A445}">
      <dgm:prSet phldrT="[Text]"/>
      <dgm:spPr/>
      <dgm:t>
        <a:bodyPr/>
        <a:lstStyle/>
        <a:p>
          <a:r>
            <a:rPr lang="en-US" dirty="0" smtClean="0"/>
            <a:t>Lending or borrowing money</a:t>
          </a:r>
          <a:endParaRPr lang="en-US" dirty="0"/>
        </a:p>
      </dgm:t>
    </dgm:pt>
    <dgm:pt modelId="{1AA95906-D81A-4DF7-8894-18DA5F8AD970}" type="parTrans" cxnId="{B3247286-3707-4E47-8947-53880B3112F9}">
      <dgm:prSet/>
      <dgm:spPr/>
      <dgm:t>
        <a:bodyPr/>
        <a:lstStyle/>
        <a:p>
          <a:endParaRPr lang="en-US"/>
        </a:p>
      </dgm:t>
    </dgm:pt>
    <dgm:pt modelId="{9747CC8E-536F-4B23-83DF-8F0572CFD6BE}" type="sibTrans" cxnId="{B3247286-3707-4E47-8947-53880B3112F9}">
      <dgm:prSet/>
      <dgm:spPr/>
      <dgm:t>
        <a:bodyPr/>
        <a:lstStyle/>
        <a:p>
          <a:endParaRPr lang="en-US"/>
        </a:p>
      </dgm:t>
    </dgm:pt>
    <dgm:pt modelId="{7775113B-AFC5-42F1-ACF4-4A191EF826D5}">
      <dgm:prSet phldrT="[Text]"/>
      <dgm:spPr/>
      <dgm:t>
        <a:bodyPr/>
        <a:lstStyle/>
        <a:p>
          <a:r>
            <a:rPr lang="en-US" dirty="0" smtClean="0"/>
            <a:t>any other transaction having a bearing on the profits, income, losses or assets of the enterprises</a:t>
          </a:r>
          <a:endParaRPr lang="en-US" dirty="0"/>
        </a:p>
      </dgm:t>
    </dgm:pt>
    <dgm:pt modelId="{D2C05462-CEDF-431E-88AC-6C813512F486}" type="parTrans" cxnId="{FBAD1E70-9704-4799-9964-04854AC2D48D}">
      <dgm:prSet/>
      <dgm:spPr/>
      <dgm:t>
        <a:bodyPr/>
        <a:lstStyle/>
        <a:p>
          <a:endParaRPr lang="en-US"/>
        </a:p>
      </dgm:t>
    </dgm:pt>
    <dgm:pt modelId="{D16BFC5B-BAD0-4B41-8426-AC7E2C03920B}" type="sibTrans" cxnId="{FBAD1E70-9704-4799-9964-04854AC2D48D}">
      <dgm:prSet/>
      <dgm:spPr/>
      <dgm:t>
        <a:bodyPr/>
        <a:lstStyle/>
        <a:p>
          <a:endParaRPr lang="en-US"/>
        </a:p>
      </dgm:t>
    </dgm:pt>
    <dgm:pt modelId="{C2F84D14-ECF5-4E94-A7A4-F458D461BC53}">
      <dgm:prSet/>
      <dgm:spPr/>
      <dgm:t>
        <a:bodyPr/>
        <a:lstStyle/>
        <a:p>
          <a:r>
            <a:rPr lang="en-US" dirty="0" smtClean="0"/>
            <a:t>Cost Sharing arrangements</a:t>
          </a:r>
        </a:p>
      </dgm:t>
    </dgm:pt>
    <dgm:pt modelId="{92F76DA6-C47C-4D9E-BD07-4CD875AD070B}" type="parTrans" cxnId="{052CD597-3C43-4AB1-A2A0-390F26986B5E}">
      <dgm:prSet/>
      <dgm:spPr/>
      <dgm:t>
        <a:bodyPr/>
        <a:lstStyle/>
        <a:p>
          <a:endParaRPr lang="en-US"/>
        </a:p>
      </dgm:t>
    </dgm:pt>
    <dgm:pt modelId="{D09D19CB-7BAE-4E52-BA6B-0B331CB4BC2B}" type="sibTrans" cxnId="{052CD597-3C43-4AB1-A2A0-390F26986B5E}">
      <dgm:prSet/>
      <dgm:spPr/>
      <dgm:t>
        <a:bodyPr/>
        <a:lstStyle/>
        <a:p>
          <a:endParaRPr lang="en-US"/>
        </a:p>
      </dgm:t>
    </dgm:pt>
    <dgm:pt modelId="{CA8C71B1-A2E4-46CB-A42D-A204EB1A8613}" type="pres">
      <dgm:prSet presAssocID="{44BF4B02-37E3-4625-A5E9-0CB7DCAEA1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6670E0A-2B90-48C7-9351-DA04DA1D12DF}" type="pres">
      <dgm:prSet presAssocID="{686C617F-B40D-4E68-BBC3-8A4E7E3AD5FB}" presName="hierRoot1" presStyleCnt="0">
        <dgm:presLayoutVars>
          <dgm:hierBranch val="init"/>
        </dgm:presLayoutVars>
      </dgm:prSet>
      <dgm:spPr/>
    </dgm:pt>
    <dgm:pt modelId="{9116E97C-C170-4016-B3E1-E29BAAA50467}" type="pres">
      <dgm:prSet presAssocID="{686C617F-B40D-4E68-BBC3-8A4E7E3AD5FB}" presName="rootComposite1" presStyleCnt="0"/>
      <dgm:spPr/>
    </dgm:pt>
    <dgm:pt modelId="{DB0E9C31-CF72-4C5A-A218-4F5B12A14DC9}" type="pres">
      <dgm:prSet presAssocID="{686C617F-B40D-4E68-BBC3-8A4E7E3AD5F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908402-F4ED-4DB2-AC14-9CEB9D2D795D}" type="pres">
      <dgm:prSet presAssocID="{686C617F-B40D-4E68-BBC3-8A4E7E3AD5FB}" presName="rootConnector1" presStyleLbl="node1" presStyleIdx="0" presStyleCnt="0"/>
      <dgm:spPr/>
    </dgm:pt>
    <dgm:pt modelId="{4273C9D9-F144-42B3-8CF5-9AAA56BF5922}" type="pres">
      <dgm:prSet presAssocID="{686C617F-B40D-4E68-BBC3-8A4E7E3AD5FB}" presName="hierChild2" presStyleCnt="0"/>
      <dgm:spPr/>
    </dgm:pt>
    <dgm:pt modelId="{D4424669-6D74-474F-80C2-1D168BD49CC1}" type="pres">
      <dgm:prSet presAssocID="{AFD4F67F-2989-4319-899F-515038B8AA52}" presName="Name37" presStyleLbl="parChTrans1D2" presStyleIdx="0" presStyleCnt="5"/>
      <dgm:spPr/>
    </dgm:pt>
    <dgm:pt modelId="{89013F67-CF21-4DA8-BA1F-C574E1C2C3D8}" type="pres">
      <dgm:prSet presAssocID="{85BE820B-343F-43DD-9595-D24D6CC0AE8E}" presName="hierRoot2" presStyleCnt="0">
        <dgm:presLayoutVars>
          <dgm:hierBranch val="init"/>
        </dgm:presLayoutVars>
      </dgm:prSet>
      <dgm:spPr/>
    </dgm:pt>
    <dgm:pt modelId="{71C44448-ABE6-45F5-B596-D905512FF97C}" type="pres">
      <dgm:prSet presAssocID="{85BE820B-343F-43DD-9595-D24D6CC0AE8E}" presName="rootComposite" presStyleCnt="0"/>
      <dgm:spPr/>
    </dgm:pt>
    <dgm:pt modelId="{898E1895-F39D-411C-8AF7-048149C0442B}" type="pres">
      <dgm:prSet presAssocID="{85BE820B-343F-43DD-9595-D24D6CC0AE8E}" presName="rootText" presStyleLbl="node2" presStyleIdx="0" presStyleCnt="4">
        <dgm:presLayoutVars>
          <dgm:chPref val="3"/>
        </dgm:presLayoutVars>
      </dgm:prSet>
      <dgm:spPr/>
    </dgm:pt>
    <dgm:pt modelId="{36E8778A-B442-454B-B73A-6B28309ABE33}" type="pres">
      <dgm:prSet presAssocID="{85BE820B-343F-43DD-9595-D24D6CC0AE8E}" presName="rootConnector" presStyleLbl="node2" presStyleIdx="0" presStyleCnt="4"/>
      <dgm:spPr/>
    </dgm:pt>
    <dgm:pt modelId="{3AD8A28A-3A4B-4E0F-8D9E-A36C1F14B022}" type="pres">
      <dgm:prSet presAssocID="{85BE820B-343F-43DD-9595-D24D6CC0AE8E}" presName="hierChild4" presStyleCnt="0"/>
      <dgm:spPr/>
    </dgm:pt>
    <dgm:pt modelId="{90DF6B19-FF7C-478C-B7A3-2AD67F8FE065}" type="pres">
      <dgm:prSet presAssocID="{85BE820B-343F-43DD-9595-D24D6CC0AE8E}" presName="hierChild5" presStyleCnt="0"/>
      <dgm:spPr/>
    </dgm:pt>
    <dgm:pt modelId="{46DD92BE-AF82-43B0-80D8-2348C242F116}" type="pres">
      <dgm:prSet presAssocID="{1AA95906-D81A-4DF7-8894-18DA5F8AD970}" presName="Name37" presStyleLbl="parChTrans1D2" presStyleIdx="1" presStyleCnt="5"/>
      <dgm:spPr/>
    </dgm:pt>
    <dgm:pt modelId="{B24A031B-39E2-4390-AFA5-04D7B261D26F}" type="pres">
      <dgm:prSet presAssocID="{C54A3DCC-7EE0-4F11-95A3-B0BFBF41A445}" presName="hierRoot2" presStyleCnt="0">
        <dgm:presLayoutVars>
          <dgm:hierBranch val="init"/>
        </dgm:presLayoutVars>
      </dgm:prSet>
      <dgm:spPr/>
    </dgm:pt>
    <dgm:pt modelId="{02A0D40A-E144-4889-A8D9-709F8F632650}" type="pres">
      <dgm:prSet presAssocID="{C54A3DCC-7EE0-4F11-95A3-B0BFBF41A445}" presName="rootComposite" presStyleCnt="0"/>
      <dgm:spPr/>
    </dgm:pt>
    <dgm:pt modelId="{B39968E2-5B5A-45BA-A2DA-C845E963F683}" type="pres">
      <dgm:prSet presAssocID="{C54A3DCC-7EE0-4F11-95A3-B0BFBF41A445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B36009-F27F-4CA8-89E2-06D6F15C22B2}" type="pres">
      <dgm:prSet presAssocID="{C54A3DCC-7EE0-4F11-95A3-B0BFBF41A445}" presName="rootConnector" presStyleLbl="node2" presStyleIdx="1" presStyleCnt="4"/>
      <dgm:spPr/>
    </dgm:pt>
    <dgm:pt modelId="{1A40CEF4-AAE5-4C63-A82E-BE727ED539DD}" type="pres">
      <dgm:prSet presAssocID="{C54A3DCC-7EE0-4F11-95A3-B0BFBF41A445}" presName="hierChild4" presStyleCnt="0"/>
      <dgm:spPr/>
    </dgm:pt>
    <dgm:pt modelId="{D46E3581-CA4A-4BDD-836F-8D598B9D8F73}" type="pres">
      <dgm:prSet presAssocID="{C54A3DCC-7EE0-4F11-95A3-B0BFBF41A445}" presName="hierChild5" presStyleCnt="0"/>
      <dgm:spPr/>
    </dgm:pt>
    <dgm:pt modelId="{287E037D-A359-4CF6-9C4B-0A45A4ED366B}" type="pres">
      <dgm:prSet presAssocID="{D2C05462-CEDF-431E-88AC-6C813512F486}" presName="Name37" presStyleLbl="parChTrans1D2" presStyleIdx="2" presStyleCnt="5"/>
      <dgm:spPr/>
    </dgm:pt>
    <dgm:pt modelId="{0C338F54-C894-4572-B175-B02866C897E9}" type="pres">
      <dgm:prSet presAssocID="{7775113B-AFC5-42F1-ACF4-4A191EF826D5}" presName="hierRoot2" presStyleCnt="0">
        <dgm:presLayoutVars>
          <dgm:hierBranch val="init"/>
        </dgm:presLayoutVars>
      </dgm:prSet>
      <dgm:spPr/>
    </dgm:pt>
    <dgm:pt modelId="{0EC04E5E-5A73-4ED7-8776-C59AEB020C13}" type="pres">
      <dgm:prSet presAssocID="{7775113B-AFC5-42F1-ACF4-4A191EF826D5}" presName="rootComposite" presStyleCnt="0"/>
      <dgm:spPr/>
    </dgm:pt>
    <dgm:pt modelId="{60D0893B-51DA-4E86-AD51-CBE145D50100}" type="pres">
      <dgm:prSet presAssocID="{7775113B-AFC5-42F1-ACF4-4A191EF826D5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5D4E73-86B8-47AB-81F8-608410727FF7}" type="pres">
      <dgm:prSet presAssocID="{7775113B-AFC5-42F1-ACF4-4A191EF826D5}" presName="rootConnector" presStyleLbl="node2" presStyleIdx="2" presStyleCnt="4"/>
      <dgm:spPr/>
    </dgm:pt>
    <dgm:pt modelId="{38815EBB-F641-43D9-A213-2AB263B7BF6B}" type="pres">
      <dgm:prSet presAssocID="{7775113B-AFC5-42F1-ACF4-4A191EF826D5}" presName="hierChild4" presStyleCnt="0"/>
      <dgm:spPr/>
    </dgm:pt>
    <dgm:pt modelId="{8B4BC8F3-D215-4E0D-BFDF-578C4796ABE0}" type="pres">
      <dgm:prSet presAssocID="{7775113B-AFC5-42F1-ACF4-4A191EF826D5}" presName="hierChild5" presStyleCnt="0"/>
      <dgm:spPr/>
    </dgm:pt>
    <dgm:pt modelId="{45035457-4FA9-45A1-8EAE-7812D0D24DC3}" type="pres">
      <dgm:prSet presAssocID="{92F76DA6-C47C-4D9E-BD07-4CD875AD070B}" presName="Name37" presStyleLbl="parChTrans1D2" presStyleIdx="3" presStyleCnt="5"/>
      <dgm:spPr/>
    </dgm:pt>
    <dgm:pt modelId="{D3F39109-8CDD-463B-94C2-732F80F77B27}" type="pres">
      <dgm:prSet presAssocID="{C2F84D14-ECF5-4E94-A7A4-F458D461BC53}" presName="hierRoot2" presStyleCnt="0">
        <dgm:presLayoutVars>
          <dgm:hierBranch val="init"/>
        </dgm:presLayoutVars>
      </dgm:prSet>
      <dgm:spPr/>
    </dgm:pt>
    <dgm:pt modelId="{78F67F11-595F-4939-85BA-8611B082F32A}" type="pres">
      <dgm:prSet presAssocID="{C2F84D14-ECF5-4E94-A7A4-F458D461BC53}" presName="rootComposite" presStyleCnt="0"/>
      <dgm:spPr/>
    </dgm:pt>
    <dgm:pt modelId="{C26F2794-FD4E-4D06-9038-72B79C0CBEEF}" type="pres">
      <dgm:prSet presAssocID="{C2F84D14-ECF5-4E94-A7A4-F458D461BC53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505EAC-6855-417A-835C-1F91DF8D303C}" type="pres">
      <dgm:prSet presAssocID="{C2F84D14-ECF5-4E94-A7A4-F458D461BC53}" presName="rootConnector" presStyleLbl="node2" presStyleIdx="3" presStyleCnt="4"/>
      <dgm:spPr/>
    </dgm:pt>
    <dgm:pt modelId="{EA2ED30D-6DF6-452B-9AF7-BFC237865175}" type="pres">
      <dgm:prSet presAssocID="{C2F84D14-ECF5-4E94-A7A4-F458D461BC53}" presName="hierChild4" presStyleCnt="0"/>
      <dgm:spPr/>
    </dgm:pt>
    <dgm:pt modelId="{3221DF01-769F-4EA3-88FE-504A0AD3CA21}" type="pres">
      <dgm:prSet presAssocID="{C2F84D14-ECF5-4E94-A7A4-F458D461BC53}" presName="hierChild5" presStyleCnt="0"/>
      <dgm:spPr/>
    </dgm:pt>
    <dgm:pt modelId="{EEBCD9AD-841F-49DE-BBF3-93F0607B75B4}" type="pres">
      <dgm:prSet presAssocID="{686C617F-B40D-4E68-BBC3-8A4E7E3AD5FB}" presName="hierChild3" presStyleCnt="0"/>
      <dgm:spPr/>
    </dgm:pt>
    <dgm:pt modelId="{3A4E02C9-9D7B-4D80-92D1-C4DECEEDAB1F}" type="pres">
      <dgm:prSet presAssocID="{07AE7A5D-FC12-41FB-8AA3-262A9622D0F6}" presName="Name111" presStyleLbl="parChTrans1D2" presStyleIdx="4" presStyleCnt="5"/>
      <dgm:spPr/>
    </dgm:pt>
    <dgm:pt modelId="{7495E352-27B9-4538-BA7E-D698E0859E01}" type="pres">
      <dgm:prSet presAssocID="{19488B25-79CF-42DC-BAC2-67D3521F9959}" presName="hierRoot3" presStyleCnt="0">
        <dgm:presLayoutVars>
          <dgm:hierBranch val="init"/>
        </dgm:presLayoutVars>
      </dgm:prSet>
      <dgm:spPr/>
    </dgm:pt>
    <dgm:pt modelId="{7AB0FBC5-E125-4F85-B102-A13EA309AE7C}" type="pres">
      <dgm:prSet presAssocID="{19488B25-79CF-42DC-BAC2-67D3521F9959}" presName="rootComposite3" presStyleCnt="0"/>
      <dgm:spPr/>
    </dgm:pt>
    <dgm:pt modelId="{A60554B6-792C-4622-806C-A83577E8C356}" type="pres">
      <dgm:prSet presAssocID="{19488B25-79CF-42DC-BAC2-67D3521F9959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BE4540-0538-42B6-B339-1C2C3C8E8C12}" type="pres">
      <dgm:prSet presAssocID="{19488B25-79CF-42DC-BAC2-67D3521F9959}" presName="rootConnector3" presStyleLbl="asst1" presStyleIdx="0" presStyleCnt="1"/>
      <dgm:spPr/>
    </dgm:pt>
    <dgm:pt modelId="{7B66B734-D9E4-48E0-AEEF-E66C4E99BDDB}" type="pres">
      <dgm:prSet presAssocID="{19488B25-79CF-42DC-BAC2-67D3521F9959}" presName="hierChild6" presStyleCnt="0"/>
      <dgm:spPr/>
    </dgm:pt>
    <dgm:pt modelId="{F301E1BF-D2C1-4004-B3C7-35BB95E711AA}" type="pres">
      <dgm:prSet presAssocID="{19488B25-79CF-42DC-BAC2-67D3521F9959}" presName="hierChild7" presStyleCnt="0"/>
      <dgm:spPr/>
    </dgm:pt>
  </dgm:ptLst>
  <dgm:cxnLst>
    <dgm:cxn modelId="{E599E18C-7779-46F7-AE2D-B8B55E096DAE}" type="presOf" srcId="{92F76DA6-C47C-4D9E-BD07-4CD875AD070B}" destId="{45035457-4FA9-45A1-8EAE-7812D0D24DC3}" srcOrd="0" destOrd="0" presId="urn:microsoft.com/office/officeart/2005/8/layout/orgChart1"/>
    <dgm:cxn modelId="{741B93FE-E7DF-45C9-BA70-27964B38727F}" type="presOf" srcId="{85BE820B-343F-43DD-9595-D24D6CC0AE8E}" destId="{898E1895-F39D-411C-8AF7-048149C0442B}" srcOrd="0" destOrd="0" presId="urn:microsoft.com/office/officeart/2005/8/layout/orgChart1"/>
    <dgm:cxn modelId="{701C8A87-ED65-4205-94F7-00B92C772B91}" type="presOf" srcId="{19488B25-79CF-42DC-BAC2-67D3521F9959}" destId="{EDBE4540-0538-42B6-B339-1C2C3C8E8C12}" srcOrd="1" destOrd="0" presId="urn:microsoft.com/office/officeart/2005/8/layout/orgChart1"/>
    <dgm:cxn modelId="{FBAD1E70-9704-4799-9964-04854AC2D48D}" srcId="{686C617F-B40D-4E68-BBC3-8A4E7E3AD5FB}" destId="{7775113B-AFC5-42F1-ACF4-4A191EF826D5}" srcOrd="3" destOrd="0" parTransId="{D2C05462-CEDF-431E-88AC-6C813512F486}" sibTransId="{D16BFC5B-BAD0-4B41-8426-AC7E2C03920B}"/>
    <dgm:cxn modelId="{BA95DB3F-C6E6-4C40-84DC-6CAF2C543979}" type="presOf" srcId="{D2C05462-CEDF-431E-88AC-6C813512F486}" destId="{287E037D-A359-4CF6-9C4B-0A45A4ED366B}" srcOrd="0" destOrd="0" presId="urn:microsoft.com/office/officeart/2005/8/layout/orgChart1"/>
    <dgm:cxn modelId="{0B108F56-AEDC-4B53-AEB2-1F710D8A5061}" type="presOf" srcId="{7775113B-AFC5-42F1-ACF4-4A191EF826D5}" destId="{60D0893B-51DA-4E86-AD51-CBE145D50100}" srcOrd="0" destOrd="0" presId="urn:microsoft.com/office/officeart/2005/8/layout/orgChart1"/>
    <dgm:cxn modelId="{FFA54494-8859-4003-B6AB-727DE6EE1D40}" type="presOf" srcId="{C2F84D14-ECF5-4E94-A7A4-F458D461BC53}" destId="{D5505EAC-6855-417A-835C-1F91DF8D303C}" srcOrd="1" destOrd="0" presId="urn:microsoft.com/office/officeart/2005/8/layout/orgChart1"/>
    <dgm:cxn modelId="{0860C758-6EE0-41A4-B20E-024EBFB1B6D8}" type="presOf" srcId="{C54A3DCC-7EE0-4F11-95A3-B0BFBF41A445}" destId="{15B36009-F27F-4CA8-89E2-06D6F15C22B2}" srcOrd="1" destOrd="0" presId="urn:microsoft.com/office/officeart/2005/8/layout/orgChart1"/>
    <dgm:cxn modelId="{B96BBCAA-23D2-4A8A-A35C-320BA9ED2B60}" srcId="{686C617F-B40D-4E68-BBC3-8A4E7E3AD5FB}" destId="{19488B25-79CF-42DC-BAC2-67D3521F9959}" srcOrd="0" destOrd="0" parTransId="{07AE7A5D-FC12-41FB-8AA3-262A9622D0F6}" sibTransId="{5EEEAC0A-8194-48BE-8D8C-40CF40E0E89D}"/>
    <dgm:cxn modelId="{26D0F435-5348-4D18-9893-B6DAABB55C53}" type="presOf" srcId="{AFD4F67F-2989-4319-899F-515038B8AA52}" destId="{D4424669-6D74-474F-80C2-1D168BD49CC1}" srcOrd="0" destOrd="0" presId="urn:microsoft.com/office/officeart/2005/8/layout/orgChart1"/>
    <dgm:cxn modelId="{81B69C56-4703-4A4E-AC99-9BD09ABA8303}" type="presOf" srcId="{C54A3DCC-7EE0-4F11-95A3-B0BFBF41A445}" destId="{B39968E2-5B5A-45BA-A2DA-C845E963F683}" srcOrd="0" destOrd="0" presId="urn:microsoft.com/office/officeart/2005/8/layout/orgChart1"/>
    <dgm:cxn modelId="{0FD1458B-711C-4C8D-97F2-8794551C468B}" type="presOf" srcId="{1AA95906-D81A-4DF7-8894-18DA5F8AD970}" destId="{46DD92BE-AF82-43B0-80D8-2348C242F116}" srcOrd="0" destOrd="0" presId="urn:microsoft.com/office/officeart/2005/8/layout/orgChart1"/>
    <dgm:cxn modelId="{5D00E4F9-FDF9-4D8C-832F-712EFC0CB7CF}" type="presOf" srcId="{85BE820B-343F-43DD-9595-D24D6CC0AE8E}" destId="{36E8778A-B442-454B-B73A-6B28309ABE33}" srcOrd="1" destOrd="0" presId="urn:microsoft.com/office/officeart/2005/8/layout/orgChart1"/>
    <dgm:cxn modelId="{3D1A7952-975F-4665-A91B-C648C7CCD02A}" srcId="{44BF4B02-37E3-4625-A5E9-0CB7DCAEA187}" destId="{686C617F-B40D-4E68-BBC3-8A4E7E3AD5FB}" srcOrd="0" destOrd="0" parTransId="{C4D3A0BE-1F3D-445D-B5DC-4B4C6C134536}" sibTransId="{F2DA481A-5433-44A2-B174-8902000D1BA7}"/>
    <dgm:cxn modelId="{052CD597-3C43-4AB1-A2A0-390F26986B5E}" srcId="{686C617F-B40D-4E68-BBC3-8A4E7E3AD5FB}" destId="{C2F84D14-ECF5-4E94-A7A4-F458D461BC53}" srcOrd="4" destOrd="0" parTransId="{92F76DA6-C47C-4D9E-BD07-4CD875AD070B}" sibTransId="{D09D19CB-7BAE-4E52-BA6B-0B331CB4BC2B}"/>
    <dgm:cxn modelId="{75FFACC4-4975-465C-BABB-0ECD56F72545}" srcId="{686C617F-B40D-4E68-BBC3-8A4E7E3AD5FB}" destId="{85BE820B-343F-43DD-9595-D24D6CC0AE8E}" srcOrd="1" destOrd="0" parTransId="{AFD4F67F-2989-4319-899F-515038B8AA52}" sibTransId="{0A34F462-9C03-4235-B4C2-D1C17C1DCE00}"/>
    <dgm:cxn modelId="{DF1F664B-9C1A-4435-827D-8F9B86D4F3A7}" type="presOf" srcId="{7775113B-AFC5-42F1-ACF4-4A191EF826D5}" destId="{365D4E73-86B8-47AB-81F8-608410727FF7}" srcOrd="1" destOrd="0" presId="urn:microsoft.com/office/officeart/2005/8/layout/orgChart1"/>
    <dgm:cxn modelId="{FD7492FC-C153-4BA5-A314-3E06BA7898BE}" type="presOf" srcId="{07AE7A5D-FC12-41FB-8AA3-262A9622D0F6}" destId="{3A4E02C9-9D7B-4D80-92D1-C4DECEEDAB1F}" srcOrd="0" destOrd="0" presId="urn:microsoft.com/office/officeart/2005/8/layout/orgChart1"/>
    <dgm:cxn modelId="{B3247286-3707-4E47-8947-53880B3112F9}" srcId="{686C617F-B40D-4E68-BBC3-8A4E7E3AD5FB}" destId="{C54A3DCC-7EE0-4F11-95A3-B0BFBF41A445}" srcOrd="2" destOrd="0" parTransId="{1AA95906-D81A-4DF7-8894-18DA5F8AD970}" sibTransId="{9747CC8E-536F-4B23-83DF-8F0572CFD6BE}"/>
    <dgm:cxn modelId="{61060929-4CB5-41EE-A8A6-D9812AC8DA42}" type="presOf" srcId="{686C617F-B40D-4E68-BBC3-8A4E7E3AD5FB}" destId="{31908402-F4ED-4DB2-AC14-9CEB9D2D795D}" srcOrd="1" destOrd="0" presId="urn:microsoft.com/office/officeart/2005/8/layout/orgChart1"/>
    <dgm:cxn modelId="{90286A31-3D66-45C3-87FF-0EB15D595F93}" type="presOf" srcId="{19488B25-79CF-42DC-BAC2-67D3521F9959}" destId="{A60554B6-792C-4622-806C-A83577E8C356}" srcOrd="0" destOrd="0" presId="urn:microsoft.com/office/officeart/2005/8/layout/orgChart1"/>
    <dgm:cxn modelId="{9B7DDAEF-4DAB-4409-B618-530C0A74778F}" type="presOf" srcId="{44BF4B02-37E3-4625-A5E9-0CB7DCAEA187}" destId="{CA8C71B1-A2E4-46CB-A42D-A204EB1A8613}" srcOrd="0" destOrd="0" presId="urn:microsoft.com/office/officeart/2005/8/layout/orgChart1"/>
    <dgm:cxn modelId="{D4EA63C0-A326-4AE3-8F7F-449C09084701}" type="presOf" srcId="{C2F84D14-ECF5-4E94-A7A4-F458D461BC53}" destId="{C26F2794-FD4E-4D06-9038-72B79C0CBEEF}" srcOrd="0" destOrd="0" presId="urn:microsoft.com/office/officeart/2005/8/layout/orgChart1"/>
    <dgm:cxn modelId="{3E6A1ABD-D318-4C7A-909F-83F4DFF44B8B}" type="presOf" srcId="{686C617F-B40D-4E68-BBC3-8A4E7E3AD5FB}" destId="{DB0E9C31-CF72-4C5A-A218-4F5B12A14DC9}" srcOrd="0" destOrd="0" presId="urn:microsoft.com/office/officeart/2005/8/layout/orgChart1"/>
    <dgm:cxn modelId="{D5997ECA-5293-4925-989C-62C80A305550}" type="presParOf" srcId="{CA8C71B1-A2E4-46CB-A42D-A204EB1A8613}" destId="{26670E0A-2B90-48C7-9351-DA04DA1D12DF}" srcOrd="0" destOrd="0" presId="urn:microsoft.com/office/officeart/2005/8/layout/orgChart1"/>
    <dgm:cxn modelId="{2417F555-FD5D-488E-A352-E4475F059333}" type="presParOf" srcId="{26670E0A-2B90-48C7-9351-DA04DA1D12DF}" destId="{9116E97C-C170-4016-B3E1-E29BAAA50467}" srcOrd="0" destOrd="0" presId="urn:microsoft.com/office/officeart/2005/8/layout/orgChart1"/>
    <dgm:cxn modelId="{3F3818BA-4696-4019-B474-885240581989}" type="presParOf" srcId="{9116E97C-C170-4016-B3E1-E29BAAA50467}" destId="{DB0E9C31-CF72-4C5A-A218-4F5B12A14DC9}" srcOrd="0" destOrd="0" presId="urn:microsoft.com/office/officeart/2005/8/layout/orgChart1"/>
    <dgm:cxn modelId="{83338858-BBCB-4DB1-8AE0-FBDDA9362B8E}" type="presParOf" srcId="{9116E97C-C170-4016-B3E1-E29BAAA50467}" destId="{31908402-F4ED-4DB2-AC14-9CEB9D2D795D}" srcOrd="1" destOrd="0" presId="urn:microsoft.com/office/officeart/2005/8/layout/orgChart1"/>
    <dgm:cxn modelId="{E626A8A6-6E82-4252-AEF5-433A138E0047}" type="presParOf" srcId="{26670E0A-2B90-48C7-9351-DA04DA1D12DF}" destId="{4273C9D9-F144-42B3-8CF5-9AAA56BF5922}" srcOrd="1" destOrd="0" presId="urn:microsoft.com/office/officeart/2005/8/layout/orgChart1"/>
    <dgm:cxn modelId="{B1668611-55C5-4541-B754-C37EF2D2DB13}" type="presParOf" srcId="{4273C9D9-F144-42B3-8CF5-9AAA56BF5922}" destId="{D4424669-6D74-474F-80C2-1D168BD49CC1}" srcOrd="0" destOrd="0" presId="urn:microsoft.com/office/officeart/2005/8/layout/orgChart1"/>
    <dgm:cxn modelId="{1CEAD8FB-8F66-49A1-917A-12C515A7114D}" type="presParOf" srcId="{4273C9D9-F144-42B3-8CF5-9AAA56BF5922}" destId="{89013F67-CF21-4DA8-BA1F-C574E1C2C3D8}" srcOrd="1" destOrd="0" presId="urn:microsoft.com/office/officeart/2005/8/layout/orgChart1"/>
    <dgm:cxn modelId="{A301F513-7E7F-469F-B380-F021094A492A}" type="presParOf" srcId="{89013F67-CF21-4DA8-BA1F-C574E1C2C3D8}" destId="{71C44448-ABE6-45F5-B596-D905512FF97C}" srcOrd="0" destOrd="0" presId="urn:microsoft.com/office/officeart/2005/8/layout/orgChart1"/>
    <dgm:cxn modelId="{9B98EC31-10DC-4C48-A6D8-7AAA8EF465BE}" type="presParOf" srcId="{71C44448-ABE6-45F5-B596-D905512FF97C}" destId="{898E1895-F39D-411C-8AF7-048149C0442B}" srcOrd="0" destOrd="0" presId="urn:microsoft.com/office/officeart/2005/8/layout/orgChart1"/>
    <dgm:cxn modelId="{96EEB786-97F9-4C25-8BA5-B5595FB1C6BC}" type="presParOf" srcId="{71C44448-ABE6-45F5-B596-D905512FF97C}" destId="{36E8778A-B442-454B-B73A-6B28309ABE33}" srcOrd="1" destOrd="0" presId="urn:microsoft.com/office/officeart/2005/8/layout/orgChart1"/>
    <dgm:cxn modelId="{1F291562-0FAD-429B-BBAC-795D97CBFE93}" type="presParOf" srcId="{89013F67-CF21-4DA8-BA1F-C574E1C2C3D8}" destId="{3AD8A28A-3A4B-4E0F-8D9E-A36C1F14B022}" srcOrd="1" destOrd="0" presId="urn:microsoft.com/office/officeart/2005/8/layout/orgChart1"/>
    <dgm:cxn modelId="{560FD7BD-4C3F-4782-A8F4-F8B25EE2E6E2}" type="presParOf" srcId="{89013F67-CF21-4DA8-BA1F-C574E1C2C3D8}" destId="{90DF6B19-FF7C-478C-B7A3-2AD67F8FE065}" srcOrd="2" destOrd="0" presId="urn:microsoft.com/office/officeart/2005/8/layout/orgChart1"/>
    <dgm:cxn modelId="{0548C979-B317-47E4-8E63-D0E6B1126BA0}" type="presParOf" srcId="{4273C9D9-F144-42B3-8CF5-9AAA56BF5922}" destId="{46DD92BE-AF82-43B0-80D8-2348C242F116}" srcOrd="2" destOrd="0" presId="urn:microsoft.com/office/officeart/2005/8/layout/orgChart1"/>
    <dgm:cxn modelId="{03DA70F5-BB1E-447F-B2BA-011EBEA293AD}" type="presParOf" srcId="{4273C9D9-F144-42B3-8CF5-9AAA56BF5922}" destId="{B24A031B-39E2-4390-AFA5-04D7B261D26F}" srcOrd="3" destOrd="0" presId="urn:microsoft.com/office/officeart/2005/8/layout/orgChart1"/>
    <dgm:cxn modelId="{56704F9F-7540-4A70-83C6-0C1E49732FC6}" type="presParOf" srcId="{B24A031B-39E2-4390-AFA5-04D7B261D26F}" destId="{02A0D40A-E144-4889-A8D9-709F8F632650}" srcOrd="0" destOrd="0" presId="urn:microsoft.com/office/officeart/2005/8/layout/orgChart1"/>
    <dgm:cxn modelId="{62F69404-84EA-47C7-9C4F-4D390FD5BE6E}" type="presParOf" srcId="{02A0D40A-E144-4889-A8D9-709F8F632650}" destId="{B39968E2-5B5A-45BA-A2DA-C845E963F683}" srcOrd="0" destOrd="0" presId="urn:microsoft.com/office/officeart/2005/8/layout/orgChart1"/>
    <dgm:cxn modelId="{A0E75857-1925-4510-8F11-31F0283DD25B}" type="presParOf" srcId="{02A0D40A-E144-4889-A8D9-709F8F632650}" destId="{15B36009-F27F-4CA8-89E2-06D6F15C22B2}" srcOrd="1" destOrd="0" presId="urn:microsoft.com/office/officeart/2005/8/layout/orgChart1"/>
    <dgm:cxn modelId="{9F544F33-DBF3-4571-8DD6-A696E7EA7C44}" type="presParOf" srcId="{B24A031B-39E2-4390-AFA5-04D7B261D26F}" destId="{1A40CEF4-AAE5-4C63-A82E-BE727ED539DD}" srcOrd="1" destOrd="0" presId="urn:microsoft.com/office/officeart/2005/8/layout/orgChart1"/>
    <dgm:cxn modelId="{F0AD54C6-67EA-4FAD-A77E-4204D899D638}" type="presParOf" srcId="{B24A031B-39E2-4390-AFA5-04D7B261D26F}" destId="{D46E3581-CA4A-4BDD-836F-8D598B9D8F73}" srcOrd="2" destOrd="0" presId="urn:microsoft.com/office/officeart/2005/8/layout/orgChart1"/>
    <dgm:cxn modelId="{AC49D44C-8AA3-491F-941E-F07FDCCBC65F}" type="presParOf" srcId="{4273C9D9-F144-42B3-8CF5-9AAA56BF5922}" destId="{287E037D-A359-4CF6-9C4B-0A45A4ED366B}" srcOrd="4" destOrd="0" presId="urn:microsoft.com/office/officeart/2005/8/layout/orgChart1"/>
    <dgm:cxn modelId="{69B55AA6-E81A-44C4-B830-AA43F6686F3E}" type="presParOf" srcId="{4273C9D9-F144-42B3-8CF5-9AAA56BF5922}" destId="{0C338F54-C894-4572-B175-B02866C897E9}" srcOrd="5" destOrd="0" presId="urn:microsoft.com/office/officeart/2005/8/layout/orgChart1"/>
    <dgm:cxn modelId="{F6D5CDE3-744D-4E96-9A83-7E33B91BE2A7}" type="presParOf" srcId="{0C338F54-C894-4572-B175-B02866C897E9}" destId="{0EC04E5E-5A73-4ED7-8776-C59AEB020C13}" srcOrd="0" destOrd="0" presId="urn:microsoft.com/office/officeart/2005/8/layout/orgChart1"/>
    <dgm:cxn modelId="{9AC75B64-BF4C-4835-BBCE-58FE5A391D59}" type="presParOf" srcId="{0EC04E5E-5A73-4ED7-8776-C59AEB020C13}" destId="{60D0893B-51DA-4E86-AD51-CBE145D50100}" srcOrd="0" destOrd="0" presId="urn:microsoft.com/office/officeart/2005/8/layout/orgChart1"/>
    <dgm:cxn modelId="{6F99F31F-9F15-4341-97D0-57DDDF3AED6B}" type="presParOf" srcId="{0EC04E5E-5A73-4ED7-8776-C59AEB020C13}" destId="{365D4E73-86B8-47AB-81F8-608410727FF7}" srcOrd="1" destOrd="0" presId="urn:microsoft.com/office/officeart/2005/8/layout/orgChart1"/>
    <dgm:cxn modelId="{99CAD347-4D32-4930-AB58-EE437BACD142}" type="presParOf" srcId="{0C338F54-C894-4572-B175-B02866C897E9}" destId="{38815EBB-F641-43D9-A213-2AB263B7BF6B}" srcOrd="1" destOrd="0" presId="urn:microsoft.com/office/officeart/2005/8/layout/orgChart1"/>
    <dgm:cxn modelId="{7E46F66D-12D5-4173-8D4B-377A1F98D8A1}" type="presParOf" srcId="{0C338F54-C894-4572-B175-B02866C897E9}" destId="{8B4BC8F3-D215-4E0D-BFDF-578C4796ABE0}" srcOrd="2" destOrd="0" presId="urn:microsoft.com/office/officeart/2005/8/layout/orgChart1"/>
    <dgm:cxn modelId="{9A9DC44E-E3FE-4D78-9F1A-AA21E11D810B}" type="presParOf" srcId="{4273C9D9-F144-42B3-8CF5-9AAA56BF5922}" destId="{45035457-4FA9-45A1-8EAE-7812D0D24DC3}" srcOrd="6" destOrd="0" presId="urn:microsoft.com/office/officeart/2005/8/layout/orgChart1"/>
    <dgm:cxn modelId="{D4B867B8-A89E-4C65-8049-AB494EE151EA}" type="presParOf" srcId="{4273C9D9-F144-42B3-8CF5-9AAA56BF5922}" destId="{D3F39109-8CDD-463B-94C2-732F80F77B27}" srcOrd="7" destOrd="0" presId="urn:microsoft.com/office/officeart/2005/8/layout/orgChart1"/>
    <dgm:cxn modelId="{FDB58520-CF35-4D3C-806C-D31A11494CDD}" type="presParOf" srcId="{D3F39109-8CDD-463B-94C2-732F80F77B27}" destId="{78F67F11-595F-4939-85BA-8611B082F32A}" srcOrd="0" destOrd="0" presId="urn:microsoft.com/office/officeart/2005/8/layout/orgChart1"/>
    <dgm:cxn modelId="{7D2D74A1-63D9-411D-B1C1-A0CA26CEFC69}" type="presParOf" srcId="{78F67F11-595F-4939-85BA-8611B082F32A}" destId="{C26F2794-FD4E-4D06-9038-72B79C0CBEEF}" srcOrd="0" destOrd="0" presId="urn:microsoft.com/office/officeart/2005/8/layout/orgChart1"/>
    <dgm:cxn modelId="{0F713D4D-C5B4-4891-9584-61367EFBE777}" type="presParOf" srcId="{78F67F11-595F-4939-85BA-8611B082F32A}" destId="{D5505EAC-6855-417A-835C-1F91DF8D303C}" srcOrd="1" destOrd="0" presId="urn:microsoft.com/office/officeart/2005/8/layout/orgChart1"/>
    <dgm:cxn modelId="{B1C40DBF-D0B6-4D26-BF5E-84DBE1BF5E58}" type="presParOf" srcId="{D3F39109-8CDD-463B-94C2-732F80F77B27}" destId="{EA2ED30D-6DF6-452B-9AF7-BFC237865175}" srcOrd="1" destOrd="0" presId="urn:microsoft.com/office/officeart/2005/8/layout/orgChart1"/>
    <dgm:cxn modelId="{35ACF20D-2370-47D0-80B4-8C92E5F05505}" type="presParOf" srcId="{D3F39109-8CDD-463B-94C2-732F80F77B27}" destId="{3221DF01-769F-4EA3-88FE-504A0AD3CA21}" srcOrd="2" destOrd="0" presId="urn:microsoft.com/office/officeart/2005/8/layout/orgChart1"/>
    <dgm:cxn modelId="{8F3DD00D-AB4E-4AF2-A0B4-6CA01AD2D9BF}" type="presParOf" srcId="{26670E0A-2B90-48C7-9351-DA04DA1D12DF}" destId="{EEBCD9AD-841F-49DE-BBF3-93F0607B75B4}" srcOrd="2" destOrd="0" presId="urn:microsoft.com/office/officeart/2005/8/layout/orgChart1"/>
    <dgm:cxn modelId="{65E49433-673D-46D3-8212-93062829E596}" type="presParOf" srcId="{EEBCD9AD-841F-49DE-BBF3-93F0607B75B4}" destId="{3A4E02C9-9D7B-4D80-92D1-C4DECEEDAB1F}" srcOrd="0" destOrd="0" presId="urn:microsoft.com/office/officeart/2005/8/layout/orgChart1"/>
    <dgm:cxn modelId="{6E4DBEAE-F835-4374-9825-A6405A5F3A02}" type="presParOf" srcId="{EEBCD9AD-841F-49DE-BBF3-93F0607B75B4}" destId="{7495E352-27B9-4538-BA7E-D698E0859E01}" srcOrd="1" destOrd="0" presId="urn:microsoft.com/office/officeart/2005/8/layout/orgChart1"/>
    <dgm:cxn modelId="{59717454-8CBD-4C4B-AC83-EAD1CCB0FF10}" type="presParOf" srcId="{7495E352-27B9-4538-BA7E-D698E0859E01}" destId="{7AB0FBC5-E125-4F85-B102-A13EA309AE7C}" srcOrd="0" destOrd="0" presId="urn:microsoft.com/office/officeart/2005/8/layout/orgChart1"/>
    <dgm:cxn modelId="{3344CAC5-734C-41B4-A16C-93550DB9D4A9}" type="presParOf" srcId="{7AB0FBC5-E125-4F85-B102-A13EA309AE7C}" destId="{A60554B6-792C-4622-806C-A83577E8C356}" srcOrd="0" destOrd="0" presId="urn:microsoft.com/office/officeart/2005/8/layout/orgChart1"/>
    <dgm:cxn modelId="{A623E687-0155-417D-A663-7C99A8349C5F}" type="presParOf" srcId="{7AB0FBC5-E125-4F85-B102-A13EA309AE7C}" destId="{EDBE4540-0538-42B6-B339-1C2C3C8E8C12}" srcOrd="1" destOrd="0" presId="urn:microsoft.com/office/officeart/2005/8/layout/orgChart1"/>
    <dgm:cxn modelId="{0A4A062B-8147-42DE-96D9-7A952F04712C}" type="presParOf" srcId="{7495E352-27B9-4538-BA7E-D698E0859E01}" destId="{7B66B734-D9E4-48E0-AEEF-E66C4E99BDDB}" srcOrd="1" destOrd="0" presId="urn:microsoft.com/office/officeart/2005/8/layout/orgChart1"/>
    <dgm:cxn modelId="{88E75F96-3348-46EB-BDB6-7861B55C60B8}" type="presParOf" srcId="{7495E352-27B9-4538-BA7E-D698E0859E01}" destId="{F301E1BF-D2C1-4004-B3C7-35BB95E711AA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E1546-3DA6-4D64-9392-D5F8DD723081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08DB2-6F08-4E44-A7FF-D6F81CA585E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53B0C-DC72-4F8D-8A93-6ED6C5A7333B}" type="datetimeFigureOut">
              <a:rPr lang="en-US" smtClean="0"/>
              <a:t>10/21/2013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F29ED2-D957-40EB-A081-837469198D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29ED2-D957-40EB-A081-837469198D00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10FBC-D4AB-46A9-B2B7-5527A504BE5A}" type="datetime1">
              <a:rPr lang="en-US" smtClean="0"/>
              <a:t>10/21/2013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15D92-E2BE-4B25-ACB6-389FB38DC81A}" type="datetime1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5F397-B34B-49AA-B016-4264F36664D3}" type="datetime1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FC3D6CA-3FF9-4B86-A53B-629D5B12284B}" type="datetime1">
              <a:rPr lang="en-US" smtClean="0"/>
              <a:t>10/21/2013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8B352-5D70-4370-978B-D1D5C59391EE}" type="datetime1">
              <a:rPr lang="en-US" smtClean="0"/>
              <a:t>10/21/2013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6BBCB-5A19-4FAA-AADF-259D7FF5A73D}" type="datetime1">
              <a:rPr lang="en-US" smtClean="0"/>
              <a:t>10/21/2013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4947D-07EB-41D2-A05C-7B70FA2B805F}" type="datetime1">
              <a:rPr lang="en-US" smtClean="0"/>
              <a:t>10/21/2013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E932D-DD58-4A98-9216-48C23460BA74}" type="datetime1">
              <a:rPr lang="en-US" smtClean="0"/>
              <a:t>10/21/2013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8AE4E-C03B-4EA2-9F23-E6308C81C78A}" type="datetime1">
              <a:rPr lang="en-US" smtClean="0"/>
              <a:t>10/21/2013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C9F67-88C8-46BD-A351-C217744FEFD1}" type="datetime1">
              <a:rPr lang="en-US" smtClean="0"/>
              <a:t>10/21/2013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F41CB-9B58-4BD0-A9CF-E2EA137886DE}" type="datetime1">
              <a:rPr lang="en-US" smtClean="0"/>
              <a:t>10/21/2013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A3FBDF6-EC72-4926-BD8F-E746B74FF69D}" type="datetime1">
              <a:rPr lang="en-US" smtClean="0"/>
              <a:t>10/21/2013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2D3046A-9980-401A-B050-9575DD4714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762000"/>
            <a:ext cx="8229600" cy="4572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19200" y="1752600"/>
            <a:ext cx="6871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sz="5400" b="1" cap="none" spc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TRANSFER PRICING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67200" y="4495800"/>
            <a:ext cx="457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Prepared by:</a:t>
            </a:r>
          </a:p>
          <a:p>
            <a:endParaRPr lang="en-US" dirty="0" smtClean="0"/>
          </a:p>
          <a:p>
            <a:r>
              <a:rPr lang="en-US" dirty="0" err="1" smtClean="0"/>
              <a:t>Jayant</a:t>
            </a:r>
            <a:r>
              <a:rPr lang="en-US" dirty="0" smtClean="0"/>
              <a:t> </a:t>
            </a:r>
            <a:r>
              <a:rPr lang="en-US" dirty="0" err="1" smtClean="0"/>
              <a:t>Sethia</a:t>
            </a:r>
            <a:endParaRPr lang="en-US" dirty="0" smtClean="0"/>
          </a:p>
          <a:p>
            <a:r>
              <a:rPr lang="en-US" dirty="0" smtClean="0"/>
              <a:t>Whatsapp:91-8505854213</a:t>
            </a:r>
          </a:p>
          <a:p>
            <a:r>
              <a:rPr lang="en-US" dirty="0" err="1" smtClean="0"/>
              <a:t>Facebook</a:t>
            </a:r>
            <a:r>
              <a:rPr lang="en-US" dirty="0" smtClean="0"/>
              <a:t>: www.facebook.com/jackysethia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Diagram 44"/>
          <p:cNvGraphicFramePr/>
          <p:nvPr/>
        </p:nvGraphicFramePr>
        <p:xfrm>
          <a:off x="152400" y="3124200"/>
          <a:ext cx="86868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2362200"/>
            <a:ext cx="8786812" cy="40671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3400" i="1">
                <a:solidFill>
                  <a:schemeClr val="tx1"/>
                </a:solidFill>
                <a:latin typeface="Tahoma" pitchFamily="34" charset="0"/>
              </a:rPr>
              <a:t/>
            </a:r>
            <a:br>
              <a:rPr sz="3400" i="1">
                <a:solidFill>
                  <a:schemeClr val="tx1"/>
                </a:solidFill>
                <a:latin typeface="Tahoma" pitchFamily="34" charset="0"/>
              </a:rPr>
            </a:br>
            <a:r>
              <a:rPr sz="2200" i="1">
                <a:solidFill>
                  <a:schemeClr val="tx1"/>
                </a:solidFill>
              </a:rPr>
              <a:t/>
            </a:r>
            <a:br>
              <a:rPr sz="2200" i="1">
                <a:solidFill>
                  <a:schemeClr val="tx1"/>
                </a:solidFill>
              </a:rPr>
            </a:br>
            <a:endParaRPr sz="2200" i="1">
              <a:solidFill>
                <a:schemeClr val="bg1"/>
              </a:solidFill>
            </a:endParaRPr>
          </a:p>
        </p:txBody>
      </p:sp>
      <p:sp>
        <p:nvSpPr>
          <p:cNvPr id="6" name="Text Box 1029"/>
          <p:cNvSpPr txBox="1">
            <a:spLocks noChangeArrowheads="1"/>
          </p:cNvSpPr>
          <p:nvPr/>
        </p:nvSpPr>
        <p:spPr bwMode="auto">
          <a:xfrm>
            <a:off x="468313" y="152400"/>
            <a:ext cx="8675687" cy="7078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International Transaction [S</a:t>
            </a:r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. </a:t>
            </a:r>
            <a:r>
              <a:rPr lang="en-US" sz="40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92B]</a:t>
            </a:r>
          </a:p>
        </p:txBody>
      </p:sp>
      <p:sp>
        <p:nvSpPr>
          <p:cNvPr id="7" name="AutoShape 1034"/>
          <p:cNvSpPr>
            <a:spLocks noChangeArrowheads="1"/>
          </p:cNvSpPr>
          <p:nvPr/>
        </p:nvSpPr>
        <p:spPr bwMode="auto">
          <a:xfrm>
            <a:off x="2743200" y="2057400"/>
            <a:ext cx="3352800" cy="838200"/>
          </a:xfrm>
          <a:prstGeom prst="roundRect">
            <a:avLst>
              <a:gd name="adj" fmla="val 16667"/>
            </a:avLst>
          </a:prstGeom>
          <a:solidFill>
            <a:srgbClr val="404A4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</a:pPr>
            <a:endParaRPr lang="en-GB" sz="2000" dirty="0">
              <a:latin typeface="Tahoma" pitchFamily="34" charset="0"/>
              <a:cs typeface="Times New Roman" pitchFamily="18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GB" sz="2000" dirty="0">
                <a:latin typeface="Tahoma" pitchFamily="34" charset="0"/>
                <a:cs typeface="Times New Roman" pitchFamily="18" charset="0"/>
              </a:rPr>
              <a:t>Either or both of whom are </a:t>
            </a:r>
            <a:endParaRPr lang="en-US" sz="2000" dirty="0">
              <a:latin typeface="Tahoma" pitchFamily="34" charset="0"/>
              <a:cs typeface="Times New Roman" pitchFamily="18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latin typeface="Tahoma" pitchFamily="34" charset="0"/>
                <a:cs typeface="Times New Roman" pitchFamily="18" charset="0"/>
              </a:rPr>
              <a:t>N</a:t>
            </a:r>
            <a:r>
              <a:rPr lang="en-GB" sz="2000" dirty="0">
                <a:latin typeface="Tahoma" pitchFamily="34" charset="0"/>
                <a:cs typeface="Times New Roman" pitchFamily="18" charset="0"/>
              </a:rPr>
              <a:t>on - </a:t>
            </a:r>
            <a:r>
              <a:rPr lang="en-US" sz="2000" dirty="0">
                <a:latin typeface="Tahoma" pitchFamily="34" charset="0"/>
                <a:cs typeface="Times New Roman" pitchFamily="18" charset="0"/>
              </a:rPr>
              <a:t>R</a:t>
            </a:r>
            <a:r>
              <a:rPr lang="en-GB" sz="2000" dirty="0" err="1">
                <a:latin typeface="Tahoma" pitchFamily="34" charset="0"/>
                <a:cs typeface="Times New Roman" pitchFamily="18" charset="0"/>
              </a:rPr>
              <a:t>esidents</a:t>
            </a:r>
            <a:r>
              <a:rPr lang="en-GB" sz="2000" dirty="0">
                <a:latin typeface="Tahoma" pitchFamily="34" charset="0"/>
                <a:cs typeface="Times New Roman" pitchFamily="18" charset="0"/>
              </a:rPr>
              <a:t>, </a:t>
            </a:r>
            <a:endParaRPr lang="en-US" sz="2000" dirty="0">
              <a:latin typeface="Tahoma" pitchFamily="34" charset="0"/>
              <a:cs typeface="Times New Roman" pitchFamily="18" charset="0"/>
            </a:endParaRPr>
          </a:p>
          <a:p>
            <a:pPr algn="ctr" eaLnBrk="0" hangingPunct="0"/>
            <a:endParaRPr lang="en-US" sz="2400" dirty="0">
              <a:latin typeface="Tahoma" pitchFamily="34" charset="0"/>
            </a:endParaRPr>
          </a:p>
        </p:txBody>
      </p:sp>
      <p:sp>
        <p:nvSpPr>
          <p:cNvPr id="8" name="AutoShape 1036"/>
          <p:cNvSpPr>
            <a:spLocks noChangeArrowheads="1"/>
          </p:cNvSpPr>
          <p:nvPr/>
        </p:nvSpPr>
        <p:spPr bwMode="auto">
          <a:xfrm>
            <a:off x="2362200" y="762000"/>
            <a:ext cx="4114800" cy="990600"/>
          </a:xfrm>
          <a:prstGeom prst="roundRect">
            <a:avLst>
              <a:gd name="adj" fmla="val 14065"/>
            </a:avLst>
          </a:prstGeom>
          <a:solidFill>
            <a:srgbClr val="404A4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 dirty="0">
                <a:latin typeface="Tahoma" pitchFamily="34" charset="0"/>
              </a:rPr>
              <a:t>A transaction between two</a:t>
            </a:r>
          </a:p>
          <a:p>
            <a:pPr algn="ctr" eaLnBrk="0" hangingPunct="0"/>
            <a:r>
              <a:rPr lang="en-US" sz="2400" dirty="0">
                <a:latin typeface="Tahoma" pitchFamily="34" charset="0"/>
              </a:rPr>
              <a:t> Associated Enterprises,</a:t>
            </a:r>
          </a:p>
        </p:txBody>
      </p:sp>
      <p:sp>
        <p:nvSpPr>
          <p:cNvPr id="17" name="Line 1052"/>
          <p:cNvSpPr>
            <a:spLocks noChangeShapeType="1"/>
          </p:cNvSpPr>
          <p:nvPr/>
        </p:nvSpPr>
        <p:spPr bwMode="auto">
          <a:xfrm>
            <a:off x="4495800" y="1766888"/>
            <a:ext cx="0" cy="3048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8" name="Line 1053"/>
          <p:cNvSpPr>
            <a:spLocks noChangeShapeType="1"/>
          </p:cNvSpPr>
          <p:nvPr/>
        </p:nvSpPr>
        <p:spPr bwMode="auto">
          <a:xfrm>
            <a:off x="4495800" y="2909888"/>
            <a:ext cx="0" cy="3048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46" name="Footer Placeholder 4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9200"/>
            <a:ext cx="9144000" cy="563880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762000" y="4572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2">
                    <a:lumMod val="75000"/>
                  </a:schemeClr>
                </a:solidFill>
              </a:rPr>
              <a:t>Arm’s Length Price (ALP)</a:t>
            </a:r>
            <a:endParaRPr lang="en-US" sz="4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762000" y="152400"/>
            <a:ext cx="8029575" cy="838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/>
            <a:r>
              <a:rPr lang="en-US" sz="4400" b="1" dirty="0" smtClean="0">
                <a:solidFill>
                  <a:schemeClr val="bg2">
                    <a:lumMod val="75000"/>
                  </a:schemeClr>
                </a:solidFill>
              </a:rPr>
              <a:t>Methods of TPR </a:t>
            </a:r>
            <a:r>
              <a:rPr lang="en-GB" sz="44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endParaRPr lang="en-GB" sz="4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72035" name="Rectangle 3"/>
          <p:cNvSpPr>
            <a:spLocks noChangeArrowheads="1"/>
          </p:cNvSpPr>
          <p:nvPr/>
        </p:nvSpPr>
        <p:spPr bwMode="auto">
          <a:xfrm>
            <a:off x="533400" y="765175"/>
            <a:ext cx="8610600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en-US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Price applied in a transaction between independent enterprises in uncontrolled conditions</a:t>
            </a:r>
            <a:endParaRPr lang="en-GB" sz="2400" i="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57200" indent="-457200">
              <a:spcBef>
                <a:spcPct val="2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en-GB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To be determined by applying the Most Appropriate Method, being one of the following five methods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Font typeface="Webdings" pitchFamily="18" charset="2"/>
              <a:buBlip>
                <a:blip r:embed="rId2"/>
              </a:buBlip>
            </a:pPr>
            <a:r>
              <a:rPr lang="en-GB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Comparable Uncontrolled Price (CUP) Method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Font typeface="Webdings" pitchFamily="18" charset="2"/>
              <a:buBlip>
                <a:blip r:embed="rId2"/>
              </a:buBlip>
            </a:pPr>
            <a:r>
              <a:rPr lang="en-GB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Resale Price Method (RPM)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Font typeface="Webdings" pitchFamily="18" charset="2"/>
              <a:buBlip>
                <a:blip r:embed="rId2"/>
              </a:buBlip>
            </a:pPr>
            <a:r>
              <a:rPr lang="en-GB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Cost Plus Method (CPM)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Font typeface="Webdings" pitchFamily="18" charset="2"/>
              <a:buBlip>
                <a:blip r:embed="rId2"/>
              </a:buBlip>
            </a:pPr>
            <a:r>
              <a:rPr lang="en-GB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Profit Split Method (PSM)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Font typeface="Webdings" pitchFamily="18" charset="2"/>
              <a:buBlip>
                <a:blip r:embed="rId2"/>
              </a:buBlip>
            </a:pPr>
            <a:r>
              <a:rPr lang="en-GB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Transactional Net Margin Method (TNMM)</a:t>
            </a:r>
          </a:p>
          <a:p>
            <a:pPr marL="457200" indent="-457200">
              <a:spcBef>
                <a:spcPct val="2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en-US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In case, more than one price is determined by MAM: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en-US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Apply Arithmetic mean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en-US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Range of </a:t>
            </a:r>
            <a:r>
              <a:rPr lang="en-US" sz="2400" i="1" u="sng" dirty="0">
                <a:latin typeface="Calibri" pitchFamily="34" charset="0"/>
                <a:ea typeface="Calibri" pitchFamily="34" charset="0"/>
                <a:cs typeface="Calibri" pitchFamily="34" charset="0"/>
              </a:rPr>
              <a:t>+</a:t>
            </a:r>
            <a:r>
              <a:rPr lang="en-US" sz="24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 5% of the arithmetic mean </a:t>
            </a:r>
          </a:p>
        </p:txBody>
      </p:sp>
      <p:sp>
        <p:nvSpPr>
          <p:cNvPr id="172036" name="AutoShape 4"/>
          <p:cNvSpPr>
            <a:spLocks/>
          </p:cNvSpPr>
          <p:nvPr/>
        </p:nvSpPr>
        <p:spPr bwMode="auto">
          <a:xfrm>
            <a:off x="4800600" y="3048000"/>
            <a:ext cx="609600" cy="1143000"/>
          </a:xfrm>
          <a:prstGeom prst="rightBrace">
            <a:avLst>
              <a:gd name="adj1" fmla="val 15625"/>
              <a:gd name="adj2" fmla="val 50000"/>
            </a:avLst>
          </a:prstGeom>
          <a:noFill/>
          <a:ln w="6667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72037" name="Text Box 5"/>
          <p:cNvSpPr txBox="1">
            <a:spLocks noChangeArrowheads="1"/>
          </p:cNvSpPr>
          <p:nvPr/>
        </p:nvSpPr>
        <p:spPr bwMode="auto">
          <a:xfrm>
            <a:off x="5181600" y="3124200"/>
            <a:ext cx="18986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i="1" dirty="0">
                <a:latin typeface="Calibri" pitchFamily="34" charset="0"/>
                <a:ea typeface="Calibri" pitchFamily="34" charset="0"/>
                <a:cs typeface="Calibri" pitchFamily="34" charset="0"/>
              </a:rPr>
              <a:t>Traditional transaction methods</a:t>
            </a:r>
          </a:p>
        </p:txBody>
      </p:sp>
      <p:sp>
        <p:nvSpPr>
          <p:cNvPr id="172038" name="AutoShape 6"/>
          <p:cNvSpPr>
            <a:spLocks/>
          </p:cNvSpPr>
          <p:nvPr/>
        </p:nvSpPr>
        <p:spPr bwMode="auto">
          <a:xfrm>
            <a:off x="6858000" y="4495800"/>
            <a:ext cx="609600" cy="609600"/>
          </a:xfrm>
          <a:prstGeom prst="rightBrace">
            <a:avLst>
              <a:gd name="adj1" fmla="val 13542"/>
              <a:gd name="adj2" fmla="val 50000"/>
            </a:avLst>
          </a:prstGeom>
          <a:noFill/>
          <a:ln w="6667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7391400" y="4267200"/>
            <a:ext cx="1752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i="1"/>
              <a:t>Transactional profit methods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72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2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72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2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4" grpId="0" autoUpdateAnimBg="0"/>
      <p:bldP spid="172035" grpId="0" autoUpdateAnimBg="0"/>
      <p:bldP spid="172036" grpId="0" animBg="1"/>
      <p:bldP spid="172037" grpId="0" autoUpdateAnimBg="0"/>
      <p:bldP spid="172038" grpId="0" animBg="1"/>
      <p:bldP spid="17203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304800"/>
            <a:ext cx="66796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Computation Provisions</a:t>
            </a:r>
            <a:endParaRPr lang="en-US" sz="44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idx="1"/>
          </p:nvPr>
        </p:nvSpPr>
        <p:spPr>
          <a:xfrm>
            <a:off x="381000" y="1252538"/>
            <a:ext cx="7929563" cy="5605462"/>
          </a:xfrm>
        </p:spPr>
        <p:txBody>
          <a:bodyPr>
            <a:normAutofit/>
          </a:bodyPr>
          <a:lstStyle/>
          <a:p>
            <a:pPr marL="457200" indent="-457200" algn="just" eaLnBrk="1" hangingPunct="1">
              <a:buClr>
                <a:schemeClr val="tx1"/>
              </a:buClr>
            </a:pPr>
            <a:r>
              <a:rPr lang="en-US" b="1" dirty="0" smtClean="0">
                <a:latin typeface="+mj-lt"/>
              </a:rPr>
              <a:t>ALP to be determined by any of the methods, specified under s. 92C, being the Most Appropriate Method (MAM).</a:t>
            </a:r>
          </a:p>
          <a:p>
            <a:pPr marL="457200" indent="-457200" algn="just" eaLnBrk="1" hangingPunct="1">
              <a:lnSpc>
                <a:spcPct val="50000"/>
              </a:lnSpc>
              <a:spcBef>
                <a:spcPct val="0"/>
              </a:spcBef>
              <a:buClr>
                <a:schemeClr val="tx1"/>
              </a:buClr>
              <a:buFont typeface="Monotype Sorts"/>
              <a:buNone/>
            </a:pPr>
            <a:endParaRPr lang="en-US" b="1" dirty="0" smtClean="0">
              <a:latin typeface="+mj-lt"/>
            </a:endParaRPr>
          </a:p>
          <a:p>
            <a:pPr marL="457200" indent="-457200" algn="just" eaLnBrk="1" hangingPunct="1">
              <a:buClr>
                <a:schemeClr val="tx1"/>
              </a:buClr>
            </a:pPr>
            <a:r>
              <a:rPr lang="en-US" b="1" dirty="0" smtClean="0">
                <a:latin typeface="+mj-lt"/>
              </a:rPr>
              <a:t>MAM to be applied in the manner prescribed by Rule 10C</a:t>
            </a:r>
          </a:p>
          <a:p>
            <a:pPr marL="457200" indent="-457200" algn="just" eaLnBrk="1" hangingPunct="1">
              <a:lnSpc>
                <a:spcPct val="50000"/>
              </a:lnSpc>
              <a:spcBef>
                <a:spcPct val="0"/>
              </a:spcBef>
              <a:buClr>
                <a:schemeClr val="tx1"/>
              </a:buClr>
              <a:buFont typeface="Monotype Sorts"/>
              <a:buNone/>
            </a:pPr>
            <a:endParaRPr lang="en-US" b="1" dirty="0" smtClean="0">
              <a:latin typeface="+mj-lt"/>
            </a:endParaRPr>
          </a:p>
          <a:p>
            <a:pPr marL="457200" indent="-457200" algn="just" eaLnBrk="1" hangingPunct="1">
              <a:buClr>
                <a:schemeClr val="tx1"/>
              </a:buClr>
            </a:pPr>
            <a:r>
              <a:rPr lang="en-US" b="1" dirty="0" smtClean="0">
                <a:latin typeface="+mj-lt"/>
              </a:rPr>
              <a:t>Range of +/- 5%  permitted.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/>
              <a:t>In </a:t>
            </a:r>
            <a:r>
              <a:rPr lang="en-US" dirty="0" smtClean="0"/>
              <a:t>general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Comparable </a:t>
            </a:r>
            <a:r>
              <a:rPr lang="en-US" dirty="0" smtClean="0"/>
              <a:t>Uncontrolled Price (“CUP”) Method compare </a:t>
            </a:r>
            <a:r>
              <a:rPr lang="en-US" dirty="0" smtClean="0"/>
              <a:t>prices 	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Resale Price Method (“RPM”) compares gross margins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smtClean="0"/>
              <a:t>Cost Plus Method (“CPM</a:t>
            </a:r>
            <a:r>
              <a:rPr lang="en-US" dirty="0" smtClean="0"/>
              <a:t>”) </a:t>
            </a:r>
            <a:r>
              <a:rPr lang="en-US" dirty="0" smtClean="0"/>
              <a:t>compares profit mark-ups on costs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Profit </a:t>
            </a:r>
            <a:r>
              <a:rPr lang="en-US" dirty="0" smtClean="0"/>
              <a:t>Split Method (“PSM”) refers to the </a:t>
            </a:r>
            <a:r>
              <a:rPr lang="en-US" dirty="0" smtClean="0"/>
              <a:t>total </a:t>
            </a:r>
            <a:r>
              <a:rPr lang="en-US" dirty="0" smtClean="0"/>
              <a:t>profits </a:t>
            </a:r>
            <a:r>
              <a:rPr lang="en-US" dirty="0" smtClean="0"/>
              <a:t>from transactions </a:t>
            </a:r>
            <a:r>
              <a:rPr lang="en-US" dirty="0" smtClean="0"/>
              <a:t>and splits them among the parties based on </a:t>
            </a:r>
            <a:r>
              <a:rPr lang="en-US" dirty="0" smtClean="0"/>
              <a:t>the level of </a:t>
            </a:r>
            <a:r>
              <a:rPr lang="en-US" dirty="0" smtClean="0"/>
              <a:t>contribution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Transactional </a:t>
            </a:r>
            <a:r>
              <a:rPr lang="en-US" dirty="0" smtClean="0"/>
              <a:t>Net Margin Method (“TNMM”) analyses net profit </a:t>
            </a:r>
            <a:r>
              <a:rPr lang="en-US" dirty="0" smtClean="0"/>
              <a:t>in relation </a:t>
            </a:r>
            <a:r>
              <a:rPr lang="en-US" dirty="0" smtClean="0"/>
              <a:t>to an appropriate base, such as costs, sales or assets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sz="4400" b="1" smtClean="0">
                <a:solidFill>
                  <a:schemeClr val="bg2">
                    <a:lumMod val="75000"/>
                  </a:schemeClr>
                </a:solidFill>
              </a:rPr>
              <a:t>Methods Overview</a:t>
            </a:r>
            <a:endParaRPr lang="en-US" sz="4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sz="3200" b="1" smtClean="0">
                <a:solidFill>
                  <a:schemeClr val="bg2">
                    <a:lumMod val="75000"/>
                  </a:schemeClr>
                </a:solidFill>
              </a:rPr>
              <a:t>Comparable Uncontrolled Price Method (CUP)</a:t>
            </a:r>
            <a:endParaRPr lang="en-US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" name="Content Placeholder 5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3000"/>
            <a:ext cx="9143999" cy="5715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66800"/>
            <a:ext cx="9121040" cy="57912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sz="4400" b="1" smtClean="0">
                <a:solidFill>
                  <a:schemeClr val="bg2">
                    <a:lumMod val="75000"/>
                  </a:schemeClr>
                </a:solidFill>
              </a:rPr>
              <a:t>Resale Price Method (RPM)</a:t>
            </a:r>
            <a:br>
              <a:rPr sz="4400" b="1" smtClean="0">
                <a:solidFill>
                  <a:schemeClr val="bg2">
                    <a:lumMod val="75000"/>
                  </a:schemeClr>
                </a:solidFill>
              </a:rPr>
            </a:br>
            <a:endParaRPr lang="en-US" sz="4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3014" y="1066800"/>
            <a:ext cx="9137600" cy="5791200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17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sz="4400" b="1" smtClean="0">
                <a:solidFill>
                  <a:schemeClr val="bg2">
                    <a:lumMod val="75000"/>
                  </a:schemeClr>
                </a:solidFill>
              </a:rPr>
              <a:t>Cost Plus Method (CPM)</a:t>
            </a:r>
            <a:br>
              <a:rPr sz="4400" b="1" smtClean="0">
                <a:solidFill>
                  <a:schemeClr val="bg2">
                    <a:lumMod val="75000"/>
                  </a:schemeClr>
                </a:solidFill>
              </a:rPr>
            </a:br>
            <a:endParaRPr lang="en-US" sz="4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71449"/>
            <a:ext cx="9074585" cy="568655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sz="4400" b="1" smtClean="0">
                <a:solidFill>
                  <a:schemeClr val="bg2">
                    <a:lumMod val="75000"/>
                  </a:schemeClr>
                </a:solidFill>
              </a:rPr>
              <a:t>Profit Split Method (PSM)</a:t>
            </a:r>
            <a:endParaRPr lang="en-US" sz="4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29176"/>
            <a:ext cx="9120423" cy="572882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-228600"/>
            <a:ext cx="8229600" cy="1219200"/>
          </a:xfrm>
        </p:spPr>
        <p:txBody>
          <a:bodyPr>
            <a:normAutofit/>
          </a:bodyPr>
          <a:lstStyle/>
          <a:p>
            <a:r>
              <a:rPr sz="3200" b="1" smtClean="0">
                <a:solidFill>
                  <a:schemeClr val="bg2">
                    <a:lumMod val="75000"/>
                  </a:schemeClr>
                </a:solidFill>
              </a:rPr>
              <a:t>Transactional Net Margin Method (TNMM)</a:t>
            </a:r>
            <a:endParaRPr lang="en-US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16013" y="333375"/>
            <a:ext cx="6884987" cy="1038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Genesis for New TPR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685800"/>
            <a:ext cx="8382000" cy="38862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-100" normalizeH="0" baseline="0" noProof="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The presence of multinational enterprises in India and their ability to allocate profits in different jurisdictions by controlling prices in their intra-group transactions has made the issue of transfer pricing a matter of serious concern.</a:t>
            </a:r>
            <a:endParaRPr kumimoji="0" lang="en-US" sz="3000" b="0" i="0" u="none" strike="noStrike" kern="1200" cap="none" spc="-100" normalizeH="0" baseline="0" noProof="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www.facebook.com/jackysethia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titled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6" y="1143000"/>
            <a:ext cx="9096847" cy="5715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sz="4400" b="1" smtClean="0">
                <a:solidFill>
                  <a:schemeClr val="bg2">
                    <a:lumMod val="75000"/>
                  </a:schemeClr>
                </a:solidFill>
              </a:rPr>
              <a:t>Summary of Methods</a:t>
            </a:r>
            <a:br>
              <a:rPr sz="4400" b="1" smtClean="0">
                <a:solidFill>
                  <a:schemeClr val="bg2">
                    <a:lumMod val="75000"/>
                  </a:schemeClr>
                </a:solidFill>
              </a:rPr>
            </a:br>
            <a:endParaRPr lang="en-US" sz="4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en-GB" sz="2000" b="1" dirty="0" smtClean="0"/>
              <a:t>Introduced by the Finance Act, 2001</a:t>
            </a:r>
          </a:p>
          <a:p>
            <a:pPr marL="1028700" lvl="1" indent="-457200">
              <a:lnSpc>
                <a:spcPct val="150000"/>
              </a:lnSpc>
              <a:spcBef>
                <a:spcPct val="20000"/>
              </a:spcBef>
              <a:spcAft>
                <a:spcPct val="20000"/>
              </a:spcAft>
              <a:buSzPct val="50000"/>
              <a:buFont typeface="Webdings" pitchFamily="18" charset="2"/>
              <a:buBlip>
                <a:blip r:embed="rId2"/>
              </a:buBlip>
            </a:pPr>
            <a:r>
              <a:rPr lang="en-GB" sz="2000" b="1" dirty="0" smtClean="0"/>
              <a:t>Finance Act 2002 - clarificatory amendments</a:t>
            </a:r>
          </a:p>
          <a:p>
            <a:pPr marL="1028700" lvl="1" indent="-457200">
              <a:lnSpc>
                <a:spcPct val="150000"/>
              </a:lnSpc>
              <a:spcBef>
                <a:spcPct val="20000"/>
              </a:spcBef>
              <a:spcAft>
                <a:spcPct val="20000"/>
              </a:spcAft>
              <a:buSzPct val="50000"/>
              <a:buFont typeface="Webdings" pitchFamily="18" charset="2"/>
              <a:buBlip>
                <a:blip r:embed="rId2"/>
              </a:buBlip>
            </a:pPr>
            <a:r>
              <a:rPr lang="en-GB" sz="2000" b="1" dirty="0" smtClean="0"/>
              <a:t>Circular 14 – Memorandum explaining new TPR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ct val="20000"/>
              </a:spcAft>
            </a:pPr>
            <a:endParaRPr lang="en-US" sz="2000" b="1" dirty="0" smtClean="0"/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en-US" sz="2000" b="1" dirty="0" smtClean="0"/>
              <a:t> Based on the Arm’s Length Principle</a:t>
            </a:r>
            <a:endParaRPr lang="en-GB" sz="2000" b="1" dirty="0" smtClean="0"/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endParaRPr lang="en-US" sz="2000" b="1" dirty="0" smtClean="0"/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ct val="20000"/>
              </a:spcAft>
              <a:buFontTx/>
              <a:buBlip>
                <a:blip r:embed="rId2"/>
              </a:buBlip>
            </a:pPr>
            <a:r>
              <a:rPr lang="en-GB" sz="2000" b="1" dirty="0" smtClean="0"/>
              <a:t>Initial Burden of Proof is on the Assessee</a:t>
            </a: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endParaRPr lang="en-US" sz="2000" b="1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447800"/>
          </a:xfrm>
        </p:spPr>
        <p:txBody>
          <a:bodyPr>
            <a:noAutofit/>
          </a:bodyPr>
          <a:lstStyle/>
          <a:p>
            <a:pPr algn="ctr"/>
            <a:r>
              <a:rPr sz="4400" b="1" smtClean="0">
                <a:solidFill>
                  <a:schemeClr val="bg2">
                    <a:lumMod val="75000"/>
                  </a:schemeClr>
                </a:solidFill>
              </a:rPr>
              <a:t>Features</a:t>
            </a:r>
            <a:r>
              <a:rPr lang="en-GB" sz="4400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en-GB" sz="4400" b="1" dirty="0" smtClean="0">
                <a:solidFill>
                  <a:schemeClr val="bg2">
                    <a:lumMod val="75000"/>
                  </a:schemeClr>
                </a:solidFill>
              </a:rPr>
            </a:br>
            <a:endParaRPr lang="en-US" sz="4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 smtClean="0"/>
              <a:t>www.facebook.com/jackysethia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4343400"/>
            <a:ext cx="8686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Constantia" pitchFamily="18" charset="0"/>
              </a:rPr>
              <a:t>The process of fixation of Pricing of any Transaction between Associated Enterprises of MNC’s is known as </a:t>
            </a:r>
            <a:r>
              <a:rPr lang="en-US" sz="3000" b="1" dirty="0" smtClean="0">
                <a:latin typeface="Constantia" pitchFamily="18" charset="0"/>
              </a:rPr>
              <a:t>“Transfer Pricing” </a:t>
            </a:r>
            <a:endParaRPr lang="en-US" sz="3000" i="1" dirty="0" smtClean="0">
              <a:latin typeface="Constantia" pitchFamily="18" charset="0"/>
            </a:endParaRPr>
          </a:p>
          <a:p>
            <a:endParaRPr lang="en-US" dirty="0"/>
          </a:p>
        </p:txBody>
      </p:sp>
      <p:pic>
        <p:nvPicPr>
          <p:cNvPr id="4" name="Content Placeholder 3" descr="Transfer-Pric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4191000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		</a:t>
            </a:r>
            <a:endParaRPr lang="en-US" dirty="0"/>
          </a:p>
        </p:txBody>
      </p:sp>
      <p:graphicFrame>
        <p:nvGraphicFramePr>
          <p:cNvPr id="4" name="Group 101"/>
          <p:cNvGraphicFramePr>
            <a:graphicFrameLocks noGrp="1"/>
          </p:cNvGraphicFramePr>
          <p:nvPr/>
        </p:nvGraphicFramePr>
        <p:xfrm>
          <a:off x="304800" y="990600"/>
          <a:ext cx="8482012" cy="5632452"/>
        </p:xfrm>
        <a:graphic>
          <a:graphicData uri="http://schemas.openxmlformats.org/drawingml/2006/table">
            <a:tbl>
              <a:tblPr/>
              <a:tblGrid>
                <a:gridCol w="4611600"/>
                <a:gridCol w="3870412"/>
              </a:tblGrid>
              <a:tr h="4918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pitchFamily="34" charset="0"/>
                        </a:rPr>
                        <a:t>Provisions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pitchFamily="34" charset="0"/>
                        </a:rPr>
                        <a:t>Sections / Rules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Computation of Income, Expenses, CCA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Associated Enterprises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92A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6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Transactions subject to TPR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92B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Specified Domestic Transaction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92BA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Computational Provisions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92C(1) / Rule 10B/10C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Powers of AO &amp; Transfer Pricing Officer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92C / S. 92CA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Safe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Harbour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Rules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92CB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Advance Pricing Arrangement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92CC – 92CD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Documentation Requirements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92D / Rule 10D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Audit &amp; Transfer Pricing Report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92E, Rule 10E &amp; Form 3CEB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Penalties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271 (1)(c), 271AA, BA, G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75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Definitions</a:t>
                      </a:r>
                    </a:p>
                  </a:txBody>
                  <a:tcPr marL="91434" marR="91434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S. 92F/Rule 10A</a:t>
                      </a:r>
                    </a:p>
                  </a:txBody>
                  <a:tcPr marL="91434" marR="91434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85800" y="3048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Overview - Indian Regulations</a:t>
            </a:r>
            <a:endParaRPr lang="en-US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 eaLnBrk="0" hangingPunct="0">
              <a:buFont typeface="Wingdings" pitchFamily="2" charset="2"/>
              <a:buChar char="q"/>
            </a:pPr>
            <a:r>
              <a:rPr lang="en-US" sz="2400" b="1" dirty="0" smtClean="0">
                <a:latin typeface="Tahoma" pitchFamily="34" charset="0"/>
              </a:rPr>
              <a:t>Provides for computation of – </a:t>
            </a:r>
          </a:p>
          <a:p>
            <a:pPr marL="822960" lvl="1" indent="-457200" algn="just" eaLnBrk="0" hangingPunct="0"/>
            <a:r>
              <a:rPr lang="en-US" sz="2200" b="1" dirty="0" smtClean="0">
                <a:latin typeface="Tahoma" pitchFamily="34" charset="0"/>
              </a:rPr>
              <a:t>	- Income</a:t>
            </a:r>
          </a:p>
          <a:p>
            <a:pPr marL="822960" lvl="1" indent="-457200" algn="just" eaLnBrk="0" hangingPunct="0"/>
            <a:r>
              <a:rPr lang="en-US" sz="2200" b="1" dirty="0" smtClean="0">
                <a:latin typeface="Tahoma" pitchFamily="34" charset="0"/>
              </a:rPr>
              <a:t>	- Expenses</a:t>
            </a:r>
          </a:p>
          <a:p>
            <a:pPr marL="822960" lvl="1" indent="-457200" algn="just" eaLnBrk="0" hangingPunct="0"/>
            <a:r>
              <a:rPr lang="en-US" sz="2200" b="1" dirty="0" smtClean="0">
                <a:latin typeface="Tahoma" pitchFamily="34" charset="0"/>
              </a:rPr>
              <a:t>	- Cost Contributions</a:t>
            </a:r>
          </a:p>
          <a:p>
            <a:pPr marL="457200" indent="-457200" algn="just" eaLnBrk="0" hangingPunct="0">
              <a:buFont typeface="Monotype Sorts"/>
              <a:buNone/>
            </a:pPr>
            <a:r>
              <a:rPr lang="en-US" sz="2400" b="1" dirty="0" smtClean="0">
                <a:latin typeface="Tahoma" pitchFamily="34" charset="0"/>
              </a:rPr>
              <a:t>	at Arms Length Price (ALP)</a:t>
            </a:r>
          </a:p>
          <a:p>
            <a:pPr marL="457200" indent="-457200" algn="just" eaLnBrk="0" hangingPunct="0">
              <a:lnSpc>
                <a:spcPct val="50000"/>
              </a:lnSpc>
              <a:buFont typeface="Monotype Sorts"/>
              <a:buChar char="H"/>
            </a:pPr>
            <a:endParaRPr lang="en-US" sz="2400" b="1" dirty="0" smtClean="0">
              <a:latin typeface="Tahoma" pitchFamily="34" charset="0"/>
            </a:endParaRPr>
          </a:p>
          <a:p>
            <a:pPr marL="457200" indent="-457200" algn="just" eaLnBrk="0" hangingPunct="0">
              <a:buFont typeface="Wingdings" pitchFamily="2" charset="2"/>
              <a:buChar char="q"/>
            </a:pPr>
            <a:r>
              <a:rPr lang="en-US" sz="2400" b="1" dirty="0" smtClean="0">
                <a:latin typeface="Tahoma" pitchFamily="34" charset="0"/>
              </a:rPr>
              <a:t>ALP means price applied or to be applied in transactions between unrelated persons &amp; in uncontrolled conditions.</a:t>
            </a:r>
          </a:p>
          <a:p>
            <a:pPr marL="457200" indent="-457200" algn="just" eaLnBrk="0" hangingPunct="0">
              <a:lnSpc>
                <a:spcPct val="50000"/>
              </a:lnSpc>
              <a:buFont typeface="Monotype Sorts"/>
              <a:buChar char="H"/>
            </a:pPr>
            <a:endParaRPr lang="en-US" sz="2400" b="1" dirty="0" smtClean="0">
              <a:latin typeface="Tahoma" pitchFamily="34" charset="0"/>
            </a:endParaRPr>
          </a:p>
          <a:p>
            <a:pPr marL="457200" indent="-457200" algn="just" eaLnBrk="0" hangingPunct="0">
              <a:buFont typeface="Wingdings" pitchFamily="2" charset="2"/>
              <a:buChar char="q"/>
            </a:pPr>
            <a:r>
              <a:rPr lang="en-US" sz="2400" b="1" dirty="0" smtClean="0">
                <a:latin typeface="Tahoma" pitchFamily="34" charset="0"/>
              </a:rPr>
              <a:t>TPR not to apply to cases which has the effect of reducing income chargeable to tax or increase the loss [s. 92(3)]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sz="4400" b="1" smtClean="0">
                <a:solidFill>
                  <a:schemeClr val="bg2">
                    <a:lumMod val="75000"/>
                  </a:schemeClr>
                </a:solidFill>
              </a:rPr>
              <a:t>Section 92</a:t>
            </a:r>
            <a:br>
              <a:rPr sz="4400" b="1" smtClean="0">
                <a:solidFill>
                  <a:schemeClr val="bg2">
                    <a:lumMod val="75000"/>
                  </a:schemeClr>
                </a:solidFill>
              </a:rPr>
            </a:br>
            <a:endParaRPr lang="en-US" sz="4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57200" y="200025"/>
            <a:ext cx="82311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6000" rIns="0" bIns="0"/>
          <a:lstStyle/>
          <a:p>
            <a:pPr algn="ctr"/>
            <a:r>
              <a:rPr lang="en-US" sz="44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Concept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943225" y="2390775"/>
            <a:ext cx="2935288" cy="1631950"/>
          </a:xfrm>
          <a:prstGeom prst="rect">
            <a:avLst/>
          </a:prstGeom>
          <a:solidFill>
            <a:srgbClr val="4B602A">
              <a:alpha val="64706"/>
            </a:srgbClr>
          </a:solidFill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lIns="92075" tIns="46038" rIns="92075" bIns="46038">
            <a:spAutoFit/>
          </a:bodyPr>
          <a:lstStyle/>
          <a:p>
            <a:r>
              <a:rPr lang="en-US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International transactions</a:t>
            </a:r>
          </a:p>
          <a:p>
            <a:r>
              <a:rPr lang="en-US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	- goods</a:t>
            </a:r>
          </a:p>
          <a:p>
            <a:r>
              <a:rPr lang="en-US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	- services</a:t>
            </a:r>
          </a:p>
          <a:p>
            <a:r>
              <a:rPr lang="en-US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	- intangibles</a:t>
            </a:r>
          </a:p>
          <a:p>
            <a:r>
              <a:rPr lang="en-US" sz="20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	- loans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597525" y="1262063"/>
            <a:ext cx="1711325" cy="720725"/>
          </a:xfrm>
          <a:prstGeom prst="rect">
            <a:avLst/>
          </a:prstGeom>
          <a:solidFill>
            <a:srgbClr val="4B602A">
              <a:alpha val="64706"/>
            </a:srgbClr>
          </a:solidFill>
          <a:ln w="12700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2075" tIns="46038" rIns="92075" bIns="46038" anchor="ctr"/>
          <a:lstStyle/>
          <a:p>
            <a:r>
              <a:rPr lang="en-US" sz="2000" b="1" dirty="0">
                <a:latin typeface="Corbel" pitchFamily="34" charset="0"/>
              </a:rPr>
              <a:t>Independent entity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572125" y="4143375"/>
            <a:ext cx="1579563" cy="720725"/>
          </a:xfrm>
          <a:prstGeom prst="rect">
            <a:avLst/>
          </a:prstGeom>
          <a:solidFill>
            <a:srgbClr val="4B602A">
              <a:alpha val="64706"/>
            </a:srgbClr>
          </a:solidFill>
          <a:ln w="12700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2075" tIns="46038" rIns="92075" bIns="46038" anchor="ctr"/>
          <a:lstStyle/>
          <a:p>
            <a:r>
              <a:rPr lang="en-US" sz="2000" b="1" dirty="0">
                <a:latin typeface="Corbel" pitchFamily="34" charset="0"/>
              </a:rPr>
              <a:t>Resident</a:t>
            </a: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7188200" y="2014538"/>
            <a:ext cx="1084263" cy="2752725"/>
          </a:xfrm>
          <a:custGeom>
            <a:avLst/>
            <a:gdLst>
              <a:gd name="T0" fmla="*/ 2147483647 w 683"/>
              <a:gd name="T1" fmla="*/ 2147483647 h 1734"/>
              <a:gd name="T2" fmla="*/ 2147483647 w 683"/>
              <a:gd name="T3" fmla="*/ 2147483647 h 1734"/>
              <a:gd name="T4" fmla="*/ 2147483647 w 683"/>
              <a:gd name="T5" fmla="*/ 2147483647 h 1734"/>
              <a:gd name="T6" fmla="*/ 2147483647 w 683"/>
              <a:gd name="T7" fmla="*/ 2147483647 h 1734"/>
              <a:gd name="T8" fmla="*/ 2147483647 w 683"/>
              <a:gd name="T9" fmla="*/ 2147483647 h 1734"/>
              <a:gd name="T10" fmla="*/ 2147483647 w 683"/>
              <a:gd name="T11" fmla="*/ 2147483647 h 1734"/>
              <a:gd name="T12" fmla="*/ 2147483647 w 683"/>
              <a:gd name="T13" fmla="*/ 2147483647 h 1734"/>
              <a:gd name="T14" fmla="*/ 2147483647 w 683"/>
              <a:gd name="T15" fmla="*/ 2147483647 h 1734"/>
              <a:gd name="T16" fmla="*/ 2147483647 w 683"/>
              <a:gd name="T17" fmla="*/ 2147483647 h 1734"/>
              <a:gd name="T18" fmla="*/ 2147483647 w 683"/>
              <a:gd name="T19" fmla="*/ 2147483647 h 1734"/>
              <a:gd name="T20" fmla="*/ 2147483647 w 683"/>
              <a:gd name="T21" fmla="*/ 2147483647 h 1734"/>
              <a:gd name="T22" fmla="*/ 2147483647 w 683"/>
              <a:gd name="T23" fmla="*/ 2147483647 h 1734"/>
              <a:gd name="T24" fmla="*/ 2147483647 w 683"/>
              <a:gd name="T25" fmla="*/ 2147483647 h 1734"/>
              <a:gd name="T26" fmla="*/ 2147483647 w 683"/>
              <a:gd name="T27" fmla="*/ 2147483647 h 1734"/>
              <a:gd name="T28" fmla="*/ 2147483647 w 683"/>
              <a:gd name="T29" fmla="*/ 2147483647 h 1734"/>
              <a:gd name="T30" fmla="*/ 2147483647 w 683"/>
              <a:gd name="T31" fmla="*/ 2147483647 h 1734"/>
              <a:gd name="T32" fmla="*/ 2147483647 w 683"/>
              <a:gd name="T33" fmla="*/ 2147483647 h 1734"/>
              <a:gd name="T34" fmla="*/ 2147483647 w 683"/>
              <a:gd name="T35" fmla="*/ 2147483647 h 1734"/>
              <a:gd name="T36" fmla="*/ 2147483647 w 683"/>
              <a:gd name="T37" fmla="*/ 2147483647 h 1734"/>
              <a:gd name="T38" fmla="*/ 2147483647 w 683"/>
              <a:gd name="T39" fmla="*/ 2147483647 h 1734"/>
              <a:gd name="T40" fmla="*/ 2147483647 w 683"/>
              <a:gd name="T41" fmla="*/ 2147483647 h 1734"/>
              <a:gd name="T42" fmla="*/ 2147483647 w 683"/>
              <a:gd name="T43" fmla="*/ 2147483647 h 1734"/>
              <a:gd name="T44" fmla="*/ 2147483647 w 683"/>
              <a:gd name="T45" fmla="*/ 2147483647 h 1734"/>
              <a:gd name="T46" fmla="*/ 2147483647 w 683"/>
              <a:gd name="T47" fmla="*/ 2147483647 h 1734"/>
              <a:gd name="T48" fmla="*/ 2147483647 w 683"/>
              <a:gd name="T49" fmla="*/ 2147483647 h 1734"/>
              <a:gd name="T50" fmla="*/ 2147483647 w 683"/>
              <a:gd name="T51" fmla="*/ 2147483647 h 1734"/>
              <a:gd name="T52" fmla="*/ 2147483647 w 683"/>
              <a:gd name="T53" fmla="*/ 2147483647 h 1734"/>
              <a:gd name="T54" fmla="*/ 2147483647 w 683"/>
              <a:gd name="T55" fmla="*/ 2147483647 h 1734"/>
              <a:gd name="T56" fmla="*/ 2147483647 w 683"/>
              <a:gd name="T57" fmla="*/ 2147483647 h 1734"/>
              <a:gd name="T58" fmla="*/ 2147483647 w 683"/>
              <a:gd name="T59" fmla="*/ 2147483647 h 1734"/>
              <a:gd name="T60" fmla="*/ 2147483647 w 683"/>
              <a:gd name="T61" fmla="*/ 2147483647 h 1734"/>
              <a:gd name="T62" fmla="*/ 2147483647 w 683"/>
              <a:gd name="T63" fmla="*/ 2147483647 h 1734"/>
              <a:gd name="T64" fmla="*/ 2147483647 w 683"/>
              <a:gd name="T65" fmla="*/ 2147483647 h 1734"/>
              <a:gd name="T66" fmla="*/ 2147483647 w 683"/>
              <a:gd name="T67" fmla="*/ 2147483647 h 1734"/>
              <a:gd name="T68" fmla="*/ 2147483647 w 683"/>
              <a:gd name="T69" fmla="*/ 2147483647 h 1734"/>
              <a:gd name="T70" fmla="*/ 2147483647 w 683"/>
              <a:gd name="T71" fmla="*/ 2147483647 h 1734"/>
              <a:gd name="T72" fmla="*/ 2147483647 w 683"/>
              <a:gd name="T73" fmla="*/ 2147483647 h 1734"/>
              <a:gd name="T74" fmla="*/ 2147483647 w 683"/>
              <a:gd name="T75" fmla="*/ 2147483647 h 1734"/>
              <a:gd name="T76" fmla="*/ 2147483647 w 683"/>
              <a:gd name="T77" fmla="*/ 2147483647 h 1734"/>
              <a:gd name="T78" fmla="*/ 0 w 683"/>
              <a:gd name="T79" fmla="*/ 0 h 173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683"/>
              <a:gd name="T121" fmla="*/ 0 h 1734"/>
              <a:gd name="T122" fmla="*/ 683 w 683"/>
              <a:gd name="T123" fmla="*/ 1734 h 173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683" h="1734">
                <a:moveTo>
                  <a:pt x="0" y="0"/>
                </a:moveTo>
                <a:lnTo>
                  <a:pt x="70" y="3"/>
                </a:lnTo>
                <a:lnTo>
                  <a:pt x="138" y="14"/>
                </a:lnTo>
                <a:lnTo>
                  <a:pt x="203" y="28"/>
                </a:lnTo>
                <a:lnTo>
                  <a:pt x="266" y="50"/>
                </a:lnTo>
                <a:lnTo>
                  <a:pt x="326" y="75"/>
                </a:lnTo>
                <a:lnTo>
                  <a:pt x="381" y="105"/>
                </a:lnTo>
                <a:lnTo>
                  <a:pt x="434" y="141"/>
                </a:lnTo>
                <a:lnTo>
                  <a:pt x="459" y="161"/>
                </a:lnTo>
                <a:lnTo>
                  <a:pt x="482" y="180"/>
                </a:lnTo>
                <a:lnTo>
                  <a:pt x="505" y="202"/>
                </a:lnTo>
                <a:lnTo>
                  <a:pt x="527" y="225"/>
                </a:lnTo>
                <a:lnTo>
                  <a:pt x="546" y="250"/>
                </a:lnTo>
                <a:lnTo>
                  <a:pt x="566" y="272"/>
                </a:lnTo>
                <a:lnTo>
                  <a:pt x="584" y="297"/>
                </a:lnTo>
                <a:lnTo>
                  <a:pt x="600" y="324"/>
                </a:lnTo>
                <a:lnTo>
                  <a:pt x="615" y="349"/>
                </a:lnTo>
                <a:lnTo>
                  <a:pt x="628" y="377"/>
                </a:lnTo>
                <a:lnTo>
                  <a:pt x="640" y="405"/>
                </a:lnTo>
                <a:lnTo>
                  <a:pt x="651" y="435"/>
                </a:lnTo>
                <a:lnTo>
                  <a:pt x="660" y="463"/>
                </a:lnTo>
                <a:lnTo>
                  <a:pt x="668" y="494"/>
                </a:lnTo>
                <a:lnTo>
                  <a:pt x="674" y="524"/>
                </a:lnTo>
                <a:lnTo>
                  <a:pt x="679" y="555"/>
                </a:lnTo>
                <a:lnTo>
                  <a:pt x="681" y="588"/>
                </a:lnTo>
                <a:lnTo>
                  <a:pt x="682" y="618"/>
                </a:lnTo>
                <a:lnTo>
                  <a:pt x="682" y="973"/>
                </a:lnTo>
                <a:lnTo>
                  <a:pt x="680" y="1023"/>
                </a:lnTo>
                <a:lnTo>
                  <a:pt x="673" y="1070"/>
                </a:lnTo>
                <a:lnTo>
                  <a:pt x="663" y="1117"/>
                </a:lnTo>
                <a:lnTo>
                  <a:pt x="649" y="1162"/>
                </a:lnTo>
                <a:lnTo>
                  <a:pt x="632" y="1206"/>
                </a:lnTo>
                <a:lnTo>
                  <a:pt x="610" y="1248"/>
                </a:lnTo>
                <a:lnTo>
                  <a:pt x="586" y="1289"/>
                </a:lnTo>
                <a:lnTo>
                  <a:pt x="557" y="1328"/>
                </a:lnTo>
                <a:lnTo>
                  <a:pt x="526" y="1367"/>
                </a:lnTo>
                <a:lnTo>
                  <a:pt x="492" y="1400"/>
                </a:lnTo>
                <a:lnTo>
                  <a:pt x="454" y="1434"/>
                </a:lnTo>
                <a:lnTo>
                  <a:pt x="414" y="1464"/>
                </a:lnTo>
                <a:lnTo>
                  <a:pt x="370" y="1492"/>
                </a:lnTo>
                <a:lnTo>
                  <a:pt x="326" y="1517"/>
                </a:lnTo>
                <a:lnTo>
                  <a:pt x="278" y="1536"/>
                </a:lnTo>
                <a:lnTo>
                  <a:pt x="227" y="1556"/>
                </a:lnTo>
                <a:lnTo>
                  <a:pt x="227" y="1733"/>
                </a:lnTo>
                <a:lnTo>
                  <a:pt x="0" y="1414"/>
                </a:lnTo>
                <a:lnTo>
                  <a:pt x="227" y="1026"/>
                </a:lnTo>
                <a:lnTo>
                  <a:pt x="227" y="1201"/>
                </a:lnTo>
                <a:lnTo>
                  <a:pt x="266" y="1187"/>
                </a:lnTo>
                <a:lnTo>
                  <a:pt x="302" y="1173"/>
                </a:lnTo>
                <a:lnTo>
                  <a:pt x="338" y="1156"/>
                </a:lnTo>
                <a:lnTo>
                  <a:pt x="372" y="1137"/>
                </a:lnTo>
                <a:lnTo>
                  <a:pt x="404" y="1117"/>
                </a:lnTo>
                <a:lnTo>
                  <a:pt x="436" y="1095"/>
                </a:lnTo>
                <a:lnTo>
                  <a:pt x="466" y="1070"/>
                </a:lnTo>
                <a:lnTo>
                  <a:pt x="494" y="1045"/>
                </a:lnTo>
                <a:lnTo>
                  <a:pt x="520" y="1018"/>
                </a:lnTo>
                <a:lnTo>
                  <a:pt x="545" y="990"/>
                </a:lnTo>
                <a:lnTo>
                  <a:pt x="568" y="959"/>
                </a:lnTo>
                <a:lnTo>
                  <a:pt x="589" y="929"/>
                </a:lnTo>
                <a:lnTo>
                  <a:pt x="609" y="898"/>
                </a:lnTo>
                <a:lnTo>
                  <a:pt x="626" y="865"/>
                </a:lnTo>
                <a:lnTo>
                  <a:pt x="640" y="832"/>
                </a:lnTo>
                <a:lnTo>
                  <a:pt x="653" y="796"/>
                </a:lnTo>
                <a:lnTo>
                  <a:pt x="635" y="749"/>
                </a:lnTo>
                <a:lnTo>
                  <a:pt x="613" y="702"/>
                </a:lnTo>
                <a:lnTo>
                  <a:pt x="587" y="657"/>
                </a:lnTo>
                <a:lnTo>
                  <a:pt x="557" y="616"/>
                </a:lnTo>
                <a:lnTo>
                  <a:pt x="525" y="577"/>
                </a:lnTo>
                <a:lnTo>
                  <a:pt x="488" y="541"/>
                </a:lnTo>
                <a:lnTo>
                  <a:pt x="449" y="507"/>
                </a:lnTo>
                <a:lnTo>
                  <a:pt x="408" y="474"/>
                </a:lnTo>
                <a:lnTo>
                  <a:pt x="363" y="446"/>
                </a:lnTo>
                <a:lnTo>
                  <a:pt x="317" y="424"/>
                </a:lnTo>
                <a:lnTo>
                  <a:pt x="268" y="402"/>
                </a:lnTo>
                <a:lnTo>
                  <a:pt x="217" y="385"/>
                </a:lnTo>
                <a:lnTo>
                  <a:pt x="165" y="372"/>
                </a:lnTo>
                <a:lnTo>
                  <a:pt x="111" y="360"/>
                </a:lnTo>
                <a:lnTo>
                  <a:pt x="56" y="355"/>
                </a:lnTo>
                <a:lnTo>
                  <a:pt x="0" y="352"/>
                </a:lnTo>
                <a:lnTo>
                  <a:pt x="0" y="0"/>
                </a:lnTo>
              </a:path>
            </a:pathLst>
          </a:custGeom>
          <a:noFill/>
          <a:ln w="12700" cap="rnd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906588" y="1268413"/>
            <a:ext cx="1579562" cy="720725"/>
          </a:xfrm>
          <a:prstGeom prst="rect">
            <a:avLst/>
          </a:prstGeom>
          <a:solidFill>
            <a:srgbClr val="4B602A">
              <a:alpha val="64706"/>
            </a:srgbClr>
          </a:solidFill>
          <a:ln w="12700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2075" tIns="46038" rIns="92075" bIns="46038" anchor="ctr"/>
          <a:lstStyle/>
          <a:p>
            <a:r>
              <a:rPr lang="en-US" sz="2000" b="1" dirty="0">
                <a:latin typeface="Corbel" pitchFamily="34" charset="0"/>
              </a:rPr>
              <a:t>Associated enterprise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884363" y="4022725"/>
            <a:ext cx="1577975" cy="720725"/>
          </a:xfrm>
          <a:prstGeom prst="rect">
            <a:avLst/>
          </a:prstGeom>
          <a:solidFill>
            <a:srgbClr val="4B602A">
              <a:alpha val="64706"/>
            </a:srgbClr>
          </a:solidFill>
          <a:ln w="12700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2075" tIns="46038" rIns="92075" bIns="46038" anchor="ctr"/>
          <a:lstStyle/>
          <a:p>
            <a:r>
              <a:rPr lang="en-US" sz="2000" b="1" dirty="0">
                <a:latin typeface="Corbel" pitchFamily="34" charset="0"/>
              </a:rPr>
              <a:t>Resident</a:t>
            </a: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2438400" y="2033588"/>
            <a:ext cx="0" cy="20478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stealth" w="med" len="med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2438400" y="3024188"/>
            <a:ext cx="4699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814388" y="2019300"/>
            <a:ext cx="1084262" cy="2752725"/>
          </a:xfrm>
          <a:custGeom>
            <a:avLst/>
            <a:gdLst>
              <a:gd name="T0" fmla="*/ 2147483647 w 683"/>
              <a:gd name="T1" fmla="*/ 2147483647 h 1734"/>
              <a:gd name="T2" fmla="*/ 2147483647 w 683"/>
              <a:gd name="T3" fmla="*/ 2147483647 h 1734"/>
              <a:gd name="T4" fmla="*/ 2147483647 w 683"/>
              <a:gd name="T5" fmla="*/ 2147483647 h 1734"/>
              <a:gd name="T6" fmla="*/ 2147483647 w 683"/>
              <a:gd name="T7" fmla="*/ 2147483647 h 1734"/>
              <a:gd name="T8" fmla="*/ 2147483647 w 683"/>
              <a:gd name="T9" fmla="*/ 2147483647 h 1734"/>
              <a:gd name="T10" fmla="*/ 2147483647 w 683"/>
              <a:gd name="T11" fmla="*/ 2147483647 h 1734"/>
              <a:gd name="T12" fmla="*/ 2147483647 w 683"/>
              <a:gd name="T13" fmla="*/ 2147483647 h 1734"/>
              <a:gd name="T14" fmla="*/ 2147483647 w 683"/>
              <a:gd name="T15" fmla="*/ 2147483647 h 1734"/>
              <a:gd name="T16" fmla="*/ 2147483647 w 683"/>
              <a:gd name="T17" fmla="*/ 2147483647 h 1734"/>
              <a:gd name="T18" fmla="*/ 2147483647 w 683"/>
              <a:gd name="T19" fmla="*/ 2147483647 h 1734"/>
              <a:gd name="T20" fmla="*/ 2147483647 w 683"/>
              <a:gd name="T21" fmla="*/ 2147483647 h 1734"/>
              <a:gd name="T22" fmla="*/ 2147483647 w 683"/>
              <a:gd name="T23" fmla="*/ 2147483647 h 1734"/>
              <a:gd name="T24" fmla="*/ 0 w 683"/>
              <a:gd name="T25" fmla="*/ 2147483647 h 1734"/>
              <a:gd name="T26" fmla="*/ 2147483647 w 683"/>
              <a:gd name="T27" fmla="*/ 2147483647 h 1734"/>
              <a:gd name="T28" fmla="*/ 2147483647 w 683"/>
              <a:gd name="T29" fmla="*/ 2147483647 h 1734"/>
              <a:gd name="T30" fmla="*/ 2147483647 w 683"/>
              <a:gd name="T31" fmla="*/ 2147483647 h 1734"/>
              <a:gd name="T32" fmla="*/ 2147483647 w 683"/>
              <a:gd name="T33" fmla="*/ 2147483647 h 1734"/>
              <a:gd name="T34" fmla="*/ 2147483647 w 683"/>
              <a:gd name="T35" fmla="*/ 2147483647 h 1734"/>
              <a:gd name="T36" fmla="*/ 2147483647 w 683"/>
              <a:gd name="T37" fmla="*/ 2147483647 h 1734"/>
              <a:gd name="T38" fmla="*/ 2147483647 w 683"/>
              <a:gd name="T39" fmla="*/ 2147483647 h 1734"/>
              <a:gd name="T40" fmla="*/ 2147483647 w 683"/>
              <a:gd name="T41" fmla="*/ 2147483647 h 1734"/>
              <a:gd name="T42" fmla="*/ 2147483647 w 683"/>
              <a:gd name="T43" fmla="*/ 2147483647 h 1734"/>
              <a:gd name="T44" fmla="*/ 2147483647 w 683"/>
              <a:gd name="T45" fmla="*/ 2147483647 h 1734"/>
              <a:gd name="T46" fmla="*/ 2147483647 w 683"/>
              <a:gd name="T47" fmla="*/ 2147483647 h 1734"/>
              <a:gd name="T48" fmla="*/ 2147483647 w 683"/>
              <a:gd name="T49" fmla="*/ 2147483647 h 1734"/>
              <a:gd name="T50" fmla="*/ 2147483647 w 683"/>
              <a:gd name="T51" fmla="*/ 2147483647 h 1734"/>
              <a:gd name="T52" fmla="*/ 2147483647 w 683"/>
              <a:gd name="T53" fmla="*/ 2147483647 h 1734"/>
              <a:gd name="T54" fmla="*/ 2147483647 w 683"/>
              <a:gd name="T55" fmla="*/ 2147483647 h 1734"/>
              <a:gd name="T56" fmla="*/ 2147483647 w 683"/>
              <a:gd name="T57" fmla="*/ 2147483647 h 1734"/>
              <a:gd name="T58" fmla="*/ 2147483647 w 683"/>
              <a:gd name="T59" fmla="*/ 2147483647 h 1734"/>
              <a:gd name="T60" fmla="*/ 2147483647 w 683"/>
              <a:gd name="T61" fmla="*/ 2147483647 h 1734"/>
              <a:gd name="T62" fmla="*/ 2147483647 w 683"/>
              <a:gd name="T63" fmla="*/ 2147483647 h 1734"/>
              <a:gd name="T64" fmla="*/ 2147483647 w 683"/>
              <a:gd name="T65" fmla="*/ 2147483647 h 1734"/>
              <a:gd name="T66" fmla="*/ 2147483647 w 683"/>
              <a:gd name="T67" fmla="*/ 2147483647 h 1734"/>
              <a:gd name="T68" fmla="*/ 2147483647 w 683"/>
              <a:gd name="T69" fmla="*/ 2147483647 h 1734"/>
              <a:gd name="T70" fmla="*/ 2147483647 w 683"/>
              <a:gd name="T71" fmla="*/ 2147483647 h 1734"/>
              <a:gd name="T72" fmla="*/ 2147483647 w 683"/>
              <a:gd name="T73" fmla="*/ 2147483647 h 1734"/>
              <a:gd name="T74" fmla="*/ 2147483647 w 683"/>
              <a:gd name="T75" fmla="*/ 2147483647 h 1734"/>
              <a:gd name="T76" fmla="*/ 2147483647 w 683"/>
              <a:gd name="T77" fmla="*/ 2147483647 h 1734"/>
              <a:gd name="T78" fmla="*/ 2147483647 w 683"/>
              <a:gd name="T79" fmla="*/ 0 h 173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683"/>
              <a:gd name="T121" fmla="*/ 0 h 1734"/>
              <a:gd name="T122" fmla="*/ 683 w 683"/>
              <a:gd name="T123" fmla="*/ 1734 h 173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683" h="1734">
                <a:moveTo>
                  <a:pt x="682" y="0"/>
                </a:moveTo>
                <a:lnTo>
                  <a:pt x="612" y="3"/>
                </a:lnTo>
                <a:lnTo>
                  <a:pt x="544" y="14"/>
                </a:lnTo>
                <a:lnTo>
                  <a:pt x="479" y="28"/>
                </a:lnTo>
                <a:lnTo>
                  <a:pt x="416" y="50"/>
                </a:lnTo>
                <a:lnTo>
                  <a:pt x="356" y="75"/>
                </a:lnTo>
                <a:lnTo>
                  <a:pt x="301" y="105"/>
                </a:lnTo>
                <a:lnTo>
                  <a:pt x="248" y="141"/>
                </a:lnTo>
                <a:lnTo>
                  <a:pt x="223" y="161"/>
                </a:lnTo>
                <a:lnTo>
                  <a:pt x="200" y="180"/>
                </a:lnTo>
                <a:lnTo>
                  <a:pt x="177" y="202"/>
                </a:lnTo>
                <a:lnTo>
                  <a:pt x="155" y="225"/>
                </a:lnTo>
                <a:lnTo>
                  <a:pt x="136" y="250"/>
                </a:lnTo>
                <a:lnTo>
                  <a:pt x="117" y="272"/>
                </a:lnTo>
                <a:lnTo>
                  <a:pt x="98" y="297"/>
                </a:lnTo>
                <a:lnTo>
                  <a:pt x="82" y="324"/>
                </a:lnTo>
                <a:lnTo>
                  <a:pt x="68" y="349"/>
                </a:lnTo>
                <a:lnTo>
                  <a:pt x="54" y="377"/>
                </a:lnTo>
                <a:lnTo>
                  <a:pt x="42" y="405"/>
                </a:lnTo>
                <a:lnTo>
                  <a:pt x="31" y="435"/>
                </a:lnTo>
                <a:lnTo>
                  <a:pt x="22" y="463"/>
                </a:lnTo>
                <a:lnTo>
                  <a:pt x="14" y="494"/>
                </a:lnTo>
                <a:lnTo>
                  <a:pt x="8" y="524"/>
                </a:lnTo>
                <a:lnTo>
                  <a:pt x="3" y="555"/>
                </a:lnTo>
                <a:lnTo>
                  <a:pt x="1" y="588"/>
                </a:lnTo>
                <a:lnTo>
                  <a:pt x="0" y="618"/>
                </a:lnTo>
                <a:lnTo>
                  <a:pt x="0" y="973"/>
                </a:lnTo>
                <a:lnTo>
                  <a:pt x="2" y="1023"/>
                </a:lnTo>
                <a:lnTo>
                  <a:pt x="9" y="1070"/>
                </a:lnTo>
                <a:lnTo>
                  <a:pt x="19" y="1117"/>
                </a:lnTo>
                <a:lnTo>
                  <a:pt x="33" y="1162"/>
                </a:lnTo>
                <a:lnTo>
                  <a:pt x="50" y="1206"/>
                </a:lnTo>
                <a:lnTo>
                  <a:pt x="72" y="1248"/>
                </a:lnTo>
                <a:lnTo>
                  <a:pt x="97" y="1289"/>
                </a:lnTo>
                <a:lnTo>
                  <a:pt x="126" y="1328"/>
                </a:lnTo>
                <a:lnTo>
                  <a:pt x="156" y="1367"/>
                </a:lnTo>
                <a:lnTo>
                  <a:pt x="191" y="1400"/>
                </a:lnTo>
                <a:lnTo>
                  <a:pt x="228" y="1434"/>
                </a:lnTo>
                <a:lnTo>
                  <a:pt x="269" y="1464"/>
                </a:lnTo>
                <a:lnTo>
                  <a:pt x="311" y="1492"/>
                </a:lnTo>
                <a:lnTo>
                  <a:pt x="357" y="1517"/>
                </a:lnTo>
                <a:lnTo>
                  <a:pt x="404" y="1536"/>
                </a:lnTo>
                <a:lnTo>
                  <a:pt x="455" y="1556"/>
                </a:lnTo>
                <a:lnTo>
                  <a:pt x="455" y="1733"/>
                </a:lnTo>
                <a:lnTo>
                  <a:pt x="682" y="1414"/>
                </a:lnTo>
                <a:lnTo>
                  <a:pt x="455" y="1026"/>
                </a:lnTo>
                <a:lnTo>
                  <a:pt x="455" y="1201"/>
                </a:lnTo>
                <a:lnTo>
                  <a:pt x="416" y="1187"/>
                </a:lnTo>
                <a:lnTo>
                  <a:pt x="380" y="1173"/>
                </a:lnTo>
                <a:lnTo>
                  <a:pt x="344" y="1156"/>
                </a:lnTo>
                <a:lnTo>
                  <a:pt x="310" y="1137"/>
                </a:lnTo>
                <a:lnTo>
                  <a:pt x="278" y="1117"/>
                </a:lnTo>
                <a:lnTo>
                  <a:pt x="246" y="1095"/>
                </a:lnTo>
                <a:lnTo>
                  <a:pt x="216" y="1070"/>
                </a:lnTo>
                <a:lnTo>
                  <a:pt x="188" y="1045"/>
                </a:lnTo>
                <a:lnTo>
                  <a:pt x="162" y="1018"/>
                </a:lnTo>
                <a:lnTo>
                  <a:pt x="137" y="990"/>
                </a:lnTo>
                <a:lnTo>
                  <a:pt x="114" y="959"/>
                </a:lnTo>
                <a:lnTo>
                  <a:pt x="93" y="929"/>
                </a:lnTo>
                <a:lnTo>
                  <a:pt x="73" y="898"/>
                </a:lnTo>
                <a:lnTo>
                  <a:pt x="56" y="865"/>
                </a:lnTo>
                <a:lnTo>
                  <a:pt x="42" y="832"/>
                </a:lnTo>
                <a:lnTo>
                  <a:pt x="28" y="796"/>
                </a:lnTo>
                <a:lnTo>
                  <a:pt x="47" y="749"/>
                </a:lnTo>
                <a:lnTo>
                  <a:pt x="69" y="702"/>
                </a:lnTo>
                <a:lnTo>
                  <a:pt x="95" y="657"/>
                </a:lnTo>
                <a:lnTo>
                  <a:pt x="125" y="616"/>
                </a:lnTo>
                <a:lnTo>
                  <a:pt x="157" y="577"/>
                </a:lnTo>
                <a:lnTo>
                  <a:pt x="193" y="541"/>
                </a:lnTo>
                <a:lnTo>
                  <a:pt x="233" y="507"/>
                </a:lnTo>
                <a:lnTo>
                  <a:pt x="274" y="474"/>
                </a:lnTo>
                <a:lnTo>
                  <a:pt x="319" y="446"/>
                </a:lnTo>
                <a:lnTo>
                  <a:pt x="365" y="424"/>
                </a:lnTo>
                <a:lnTo>
                  <a:pt x="414" y="402"/>
                </a:lnTo>
                <a:lnTo>
                  <a:pt x="464" y="385"/>
                </a:lnTo>
                <a:lnTo>
                  <a:pt x="517" y="372"/>
                </a:lnTo>
                <a:lnTo>
                  <a:pt x="570" y="360"/>
                </a:lnTo>
                <a:lnTo>
                  <a:pt x="626" y="355"/>
                </a:lnTo>
                <a:lnTo>
                  <a:pt x="682" y="352"/>
                </a:lnTo>
                <a:lnTo>
                  <a:pt x="682" y="0"/>
                </a:lnTo>
              </a:path>
            </a:pathLst>
          </a:custGeom>
          <a:noFill/>
          <a:ln w="12700" cap="rnd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966788" y="4905375"/>
            <a:ext cx="16224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Corbel" pitchFamily="34" charset="0"/>
              </a:rPr>
              <a:t>Transfer price</a:t>
            </a: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6642100" y="4946650"/>
            <a:ext cx="162242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latin typeface="Calibri" pitchFamily="34" charset="0"/>
                <a:ea typeface="Calibri" pitchFamily="34" charset="0"/>
                <a:cs typeface="Calibri" pitchFamily="34" charset="0"/>
              </a:rPr>
              <a:t>Arm’s length price</a:t>
            </a: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6400800" y="2009775"/>
            <a:ext cx="0" cy="20478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stealth" w="med" len="med"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5930900" y="3019425"/>
            <a:ext cx="4699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Enterprise regarded as AE – Section 92A (1)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Based on the concept of commonality of Control. Management or Capital as contained in Article 9 of the OECD Model Tax Convention</a:t>
            </a:r>
          </a:p>
          <a:p>
            <a:pPr marL="457200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Enterprises deemed to be AE – Section 92A (2)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Capital – </a:t>
            </a:r>
          </a:p>
          <a:p>
            <a:pPr marL="1600200" lvl="2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 Shareholding (a &amp; b), Loan ( c ), Guarantee for borrowing (d), interest (e);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Management</a:t>
            </a:r>
          </a:p>
          <a:p>
            <a:pPr marL="1600200" lvl="2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Appointment of Directors or Executive Director (e &amp; f)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Control</a:t>
            </a:r>
          </a:p>
          <a:p>
            <a:pPr marL="1600200" lvl="2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Intangible property (g), production/trading activities (h &amp; </a:t>
            </a:r>
            <a:r>
              <a:rPr lang="en-GB" sz="2000" i="1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i</a:t>
            </a: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) , others (j &amp; K )</a:t>
            </a:r>
          </a:p>
          <a:p>
            <a:pPr marL="1028700" lvl="1" indent="-457200">
              <a:spcBef>
                <a:spcPct val="20000"/>
              </a:spcBef>
              <a:spcAft>
                <a:spcPct val="20000"/>
              </a:spcAft>
              <a:buClr>
                <a:schemeClr val="bg1"/>
              </a:buClr>
              <a:buFont typeface="Wingdings" pitchFamily="2" charset="2"/>
              <a:buChar char="q"/>
            </a:pPr>
            <a:r>
              <a:rPr lang="en-GB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Relationship of mutual interest (m)</a:t>
            </a:r>
          </a:p>
          <a:p>
            <a:pPr>
              <a:buClr>
                <a:schemeClr val="bg1"/>
              </a:buCl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GB" sz="4400" b="1" dirty="0" smtClean="0">
                <a:solidFill>
                  <a:schemeClr val="bg2">
                    <a:lumMod val="75000"/>
                  </a:schemeClr>
                </a:solidFill>
              </a:rPr>
              <a:t>Associated Enterprises</a:t>
            </a:r>
            <a:br>
              <a:rPr lang="en-GB" sz="4400" b="1" dirty="0" smtClean="0">
                <a:solidFill>
                  <a:schemeClr val="bg2">
                    <a:lumMod val="75000"/>
                  </a:schemeClr>
                </a:solidFill>
              </a:rPr>
            </a:br>
            <a:endParaRPr lang="en-US" sz="4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2362200"/>
            <a:ext cx="7848600" cy="3352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3400" i="1">
                <a:solidFill>
                  <a:schemeClr val="tx1"/>
                </a:solidFill>
                <a:latin typeface="Tahoma" pitchFamily="34" charset="0"/>
              </a:rPr>
              <a:t/>
            </a:r>
            <a:br>
              <a:rPr sz="3400" i="1">
                <a:solidFill>
                  <a:schemeClr val="tx1"/>
                </a:solidFill>
                <a:latin typeface="Tahoma" pitchFamily="34" charset="0"/>
              </a:rPr>
            </a:br>
            <a:r>
              <a:rPr sz="2200" i="1">
                <a:solidFill>
                  <a:schemeClr val="tx1"/>
                </a:solidFill>
              </a:rPr>
              <a:t/>
            </a:r>
            <a:br>
              <a:rPr sz="2200" i="1">
                <a:solidFill>
                  <a:schemeClr val="tx1"/>
                </a:solidFill>
              </a:rPr>
            </a:br>
            <a:endParaRPr sz="2200" i="1">
              <a:solidFill>
                <a:schemeClr val="bg1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04800" y="1752600"/>
            <a:ext cx="8839200" cy="10779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457200" indent="-457200" algn="just">
              <a:spcAft>
                <a:spcPct val="50000"/>
              </a:spcAft>
            </a:pPr>
            <a:r>
              <a:rPr lang="en-US" sz="3200" dirty="0">
                <a:latin typeface="Tahoma" pitchFamily="34" charset="0"/>
              </a:rPr>
              <a:t>	</a:t>
            </a:r>
            <a:r>
              <a:rPr lang="en-US" sz="3200" dirty="0" smtClean="0">
                <a:latin typeface="Tahoma" pitchFamily="34" charset="0"/>
              </a:rPr>
              <a:t>Transaction </a:t>
            </a:r>
            <a:r>
              <a:rPr lang="en-US" sz="3200" dirty="0">
                <a:latin typeface="Tahoma" pitchFamily="34" charset="0"/>
              </a:rPr>
              <a:t>includes an arrangement, understanding or action in concert –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09600" y="457200"/>
            <a:ext cx="7848600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4400" b="1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Transaction [S. 92F(v)]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09600" y="3352800"/>
            <a:ext cx="8534400" cy="18161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82575" indent="-282575" algn="just">
              <a:spcAft>
                <a:spcPct val="50000"/>
              </a:spcAft>
              <a:buFontTx/>
              <a:buChar char="•"/>
            </a:pPr>
            <a:r>
              <a:rPr lang="en-US" sz="3200" dirty="0">
                <a:latin typeface="Tahoma" pitchFamily="34" charset="0"/>
              </a:rPr>
              <a:t>whether or not formal or in writing;</a:t>
            </a:r>
          </a:p>
          <a:p>
            <a:pPr marL="282575" indent="-282575" algn="just">
              <a:spcAft>
                <a:spcPct val="50000"/>
              </a:spcAft>
              <a:buFontTx/>
              <a:buChar char="•"/>
            </a:pPr>
            <a:r>
              <a:rPr lang="en-US" sz="3200" dirty="0">
                <a:latin typeface="Tahoma" pitchFamily="34" charset="0"/>
              </a:rPr>
              <a:t>whether or not intended to be enforceable by legal proceedings.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www.facebook.com/jackysethia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162</TotalTime>
  <Words>657</Words>
  <Application>Microsoft Office PowerPoint</Application>
  <PresentationFormat>On-screen Show (4:3)</PresentationFormat>
  <Paragraphs>156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Paper</vt:lpstr>
      <vt:lpstr>Slide 1</vt:lpstr>
      <vt:lpstr>Slide 2</vt:lpstr>
      <vt:lpstr>Features </vt:lpstr>
      <vt:lpstr>Slide 4</vt:lpstr>
      <vt:lpstr>  </vt:lpstr>
      <vt:lpstr>Section 92 </vt:lpstr>
      <vt:lpstr>Slide 7</vt:lpstr>
      <vt:lpstr>Associated Enterprises </vt:lpstr>
      <vt:lpstr>  </vt:lpstr>
      <vt:lpstr>  </vt:lpstr>
      <vt:lpstr>Slide 11</vt:lpstr>
      <vt:lpstr>Slide 12</vt:lpstr>
      <vt:lpstr>Slide 13</vt:lpstr>
      <vt:lpstr>Methods Overview</vt:lpstr>
      <vt:lpstr>Comparable Uncontrolled Price Method (CUP)</vt:lpstr>
      <vt:lpstr>Resale Price Method (RPM) </vt:lpstr>
      <vt:lpstr>Cost Plus Method (CPM) </vt:lpstr>
      <vt:lpstr>Profit Split Method (PSM)</vt:lpstr>
      <vt:lpstr>Transactional Net Margin Method (TNMM)</vt:lpstr>
      <vt:lpstr>Summary of Methods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rcc</dc:creator>
  <cp:lastModifiedBy>rcc</cp:lastModifiedBy>
  <cp:revision>35</cp:revision>
  <dcterms:created xsi:type="dcterms:W3CDTF">2013-10-19T12:25:15Z</dcterms:created>
  <dcterms:modified xsi:type="dcterms:W3CDTF">2013-10-21T13:17:34Z</dcterms:modified>
</cp:coreProperties>
</file>