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2"/>
  </p:sldMasterIdLst>
  <p:notesMasterIdLst>
    <p:notesMasterId r:id="rId23"/>
  </p:notesMasterIdLst>
  <p:handoutMasterIdLst>
    <p:handoutMasterId r:id="rId24"/>
  </p:handoutMasterIdLst>
  <p:sldIdLst>
    <p:sldId id="256" r:id="rId3"/>
    <p:sldId id="418" r:id="rId4"/>
    <p:sldId id="419" r:id="rId5"/>
    <p:sldId id="420" r:id="rId6"/>
    <p:sldId id="421" r:id="rId7"/>
    <p:sldId id="428" r:id="rId8"/>
    <p:sldId id="422" r:id="rId9"/>
    <p:sldId id="423" r:id="rId10"/>
    <p:sldId id="426" r:id="rId11"/>
    <p:sldId id="429" r:id="rId12"/>
    <p:sldId id="430" r:id="rId13"/>
    <p:sldId id="431" r:id="rId14"/>
    <p:sldId id="432" r:id="rId15"/>
    <p:sldId id="433" r:id="rId16"/>
    <p:sldId id="434" r:id="rId17"/>
    <p:sldId id="435" r:id="rId18"/>
    <p:sldId id="436" r:id="rId19"/>
    <p:sldId id="437" r:id="rId20"/>
    <p:sldId id="438" r:id="rId21"/>
    <p:sldId id="427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8080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59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87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9A9FF4B-7B6F-4FCE-9448-A6E10EAF51A5}" type="datetimeFigureOut">
              <a:rPr lang="en-IN"/>
              <a:pPr>
                <a:defRPr/>
              </a:pPr>
              <a:t>17-02-2014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EEDAC2D-5691-4C35-A7BA-AF7247050796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F4AE0B6-C999-426F-8E96-29048126BA7B}" type="datetimeFigureOut">
              <a:rPr lang="en-US"/>
              <a:pPr>
                <a:defRPr/>
              </a:pPr>
              <a:t>17/02/2014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E5B81DB-A29C-422B-A6AF-0E3A6C6B33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059E1E-3D98-4140-A3B5-97A7F20CD25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 flip="none" rotWithShape="1">
          <a:gsLst>
            <a:gs pos="0">
              <a:schemeClr val="bg1"/>
            </a:gs>
            <a:gs pos="25000">
              <a:schemeClr val="bg1"/>
            </a:gs>
            <a:gs pos="100000">
              <a:schemeClr val="bg1">
                <a:lumMod val="75000"/>
                <a:lumOff val="25000"/>
              </a:schemeClr>
            </a:gs>
          </a:gsLst>
          <a:path path="circle">
            <a:fillToRect l="10000" t="110000" r="1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563975" y="5517558"/>
            <a:ext cx="6596270" cy="1354297"/>
          </a:xfrm>
          <a:prstGeom prst="rect">
            <a:avLst/>
          </a:prstGeom>
          <a:gradFill flip="none" rotWithShape="1">
            <a:gsLst>
              <a:gs pos="13000">
                <a:schemeClr val="bg2">
                  <a:lumMod val="50000"/>
                  <a:lumOff val="50000"/>
                </a:schemeClr>
              </a:gs>
              <a:gs pos="43000">
                <a:schemeClr val="tx1">
                  <a:lumMod val="85000"/>
                </a:schemeClr>
              </a:gs>
              <a:gs pos="66000">
                <a:schemeClr val="tx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pic>
        <p:nvPicPr>
          <p:cNvPr id="5" name="Picture 18" descr="Mamta Logo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516563"/>
            <a:ext cx="2749550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about-the-organizationbg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5545138"/>
            <a:ext cx="4103688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 userDrawn="1"/>
        </p:nvSpPr>
        <p:spPr>
          <a:xfrm>
            <a:off x="3814763" y="5657850"/>
            <a:ext cx="53292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i="1" dirty="0">
                <a:solidFill>
                  <a:schemeClr val="bg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Room No.6, 4</a:t>
            </a:r>
            <a:r>
              <a:rPr lang="en-US" sz="1200" i="1" baseline="30000" dirty="0">
                <a:solidFill>
                  <a:schemeClr val="bg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</a:t>
            </a:r>
            <a:r>
              <a:rPr lang="en-US" sz="1200" i="1" dirty="0">
                <a:solidFill>
                  <a:schemeClr val="bg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Floor, Commerce House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i="1" dirty="0">
                <a:solidFill>
                  <a:schemeClr val="bg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2A, </a:t>
            </a:r>
            <a:r>
              <a:rPr lang="en-US" sz="1200" i="1" dirty="0" err="1">
                <a:solidFill>
                  <a:schemeClr val="bg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Ganesh</a:t>
            </a:r>
            <a:r>
              <a:rPr lang="en-US" sz="1200" i="1" dirty="0">
                <a:solidFill>
                  <a:schemeClr val="bg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Chandra Avenue, Kolkata  700013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i="1" dirty="0">
              <a:solidFill>
                <a:schemeClr val="bg1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i="1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Connect me @ : (033) 3028 8955-57; (033) 3002 5630-33; 98310 99551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i="1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mamtab@mamtabinani.com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i="1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Visit me @ : www.mamtabinani.com</a:t>
            </a:r>
            <a:endParaRPr lang="en-IN" sz="1200" dirty="0">
              <a:latin typeface="+mn-lt"/>
              <a:cs typeface="+mn-cs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N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8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2FF3A-DEF0-47C2-BC52-AABE67A6A0E1}" type="datetimeFigureOut">
              <a:rPr lang="en-IN"/>
              <a:pPr>
                <a:defRPr/>
              </a:pPr>
              <a:t>17-02-2014</a:t>
            </a:fld>
            <a:endParaRPr lang="en-IN" dirty="0"/>
          </a:p>
        </p:txBody>
      </p:sp>
      <p:sp>
        <p:nvSpPr>
          <p:cNvPr id="10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11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727E0-C79C-4A84-B4DA-701F6C46FB19}" type="slidenum">
              <a:rPr lang="en-IN"/>
              <a:pPr>
                <a:defRPr/>
              </a:pPr>
              <a:t>‹#›</a:t>
            </a:fld>
            <a:endParaRPr lang="en-IN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38155-BDA6-4237-A369-6A573C3CFA5B}" type="datetimeFigureOut">
              <a:rPr lang="en-IN"/>
              <a:pPr>
                <a:defRPr/>
              </a:pPr>
              <a:t>17-02-2014</a:t>
            </a:fld>
            <a:endParaRPr lang="en-IN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29285-746A-41CD-BB68-AD2FF4478622}" type="slidenum">
              <a:rPr lang="en-IN"/>
              <a:pPr>
                <a:defRPr/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7D500-A686-43E5-9D5A-35FF8AE1F6E0}" type="datetimeFigureOut">
              <a:rPr lang="en-IN"/>
              <a:pPr>
                <a:defRPr/>
              </a:pPr>
              <a:t>17-02-2014</a:t>
            </a:fld>
            <a:endParaRPr lang="en-IN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F8758-B6FA-470D-9DCF-7FE00CAD4DB4}" type="slidenum">
              <a:rPr lang="en-IN"/>
              <a:pPr>
                <a:defRPr/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00000"/>
              </a:buClr>
              <a:buSzPct val="150000"/>
              <a:buFont typeface="Arial" pitchFamily="34" charset="0"/>
              <a:buChar char="•"/>
              <a:defRPr/>
            </a:lvl1pPr>
            <a:lvl2pPr>
              <a:buClr>
                <a:schemeClr val="accent3">
                  <a:lumMod val="50000"/>
                  <a:lumOff val="50000"/>
                </a:schemeClr>
              </a:buClr>
              <a:buSzPct val="150000"/>
              <a:buFont typeface="Arial" pitchFamily="34" charset="0"/>
              <a:buChar char="•"/>
              <a:defRPr/>
            </a:lvl2pPr>
            <a:lvl3pPr>
              <a:buClr>
                <a:schemeClr val="accent6">
                  <a:lumMod val="25000"/>
                </a:schemeClr>
              </a:buClr>
              <a:buSzPct val="150000"/>
              <a:buFont typeface="Arial" pitchFamily="34" charset="0"/>
              <a:buChar char="•"/>
              <a:defRPr/>
            </a:lvl3pPr>
            <a:lvl4pPr>
              <a:buClr>
                <a:schemeClr val="accent6">
                  <a:lumMod val="25000"/>
                </a:schemeClr>
              </a:buClr>
              <a:buSzPct val="150000"/>
              <a:buFont typeface="Arial" pitchFamily="34" charset="0"/>
              <a:buChar char="•"/>
              <a:defRPr/>
            </a:lvl4pPr>
            <a:lvl5pPr>
              <a:buClr>
                <a:schemeClr val="accent3">
                  <a:lumMod val="50000"/>
                  <a:lumOff val="50000"/>
                </a:schemeClr>
              </a:buClr>
              <a:buSzPct val="150000"/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N" dirty="0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718B8-02EA-4D29-AC02-0B6AD464880B}" type="datetimeFigureOut">
              <a:rPr lang="en-IN"/>
              <a:pPr>
                <a:defRPr/>
              </a:pPr>
              <a:t>17-02-2014</a:t>
            </a:fld>
            <a:endParaRPr lang="en-IN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9D7C7-FFAA-4422-A93F-CC7E77D564B3}" type="slidenum">
              <a:rPr lang="en-IN"/>
              <a:pPr>
                <a:defRPr/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21BA8-F53D-4898-8991-DF2B9AE0DBD4}" type="datetimeFigureOut">
              <a:rPr lang="en-IN"/>
              <a:pPr>
                <a:defRPr/>
              </a:pPr>
              <a:t>17-02-2014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01122-EDED-4669-A422-00108C455767}" type="slidenum">
              <a:rPr lang="en-IN"/>
              <a:pPr>
                <a:defRPr/>
              </a:pPr>
              <a:t>‹#›</a:t>
            </a:fld>
            <a:endParaRPr lang="en-IN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741A4-EA2C-468A-9A17-19E7F584D4C4}" type="datetimeFigureOut">
              <a:rPr lang="en-IN"/>
              <a:pPr>
                <a:defRPr/>
              </a:pPr>
              <a:t>17-02-2014</a:t>
            </a:fld>
            <a:endParaRPr lang="en-IN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E1BB4-8F64-41A5-BC25-AB2C11B4006D}" type="slidenum">
              <a:rPr lang="en-IN"/>
              <a:pPr>
                <a:defRPr/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AA128-150D-4B18-B8E4-E3DBD9FAF356}" type="datetimeFigureOut">
              <a:rPr lang="en-IN"/>
              <a:pPr>
                <a:defRPr/>
              </a:pPr>
              <a:t>17-02-2014</a:t>
            </a:fld>
            <a:endParaRPr lang="en-IN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2C52C-FBEB-4CFC-A6C0-B39E731E0D6E}" type="slidenum">
              <a:rPr lang="en-IN"/>
              <a:pPr>
                <a:defRPr/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824AA-3034-4F3F-996E-3136DB2F8A81}" type="datetimeFigureOut">
              <a:rPr lang="en-IN"/>
              <a:pPr>
                <a:defRPr/>
              </a:pPr>
              <a:t>17-02-2014</a:t>
            </a:fld>
            <a:endParaRPr lang="en-IN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31688-A8C6-426D-9693-9478689EA4E1}" type="slidenum">
              <a:rPr lang="en-IN"/>
              <a:pPr>
                <a:defRPr/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9D714-C85C-4C4F-9C06-603D3695E69D}" type="datetimeFigureOut">
              <a:rPr lang="en-IN"/>
              <a:pPr>
                <a:defRPr/>
              </a:pPr>
              <a:t>17-02-2014</a:t>
            </a:fld>
            <a:endParaRPr lang="en-IN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1FF3-84B3-48E0-9625-4501E556EA00}" type="slidenum">
              <a:rPr lang="en-IN"/>
              <a:pPr>
                <a:defRPr/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5E1D7-01B2-4E4F-A0EB-130D3ABFD3D0}" type="datetimeFigureOut">
              <a:rPr lang="en-IN"/>
              <a:pPr>
                <a:defRPr/>
              </a:pPr>
              <a:t>17-02-2014</a:t>
            </a:fld>
            <a:endParaRPr lang="en-IN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8E064-1765-4785-A1BA-FA19F58B7AA6}" type="slidenum">
              <a:rPr lang="en-IN"/>
              <a:pPr>
                <a:defRPr/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0F264-8556-4E36-93D1-F5CEB2145AA2}" type="datetimeFigureOut">
              <a:rPr lang="en-IN"/>
              <a:pPr>
                <a:defRPr/>
              </a:pPr>
              <a:t>17-02-2014</a:t>
            </a:fld>
            <a:endParaRPr lang="en-IN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C077C-F812-4143-ABBE-DD8222D78115}" type="slidenum">
              <a:rPr lang="en-IN"/>
              <a:pPr>
                <a:defRPr/>
              </a:pPr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65000"/>
                <a:lumOff val="35000"/>
              </a:schemeClr>
            </a:gs>
            <a:gs pos="25000">
              <a:schemeClr val="bg1">
                <a:lumMod val="75000"/>
                <a:lumOff val="25000"/>
              </a:schemeClr>
            </a:gs>
            <a:gs pos="100000">
              <a:srgbClr val="080808"/>
            </a:gs>
          </a:gsLst>
          <a:path path="circle">
            <a:fillToRect l="10000" t="110000" r="1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80000">
                <a:schemeClr val="tx1">
                  <a:lumMod val="65000"/>
                  <a:lumOff val="3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IN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8621AB-2050-4232-8772-87B659E0F8EA}" type="datetimeFigureOut">
              <a:rPr lang="en-IN"/>
              <a:pPr>
                <a:defRPr/>
              </a:pPr>
              <a:t>17-02-2014</a:t>
            </a:fld>
            <a:endParaRPr lang="en-IN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FD8DAE-692D-4E66-9996-9085E4746F49}" type="slidenum">
              <a:rPr lang="en-IN"/>
              <a:pPr>
                <a:defRPr/>
              </a:pPr>
              <a:t>‹#›</a:t>
            </a:fld>
            <a:endParaRPr lang="en-IN" dirty="0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85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283" y="289747"/>
              <a:ext cx="9175786" cy="52988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4" name="Freeform 13"/>
          <p:cNvSpPr/>
          <p:nvPr/>
        </p:nvSpPr>
        <p:spPr>
          <a:xfrm>
            <a:off x="-9525" y="4868863"/>
            <a:ext cx="9153525" cy="2012950"/>
          </a:xfrm>
          <a:custGeom>
            <a:avLst/>
            <a:gdLst>
              <a:gd name="connsiteX0" fmla="*/ 0 w 9154274"/>
              <a:gd name="connsiteY0" fmla="*/ 1202077 h 2476072"/>
              <a:gd name="connsiteX1" fmla="*/ 3996647 w 9154274"/>
              <a:gd name="connsiteY1" fmla="*/ 1890445 h 2476072"/>
              <a:gd name="connsiteX2" fmla="*/ 6832314 w 9154274"/>
              <a:gd name="connsiteY2" fmla="*/ 1510301 h 2476072"/>
              <a:gd name="connsiteX3" fmla="*/ 9154274 w 9154274"/>
              <a:gd name="connsiteY3" fmla="*/ 0 h 2476072"/>
              <a:gd name="connsiteX4" fmla="*/ 9154274 w 9154274"/>
              <a:gd name="connsiteY4" fmla="*/ 2476072 h 2476072"/>
              <a:gd name="connsiteX5" fmla="*/ 0 w 9154274"/>
              <a:gd name="connsiteY5" fmla="*/ 2455524 h 2476072"/>
              <a:gd name="connsiteX6" fmla="*/ 0 w 9154274"/>
              <a:gd name="connsiteY6" fmla="*/ 1202077 h 2476072"/>
              <a:gd name="connsiteX0" fmla="*/ 0 w 9154274"/>
              <a:gd name="connsiteY0" fmla="*/ 1202077 h 2476072"/>
              <a:gd name="connsiteX1" fmla="*/ 3996647 w 9154274"/>
              <a:gd name="connsiteY1" fmla="*/ 1890445 h 2476072"/>
              <a:gd name="connsiteX2" fmla="*/ 6832314 w 9154274"/>
              <a:gd name="connsiteY2" fmla="*/ 1510301 h 2476072"/>
              <a:gd name="connsiteX3" fmla="*/ 9154274 w 9154274"/>
              <a:gd name="connsiteY3" fmla="*/ 0 h 2476072"/>
              <a:gd name="connsiteX4" fmla="*/ 9154274 w 9154274"/>
              <a:gd name="connsiteY4" fmla="*/ 2476072 h 2476072"/>
              <a:gd name="connsiteX5" fmla="*/ 0 w 9154274"/>
              <a:gd name="connsiteY5" fmla="*/ 2455524 h 2476072"/>
              <a:gd name="connsiteX6" fmla="*/ 0 w 9154274"/>
              <a:gd name="connsiteY6" fmla="*/ 1202077 h 2476072"/>
              <a:gd name="connsiteX0" fmla="*/ 0 w 9154274"/>
              <a:gd name="connsiteY0" fmla="*/ 1202077 h 2476072"/>
              <a:gd name="connsiteX1" fmla="*/ 3996647 w 9154274"/>
              <a:gd name="connsiteY1" fmla="*/ 1890445 h 2476072"/>
              <a:gd name="connsiteX2" fmla="*/ 6832314 w 9154274"/>
              <a:gd name="connsiteY2" fmla="*/ 1510301 h 2476072"/>
              <a:gd name="connsiteX3" fmla="*/ 9154274 w 9154274"/>
              <a:gd name="connsiteY3" fmla="*/ 0 h 2476072"/>
              <a:gd name="connsiteX4" fmla="*/ 9154274 w 9154274"/>
              <a:gd name="connsiteY4" fmla="*/ 2476072 h 2476072"/>
              <a:gd name="connsiteX5" fmla="*/ 0 w 9154274"/>
              <a:gd name="connsiteY5" fmla="*/ 2455524 h 2476072"/>
              <a:gd name="connsiteX6" fmla="*/ 0 w 9154274"/>
              <a:gd name="connsiteY6" fmla="*/ 1202077 h 2476072"/>
              <a:gd name="connsiteX0" fmla="*/ 0 w 9154274"/>
              <a:gd name="connsiteY0" fmla="*/ 1202077 h 2476072"/>
              <a:gd name="connsiteX1" fmla="*/ 3996647 w 9154274"/>
              <a:gd name="connsiteY1" fmla="*/ 1890445 h 2476072"/>
              <a:gd name="connsiteX2" fmla="*/ 6832314 w 9154274"/>
              <a:gd name="connsiteY2" fmla="*/ 1510301 h 2476072"/>
              <a:gd name="connsiteX3" fmla="*/ 9154274 w 9154274"/>
              <a:gd name="connsiteY3" fmla="*/ 0 h 2476072"/>
              <a:gd name="connsiteX4" fmla="*/ 9154274 w 9154274"/>
              <a:gd name="connsiteY4" fmla="*/ 2476072 h 2476072"/>
              <a:gd name="connsiteX5" fmla="*/ 0 w 9154274"/>
              <a:gd name="connsiteY5" fmla="*/ 2455524 h 2476072"/>
              <a:gd name="connsiteX6" fmla="*/ 0 w 9154274"/>
              <a:gd name="connsiteY6" fmla="*/ 1202077 h 2476072"/>
              <a:gd name="connsiteX0" fmla="*/ 0 w 9154274"/>
              <a:gd name="connsiteY0" fmla="*/ 1202077 h 2476072"/>
              <a:gd name="connsiteX1" fmla="*/ 3996647 w 9154274"/>
              <a:gd name="connsiteY1" fmla="*/ 1890445 h 2476072"/>
              <a:gd name="connsiteX2" fmla="*/ 9154274 w 9154274"/>
              <a:gd name="connsiteY2" fmla="*/ 0 h 2476072"/>
              <a:gd name="connsiteX3" fmla="*/ 9154274 w 9154274"/>
              <a:gd name="connsiteY3" fmla="*/ 2476072 h 2476072"/>
              <a:gd name="connsiteX4" fmla="*/ 0 w 9154274"/>
              <a:gd name="connsiteY4" fmla="*/ 2455524 h 2476072"/>
              <a:gd name="connsiteX5" fmla="*/ 0 w 9154274"/>
              <a:gd name="connsiteY5" fmla="*/ 1202077 h 2476072"/>
              <a:gd name="connsiteX0" fmla="*/ 0 w 9154274"/>
              <a:gd name="connsiteY0" fmla="*/ 1202077 h 2476072"/>
              <a:gd name="connsiteX1" fmla="*/ 3996647 w 9154274"/>
              <a:gd name="connsiteY1" fmla="*/ 1890445 h 2476072"/>
              <a:gd name="connsiteX2" fmla="*/ 9154274 w 9154274"/>
              <a:gd name="connsiteY2" fmla="*/ 0 h 2476072"/>
              <a:gd name="connsiteX3" fmla="*/ 9154274 w 9154274"/>
              <a:gd name="connsiteY3" fmla="*/ 2476072 h 2476072"/>
              <a:gd name="connsiteX4" fmla="*/ 0 w 9154274"/>
              <a:gd name="connsiteY4" fmla="*/ 2455524 h 2476072"/>
              <a:gd name="connsiteX5" fmla="*/ 0 w 9154274"/>
              <a:gd name="connsiteY5" fmla="*/ 1202077 h 2476072"/>
              <a:gd name="connsiteX0" fmla="*/ 0 w 9154274"/>
              <a:gd name="connsiteY0" fmla="*/ 1202077 h 2476072"/>
              <a:gd name="connsiteX1" fmla="*/ 3996647 w 9154274"/>
              <a:gd name="connsiteY1" fmla="*/ 1890445 h 2476072"/>
              <a:gd name="connsiteX2" fmla="*/ 9154274 w 9154274"/>
              <a:gd name="connsiteY2" fmla="*/ 0 h 2476072"/>
              <a:gd name="connsiteX3" fmla="*/ 9154274 w 9154274"/>
              <a:gd name="connsiteY3" fmla="*/ 2476072 h 2476072"/>
              <a:gd name="connsiteX4" fmla="*/ 0 w 9154274"/>
              <a:gd name="connsiteY4" fmla="*/ 2455524 h 2476072"/>
              <a:gd name="connsiteX5" fmla="*/ 0 w 9154274"/>
              <a:gd name="connsiteY5" fmla="*/ 1202077 h 2476072"/>
              <a:gd name="connsiteX0" fmla="*/ 0 w 9154274"/>
              <a:gd name="connsiteY0" fmla="*/ 1202077 h 2476072"/>
              <a:gd name="connsiteX1" fmla="*/ 3996647 w 9154274"/>
              <a:gd name="connsiteY1" fmla="*/ 1890445 h 2476072"/>
              <a:gd name="connsiteX2" fmla="*/ 9154274 w 9154274"/>
              <a:gd name="connsiteY2" fmla="*/ 0 h 2476072"/>
              <a:gd name="connsiteX3" fmla="*/ 9154274 w 9154274"/>
              <a:gd name="connsiteY3" fmla="*/ 2476072 h 2476072"/>
              <a:gd name="connsiteX4" fmla="*/ 0 w 9154274"/>
              <a:gd name="connsiteY4" fmla="*/ 2455524 h 2476072"/>
              <a:gd name="connsiteX5" fmla="*/ 0 w 9154274"/>
              <a:gd name="connsiteY5" fmla="*/ 1202077 h 2476072"/>
              <a:gd name="connsiteX0" fmla="*/ 0 w 9154274"/>
              <a:gd name="connsiteY0" fmla="*/ 1202077 h 2476072"/>
              <a:gd name="connsiteX1" fmla="*/ 3996647 w 9154274"/>
              <a:gd name="connsiteY1" fmla="*/ 1890445 h 2476072"/>
              <a:gd name="connsiteX2" fmla="*/ 9154274 w 9154274"/>
              <a:gd name="connsiteY2" fmla="*/ 0 h 2476072"/>
              <a:gd name="connsiteX3" fmla="*/ 9154274 w 9154274"/>
              <a:gd name="connsiteY3" fmla="*/ 2476072 h 2476072"/>
              <a:gd name="connsiteX4" fmla="*/ 0 w 9154274"/>
              <a:gd name="connsiteY4" fmla="*/ 2455524 h 2476072"/>
              <a:gd name="connsiteX5" fmla="*/ 0 w 9154274"/>
              <a:gd name="connsiteY5" fmla="*/ 1202077 h 2476072"/>
              <a:gd name="connsiteX0" fmla="*/ 0 w 9154274"/>
              <a:gd name="connsiteY0" fmla="*/ 1202077 h 2476072"/>
              <a:gd name="connsiteX1" fmla="*/ 3996647 w 9154274"/>
              <a:gd name="connsiteY1" fmla="*/ 1890445 h 2476072"/>
              <a:gd name="connsiteX2" fmla="*/ 9154274 w 9154274"/>
              <a:gd name="connsiteY2" fmla="*/ 0 h 2476072"/>
              <a:gd name="connsiteX3" fmla="*/ 9154274 w 9154274"/>
              <a:gd name="connsiteY3" fmla="*/ 2476072 h 2476072"/>
              <a:gd name="connsiteX4" fmla="*/ 0 w 9154274"/>
              <a:gd name="connsiteY4" fmla="*/ 2455524 h 2476072"/>
              <a:gd name="connsiteX5" fmla="*/ 0 w 9154274"/>
              <a:gd name="connsiteY5" fmla="*/ 1202077 h 2476072"/>
              <a:gd name="connsiteX0" fmla="*/ 12324 w 9166598"/>
              <a:gd name="connsiteY0" fmla="*/ 1202077 h 3995891"/>
              <a:gd name="connsiteX1" fmla="*/ 4008971 w 9166598"/>
              <a:gd name="connsiteY1" fmla="*/ 1890445 h 3995891"/>
              <a:gd name="connsiteX2" fmla="*/ 9166598 w 9166598"/>
              <a:gd name="connsiteY2" fmla="*/ 0 h 3995891"/>
              <a:gd name="connsiteX3" fmla="*/ 9166598 w 9166598"/>
              <a:gd name="connsiteY3" fmla="*/ 2476072 h 3995891"/>
              <a:gd name="connsiteX4" fmla="*/ 12324 w 9166598"/>
              <a:gd name="connsiteY4" fmla="*/ 2455524 h 3995891"/>
              <a:gd name="connsiteX5" fmla="*/ 12324 w 9166598"/>
              <a:gd name="connsiteY5" fmla="*/ 1202077 h 3995891"/>
              <a:gd name="connsiteX0" fmla="*/ 12324 w 9166598"/>
              <a:gd name="connsiteY0" fmla="*/ 1202077 h 3995891"/>
              <a:gd name="connsiteX1" fmla="*/ 4008971 w 9166598"/>
              <a:gd name="connsiteY1" fmla="*/ 1890445 h 3995891"/>
              <a:gd name="connsiteX2" fmla="*/ 9166598 w 9166598"/>
              <a:gd name="connsiteY2" fmla="*/ 0 h 3995891"/>
              <a:gd name="connsiteX3" fmla="*/ 9166598 w 9166598"/>
              <a:gd name="connsiteY3" fmla="*/ 2476072 h 3995891"/>
              <a:gd name="connsiteX4" fmla="*/ 12324 w 9166598"/>
              <a:gd name="connsiteY4" fmla="*/ 2455524 h 3995891"/>
              <a:gd name="connsiteX5" fmla="*/ 12324 w 9166598"/>
              <a:gd name="connsiteY5" fmla="*/ 1202077 h 3995891"/>
              <a:gd name="connsiteX0" fmla="*/ 12324 w 9166598"/>
              <a:gd name="connsiteY0" fmla="*/ 1202077 h 3995891"/>
              <a:gd name="connsiteX1" fmla="*/ 4008971 w 9166598"/>
              <a:gd name="connsiteY1" fmla="*/ 1890445 h 3995891"/>
              <a:gd name="connsiteX2" fmla="*/ 9166598 w 9166598"/>
              <a:gd name="connsiteY2" fmla="*/ 0 h 3995891"/>
              <a:gd name="connsiteX3" fmla="*/ 9166598 w 9166598"/>
              <a:gd name="connsiteY3" fmla="*/ 2476072 h 3995891"/>
              <a:gd name="connsiteX4" fmla="*/ 12324 w 9166598"/>
              <a:gd name="connsiteY4" fmla="*/ 2455524 h 3995891"/>
              <a:gd name="connsiteX5" fmla="*/ 12324 w 9166598"/>
              <a:gd name="connsiteY5" fmla="*/ 1202077 h 3995891"/>
              <a:gd name="connsiteX0" fmla="*/ 0 w 9154274"/>
              <a:gd name="connsiteY0" fmla="*/ 1202077 h 3049861"/>
              <a:gd name="connsiteX1" fmla="*/ 3996647 w 9154274"/>
              <a:gd name="connsiteY1" fmla="*/ 1890445 h 3049861"/>
              <a:gd name="connsiteX2" fmla="*/ 9154274 w 9154274"/>
              <a:gd name="connsiteY2" fmla="*/ 0 h 3049861"/>
              <a:gd name="connsiteX3" fmla="*/ 9154274 w 9154274"/>
              <a:gd name="connsiteY3" fmla="*/ 2476072 h 3049861"/>
              <a:gd name="connsiteX4" fmla="*/ 0 w 9154274"/>
              <a:gd name="connsiteY4" fmla="*/ 2455524 h 3049861"/>
              <a:gd name="connsiteX5" fmla="*/ 0 w 9154274"/>
              <a:gd name="connsiteY5" fmla="*/ 1202077 h 3049861"/>
              <a:gd name="connsiteX0" fmla="*/ 0 w 9154274"/>
              <a:gd name="connsiteY0" fmla="*/ 1202077 h 3049861"/>
              <a:gd name="connsiteX1" fmla="*/ 3996647 w 9154274"/>
              <a:gd name="connsiteY1" fmla="*/ 1890445 h 3049861"/>
              <a:gd name="connsiteX2" fmla="*/ 9154274 w 9154274"/>
              <a:gd name="connsiteY2" fmla="*/ 0 h 3049861"/>
              <a:gd name="connsiteX3" fmla="*/ 9154274 w 9154274"/>
              <a:gd name="connsiteY3" fmla="*/ 2476072 h 3049861"/>
              <a:gd name="connsiteX4" fmla="*/ 0 w 9154274"/>
              <a:gd name="connsiteY4" fmla="*/ 2455524 h 3049861"/>
              <a:gd name="connsiteX5" fmla="*/ 0 w 9154274"/>
              <a:gd name="connsiteY5" fmla="*/ 1202077 h 3049861"/>
              <a:gd name="connsiteX0" fmla="*/ 0 w 9154274"/>
              <a:gd name="connsiteY0" fmla="*/ 1202077 h 2885326"/>
              <a:gd name="connsiteX1" fmla="*/ 3996647 w 9154274"/>
              <a:gd name="connsiteY1" fmla="*/ 1890445 h 2885326"/>
              <a:gd name="connsiteX2" fmla="*/ 9154274 w 9154274"/>
              <a:gd name="connsiteY2" fmla="*/ 0 h 2885326"/>
              <a:gd name="connsiteX3" fmla="*/ 9154274 w 9154274"/>
              <a:gd name="connsiteY3" fmla="*/ 2476072 h 2885326"/>
              <a:gd name="connsiteX4" fmla="*/ 0 w 9154274"/>
              <a:gd name="connsiteY4" fmla="*/ 2455524 h 2885326"/>
              <a:gd name="connsiteX5" fmla="*/ 0 w 9154274"/>
              <a:gd name="connsiteY5" fmla="*/ 1202077 h 2885326"/>
              <a:gd name="connsiteX0" fmla="*/ 0 w 9154274"/>
              <a:gd name="connsiteY0" fmla="*/ 1202077 h 2476072"/>
              <a:gd name="connsiteX1" fmla="*/ 3996647 w 9154274"/>
              <a:gd name="connsiteY1" fmla="*/ 1890445 h 2476072"/>
              <a:gd name="connsiteX2" fmla="*/ 9154274 w 9154274"/>
              <a:gd name="connsiteY2" fmla="*/ 0 h 2476072"/>
              <a:gd name="connsiteX3" fmla="*/ 9154274 w 9154274"/>
              <a:gd name="connsiteY3" fmla="*/ 2476072 h 2476072"/>
              <a:gd name="connsiteX4" fmla="*/ 0 w 9154274"/>
              <a:gd name="connsiteY4" fmla="*/ 2455524 h 2476072"/>
              <a:gd name="connsiteX5" fmla="*/ 0 w 9154274"/>
              <a:gd name="connsiteY5" fmla="*/ 1202077 h 2476072"/>
              <a:gd name="connsiteX0" fmla="*/ 0 w 9154274"/>
              <a:gd name="connsiteY0" fmla="*/ 1202077 h 2476072"/>
              <a:gd name="connsiteX1" fmla="*/ 3996647 w 9154274"/>
              <a:gd name="connsiteY1" fmla="*/ 1890445 h 2476072"/>
              <a:gd name="connsiteX2" fmla="*/ 9154274 w 9154274"/>
              <a:gd name="connsiteY2" fmla="*/ 0 h 2476072"/>
              <a:gd name="connsiteX3" fmla="*/ 9154274 w 9154274"/>
              <a:gd name="connsiteY3" fmla="*/ 2476072 h 2476072"/>
              <a:gd name="connsiteX4" fmla="*/ 0 w 9154274"/>
              <a:gd name="connsiteY4" fmla="*/ 2455524 h 2476072"/>
              <a:gd name="connsiteX5" fmla="*/ 0 w 9154274"/>
              <a:gd name="connsiteY5" fmla="*/ 1202077 h 2476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4274" h="2476072">
                <a:moveTo>
                  <a:pt x="0" y="1202077"/>
                </a:moveTo>
                <a:cubicBezTo>
                  <a:pt x="875016" y="1451225"/>
                  <a:pt x="2273156" y="1880171"/>
                  <a:pt x="3996647" y="1890445"/>
                </a:cubicBezTo>
                <a:cubicBezTo>
                  <a:pt x="7798941" y="1960652"/>
                  <a:pt x="8793822" y="505146"/>
                  <a:pt x="9154274" y="0"/>
                </a:cubicBezTo>
                <a:lnTo>
                  <a:pt x="9154274" y="2476072"/>
                </a:lnTo>
                <a:lnTo>
                  <a:pt x="0" y="2455524"/>
                </a:lnTo>
                <a:cubicBezTo>
                  <a:pt x="3425" y="2027434"/>
                  <a:pt x="6849" y="1599344"/>
                  <a:pt x="0" y="1202077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35" name="Picture 14" descr="birds2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24750" y="5661025"/>
            <a:ext cx="161925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6" descr="Mamta Logo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4763" y="5711825"/>
            <a:ext cx="2749551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85" r:id="rId1"/>
    <p:sldLayoutId id="2147484277" r:id="rId2"/>
    <p:sldLayoutId id="2147484286" r:id="rId3"/>
    <p:sldLayoutId id="2147484278" r:id="rId4"/>
    <p:sldLayoutId id="2147484279" r:id="rId5"/>
    <p:sldLayoutId id="2147484280" r:id="rId6"/>
    <p:sldLayoutId id="2147484281" r:id="rId7"/>
    <p:sldLayoutId id="2147484282" r:id="rId8"/>
    <p:sldLayoutId id="2147484287" r:id="rId9"/>
    <p:sldLayoutId id="2147484283" r:id="rId10"/>
    <p:sldLayoutId id="21474842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000" kern="1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0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0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0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000">
          <a:solidFill>
            <a:srgbClr val="FF000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000">
          <a:solidFill>
            <a:srgbClr val="FF000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000">
          <a:solidFill>
            <a:srgbClr val="FF000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000">
          <a:solidFill>
            <a:srgbClr val="FF000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000">
          <a:solidFill>
            <a:srgbClr val="FF0000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4D0000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4D0000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F292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amtab@mamtabinani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10"/>
          <p:cNvSpPr>
            <a:spLocks noGrp="1"/>
          </p:cNvSpPr>
          <p:nvPr>
            <p:ph type="subTitle" idx="1"/>
          </p:nvPr>
        </p:nvSpPr>
        <p:spPr>
          <a:xfrm>
            <a:off x="323528" y="980728"/>
            <a:ext cx="8062913" cy="3877004"/>
          </a:xfrm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r>
              <a:rPr lang="en-US" sz="4600" dirty="0" smtClean="0">
                <a:solidFill>
                  <a:srgbClr val="FF0000"/>
                </a:solidFill>
                <a:latin typeface="Bodoni MT" pitchFamily="18" charset="0"/>
                <a:cs typeface="Times New Roman" pitchFamily="18" charset="0"/>
              </a:rPr>
              <a:t>Companies Act, 2013</a:t>
            </a:r>
            <a:r>
              <a:rPr lang="en-US" sz="4600" dirty="0" smtClean="0">
                <a:solidFill>
                  <a:schemeClr val="bg1"/>
                </a:solidFill>
                <a:latin typeface="Bodoni MT" pitchFamily="18" charset="0"/>
                <a:cs typeface="Times New Roman" pitchFamily="18" charset="0"/>
              </a:rPr>
              <a:t/>
            </a:r>
            <a:br>
              <a:rPr lang="en-US" sz="4600" dirty="0" smtClean="0">
                <a:solidFill>
                  <a:schemeClr val="bg1"/>
                </a:solidFill>
                <a:latin typeface="Bodoni MT" pitchFamily="18" charset="0"/>
                <a:cs typeface="Times New Roman" pitchFamily="18" charset="0"/>
              </a:rPr>
            </a:br>
            <a:endParaRPr lang="en-US" sz="4600" dirty="0" smtClean="0">
              <a:solidFill>
                <a:schemeClr val="bg1"/>
              </a:solidFill>
              <a:latin typeface="Bodoni MT" pitchFamily="18" charset="0"/>
            </a:endParaRPr>
          </a:p>
          <a:p>
            <a:pPr marR="0" eaLnBrk="1" hangingPunct="1">
              <a:lnSpc>
                <a:spcPct val="80000"/>
              </a:lnSpc>
            </a:pPr>
            <a:r>
              <a:rPr lang="en-US" sz="2800" dirty="0" smtClean="0"/>
              <a:t>By  CS </a:t>
            </a:r>
            <a:r>
              <a:rPr lang="en-US" sz="2800" dirty="0" err="1" smtClean="0"/>
              <a:t>Mamta</a:t>
            </a:r>
            <a:r>
              <a:rPr lang="en-US" sz="2800" dirty="0" smtClean="0"/>
              <a:t> </a:t>
            </a:r>
            <a:r>
              <a:rPr lang="en-US" sz="2800" dirty="0" err="1" smtClean="0"/>
              <a:t>Binani</a:t>
            </a:r>
            <a:endParaRPr lang="en-US" sz="2800" dirty="0" smtClean="0"/>
          </a:p>
          <a:p>
            <a:pPr marR="0" eaLnBrk="1" hangingPunct="1">
              <a:lnSpc>
                <a:spcPct val="80000"/>
              </a:lnSpc>
            </a:pPr>
            <a:r>
              <a:rPr lang="en-US" sz="2800" dirty="0" smtClean="0"/>
              <a:t>Past Chairperson (Year 2010), EIRC of ICSI</a:t>
            </a:r>
          </a:p>
          <a:p>
            <a:pPr marR="0" eaLnBrk="1" hangingPunct="1">
              <a:lnSpc>
                <a:spcPct val="80000"/>
              </a:lnSpc>
            </a:pPr>
            <a:r>
              <a:rPr lang="en-US" sz="2800" dirty="0" err="1" smtClean="0"/>
              <a:t>Practising</a:t>
            </a:r>
            <a:r>
              <a:rPr lang="en-US" sz="2800" dirty="0" smtClean="0"/>
              <a:t> Company Secretary</a:t>
            </a:r>
          </a:p>
          <a:p>
            <a:pPr marR="0" eaLnBrk="1" hangingPunct="1">
              <a:lnSpc>
                <a:spcPct val="80000"/>
              </a:lnSpc>
            </a:pPr>
            <a:r>
              <a:rPr lang="en-US" sz="2800" dirty="0" smtClean="0">
                <a:hlinkClick r:id="rId3"/>
              </a:rPr>
              <a:t>mamtab@mamtabinani.com</a:t>
            </a:r>
            <a:endParaRPr lang="en-US" sz="2800" dirty="0" smtClean="0"/>
          </a:p>
          <a:p>
            <a:pPr marR="0" eaLnBrk="1" hangingPunct="1">
              <a:lnSpc>
                <a:spcPct val="80000"/>
              </a:lnSpc>
            </a:pPr>
            <a:endParaRPr lang="en-US" sz="3600" dirty="0" smtClean="0"/>
          </a:p>
          <a:p>
            <a:pPr marR="0" eaLnBrk="1" hangingPunct="1">
              <a:lnSpc>
                <a:spcPct val="80000"/>
              </a:lnSpc>
            </a:pPr>
            <a:r>
              <a:rPr lang="en-US" sz="3600" dirty="0" smtClean="0"/>
              <a:t>SECTION 185 </a:t>
            </a:r>
            <a:r>
              <a:rPr lang="en-US" sz="2000" dirty="0" smtClean="0"/>
              <a:t>(incorporating the circular dated 14.02.2014) </a:t>
            </a:r>
            <a:endParaRPr lang="en-US" sz="2000" dirty="0" smtClean="0"/>
          </a:p>
          <a:p>
            <a:pPr marR="0" eaLnBrk="1" hangingPunct="1">
              <a:lnSpc>
                <a:spcPct val="80000"/>
              </a:lnSpc>
            </a:pPr>
            <a:r>
              <a:rPr lang="en-US" sz="3600" dirty="0" smtClean="0"/>
              <a:t>Under Chapter XII</a:t>
            </a:r>
          </a:p>
          <a:p>
            <a:pPr marR="0" eaLnBrk="1" hangingPunct="1">
              <a:lnSpc>
                <a:spcPct val="80000"/>
              </a:lnSpc>
            </a:pPr>
            <a:endParaRPr lang="en-US" sz="2800" dirty="0" smtClean="0"/>
          </a:p>
          <a:p>
            <a:pPr marR="0" eaLnBrk="1" hangingPunct="1">
              <a:lnSpc>
                <a:spcPct val="80000"/>
              </a:lnSpc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42942"/>
          </a:xfrm>
        </p:spPr>
        <p:txBody>
          <a:bodyPr/>
          <a:lstStyle/>
          <a:p>
            <a:r>
              <a:rPr lang="en-US" dirty="0" smtClean="0"/>
              <a:t>Clarification dated 14.02.2014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3"/>
          </a:xfrm>
        </p:spPr>
        <p:txBody>
          <a:bodyPr/>
          <a:lstStyle/>
          <a:p>
            <a:pPr algn="just"/>
            <a:r>
              <a:rPr lang="en-US" sz="2400" dirty="0" smtClean="0"/>
              <a:t> </a:t>
            </a:r>
            <a:r>
              <a:rPr lang="en-US" sz="2400" u="sng" dirty="0" smtClean="0"/>
              <a:t>General Circular no.03/2014 (produced here-</a:t>
            </a:r>
            <a:r>
              <a:rPr lang="en-US" sz="2400" u="sng" dirty="0" smtClean="0">
                <a:solidFill>
                  <a:srgbClr val="FF0000"/>
                </a:solidFill>
              </a:rPr>
              <a:t>verbatim</a:t>
            </a:r>
            <a:r>
              <a:rPr lang="en-US" sz="2400" u="sng" dirty="0" smtClean="0"/>
              <a:t>)</a:t>
            </a:r>
          </a:p>
          <a:p>
            <a:pPr algn="just">
              <a:buNone/>
            </a:pPr>
            <a:r>
              <a:rPr lang="en-US" sz="2400" dirty="0" smtClean="0"/>
              <a:t>    </a:t>
            </a:r>
            <a:r>
              <a:rPr lang="en-US" sz="2400" u="sng" dirty="0" smtClean="0">
                <a:solidFill>
                  <a:srgbClr val="FF0000"/>
                </a:solidFill>
              </a:rPr>
              <a:t>Continued:</a:t>
            </a:r>
          </a:p>
          <a:p>
            <a:pPr algn="just">
              <a:buFont typeface="Wingdings" pitchFamily="2" charset="2"/>
              <a:buChar char="ü"/>
            </a:pPr>
            <a:r>
              <a:rPr lang="en-US" sz="2400" dirty="0" smtClean="0"/>
              <a:t>Section 372A of the Companies Act, 1956 specifically exempts any loans made, any guarantee given or security provided or any investment </a:t>
            </a:r>
            <a:r>
              <a:rPr lang="en-US" sz="2400" u="sng" dirty="0" smtClean="0"/>
              <a:t>made by a holding company to its wholly owned subsidiary</a:t>
            </a:r>
            <a:r>
              <a:rPr lang="en-US" sz="2400" dirty="0" smtClean="0"/>
              <a:t>.</a:t>
            </a:r>
          </a:p>
          <a:p>
            <a:pPr algn="just">
              <a:buNone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r>
              <a:rPr lang="en-US" sz="2400" dirty="0" smtClean="0"/>
              <a:t>Whereas, section 185 of the Companies Act, 2013 prohibits guarantee given or any security provided by a holding company in respect of any loan taken by its subsidiary company except in the ordinary course of business.</a:t>
            </a:r>
          </a:p>
          <a:p>
            <a:pPr algn="just">
              <a:buNone/>
            </a:pPr>
            <a:endParaRPr lang="en-US" sz="2400" u="sng" dirty="0" smtClean="0"/>
          </a:p>
          <a:p>
            <a:pPr algn="just">
              <a:buNone/>
            </a:pP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42942"/>
          </a:xfrm>
        </p:spPr>
        <p:txBody>
          <a:bodyPr/>
          <a:lstStyle/>
          <a:p>
            <a:r>
              <a:rPr lang="en-US" dirty="0" smtClean="0"/>
              <a:t>Clarification dated 14.02.2014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824" y="764704"/>
            <a:ext cx="8229600" cy="5324493"/>
          </a:xfrm>
        </p:spPr>
        <p:txBody>
          <a:bodyPr/>
          <a:lstStyle/>
          <a:p>
            <a:pPr algn="just"/>
            <a:r>
              <a:rPr lang="en-US" sz="2400" dirty="0" smtClean="0"/>
              <a:t> </a:t>
            </a:r>
            <a:r>
              <a:rPr lang="en-US" sz="2400" u="sng" dirty="0" smtClean="0"/>
              <a:t>General Circular no.03/2014 (produced here-</a:t>
            </a:r>
            <a:r>
              <a:rPr lang="en-US" sz="2400" u="sng" dirty="0" smtClean="0">
                <a:solidFill>
                  <a:srgbClr val="FF0000"/>
                </a:solidFill>
              </a:rPr>
              <a:t>verbatim</a:t>
            </a:r>
            <a:r>
              <a:rPr lang="en-US" sz="2400" u="sng" dirty="0" smtClean="0"/>
              <a:t>)</a:t>
            </a:r>
          </a:p>
          <a:p>
            <a:pPr algn="just">
              <a:buNone/>
            </a:pPr>
            <a:r>
              <a:rPr lang="en-US" sz="2400" dirty="0" smtClean="0"/>
              <a:t>    </a:t>
            </a:r>
            <a:r>
              <a:rPr lang="en-US" sz="2400" u="sng" dirty="0" smtClean="0">
                <a:solidFill>
                  <a:srgbClr val="FF0000"/>
                </a:solidFill>
              </a:rPr>
              <a:t>Continued: Here comes the clarification</a:t>
            </a:r>
          </a:p>
          <a:p>
            <a:pPr algn="just">
              <a:buFont typeface="Wingdings" pitchFamily="2" charset="2"/>
              <a:buChar char="ü"/>
            </a:pPr>
            <a:r>
              <a:rPr lang="en-US" dirty="0" smtClean="0"/>
              <a:t>In order to maintain harmony with regard to applicability of section 372A of the Companies Act, 1956 till the same is repealed and </a:t>
            </a:r>
            <a:r>
              <a:rPr lang="en-US" dirty="0" smtClean="0">
                <a:solidFill>
                  <a:srgbClr val="FF0000"/>
                </a:solidFill>
              </a:rPr>
              <a:t>section 185</a:t>
            </a:r>
            <a:r>
              <a:rPr lang="en-US" dirty="0" smtClean="0"/>
              <a:t> of the Companies Act, 2013 is notified, </a:t>
            </a:r>
            <a:r>
              <a:rPr lang="en-US" u="sng" dirty="0" smtClean="0"/>
              <a:t>it is clarified that any guarantee given or security provided by a holding company in respect of loans made  by a bank or financial institution to its subsidiary company, exemption as provided in clause (d) of sub-section (8) of section 372A of the Companies Act, 1956 shall be applicable till section 186 of the Companies Act, 2013 is notified.</a:t>
            </a:r>
          </a:p>
          <a:p>
            <a:pPr algn="just">
              <a:buNone/>
            </a:pPr>
            <a:endParaRPr lang="en-US" sz="2400" u="sng" dirty="0" smtClean="0"/>
          </a:p>
          <a:p>
            <a:pPr algn="just">
              <a:buNone/>
            </a:pP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42942"/>
          </a:xfrm>
        </p:spPr>
        <p:txBody>
          <a:bodyPr/>
          <a:lstStyle/>
          <a:p>
            <a:r>
              <a:rPr lang="en-US" dirty="0" smtClean="0"/>
              <a:t>Clarification dated 14.02.2014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824" y="1056835"/>
            <a:ext cx="8229600" cy="5324493"/>
          </a:xfrm>
        </p:spPr>
        <p:txBody>
          <a:bodyPr/>
          <a:lstStyle/>
          <a:p>
            <a:pPr algn="just"/>
            <a:r>
              <a:rPr lang="en-US" sz="2400" dirty="0" smtClean="0"/>
              <a:t> </a:t>
            </a:r>
            <a:r>
              <a:rPr lang="en-US" sz="2400" u="sng" dirty="0" smtClean="0"/>
              <a:t>General Circular no.03/2014 (produced here-</a:t>
            </a:r>
            <a:r>
              <a:rPr lang="en-US" sz="2400" u="sng" dirty="0" smtClean="0">
                <a:solidFill>
                  <a:srgbClr val="FF0000"/>
                </a:solidFill>
              </a:rPr>
              <a:t>verbatim</a:t>
            </a:r>
            <a:r>
              <a:rPr lang="en-US" sz="2400" u="sng" dirty="0" smtClean="0"/>
              <a:t>)</a:t>
            </a:r>
          </a:p>
          <a:p>
            <a:pPr algn="just">
              <a:buNone/>
            </a:pPr>
            <a:r>
              <a:rPr lang="en-US" sz="2400" dirty="0" smtClean="0"/>
              <a:t>    </a:t>
            </a:r>
            <a:r>
              <a:rPr lang="en-US" sz="2400" u="sng" dirty="0" smtClean="0">
                <a:solidFill>
                  <a:srgbClr val="FF0000"/>
                </a:solidFill>
              </a:rPr>
              <a:t>Continued: Here comes the clarification</a:t>
            </a:r>
          </a:p>
          <a:p>
            <a:pPr algn="just">
              <a:buFont typeface="Wingdings" pitchFamily="2" charset="2"/>
              <a:buChar char="ü"/>
            </a:pPr>
            <a:r>
              <a:rPr lang="en-US" dirty="0" smtClean="0"/>
              <a:t>This clarification will, however, be applicable to cases where loans so obtained are </a:t>
            </a:r>
            <a:r>
              <a:rPr lang="en-US" u="sng" dirty="0" smtClean="0"/>
              <a:t>exclusively </a:t>
            </a:r>
            <a:r>
              <a:rPr lang="en-US" u="sng" dirty="0" err="1" smtClean="0"/>
              <a:t>utilised</a:t>
            </a:r>
            <a:r>
              <a:rPr lang="en-US" dirty="0" smtClean="0"/>
              <a:t> by the subsidiary for </a:t>
            </a:r>
            <a:r>
              <a:rPr lang="en-US" u="sng" dirty="0" smtClean="0"/>
              <a:t>its principal business activities</a:t>
            </a:r>
            <a:r>
              <a:rPr lang="en-US" dirty="0" smtClean="0"/>
              <a:t>.</a:t>
            </a:r>
          </a:p>
          <a:p>
            <a:pPr algn="just">
              <a:buNone/>
            </a:pPr>
            <a:endParaRPr lang="en-US" sz="2400" u="sng" dirty="0" smtClean="0"/>
          </a:p>
          <a:p>
            <a:pPr algn="ctr">
              <a:buNone/>
            </a:pPr>
            <a:r>
              <a:rPr lang="en-US" sz="2400" dirty="0" smtClean="0"/>
              <a:t>     ----- end of circular -----</a:t>
            </a:r>
          </a:p>
          <a:p>
            <a:pPr algn="just">
              <a:buNone/>
            </a:pP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42942"/>
          </a:xfrm>
        </p:spPr>
        <p:txBody>
          <a:bodyPr/>
          <a:lstStyle/>
          <a:p>
            <a:r>
              <a:rPr lang="en-US" dirty="0" smtClean="0"/>
              <a:t>My Inputs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824" y="984827"/>
            <a:ext cx="8229600" cy="5324493"/>
          </a:xfrm>
        </p:spPr>
        <p:txBody>
          <a:bodyPr/>
          <a:lstStyle/>
          <a:p>
            <a:pPr algn="just"/>
            <a:r>
              <a:rPr lang="en-US" sz="2400" dirty="0" smtClean="0"/>
              <a:t> </a:t>
            </a:r>
            <a:r>
              <a:rPr lang="en-US" sz="2400" u="sng" dirty="0" smtClean="0"/>
              <a:t>On the clarificatory General Circular no.03/2014</a:t>
            </a:r>
          </a:p>
          <a:p>
            <a:pPr algn="just">
              <a:buNone/>
            </a:pPr>
            <a:endParaRPr lang="en-US" sz="2400" u="sng" dirty="0" smtClean="0"/>
          </a:p>
          <a:p>
            <a:pPr algn="just">
              <a:buFont typeface="Wingdings" pitchFamily="2" charset="2"/>
              <a:buChar char="ü"/>
            </a:pPr>
            <a:r>
              <a:rPr lang="en-US" sz="2400" dirty="0" smtClean="0"/>
              <a:t>It is to noted that section 372A is not applicable to private limited companies</a:t>
            </a:r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r>
              <a:rPr lang="en-US" sz="2400" dirty="0" smtClean="0"/>
              <a:t>There is </a:t>
            </a:r>
            <a:r>
              <a:rPr lang="en-US" sz="2400" dirty="0" smtClean="0">
                <a:solidFill>
                  <a:schemeClr val="accent1"/>
                </a:solidFill>
              </a:rPr>
              <a:t>no exemption</a:t>
            </a:r>
            <a:r>
              <a:rPr lang="en-US" sz="2400" dirty="0" smtClean="0"/>
              <a:t> provided to </a:t>
            </a:r>
            <a:r>
              <a:rPr lang="en-US" sz="2400" dirty="0" smtClean="0">
                <a:solidFill>
                  <a:schemeClr val="accent1"/>
                </a:solidFill>
              </a:rPr>
              <a:t>private limited companies</a:t>
            </a:r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r>
              <a:rPr lang="en-US" sz="2400" dirty="0" smtClean="0"/>
              <a:t>The exemption has been provided only to </a:t>
            </a:r>
            <a:r>
              <a:rPr lang="en-US" sz="2400" dirty="0" smtClean="0">
                <a:solidFill>
                  <a:schemeClr val="accent1"/>
                </a:solidFill>
              </a:rPr>
              <a:t>guarantee</a:t>
            </a:r>
            <a:r>
              <a:rPr lang="en-US" sz="2400" dirty="0" smtClean="0"/>
              <a:t> given or </a:t>
            </a:r>
            <a:r>
              <a:rPr lang="en-US" sz="2400" dirty="0" smtClean="0">
                <a:solidFill>
                  <a:schemeClr val="accent1"/>
                </a:solidFill>
              </a:rPr>
              <a:t>security provided</a:t>
            </a:r>
            <a:r>
              <a:rPr lang="en-US" sz="2400" dirty="0" smtClean="0"/>
              <a:t> by a holding company </a:t>
            </a:r>
            <a:r>
              <a:rPr lang="en-US" sz="2400" dirty="0" smtClean="0">
                <a:solidFill>
                  <a:srgbClr val="FF0000"/>
                </a:solidFill>
              </a:rPr>
              <a:t>(not for loans given by a holding company to its subsidiary company)</a:t>
            </a:r>
          </a:p>
          <a:p>
            <a:pPr algn="just">
              <a:buFont typeface="Wingdings" pitchFamily="2" charset="2"/>
              <a:buChar char="ü"/>
            </a:pPr>
            <a:endParaRPr lang="en-US" sz="2400" dirty="0" smtClean="0">
              <a:solidFill>
                <a:srgbClr val="FF0000"/>
              </a:solidFill>
            </a:endParaRPr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None/>
            </a:pPr>
            <a:r>
              <a:rPr lang="en-US" sz="2400" dirty="0" smtClean="0"/>
              <a:t>    </a:t>
            </a:r>
            <a:endParaRPr lang="en-US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42942"/>
          </a:xfrm>
        </p:spPr>
        <p:txBody>
          <a:bodyPr/>
          <a:lstStyle/>
          <a:p>
            <a:r>
              <a:rPr lang="en-US" dirty="0" smtClean="0"/>
              <a:t>My Inputs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840" y="620688"/>
            <a:ext cx="8229600" cy="5324493"/>
          </a:xfrm>
        </p:spPr>
        <p:txBody>
          <a:bodyPr/>
          <a:lstStyle/>
          <a:p>
            <a:pPr algn="just"/>
            <a:r>
              <a:rPr lang="en-US" sz="2400" dirty="0" smtClean="0"/>
              <a:t> </a:t>
            </a:r>
            <a:r>
              <a:rPr lang="en-US" sz="2400" u="sng" dirty="0" smtClean="0"/>
              <a:t>On the clarificatory General Circular no.03/2014</a:t>
            </a:r>
          </a:p>
          <a:p>
            <a:pPr algn="just">
              <a:buNone/>
            </a:pPr>
            <a:endParaRPr lang="en-US" sz="2400" u="sng" dirty="0" smtClean="0"/>
          </a:p>
          <a:p>
            <a:pPr algn="just">
              <a:buFont typeface="Wingdings" pitchFamily="2" charset="2"/>
              <a:buChar char="ü"/>
            </a:pPr>
            <a:r>
              <a:rPr lang="en-US" sz="2400" dirty="0" smtClean="0"/>
              <a:t>The exemption with regard to guarantee or security given by a holding company to its subsidiary company is </a:t>
            </a:r>
            <a:r>
              <a:rPr lang="en-US" sz="2400" dirty="0" smtClean="0">
                <a:solidFill>
                  <a:schemeClr val="accent1"/>
                </a:solidFill>
              </a:rPr>
              <a:t>only available in respect of loans made by a bank or financial institution</a:t>
            </a:r>
            <a:endParaRPr lang="en-US" sz="2400" dirty="0" smtClean="0"/>
          </a:p>
          <a:p>
            <a:pPr algn="just">
              <a:buNone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r>
              <a:rPr lang="en-US" sz="2400" dirty="0" smtClean="0"/>
              <a:t>The other condition is that the loans obtained by the subsidiary company  is </a:t>
            </a:r>
            <a:r>
              <a:rPr lang="en-US" sz="2400" dirty="0" smtClean="0">
                <a:solidFill>
                  <a:schemeClr val="accent1"/>
                </a:solidFill>
              </a:rPr>
              <a:t>exclusively </a:t>
            </a:r>
            <a:r>
              <a:rPr lang="en-US" sz="2400" dirty="0" err="1" smtClean="0">
                <a:solidFill>
                  <a:schemeClr val="accent1"/>
                </a:solidFill>
              </a:rPr>
              <a:t>utilised</a:t>
            </a:r>
            <a:r>
              <a:rPr lang="en-US" sz="2400" dirty="0" smtClean="0">
                <a:solidFill>
                  <a:schemeClr val="accent1"/>
                </a:solidFill>
              </a:rPr>
              <a:t> by the subsidiary company for its principal business activities</a:t>
            </a:r>
          </a:p>
          <a:p>
            <a:pPr algn="just">
              <a:buNone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FF0000"/>
                </a:solidFill>
              </a:rPr>
              <a:t>There is typo error (it seems) in the second </a:t>
            </a:r>
            <a:r>
              <a:rPr lang="en-US" sz="2400" dirty="0" err="1" smtClean="0">
                <a:solidFill>
                  <a:srgbClr val="FF0000"/>
                </a:solidFill>
              </a:rPr>
              <a:t>para</a:t>
            </a:r>
            <a:r>
              <a:rPr lang="en-US" sz="2400" dirty="0" smtClean="0">
                <a:solidFill>
                  <a:srgbClr val="FF0000"/>
                </a:solidFill>
              </a:rPr>
              <a:t> (given on slide 11 in red)-should have been section 186 and not 185</a:t>
            </a:r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None/>
            </a:pPr>
            <a:r>
              <a:rPr lang="en-US" sz="2400" dirty="0" smtClean="0"/>
              <a:t>    </a:t>
            </a:r>
            <a:endParaRPr 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42942"/>
          </a:xfrm>
        </p:spPr>
        <p:txBody>
          <a:bodyPr/>
          <a:lstStyle/>
          <a:p>
            <a:r>
              <a:rPr lang="en-US" dirty="0" smtClean="0"/>
              <a:t>My Inputs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840" y="620688"/>
            <a:ext cx="8229600" cy="5324493"/>
          </a:xfrm>
        </p:spPr>
        <p:txBody>
          <a:bodyPr/>
          <a:lstStyle/>
          <a:p>
            <a:pPr algn="just"/>
            <a:r>
              <a:rPr lang="en-US" sz="2400" dirty="0" smtClean="0"/>
              <a:t> </a:t>
            </a:r>
            <a:r>
              <a:rPr lang="en-US" sz="2400" u="sng" dirty="0" smtClean="0"/>
              <a:t>On the clarificatory General Circular no.03/2014</a:t>
            </a:r>
          </a:p>
          <a:p>
            <a:pPr algn="just">
              <a:buNone/>
            </a:pPr>
            <a:endParaRPr lang="en-US" sz="2400" u="sng" dirty="0" smtClean="0"/>
          </a:p>
          <a:p>
            <a:pPr algn="just">
              <a:buFont typeface="Wingdings" pitchFamily="2" charset="2"/>
              <a:buChar char="ü"/>
            </a:pPr>
            <a:r>
              <a:rPr lang="en-US" sz="2400" dirty="0" smtClean="0"/>
              <a:t>In my opinion, even earlier to this circular, the prohibition was not relevant to holding-subsidiary if there were no common directors and other conditions given in section 185 getting satisfied</a:t>
            </a:r>
          </a:p>
          <a:p>
            <a:pPr algn="just">
              <a:buNone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r>
              <a:rPr lang="en-US" sz="2400" dirty="0" smtClean="0"/>
              <a:t>The point on exercise of not less than 25% voting power was also with regard to directors not the company. It is worthwhile to mention here that in case of holding-subsidiary the exercise of voting is done by the company and not the  directors</a:t>
            </a:r>
          </a:p>
          <a:p>
            <a:pPr algn="just">
              <a:buNone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None/>
            </a:pPr>
            <a:r>
              <a:rPr lang="en-US" sz="2400" dirty="0" smtClean="0"/>
              <a:t>    </a:t>
            </a:r>
            <a:endParaRPr 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5778"/>
            <a:ext cx="8229600" cy="642942"/>
          </a:xfrm>
        </p:spPr>
        <p:txBody>
          <a:bodyPr/>
          <a:lstStyle/>
          <a:p>
            <a:r>
              <a:rPr lang="en-US" dirty="0" smtClean="0"/>
              <a:t>My Inputs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840" y="1056835"/>
            <a:ext cx="8229600" cy="5324493"/>
          </a:xfrm>
        </p:spPr>
        <p:txBody>
          <a:bodyPr/>
          <a:lstStyle/>
          <a:p>
            <a:pPr algn="just"/>
            <a:endParaRPr lang="en-US" sz="2400" u="sng" dirty="0" smtClean="0"/>
          </a:p>
          <a:p>
            <a:pPr algn="just">
              <a:buFont typeface="Wingdings" pitchFamily="2" charset="2"/>
              <a:buChar char="ü"/>
            </a:pPr>
            <a:r>
              <a:rPr lang="en-US" sz="2400" dirty="0" smtClean="0"/>
              <a:t>The circular draws reference to that subsection of section 372A which mentions about wholly owned subsidiary. On a further reading of the circular, there is mention of holding company to its subsidiary company (not wholly owned subsidiary). One has to take a call on this. In my opinion it will be only for wholly owned  subsidiary.</a:t>
            </a:r>
          </a:p>
          <a:p>
            <a:pPr algn="just">
              <a:buNone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None/>
            </a:pPr>
            <a:r>
              <a:rPr lang="en-US" sz="2400" dirty="0" smtClean="0"/>
              <a:t>    </a:t>
            </a:r>
            <a:endParaRPr 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5778"/>
            <a:ext cx="8229600" cy="642942"/>
          </a:xfrm>
        </p:spPr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840" y="408763"/>
            <a:ext cx="8229600" cy="5324493"/>
          </a:xfrm>
        </p:spPr>
        <p:txBody>
          <a:bodyPr/>
          <a:lstStyle/>
          <a:p>
            <a:pPr algn="just"/>
            <a:endParaRPr lang="en-US" sz="2400" u="sng" dirty="0" smtClean="0"/>
          </a:p>
          <a:p>
            <a:pPr algn="just"/>
            <a:r>
              <a:rPr lang="en-US" sz="2400" dirty="0" smtClean="0"/>
              <a:t>ABC Private Limited is a wholly owned subsidiary of XYZ Limited </a:t>
            </a:r>
          </a:p>
          <a:p>
            <a:pPr algn="just"/>
            <a:r>
              <a:rPr lang="en-US" sz="2400" dirty="0" smtClean="0"/>
              <a:t>The principal business activity of ABC Private Limited is manufacturing of cement</a:t>
            </a:r>
          </a:p>
          <a:p>
            <a:pPr algn="just"/>
            <a:r>
              <a:rPr lang="en-US" sz="2400" dirty="0" smtClean="0"/>
              <a:t>ABC Private Limited borrows money from State Bank of India </a:t>
            </a:r>
          </a:p>
          <a:p>
            <a:pPr algn="just"/>
            <a:r>
              <a:rPr lang="en-US" sz="2400" dirty="0" smtClean="0"/>
              <a:t>It seeks corporate guarantee from XYZ Limited</a:t>
            </a:r>
          </a:p>
          <a:p>
            <a:pPr algn="just"/>
            <a:r>
              <a:rPr lang="en-US" sz="2400" dirty="0" smtClean="0"/>
              <a:t>Mr. R is a director of ABC Private Limited and also a director of XYZ Limited</a:t>
            </a:r>
          </a:p>
          <a:p>
            <a:pPr algn="just"/>
            <a:r>
              <a:rPr lang="en-US" sz="2400" dirty="0" smtClean="0"/>
              <a:t>Prior to the clarification dated 14.02.2014, this would have attracted the provisions of section 185 because </a:t>
            </a:r>
            <a:r>
              <a:rPr lang="en-US" sz="2400" dirty="0" smtClean="0"/>
              <a:t>of common directorship</a:t>
            </a:r>
            <a:endParaRPr lang="en-US" sz="2400" dirty="0" smtClean="0"/>
          </a:p>
          <a:p>
            <a:pPr algn="just"/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None/>
            </a:pPr>
            <a:r>
              <a:rPr lang="en-US" sz="2400" dirty="0" smtClean="0"/>
              <a:t>    </a:t>
            </a:r>
            <a:endParaRPr lang="en-US" sz="2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5778"/>
            <a:ext cx="8229600" cy="642942"/>
          </a:xfrm>
        </p:spPr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840" y="408763"/>
            <a:ext cx="8229600" cy="5324493"/>
          </a:xfrm>
        </p:spPr>
        <p:txBody>
          <a:bodyPr/>
          <a:lstStyle/>
          <a:p>
            <a:pPr algn="just">
              <a:buNone/>
            </a:pPr>
            <a:endParaRPr lang="en-US" sz="2400" u="sng" dirty="0" smtClean="0"/>
          </a:p>
          <a:p>
            <a:pPr algn="just">
              <a:buNone/>
            </a:pPr>
            <a:r>
              <a:rPr lang="en-US" sz="2400" u="sng" dirty="0" smtClean="0"/>
              <a:t>Continued from previous slide</a:t>
            </a:r>
            <a:r>
              <a:rPr lang="en-US" sz="2400" dirty="0" smtClean="0"/>
              <a:t>:</a:t>
            </a:r>
          </a:p>
          <a:p>
            <a:pPr algn="just"/>
            <a:r>
              <a:rPr lang="en-US" sz="2400" dirty="0" smtClean="0"/>
              <a:t>Post the clarification </a:t>
            </a:r>
            <a:r>
              <a:rPr lang="en-US" sz="2400" dirty="0" smtClean="0"/>
              <a:t>dated 14.02.2014, </a:t>
            </a:r>
            <a:r>
              <a:rPr lang="en-US" sz="2400" dirty="0" smtClean="0"/>
              <a:t>the corporate guarantee can be extended by XYZ Limited to ABC Private Limited provided the loan amount is </a:t>
            </a:r>
            <a:r>
              <a:rPr lang="en-US" sz="2400" dirty="0" err="1" smtClean="0"/>
              <a:t>utilised</a:t>
            </a:r>
            <a:r>
              <a:rPr lang="en-US" sz="2400" dirty="0" smtClean="0"/>
              <a:t> solely for its principal business activity. </a:t>
            </a:r>
          </a:p>
          <a:p>
            <a:pPr algn="just"/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r>
              <a:rPr lang="en-US" sz="2400" u="sng" dirty="0" smtClean="0"/>
              <a:t>Another example</a:t>
            </a:r>
            <a:r>
              <a:rPr lang="en-US" sz="2400" dirty="0" smtClean="0"/>
              <a:t>:</a:t>
            </a:r>
          </a:p>
          <a:p>
            <a:pPr algn="just"/>
            <a:r>
              <a:rPr lang="en-US" sz="2400" dirty="0" smtClean="0"/>
              <a:t>There are 4 private limited companies, all of which are giving corporate guarantee to the 1 company</a:t>
            </a:r>
          </a:p>
          <a:p>
            <a:pPr algn="just"/>
            <a:r>
              <a:rPr lang="en-US" sz="2400" dirty="0" smtClean="0"/>
              <a:t>The 4 companies have directors in common</a:t>
            </a:r>
          </a:p>
          <a:p>
            <a:pPr algn="just"/>
            <a:r>
              <a:rPr lang="en-US" sz="2400" dirty="0" smtClean="0"/>
              <a:t>There is this 1 public limited company which is taking the corporate guarantee</a:t>
            </a:r>
          </a:p>
          <a:p>
            <a:pPr algn="just"/>
            <a:endParaRPr lang="en-US" sz="2400" dirty="0" smtClean="0"/>
          </a:p>
          <a:p>
            <a:pPr algn="just">
              <a:buNone/>
            </a:pPr>
            <a:endParaRPr lang="en-US" sz="2400" dirty="0" smtClean="0"/>
          </a:p>
          <a:p>
            <a:pPr algn="just">
              <a:buNone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None/>
            </a:pPr>
            <a:r>
              <a:rPr lang="en-US" sz="2400" dirty="0" smtClean="0"/>
              <a:t>    </a:t>
            </a:r>
            <a:endParaRPr lang="en-US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5778"/>
            <a:ext cx="8229600" cy="642942"/>
          </a:xfrm>
        </p:spPr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840" y="408763"/>
            <a:ext cx="8229600" cy="5324493"/>
          </a:xfrm>
        </p:spPr>
        <p:txBody>
          <a:bodyPr/>
          <a:lstStyle/>
          <a:p>
            <a:pPr algn="just">
              <a:buNone/>
            </a:pPr>
            <a:endParaRPr lang="en-US" sz="2400" u="sng" dirty="0" smtClean="0"/>
          </a:p>
          <a:p>
            <a:pPr algn="just">
              <a:buNone/>
            </a:pPr>
            <a:r>
              <a:rPr lang="en-US" sz="2400" u="sng" dirty="0" smtClean="0"/>
              <a:t>Continued from previous slide</a:t>
            </a:r>
            <a:r>
              <a:rPr lang="en-US" sz="2400" dirty="0" smtClean="0"/>
              <a:t>:</a:t>
            </a:r>
          </a:p>
          <a:p>
            <a:pPr algn="just">
              <a:buNone/>
            </a:pPr>
            <a:endParaRPr lang="en-US" sz="2400" dirty="0" smtClean="0"/>
          </a:p>
          <a:p>
            <a:pPr algn="just"/>
            <a:r>
              <a:rPr lang="en-US" sz="2400" dirty="0" smtClean="0"/>
              <a:t>N</a:t>
            </a:r>
            <a:r>
              <a:rPr lang="en-US" sz="2400" dirty="0" smtClean="0"/>
              <a:t>o common director between the givers and the taker.</a:t>
            </a:r>
          </a:p>
          <a:p>
            <a:pPr algn="just"/>
            <a:r>
              <a:rPr lang="en-US" sz="2400" dirty="0" smtClean="0"/>
              <a:t>In this case, the corporate guarantee can be given. </a:t>
            </a:r>
            <a:endParaRPr lang="en-US" sz="2400" dirty="0" smtClean="0"/>
          </a:p>
          <a:p>
            <a:pPr algn="just">
              <a:buNone/>
            </a:pPr>
            <a:endParaRPr lang="en-US" sz="2400" dirty="0" smtClean="0"/>
          </a:p>
          <a:p>
            <a:pPr algn="just">
              <a:buNone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None/>
            </a:pPr>
            <a:r>
              <a:rPr lang="en-US" sz="2400" dirty="0" smtClean="0"/>
              <a:t>    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500198"/>
          </a:xfrm>
        </p:spPr>
        <p:txBody>
          <a:bodyPr/>
          <a:lstStyle/>
          <a:p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5400" dirty="0" smtClean="0"/>
              <a:t/>
            </a:r>
            <a:br>
              <a:rPr lang="en-US" sz="54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052736"/>
            <a:ext cx="8229600" cy="4960941"/>
          </a:xfrm>
        </p:spPr>
        <p:txBody>
          <a:bodyPr/>
          <a:lstStyle/>
          <a:p>
            <a:pPr algn="just"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185(1): </a:t>
            </a:r>
            <a:r>
              <a:rPr lang="en-US" sz="2400" u="sng" dirty="0" smtClean="0"/>
              <a:t>Save as otherwise provided in this Act</a:t>
            </a:r>
            <a:r>
              <a:rPr lang="en-US" sz="2400" dirty="0" smtClean="0"/>
              <a:t>, no company shall:</a:t>
            </a:r>
          </a:p>
          <a:p>
            <a:pPr algn="just">
              <a:buFont typeface="Wingdings" pitchFamily="2" charset="2"/>
              <a:buChar char="ü"/>
            </a:pPr>
            <a:r>
              <a:rPr lang="en-US" sz="2400" dirty="0" smtClean="0"/>
              <a:t> directly or indirectly</a:t>
            </a:r>
          </a:p>
          <a:p>
            <a:pPr algn="just">
              <a:buFont typeface="Wingdings" pitchFamily="2" charset="2"/>
              <a:buChar char="ü"/>
            </a:pPr>
            <a:r>
              <a:rPr lang="en-US" sz="2400" dirty="0" smtClean="0"/>
              <a:t>advance any </a:t>
            </a:r>
            <a:r>
              <a:rPr lang="en-US" sz="2400" b="1" dirty="0" smtClean="0">
                <a:solidFill>
                  <a:srgbClr val="FF0000"/>
                </a:solidFill>
              </a:rPr>
              <a:t>loan</a:t>
            </a:r>
            <a:r>
              <a:rPr lang="en-US" sz="2400" dirty="0" smtClean="0"/>
              <a:t> (including </a:t>
            </a:r>
            <a:r>
              <a:rPr lang="en-US" sz="2400" u="sng" dirty="0" smtClean="0"/>
              <a:t>any loan represented by a book debt</a:t>
            </a:r>
            <a:r>
              <a:rPr lang="en-US" sz="2400" dirty="0" smtClean="0"/>
              <a:t>)</a:t>
            </a:r>
          </a:p>
          <a:p>
            <a:pPr algn="just">
              <a:buFont typeface="Wingdings" pitchFamily="2" charset="2"/>
              <a:buChar char="ü"/>
            </a:pPr>
            <a:r>
              <a:rPr lang="en-US" sz="2400" dirty="0" smtClean="0"/>
              <a:t>To:</a:t>
            </a:r>
          </a:p>
          <a:p>
            <a:pPr algn="just">
              <a:buNone/>
            </a:pPr>
            <a:r>
              <a:rPr lang="en-US" sz="2400" dirty="0" smtClean="0"/>
              <a:t>     a.  any of its </a:t>
            </a:r>
            <a:r>
              <a:rPr lang="en-US" sz="2400" u="sng" dirty="0" smtClean="0"/>
              <a:t>directors</a:t>
            </a:r>
            <a:r>
              <a:rPr lang="en-US" sz="2400" dirty="0" smtClean="0"/>
              <a:t> or </a:t>
            </a:r>
          </a:p>
          <a:p>
            <a:pPr algn="just">
              <a:buNone/>
            </a:pPr>
            <a:r>
              <a:rPr lang="en-US" sz="2400" dirty="0" smtClean="0"/>
              <a:t>     b. </a:t>
            </a:r>
            <a:r>
              <a:rPr lang="en-US" sz="2400" u="sng" dirty="0" smtClean="0"/>
              <a:t>to any other person in whom the director is interested or </a:t>
            </a:r>
          </a:p>
          <a:p>
            <a:pPr algn="just">
              <a:buNone/>
            </a:pPr>
            <a:r>
              <a:rPr lang="en-US" sz="2400" dirty="0" smtClean="0"/>
              <a:t>    c.   give any </a:t>
            </a:r>
            <a:r>
              <a:rPr lang="en-US" sz="2400" b="1" dirty="0" smtClean="0">
                <a:solidFill>
                  <a:srgbClr val="FF0000"/>
                </a:solidFill>
              </a:rPr>
              <a:t>guarantee </a:t>
            </a:r>
            <a:r>
              <a:rPr lang="en-US" sz="2400" dirty="0" smtClean="0"/>
              <a:t>or </a:t>
            </a:r>
          </a:p>
          <a:p>
            <a:pPr algn="just">
              <a:buNone/>
            </a:pPr>
            <a:r>
              <a:rPr lang="en-US" sz="2400" dirty="0" smtClean="0"/>
              <a:t>    d. provide any </a:t>
            </a:r>
            <a:r>
              <a:rPr lang="en-US" sz="2400" b="1" dirty="0" smtClean="0">
                <a:solidFill>
                  <a:srgbClr val="FF0000"/>
                </a:solidFill>
              </a:rPr>
              <a:t>security </a:t>
            </a:r>
            <a:r>
              <a:rPr lang="en-US" sz="2400" dirty="0" smtClean="0"/>
              <a:t>in connection with any loan taken by him or such other person</a:t>
            </a:r>
            <a:endParaRPr lang="en-US" sz="2400" b="1" u="sng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7544" y="0"/>
            <a:ext cx="806489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+mj-lt"/>
              </a:rPr>
              <a:t>Section 185: Loan to Directors, etc.</a:t>
            </a:r>
          </a:p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+mj-lt"/>
              </a:rPr>
              <a:t>(corresponding sections 295, 296)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 descr="C:\Users\Ayesha Hazra\AppData\Local\Microsoft\Windows\Temporary Internet Files\Content.IE5\BKKC8P6P\MC90010521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773238"/>
            <a:ext cx="237648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r>
              <a:rPr lang="en-US" dirty="0" err="1" smtClean="0"/>
              <a:t>contd</a:t>
            </a:r>
            <a:r>
              <a:rPr lang="en-US" dirty="0" smtClean="0"/>
              <a:t>…..Section 185(1)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1"/>
          </a:xfrm>
        </p:spPr>
        <p:txBody>
          <a:bodyPr/>
          <a:lstStyle/>
          <a:p>
            <a:pPr algn="just">
              <a:buNone/>
            </a:pPr>
            <a:r>
              <a:rPr lang="en-US" dirty="0" smtClean="0"/>
              <a:t>   In the proviso to this sub-section, </a:t>
            </a:r>
            <a:r>
              <a:rPr lang="en-US" u="sng" dirty="0" smtClean="0"/>
              <a:t>2 exceptions</a:t>
            </a:r>
            <a:r>
              <a:rPr lang="en-US" dirty="0" smtClean="0"/>
              <a:t> have been provided:</a:t>
            </a:r>
          </a:p>
          <a:p>
            <a:pPr algn="just">
              <a:buNone/>
            </a:pPr>
            <a:r>
              <a:rPr lang="en-US" dirty="0" smtClean="0"/>
              <a:t>   </a:t>
            </a:r>
            <a:r>
              <a:rPr lang="en-US" u="sng" dirty="0" smtClean="0"/>
              <a:t>The first one is</a:t>
            </a:r>
            <a:r>
              <a:rPr lang="en-US" dirty="0" smtClean="0"/>
              <a:t>:</a:t>
            </a:r>
          </a:p>
          <a:p>
            <a:pPr algn="just">
              <a:buNone/>
            </a:pPr>
            <a:r>
              <a:rPr lang="en-US" dirty="0" smtClean="0">
                <a:solidFill>
                  <a:srgbClr val="FF0000"/>
                </a:solidFill>
              </a:rPr>
              <a:t>(a) </a:t>
            </a:r>
            <a:r>
              <a:rPr lang="en-US" dirty="0" smtClean="0"/>
              <a:t>the giving of any loan to a managing or whole-time        director:-</a:t>
            </a:r>
          </a:p>
          <a:p>
            <a:pPr algn="just">
              <a:buNone/>
            </a:pPr>
            <a:endParaRPr lang="en-US" dirty="0" smtClean="0"/>
          </a:p>
          <a:p>
            <a:pPr algn="just">
              <a:buNone/>
            </a:pPr>
            <a:r>
              <a:rPr lang="en-US" dirty="0" smtClean="0">
                <a:solidFill>
                  <a:srgbClr val="FF0000"/>
                </a:solidFill>
              </a:rPr>
              <a:t>   (i) </a:t>
            </a:r>
            <a:r>
              <a:rPr lang="en-US" dirty="0" smtClean="0"/>
              <a:t>as a part of the conditions of service extended by the  company to </a:t>
            </a:r>
            <a:r>
              <a:rPr lang="en-US" u="sng" dirty="0" smtClean="0"/>
              <a:t>all</a:t>
            </a:r>
            <a:r>
              <a:rPr lang="en-US" dirty="0" smtClean="0"/>
              <a:t> its employees; or</a:t>
            </a:r>
          </a:p>
          <a:p>
            <a:pPr algn="just">
              <a:buNone/>
            </a:pPr>
            <a:r>
              <a:rPr lang="en-US" dirty="0" smtClean="0">
                <a:solidFill>
                  <a:srgbClr val="FF0000"/>
                </a:solidFill>
              </a:rPr>
              <a:t>   (ii) </a:t>
            </a:r>
            <a:r>
              <a:rPr lang="en-US" dirty="0" smtClean="0"/>
              <a:t>pursuant to </a:t>
            </a:r>
            <a:r>
              <a:rPr lang="en-US" u="sng" dirty="0" smtClean="0"/>
              <a:t>any scheme</a:t>
            </a:r>
            <a:r>
              <a:rPr lang="en-US" dirty="0" smtClean="0"/>
              <a:t> approved by the members by  a special resolution;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en-US" dirty="0" err="1" smtClean="0"/>
              <a:t>contd</a:t>
            </a:r>
            <a:r>
              <a:rPr lang="en-US" dirty="0" smtClean="0"/>
              <a:t>…..Section 185(1)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9"/>
            <a:ext cx="8229600" cy="4967302"/>
          </a:xfrm>
        </p:spPr>
        <p:txBody>
          <a:bodyPr/>
          <a:lstStyle/>
          <a:p>
            <a:pPr>
              <a:buNone/>
            </a:pPr>
            <a:r>
              <a:rPr lang="en-US" u="sng" dirty="0" smtClean="0"/>
              <a:t>The second one is</a:t>
            </a:r>
            <a:r>
              <a:rPr lang="en-US" dirty="0" smtClean="0"/>
              <a:t>:</a:t>
            </a:r>
          </a:p>
          <a:p>
            <a:pPr algn="just">
              <a:buNone/>
            </a:pPr>
            <a:r>
              <a:rPr lang="en-US" dirty="0" smtClean="0">
                <a:solidFill>
                  <a:srgbClr val="FF0000"/>
                </a:solidFill>
              </a:rPr>
              <a:t>(b) </a:t>
            </a:r>
            <a:r>
              <a:rPr lang="en-US" dirty="0" smtClean="0"/>
              <a:t>a company which in the </a:t>
            </a:r>
            <a:r>
              <a:rPr lang="en-US" u="sng" dirty="0" smtClean="0"/>
              <a:t>ordinary course of its business</a:t>
            </a:r>
            <a:r>
              <a:rPr lang="en-US" dirty="0" smtClean="0"/>
              <a:t> provides:-</a:t>
            </a:r>
          </a:p>
          <a:p>
            <a:pPr algn="just">
              <a:buNone/>
            </a:pPr>
            <a:endParaRPr lang="en-US" dirty="0" smtClean="0"/>
          </a:p>
          <a:p>
            <a:pPr algn="just">
              <a:buFont typeface="Wingdings" pitchFamily="2" charset="2"/>
              <a:buChar char="ü"/>
            </a:pPr>
            <a:r>
              <a:rPr lang="en-US" dirty="0" smtClean="0"/>
              <a:t>loans; or</a:t>
            </a:r>
          </a:p>
          <a:p>
            <a:pPr algn="just">
              <a:buFont typeface="Wingdings" pitchFamily="2" charset="2"/>
              <a:buChar char="ü"/>
            </a:pPr>
            <a:r>
              <a:rPr lang="en-US" dirty="0" smtClean="0"/>
              <a:t>gives guarantees; or</a:t>
            </a:r>
          </a:p>
          <a:p>
            <a:pPr algn="just">
              <a:buFont typeface="Wingdings" pitchFamily="2" charset="2"/>
              <a:buChar char="ü"/>
            </a:pPr>
            <a:r>
              <a:rPr lang="en-US" dirty="0" smtClean="0"/>
              <a:t>securities for the due repayment of any loan </a:t>
            </a:r>
            <a:r>
              <a:rPr lang="en-US" u="sng" dirty="0" smtClean="0"/>
              <a:t>and</a:t>
            </a:r>
            <a:r>
              <a:rPr lang="en-US" dirty="0" smtClean="0"/>
              <a:t> </a:t>
            </a:r>
          </a:p>
          <a:p>
            <a:pPr algn="just">
              <a:buFont typeface="Wingdings" pitchFamily="2" charset="2"/>
              <a:buChar char="ü"/>
            </a:pPr>
            <a:r>
              <a:rPr lang="en-US" dirty="0" smtClean="0"/>
              <a:t>in respect of </a:t>
            </a:r>
            <a:r>
              <a:rPr lang="en-US" u="sng" dirty="0" smtClean="0"/>
              <a:t>such loan</a:t>
            </a:r>
            <a:r>
              <a:rPr lang="en-US" dirty="0" smtClean="0"/>
              <a:t> an interest is charged at a rate </a:t>
            </a:r>
            <a:r>
              <a:rPr lang="en-US" u="sng" dirty="0" smtClean="0"/>
              <a:t>not less than the bank rate</a:t>
            </a:r>
            <a:r>
              <a:rPr lang="en-US" dirty="0" smtClean="0"/>
              <a:t> declared by the Reserve Bank of India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63990"/>
            <a:ext cx="8229600" cy="928694"/>
          </a:xfrm>
        </p:spPr>
        <p:txBody>
          <a:bodyPr/>
          <a:lstStyle/>
          <a:p>
            <a:r>
              <a:rPr lang="en-US" sz="4800" dirty="0" err="1" smtClean="0"/>
              <a:t>contd</a:t>
            </a:r>
            <a:r>
              <a:rPr lang="en-US" sz="4800" dirty="0" smtClean="0"/>
              <a:t>….Section 185(1)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1938"/>
            <a:ext cx="8229600" cy="4967302"/>
          </a:xfrm>
        </p:spPr>
        <p:txBody>
          <a:bodyPr/>
          <a:lstStyle/>
          <a:p>
            <a:pPr>
              <a:buNone/>
            </a:pPr>
            <a:r>
              <a:rPr lang="en-US" sz="2900" b="1" u="sng" dirty="0" smtClean="0">
                <a:solidFill>
                  <a:srgbClr val="FF0000"/>
                </a:solidFill>
              </a:rPr>
              <a:t>Explanation has been provided in the section:</a:t>
            </a:r>
          </a:p>
          <a:p>
            <a:pPr algn="just">
              <a:buNone/>
            </a:pPr>
            <a:r>
              <a:rPr lang="en-US" dirty="0" smtClean="0">
                <a:solidFill>
                  <a:srgbClr val="FF0000"/>
                </a:solidFill>
              </a:rPr>
              <a:t>   </a:t>
            </a:r>
            <a:r>
              <a:rPr lang="en-US" dirty="0" smtClean="0"/>
              <a:t>For the purposes of this section, the expression “</a:t>
            </a:r>
            <a:r>
              <a:rPr lang="en-US" u="sng" dirty="0" smtClean="0"/>
              <a:t>to any other person in whom director is interested</a:t>
            </a:r>
            <a:r>
              <a:rPr lang="en-US" dirty="0" smtClean="0"/>
              <a:t>” means—</a:t>
            </a:r>
          </a:p>
          <a:p>
            <a:pPr algn="just">
              <a:buNone/>
            </a:pPr>
            <a:r>
              <a:rPr lang="en-US" dirty="0" smtClean="0">
                <a:solidFill>
                  <a:srgbClr val="FF0000"/>
                </a:solidFill>
              </a:rPr>
              <a:t>a) Individual entity:</a:t>
            </a:r>
          </a:p>
          <a:p>
            <a:pPr algn="just">
              <a:buNone/>
            </a:pPr>
            <a:r>
              <a:rPr lang="en-US" dirty="0" smtClean="0"/>
              <a:t>     </a:t>
            </a:r>
            <a:r>
              <a:rPr lang="en-US" dirty="0" err="1" smtClean="0"/>
              <a:t>i</a:t>
            </a:r>
            <a:r>
              <a:rPr lang="en-US" dirty="0" smtClean="0"/>
              <a:t>. any director of the lending company; or</a:t>
            </a:r>
          </a:p>
          <a:p>
            <a:pPr algn="just">
              <a:buNone/>
            </a:pPr>
            <a:r>
              <a:rPr lang="en-US" dirty="0" smtClean="0"/>
              <a:t>    ii. any director of its holding company; or</a:t>
            </a:r>
          </a:p>
          <a:p>
            <a:pPr algn="just">
              <a:buNone/>
            </a:pPr>
            <a:r>
              <a:rPr lang="en-US" dirty="0" smtClean="0"/>
              <a:t>    </a:t>
            </a:r>
            <a:r>
              <a:rPr lang="en-US" dirty="0" err="1" smtClean="0"/>
              <a:t>iii.any</a:t>
            </a:r>
            <a:r>
              <a:rPr lang="en-US" dirty="0" smtClean="0"/>
              <a:t> partner of any such director; or</a:t>
            </a:r>
          </a:p>
          <a:p>
            <a:pPr algn="just">
              <a:buNone/>
            </a:pPr>
            <a:r>
              <a:rPr lang="en-US" dirty="0" smtClean="0"/>
              <a:t>    iv. relative of any such director;</a:t>
            </a:r>
          </a:p>
          <a:p>
            <a:pPr algn="just">
              <a:buNone/>
            </a:pPr>
            <a:r>
              <a:rPr lang="en-US" dirty="0" smtClean="0">
                <a:solidFill>
                  <a:srgbClr val="FF0000"/>
                </a:solidFill>
              </a:rPr>
              <a:t>b) Firm:</a:t>
            </a:r>
          </a:p>
          <a:p>
            <a:pPr algn="just">
              <a:buNone/>
            </a:pPr>
            <a:r>
              <a:rPr lang="en-US" dirty="0" smtClean="0">
                <a:solidFill>
                  <a:srgbClr val="FF0000"/>
                </a:solidFill>
              </a:rPr>
              <a:t>     </a:t>
            </a:r>
            <a:r>
              <a:rPr lang="en-US" dirty="0" err="1" smtClean="0"/>
              <a:t>i</a:t>
            </a:r>
            <a:r>
              <a:rPr lang="en-US" dirty="0" smtClean="0"/>
              <a:t>. any firm in which any such director is a partner; or</a:t>
            </a:r>
          </a:p>
          <a:p>
            <a:pPr algn="just">
              <a:buNone/>
            </a:pPr>
            <a:r>
              <a:rPr lang="en-US" dirty="0" smtClean="0"/>
              <a:t>    ii. any firm in which the relative of any such director is a partner;</a:t>
            </a:r>
          </a:p>
          <a:p>
            <a:pPr>
              <a:buNone/>
            </a:pPr>
            <a:endParaRPr lang="en-US" i="1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63990"/>
            <a:ext cx="8229600" cy="928694"/>
          </a:xfrm>
        </p:spPr>
        <p:txBody>
          <a:bodyPr/>
          <a:lstStyle/>
          <a:p>
            <a:r>
              <a:rPr lang="en-US" sz="4800" dirty="0" err="1" smtClean="0"/>
              <a:t>contd</a:t>
            </a:r>
            <a:r>
              <a:rPr lang="en-US" sz="4800" dirty="0" smtClean="0"/>
              <a:t>….Section 185(1)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1978"/>
            <a:ext cx="8229600" cy="4967302"/>
          </a:xfrm>
        </p:spPr>
        <p:txBody>
          <a:bodyPr/>
          <a:lstStyle/>
          <a:p>
            <a:pPr>
              <a:buNone/>
            </a:pPr>
            <a:r>
              <a:rPr lang="en-US" sz="2900" b="1" u="sng" dirty="0" smtClean="0">
                <a:solidFill>
                  <a:srgbClr val="FF0000"/>
                </a:solidFill>
              </a:rPr>
              <a:t>Explanation has been provided in the section:</a:t>
            </a:r>
          </a:p>
          <a:p>
            <a:pPr algn="just">
              <a:buNone/>
            </a:pPr>
            <a:r>
              <a:rPr lang="en-US" dirty="0" smtClean="0">
                <a:solidFill>
                  <a:srgbClr val="FF0000"/>
                </a:solidFill>
              </a:rPr>
              <a:t>   </a:t>
            </a:r>
            <a:r>
              <a:rPr lang="en-US" dirty="0" smtClean="0"/>
              <a:t>For the purposes of this section, the expression “</a:t>
            </a:r>
            <a:r>
              <a:rPr lang="en-US" u="sng" dirty="0" smtClean="0"/>
              <a:t>to any other person in whom director is interested</a:t>
            </a:r>
            <a:r>
              <a:rPr lang="en-US" dirty="0" smtClean="0"/>
              <a:t>” means—</a:t>
            </a:r>
          </a:p>
          <a:p>
            <a:pPr algn="just">
              <a:buNone/>
            </a:pPr>
            <a:r>
              <a:rPr lang="en-US" dirty="0" smtClean="0">
                <a:solidFill>
                  <a:srgbClr val="FF0000"/>
                </a:solidFill>
              </a:rPr>
              <a:t>c) Company:</a:t>
            </a:r>
          </a:p>
          <a:p>
            <a:pPr algn="just">
              <a:buNone/>
            </a:pPr>
            <a:r>
              <a:rPr lang="en-US" dirty="0" smtClean="0">
                <a:solidFill>
                  <a:srgbClr val="FF0000"/>
                </a:solidFill>
              </a:rPr>
              <a:t>    </a:t>
            </a:r>
            <a:r>
              <a:rPr lang="en-US" dirty="0" err="1" smtClean="0"/>
              <a:t>i</a:t>
            </a:r>
            <a:r>
              <a:rPr lang="en-US" dirty="0" smtClean="0"/>
              <a:t>. any private company of which any such director is a director; or </a:t>
            </a:r>
          </a:p>
          <a:p>
            <a:pPr algn="just">
              <a:buNone/>
            </a:pPr>
            <a:r>
              <a:rPr lang="en-US" dirty="0" smtClean="0"/>
              <a:t>   ii. any private company of which any such director is a member;</a:t>
            </a:r>
          </a:p>
          <a:p>
            <a:pPr>
              <a:buNone/>
            </a:pPr>
            <a:endParaRPr lang="en-US" i="1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en-US" dirty="0" err="1" smtClean="0"/>
              <a:t>contd</a:t>
            </a:r>
            <a:r>
              <a:rPr lang="en-US" dirty="0" smtClean="0"/>
              <a:t>….Section 185(1)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7134"/>
            <a:ext cx="8229600" cy="5110178"/>
          </a:xfrm>
        </p:spPr>
        <p:txBody>
          <a:bodyPr/>
          <a:lstStyle/>
          <a:p>
            <a:pPr algn="just">
              <a:buNone/>
            </a:pPr>
            <a:r>
              <a:rPr lang="en-US" i="1" dirty="0" smtClean="0">
                <a:solidFill>
                  <a:srgbClr val="FF0000"/>
                </a:solidFill>
              </a:rPr>
              <a:t>d) </a:t>
            </a:r>
            <a:r>
              <a:rPr lang="en-US" u="sng" dirty="0" smtClean="0"/>
              <a:t>any body corporate</a:t>
            </a:r>
            <a:r>
              <a:rPr lang="en-US" dirty="0" smtClean="0"/>
              <a:t> at a general meeting of which not less than 25% of the total voting power may be </a:t>
            </a:r>
            <a:r>
              <a:rPr lang="en-US" u="sng" dirty="0" smtClean="0"/>
              <a:t>exercised or controlled</a:t>
            </a:r>
            <a:r>
              <a:rPr lang="en-US" dirty="0" smtClean="0"/>
              <a:t> by:</a:t>
            </a:r>
          </a:p>
          <a:p>
            <a:pPr algn="just">
              <a:buNone/>
            </a:pPr>
            <a:r>
              <a:rPr lang="en-US" dirty="0" smtClean="0"/>
              <a:t>    </a:t>
            </a:r>
            <a:r>
              <a:rPr lang="en-US" dirty="0" err="1" smtClean="0"/>
              <a:t>i</a:t>
            </a:r>
            <a:r>
              <a:rPr lang="en-US" dirty="0" smtClean="0"/>
              <a:t>. Any such director; or </a:t>
            </a:r>
          </a:p>
          <a:p>
            <a:pPr algn="just">
              <a:buNone/>
            </a:pPr>
            <a:r>
              <a:rPr lang="en-US" dirty="0" smtClean="0"/>
              <a:t>   ii. By 2 or more such directors, together; or</a:t>
            </a:r>
          </a:p>
          <a:p>
            <a:pPr algn="just">
              <a:buNone/>
            </a:pPr>
            <a:endParaRPr lang="en-US" dirty="0" smtClean="0"/>
          </a:p>
          <a:p>
            <a:pPr algn="just">
              <a:buNone/>
            </a:pPr>
            <a:r>
              <a:rPr lang="en-US" dirty="0" smtClean="0">
                <a:solidFill>
                  <a:srgbClr val="FF0000"/>
                </a:solidFill>
              </a:rPr>
              <a:t>e) </a:t>
            </a:r>
            <a:r>
              <a:rPr lang="en-US" u="sng" dirty="0" smtClean="0"/>
              <a:t>any body corporate</a:t>
            </a:r>
            <a:r>
              <a:rPr lang="en-US" dirty="0" smtClean="0"/>
              <a:t>, the board of directors, managing director or manager, whereof is </a:t>
            </a:r>
            <a:r>
              <a:rPr lang="en-US" u="sng" dirty="0" smtClean="0"/>
              <a:t>accustomed</a:t>
            </a:r>
            <a:r>
              <a:rPr lang="en-US" dirty="0" smtClean="0"/>
              <a:t> to act in accordance with the directions or instructions of the:</a:t>
            </a:r>
          </a:p>
          <a:p>
            <a:pPr algn="just">
              <a:buNone/>
            </a:pPr>
            <a:r>
              <a:rPr lang="en-US" dirty="0" smtClean="0"/>
              <a:t>    </a:t>
            </a:r>
            <a:r>
              <a:rPr lang="en-US" dirty="0" err="1" smtClean="0"/>
              <a:t>i</a:t>
            </a:r>
            <a:r>
              <a:rPr lang="en-US" dirty="0" smtClean="0"/>
              <a:t>. Board; or of </a:t>
            </a:r>
          </a:p>
          <a:p>
            <a:pPr algn="just">
              <a:buNone/>
            </a:pPr>
            <a:r>
              <a:rPr lang="en-US" dirty="0" smtClean="0"/>
              <a:t>   ii. Any director or directors of the lending company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/>
          <a:lstStyle/>
          <a:p>
            <a:r>
              <a:rPr lang="en-US" dirty="0" smtClean="0"/>
              <a:t>Section 185(2)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181617"/>
          </a:xfrm>
        </p:spPr>
        <p:txBody>
          <a:bodyPr/>
          <a:lstStyle/>
          <a:p>
            <a:pPr algn="just"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185(</a:t>
            </a:r>
            <a:r>
              <a:rPr lang="en-US" sz="2800" b="1" i="1" dirty="0" smtClean="0">
                <a:solidFill>
                  <a:srgbClr val="FF0000"/>
                </a:solidFill>
              </a:rPr>
              <a:t>2):</a:t>
            </a:r>
            <a:r>
              <a:rPr lang="en-US" sz="2800" i="1" dirty="0" smtClean="0"/>
              <a:t> </a:t>
            </a:r>
            <a:r>
              <a:rPr lang="en-US" dirty="0" smtClean="0"/>
              <a:t>If </a:t>
            </a:r>
            <a:r>
              <a:rPr lang="en-US" u="sng" dirty="0" smtClean="0"/>
              <a:t>contravention</a:t>
            </a:r>
            <a:r>
              <a:rPr lang="en-US" dirty="0" smtClean="0"/>
              <a:t> of section 185(1):</a:t>
            </a:r>
          </a:p>
          <a:p>
            <a:pPr algn="just">
              <a:buNone/>
            </a:pPr>
            <a:r>
              <a:rPr lang="en-US" dirty="0" smtClean="0"/>
              <a:t>  </a:t>
            </a:r>
            <a:r>
              <a:rPr lang="en-US" dirty="0" err="1" smtClean="0"/>
              <a:t>i</a:t>
            </a:r>
            <a:r>
              <a:rPr lang="en-US" dirty="0" smtClean="0"/>
              <a:t>.  The </a:t>
            </a:r>
            <a:r>
              <a:rPr lang="en-US" u="sng" dirty="0" smtClean="0"/>
              <a:t>giver</a:t>
            </a:r>
            <a:r>
              <a:rPr lang="en-US" dirty="0" smtClean="0"/>
              <a:t> and </a:t>
            </a:r>
          </a:p>
          <a:p>
            <a:pPr algn="just">
              <a:buNone/>
            </a:pPr>
            <a:r>
              <a:rPr lang="en-US" dirty="0" smtClean="0"/>
              <a:t> ii.  The </a:t>
            </a:r>
            <a:r>
              <a:rPr lang="en-US" u="sng" dirty="0" smtClean="0"/>
              <a:t>receiver </a:t>
            </a:r>
            <a:r>
              <a:rPr lang="en-US" dirty="0" smtClean="0"/>
              <a:t> both are punishable;</a:t>
            </a:r>
          </a:p>
          <a:p>
            <a:pPr algn="just">
              <a:buNone/>
            </a:pPr>
            <a:r>
              <a:rPr lang="en-US" dirty="0" smtClean="0"/>
              <a:t>   The </a:t>
            </a:r>
            <a:r>
              <a:rPr lang="en-US" u="sng" dirty="0" smtClean="0"/>
              <a:t>company</a:t>
            </a:r>
            <a:r>
              <a:rPr lang="en-US" dirty="0" smtClean="0"/>
              <a:t> shall be punishable with:</a:t>
            </a:r>
          </a:p>
          <a:p>
            <a:pPr algn="just">
              <a:buNone/>
            </a:pPr>
            <a:r>
              <a:rPr lang="en-US" dirty="0" smtClean="0"/>
              <a:t>   a. fine (not less than Rs.5 </a:t>
            </a:r>
            <a:r>
              <a:rPr lang="en-US" dirty="0" err="1" smtClean="0"/>
              <a:t>lakhs</a:t>
            </a:r>
            <a:r>
              <a:rPr lang="en-US" dirty="0" smtClean="0"/>
              <a:t> but may extend to Rs.25 </a:t>
            </a:r>
            <a:r>
              <a:rPr lang="en-US" dirty="0" err="1" smtClean="0"/>
              <a:t>lakhs</a:t>
            </a:r>
            <a:r>
              <a:rPr lang="en-US" dirty="0" smtClean="0"/>
              <a:t>)</a:t>
            </a:r>
          </a:p>
          <a:p>
            <a:pPr algn="just">
              <a:buNone/>
            </a:pPr>
            <a:r>
              <a:rPr lang="en-US" dirty="0" smtClean="0"/>
              <a:t>   The </a:t>
            </a:r>
            <a:r>
              <a:rPr lang="en-US" u="sng" dirty="0" smtClean="0"/>
              <a:t>director or the other person</a:t>
            </a:r>
            <a:r>
              <a:rPr lang="en-US" dirty="0" smtClean="0"/>
              <a:t> (receiver) shall be punishable with:</a:t>
            </a:r>
          </a:p>
          <a:p>
            <a:pPr algn="just">
              <a:buNone/>
            </a:pPr>
            <a:r>
              <a:rPr lang="en-US" dirty="0" smtClean="0"/>
              <a:t>   a.  imprisonment which may extend to 6 months; or</a:t>
            </a:r>
          </a:p>
          <a:p>
            <a:pPr algn="just">
              <a:buNone/>
            </a:pPr>
            <a:r>
              <a:rPr lang="en-US" dirty="0" smtClean="0"/>
              <a:t>   b. with fine (not less than Rs.5 </a:t>
            </a:r>
            <a:r>
              <a:rPr lang="en-US" dirty="0" err="1" smtClean="0"/>
              <a:t>lakhs</a:t>
            </a:r>
            <a:r>
              <a:rPr lang="en-US" dirty="0" smtClean="0"/>
              <a:t> but may extend to Rs.25 </a:t>
            </a:r>
            <a:r>
              <a:rPr lang="en-US" dirty="0" err="1" smtClean="0"/>
              <a:t>lakhs</a:t>
            </a:r>
            <a:r>
              <a:rPr lang="en-US" dirty="0" smtClean="0"/>
              <a:t>) or with both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42942"/>
          </a:xfrm>
        </p:spPr>
        <p:txBody>
          <a:bodyPr/>
          <a:lstStyle/>
          <a:p>
            <a:r>
              <a:rPr lang="en-US" dirty="0" smtClean="0"/>
              <a:t>Clarification dated 14.02.2014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3"/>
          </a:xfrm>
        </p:spPr>
        <p:txBody>
          <a:bodyPr/>
          <a:lstStyle/>
          <a:p>
            <a:pPr algn="just"/>
            <a:r>
              <a:rPr lang="en-US" sz="2400" dirty="0" smtClean="0"/>
              <a:t> </a:t>
            </a:r>
            <a:r>
              <a:rPr lang="en-US" sz="2400" u="sng" dirty="0" smtClean="0"/>
              <a:t>General Circular no.03/2014 (produced here-</a:t>
            </a:r>
            <a:r>
              <a:rPr lang="en-US" sz="2400" u="sng" dirty="0" smtClean="0">
                <a:solidFill>
                  <a:srgbClr val="FF0000"/>
                </a:solidFill>
              </a:rPr>
              <a:t>verbatim</a:t>
            </a:r>
            <a:r>
              <a:rPr lang="en-US" sz="2400" u="sng" dirty="0" smtClean="0"/>
              <a:t>)</a:t>
            </a:r>
          </a:p>
          <a:p>
            <a:pPr algn="just">
              <a:buNone/>
            </a:pPr>
            <a:endParaRPr lang="en-US" sz="2400" u="sng" dirty="0" smtClean="0"/>
          </a:p>
          <a:p>
            <a:pPr algn="just">
              <a:buFont typeface="Wingdings" pitchFamily="2" charset="2"/>
              <a:buChar char="ü"/>
            </a:pPr>
            <a:r>
              <a:rPr lang="en-US" sz="2400" dirty="0" smtClean="0"/>
              <a:t>This Ministry has received number of representations on  the applicability of section 185 of the Companies Act, 2013 </a:t>
            </a:r>
            <a:r>
              <a:rPr lang="en-US" sz="2400" u="sng" dirty="0" smtClean="0"/>
              <a:t>with reference to loans made, guarantee given or securities  provided under section 372A of the Companies Act, 1956</a:t>
            </a:r>
            <a:r>
              <a:rPr lang="en-US" sz="2400" dirty="0" smtClean="0"/>
              <a:t>.</a:t>
            </a:r>
          </a:p>
          <a:p>
            <a:pPr algn="just">
              <a:buFont typeface="Wingdings" pitchFamily="2" charset="2"/>
              <a:buChar char="ü"/>
            </a:pPr>
            <a:endParaRPr lang="en-US" sz="2400" dirty="0" smtClean="0"/>
          </a:p>
          <a:p>
            <a:pPr algn="just">
              <a:buFont typeface="Wingdings" pitchFamily="2" charset="2"/>
              <a:buChar char="ü"/>
            </a:pPr>
            <a:r>
              <a:rPr lang="en-US" sz="2400" dirty="0" smtClean="0"/>
              <a:t>The issue has been examined with reference to applicability of section 372A of the Companies Act, 1956 vis-à-vis section 185 of the Companies Act, 2013.</a:t>
            </a:r>
          </a:p>
          <a:p>
            <a:pPr algn="just">
              <a:buNone/>
            </a:pPr>
            <a:endParaRPr lang="en-US" sz="2400" dirty="0" smtClean="0"/>
          </a:p>
          <a:p>
            <a:pPr algn="just">
              <a:buNone/>
            </a:pPr>
            <a:endParaRPr lang="en-US" sz="2400" u="sng" dirty="0" smtClean="0"/>
          </a:p>
          <a:p>
            <a:pPr algn="just">
              <a:buNone/>
            </a:pPr>
            <a:endParaRPr lang="en-US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mple3">
  <a:themeElements>
    <a:clrScheme name="Mamta BinaniSample3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F2929"/>
      </a:accent1>
      <a:accent2>
        <a:srgbClr val="600000"/>
      </a:accent2>
      <a:accent3>
        <a:srgbClr val="4D0000"/>
      </a:accent3>
      <a:accent4>
        <a:srgbClr val="FF2929"/>
      </a:accent4>
      <a:accent5>
        <a:srgbClr val="FF5757"/>
      </a:accent5>
      <a:accent6>
        <a:srgbClr val="FF9B9B"/>
      </a:accent6>
      <a:hlink>
        <a:srgbClr val="7F7F7F"/>
      </a:hlink>
      <a:folHlink>
        <a:srgbClr val="919191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amta BinaniSample3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2929"/>
    </a:accent1>
    <a:accent2>
      <a:srgbClr val="600000"/>
    </a:accent2>
    <a:accent3>
      <a:srgbClr val="4D0000"/>
    </a:accent3>
    <a:accent4>
      <a:srgbClr val="FF2929"/>
    </a:accent4>
    <a:accent5>
      <a:srgbClr val="FF5757"/>
    </a:accent5>
    <a:accent6>
      <a:srgbClr val="FF9B9B"/>
    </a:accent6>
    <a:hlink>
      <a:srgbClr val="7F7F7F"/>
    </a:hlink>
    <a:folHlink>
      <a:srgbClr val="919191"/>
    </a:folHlink>
  </a:clrScheme>
</a:themeOverride>
</file>

<file path=ppt/theme/themeOverride2.xml><?xml version="1.0" encoding="utf-8"?>
<a:themeOverride xmlns:a="http://schemas.openxmlformats.org/drawingml/2006/main">
  <a:clrScheme name="Mamta BinaniSample3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2929"/>
    </a:accent1>
    <a:accent2>
      <a:srgbClr val="600000"/>
    </a:accent2>
    <a:accent3>
      <a:srgbClr val="4D0000"/>
    </a:accent3>
    <a:accent4>
      <a:srgbClr val="FF2929"/>
    </a:accent4>
    <a:accent5>
      <a:srgbClr val="FF5757"/>
    </a:accent5>
    <a:accent6>
      <a:srgbClr val="FF9B9B"/>
    </a:accent6>
    <a:hlink>
      <a:srgbClr val="7F7F7F"/>
    </a:hlink>
    <a:folHlink>
      <a:srgbClr val="919191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73ECBAE-6072-4B7E-9DF1-73E5840BA3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3913</TotalTime>
  <Words>1468</Words>
  <Application>Microsoft Office PowerPoint</Application>
  <PresentationFormat>On-screen Show (4:3)</PresentationFormat>
  <Paragraphs>208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Sample3</vt:lpstr>
      <vt:lpstr>Slide 1</vt:lpstr>
      <vt:lpstr>  </vt:lpstr>
      <vt:lpstr>contd…..Section 185(1)</vt:lpstr>
      <vt:lpstr>contd…..Section 185(1)</vt:lpstr>
      <vt:lpstr>contd….Section 185(1)</vt:lpstr>
      <vt:lpstr>contd….Section 185(1)</vt:lpstr>
      <vt:lpstr>contd….Section 185(1)</vt:lpstr>
      <vt:lpstr>Section 185(2)</vt:lpstr>
      <vt:lpstr>Clarification dated 14.02.2014 </vt:lpstr>
      <vt:lpstr>Clarification dated 14.02.2014 </vt:lpstr>
      <vt:lpstr>Clarification dated 14.02.2014 </vt:lpstr>
      <vt:lpstr>Clarification dated 14.02.2014 </vt:lpstr>
      <vt:lpstr>My Inputs </vt:lpstr>
      <vt:lpstr>My Inputs </vt:lpstr>
      <vt:lpstr>My Inputs </vt:lpstr>
      <vt:lpstr>My Inputs</vt:lpstr>
      <vt:lpstr>Examples</vt:lpstr>
      <vt:lpstr>Examples</vt:lpstr>
      <vt:lpstr>Examples</vt:lpstr>
      <vt:lpstr>Slide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VW_MCS</dc:creator>
  <cp:lastModifiedBy>MAMTA</cp:lastModifiedBy>
  <cp:revision>777</cp:revision>
  <dcterms:created xsi:type="dcterms:W3CDTF">2011-12-26T11:06:34Z</dcterms:created>
  <dcterms:modified xsi:type="dcterms:W3CDTF">2014-02-17T12:02:32Z</dcterms:modified>
  <cp:version/>
</cp:coreProperties>
</file>