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72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DD649EE-C938-4694-916F-FCE63B9873B3}" type="datetimeFigureOut">
              <a:rPr lang="en-US" smtClean="0"/>
              <a:t>5/11/2015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494B5730-D034-4B45-9819-8E9C03CFB56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DD649EE-C938-4694-916F-FCE63B9873B3}" type="datetimeFigureOut">
              <a:rPr lang="en-US" smtClean="0"/>
              <a:t>5/11/2015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4B5730-D034-4B45-9819-8E9C03CFB56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DD649EE-C938-4694-916F-FCE63B9873B3}" type="datetimeFigureOut">
              <a:rPr lang="en-US" smtClean="0"/>
              <a:t>5/11/2015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4B5730-D034-4B45-9819-8E9C03CFB56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DD649EE-C938-4694-916F-FCE63B9873B3}" type="datetimeFigureOut">
              <a:rPr lang="en-US" smtClean="0"/>
              <a:t>5/11/2015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4B5730-D034-4B45-9819-8E9C03CFB56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DD649EE-C938-4694-916F-FCE63B9873B3}" type="datetimeFigureOut">
              <a:rPr lang="en-US" smtClean="0"/>
              <a:t>5/11/2015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4B5730-D034-4B45-9819-8E9C03CFB56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DD649EE-C938-4694-916F-FCE63B9873B3}" type="datetimeFigureOut">
              <a:rPr lang="en-US" smtClean="0"/>
              <a:t>5/11/2015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4B5730-D034-4B45-9819-8E9C03CFB56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DD649EE-C938-4694-916F-FCE63B9873B3}" type="datetimeFigureOut">
              <a:rPr lang="en-US" smtClean="0"/>
              <a:t>5/11/2015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4B5730-D034-4B45-9819-8E9C03CFB56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DD649EE-C938-4694-916F-FCE63B9873B3}" type="datetimeFigureOut">
              <a:rPr lang="en-US" smtClean="0"/>
              <a:t>5/11/2015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4B5730-D034-4B45-9819-8E9C03CFB56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D649EE-C938-4694-916F-FCE63B9873B3}" type="datetimeFigureOut">
              <a:rPr lang="en-US" smtClean="0"/>
              <a:t>5/11/2015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4B5730-D034-4B45-9819-8E9C03CFB56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DD649EE-C938-4694-916F-FCE63B9873B3}" type="datetimeFigureOut">
              <a:rPr lang="en-US" smtClean="0"/>
              <a:t>5/11/2015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4B5730-D034-4B45-9819-8E9C03CFB56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DD649EE-C938-4694-916F-FCE63B9873B3}" type="datetimeFigureOut">
              <a:rPr lang="en-US" smtClean="0"/>
              <a:t>5/11/2015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494B5730-D034-4B45-9819-8E9C03CFB56E}"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DD649EE-C938-4694-916F-FCE63B9873B3}" type="datetimeFigureOut">
              <a:rPr lang="en-US" smtClean="0"/>
              <a:t>5/11/2015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94B5730-D034-4B45-9819-8E9C03CFB56E}"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r>
              <a:rPr lang="en-US" dirty="0" smtClean="0"/>
              <a:t>GST</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(IGST)</a:t>
            </a:r>
            <a:endParaRPr lang="en-US" dirty="0"/>
          </a:p>
        </p:txBody>
      </p:sp>
      <p:sp>
        <p:nvSpPr>
          <p:cNvPr id="3" name="Content Placeholder 2"/>
          <p:cNvSpPr>
            <a:spLocks noGrp="1"/>
          </p:cNvSpPr>
          <p:nvPr>
            <p:ph idx="1"/>
          </p:nvPr>
        </p:nvSpPr>
        <p:spPr/>
        <p:txBody>
          <a:bodyPr>
            <a:normAutofit/>
          </a:bodyPr>
          <a:lstStyle/>
          <a:p>
            <a:r>
              <a:rPr lang="en-US" dirty="0" smtClean="0"/>
              <a:t>The Centre would levy and collect the Integrated Goods and Services Tax (IGST) on all inter-State supply of Goods and Services. There will be seamless flow of input tax credit from one State to another. Proceeds of IGST will be apportioned among the States.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destination-based tax</a:t>
            </a:r>
            <a:endParaRPr lang="en-US" dirty="0"/>
          </a:p>
        </p:txBody>
      </p:sp>
      <p:sp>
        <p:nvSpPr>
          <p:cNvPr id="3" name="Content Placeholder 2"/>
          <p:cNvSpPr>
            <a:spLocks noGrp="1"/>
          </p:cNvSpPr>
          <p:nvPr>
            <p:ph idx="1"/>
          </p:nvPr>
        </p:nvSpPr>
        <p:spPr/>
        <p:txBody>
          <a:bodyPr>
            <a:normAutofit/>
          </a:bodyPr>
          <a:lstStyle/>
          <a:p>
            <a:r>
              <a:rPr lang="en-US" dirty="0" smtClean="0"/>
              <a:t>GST is a destination-based tax. All SGST on the final product will ordinarily accrue to the consuming State.</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Narrow tax band</a:t>
            </a:r>
            <a:endParaRPr lang="en-US" dirty="0"/>
          </a:p>
        </p:txBody>
      </p:sp>
      <p:sp>
        <p:nvSpPr>
          <p:cNvPr id="3" name="Content Placeholder 2"/>
          <p:cNvSpPr>
            <a:spLocks noGrp="1"/>
          </p:cNvSpPr>
          <p:nvPr>
            <p:ph idx="1"/>
          </p:nvPr>
        </p:nvSpPr>
        <p:spPr/>
        <p:txBody>
          <a:bodyPr>
            <a:normAutofit/>
          </a:bodyPr>
          <a:lstStyle/>
          <a:p>
            <a:r>
              <a:rPr lang="en-US" dirty="0" smtClean="0"/>
              <a:t>GST rates will be uniform across the Country. However, to give some fiscal autonomy to the Centre and States, there will a provision of a narrow tax band over and above the floor rates of CGST and SGST.</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It is proposed to levy a non-</a:t>
            </a:r>
            <a:r>
              <a:rPr lang="en-US" dirty="0" err="1" smtClean="0"/>
              <a:t>vatable</a:t>
            </a:r>
            <a:r>
              <a:rPr lang="en-US" dirty="0" smtClean="0"/>
              <a:t> Additional Tax of not more than 1% on supply of goods in the course of inter-State trade or commerce for a period not exceeding 2 years, or further such period as recommended by the GST Council. This Additional Tax on supply of goods shall be assigned to the States from where such supplies originate.</a:t>
            </a:r>
          </a:p>
          <a:p>
            <a:endParaRPr lang="en-US" dirty="0" smtClean="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term “Services” is proposed to be exhaustively defined as “anything other than goods”.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Article 246A</a:t>
            </a:r>
            <a:endParaRPr lang="en-US" dirty="0"/>
          </a:p>
        </p:txBody>
      </p:sp>
      <p:sp>
        <p:nvSpPr>
          <p:cNvPr id="3" name="Content Placeholder 2"/>
          <p:cNvSpPr>
            <a:spLocks noGrp="1"/>
          </p:cNvSpPr>
          <p:nvPr>
            <p:ph idx="1"/>
          </p:nvPr>
        </p:nvSpPr>
        <p:spPr/>
        <p:txBody>
          <a:bodyPr>
            <a:normAutofit/>
          </a:bodyPr>
          <a:lstStyle/>
          <a:p>
            <a:r>
              <a:rPr lang="en-US" dirty="0" smtClean="0"/>
              <a:t>conferring simultaneous power to the Union and the State legislatures to legislate on GST by </a:t>
            </a:r>
            <a:r>
              <a:rPr lang="en-US" dirty="0" smtClean="0"/>
              <a:t>Insertion </a:t>
            </a:r>
            <a:r>
              <a:rPr lang="en-US" dirty="0"/>
              <a:t>of new Article </a:t>
            </a:r>
            <a:r>
              <a:rPr lang="en-US" dirty="0" smtClean="0"/>
              <a:t>246A.</a:t>
            </a:r>
            <a:endParaRPr lang="en-US" dirty="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Article 279A</a:t>
            </a:r>
            <a:endParaRPr lang="en-US" dirty="0"/>
          </a:p>
        </p:txBody>
      </p:sp>
      <p:sp>
        <p:nvSpPr>
          <p:cNvPr id="3" name="Content Placeholder 2"/>
          <p:cNvSpPr>
            <a:spLocks noGrp="1"/>
          </p:cNvSpPr>
          <p:nvPr>
            <p:ph idx="1"/>
          </p:nvPr>
        </p:nvSpPr>
        <p:spPr/>
        <p:txBody>
          <a:bodyPr>
            <a:normAutofit/>
          </a:bodyPr>
          <a:lstStyle/>
          <a:p>
            <a:r>
              <a:rPr lang="en-US" dirty="0" smtClean="0"/>
              <a:t>Insertion of new Article 279A for the creation of a Goods &amp; Services Tax Council, which will be a joint forum of the Centre and the States. This Council would function under the Chairmanship of the Union Finance Minister.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declared goods of special importance</a:t>
            </a:r>
            <a:endParaRPr lang="en-US" dirty="0"/>
          </a:p>
        </p:txBody>
      </p:sp>
      <p:sp>
        <p:nvSpPr>
          <p:cNvPr id="3" name="Content Placeholder 2"/>
          <p:cNvSpPr>
            <a:spLocks noGrp="1"/>
          </p:cNvSpPr>
          <p:nvPr>
            <p:ph idx="1"/>
          </p:nvPr>
        </p:nvSpPr>
        <p:spPr/>
        <p:txBody>
          <a:bodyPr>
            <a:normAutofit/>
          </a:bodyPr>
          <a:lstStyle/>
          <a:p>
            <a:r>
              <a:rPr lang="en-US" dirty="0" smtClean="0"/>
              <a:t>To do away with the concept of ‘declared goods of special importance’ under the Constitutional.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Central Taxes like Central Excise Duty, Additional Excise Duties, Service Tax, Additional Customs Duty (CVD) and Special Additional Duty of Customs (SAD), etc. will be subsumed in GST.</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At the State level, Taxes like VAT/ Sales Tax, Central Sales Tax, Entertainment Tax, </a:t>
            </a:r>
            <a:r>
              <a:rPr lang="en-US" dirty="0" err="1" smtClean="0"/>
              <a:t>Octroi</a:t>
            </a:r>
            <a:r>
              <a:rPr lang="en-US" dirty="0" smtClean="0"/>
              <a:t> and Entry Tax, Purchase Tax and Luxury Tax, etc. would be subsumed in GST.</a:t>
            </a:r>
          </a:p>
          <a:p>
            <a:endParaRPr lang="en-US" dirty="0" smtClean="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The Centre will compensate States for loss of revenue arising on account of implementation of the GST for a period up to five years (The compensation will be on a tapering basis, i.e., 100% for first three years, 75% in the fourth year and 50% in the fifth year).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 Goods and services</a:t>
            </a:r>
            <a:endParaRPr lang="en-US" dirty="0"/>
          </a:p>
        </p:txBody>
      </p:sp>
      <p:sp>
        <p:nvSpPr>
          <p:cNvPr id="3" name="Content Placeholder 2"/>
          <p:cNvSpPr>
            <a:spLocks noGrp="1"/>
          </p:cNvSpPr>
          <p:nvPr>
            <p:ph idx="1"/>
          </p:nvPr>
        </p:nvSpPr>
        <p:spPr/>
        <p:txBody>
          <a:bodyPr>
            <a:normAutofit/>
          </a:bodyPr>
          <a:lstStyle/>
          <a:p>
            <a:r>
              <a:rPr lang="en-US" dirty="0" smtClean="0"/>
              <a:t>All Goods and services, except alcoholic liquor for human consumption, will be brought under the purview of GST. However, it has also been provided that petroleum and petroleum products shall not be subject to the levy of GST till notified at a future date on the recommendation of the GST Council. The present taxes levied by the States and the Centre on petroleum and petroleum products, i.e., Sales Tax/VAT, CST and Excise duty only, will continue to be levied in the interim period.</a:t>
            </a:r>
          </a:p>
          <a:p>
            <a:endParaRPr lang="en-US"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value chain</a:t>
            </a:r>
            <a:endParaRPr lang="en-US" dirty="0"/>
          </a:p>
        </p:txBody>
      </p:sp>
      <p:sp>
        <p:nvSpPr>
          <p:cNvPr id="3" name="Content Placeholder 2"/>
          <p:cNvSpPr>
            <a:spLocks noGrp="1"/>
          </p:cNvSpPr>
          <p:nvPr>
            <p:ph idx="1"/>
          </p:nvPr>
        </p:nvSpPr>
        <p:spPr/>
        <p:txBody>
          <a:bodyPr>
            <a:normAutofit/>
          </a:bodyPr>
          <a:lstStyle/>
          <a:p>
            <a:r>
              <a:rPr lang="en-US" dirty="0" smtClean="0"/>
              <a:t>Both Centre and States will simultaneously levy GST across the value chain. The Centre would levy and collect Central Goods and Services Tax (CGST), and States would levy and collect the State Goods and Services Tax (SGST) on all transactions within a State.</a:t>
            </a:r>
          </a:p>
          <a:p>
            <a:endParaRPr lang="en-US" dirty="0" smtClean="0"/>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TotalTime>
  <Words>416</Words>
  <Application>Microsoft Office PowerPoint</Application>
  <PresentationFormat>On-screen Show (4:3)</PresentationFormat>
  <Paragraphs>22</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Flow</vt:lpstr>
      <vt:lpstr>Slide 1</vt:lpstr>
      <vt:lpstr>new Article 246A</vt:lpstr>
      <vt:lpstr>Article 279A</vt:lpstr>
      <vt:lpstr>declared goods of special importance</vt:lpstr>
      <vt:lpstr>Slide 5</vt:lpstr>
      <vt:lpstr>Slide 6</vt:lpstr>
      <vt:lpstr>Slide 7</vt:lpstr>
      <vt:lpstr>All Goods and services</vt:lpstr>
      <vt:lpstr>value chain</vt:lpstr>
      <vt:lpstr>(IGST)</vt:lpstr>
      <vt:lpstr>destination-based tax</vt:lpstr>
      <vt:lpstr>Narrow tax band</vt:lpstr>
      <vt:lpstr>Slide 13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Computer</dc:creator>
  <cp:lastModifiedBy>Computer</cp:lastModifiedBy>
  <cp:revision>2</cp:revision>
  <dcterms:created xsi:type="dcterms:W3CDTF">2015-05-11T05:03:51Z</dcterms:created>
  <dcterms:modified xsi:type="dcterms:W3CDTF">2015-05-11T05:18:46Z</dcterms:modified>
</cp:coreProperties>
</file>