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24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6DD231-49C8-4336-9097-47871B3B9CD7}" type="datetimeFigureOut">
              <a:rPr lang="en-US" smtClean="0"/>
              <a:pPr/>
              <a:t>9/20/2009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EAC268-BF11-4FFE-A839-8D27CD4BA67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EAC268-BF11-4FFE-A839-8D27CD4BA678}"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DEAC268-BF11-4FFE-A839-8D27CD4BA67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2F233310-C58C-43FB-B253-477E7342E299}" type="datetimeFigureOut">
              <a:rPr lang="en-US" smtClean="0"/>
              <a:pPr/>
              <a:t>9/20/2009</a:t>
            </a:fld>
            <a:endParaRPr lang="en-US"/>
          </a:p>
        </p:txBody>
      </p:sp>
      <p:sp>
        <p:nvSpPr>
          <p:cNvPr id="16" name="Slide Number Placeholder 15"/>
          <p:cNvSpPr>
            <a:spLocks noGrp="1"/>
          </p:cNvSpPr>
          <p:nvPr>
            <p:ph type="sldNum" sz="quarter" idx="11"/>
          </p:nvPr>
        </p:nvSpPr>
        <p:spPr/>
        <p:txBody>
          <a:bodyPr/>
          <a:lstStyle/>
          <a:p>
            <a:fld id="{EE3CC0A1-7A66-4439-83DE-F3C6C40CBAD0}"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233310-C58C-43FB-B253-477E7342E299}" type="datetimeFigureOut">
              <a:rPr lang="en-US" smtClean="0"/>
              <a:pPr/>
              <a:t>9/20/2009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CC0A1-7A66-4439-83DE-F3C6C40CBAD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233310-C58C-43FB-B253-477E7342E299}" type="datetimeFigureOut">
              <a:rPr lang="en-US" smtClean="0"/>
              <a:pPr/>
              <a:t>9/20/2009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CC0A1-7A66-4439-83DE-F3C6C40CBAD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F233310-C58C-43FB-B253-477E7342E299}" type="datetimeFigureOut">
              <a:rPr lang="en-US" smtClean="0"/>
              <a:pPr/>
              <a:t>9/20/2009</a:t>
            </a:fld>
            <a:endParaRPr lang="en-US"/>
          </a:p>
        </p:txBody>
      </p:sp>
      <p:sp>
        <p:nvSpPr>
          <p:cNvPr id="15" name="Slide Number Placeholder 14"/>
          <p:cNvSpPr>
            <a:spLocks noGrp="1"/>
          </p:cNvSpPr>
          <p:nvPr>
            <p:ph type="sldNum" sz="quarter" idx="15"/>
          </p:nvPr>
        </p:nvSpPr>
        <p:spPr/>
        <p:txBody>
          <a:bodyPr/>
          <a:lstStyle>
            <a:lvl1pPr algn="ctr">
              <a:defRPr/>
            </a:lvl1pPr>
          </a:lstStyle>
          <a:p>
            <a:fld id="{EE3CC0A1-7A66-4439-83DE-F3C6C40CBAD0}"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F233310-C58C-43FB-B253-477E7342E299}" type="datetimeFigureOut">
              <a:rPr lang="en-US" smtClean="0"/>
              <a:pPr/>
              <a:t>9/20/2009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CC0A1-7A66-4439-83DE-F3C6C40CBAD0}"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233310-C58C-43FB-B253-477E7342E299}" type="datetimeFigureOut">
              <a:rPr lang="en-US" smtClean="0"/>
              <a:pPr/>
              <a:t>9/20/2009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3CC0A1-7A66-4439-83DE-F3C6C40CBAD0}"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EE3CC0A1-7A66-4439-83DE-F3C6C40CBAD0}"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2F233310-C58C-43FB-B253-477E7342E299}" type="datetimeFigureOut">
              <a:rPr lang="en-US" smtClean="0"/>
              <a:pPr/>
              <a:t>9/20/2009</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F233310-C58C-43FB-B253-477E7342E299}" type="datetimeFigureOut">
              <a:rPr lang="en-US" smtClean="0"/>
              <a:pPr/>
              <a:t>9/20/2009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3CC0A1-7A66-4439-83DE-F3C6C40CBAD0}"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233310-C58C-43FB-B253-477E7342E299}" type="datetimeFigureOut">
              <a:rPr lang="en-US" smtClean="0"/>
              <a:pPr/>
              <a:t>9/20/2009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3CC0A1-7A66-4439-83DE-F3C6C40CBAD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F233310-C58C-43FB-B253-477E7342E299}" type="datetimeFigureOut">
              <a:rPr lang="en-US" smtClean="0"/>
              <a:pPr/>
              <a:t>9/20/2009</a:t>
            </a:fld>
            <a:endParaRPr lang="en-US"/>
          </a:p>
        </p:txBody>
      </p:sp>
      <p:sp>
        <p:nvSpPr>
          <p:cNvPr id="9" name="Slide Number Placeholder 8"/>
          <p:cNvSpPr>
            <a:spLocks noGrp="1"/>
          </p:cNvSpPr>
          <p:nvPr>
            <p:ph type="sldNum" sz="quarter" idx="15"/>
          </p:nvPr>
        </p:nvSpPr>
        <p:spPr/>
        <p:txBody>
          <a:bodyPr/>
          <a:lstStyle/>
          <a:p>
            <a:fld id="{EE3CC0A1-7A66-4439-83DE-F3C6C40CBAD0}"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F233310-C58C-43FB-B253-477E7342E299}" type="datetimeFigureOut">
              <a:rPr lang="en-US" smtClean="0"/>
              <a:pPr/>
              <a:t>9/20/2009</a:t>
            </a:fld>
            <a:endParaRPr lang="en-US"/>
          </a:p>
        </p:txBody>
      </p:sp>
      <p:sp>
        <p:nvSpPr>
          <p:cNvPr id="9" name="Slide Number Placeholder 8"/>
          <p:cNvSpPr>
            <a:spLocks noGrp="1"/>
          </p:cNvSpPr>
          <p:nvPr>
            <p:ph type="sldNum" sz="quarter" idx="11"/>
          </p:nvPr>
        </p:nvSpPr>
        <p:spPr/>
        <p:txBody>
          <a:bodyPr/>
          <a:lstStyle/>
          <a:p>
            <a:fld id="{EE3CC0A1-7A66-4439-83DE-F3C6C40CBAD0}"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F233310-C58C-43FB-B253-477E7342E299}" type="datetimeFigureOut">
              <a:rPr lang="en-US" smtClean="0"/>
              <a:pPr/>
              <a:t>9/20/2009</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E3CC0A1-7A66-4439-83DE-F3C6C40CBAD0}"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REASONS AND IMPACT ON THE WORLD</a:t>
            </a:r>
            <a:endParaRPr lang="en-US" dirty="0"/>
          </a:p>
        </p:txBody>
      </p:sp>
      <p:sp>
        <p:nvSpPr>
          <p:cNvPr id="2" name="Title 1"/>
          <p:cNvSpPr>
            <a:spLocks noGrp="1"/>
          </p:cNvSpPr>
          <p:nvPr>
            <p:ph type="ctrTitle"/>
          </p:nvPr>
        </p:nvSpPr>
        <p:spPr/>
        <p:txBody>
          <a:bodyPr/>
          <a:lstStyle/>
          <a:p>
            <a:r>
              <a:rPr lang="en-US" dirty="0" smtClean="0"/>
              <a:t>FINANCIAL </a:t>
            </a:r>
            <a:r>
              <a:rPr lang="en-US" dirty="0" smtClean="0"/>
              <a:t>CRISIS @ 2008</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    SUGGESTIONS TO SOLVE IT</a:t>
            </a:r>
            <a:endParaRPr lang="en-US" dirty="0"/>
          </a:p>
        </p:txBody>
      </p:sp>
      <p:pic>
        <p:nvPicPr>
          <p:cNvPr id="7170" name="Picture 2" descr="C:\Documents and Settings\WelCome.NEEL\My Documents\Downloads\foreclosure_crisis.jpg"/>
          <p:cNvPicPr>
            <a:picLocks noGrp="1" noChangeAspect="1" noChangeArrowheads="1"/>
          </p:cNvPicPr>
          <p:nvPr>
            <p:ph idx="1"/>
          </p:nvPr>
        </p:nvPicPr>
        <p:blipFill>
          <a:blip r:embed="rId3"/>
          <a:srcRect/>
          <a:stretch>
            <a:fillRect/>
          </a:stretch>
        </p:blipFill>
        <p:spPr bwMode="auto">
          <a:xfrm>
            <a:off x="5181600" y="1828800"/>
            <a:ext cx="3378200" cy="4267200"/>
          </a:xfrm>
          <a:prstGeom prst="rect">
            <a:avLst/>
          </a:prstGeom>
          <a:noFill/>
        </p:spPr>
      </p:pic>
      <p:sp>
        <p:nvSpPr>
          <p:cNvPr id="5" name="Rectangle 4"/>
          <p:cNvSpPr/>
          <p:nvPr/>
        </p:nvSpPr>
        <p:spPr>
          <a:xfrm>
            <a:off x="228600" y="1752601"/>
            <a:ext cx="4800600" cy="2031325"/>
          </a:xfrm>
          <a:prstGeom prst="rect">
            <a:avLst/>
          </a:prstGeom>
        </p:spPr>
        <p:txBody>
          <a:bodyPr wrap="square">
            <a:spAutoFit/>
          </a:bodyPr>
          <a:lstStyle/>
          <a:p>
            <a:pPr>
              <a:buFont typeface="Arial" pitchFamily="34" charset="0"/>
              <a:buChar char="•"/>
            </a:pPr>
            <a:r>
              <a:rPr lang="en-US" dirty="0" smtClean="0"/>
              <a:t>  POLICYMAKERS </a:t>
            </a:r>
            <a:r>
              <a:rPr lang="en-US" dirty="0" smtClean="0"/>
              <a:t>should include investment, employment and economic security policies in national development strategies to move ahead of the current global financial and economic crisis, said a senior United Nations (UN) official</a:t>
            </a:r>
            <a:r>
              <a:rPr lang="en-US" dirty="0" smtClean="0"/>
              <a:t>.</a:t>
            </a:r>
          </a:p>
          <a:p>
            <a:pPr>
              <a:buFont typeface="Arial" pitchFamily="34" charset="0"/>
              <a:buChar char="•"/>
            </a:pPr>
            <a:endParaRPr lang="en-US" dirty="0"/>
          </a:p>
        </p:txBody>
      </p:sp>
      <p:sp>
        <p:nvSpPr>
          <p:cNvPr id="6" name="Rectangle 5"/>
          <p:cNvSpPr/>
          <p:nvPr/>
        </p:nvSpPr>
        <p:spPr>
          <a:xfrm>
            <a:off x="152400" y="3429000"/>
            <a:ext cx="4953000" cy="2585323"/>
          </a:xfrm>
          <a:prstGeom prst="rect">
            <a:avLst/>
          </a:prstGeom>
        </p:spPr>
        <p:txBody>
          <a:bodyPr wrap="square">
            <a:spAutoFit/>
          </a:bodyPr>
          <a:lstStyle/>
          <a:p>
            <a:pPr>
              <a:buFont typeface="Arial" pitchFamily="34" charset="0"/>
              <a:buChar char="•"/>
            </a:pPr>
            <a:r>
              <a:rPr lang="en-US" dirty="0" smtClean="0"/>
              <a:t>  To </a:t>
            </a:r>
            <a:r>
              <a:rPr lang="en-US" dirty="0" smtClean="0"/>
              <a:t>offset weakening foreign demand and contracted export earnings, public spending targeted at infrastructure, alternative energy, health and education is key to stimulating the domestic economy</a:t>
            </a:r>
            <a:r>
              <a:rPr lang="en-US" dirty="0" smtClean="0"/>
              <a:t>.</a:t>
            </a:r>
          </a:p>
          <a:p>
            <a:pPr>
              <a:buFont typeface="Arial" pitchFamily="34" charset="0"/>
              <a:buChar char="•"/>
            </a:pPr>
            <a:r>
              <a:rPr lang="en-US" dirty="0" smtClean="0"/>
              <a:t>  “</a:t>
            </a:r>
            <a:r>
              <a:rPr lang="en-US" dirty="0" smtClean="0"/>
              <a:t>At the same time, governments should look at investment and technology policies that can help diversify the economy, which is crucial for long-term development,”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8194" name="Picture 2" descr="C:\Documents and Settings\WelCome.NEEL\My Documents\Downloads\end__full.jpg"/>
          <p:cNvPicPr>
            <a:picLocks noGrp="1" noChangeAspect="1" noChangeArrowheads="1"/>
          </p:cNvPicPr>
          <p:nvPr>
            <p:ph idx="1"/>
          </p:nvPr>
        </p:nvPicPr>
        <p:blipFill>
          <a:blip r:embed="rId3"/>
          <a:srcRect/>
          <a:stretch>
            <a:fillRect/>
          </a:stretch>
        </p:blipFill>
        <p:spPr bwMode="auto">
          <a:xfrm>
            <a:off x="0" y="0"/>
            <a:ext cx="914400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    BIRTH OF FINANCIAL CRISIS</a:t>
            </a:r>
            <a:endParaRPr lang="en-US" dirty="0"/>
          </a:p>
        </p:txBody>
      </p:sp>
      <p:pic>
        <p:nvPicPr>
          <p:cNvPr id="4098" name="Picture 2" descr="C:\Documents and Settings\WelCome.NEEL\My Documents\Downloads\20090127121338_financial_crisis_1.jpg"/>
          <p:cNvPicPr>
            <a:picLocks noGrp="1" noChangeAspect="1" noChangeArrowheads="1"/>
          </p:cNvPicPr>
          <p:nvPr>
            <p:ph idx="1"/>
          </p:nvPr>
        </p:nvPicPr>
        <p:blipFill>
          <a:blip r:embed="rId3"/>
          <a:srcRect/>
          <a:stretch>
            <a:fillRect/>
          </a:stretch>
        </p:blipFill>
        <p:spPr bwMode="auto">
          <a:xfrm>
            <a:off x="5410200" y="1676400"/>
            <a:ext cx="3233057" cy="4572000"/>
          </a:xfrm>
          <a:prstGeom prst="rect">
            <a:avLst/>
          </a:prstGeom>
          <a:noFill/>
        </p:spPr>
      </p:pic>
      <p:sp>
        <p:nvSpPr>
          <p:cNvPr id="6" name="Rectangle 5"/>
          <p:cNvSpPr/>
          <p:nvPr/>
        </p:nvSpPr>
        <p:spPr>
          <a:xfrm>
            <a:off x="228600" y="1447800"/>
            <a:ext cx="5029200" cy="2585323"/>
          </a:xfrm>
          <a:prstGeom prst="rect">
            <a:avLst/>
          </a:prstGeom>
        </p:spPr>
        <p:txBody>
          <a:bodyPr wrap="square">
            <a:spAutoFit/>
          </a:bodyPr>
          <a:lstStyle/>
          <a:p>
            <a:pPr>
              <a:buFont typeface="Arial" pitchFamily="34" charset="0"/>
              <a:buChar char="•"/>
            </a:pPr>
            <a:r>
              <a:rPr lang="en-IN" dirty="0" smtClean="0"/>
              <a:t>  In </a:t>
            </a:r>
            <a:r>
              <a:rPr lang="en-IN" dirty="0" smtClean="0"/>
              <a:t>order to understand how US economy got flooded with dollars, we need to go back in time by a decade. In 1997-98, the tiger economies of Asia (a term used to refer the countries of South East Asia like Thailand, Malaysia, Indonesia etc) suffered a major economic crisis. Though it is not necessary to know the details of this crisis, a brief overview of that crisis will help us understand the current mess in world as it is all linked.</a:t>
            </a:r>
            <a:endParaRPr lang="en-US" dirty="0" smtClean="0"/>
          </a:p>
        </p:txBody>
      </p:sp>
      <p:sp>
        <p:nvSpPr>
          <p:cNvPr id="7" name="Rectangle 6"/>
          <p:cNvSpPr/>
          <p:nvPr/>
        </p:nvSpPr>
        <p:spPr>
          <a:xfrm>
            <a:off x="228600" y="4114800"/>
            <a:ext cx="5029200" cy="2585323"/>
          </a:xfrm>
          <a:prstGeom prst="rect">
            <a:avLst/>
          </a:prstGeom>
        </p:spPr>
        <p:txBody>
          <a:bodyPr wrap="square">
            <a:spAutoFit/>
          </a:bodyPr>
          <a:lstStyle/>
          <a:p>
            <a:pPr>
              <a:buFont typeface="Arial" pitchFamily="34" charset="0"/>
              <a:buChar char="•"/>
            </a:pPr>
            <a:r>
              <a:rPr lang="en-IN" dirty="0" smtClean="0"/>
              <a:t>  This </a:t>
            </a:r>
            <a:r>
              <a:rPr lang="en-IN" dirty="0" smtClean="0"/>
              <a:t>bubble was inflated still further by credulous foreign investors, who were all too eager to put money into faraway countries about which they knew nothing , It was also, for a while, self-sustaining: All those irresponsible loans created a boom in real estate and stock markets, which made the balance sheets of banks and their clients look much healthier than they were.</a:t>
            </a:r>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smtClean="0"/>
              <a:t>FINANCIAL CRISIS </a:t>
            </a:r>
            <a:r>
              <a:rPr lang="en-US" dirty="0" smtClean="0"/>
              <a:t>–</a:t>
            </a:r>
            <a:r>
              <a:rPr smtClean="0"/>
              <a:t>WORRIES   </a:t>
            </a:r>
            <a:endParaRPr lang="en-US" dirty="0"/>
          </a:p>
        </p:txBody>
      </p:sp>
      <p:pic>
        <p:nvPicPr>
          <p:cNvPr id="1026" name="Picture 2" descr="C:\Documents and Settings\WelCome.NEEL\My Documents\Downloads\28% Worried About Financial Crisis.001.jpg"/>
          <p:cNvPicPr>
            <a:picLocks noGrp="1" noChangeAspect="1" noChangeArrowheads="1"/>
          </p:cNvPicPr>
          <p:nvPr>
            <p:ph idx="1"/>
          </p:nvPr>
        </p:nvPicPr>
        <p:blipFill>
          <a:blip r:embed="rId3"/>
          <a:srcRect/>
          <a:stretch>
            <a:fillRect/>
          </a:stretch>
        </p:blipFill>
        <p:spPr bwMode="auto">
          <a:xfrm>
            <a:off x="381000" y="1371600"/>
            <a:ext cx="8305800" cy="5257800"/>
          </a:xfrm>
          <a:prstGeom prst="rect">
            <a:avLst/>
          </a:prstGeom>
        </p:spPr>
        <p:style>
          <a:lnRef idx="1">
            <a:schemeClr val="accent3"/>
          </a:lnRef>
          <a:fillRef idx="3">
            <a:schemeClr val="accent3"/>
          </a:fillRef>
          <a:effectRef idx="2">
            <a:schemeClr val="accent3"/>
          </a:effectRef>
          <a:fontRef idx="minor">
            <a:schemeClr val="lt1"/>
          </a:fontRef>
        </p:style>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2000" b="1" dirty="0" smtClean="0"/>
              <a:t>What causes it</a:t>
            </a:r>
            <a:r>
              <a:rPr lang="en-US" sz="2000" b="1" dirty="0" smtClean="0"/>
              <a:t>?</a:t>
            </a:r>
            <a:endParaRPr lang="en-US" sz="2000" dirty="0" smtClean="0"/>
          </a:p>
          <a:p>
            <a:r>
              <a:rPr lang="en-US" sz="1800" dirty="0" smtClean="0"/>
              <a:t>An economy which grows over a period of time tends to slow down the growth as a part of the normal economic cycle. An economy typically expands for 6-10 years and tends to go into a recession for about six months to 2 years</a:t>
            </a:r>
            <a:r>
              <a:rPr lang="en-US" sz="1800" dirty="0" smtClean="0"/>
              <a:t>.</a:t>
            </a:r>
            <a:endParaRPr lang="en-US" sz="1800" dirty="0" smtClean="0"/>
          </a:p>
          <a:p>
            <a:r>
              <a:rPr lang="en-US" sz="1800" dirty="0" smtClean="0"/>
              <a:t>A recession </a:t>
            </a:r>
            <a:r>
              <a:rPr lang="en-US" sz="1800" b="1" dirty="0" smtClean="0"/>
              <a:t>normally takes place when consumers lose confidence in the growth of </a:t>
            </a:r>
            <a:r>
              <a:rPr lang="en-US" sz="1800" dirty="0" smtClean="0"/>
              <a:t>the economy and spend less</a:t>
            </a:r>
            <a:r>
              <a:rPr lang="en-US" sz="1800" dirty="0" smtClean="0"/>
              <a:t>.</a:t>
            </a:r>
            <a:endParaRPr lang="en-US" sz="1800" dirty="0" smtClean="0"/>
          </a:p>
          <a:p>
            <a:r>
              <a:rPr lang="en-US" sz="1800" dirty="0" smtClean="0"/>
              <a:t>This leads to a decreased demand for goods and services, which in turn leads to a decrease in production, lay-offs and a sharp rise in unemployment.</a:t>
            </a:r>
          </a:p>
          <a:p>
            <a:r>
              <a:rPr lang="en-US" sz="1800" dirty="0" smtClean="0"/>
              <a:t>The </a:t>
            </a:r>
            <a:r>
              <a:rPr lang="en-US" sz="1800" dirty="0" smtClean="0"/>
              <a:t>defaults on sub-prime mortgages (homeloan defaults) have led to a major crisis in the US. Sub-prime is a high risk debt offered to people with poor credit worthiness or unstable incomes. Major banks have landed in trouble after people could not pay back loans</a:t>
            </a:r>
            <a:r>
              <a:rPr lang="en-US" sz="1800" dirty="0" smtClean="0"/>
              <a:t>.</a:t>
            </a:r>
            <a:r>
              <a:rPr lang="en-US" sz="1800" dirty="0" smtClean="0"/>
              <a:t/>
            </a:r>
            <a:br>
              <a:rPr lang="en-US" sz="1800" dirty="0" smtClean="0"/>
            </a:br>
            <a:endParaRPr lang="en-US" sz="1800" dirty="0"/>
          </a:p>
        </p:txBody>
      </p:sp>
      <p:sp>
        <p:nvSpPr>
          <p:cNvPr id="3" name="Title 2"/>
          <p:cNvSpPr>
            <a:spLocks noGrp="1"/>
          </p:cNvSpPr>
          <p:nvPr>
            <p:ph type="title"/>
          </p:nvPr>
        </p:nvSpPr>
        <p:spPr/>
        <p:txBody>
          <a:bodyPr>
            <a:normAutofit/>
          </a:bodyPr>
          <a:lstStyle/>
          <a:p>
            <a:r>
              <a:rPr smtClean="0"/>
              <a:t>IMPACT ON GLOBAL ECONOMY</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            IMPACT ON INDIA </a:t>
            </a:r>
            <a:endParaRPr lang="en-US" dirty="0"/>
          </a:p>
        </p:txBody>
      </p:sp>
      <p:pic>
        <p:nvPicPr>
          <p:cNvPr id="1027" name="Picture 3" descr="C:\Documents and Settings\WelCome.NEEL\My Documents\Downloads\sensex_10.jpg"/>
          <p:cNvPicPr>
            <a:picLocks noGrp="1" noChangeAspect="1" noChangeArrowheads="1"/>
          </p:cNvPicPr>
          <p:nvPr>
            <p:ph idx="1"/>
          </p:nvPr>
        </p:nvPicPr>
        <p:blipFill>
          <a:blip r:embed="rId3"/>
          <a:srcRect/>
          <a:stretch>
            <a:fillRect/>
          </a:stretch>
        </p:blipFill>
        <p:spPr bwMode="auto">
          <a:xfrm>
            <a:off x="4724400" y="1524000"/>
            <a:ext cx="4184151" cy="4495800"/>
          </a:xfrm>
          <a:prstGeom prst="rect">
            <a:avLst/>
          </a:prstGeom>
          <a:noFill/>
        </p:spPr>
      </p:pic>
      <p:sp>
        <p:nvSpPr>
          <p:cNvPr id="8" name="Rectangle 7"/>
          <p:cNvSpPr/>
          <p:nvPr/>
        </p:nvSpPr>
        <p:spPr>
          <a:xfrm>
            <a:off x="228600" y="1524000"/>
            <a:ext cx="4495800" cy="5078313"/>
          </a:xfrm>
          <a:prstGeom prst="rect">
            <a:avLst/>
          </a:prstGeom>
        </p:spPr>
        <p:txBody>
          <a:bodyPr wrap="square">
            <a:spAutoFit/>
          </a:bodyPr>
          <a:lstStyle/>
          <a:p>
            <a:r>
              <a:rPr lang="en-US" dirty="0" smtClean="0"/>
              <a:t>Background </a:t>
            </a:r>
            <a:r>
              <a:rPr lang="en-US" dirty="0" smtClean="0"/>
              <a:t>of the Global Financial Crisis; What is it all about?</a:t>
            </a:r>
            <a:br>
              <a:rPr lang="en-US" dirty="0" smtClean="0"/>
            </a:br>
            <a:r>
              <a:rPr lang="en-US" dirty="0" smtClean="0"/>
              <a:t>It all began with the one and all American dream, that every American should have a home. Regardless of who you are and what you do, if you are an American, you should have something called a home. </a:t>
            </a:r>
            <a:r>
              <a:rPr lang="en-US" dirty="0" smtClean="0"/>
              <a:t>                     Real </a:t>
            </a:r>
            <a:r>
              <a:rPr lang="en-US" dirty="0" smtClean="0"/>
              <a:t>Estate business was in a boom, and financial agents thought that there wasn’t a better time to give away loans. The Household sector was given a boost with increased monetary supply by commercial financial companies, and people were given loans regardless of the credit rating they received. It was never expected that the boom in the Real Estate business would come to such an abrupt end, and the prices would reach all time low.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RECOVERY SIGNS IN US AND ASIA</a:t>
            </a:r>
            <a:endParaRPr lang="en-US" dirty="0"/>
          </a:p>
        </p:txBody>
      </p:sp>
      <p:pic>
        <p:nvPicPr>
          <p:cNvPr id="2050" name="Picture 2" descr="C:\Documents and Settings\WelCome.NEEL\My Documents\Downloads\P1-AR410B_RECOV_NS_20090901220826.gif"/>
          <p:cNvPicPr>
            <a:picLocks noGrp="1" noChangeAspect="1" noChangeArrowheads="1"/>
          </p:cNvPicPr>
          <p:nvPr>
            <p:ph idx="1"/>
          </p:nvPr>
        </p:nvPicPr>
        <p:blipFill>
          <a:blip r:embed="rId3"/>
          <a:srcRect/>
          <a:stretch>
            <a:fillRect/>
          </a:stretch>
        </p:blipFill>
        <p:spPr bwMode="auto">
          <a:xfrm>
            <a:off x="5410200" y="1905000"/>
            <a:ext cx="3038475" cy="4038600"/>
          </a:xfrm>
          <a:prstGeom prst="rect">
            <a:avLst/>
          </a:prstGeom>
          <a:noFill/>
        </p:spPr>
      </p:pic>
      <p:sp>
        <p:nvSpPr>
          <p:cNvPr id="5" name="Rectangle 4"/>
          <p:cNvSpPr/>
          <p:nvPr/>
        </p:nvSpPr>
        <p:spPr>
          <a:xfrm>
            <a:off x="304800" y="1443840"/>
            <a:ext cx="4953000" cy="5355312"/>
          </a:xfrm>
          <a:prstGeom prst="rect">
            <a:avLst/>
          </a:prstGeom>
        </p:spPr>
        <p:txBody>
          <a:bodyPr wrap="square">
            <a:spAutoFit/>
          </a:bodyPr>
          <a:lstStyle/>
          <a:p>
            <a:pPr marL="342900" indent="-342900">
              <a:buFont typeface="+mj-lt"/>
              <a:buAutoNum type="arabicPeriod"/>
            </a:pPr>
            <a:r>
              <a:rPr lang="en-US" dirty="0" smtClean="0"/>
              <a:t>Manufacturing gains in the U.S., Europe and Asia added to evidence the global economy is improving at a faster pace than was widely anticipated a few months ago.</a:t>
            </a:r>
          </a:p>
          <a:p>
            <a:pPr marL="342900" indent="-342900">
              <a:buFont typeface="+mj-lt"/>
              <a:buAutoNum type="arabicPeriod"/>
            </a:pPr>
            <a:r>
              <a:rPr lang="en-US" dirty="0" smtClean="0"/>
              <a:t>For the first time since January 2008, an index based on a survey of U.S. manufacturing purchasing managers crossed a threshold indicating factory output grew. Manufacturing activity in China, France and Australia, among other countries, also expanded in August, separate surveys showed. </a:t>
            </a:r>
            <a:r>
              <a:rPr lang="en-US" dirty="0" smtClean="0"/>
              <a:t>                                                            The </a:t>
            </a:r>
            <a:r>
              <a:rPr lang="en-US" dirty="0" smtClean="0"/>
              <a:t>pace of contraction in Germany and some other nations slowed </a:t>
            </a:r>
            <a:r>
              <a:rPr lang="en-US" dirty="0" smtClean="0"/>
              <a:t>markedly                                                One </a:t>
            </a:r>
            <a:r>
              <a:rPr lang="en-US" dirty="0" smtClean="0"/>
              <a:t>of the largest unknowns is how well the world economy can fare when the huge fiscal and monetary stimulus supplied by many governments, from the U.S. to China, wears off.</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        CAUSES OF THIS CRISIS</a:t>
            </a:r>
            <a:endParaRPr lang="en-US" dirty="0"/>
          </a:p>
        </p:txBody>
      </p:sp>
      <p:sp>
        <p:nvSpPr>
          <p:cNvPr id="6" name="Rectangle 5"/>
          <p:cNvSpPr/>
          <p:nvPr/>
        </p:nvSpPr>
        <p:spPr>
          <a:xfrm>
            <a:off x="457200" y="1447800"/>
            <a:ext cx="4953000" cy="646331"/>
          </a:xfrm>
          <a:prstGeom prst="rect">
            <a:avLst/>
          </a:prstGeom>
        </p:spPr>
        <p:txBody>
          <a:bodyPr wrap="square">
            <a:spAutoFit/>
          </a:bodyPr>
          <a:lstStyle/>
          <a:p>
            <a:pPr marL="342900" indent="-342900">
              <a:buFont typeface="Arial" pitchFamily="34" charset="0"/>
              <a:buChar char="•"/>
            </a:pPr>
            <a:r>
              <a:rPr lang="en-US" b="1" dirty="0" smtClean="0"/>
              <a:t>The Rate Of Joblessness Assumes Disturbing </a:t>
            </a:r>
            <a:r>
              <a:rPr lang="en-US" b="1" dirty="0" smtClean="0"/>
              <a:t>Proportions.</a:t>
            </a:r>
            <a:endParaRPr lang="en-US" dirty="0"/>
          </a:p>
        </p:txBody>
      </p:sp>
      <p:sp>
        <p:nvSpPr>
          <p:cNvPr id="7" name="Rectangle 6"/>
          <p:cNvSpPr/>
          <p:nvPr/>
        </p:nvSpPr>
        <p:spPr>
          <a:xfrm>
            <a:off x="457200" y="2286000"/>
            <a:ext cx="4953000" cy="646331"/>
          </a:xfrm>
          <a:prstGeom prst="rect">
            <a:avLst/>
          </a:prstGeom>
        </p:spPr>
        <p:txBody>
          <a:bodyPr wrap="square">
            <a:spAutoFit/>
          </a:bodyPr>
          <a:lstStyle/>
          <a:p>
            <a:pPr marL="342900" indent="-342900">
              <a:buFont typeface="Arial" pitchFamily="34" charset="0"/>
              <a:buChar char="•"/>
            </a:pPr>
            <a:r>
              <a:rPr lang="en-US" b="1" dirty="0" smtClean="0"/>
              <a:t>Large </a:t>
            </a:r>
            <a:r>
              <a:rPr lang="en-US" b="1" dirty="0" smtClean="0"/>
              <a:t>Companies Start Giving </a:t>
            </a:r>
            <a:r>
              <a:rPr lang="en-US" b="1" dirty="0" smtClean="0"/>
              <a:t>DepressinG Profit </a:t>
            </a:r>
            <a:r>
              <a:rPr lang="en-US" b="1" dirty="0" smtClean="0"/>
              <a:t>Figures.</a:t>
            </a:r>
            <a:endParaRPr lang="en-US" dirty="0"/>
          </a:p>
        </p:txBody>
      </p:sp>
      <p:sp>
        <p:nvSpPr>
          <p:cNvPr id="8" name="Rectangle 7"/>
          <p:cNvSpPr/>
          <p:nvPr/>
        </p:nvSpPr>
        <p:spPr>
          <a:xfrm>
            <a:off x="457200" y="3048000"/>
            <a:ext cx="4267200" cy="369332"/>
          </a:xfrm>
          <a:prstGeom prst="rect">
            <a:avLst/>
          </a:prstGeom>
        </p:spPr>
        <p:txBody>
          <a:bodyPr wrap="square">
            <a:spAutoFit/>
          </a:bodyPr>
          <a:lstStyle/>
          <a:p>
            <a:pPr algn="just">
              <a:buFont typeface="Arial" pitchFamily="34" charset="0"/>
              <a:buChar char="•"/>
            </a:pPr>
            <a:r>
              <a:rPr lang="en-US" b="1" dirty="0" smtClean="0"/>
              <a:t>    Borrowers </a:t>
            </a:r>
            <a:r>
              <a:rPr lang="en-US" b="1" dirty="0" smtClean="0"/>
              <a:t>Start Defaulting.</a:t>
            </a:r>
            <a:endParaRPr lang="en-US" dirty="0"/>
          </a:p>
        </p:txBody>
      </p:sp>
      <p:sp>
        <p:nvSpPr>
          <p:cNvPr id="9" name="Rectangle 8"/>
          <p:cNvSpPr/>
          <p:nvPr/>
        </p:nvSpPr>
        <p:spPr>
          <a:xfrm>
            <a:off x="457200" y="3505200"/>
            <a:ext cx="6400800" cy="369332"/>
          </a:xfrm>
          <a:prstGeom prst="rect">
            <a:avLst/>
          </a:prstGeom>
        </p:spPr>
        <p:txBody>
          <a:bodyPr wrap="square">
            <a:spAutoFit/>
          </a:bodyPr>
          <a:lstStyle/>
          <a:p>
            <a:pPr>
              <a:buFont typeface="Arial" pitchFamily="34" charset="0"/>
              <a:buChar char="•"/>
            </a:pPr>
            <a:r>
              <a:rPr lang="en-US" b="1" dirty="0" smtClean="0"/>
              <a:t>    Prices </a:t>
            </a:r>
            <a:r>
              <a:rPr lang="en-US" b="1" dirty="0" smtClean="0"/>
              <a:t>Of Essential Commodities Shoots Up.</a:t>
            </a:r>
            <a:endParaRPr lang="en-US" dirty="0"/>
          </a:p>
        </p:txBody>
      </p:sp>
      <p:sp>
        <p:nvSpPr>
          <p:cNvPr id="10" name="Rectangle 9"/>
          <p:cNvSpPr/>
          <p:nvPr/>
        </p:nvSpPr>
        <p:spPr>
          <a:xfrm>
            <a:off x="457200" y="3982998"/>
            <a:ext cx="5105400" cy="369332"/>
          </a:xfrm>
          <a:prstGeom prst="rect">
            <a:avLst/>
          </a:prstGeom>
        </p:spPr>
        <p:txBody>
          <a:bodyPr wrap="square">
            <a:spAutoFit/>
          </a:bodyPr>
          <a:lstStyle/>
          <a:p>
            <a:pPr>
              <a:buFont typeface="Arial" pitchFamily="34" charset="0"/>
              <a:buChar char="•"/>
            </a:pPr>
            <a:r>
              <a:rPr lang="en-US" b="1" dirty="0" smtClean="0"/>
              <a:t>   Companies </a:t>
            </a:r>
            <a:r>
              <a:rPr lang="en-US" b="1" dirty="0" smtClean="0"/>
              <a:t>Stop Filling Vacancies.</a:t>
            </a:r>
            <a:endParaRPr lang="en-US" dirty="0"/>
          </a:p>
        </p:txBody>
      </p:sp>
      <p:sp>
        <p:nvSpPr>
          <p:cNvPr id="11" name="Rectangle 10"/>
          <p:cNvSpPr/>
          <p:nvPr/>
        </p:nvSpPr>
        <p:spPr>
          <a:xfrm>
            <a:off x="457200" y="4495800"/>
            <a:ext cx="4572000" cy="923330"/>
          </a:xfrm>
          <a:prstGeom prst="rect">
            <a:avLst/>
          </a:prstGeom>
        </p:spPr>
        <p:txBody>
          <a:bodyPr wrap="square">
            <a:spAutoFit/>
          </a:bodyPr>
          <a:lstStyle/>
          <a:p>
            <a:pPr>
              <a:buFont typeface="Arial" pitchFamily="34" charset="0"/>
              <a:buChar char="•"/>
            </a:pPr>
            <a:r>
              <a:rPr lang="en-US" b="1" dirty="0" smtClean="0"/>
              <a:t>   Prices </a:t>
            </a:r>
            <a:r>
              <a:rPr lang="en-US" b="1" dirty="0" smtClean="0"/>
              <a:t>Of Property And Stocks Come </a:t>
            </a:r>
            <a:r>
              <a:rPr lang="en-US" b="1" dirty="0" smtClean="0"/>
              <a:t>         Down </a:t>
            </a:r>
            <a:r>
              <a:rPr lang="en-US" b="1" dirty="0" smtClean="0"/>
              <a:t>Drastically, But Nobody Buys Them.</a:t>
            </a:r>
            <a:endParaRPr lang="en-US" dirty="0"/>
          </a:p>
        </p:txBody>
      </p:sp>
      <p:sp>
        <p:nvSpPr>
          <p:cNvPr id="12" name="Rectangle 11"/>
          <p:cNvSpPr/>
          <p:nvPr/>
        </p:nvSpPr>
        <p:spPr>
          <a:xfrm>
            <a:off x="457200" y="5486400"/>
            <a:ext cx="4724400" cy="646331"/>
          </a:xfrm>
          <a:prstGeom prst="rect">
            <a:avLst/>
          </a:prstGeom>
        </p:spPr>
        <p:txBody>
          <a:bodyPr wrap="square">
            <a:spAutoFit/>
          </a:bodyPr>
          <a:lstStyle/>
          <a:p>
            <a:pPr>
              <a:buFont typeface="Arial" pitchFamily="34" charset="0"/>
              <a:buChar char="•"/>
            </a:pPr>
            <a:r>
              <a:rPr lang="en-US" b="1" dirty="0" smtClean="0"/>
              <a:t>   You </a:t>
            </a:r>
            <a:r>
              <a:rPr lang="en-US" b="1" dirty="0" smtClean="0"/>
              <a:t>Start Worrying About All Of The Above.</a:t>
            </a:r>
            <a:endParaRPr lang="en-US" dirty="0"/>
          </a:p>
        </p:txBody>
      </p:sp>
      <p:pic>
        <p:nvPicPr>
          <p:cNvPr id="5124" name="Picture 4" descr="C:\Documents and Settings\WelCome.NEEL\My Documents\Downloads\33243-recession.jpg"/>
          <p:cNvPicPr>
            <a:picLocks noGrp="1" noChangeAspect="1" noChangeArrowheads="1"/>
          </p:cNvPicPr>
          <p:nvPr>
            <p:ph idx="1"/>
          </p:nvPr>
        </p:nvPicPr>
        <p:blipFill>
          <a:blip r:embed="rId3"/>
          <a:srcRect/>
          <a:stretch>
            <a:fillRect/>
          </a:stretch>
        </p:blipFill>
        <p:spPr bwMode="auto">
          <a:xfrm>
            <a:off x="5713412" y="1371600"/>
            <a:ext cx="3049588" cy="47244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    HOW CRISIS CAN HELP US</a:t>
            </a:r>
            <a:endParaRPr lang="en-US" dirty="0"/>
          </a:p>
        </p:txBody>
      </p:sp>
      <p:pic>
        <p:nvPicPr>
          <p:cNvPr id="6146" name="Picture 2" descr="C:\Documents and Settings\WelCome.NEEL\My Documents\Downloads\garbage.jpg"/>
          <p:cNvPicPr>
            <a:picLocks noGrp="1" noChangeAspect="1" noChangeArrowheads="1"/>
          </p:cNvPicPr>
          <p:nvPr>
            <p:ph idx="1"/>
          </p:nvPr>
        </p:nvPicPr>
        <p:blipFill>
          <a:blip r:embed="rId3"/>
          <a:srcRect/>
          <a:stretch>
            <a:fillRect/>
          </a:stretch>
        </p:blipFill>
        <p:spPr bwMode="auto">
          <a:xfrm>
            <a:off x="6172200" y="1600200"/>
            <a:ext cx="2362200" cy="2286000"/>
          </a:xfrm>
          <a:prstGeom prst="rect">
            <a:avLst/>
          </a:prstGeom>
          <a:noFill/>
        </p:spPr>
      </p:pic>
      <p:pic>
        <p:nvPicPr>
          <p:cNvPr id="6147" name="Picture 3" descr="C:\Documents and Settings\WelCome.NEEL\My Documents\Downloads\plasma-2.jpg"/>
          <p:cNvPicPr>
            <a:picLocks noChangeAspect="1" noChangeArrowheads="1"/>
          </p:cNvPicPr>
          <p:nvPr/>
        </p:nvPicPr>
        <p:blipFill>
          <a:blip r:embed="rId4"/>
          <a:srcRect/>
          <a:stretch>
            <a:fillRect/>
          </a:stretch>
        </p:blipFill>
        <p:spPr bwMode="auto">
          <a:xfrm>
            <a:off x="6172200" y="4191000"/>
            <a:ext cx="2438400" cy="2209800"/>
          </a:xfrm>
          <a:prstGeom prst="rect">
            <a:avLst/>
          </a:prstGeom>
          <a:noFill/>
        </p:spPr>
      </p:pic>
      <p:sp>
        <p:nvSpPr>
          <p:cNvPr id="6" name="Rectangle 5"/>
          <p:cNvSpPr/>
          <p:nvPr/>
        </p:nvSpPr>
        <p:spPr>
          <a:xfrm>
            <a:off x="152400" y="1524000"/>
            <a:ext cx="5943600" cy="1477328"/>
          </a:xfrm>
          <a:prstGeom prst="rect">
            <a:avLst/>
          </a:prstGeom>
        </p:spPr>
        <p:txBody>
          <a:bodyPr wrap="square">
            <a:spAutoFit/>
          </a:bodyPr>
          <a:lstStyle/>
          <a:p>
            <a:pPr>
              <a:buFont typeface="Arial" pitchFamily="34" charset="0"/>
              <a:buChar char="•"/>
            </a:pPr>
            <a:r>
              <a:rPr lang="en-US" dirty="0" smtClean="0"/>
              <a:t>  The </a:t>
            </a:r>
            <a:r>
              <a:rPr lang="en-US" dirty="0" smtClean="0"/>
              <a:t>world produces billions of tons of domestic waste each year, and 25% of this comes from the USA - even though it only accounts for 5% of the world’s population. Less consupmtion means less packaging means less material needs to be dumped in land fill.</a:t>
            </a:r>
            <a:endParaRPr lang="en-US" dirty="0"/>
          </a:p>
        </p:txBody>
      </p:sp>
      <p:sp>
        <p:nvSpPr>
          <p:cNvPr id="8" name="Rectangle 7"/>
          <p:cNvSpPr/>
          <p:nvPr/>
        </p:nvSpPr>
        <p:spPr>
          <a:xfrm flipH="1">
            <a:off x="228600" y="3200400"/>
            <a:ext cx="5562600" cy="1754326"/>
          </a:xfrm>
          <a:prstGeom prst="rect">
            <a:avLst/>
          </a:prstGeom>
        </p:spPr>
        <p:txBody>
          <a:bodyPr wrap="square">
            <a:spAutoFit/>
          </a:bodyPr>
          <a:lstStyle/>
          <a:p>
            <a:pPr>
              <a:buFont typeface="Arial" pitchFamily="34" charset="0"/>
              <a:buChar char="•"/>
            </a:pPr>
            <a:r>
              <a:rPr lang="en-US" dirty="0" smtClean="0"/>
              <a:t>  Plasma </a:t>
            </a:r>
            <a:r>
              <a:rPr lang="en-US" dirty="0" smtClean="0"/>
              <a:t>TV’s are extremely inefficient and use more electricity than the now unfashionable CRT.</a:t>
            </a:r>
          </a:p>
          <a:p>
            <a:pPr>
              <a:buFont typeface="Arial" pitchFamily="34" charset="0"/>
              <a:buChar char="•"/>
            </a:pPr>
            <a:r>
              <a:rPr lang="en-US" dirty="0" smtClean="0"/>
              <a:t>With less money for people to waste it on things they don’t need there will be a reduction is such consumer goods sold, meaning less electricity is used and less fossil fuel is burnt.</a:t>
            </a:r>
            <a:endParaRPr lang="en-US" dirty="0"/>
          </a:p>
        </p:txBody>
      </p:sp>
      <p:sp>
        <p:nvSpPr>
          <p:cNvPr id="9" name="Rectangle 8"/>
          <p:cNvSpPr/>
          <p:nvPr/>
        </p:nvSpPr>
        <p:spPr>
          <a:xfrm>
            <a:off x="228600" y="5029200"/>
            <a:ext cx="5867400" cy="923330"/>
          </a:xfrm>
          <a:prstGeom prst="rect">
            <a:avLst/>
          </a:prstGeom>
        </p:spPr>
        <p:txBody>
          <a:bodyPr wrap="square">
            <a:spAutoFit/>
          </a:bodyPr>
          <a:lstStyle/>
          <a:p>
            <a:pPr>
              <a:buFont typeface="Arial" pitchFamily="34" charset="0"/>
              <a:buChar char="•"/>
            </a:pPr>
            <a:r>
              <a:rPr lang="en-US" dirty="0" smtClean="0"/>
              <a:t>  Rather </a:t>
            </a:r>
            <a:r>
              <a:rPr lang="en-US" dirty="0" smtClean="0"/>
              <a:t>than flying down to Thailand for a weekend stag party, people may take a more local trip, perhaps to the Eden project to experience tropical rainforest.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b="1" dirty="0" smtClean="0"/>
              <a:t>1. Risk Matters</a:t>
            </a:r>
            <a:br>
              <a:rPr lang="en-US" b="1" dirty="0" smtClean="0"/>
            </a:br>
            <a:r>
              <a:rPr lang="en-US" dirty="0" smtClean="0"/>
              <a:t>Clearly, the amount of risk taken in one's investment portfolio will capture a significantly greater degree of attention in the years ahead. The decline of 2008 taught us that once-in-a-lifetime events can occur. </a:t>
            </a:r>
            <a:endParaRPr lang="en-US" dirty="0" smtClean="0"/>
          </a:p>
          <a:p>
            <a:r>
              <a:rPr lang="en-US" b="1" dirty="0" smtClean="0"/>
              <a:t>. Experts Don't Know Everything</a:t>
            </a:r>
            <a:br>
              <a:rPr lang="en-US" b="1" dirty="0" smtClean="0"/>
            </a:br>
            <a:r>
              <a:rPr lang="en-US" dirty="0" smtClean="0"/>
              <a:t>We put a lot of trust in experts, including stock analysts, economists, fund managers, CEOs, accounting firms, industry regulators, government and a host of other smart people</a:t>
            </a:r>
            <a:r>
              <a:rPr lang="en-US" dirty="0" smtClean="0"/>
              <a:t>.</a:t>
            </a:r>
          </a:p>
          <a:p>
            <a:r>
              <a:rPr lang="en-US" b="1" dirty="0" smtClean="0"/>
              <a:t>You Can't Live on Averages</a:t>
            </a:r>
            <a:br>
              <a:rPr lang="en-US" b="1" dirty="0" smtClean="0"/>
            </a:br>
            <a:r>
              <a:rPr lang="en-US" dirty="0" smtClean="0"/>
              <a:t>Market projections, such as those seen in the hypothetical examples included in many 401(k) enrollment kits, always seem to show an 8% return per year, on average doubling your money every eight years</a:t>
            </a:r>
            <a:endParaRPr lang="en-US" dirty="0"/>
          </a:p>
        </p:txBody>
      </p:sp>
      <p:sp>
        <p:nvSpPr>
          <p:cNvPr id="3" name="Title 2"/>
          <p:cNvSpPr>
            <a:spLocks noGrp="1"/>
          </p:cNvSpPr>
          <p:nvPr>
            <p:ph type="title"/>
          </p:nvPr>
        </p:nvSpPr>
        <p:spPr/>
        <p:txBody>
          <a:bodyPr/>
          <a:lstStyle/>
          <a:p>
            <a:r>
              <a:rPr smtClean="0"/>
              <a:t>        LESSONS OF THIS CRISIS</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179</TotalTime>
  <Words>811</Words>
  <Application>Microsoft Office PowerPoint</Application>
  <PresentationFormat>On-screen Show (4:3)</PresentationFormat>
  <Paragraphs>49</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Paper</vt:lpstr>
      <vt:lpstr>FINANCIAL CRISIS @ 2008</vt:lpstr>
      <vt:lpstr>    BIRTH OF FINANCIAL CRISIS</vt:lpstr>
      <vt:lpstr>FINANCIAL CRISIS –WORRIES   </vt:lpstr>
      <vt:lpstr>IMPACT ON GLOBAL ECONOMY</vt:lpstr>
      <vt:lpstr>            IMPACT ON INDIA </vt:lpstr>
      <vt:lpstr>RECOVERY SIGNS IN US AND ASIA</vt:lpstr>
      <vt:lpstr>        CAUSES OF THIS CRISIS</vt:lpstr>
      <vt:lpstr>    HOW CRISIS CAN HELP US</vt:lpstr>
      <vt:lpstr>        LESSONS OF THIS CRISIS</vt:lpstr>
      <vt:lpstr>    SUGGESTIONS TO SOLVE IT</vt:lpstr>
      <vt:lpstr>Slide 11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CRISIS @ 2008</dc:title>
  <dc:creator>WelCome</dc:creator>
  <cp:lastModifiedBy>WelCome</cp:lastModifiedBy>
  <cp:revision>19</cp:revision>
  <dcterms:created xsi:type="dcterms:W3CDTF">2009-09-20T09:15:08Z</dcterms:created>
  <dcterms:modified xsi:type="dcterms:W3CDTF">2009-09-20T18:25:05Z</dcterms:modified>
</cp:coreProperties>
</file>