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5"/>
  </p:notesMasterIdLst>
  <p:sldIdLst>
    <p:sldId id="256" r:id="rId2"/>
    <p:sldId id="258" r:id="rId3"/>
    <p:sldId id="260" r:id="rId4"/>
    <p:sldId id="262" r:id="rId5"/>
    <p:sldId id="269" r:id="rId6"/>
    <p:sldId id="264" r:id="rId7"/>
    <p:sldId id="266" r:id="rId8"/>
    <p:sldId id="267" r:id="rId9"/>
    <p:sldId id="270" r:id="rId10"/>
    <p:sldId id="271" r:id="rId11"/>
    <p:sldId id="272" r:id="rId12"/>
    <p:sldId id="273" r:id="rId13"/>
    <p:sldId id="27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4615" autoAdjust="0"/>
    <p:restoredTop sz="86387" autoAdjust="0"/>
  </p:normalViewPr>
  <p:slideViewPr>
    <p:cSldViewPr>
      <p:cViewPr varScale="1">
        <p:scale>
          <a:sx n="67" d="100"/>
          <a:sy n="67" d="100"/>
        </p:scale>
        <p:origin x="-98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942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2C05FB-8A3D-4E6E-BDF7-153DBE1B0C97}" type="doc">
      <dgm:prSet loTypeId="urn:microsoft.com/office/officeart/2005/8/layout/hierarchy2" loCatId="hierarchy" qsTypeId="urn:microsoft.com/office/officeart/2005/8/quickstyle/simple1" qsCatId="simple" csTypeId="urn:microsoft.com/office/officeart/2005/8/colors/accent2_5" csCatId="accent2" phldr="1"/>
      <dgm:spPr/>
    </dgm:pt>
    <dgm:pt modelId="{F86C005F-60E5-4C5E-AB59-8810A35967E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dirty="0" smtClean="0">
              <a:ln/>
              <a:effectLst/>
              <a:latin typeface="Tahoma" charset="0"/>
            </a:rPr>
            <a:t>JURISDISCTION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dirty="0" smtClean="0">
              <a:ln/>
              <a:effectLst/>
              <a:latin typeface="Tahoma" charset="0"/>
            </a:rPr>
            <a:t> INCOMETAX DEPT.</a:t>
          </a:r>
        </a:p>
      </dgm:t>
    </dgm:pt>
    <dgm:pt modelId="{68521AA5-27F4-4F98-B23D-DFD61C740269}" type="parTrans" cxnId="{56911540-894C-4AD5-A83D-3C709A7AF19A}">
      <dgm:prSet/>
      <dgm:spPr/>
      <dgm:t>
        <a:bodyPr/>
        <a:lstStyle/>
        <a:p>
          <a:endParaRPr lang="en-US"/>
        </a:p>
      </dgm:t>
    </dgm:pt>
    <dgm:pt modelId="{6A86A5FC-B460-43BB-926F-A3E054186F02}" type="sibTrans" cxnId="{56911540-894C-4AD5-A83D-3C709A7AF19A}">
      <dgm:prSet/>
      <dgm:spPr/>
      <dgm:t>
        <a:bodyPr/>
        <a:lstStyle/>
        <a:p>
          <a:endParaRPr lang="en-US"/>
        </a:p>
      </dgm:t>
    </dgm:pt>
    <dgm:pt modelId="{21562490-3C46-4045-BA0D-4254CB5A670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dirty="0" smtClean="0">
              <a:ln/>
              <a:effectLst/>
              <a:latin typeface="Tahoma" charset="0"/>
            </a:rPr>
            <a:t>PLACE OF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dirty="0" smtClean="0">
              <a:ln/>
              <a:effectLst/>
              <a:latin typeface="Tahoma" charset="0"/>
            </a:rPr>
            <a:t>BUSINESS OR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dirty="0" smtClean="0">
              <a:ln/>
              <a:effectLst/>
              <a:latin typeface="Tahoma" charset="0"/>
            </a:rPr>
            <a:t>EMPLOYMENT</a:t>
          </a:r>
        </a:p>
      </dgm:t>
    </dgm:pt>
    <dgm:pt modelId="{E2CDF403-68B7-4AED-954F-FA6D47EDD36B}" type="parTrans" cxnId="{1A8174A9-5A26-4A7B-9FB1-52B44D7F78D9}">
      <dgm:prSet/>
      <dgm:spPr/>
      <dgm:t>
        <a:bodyPr/>
        <a:lstStyle/>
        <a:p>
          <a:endParaRPr lang="en-US"/>
        </a:p>
      </dgm:t>
    </dgm:pt>
    <dgm:pt modelId="{C53A1D3D-43F3-4ECB-B8FB-886D5D9FD185}" type="sibTrans" cxnId="{1A8174A9-5A26-4A7B-9FB1-52B44D7F78D9}">
      <dgm:prSet/>
      <dgm:spPr/>
      <dgm:t>
        <a:bodyPr/>
        <a:lstStyle/>
        <a:p>
          <a:endParaRPr lang="en-US"/>
        </a:p>
      </dgm:t>
    </dgm:pt>
    <dgm:pt modelId="{CDFAE5DB-4FEB-480E-B3D6-BDDA871B68F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dirty="0" smtClean="0">
              <a:ln/>
              <a:effectLst/>
              <a:latin typeface="Tahoma" charset="0"/>
            </a:rPr>
            <a:t>PLACE OF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dirty="0" smtClean="0">
              <a:ln/>
              <a:effectLst/>
              <a:latin typeface="Tahoma" charset="0"/>
            </a:rPr>
            <a:t>PERMANENT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dirty="0" smtClean="0">
              <a:ln/>
              <a:effectLst/>
              <a:latin typeface="Tahoma" charset="0"/>
            </a:rPr>
            <a:t>RESIDENCE</a:t>
          </a:r>
        </a:p>
      </dgm:t>
    </dgm:pt>
    <dgm:pt modelId="{3111E91F-B72A-4CDA-9A64-6C25CB0C809E}" type="parTrans" cxnId="{22BD381F-AD32-4E6A-9140-DB613036C4BA}">
      <dgm:prSet/>
      <dgm:spPr/>
      <dgm:t>
        <a:bodyPr/>
        <a:lstStyle/>
        <a:p>
          <a:endParaRPr lang="en-US"/>
        </a:p>
      </dgm:t>
    </dgm:pt>
    <dgm:pt modelId="{2DAE5B4C-1224-4A69-8D60-30AF2CF3BC19}" type="sibTrans" cxnId="{22BD381F-AD32-4E6A-9140-DB613036C4BA}">
      <dgm:prSet/>
      <dgm:spPr/>
      <dgm:t>
        <a:bodyPr/>
        <a:lstStyle/>
        <a:p>
          <a:endParaRPr lang="en-US"/>
        </a:p>
      </dgm:t>
    </dgm:pt>
    <dgm:pt modelId="{1F7D199A-E2F5-4DF8-B54E-A687D8209091}" type="pres">
      <dgm:prSet presAssocID="{792C05FB-8A3D-4E6E-BDF7-153DBE1B0C9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61D3B01B-3FF1-401A-BA0A-642C8AC7F250}" type="pres">
      <dgm:prSet presAssocID="{F86C005F-60E5-4C5E-AB59-8810A35967E6}" presName="root1" presStyleCnt="0"/>
      <dgm:spPr/>
    </dgm:pt>
    <dgm:pt modelId="{C9E42FE3-DB2F-4BD3-AB7C-18F69EB7E641}" type="pres">
      <dgm:prSet presAssocID="{F86C005F-60E5-4C5E-AB59-8810A35967E6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D408F8F-6321-41DC-8073-971835D310F8}" type="pres">
      <dgm:prSet presAssocID="{F86C005F-60E5-4C5E-AB59-8810A35967E6}" presName="level2hierChild" presStyleCnt="0"/>
      <dgm:spPr/>
    </dgm:pt>
    <dgm:pt modelId="{F46E2D02-0553-49E5-B805-E37902B5096F}" type="pres">
      <dgm:prSet presAssocID="{E2CDF403-68B7-4AED-954F-FA6D47EDD36B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A3F59BD2-3CC0-46CE-8EC3-3CDEE36BD65F}" type="pres">
      <dgm:prSet presAssocID="{E2CDF403-68B7-4AED-954F-FA6D47EDD36B}" presName="connTx" presStyleLbl="parChTrans1D2" presStyleIdx="0" presStyleCnt="2"/>
      <dgm:spPr/>
      <dgm:t>
        <a:bodyPr/>
        <a:lstStyle/>
        <a:p>
          <a:endParaRPr lang="en-US"/>
        </a:p>
      </dgm:t>
    </dgm:pt>
    <dgm:pt modelId="{B64D0158-D430-47B8-A462-7ED5E5AAF154}" type="pres">
      <dgm:prSet presAssocID="{21562490-3C46-4045-BA0D-4254CB5A670A}" presName="root2" presStyleCnt="0"/>
      <dgm:spPr/>
    </dgm:pt>
    <dgm:pt modelId="{6A0B6D64-1493-419E-8032-C778158C1719}" type="pres">
      <dgm:prSet presAssocID="{21562490-3C46-4045-BA0D-4254CB5A670A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D556532-D567-4A3C-9148-182235D41F03}" type="pres">
      <dgm:prSet presAssocID="{21562490-3C46-4045-BA0D-4254CB5A670A}" presName="level3hierChild" presStyleCnt="0"/>
      <dgm:spPr/>
    </dgm:pt>
    <dgm:pt modelId="{AE2F633B-292A-45B3-AEBD-28D02B592EBB}" type="pres">
      <dgm:prSet presAssocID="{3111E91F-B72A-4CDA-9A64-6C25CB0C809E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C370E190-0C55-4B0C-BEA8-08BA5CBB0463}" type="pres">
      <dgm:prSet presAssocID="{3111E91F-B72A-4CDA-9A64-6C25CB0C809E}" presName="connTx" presStyleLbl="parChTrans1D2" presStyleIdx="1" presStyleCnt="2"/>
      <dgm:spPr/>
      <dgm:t>
        <a:bodyPr/>
        <a:lstStyle/>
        <a:p>
          <a:endParaRPr lang="en-US"/>
        </a:p>
      </dgm:t>
    </dgm:pt>
    <dgm:pt modelId="{F31CB739-593C-4B57-B786-6D97642B85FE}" type="pres">
      <dgm:prSet presAssocID="{CDFAE5DB-4FEB-480E-B3D6-BDDA871B68FC}" presName="root2" presStyleCnt="0"/>
      <dgm:spPr/>
    </dgm:pt>
    <dgm:pt modelId="{59F335C4-768B-4BDD-AD2F-32F8ACF46BCF}" type="pres">
      <dgm:prSet presAssocID="{CDFAE5DB-4FEB-480E-B3D6-BDDA871B68FC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6A838B-F8C1-45B7-A198-D591F003ACFA}" type="pres">
      <dgm:prSet presAssocID="{CDFAE5DB-4FEB-480E-B3D6-BDDA871B68FC}" presName="level3hierChild" presStyleCnt="0"/>
      <dgm:spPr/>
    </dgm:pt>
  </dgm:ptLst>
  <dgm:cxnLst>
    <dgm:cxn modelId="{19BF30B1-B6F1-4FCC-AF04-F9D91FF82DA1}" type="presOf" srcId="{E2CDF403-68B7-4AED-954F-FA6D47EDD36B}" destId="{F46E2D02-0553-49E5-B805-E37902B5096F}" srcOrd="0" destOrd="0" presId="urn:microsoft.com/office/officeart/2005/8/layout/hierarchy2"/>
    <dgm:cxn modelId="{56911540-894C-4AD5-A83D-3C709A7AF19A}" srcId="{792C05FB-8A3D-4E6E-BDF7-153DBE1B0C97}" destId="{F86C005F-60E5-4C5E-AB59-8810A35967E6}" srcOrd="0" destOrd="0" parTransId="{68521AA5-27F4-4F98-B23D-DFD61C740269}" sibTransId="{6A86A5FC-B460-43BB-926F-A3E054186F02}"/>
    <dgm:cxn modelId="{D9D2987F-EA1C-4F6D-9CE3-AE3E694D5EB5}" type="presOf" srcId="{792C05FB-8A3D-4E6E-BDF7-153DBE1B0C97}" destId="{1F7D199A-E2F5-4DF8-B54E-A687D8209091}" srcOrd="0" destOrd="0" presId="urn:microsoft.com/office/officeart/2005/8/layout/hierarchy2"/>
    <dgm:cxn modelId="{3720E326-302D-4E70-A417-BFC1893CFF48}" type="presOf" srcId="{3111E91F-B72A-4CDA-9A64-6C25CB0C809E}" destId="{AE2F633B-292A-45B3-AEBD-28D02B592EBB}" srcOrd="0" destOrd="0" presId="urn:microsoft.com/office/officeart/2005/8/layout/hierarchy2"/>
    <dgm:cxn modelId="{5C9423E4-5D72-4BE0-A03D-C6E69DCAF0A3}" type="presOf" srcId="{E2CDF403-68B7-4AED-954F-FA6D47EDD36B}" destId="{A3F59BD2-3CC0-46CE-8EC3-3CDEE36BD65F}" srcOrd="1" destOrd="0" presId="urn:microsoft.com/office/officeart/2005/8/layout/hierarchy2"/>
    <dgm:cxn modelId="{3BFD85F8-2FC4-476F-8943-3419D676B106}" type="presOf" srcId="{3111E91F-B72A-4CDA-9A64-6C25CB0C809E}" destId="{C370E190-0C55-4B0C-BEA8-08BA5CBB0463}" srcOrd="1" destOrd="0" presId="urn:microsoft.com/office/officeart/2005/8/layout/hierarchy2"/>
    <dgm:cxn modelId="{1A8174A9-5A26-4A7B-9FB1-52B44D7F78D9}" srcId="{F86C005F-60E5-4C5E-AB59-8810A35967E6}" destId="{21562490-3C46-4045-BA0D-4254CB5A670A}" srcOrd="0" destOrd="0" parTransId="{E2CDF403-68B7-4AED-954F-FA6D47EDD36B}" sibTransId="{C53A1D3D-43F3-4ECB-B8FB-886D5D9FD185}"/>
    <dgm:cxn modelId="{22BD381F-AD32-4E6A-9140-DB613036C4BA}" srcId="{F86C005F-60E5-4C5E-AB59-8810A35967E6}" destId="{CDFAE5DB-4FEB-480E-B3D6-BDDA871B68FC}" srcOrd="1" destOrd="0" parTransId="{3111E91F-B72A-4CDA-9A64-6C25CB0C809E}" sibTransId="{2DAE5B4C-1224-4A69-8D60-30AF2CF3BC19}"/>
    <dgm:cxn modelId="{15F61728-55D5-4604-87C8-5DE101B6CC55}" type="presOf" srcId="{F86C005F-60E5-4C5E-AB59-8810A35967E6}" destId="{C9E42FE3-DB2F-4BD3-AB7C-18F69EB7E641}" srcOrd="0" destOrd="0" presId="urn:microsoft.com/office/officeart/2005/8/layout/hierarchy2"/>
    <dgm:cxn modelId="{0F731494-E762-48AE-B4C5-173003C65719}" type="presOf" srcId="{CDFAE5DB-4FEB-480E-B3D6-BDDA871B68FC}" destId="{59F335C4-768B-4BDD-AD2F-32F8ACF46BCF}" srcOrd="0" destOrd="0" presId="urn:microsoft.com/office/officeart/2005/8/layout/hierarchy2"/>
    <dgm:cxn modelId="{9FDD83C4-B9C6-471A-983D-74B55D6D1B21}" type="presOf" srcId="{21562490-3C46-4045-BA0D-4254CB5A670A}" destId="{6A0B6D64-1493-419E-8032-C778158C1719}" srcOrd="0" destOrd="0" presId="urn:microsoft.com/office/officeart/2005/8/layout/hierarchy2"/>
    <dgm:cxn modelId="{7FAEE340-F8A5-44F6-9A8C-F603882F6100}" type="presParOf" srcId="{1F7D199A-E2F5-4DF8-B54E-A687D8209091}" destId="{61D3B01B-3FF1-401A-BA0A-642C8AC7F250}" srcOrd="0" destOrd="0" presId="urn:microsoft.com/office/officeart/2005/8/layout/hierarchy2"/>
    <dgm:cxn modelId="{E8B9179E-1FBB-4ABF-9002-A59FB669E089}" type="presParOf" srcId="{61D3B01B-3FF1-401A-BA0A-642C8AC7F250}" destId="{C9E42FE3-DB2F-4BD3-AB7C-18F69EB7E641}" srcOrd="0" destOrd="0" presId="urn:microsoft.com/office/officeart/2005/8/layout/hierarchy2"/>
    <dgm:cxn modelId="{3D86AC83-FFBF-42DF-882E-0BDBA5E946EA}" type="presParOf" srcId="{61D3B01B-3FF1-401A-BA0A-642C8AC7F250}" destId="{8D408F8F-6321-41DC-8073-971835D310F8}" srcOrd="1" destOrd="0" presId="urn:microsoft.com/office/officeart/2005/8/layout/hierarchy2"/>
    <dgm:cxn modelId="{DF838EFF-A1DD-4943-8672-07F300C1E2F0}" type="presParOf" srcId="{8D408F8F-6321-41DC-8073-971835D310F8}" destId="{F46E2D02-0553-49E5-B805-E37902B5096F}" srcOrd="0" destOrd="0" presId="urn:microsoft.com/office/officeart/2005/8/layout/hierarchy2"/>
    <dgm:cxn modelId="{5BB64EC5-FCF0-497A-BB6C-66986A882441}" type="presParOf" srcId="{F46E2D02-0553-49E5-B805-E37902B5096F}" destId="{A3F59BD2-3CC0-46CE-8EC3-3CDEE36BD65F}" srcOrd="0" destOrd="0" presId="urn:microsoft.com/office/officeart/2005/8/layout/hierarchy2"/>
    <dgm:cxn modelId="{AA9875F8-59D1-4D89-B13F-745493EACFD9}" type="presParOf" srcId="{8D408F8F-6321-41DC-8073-971835D310F8}" destId="{B64D0158-D430-47B8-A462-7ED5E5AAF154}" srcOrd="1" destOrd="0" presId="urn:microsoft.com/office/officeart/2005/8/layout/hierarchy2"/>
    <dgm:cxn modelId="{2A178011-4893-4EC0-9D3D-745F000A28C5}" type="presParOf" srcId="{B64D0158-D430-47B8-A462-7ED5E5AAF154}" destId="{6A0B6D64-1493-419E-8032-C778158C1719}" srcOrd="0" destOrd="0" presId="urn:microsoft.com/office/officeart/2005/8/layout/hierarchy2"/>
    <dgm:cxn modelId="{841134D5-DEE1-41B2-B451-6AC2BA6D01B0}" type="presParOf" srcId="{B64D0158-D430-47B8-A462-7ED5E5AAF154}" destId="{3D556532-D567-4A3C-9148-182235D41F03}" srcOrd="1" destOrd="0" presId="urn:microsoft.com/office/officeart/2005/8/layout/hierarchy2"/>
    <dgm:cxn modelId="{122AD66B-A5F6-4DB4-9014-CD30AF51CAEF}" type="presParOf" srcId="{8D408F8F-6321-41DC-8073-971835D310F8}" destId="{AE2F633B-292A-45B3-AEBD-28D02B592EBB}" srcOrd="2" destOrd="0" presId="urn:microsoft.com/office/officeart/2005/8/layout/hierarchy2"/>
    <dgm:cxn modelId="{A2480913-5648-4774-931F-A64930A5614D}" type="presParOf" srcId="{AE2F633B-292A-45B3-AEBD-28D02B592EBB}" destId="{C370E190-0C55-4B0C-BEA8-08BA5CBB0463}" srcOrd="0" destOrd="0" presId="urn:microsoft.com/office/officeart/2005/8/layout/hierarchy2"/>
    <dgm:cxn modelId="{733584F9-C453-4972-B898-28D80685B3F1}" type="presParOf" srcId="{8D408F8F-6321-41DC-8073-971835D310F8}" destId="{F31CB739-593C-4B57-B786-6D97642B85FE}" srcOrd="3" destOrd="0" presId="urn:microsoft.com/office/officeart/2005/8/layout/hierarchy2"/>
    <dgm:cxn modelId="{4356490D-0426-4658-8767-FE33BCD336E3}" type="presParOf" srcId="{F31CB739-593C-4B57-B786-6D97642B85FE}" destId="{59F335C4-768B-4BDD-AD2F-32F8ACF46BCF}" srcOrd="0" destOrd="0" presId="urn:microsoft.com/office/officeart/2005/8/layout/hierarchy2"/>
    <dgm:cxn modelId="{D40C5A83-D8AA-4F1F-B457-25667E6040CE}" type="presParOf" srcId="{F31CB739-593C-4B57-B786-6D97642B85FE}" destId="{A26A838B-F8C1-45B7-A198-D591F003ACFA}" srcOrd="1" destOrd="0" presId="urn:microsoft.com/office/officeart/2005/8/layout/hierarchy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B8FA8-0C94-4DD7-AF9C-5174EBB6DA4D}" type="datetimeFigureOut">
              <a:rPr lang="en-US" smtClean="0"/>
              <a:pPr/>
              <a:t>10/25/2009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ABD46C-F3A2-4872-A48E-81A421F1DB8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ABD46C-F3A2-4872-A48E-81A421F1DB8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B25D-E8A1-4532-9087-C9EF6FC7D689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B25D-E8A1-4532-9087-C9EF6FC7D689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B25D-E8A1-4532-9087-C9EF6FC7D689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B25D-E8A1-4532-9087-C9EF6FC7D689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B25D-E8A1-4532-9087-C9EF6FC7D68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B25D-E8A1-4532-9087-C9EF6FC7D68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B25D-E8A1-4532-9087-C9EF6FC7D689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B25D-E8A1-4532-9087-C9EF6FC7D689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B25D-E8A1-4532-9087-C9EF6FC7D689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B25D-E8A1-4532-9087-C9EF6FC7D689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B25D-E8A1-4532-9087-C9EF6FC7D689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B25D-E8A1-4532-9087-C9EF6FC7D68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C4C4F7-05CC-4803-A982-64EAAA4E02A4}" type="datetimeFigureOut">
              <a:rPr lang="en-US" smtClean="0"/>
              <a:pPr/>
              <a:t>10/25/2009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DB926-F9EB-4435-A6C9-1CD2B80ABD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C4C4F7-05CC-4803-A982-64EAAA4E02A4}" type="datetimeFigureOut">
              <a:rPr lang="en-US" smtClean="0"/>
              <a:pPr/>
              <a:t>10/25/2009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DB926-F9EB-4435-A6C9-1CD2B80ABD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C4C4F7-05CC-4803-A982-64EAAA4E02A4}" type="datetimeFigureOut">
              <a:rPr lang="en-US" smtClean="0"/>
              <a:pPr/>
              <a:t>10/25/2009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DB926-F9EB-4435-A6C9-1CD2B80ABD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905000"/>
            <a:ext cx="82296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21AEF58-ADCC-4B1D-8690-7774F1C3B6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905000"/>
            <a:ext cx="82296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D5D4557-4E1D-40AA-8F1B-6EE9CEA71B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C4C4F7-05CC-4803-A982-64EAAA4E02A4}" type="datetimeFigureOut">
              <a:rPr lang="en-US" smtClean="0"/>
              <a:pPr/>
              <a:t>10/25/2009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DB926-F9EB-4435-A6C9-1CD2B80ABD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C4C4F7-05CC-4803-A982-64EAAA4E02A4}" type="datetimeFigureOut">
              <a:rPr lang="en-US" smtClean="0"/>
              <a:pPr/>
              <a:t>10/25/2009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DB926-F9EB-4435-A6C9-1CD2B80ABD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C4C4F7-05CC-4803-A982-64EAAA4E02A4}" type="datetimeFigureOut">
              <a:rPr lang="en-US" smtClean="0"/>
              <a:pPr/>
              <a:t>10/25/2009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DB926-F9EB-4435-A6C9-1CD2B80ABD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C4C4F7-05CC-4803-A982-64EAAA4E02A4}" type="datetimeFigureOut">
              <a:rPr lang="en-US" smtClean="0"/>
              <a:pPr/>
              <a:t>10/25/2009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DB926-F9EB-4435-A6C9-1CD2B80ABD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C4C4F7-05CC-4803-A982-64EAAA4E02A4}" type="datetimeFigureOut">
              <a:rPr lang="en-US" smtClean="0"/>
              <a:pPr/>
              <a:t>10/25/2009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DB926-F9EB-4435-A6C9-1CD2B80ABD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C4C4F7-05CC-4803-A982-64EAAA4E02A4}" type="datetimeFigureOut">
              <a:rPr lang="en-US" smtClean="0"/>
              <a:pPr/>
              <a:t>10/25/2009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DB926-F9EB-4435-A6C9-1CD2B80ABD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C4C4F7-05CC-4803-A982-64EAAA4E02A4}" type="datetimeFigureOut">
              <a:rPr lang="en-US" smtClean="0"/>
              <a:pPr/>
              <a:t>10/25/2009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DB926-F9EB-4435-A6C9-1CD2B80ABD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38C4C4F7-05CC-4803-A982-64EAAA4E02A4}" type="datetimeFigureOut">
              <a:rPr lang="en-US" smtClean="0"/>
              <a:pPr/>
              <a:t>10/25/2009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141DB926-F9EB-4435-A6C9-1CD2B80ABD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38C4C4F7-05CC-4803-A982-64EAAA4E02A4}" type="datetimeFigureOut">
              <a:rPr lang="en-US" smtClean="0"/>
              <a:pPr/>
              <a:t>10/25/2009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141DB926-F9EB-4435-A6C9-1CD2B80ABDC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0" y="1734690"/>
            <a:ext cx="5410200" cy="3699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u="sng" dirty="0" smtClean="0"/>
              <a:t>SECTION 139(1)</a:t>
            </a:r>
          </a:p>
          <a:p>
            <a:endParaRPr lang="en-US" sz="2000" u="sng" dirty="0" smtClean="0"/>
          </a:p>
          <a:p>
            <a:pPr>
              <a:lnSpc>
                <a:spcPct val="90000"/>
              </a:lnSpc>
            </a:pPr>
            <a:r>
              <a:rPr lang="en-US" sz="2000" dirty="0" smtClean="0"/>
              <a:t>WHO HAS TO FILE?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endParaRPr lang="en-US" dirty="0" smtClean="0"/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US" sz="2000" dirty="0" smtClean="0"/>
              <a:t>COMPANIES</a:t>
            </a:r>
            <a:endParaRPr lang="en-US" sz="2000" dirty="0" smtClean="0"/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US" sz="2000" dirty="0" smtClean="0"/>
              <a:t>FIRM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US" sz="2000" dirty="0" smtClean="0"/>
              <a:t>INDIVIDUAL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US" sz="2000" dirty="0" smtClean="0"/>
              <a:t>HUF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US" sz="2000" dirty="0" smtClean="0"/>
              <a:t>AOP OR BOI 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US" sz="2000" dirty="0" smtClean="0"/>
              <a:t>EVERY ARTIFICIAL JURIDICAL PERSON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US" sz="2000" dirty="0" smtClean="0"/>
              <a:t>LOCAL AUTHORITY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US" sz="2000" dirty="0" smtClean="0"/>
              <a:t>REPRESENTATIVE ASSESSEE</a:t>
            </a:r>
          </a:p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smtClean="0"/>
              <a:t>RETURN OF INCOME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u="sng" dirty="0"/>
              <a:t>SECTION 139(9)</a:t>
            </a:r>
            <a:br>
              <a:rPr lang="en-US" u="sng" dirty="0"/>
            </a:br>
            <a:r>
              <a:rPr lang="en-US" u="sng" dirty="0"/>
              <a:t>DEFECTIVE RETURN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INTIMATION OF DEFECT IN RETURN BY ASSESSING OFFICER TO ASSESSEE.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RECTIFICATION TO BE DONE WITHIN 15 DAYS FROM DATE OF INTIMATION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dirty="0"/>
              <a:t>					OR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dirty="0"/>
              <a:t>	FURTHER PERIOD ON APPLICATION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NON RECTIFICATION WITHIN PRESCRIBED TIME- INVALID RETURN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2000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3" dur="2000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4096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852488"/>
          </a:xfrm>
        </p:spPr>
        <p:txBody>
          <a:bodyPr/>
          <a:lstStyle/>
          <a:p>
            <a:r>
              <a:rPr lang="en-US" sz="3200" dirty="0"/>
              <a:t>WHAT IS DEFECTIVE RETURN?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752600"/>
            <a:ext cx="8229600" cy="6019800"/>
          </a:xfrm>
        </p:spPr>
        <p:txBody>
          <a:bodyPr/>
          <a:lstStyle/>
          <a:p>
            <a:pPr marL="660400" indent="-660400">
              <a:lnSpc>
                <a:spcPct val="90000"/>
              </a:lnSpc>
              <a:buFontTx/>
              <a:buAutoNum type="arabicPeriod"/>
            </a:pPr>
            <a:r>
              <a:rPr lang="en-US" sz="2800" dirty="0"/>
              <a:t>NON FILING OF :-</a:t>
            </a:r>
          </a:p>
          <a:p>
            <a:pPr marL="660400" indent="-660400">
              <a:lnSpc>
                <a:spcPct val="90000"/>
              </a:lnSpc>
              <a:buFontTx/>
              <a:buNone/>
            </a:pPr>
            <a:r>
              <a:rPr lang="en-US" sz="2800" dirty="0"/>
              <a:t>	(</a:t>
            </a:r>
            <a:r>
              <a:rPr lang="en-US" sz="2800" dirty="0" err="1"/>
              <a:t>i</a:t>
            </a:r>
            <a:r>
              <a:rPr lang="en-US" sz="2800" dirty="0"/>
              <a:t>) COMPUTATION OF TOTAL INCOME &amp; 	  TAX THEREON</a:t>
            </a:r>
          </a:p>
          <a:p>
            <a:pPr marL="660400" indent="-660400">
              <a:lnSpc>
                <a:spcPct val="90000"/>
              </a:lnSpc>
              <a:buFontTx/>
              <a:buNone/>
            </a:pPr>
            <a:r>
              <a:rPr lang="en-US" sz="2800" dirty="0"/>
              <a:t>	(ii) AUDIT REPORT U/S 44AB</a:t>
            </a:r>
          </a:p>
          <a:p>
            <a:pPr marL="660400" indent="-660400">
              <a:lnSpc>
                <a:spcPct val="90000"/>
              </a:lnSpc>
              <a:buFontTx/>
              <a:buNone/>
            </a:pPr>
            <a:endParaRPr lang="en-US" sz="2800" dirty="0"/>
          </a:p>
          <a:p>
            <a:pPr marL="660400" indent="-660400">
              <a:lnSpc>
                <a:spcPct val="90000"/>
              </a:lnSpc>
              <a:buFontTx/>
              <a:buAutoNum type="arabicPeriod" startAt="2"/>
            </a:pPr>
            <a:r>
              <a:rPr lang="en-US" sz="2800" dirty="0"/>
              <a:t>NON SUBMISSION OF:-</a:t>
            </a:r>
          </a:p>
          <a:p>
            <a:pPr marL="660400" indent="-660400">
              <a:lnSpc>
                <a:spcPct val="90000"/>
              </a:lnSpc>
              <a:buFontTx/>
              <a:buNone/>
            </a:pPr>
            <a:r>
              <a:rPr lang="en-US" sz="2800" dirty="0"/>
              <a:t>	 (</a:t>
            </a:r>
            <a:r>
              <a:rPr lang="en-US" sz="2800" dirty="0" err="1"/>
              <a:t>i</a:t>
            </a:r>
            <a:r>
              <a:rPr lang="en-US" sz="2800" dirty="0"/>
              <a:t>) CHALLANS OF ADVANCE TAX</a:t>
            </a:r>
          </a:p>
          <a:p>
            <a:pPr marL="660400" indent="-660400">
              <a:lnSpc>
                <a:spcPct val="90000"/>
              </a:lnSpc>
              <a:buFontTx/>
              <a:buNone/>
            </a:pPr>
            <a:r>
              <a:rPr lang="en-US" sz="2800" dirty="0"/>
              <a:t>	 (ii) SELF ASSESSMENT TAX</a:t>
            </a:r>
          </a:p>
          <a:p>
            <a:pPr marL="660400" indent="-660400">
              <a:lnSpc>
                <a:spcPct val="90000"/>
              </a:lnSpc>
              <a:buFontTx/>
              <a:buNone/>
            </a:pPr>
            <a:r>
              <a:rPr lang="en-US" sz="2800" dirty="0"/>
              <a:t>	 (iii) TDS CERTIFICATE</a:t>
            </a:r>
          </a:p>
          <a:p>
            <a:pPr marL="660400" indent="-660400">
              <a:lnSpc>
                <a:spcPct val="90000"/>
              </a:lnSpc>
              <a:buFontTx/>
              <a:buNone/>
            </a:pPr>
            <a:r>
              <a:rPr lang="en-US" sz="2800" dirty="0"/>
              <a:t>	 (iv) TCS CERTIFICATE</a:t>
            </a:r>
          </a:p>
          <a:p>
            <a:pPr marL="660400" indent="-660400">
              <a:lnSpc>
                <a:spcPct val="90000"/>
              </a:lnSpc>
              <a:buFontTx/>
              <a:buNone/>
            </a:pPr>
            <a:r>
              <a:rPr lang="en-US" sz="2800" dirty="0"/>
              <a:t>	</a:t>
            </a:r>
          </a:p>
          <a:p>
            <a:pPr marL="660400" indent="-660400">
              <a:lnSpc>
                <a:spcPct val="90000"/>
              </a:lnSpc>
              <a:buFontTx/>
              <a:buNone/>
            </a:pPr>
            <a:r>
              <a:rPr lang="en-US" sz="2800" dirty="0"/>
              <a:t>	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41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419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419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198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9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762000"/>
            <a:ext cx="8229600" cy="57150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 dirty="0"/>
              <a:t>    (v) FINANCIAL STATEMENT (BOOKS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dirty="0"/>
              <a:t>		 MAINTAINED)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dirty="0"/>
              <a:t>	 (vi) COPY OF PERSONAL A/Cs   (BOOKS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dirty="0"/>
              <a:t>		 MAINTAINED)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dirty="0"/>
              <a:t>	 (vii) AUDITED P/L, B/S &amp; AUDITOR’S REPORT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dirty="0"/>
              <a:t>		  (BOOKS MAINTAINED)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dirty="0"/>
              <a:t>	 (viii) STATEMENT SHOWING GROSS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dirty="0"/>
              <a:t>		 TURNOVER, G/P, EXPENSES, N/P, SUNDRY 	 DRS, SUNDRY CRS, STOCK, CASH BALANCE   	    (BOOKS NOT MAINTAINED)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62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62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62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62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62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1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CONSEQUENCES OF NON FILING		</a:t>
            </a:r>
            <a:endParaRPr lang="en-US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BEST JUDGEMENT/ EXPARTE ASSESSMENT (SEC 144)</a:t>
            </a:r>
          </a:p>
          <a:p>
            <a:r>
              <a:rPr lang="en-US" dirty="0" smtClean="0"/>
              <a:t>LOSS CANNOT BE CARRY FORWARD</a:t>
            </a:r>
          </a:p>
          <a:p>
            <a:r>
              <a:rPr lang="en-US" dirty="0" smtClean="0"/>
              <a:t>OPPORTUNITY OF REVISED RETURN WILL BE LOST</a:t>
            </a:r>
          </a:p>
          <a:p>
            <a:r>
              <a:rPr lang="en-US" dirty="0" smtClean="0"/>
              <a:t>INTEREST U/S 234A WILL BE APPLICABLE</a:t>
            </a:r>
          </a:p>
          <a:p>
            <a:r>
              <a:rPr lang="en-US" dirty="0" smtClean="0"/>
              <a:t>PENALTY U/S 271(F) – RS.5000/-</a:t>
            </a:r>
          </a:p>
          <a:p>
            <a:r>
              <a:rPr lang="en-US" dirty="0" smtClean="0"/>
              <a:t>PROSECUTION ONLY WHEN TAX EFFECT &gt; RS.3000/-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  <p:bldP spid="4608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533400"/>
            <a:ext cx="8229600" cy="6019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800" dirty="0"/>
              <a:t>OTHER ASSESSEE (UPTO AY 05-06)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	(</a:t>
            </a:r>
            <a:r>
              <a:rPr lang="en-US" sz="2800" dirty="0" err="1"/>
              <a:t>i</a:t>
            </a:r>
            <a:r>
              <a:rPr lang="en-US" sz="2800" dirty="0"/>
              <a:t>) EXPENDITURE &gt; RS.50000/- FOR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		 ELECTRICITY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	(ii) POSSESSION OF IMMOVABLE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		PROPERTY EXCEEDING  SPECIFIED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		AREA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	(iii) OWNER OF A MOTOR VEHICLE OTHER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		 THAN 2 WHEELERS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	(iv) </a:t>
            </a:r>
            <a:r>
              <a:rPr lang="en-US" sz="2800" dirty="0">
                <a:latin typeface="Calibri" pitchFamily="34" charset="0"/>
              </a:rPr>
              <a:t>FOREIGN</a:t>
            </a:r>
            <a:r>
              <a:rPr lang="en-US" sz="2800" dirty="0"/>
              <a:t> TRAVEL – SELF OR ANY OTHER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		 PERSON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	(v) CREDIT CARD HOLDER NOT BEING ADD ON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		 CARD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	(vi) MEMBER OF CLUB – ENTRANCE FEE&gt;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		 RS.25000/-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3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3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3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3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3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3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3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3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3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638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638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638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638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WHERE?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457200" y="1905000"/>
          <a:ext cx="82296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Graphic spid="6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WHEN?</a:t>
            </a:r>
            <a:endParaRPr lang="en-US" sz="4000" dirty="0"/>
          </a:p>
        </p:txBody>
      </p:sp>
      <p:graphicFrame>
        <p:nvGraphicFramePr>
          <p:cNvPr id="31820" name="Group 76"/>
          <p:cNvGraphicFramePr>
            <a:graphicFrameLocks noGrp="1"/>
          </p:cNvGraphicFramePr>
          <p:nvPr>
            <p:ph type="tbl" idx="1"/>
          </p:nvPr>
        </p:nvGraphicFramePr>
        <p:xfrm>
          <a:off x="457200" y="631067"/>
          <a:ext cx="8229600" cy="5930090"/>
        </p:xfrm>
        <a:graphic>
          <a:graphicData uri="http://schemas.openxmlformats.org/drawingml/2006/table">
            <a:tbl>
              <a:tblPr/>
              <a:tblGrid>
                <a:gridCol w="1524000"/>
                <a:gridCol w="4800600"/>
                <a:gridCol w="1905000"/>
              </a:tblGrid>
              <a:tr h="5027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ASSESSEE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DUE DATE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2938">
                <a:tc>
                  <a:txBody>
                    <a:bodyPr/>
                    <a:lstStyle/>
                    <a:p>
                      <a:pPr marL="533400" marR="0" lvl="0" indent="-5334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COMPANY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30</a:t>
                      </a:r>
                      <a:r>
                        <a:rPr kumimoji="0" lang="en-US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TH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 SEPT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37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NON CORP. ASSESSEE-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COMPULSORY AUDIT OF A/Cs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30</a:t>
                      </a:r>
                      <a:r>
                        <a:rPr kumimoji="0" lang="en-US" sz="2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TH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 SEPT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37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WORKING PARTNERS-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COMPULSORY AUDIT OF A/Cs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30</a:t>
                      </a:r>
                      <a:r>
                        <a:rPr kumimoji="0" lang="en-US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TH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 SEPT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37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ASSESSEE OF ECONOMIC CRITERIA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(N.A-</a:t>
                      </a: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w.e.f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 AY 06-07)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30</a:t>
                      </a:r>
                      <a:r>
                        <a:rPr kumimoji="0" lang="en-US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TH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 SEPT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27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OTHER ASSESSEES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31</a:t>
                      </a:r>
                      <a:r>
                        <a:rPr kumimoji="0" lang="en-US" sz="2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ST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 JULY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18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18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1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1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u="sng" dirty="0"/>
              <a:t>SECTION 139 (3)</a:t>
            </a:r>
            <a:br>
              <a:rPr lang="en-US" u="sng" dirty="0"/>
            </a:br>
            <a:r>
              <a:rPr lang="en-US" u="sng" dirty="0"/>
              <a:t>RETURN OF LOSS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800" dirty="0"/>
              <a:t>CARRYFOWARD OF LOSSES</a:t>
            </a:r>
          </a:p>
          <a:p>
            <a:r>
              <a:rPr lang="en-US" sz="2800" dirty="0"/>
              <a:t>LOSS UNDER CG &amp; PGBP (RETURN WITHIN DUE DATE U/S 139(1))</a:t>
            </a:r>
          </a:p>
          <a:p>
            <a:r>
              <a:rPr lang="en-US" sz="2800" dirty="0"/>
              <a:t>LOSS UNDER HOUSE PROPERTY &amp; UNABSORBED DEPRECIATION( FILING WITHIN TIME UNDER 139(1) NOT REQUIRED)</a:t>
            </a:r>
          </a:p>
          <a:p>
            <a:endParaRPr lang="en-US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  <p:bldP spid="3686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u="sng" dirty="0"/>
              <a:t>SECTION 139(4)</a:t>
            </a:r>
            <a:br>
              <a:rPr lang="en-US" u="sng" dirty="0"/>
            </a:br>
            <a:r>
              <a:rPr lang="en-US" u="sng" dirty="0"/>
              <a:t>BELATED RETURN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05000"/>
            <a:ext cx="8229600" cy="4572000"/>
          </a:xfrm>
        </p:spPr>
        <p:txBody>
          <a:bodyPr/>
          <a:lstStyle/>
          <a:p>
            <a:pPr marL="660400" indent="-660400">
              <a:lnSpc>
                <a:spcPct val="80000"/>
              </a:lnSpc>
            </a:pPr>
            <a:r>
              <a:rPr lang="en-US" sz="2800" dirty="0"/>
              <a:t>PERSON WHO HAS NOT FILED RETURN U/S 139(1) CAN FILE:-</a:t>
            </a:r>
          </a:p>
          <a:p>
            <a:pPr marL="660400" indent="-660400">
              <a:lnSpc>
                <a:spcPct val="80000"/>
              </a:lnSpc>
              <a:buFontTx/>
              <a:buNone/>
            </a:pPr>
            <a:endParaRPr lang="en-US" sz="2800" dirty="0"/>
          </a:p>
          <a:p>
            <a:pPr marL="660400" indent="-660400">
              <a:lnSpc>
                <a:spcPct val="80000"/>
              </a:lnSpc>
              <a:buFontTx/>
              <a:buNone/>
            </a:pPr>
            <a:r>
              <a:rPr lang="en-US" sz="2800" dirty="0"/>
              <a:t>		(</a:t>
            </a:r>
            <a:r>
              <a:rPr lang="en-US" sz="2800" dirty="0" err="1"/>
              <a:t>i</a:t>
            </a:r>
            <a:r>
              <a:rPr lang="en-US" sz="2800" dirty="0"/>
              <a:t>) BEFORE THE EXPIRY OF 1 YEAR </a:t>
            </a:r>
          </a:p>
          <a:p>
            <a:pPr marL="660400" indent="-660400">
              <a:lnSpc>
                <a:spcPct val="80000"/>
              </a:lnSpc>
              <a:buFontTx/>
              <a:buNone/>
            </a:pPr>
            <a:r>
              <a:rPr lang="en-US" sz="2800" dirty="0"/>
              <a:t>	       FROM END OF RELEVANT AY</a:t>
            </a:r>
          </a:p>
          <a:p>
            <a:pPr marL="660400" indent="-660400">
              <a:lnSpc>
                <a:spcPct val="80000"/>
              </a:lnSpc>
              <a:buFontTx/>
              <a:buNone/>
            </a:pPr>
            <a:r>
              <a:rPr lang="en-US" sz="2800" dirty="0"/>
              <a:t>                                  OR</a:t>
            </a:r>
          </a:p>
          <a:p>
            <a:pPr marL="660400" indent="-660400">
              <a:lnSpc>
                <a:spcPct val="80000"/>
              </a:lnSpc>
              <a:buFontTx/>
              <a:buNone/>
            </a:pPr>
            <a:r>
              <a:rPr lang="en-US" sz="2800" dirty="0"/>
              <a:t>		(ii) COMPLETION OF ASSESSMENT 		          	     WHICHEVER EARLIER.</a:t>
            </a:r>
          </a:p>
          <a:p>
            <a:pPr marL="660400" indent="-660400">
              <a:lnSpc>
                <a:spcPct val="80000"/>
              </a:lnSpc>
              <a:buFontTx/>
              <a:buNone/>
            </a:pPr>
            <a:endParaRPr lang="en-US" sz="2800" dirty="0"/>
          </a:p>
          <a:p>
            <a:pPr marL="660400" indent="-660400">
              <a:lnSpc>
                <a:spcPct val="80000"/>
              </a:lnSpc>
            </a:pPr>
            <a:r>
              <a:rPr lang="en-US" sz="2800" dirty="0"/>
              <a:t>RETURN FILED AFTER THE END OF AY- </a:t>
            </a:r>
          </a:p>
          <a:p>
            <a:pPr marL="660400" indent="-660400">
              <a:lnSpc>
                <a:spcPct val="80000"/>
              </a:lnSpc>
              <a:buFontTx/>
              <a:buNone/>
            </a:pPr>
            <a:r>
              <a:rPr lang="en-US" sz="2800" dirty="0"/>
              <a:t>	INVALID </a:t>
            </a:r>
            <a:r>
              <a:rPr lang="en-US" sz="2800" dirty="0" smtClean="0"/>
              <a:t>RETURN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789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7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7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37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  <p:bldP spid="3789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676400"/>
          </a:xfrm>
        </p:spPr>
        <p:txBody>
          <a:bodyPr/>
          <a:lstStyle/>
          <a:p>
            <a:pPr algn="ctr"/>
            <a:r>
              <a:rPr lang="en-US" u="sng" dirty="0"/>
              <a:t>SECTION 139(5)</a:t>
            </a:r>
            <a:br>
              <a:rPr lang="en-US" u="sng" dirty="0"/>
            </a:br>
            <a:r>
              <a:rPr lang="en-US" u="sng" dirty="0"/>
              <a:t>REVISED RETURN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05000"/>
            <a:ext cx="8229600" cy="49530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WHEN?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OMISSION / WRONG STATEMENT IN ORIGINAL RETURN FILED.  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8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WHO?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ONLY PERSONS WHO HAVE FILED RETURN U/S 139(1)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400" dirty="0"/>
          </a:p>
          <a:p>
            <a:pPr>
              <a:lnSpc>
                <a:spcPct val="80000"/>
              </a:lnSpc>
              <a:buFontTx/>
              <a:buNone/>
            </a:pPr>
            <a:endParaRPr lang="en-U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  <p:bldP spid="3891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REVISED RETURN</a:t>
            </a:r>
            <a:endParaRPr lang="en-US" dirty="0"/>
          </a:p>
        </p:txBody>
      </p:sp>
      <p:sp>
        <p:nvSpPr>
          <p:cNvPr id="1617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28800"/>
            <a:ext cx="8229600" cy="4191000"/>
          </a:xfrm>
        </p:spPr>
        <p:txBody>
          <a:bodyPr/>
          <a:lstStyle/>
          <a:p>
            <a:pPr>
              <a:buFontTx/>
              <a:buNone/>
            </a:pPr>
            <a:r>
              <a:rPr lang="en-US" sz="2800" dirty="0" smtClean="0"/>
              <a:t>TIME </a:t>
            </a:r>
            <a:r>
              <a:rPr lang="en-US" sz="2800" dirty="0"/>
              <a:t>LIMIT?</a:t>
            </a:r>
          </a:p>
          <a:p>
            <a:r>
              <a:rPr lang="en-US" sz="2800" dirty="0"/>
              <a:t>BEFORE EXPIRY OF 1 YEAR FROM END OF RELEVANT AY</a:t>
            </a:r>
          </a:p>
          <a:p>
            <a:pPr>
              <a:buFontTx/>
              <a:buNone/>
            </a:pPr>
            <a:r>
              <a:rPr lang="en-US" sz="2800" dirty="0"/>
              <a:t>					OR</a:t>
            </a:r>
          </a:p>
          <a:p>
            <a:r>
              <a:rPr lang="en-US" sz="2800" dirty="0"/>
              <a:t>COMPLETION OF ASSESSMENT WHICHEVER IS EARLIER.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1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1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1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1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1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1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1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1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1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1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1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1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IMPLICATIONS – REVISED RETURN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REPLACES THE ORIGINAL RETURN</a:t>
            </a:r>
          </a:p>
          <a:p>
            <a:r>
              <a:rPr lang="en-US" sz="2800" dirty="0"/>
              <a:t>CAN BE REVISED ANY NUMBER OF TIMES WITHIN THE SPECIFIED TIME</a:t>
            </a:r>
          </a:p>
          <a:p>
            <a:r>
              <a:rPr lang="en-US" sz="2800" dirty="0"/>
              <a:t>TREATED AS IF IT IS ORIGINALLY FILED</a:t>
            </a:r>
          </a:p>
          <a:p>
            <a:r>
              <a:rPr lang="en-US" sz="2800" dirty="0"/>
              <a:t>DATE OF FILING  VALID REVISED RETURN WILL BE TAKEN AS DATE OF ORIGINAL RETURN.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  <p:bldP spid="39939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26</TotalTime>
  <Words>330</Words>
  <Application>Microsoft Office PowerPoint</Application>
  <PresentationFormat>On-screen Show (4:3)</PresentationFormat>
  <Paragraphs>133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Metro</vt:lpstr>
      <vt:lpstr>RETURN OF INCOME</vt:lpstr>
      <vt:lpstr>Slide 2</vt:lpstr>
      <vt:lpstr>WHERE?</vt:lpstr>
      <vt:lpstr>WHEN?</vt:lpstr>
      <vt:lpstr>SECTION 139 (3) RETURN OF LOSS</vt:lpstr>
      <vt:lpstr>SECTION 139(4) BELATED RETURN</vt:lpstr>
      <vt:lpstr>SECTION 139(5) REVISED RETURN</vt:lpstr>
      <vt:lpstr>REVISED RETURN</vt:lpstr>
      <vt:lpstr>IMPLICATIONS – REVISED RETURN</vt:lpstr>
      <vt:lpstr>SECTION 139(9) DEFECTIVE RETURN</vt:lpstr>
      <vt:lpstr>WHAT IS DEFECTIVE RETURN?</vt:lpstr>
      <vt:lpstr>Slide 12</vt:lpstr>
      <vt:lpstr>CONSEQUENCES OF NON FILING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4</cp:revision>
  <dcterms:created xsi:type="dcterms:W3CDTF">2009-10-25T03:37:31Z</dcterms:created>
  <dcterms:modified xsi:type="dcterms:W3CDTF">2009-10-25T04:15:40Z</dcterms:modified>
</cp:coreProperties>
</file>