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97" r:id="rId2"/>
    <p:sldId id="296" r:id="rId3"/>
    <p:sldId id="288" r:id="rId4"/>
    <p:sldId id="298" r:id="rId5"/>
    <p:sldId id="303" r:id="rId6"/>
    <p:sldId id="304" r:id="rId7"/>
    <p:sldId id="287" r:id="rId8"/>
    <p:sldId id="305" r:id="rId9"/>
    <p:sldId id="306" r:id="rId10"/>
    <p:sldId id="308" r:id="rId11"/>
    <p:sldId id="309" r:id="rId12"/>
    <p:sldId id="310" r:id="rId13"/>
    <p:sldId id="311" r:id="rId14"/>
    <p:sldId id="289" r:id="rId15"/>
    <p:sldId id="265" r:id="rId16"/>
    <p:sldId id="274" r:id="rId17"/>
    <p:sldId id="320" r:id="rId18"/>
    <p:sldId id="321" r:id="rId19"/>
    <p:sldId id="322" r:id="rId20"/>
    <p:sldId id="275" r:id="rId21"/>
    <p:sldId id="270" r:id="rId22"/>
    <p:sldId id="269" r:id="rId23"/>
    <p:sldId id="264" r:id="rId24"/>
    <p:sldId id="276" r:id="rId25"/>
    <p:sldId id="290" r:id="rId26"/>
    <p:sldId id="277" r:id="rId27"/>
    <p:sldId id="282" r:id="rId28"/>
    <p:sldId id="279" r:id="rId29"/>
    <p:sldId id="271" r:id="rId30"/>
    <p:sldId id="280" r:id="rId31"/>
    <p:sldId id="302" r:id="rId32"/>
    <p:sldId id="291" r:id="rId33"/>
    <p:sldId id="283" r:id="rId34"/>
    <p:sldId id="286" r:id="rId35"/>
    <p:sldId id="312" r:id="rId36"/>
    <p:sldId id="262" r:id="rId37"/>
    <p:sldId id="313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78" autoAdjust="0"/>
    <p:restoredTop sz="86347" autoAdjust="0"/>
  </p:normalViewPr>
  <p:slideViewPr>
    <p:cSldViewPr>
      <p:cViewPr varScale="1">
        <p:scale>
          <a:sx n="68" d="100"/>
          <a:sy n="68" d="100"/>
        </p:scale>
        <p:origin x="-17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49C669-D2E5-4C19-A656-D8120E0AE9D7}" type="datetimeFigureOut">
              <a:rPr lang="en-US" smtClean="0"/>
              <a:t>12/29/2012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852FC1-F077-4EB5-B1F3-CDB7379EF4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304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52FC1-F077-4EB5-B1F3-CDB7379EF4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144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52FC1-F077-4EB5-B1F3-CDB7379EF41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417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41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lbertus" pitchFamily="34" charset="0"/>
              </a:rPr>
              <a:t>Recent </a:t>
            </a:r>
            <a:r>
              <a:rPr lang="en-US" sz="3600" b="1" dirty="0">
                <a:solidFill>
                  <a:srgbClr val="0070C0"/>
                </a:solidFill>
                <a:latin typeface="Albertus" pitchFamily="34" charset="0"/>
              </a:rPr>
              <a:t>Developments in Accounting Profession 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>CA </a:t>
            </a:r>
            <a:r>
              <a:rPr lang="en-US" sz="3600" b="1" dirty="0" err="1" smtClean="0">
                <a:solidFill>
                  <a:srgbClr val="FF0000"/>
                </a:solidFill>
              </a:rPr>
              <a:t>Surendra</a:t>
            </a:r>
            <a:r>
              <a:rPr lang="en-US" sz="3600" b="1" dirty="0" smtClean="0">
                <a:solidFill>
                  <a:srgbClr val="FF0000"/>
                </a:solidFill>
              </a:rPr>
              <a:t> Kumar </a:t>
            </a:r>
            <a:r>
              <a:rPr lang="en-US" sz="3600" b="1" dirty="0" err="1" smtClean="0">
                <a:solidFill>
                  <a:srgbClr val="FF0000"/>
                </a:solidFill>
              </a:rPr>
              <a:t>Rakhecha</a:t>
            </a:r>
            <a:r>
              <a:rPr lang="en-US" sz="3600" b="1" dirty="0" smtClean="0">
                <a:solidFill>
                  <a:srgbClr val="FF0000"/>
                </a:solidFill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</a:rPr>
              <a:t>Surat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5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00200"/>
            <a:ext cx="9144000" cy="5257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08910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23446" y="-7034"/>
            <a:ext cx="9144000" cy="914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  <a:t/>
            </a:r>
            <a:b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</a:br>
            <a:r>
              <a:rPr lang="en-US" sz="3200" b="1" dirty="0" smtClean="0">
                <a:solidFill>
                  <a:srgbClr val="7030A0"/>
                </a:solidFill>
                <a:latin typeface="Albertus" pitchFamily="34" charset="0"/>
              </a:rPr>
              <a:t>World </a:t>
            </a:r>
            <a:r>
              <a:rPr lang="en-US" sz="3200" b="1" dirty="0">
                <a:solidFill>
                  <a:srgbClr val="7030A0"/>
                </a:solidFill>
                <a:latin typeface="Albertus" pitchFamily="34" charset="0"/>
              </a:rPr>
              <a:t>View and Vision on </a:t>
            </a:r>
            <a:r>
              <a:rPr lang="en-US" sz="3200" b="1" dirty="0" smtClean="0">
                <a:solidFill>
                  <a:srgbClr val="7030A0"/>
                </a:solidFill>
                <a:latin typeface="Albertus" pitchFamily="34" charset="0"/>
              </a:rPr>
              <a:t>Profession:</a:t>
            </a:r>
            <a:br>
              <a:rPr lang="en-US" sz="3200" b="1" dirty="0" smtClean="0">
                <a:solidFill>
                  <a:srgbClr val="7030A0"/>
                </a:solidFill>
                <a:latin typeface="Albertus" pitchFamily="34" charset="0"/>
              </a:rPr>
            </a:br>
            <a:r>
              <a:rPr lang="en-US" sz="3200" b="1" dirty="0" smtClean="0">
                <a:solidFill>
                  <a:srgbClr val="7030A0"/>
                </a:solidFill>
                <a:latin typeface="Albertus" pitchFamily="34" charset="0"/>
              </a:rPr>
              <a:t>CA Mohandas </a:t>
            </a:r>
            <a:r>
              <a:rPr lang="en-US" sz="3200" b="1" dirty="0" err="1" smtClean="0">
                <a:solidFill>
                  <a:srgbClr val="7030A0"/>
                </a:solidFill>
                <a:latin typeface="Albertus" pitchFamily="34" charset="0"/>
              </a:rPr>
              <a:t>Pai</a:t>
            </a:r>
            <a: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  <a:t/>
            </a:r>
            <a:b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</a:b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648200" cy="5943600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Albertus" pitchFamily="34" charset="0"/>
              </a:rPr>
              <a:t>Challenges &amp; Opportunities</a:t>
            </a:r>
          </a:p>
          <a:p>
            <a:pPr marL="0" indent="0">
              <a:buNone/>
            </a:pPr>
            <a:endParaRPr lang="en-US" sz="1000" b="1" dirty="0" smtClean="0">
              <a:solidFill>
                <a:srgbClr val="FF0000"/>
              </a:solidFill>
              <a:latin typeface="Albertus" pitchFamily="34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Uncertain &amp; Unpredictable Economic Environment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Global Expansion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Proactive Risk Management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Management of Foreign Currency Risks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International Taxation and Compliance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Robust Information Systems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Harmonization of Accounting Standards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India as a preferred destination for Foreign Investors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Inclusive Growth </a:t>
            </a:r>
          </a:p>
          <a:p>
            <a:pPr marL="0" indent="0">
              <a:buNone/>
            </a:pPr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8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800" b="1" dirty="0" smtClean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9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0070C0"/>
                </a:solidFill>
                <a:latin typeface="Albertus Medium" pitchFamily="34" charset="0"/>
              </a:rPr>
              <a:t>ICAI Journal </a:t>
            </a:r>
            <a:r>
              <a:rPr lang="en-US" sz="2200" b="1" dirty="0" smtClean="0">
                <a:solidFill>
                  <a:srgbClr val="0070C0"/>
                </a:solidFill>
                <a:latin typeface="Albertus Medium" pitchFamily="34" charset="0"/>
              </a:rPr>
              <a:t>July </a:t>
            </a:r>
            <a:r>
              <a:rPr lang="en-US" sz="2200" b="1" dirty="0">
                <a:solidFill>
                  <a:srgbClr val="0070C0"/>
                </a:solidFill>
                <a:latin typeface="Albertus Medium" pitchFamily="34" charset="0"/>
              </a:rPr>
              <a:t>2012  </a:t>
            </a:r>
            <a:r>
              <a:rPr lang="en-US" sz="2200" b="1" dirty="0" smtClean="0">
                <a:solidFill>
                  <a:srgbClr val="0070C0"/>
                </a:solidFill>
                <a:latin typeface="Albertus Medium" pitchFamily="34" charset="0"/>
              </a:rPr>
              <a:t>p.61</a:t>
            </a:r>
            <a:endParaRPr lang="en-US" sz="22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70C0"/>
              </a:solidFill>
              <a:latin typeface="Albertus" pitchFamily="3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752600"/>
            <a:ext cx="3810000" cy="4267200"/>
          </a:xfr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0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132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  <a:t/>
            </a:r>
            <a:b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</a:br>
            <a:r>
              <a:rPr lang="en-US" sz="3200" b="1" dirty="0" smtClean="0">
                <a:solidFill>
                  <a:srgbClr val="7030A0"/>
                </a:solidFill>
                <a:latin typeface="Albertus" pitchFamily="34" charset="0"/>
              </a:rPr>
              <a:t>World </a:t>
            </a:r>
            <a:r>
              <a:rPr lang="en-US" sz="3200" b="1" dirty="0">
                <a:solidFill>
                  <a:srgbClr val="7030A0"/>
                </a:solidFill>
                <a:latin typeface="Albertus" pitchFamily="34" charset="0"/>
              </a:rPr>
              <a:t>View and Vision on </a:t>
            </a:r>
            <a:r>
              <a:rPr lang="en-US" sz="3200" b="1" dirty="0" smtClean="0">
                <a:solidFill>
                  <a:srgbClr val="7030A0"/>
                </a:solidFill>
                <a:latin typeface="Albertus" pitchFamily="34" charset="0"/>
              </a:rPr>
              <a:t>Profession</a:t>
            </a:r>
            <a: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  <a:t/>
            </a:r>
            <a:b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</a:b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267200" cy="5943600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Albertus" pitchFamily="34" charset="0"/>
              </a:rPr>
              <a:t>Future of Accountancy Profession in </a:t>
            </a: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SRI LANKA</a:t>
            </a:r>
            <a:r>
              <a:rPr lang="en-US" b="1" dirty="0" smtClean="0">
                <a:solidFill>
                  <a:srgbClr val="7030A0"/>
                </a:solidFill>
                <a:latin typeface="Albertus" pitchFamily="34" charset="0"/>
              </a:rPr>
              <a:t> and Scope for Indian CAs</a:t>
            </a:r>
          </a:p>
          <a:p>
            <a:pPr marL="0" indent="0">
              <a:buNone/>
            </a:pPr>
            <a:endParaRPr lang="en-US" sz="1000" b="1" dirty="0" smtClean="0">
              <a:solidFill>
                <a:srgbClr val="FF0000"/>
              </a:solidFill>
              <a:latin typeface="Albertus" pitchFamily="34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Conversion of Accounting Standards with IFRS </a:t>
            </a:r>
            <a:r>
              <a:rPr lang="en-US" sz="2400" b="1" dirty="0" err="1" smtClean="0">
                <a:solidFill>
                  <a:srgbClr val="FF0000"/>
                </a:solidFill>
                <a:latin typeface="Albertus" pitchFamily="34" charset="0"/>
              </a:rPr>
              <a:t>w.e.f</a:t>
            </a: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. 1</a:t>
            </a:r>
            <a:r>
              <a:rPr lang="en-US" sz="2400" b="1" baseline="30000" dirty="0" smtClean="0">
                <a:solidFill>
                  <a:srgbClr val="FF0000"/>
                </a:solidFill>
                <a:latin typeface="Albertus" pitchFamily="34" charset="0"/>
              </a:rPr>
              <a:t>st</a:t>
            </a: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 January, 2012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Commenced Deliberations on LLP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Environmental Matters </a:t>
            </a:r>
          </a:p>
          <a:p>
            <a:pPr marL="0" indent="0">
              <a:buNone/>
            </a:pPr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8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800" b="1" dirty="0" smtClean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9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0070C0"/>
                </a:solidFill>
                <a:latin typeface="Albertus Medium" pitchFamily="34" charset="0"/>
              </a:rPr>
              <a:t>ICAI Journal </a:t>
            </a:r>
            <a:r>
              <a:rPr lang="en-US" sz="2200" b="1" dirty="0" smtClean="0">
                <a:solidFill>
                  <a:srgbClr val="0070C0"/>
                </a:solidFill>
                <a:latin typeface="Albertus Medium" pitchFamily="34" charset="0"/>
              </a:rPr>
              <a:t>July </a:t>
            </a:r>
            <a:r>
              <a:rPr lang="en-US" sz="2200" b="1" dirty="0">
                <a:solidFill>
                  <a:srgbClr val="0070C0"/>
                </a:solidFill>
                <a:latin typeface="Albertus Medium" pitchFamily="34" charset="0"/>
              </a:rPr>
              <a:t>2012  </a:t>
            </a:r>
            <a:r>
              <a:rPr lang="en-US" sz="2200" b="1" dirty="0" smtClean="0">
                <a:solidFill>
                  <a:srgbClr val="0070C0"/>
                </a:solidFill>
                <a:latin typeface="Albertus Medium" pitchFamily="34" charset="0"/>
              </a:rPr>
              <a:t>p.69</a:t>
            </a:r>
            <a:endParaRPr lang="en-US" sz="22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70C0"/>
              </a:solidFill>
              <a:latin typeface="Albertus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914400"/>
            <a:ext cx="4876800" cy="5486400"/>
          </a:xfr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0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583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  <a:t/>
            </a:r>
            <a:b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</a:br>
            <a:r>
              <a:rPr lang="en-US" sz="3200" b="1" dirty="0" smtClean="0">
                <a:solidFill>
                  <a:srgbClr val="7030A0"/>
                </a:solidFill>
                <a:latin typeface="Albertus" pitchFamily="34" charset="0"/>
              </a:rPr>
              <a:t>World </a:t>
            </a:r>
            <a:r>
              <a:rPr lang="en-US" sz="3200" b="1" dirty="0">
                <a:solidFill>
                  <a:srgbClr val="7030A0"/>
                </a:solidFill>
                <a:latin typeface="Albertus" pitchFamily="34" charset="0"/>
              </a:rPr>
              <a:t>View and Vision on </a:t>
            </a:r>
            <a:r>
              <a:rPr lang="en-US" sz="3200" b="1" dirty="0" smtClean="0">
                <a:solidFill>
                  <a:srgbClr val="7030A0"/>
                </a:solidFill>
                <a:latin typeface="Albertus" pitchFamily="34" charset="0"/>
              </a:rPr>
              <a:t>Profession</a:t>
            </a:r>
            <a: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  <a:t/>
            </a:r>
            <a:b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</a:b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648200" cy="5943600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r>
              <a:rPr lang="en-US" b="1" dirty="0" smtClean="0">
                <a:solidFill>
                  <a:srgbClr val="7030A0"/>
                </a:solidFill>
                <a:latin typeface="Albertus" pitchFamily="34" charset="0"/>
              </a:rPr>
              <a:t>Objectives of the </a:t>
            </a: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Hong Kong</a:t>
            </a:r>
            <a:r>
              <a:rPr lang="en-US" b="1" dirty="0" smtClean="0">
                <a:solidFill>
                  <a:srgbClr val="7030A0"/>
                </a:solidFill>
                <a:latin typeface="Albertus" pitchFamily="34" charset="0"/>
              </a:rPr>
              <a:t> Institute of CPAs and Scope for </a:t>
            </a:r>
            <a:r>
              <a:rPr lang="en-US" b="1" dirty="0" smtClean="0">
                <a:solidFill>
                  <a:srgbClr val="0070C0"/>
                </a:solidFill>
                <a:latin typeface="Albertus" pitchFamily="34" charset="0"/>
              </a:rPr>
              <a:t>Indian Accountants</a:t>
            </a:r>
          </a:p>
          <a:p>
            <a:pPr marL="0" indent="0">
              <a:buNone/>
            </a:pPr>
            <a:endParaRPr lang="en-US" sz="1000" b="1" dirty="0" smtClean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1000" b="1" dirty="0" smtClean="0">
              <a:solidFill>
                <a:srgbClr val="FF0000"/>
              </a:solidFill>
              <a:latin typeface="Albertus" pitchFamily="34" charset="0"/>
            </a:endParaRP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Agricultural Bank of China listed in Hong Kong and </a:t>
            </a:r>
            <a:r>
              <a:rPr lang="en-US" b="1" dirty="0" err="1" smtClean="0">
                <a:solidFill>
                  <a:srgbClr val="FF0000"/>
                </a:solidFill>
                <a:latin typeface="Albertus" pitchFamily="34" charset="0"/>
              </a:rPr>
              <a:t>Sanghai</a:t>
            </a: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 : </a:t>
            </a:r>
            <a:r>
              <a:rPr lang="en-US" b="1" dirty="0" smtClean="0">
                <a:solidFill>
                  <a:srgbClr val="7030A0"/>
                </a:solidFill>
                <a:latin typeface="Albertus" pitchFamily="34" charset="0"/>
              </a:rPr>
              <a:t>Raised $22bn 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Stock Market : 3</a:t>
            </a:r>
            <a:r>
              <a:rPr lang="en-US" b="1" baseline="30000" dirty="0" smtClean="0">
                <a:solidFill>
                  <a:srgbClr val="FF0000"/>
                </a:solidFill>
                <a:latin typeface="Albertus" pitchFamily="34" charset="0"/>
              </a:rPr>
              <a:t>rd</a:t>
            </a: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 in Asia &amp; 7</a:t>
            </a:r>
            <a:r>
              <a:rPr lang="en-US" b="1" baseline="30000" dirty="0" smtClean="0">
                <a:solidFill>
                  <a:srgbClr val="FF0000"/>
                </a:solidFill>
                <a:latin typeface="Albertus" pitchFamily="34" charset="0"/>
              </a:rPr>
              <a:t>th</a:t>
            </a: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 in the World :Market Cap. $2.2 trillion. 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Cross Boarder Deals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Till 1980; use of Abacuses instead of Calculators !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Established in 1988, now having world class qualification program of Accountancy</a:t>
            </a:r>
          </a:p>
          <a:p>
            <a:pPr marL="0" indent="0">
              <a:buNone/>
            </a:pPr>
            <a:endParaRPr lang="en-US" sz="8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800" b="1" dirty="0" smtClean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200" b="1" dirty="0" smtClean="0">
                <a:solidFill>
                  <a:srgbClr val="0070C0"/>
                </a:solidFill>
                <a:latin typeface="Albertus Medium" pitchFamily="34" charset="0"/>
              </a:rPr>
              <a:t>ICAI </a:t>
            </a:r>
            <a:r>
              <a:rPr lang="en-US" sz="2200" b="1" dirty="0">
                <a:solidFill>
                  <a:srgbClr val="0070C0"/>
                </a:solidFill>
                <a:latin typeface="Albertus Medium" pitchFamily="34" charset="0"/>
              </a:rPr>
              <a:t>Journal </a:t>
            </a:r>
            <a:r>
              <a:rPr lang="en-US" sz="2200" b="1" dirty="0" smtClean="0">
                <a:solidFill>
                  <a:srgbClr val="0070C0"/>
                </a:solidFill>
                <a:latin typeface="Albertus Medium" pitchFamily="34" charset="0"/>
              </a:rPr>
              <a:t>July </a:t>
            </a:r>
            <a:r>
              <a:rPr lang="en-US" sz="2200" b="1" dirty="0">
                <a:solidFill>
                  <a:srgbClr val="0070C0"/>
                </a:solidFill>
                <a:latin typeface="Albertus Medium" pitchFamily="34" charset="0"/>
              </a:rPr>
              <a:t>2012  </a:t>
            </a:r>
            <a:r>
              <a:rPr lang="en-US" sz="2200" b="1" dirty="0" smtClean="0">
                <a:solidFill>
                  <a:srgbClr val="0070C0"/>
                </a:solidFill>
                <a:latin typeface="Albertus Medium" pitchFamily="34" charset="0"/>
              </a:rPr>
              <a:t>p.73</a:t>
            </a:r>
            <a:endParaRPr lang="en-US" sz="22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70C0"/>
              </a:solidFill>
              <a:latin typeface="Albertus" pitchFamily="34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914401"/>
            <a:ext cx="4495800" cy="5486399"/>
          </a:xfr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4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18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  <a:t/>
            </a:r>
            <a:b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</a:br>
            <a: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  <a:t>World </a:t>
            </a:r>
            <a: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  <a:t>View and Vision on </a:t>
            </a:r>
            <a: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  <a:t>Profession</a:t>
            </a:r>
            <a: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  <a:t/>
            </a:r>
            <a:b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</a:b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648200" cy="5943600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r>
              <a:rPr lang="en-US" b="1" dirty="0" smtClean="0">
                <a:solidFill>
                  <a:srgbClr val="7030A0"/>
                </a:solidFill>
                <a:latin typeface="Albertus" pitchFamily="34" charset="0"/>
              </a:rPr>
              <a:t>The Future of Accounting –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Albertus" pitchFamily="34" charset="0"/>
              </a:rPr>
              <a:t>A </a:t>
            </a: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CANADIAN PERSPECTIVE</a:t>
            </a:r>
            <a:endParaRPr lang="en-US" b="1" dirty="0" smtClean="0">
              <a:solidFill>
                <a:srgbClr val="7030A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1000" b="1" dirty="0" smtClean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1000" b="1" dirty="0" smtClean="0">
              <a:solidFill>
                <a:srgbClr val="FF0000"/>
              </a:solidFill>
              <a:latin typeface="Albertus" pitchFamily="34" charset="0"/>
            </a:endParaRP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7030A0"/>
                </a:solidFill>
                <a:latin typeface="Albertus" pitchFamily="34" charset="0"/>
              </a:rPr>
              <a:t>MOU with ICAI in 2011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Despite having Quality AS; moved to IFRS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Adopted International Standards on Auditing 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Still </a:t>
            </a:r>
            <a:r>
              <a:rPr lang="en-US" b="1" dirty="0" smtClean="0">
                <a:solidFill>
                  <a:srgbClr val="7030A0"/>
                </a:solidFill>
                <a:latin typeface="Albertus" pitchFamily="34" charset="0"/>
              </a:rPr>
              <a:t>40 Different Accounting Entities</a:t>
            </a: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 for regulating </a:t>
            </a:r>
            <a:r>
              <a:rPr lang="en-US" b="1" dirty="0" err="1" smtClean="0">
                <a:solidFill>
                  <a:srgbClr val="FF0000"/>
                </a:solidFill>
                <a:latin typeface="Albertus" pitchFamily="34" charset="0"/>
              </a:rPr>
              <a:t>members,students</a:t>
            </a: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 &amp; firms !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Most of Canadian CAs are at Retirement Age 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Low replacement Birth Rate</a:t>
            </a:r>
          </a:p>
          <a:p>
            <a:pPr marL="0" indent="0">
              <a:buNone/>
            </a:pPr>
            <a:endParaRPr lang="en-US" sz="8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800" b="1" dirty="0" smtClean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200" b="1" dirty="0" smtClean="0">
                <a:solidFill>
                  <a:srgbClr val="0070C0"/>
                </a:solidFill>
                <a:latin typeface="Albertus Medium" pitchFamily="34" charset="0"/>
              </a:rPr>
              <a:t>ICAI </a:t>
            </a:r>
            <a:r>
              <a:rPr lang="en-US" sz="2200" b="1" dirty="0">
                <a:solidFill>
                  <a:srgbClr val="0070C0"/>
                </a:solidFill>
                <a:latin typeface="Albertus Medium" pitchFamily="34" charset="0"/>
              </a:rPr>
              <a:t>Journal </a:t>
            </a:r>
            <a:r>
              <a:rPr lang="en-US" sz="2200" b="1" dirty="0" smtClean="0">
                <a:solidFill>
                  <a:srgbClr val="0070C0"/>
                </a:solidFill>
                <a:latin typeface="Albertus Medium" pitchFamily="34" charset="0"/>
              </a:rPr>
              <a:t>July </a:t>
            </a:r>
            <a:r>
              <a:rPr lang="en-US" sz="2200" b="1" dirty="0">
                <a:solidFill>
                  <a:srgbClr val="0070C0"/>
                </a:solidFill>
                <a:latin typeface="Albertus Medium" pitchFamily="34" charset="0"/>
              </a:rPr>
              <a:t>2012  </a:t>
            </a:r>
            <a:r>
              <a:rPr lang="en-US" sz="2200" b="1" dirty="0" smtClean="0">
                <a:solidFill>
                  <a:srgbClr val="0070C0"/>
                </a:solidFill>
                <a:latin typeface="Albertus Medium" pitchFamily="34" charset="0"/>
              </a:rPr>
              <a:t>p.73 by Kevin </a:t>
            </a:r>
            <a:r>
              <a:rPr lang="en-US" sz="2200" b="1" dirty="0" err="1" smtClean="0">
                <a:solidFill>
                  <a:srgbClr val="0070C0"/>
                </a:solidFill>
                <a:latin typeface="Albertus Medium" pitchFamily="34" charset="0"/>
              </a:rPr>
              <a:t>Dancey</a:t>
            </a:r>
            <a:r>
              <a:rPr lang="en-US" sz="2200" b="1" dirty="0" smtClean="0">
                <a:solidFill>
                  <a:srgbClr val="0070C0"/>
                </a:solidFill>
                <a:latin typeface="Albertus Medium" pitchFamily="34" charset="0"/>
              </a:rPr>
              <a:t>, President &amp; CEO of CICA</a:t>
            </a:r>
            <a:endParaRPr lang="en-US" sz="22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70C0"/>
              </a:solidFill>
              <a:latin typeface="Albertus" pitchFamily="3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00201"/>
            <a:ext cx="4038600" cy="4876800"/>
          </a:xfr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8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57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7030A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400" b="1" dirty="0" smtClean="0">
              <a:solidFill>
                <a:srgbClr val="FF000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4400" b="1" dirty="0" smtClean="0">
                <a:solidFill>
                  <a:srgbClr val="FF0000"/>
                </a:solidFill>
                <a:latin typeface="Albertus Medium" pitchFamily="34" charset="0"/>
              </a:rPr>
              <a:t>ACCOUNTING :</a:t>
            </a:r>
          </a:p>
          <a:p>
            <a:pPr marL="0" indent="0">
              <a:buNone/>
            </a:pPr>
            <a:endParaRPr lang="en-US" sz="17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5900" b="1" dirty="0" smtClean="0">
                <a:solidFill>
                  <a:srgbClr val="FF0000"/>
                </a:solidFill>
                <a:latin typeface="Albertus Medium" pitchFamily="34" charset="0"/>
              </a:rPr>
              <a:t>Impact of IFRS Adoption on Taxation</a:t>
            </a:r>
            <a:endParaRPr lang="en-US" sz="2400" b="1" dirty="0">
              <a:solidFill>
                <a:srgbClr val="FF000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5100" b="1" dirty="0" smtClean="0">
                <a:solidFill>
                  <a:srgbClr val="0070C0"/>
                </a:solidFill>
                <a:latin typeface="Albertus Medium" pitchFamily="34" charset="0"/>
              </a:rPr>
              <a:t>Flash Back : (ICAI Journal :May, 2007)</a:t>
            </a:r>
          </a:p>
          <a:p>
            <a:pPr marL="0" indent="0">
              <a:buNone/>
            </a:pPr>
            <a:endParaRPr lang="en-US" sz="5100" b="1" dirty="0" smtClean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6000" b="1" dirty="0" smtClean="0">
                <a:solidFill>
                  <a:srgbClr val="7030A0"/>
                </a:solidFill>
                <a:latin typeface="Albertus Medium" pitchFamily="34" charset="0"/>
              </a:rPr>
              <a:t>In China 3 </a:t>
            </a:r>
            <a:r>
              <a:rPr lang="en-US" sz="6000" b="1" dirty="0" err="1" smtClean="0">
                <a:solidFill>
                  <a:srgbClr val="7030A0"/>
                </a:solidFill>
                <a:latin typeface="Albertus Medium" pitchFamily="34" charset="0"/>
              </a:rPr>
              <a:t>lacs</a:t>
            </a:r>
            <a:r>
              <a:rPr lang="en-US" sz="6000" b="1" dirty="0" smtClean="0">
                <a:solidFill>
                  <a:srgbClr val="7030A0"/>
                </a:solidFill>
                <a:latin typeface="Albertus Medium" pitchFamily="34" charset="0"/>
              </a:rPr>
              <a:t> shortfall of qualified accountants were there  in 2007 and looking to the growth; it may require further 30 </a:t>
            </a:r>
            <a:r>
              <a:rPr lang="en-US" sz="6000" b="1" dirty="0" err="1" smtClean="0">
                <a:solidFill>
                  <a:srgbClr val="7030A0"/>
                </a:solidFill>
                <a:latin typeface="Albertus Medium" pitchFamily="34" charset="0"/>
              </a:rPr>
              <a:t>lacs</a:t>
            </a:r>
            <a:r>
              <a:rPr lang="en-US" sz="6000" b="1" dirty="0" smtClean="0">
                <a:solidFill>
                  <a:srgbClr val="7030A0"/>
                </a:solidFill>
                <a:latin typeface="Albertus Medium" pitchFamily="34" charset="0"/>
              </a:rPr>
              <a:t> over the coming years.  </a:t>
            </a:r>
            <a:endParaRPr lang="en-US" sz="6000" b="1" dirty="0">
              <a:solidFill>
                <a:srgbClr val="7030A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  <a:latin typeface="Albertus Medium" pitchFamily="34" charset="0"/>
            </a:endParaRPr>
          </a:p>
          <a:p>
            <a:pPr marL="1143000" indent="-1143000">
              <a:buAutoNum type="arabicPeriod"/>
            </a:pPr>
            <a:r>
              <a:rPr lang="en-US" sz="6000" b="1" dirty="0">
                <a:solidFill>
                  <a:srgbClr val="FF0000"/>
                </a:solidFill>
              </a:rPr>
              <a:t>IFRS is fair valuation driven</a:t>
            </a:r>
          </a:p>
          <a:p>
            <a:pPr marL="1143000" indent="-1143000">
              <a:buAutoNum type="arabicPeriod"/>
            </a:pPr>
            <a:r>
              <a:rPr lang="en-US" sz="6000" b="1" dirty="0">
                <a:solidFill>
                  <a:srgbClr val="FF0000"/>
                </a:solidFill>
              </a:rPr>
              <a:t>2000 Disclosure Requirements</a:t>
            </a: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42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4500" b="1" dirty="0">
                <a:solidFill>
                  <a:srgbClr val="0070C0"/>
                </a:solidFill>
                <a:latin typeface="Albertus Medium" pitchFamily="34" charset="0"/>
              </a:rPr>
              <a:t>ICAI Journal </a:t>
            </a:r>
            <a:r>
              <a:rPr lang="en-US" sz="4500" b="1" dirty="0" smtClean="0">
                <a:solidFill>
                  <a:srgbClr val="0070C0"/>
                </a:solidFill>
                <a:latin typeface="Albertus Medium" pitchFamily="34" charset="0"/>
              </a:rPr>
              <a:t>Dec 2012  p.79</a:t>
            </a:r>
            <a:endParaRPr lang="en-US" sz="45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943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5900" b="1" dirty="0" smtClean="0">
                <a:solidFill>
                  <a:srgbClr val="FF0000"/>
                </a:solidFill>
              </a:rPr>
              <a:t>Key Points :</a:t>
            </a:r>
          </a:p>
          <a:p>
            <a:pPr marL="1143000" indent="-1143000">
              <a:buAutoNum type="arabicPeriod"/>
            </a:pPr>
            <a:r>
              <a:rPr lang="en-US" sz="5900" b="1" dirty="0" smtClean="0">
                <a:solidFill>
                  <a:srgbClr val="FF0000"/>
                </a:solidFill>
              </a:rPr>
              <a:t>Corporate Revenue-</a:t>
            </a:r>
          </a:p>
          <a:p>
            <a:pPr marL="0" indent="0">
              <a:buNone/>
            </a:pPr>
            <a:r>
              <a:rPr lang="en-US" sz="5900" b="1" dirty="0" smtClean="0">
                <a:solidFill>
                  <a:srgbClr val="FF0000"/>
                </a:solidFill>
              </a:rPr>
              <a:t>     	Deferred Credit-</a:t>
            </a:r>
          </a:p>
          <a:p>
            <a:pPr marL="0" indent="0">
              <a:buNone/>
            </a:pPr>
            <a:r>
              <a:rPr lang="en-US" sz="5900" b="1" dirty="0" smtClean="0">
                <a:solidFill>
                  <a:srgbClr val="FF0000"/>
                </a:solidFill>
              </a:rPr>
              <a:t>      	Effective Interest Rate as 	a Deferred Finance </a:t>
            </a:r>
            <a:r>
              <a:rPr lang="en-US" sz="5900" b="1" dirty="0">
                <a:solidFill>
                  <a:srgbClr val="FF0000"/>
                </a:solidFill>
              </a:rPr>
              <a:t>	Income  </a:t>
            </a:r>
            <a:r>
              <a:rPr lang="en-US" sz="5900" b="1" dirty="0" smtClean="0">
                <a:solidFill>
                  <a:srgbClr val="FF0000"/>
                </a:solidFill>
              </a:rPr>
              <a:t>         </a:t>
            </a:r>
            <a:r>
              <a:rPr lang="en-US" sz="5900" b="1" dirty="0" err="1" smtClean="0">
                <a:solidFill>
                  <a:srgbClr val="002060"/>
                </a:solidFill>
              </a:rPr>
              <a:t>Ind</a:t>
            </a:r>
            <a:r>
              <a:rPr lang="en-US" sz="5900" b="1" dirty="0" smtClean="0">
                <a:solidFill>
                  <a:srgbClr val="002060"/>
                </a:solidFill>
              </a:rPr>
              <a:t> </a:t>
            </a:r>
            <a:r>
              <a:rPr lang="en-US" sz="5900" b="1" dirty="0">
                <a:solidFill>
                  <a:srgbClr val="002060"/>
                </a:solidFill>
              </a:rPr>
              <a:t>AS 18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000" b="1" dirty="0" smtClean="0">
              <a:solidFill>
                <a:srgbClr val="FF0000"/>
              </a:solidFill>
            </a:endParaRPr>
          </a:p>
          <a:p>
            <a:pPr marL="1143000" indent="-1143000">
              <a:buAutoNum type="arabicPeriod" startAt="2"/>
            </a:pPr>
            <a:r>
              <a:rPr lang="en-US" sz="5900" b="1" dirty="0" smtClean="0">
                <a:solidFill>
                  <a:srgbClr val="FF0000"/>
                </a:solidFill>
              </a:rPr>
              <a:t>Service Sector – only  	Percentage of 	Completion 	Method :</a:t>
            </a:r>
          </a:p>
          <a:p>
            <a:pPr marL="0" indent="0">
              <a:buNone/>
            </a:pPr>
            <a:r>
              <a:rPr lang="en-US" sz="5900" b="1" dirty="0">
                <a:solidFill>
                  <a:srgbClr val="FF0000"/>
                </a:solidFill>
              </a:rPr>
              <a:t>	</a:t>
            </a:r>
            <a:r>
              <a:rPr lang="en-US" sz="5900" b="1" dirty="0" smtClean="0">
                <a:solidFill>
                  <a:srgbClr val="FF0000"/>
                </a:solidFill>
              </a:rPr>
              <a:t>                       </a:t>
            </a:r>
            <a:r>
              <a:rPr lang="en-US" sz="5900" b="1" dirty="0" smtClean="0">
                <a:solidFill>
                  <a:srgbClr val="002060"/>
                </a:solidFill>
              </a:rPr>
              <a:t> </a:t>
            </a:r>
            <a:r>
              <a:rPr lang="en-US" sz="5900" b="1" dirty="0" err="1" smtClean="0">
                <a:solidFill>
                  <a:srgbClr val="002060"/>
                </a:solidFill>
              </a:rPr>
              <a:t>Ind</a:t>
            </a:r>
            <a:r>
              <a:rPr lang="en-US" sz="5900" b="1" dirty="0" smtClean="0">
                <a:solidFill>
                  <a:srgbClr val="002060"/>
                </a:solidFill>
              </a:rPr>
              <a:t> AS 18</a:t>
            </a:r>
          </a:p>
          <a:p>
            <a:pPr marL="1143000" indent="-1143000">
              <a:buAutoNum type="arabicPeriod" startAt="2"/>
            </a:pPr>
            <a:endParaRPr lang="en-US" sz="1000" b="1" dirty="0" smtClean="0">
              <a:solidFill>
                <a:srgbClr val="FF0000"/>
              </a:solidFill>
            </a:endParaRPr>
          </a:p>
          <a:p>
            <a:pPr marL="1143000" indent="-1143000">
              <a:buAutoNum type="arabicPeriod" startAt="2"/>
            </a:pPr>
            <a:r>
              <a:rPr lang="en-US" sz="5900" b="1" dirty="0" smtClean="0">
                <a:solidFill>
                  <a:srgbClr val="FF0000"/>
                </a:solidFill>
              </a:rPr>
              <a:t>Claim of Depreciation:</a:t>
            </a:r>
          </a:p>
          <a:p>
            <a:pPr marL="0" indent="0">
              <a:buNone/>
            </a:pPr>
            <a:r>
              <a:rPr lang="en-US" sz="5900" b="1" dirty="0" smtClean="0">
                <a:solidFill>
                  <a:srgbClr val="FF0000"/>
                </a:solidFill>
              </a:rPr>
              <a:t>	Finance Lease : Lessor – 	NIL &amp; Lessee : Allowed : </a:t>
            </a:r>
          </a:p>
          <a:p>
            <a:pPr marL="0" indent="0"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5900" b="1" dirty="0" smtClean="0">
                <a:solidFill>
                  <a:srgbClr val="002060"/>
                </a:solidFill>
              </a:rPr>
              <a:t>	                        </a:t>
            </a:r>
            <a:r>
              <a:rPr lang="en-US" sz="5900" b="1" dirty="0" err="1" smtClean="0">
                <a:solidFill>
                  <a:srgbClr val="002060"/>
                </a:solidFill>
              </a:rPr>
              <a:t>Ind</a:t>
            </a:r>
            <a:r>
              <a:rPr lang="en-US" sz="5900" b="1" dirty="0" smtClean="0">
                <a:solidFill>
                  <a:srgbClr val="002060"/>
                </a:solidFill>
              </a:rPr>
              <a:t> AS 17</a:t>
            </a:r>
          </a:p>
          <a:p>
            <a:pPr marL="1143000" indent="-1143000">
              <a:buAutoNum type="arabicPeriod" startAt="2"/>
            </a:pPr>
            <a:endParaRPr lang="en-US" sz="5900" b="1" dirty="0" smtClean="0">
              <a:solidFill>
                <a:srgbClr val="FF0000"/>
              </a:solidFill>
            </a:endParaRPr>
          </a:p>
          <a:p>
            <a:pPr marL="1143000" indent="-1143000">
              <a:buAutoNum type="arabicPeriod" startAt="2"/>
            </a:pPr>
            <a:endParaRPr lang="en-US" sz="5900" b="1" dirty="0" smtClean="0">
              <a:solidFill>
                <a:srgbClr val="FF0000"/>
              </a:solidFill>
            </a:endParaRPr>
          </a:p>
          <a:p>
            <a:pPr marL="1143000" indent="-1143000">
              <a:buAutoNum type="arabicPeriod"/>
            </a:pPr>
            <a:endParaRPr lang="en-US" sz="5900" b="1" dirty="0" smtClean="0">
              <a:solidFill>
                <a:srgbClr val="FF0000"/>
              </a:solidFill>
            </a:endParaRPr>
          </a:p>
          <a:p>
            <a:pPr marL="1143000" indent="-1143000">
              <a:buAutoNum type="arabicPeriod"/>
            </a:pPr>
            <a:endParaRPr lang="en-US" sz="5900" b="1" dirty="0" smtClean="0">
              <a:solidFill>
                <a:srgbClr val="FF0000"/>
              </a:solidFill>
            </a:endParaRPr>
          </a:p>
          <a:p>
            <a:pPr marL="1143000" indent="-1143000">
              <a:buAutoNum type="arabicPeriod"/>
            </a:pPr>
            <a:endParaRPr lang="en-US" sz="59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338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725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7030A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Albertus Medium" pitchFamily="34" charset="0"/>
              </a:rPr>
              <a:t>ACCOUNTING :</a:t>
            </a:r>
          </a:p>
          <a:p>
            <a:pPr marL="0" indent="0">
              <a:buNone/>
            </a:pPr>
            <a:endParaRPr lang="en-US" sz="24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3000" b="1" dirty="0" smtClean="0">
                <a:solidFill>
                  <a:schemeClr val="accent4">
                    <a:lumMod val="75000"/>
                  </a:schemeClr>
                </a:solidFill>
                <a:latin typeface="Albertus Medium" pitchFamily="34" charset="0"/>
              </a:rPr>
              <a:t>Revised Schedule VI</a:t>
            </a:r>
          </a:p>
          <a:p>
            <a:pPr marL="0" indent="0">
              <a:buNone/>
            </a:pPr>
            <a:endParaRPr lang="en-US" sz="24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Scientific Approach towards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Preparation of Financial Statements 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Albertus Medium" pitchFamily="34" charset="0"/>
              </a:rPr>
              <a:t>ICAI Journal </a:t>
            </a:r>
            <a:r>
              <a:rPr lang="en-US" sz="2000" b="1" dirty="0" smtClean="0">
                <a:solidFill>
                  <a:srgbClr val="0070C0"/>
                </a:solidFill>
                <a:latin typeface="Albertus Medium" pitchFamily="34" charset="0"/>
              </a:rPr>
              <a:t>June, </a:t>
            </a:r>
            <a:r>
              <a:rPr lang="en-US" sz="2000" b="1" dirty="0">
                <a:solidFill>
                  <a:srgbClr val="0070C0"/>
                </a:solidFill>
                <a:latin typeface="Albertus Medium" pitchFamily="34" charset="0"/>
              </a:rPr>
              <a:t>2012  </a:t>
            </a:r>
            <a:r>
              <a:rPr lang="en-US" sz="2000" b="1" dirty="0" smtClean="0">
                <a:solidFill>
                  <a:srgbClr val="0070C0"/>
                </a:solidFill>
                <a:latin typeface="Albertus Medium" pitchFamily="34" charset="0"/>
              </a:rPr>
              <a:t>p.63</a:t>
            </a: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Albertus Medium" pitchFamily="34" charset="0"/>
              </a:rPr>
              <a:t>ICAI </a:t>
            </a:r>
            <a:r>
              <a:rPr lang="en-US" sz="2000" b="1" dirty="0">
                <a:solidFill>
                  <a:srgbClr val="0070C0"/>
                </a:solidFill>
                <a:latin typeface="Albertus Medium" pitchFamily="34" charset="0"/>
              </a:rPr>
              <a:t>Journal </a:t>
            </a:r>
            <a:r>
              <a:rPr lang="en-US" sz="2000" b="1" dirty="0" smtClean="0">
                <a:solidFill>
                  <a:srgbClr val="0070C0"/>
                </a:solidFill>
                <a:latin typeface="Albertus Medium" pitchFamily="34" charset="0"/>
              </a:rPr>
              <a:t>Sep,  2012  p.52</a:t>
            </a: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943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Key Points :</a:t>
            </a: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Equity and Liabilities and Assets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Vertical Form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General instructions inserted both in BS &amp; P&amp;L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Accounting Standards have overriding effect over Schedule VI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Current and Non Current Asset and Liabilities 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Definition of Operating Cycle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6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4400" b="1" dirty="0" smtClean="0">
                <a:solidFill>
                  <a:srgbClr val="FF0000"/>
                </a:solidFill>
                <a:latin typeface="Albertus Medium" pitchFamily="34" charset="0"/>
              </a:rPr>
              <a:t>ACCOUNTING :</a:t>
            </a:r>
          </a:p>
          <a:p>
            <a:pPr marL="0" indent="0">
              <a:buNone/>
            </a:pPr>
            <a:endParaRPr lang="en-US" sz="17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5900" b="1" dirty="0" smtClean="0">
                <a:solidFill>
                  <a:schemeClr val="accent4">
                    <a:lumMod val="75000"/>
                  </a:schemeClr>
                </a:solidFill>
                <a:latin typeface="Albertus Medium" pitchFamily="34" charset="0"/>
              </a:rPr>
              <a:t>Distinctive Features of </a:t>
            </a:r>
          </a:p>
          <a:p>
            <a:pPr marL="0" indent="0">
              <a:buNone/>
            </a:pPr>
            <a:r>
              <a:rPr lang="en-US" sz="5900" b="1" dirty="0" smtClean="0">
                <a:solidFill>
                  <a:schemeClr val="accent4">
                    <a:lumMod val="75000"/>
                  </a:schemeClr>
                </a:solidFill>
                <a:latin typeface="Albertus Medium" pitchFamily="34" charset="0"/>
              </a:rPr>
              <a:t>Revised Schedule VI</a:t>
            </a:r>
          </a:p>
          <a:p>
            <a:pPr marL="0" indent="0"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5100" b="1" dirty="0" smtClean="0">
                <a:solidFill>
                  <a:schemeClr val="accent6">
                    <a:lumMod val="75000"/>
                  </a:schemeClr>
                </a:solidFill>
                <a:latin typeface="Albertus Medium" pitchFamily="34" charset="0"/>
              </a:rPr>
              <a:t>Key Points : </a:t>
            </a:r>
          </a:p>
          <a:p>
            <a:pPr marL="0" indent="0">
              <a:buNone/>
            </a:pPr>
            <a:endParaRPr lang="en-US" sz="51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514350" indent="-514350">
              <a:buAutoNum type="arabicPeriod"/>
            </a:pPr>
            <a:r>
              <a:rPr lang="en-US" sz="5100" b="1" dirty="0" smtClean="0">
                <a:solidFill>
                  <a:srgbClr val="FF0000"/>
                </a:solidFill>
              </a:rPr>
              <a:t>Recognition </a:t>
            </a:r>
            <a:r>
              <a:rPr lang="en-US" sz="5100" b="1" dirty="0">
                <a:solidFill>
                  <a:srgbClr val="FF0000"/>
                </a:solidFill>
              </a:rPr>
              <a:t>to </a:t>
            </a:r>
            <a:r>
              <a:rPr lang="en-US" sz="5100" b="1" dirty="0">
                <a:solidFill>
                  <a:srgbClr val="7030A0"/>
                </a:solidFill>
              </a:rPr>
              <a:t>Accounting Standards </a:t>
            </a:r>
          </a:p>
          <a:p>
            <a:pPr marL="514350" indent="-514350">
              <a:buAutoNum type="arabicPeriod"/>
            </a:pPr>
            <a:r>
              <a:rPr lang="en-US" sz="5100" b="1" dirty="0">
                <a:solidFill>
                  <a:srgbClr val="FF0000"/>
                </a:solidFill>
              </a:rPr>
              <a:t>Moving near </a:t>
            </a:r>
            <a:r>
              <a:rPr lang="en-US" sz="5100" b="1" dirty="0">
                <a:solidFill>
                  <a:srgbClr val="7030A0"/>
                </a:solidFill>
              </a:rPr>
              <a:t>IFRS</a:t>
            </a:r>
          </a:p>
          <a:p>
            <a:pPr marL="514350" indent="-514350">
              <a:buAutoNum type="arabicPeriod"/>
            </a:pPr>
            <a:r>
              <a:rPr lang="en-US" sz="5100" b="1" dirty="0">
                <a:solidFill>
                  <a:srgbClr val="FF0000"/>
                </a:solidFill>
              </a:rPr>
              <a:t>Adherence to Permanency in Presentation of Financial Position</a:t>
            </a:r>
          </a:p>
          <a:p>
            <a:pPr marL="514350" indent="-514350">
              <a:buAutoNum type="arabicPeriod"/>
            </a:pPr>
            <a:r>
              <a:rPr lang="en-US" sz="5100" b="1" dirty="0">
                <a:solidFill>
                  <a:srgbClr val="7030A0"/>
                </a:solidFill>
              </a:rPr>
              <a:t>Negative Figures </a:t>
            </a:r>
            <a:r>
              <a:rPr lang="en-US" sz="5100" b="1" dirty="0">
                <a:solidFill>
                  <a:srgbClr val="FF0000"/>
                </a:solidFill>
              </a:rPr>
              <a:t>in Balance Sheet – its impact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4200" b="1" dirty="0" smtClean="0">
                <a:solidFill>
                  <a:srgbClr val="0070C0"/>
                </a:solidFill>
                <a:latin typeface="Albertus Medium" pitchFamily="34" charset="0"/>
              </a:rPr>
              <a:t>ICAI </a:t>
            </a:r>
            <a:r>
              <a:rPr lang="en-US" sz="4200" b="1" dirty="0">
                <a:solidFill>
                  <a:srgbClr val="0070C0"/>
                </a:solidFill>
                <a:latin typeface="Albertus Medium" pitchFamily="34" charset="0"/>
              </a:rPr>
              <a:t>Journal </a:t>
            </a:r>
            <a:r>
              <a:rPr lang="en-US" sz="4200" b="1" dirty="0" smtClean="0">
                <a:solidFill>
                  <a:srgbClr val="0070C0"/>
                </a:solidFill>
                <a:latin typeface="Albertus Medium" pitchFamily="34" charset="0"/>
              </a:rPr>
              <a:t>Aug 2012  p.105</a:t>
            </a:r>
            <a:endParaRPr lang="en-US" sz="42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486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5100" b="1" dirty="0" smtClean="0">
                <a:solidFill>
                  <a:srgbClr val="FF0000"/>
                </a:solidFill>
                <a:latin typeface="Albertus" pitchFamily="34" charset="0"/>
              </a:rPr>
              <a:t>Other Key Points :</a:t>
            </a:r>
          </a:p>
          <a:p>
            <a:pPr marL="0" indent="0">
              <a:buNone/>
            </a:pPr>
            <a:endParaRPr lang="en-US" sz="5100" b="1" dirty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sz="5100" b="1" dirty="0" smtClean="0">
                <a:solidFill>
                  <a:srgbClr val="FF0000"/>
                </a:solidFill>
              </a:rPr>
              <a:t>Other features : </a:t>
            </a:r>
          </a:p>
          <a:p>
            <a:pPr marL="514350" indent="-514350">
              <a:buAutoNum type="arabicPeriod"/>
            </a:pPr>
            <a:r>
              <a:rPr lang="en-US" sz="5100" b="1" dirty="0" smtClean="0">
                <a:solidFill>
                  <a:srgbClr val="FF0000"/>
                </a:solidFill>
              </a:rPr>
              <a:t>Rounding off related to turnover</a:t>
            </a:r>
          </a:p>
          <a:p>
            <a:pPr marL="514350" indent="-514350">
              <a:buAutoNum type="arabicPeriod"/>
            </a:pPr>
            <a:r>
              <a:rPr lang="en-US" sz="5100" b="1" dirty="0" smtClean="0">
                <a:solidFill>
                  <a:srgbClr val="FF0000"/>
                </a:solidFill>
              </a:rPr>
              <a:t>Disclosure of continuing default in repayment of loans and interest. </a:t>
            </a:r>
          </a:p>
          <a:p>
            <a:pPr marL="514350" indent="-514350">
              <a:buAutoNum type="arabicPeriod"/>
            </a:pPr>
            <a:r>
              <a:rPr lang="en-US" sz="5100" b="1" dirty="0" smtClean="0">
                <a:solidFill>
                  <a:srgbClr val="FF0000"/>
                </a:solidFill>
              </a:rPr>
              <a:t>Removal of Redundant disclosures like quantitative information. </a:t>
            </a: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0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7381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  <a:t/>
            </a:r>
            <a:b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</a:br>
            <a:r>
              <a:rPr lang="en-US" sz="3200" b="1" dirty="0" smtClean="0">
                <a:solidFill>
                  <a:srgbClr val="7030A0"/>
                </a:solidFill>
                <a:latin typeface="Albertus" pitchFamily="34" charset="0"/>
              </a:rPr>
              <a:t>Recent Developments in Accounting Profession</a:t>
            </a:r>
            <a: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  <a:t/>
            </a:r>
            <a:b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</a:b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648200" cy="5943600"/>
          </a:xfr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Albertus" pitchFamily="34" charset="0"/>
              </a:rPr>
              <a:t>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Triple Bottom Line Accounting – </a:t>
            </a: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lbertus" pitchFamily="34" charset="0"/>
              </a:rPr>
              <a:t>Need of the Hour for Sustainability Goal</a:t>
            </a:r>
          </a:p>
          <a:p>
            <a:pPr marL="0" indent="0">
              <a:buNone/>
            </a:pPr>
            <a:endParaRPr lang="en-US" sz="1000" b="1" dirty="0" smtClean="0">
              <a:solidFill>
                <a:srgbClr val="002060"/>
              </a:solidFill>
              <a:latin typeface="Albertus" pitchFamily="34" charset="0"/>
            </a:endParaRP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002060"/>
                </a:solidFill>
                <a:latin typeface="Albertus" pitchFamily="34" charset="0"/>
              </a:rPr>
              <a:t>Profit   - Financial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002060"/>
                </a:solidFill>
                <a:latin typeface="Albertus" pitchFamily="34" charset="0"/>
              </a:rPr>
              <a:t>People  - Social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002060"/>
                </a:solidFill>
                <a:latin typeface="Albertus" pitchFamily="34" charset="0"/>
              </a:rPr>
              <a:t>Planet  - Environmental</a:t>
            </a:r>
          </a:p>
          <a:p>
            <a:pPr marL="0" indent="0">
              <a:buNone/>
            </a:pPr>
            <a:endParaRPr lang="en-US" sz="800" b="1" dirty="0" smtClean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lbertus Medium" pitchFamily="34" charset="0"/>
              </a:rPr>
              <a:t>In India &amp; Globe : </a:t>
            </a:r>
          </a:p>
          <a:p>
            <a:pPr marL="0" indent="0">
              <a:buNone/>
            </a:pPr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Albertus Medium" pitchFamily="34" charset="0"/>
              </a:rPr>
              <a:t>TATA, ITC, GE, </a:t>
            </a:r>
            <a:r>
              <a:rPr lang="en-US" sz="2400" b="1" dirty="0" err="1" smtClean="0">
                <a:solidFill>
                  <a:srgbClr val="FF0000"/>
                </a:solidFill>
                <a:latin typeface="Albertus Medium" pitchFamily="34" charset="0"/>
              </a:rPr>
              <a:t>Unilever,P</a:t>
            </a:r>
            <a:r>
              <a:rPr lang="en-US" sz="2400" b="1" dirty="0" smtClean="0">
                <a:solidFill>
                  <a:srgbClr val="FF0000"/>
                </a:solidFill>
                <a:latin typeface="Albertus Medium" pitchFamily="34" charset="0"/>
              </a:rPr>
              <a:t>&amp; G,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Albertus Medium" pitchFamily="34" charset="0"/>
              </a:rPr>
              <a:t>J&amp;J, Vodafone, E&amp;Y, Cadbury </a:t>
            </a: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8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800" b="1" dirty="0" smtClean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200" b="1" dirty="0" smtClean="0">
                <a:solidFill>
                  <a:srgbClr val="0070C0"/>
                </a:solidFill>
                <a:latin typeface="Albertus Medium" pitchFamily="34" charset="0"/>
              </a:rPr>
              <a:t>ICAI </a:t>
            </a:r>
            <a:r>
              <a:rPr lang="en-US" sz="2200" b="1" dirty="0">
                <a:solidFill>
                  <a:srgbClr val="0070C0"/>
                </a:solidFill>
                <a:latin typeface="Albertus Medium" pitchFamily="34" charset="0"/>
              </a:rPr>
              <a:t>Journal  </a:t>
            </a:r>
            <a:r>
              <a:rPr lang="en-US" sz="2200" b="1" dirty="0" smtClean="0">
                <a:solidFill>
                  <a:srgbClr val="0070C0"/>
                </a:solidFill>
                <a:latin typeface="Albertus Medium" pitchFamily="34" charset="0"/>
              </a:rPr>
              <a:t>Oct,2012  p.60</a:t>
            </a:r>
            <a:endParaRPr lang="en-US" sz="22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70C0"/>
              </a:solidFill>
              <a:latin typeface="Albertus" pitchFamily="3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33600"/>
            <a:ext cx="4495800" cy="3428999"/>
          </a:xfr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2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401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  <a:t/>
            </a:r>
            <a:br>
              <a:rPr lang="en-US" sz="3200" b="1" dirty="0" smtClean="0">
                <a:solidFill>
                  <a:srgbClr val="00B050"/>
                </a:solidFill>
                <a:latin typeface="Albertus" pitchFamily="34" charset="0"/>
              </a:rPr>
            </a:br>
            <a:r>
              <a:rPr lang="en-US" sz="3200" b="1" dirty="0" smtClean="0">
                <a:solidFill>
                  <a:srgbClr val="7030A0"/>
                </a:solidFill>
                <a:latin typeface="Albertus" pitchFamily="34" charset="0"/>
              </a:rPr>
              <a:t>Recent Developments in Accounting Profession</a:t>
            </a:r>
            <a: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  <a:t/>
            </a:r>
            <a:b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</a:b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5562600" cy="5943600"/>
          </a:xfrm>
          <a:ln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7030A0"/>
                </a:solidFill>
                <a:latin typeface="Albertus" pitchFamily="34" charset="0"/>
              </a:rPr>
              <a:t> </a:t>
            </a:r>
            <a:endParaRPr lang="en-US" sz="2900" b="1" dirty="0" smtClean="0">
              <a:solidFill>
                <a:srgbClr val="7030A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3800" b="1" dirty="0">
                <a:solidFill>
                  <a:srgbClr val="FF0000"/>
                </a:solidFill>
                <a:latin typeface="Albertus" pitchFamily="34" charset="0"/>
              </a:rPr>
              <a:t>I</a:t>
            </a:r>
            <a:r>
              <a:rPr lang="en-US" sz="3800" b="1" dirty="0" smtClean="0">
                <a:solidFill>
                  <a:srgbClr val="FF0000"/>
                </a:solidFill>
                <a:latin typeface="Albertus" pitchFamily="34" charset="0"/>
              </a:rPr>
              <a:t>ntegrated Reporting: </a:t>
            </a:r>
          </a:p>
          <a:p>
            <a:pPr marL="0" indent="0">
              <a:buNone/>
            </a:pPr>
            <a:endParaRPr lang="en-US" sz="3800" b="1" dirty="0" smtClean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3800" b="1" dirty="0" smtClean="0">
                <a:solidFill>
                  <a:srgbClr val="FF0000"/>
                </a:solidFill>
                <a:latin typeface="Albertus" pitchFamily="34" charset="0"/>
              </a:rPr>
              <a:t>Moving Beyond Financial Reporting </a:t>
            </a:r>
          </a:p>
          <a:p>
            <a:pPr marL="0" indent="0">
              <a:buNone/>
            </a:pPr>
            <a:endParaRPr lang="en-US" sz="3800" b="1" dirty="0" smtClean="0">
              <a:solidFill>
                <a:srgbClr val="00206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3800" b="1" dirty="0" smtClean="0">
                <a:solidFill>
                  <a:srgbClr val="002060"/>
                </a:solidFill>
                <a:latin typeface="Albertus" pitchFamily="34" charset="0"/>
              </a:rPr>
              <a:t>The International Integrated Reporting Council:12/9/11 </a:t>
            </a:r>
          </a:p>
          <a:p>
            <a:pPr marL="0" indent="0">
              <a:buNone/>
            </a:pPr>
            <a:endParaRPr lang="en-US" sz="38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3800" b="1" dirty="0" smtClean="0">
                <a:solidFill>
                  <a:srgbClr val="FF0000"/>
                </a:solidFill>
                <a:latin typeface="Albertus" pitchFamily="34" charset="0"/>
              </a:rPr>
              <a:t>Towards Integrated Reporting : Communicating Value in the 21</a:t>
            </a:r>
            <a:r>
              <a:rPr lang="en-US" sz="3800" b="1" baseline="30000" dirty="0" smtClean="0">
                <a:solidFill>
                  <a:srgbClr val="FF0000"/>
                </a:solidFill>
                <a:latin typeface="Albertus" pitchFamily="34" charset="0"/>
              </a:rPr>
              <a:t>st</a:t>
            </a:r>
            <a:r>
              <a:rPr lang="en-US" sz="3800" b="1" dirty="0" smtClean="0">
                <a:solidFill>
                  <a:srgbClr val="FF0000"/>
                </a:solidFill>
                <a:latin typeface="Albertus" pitchFamily="34" charset="0"/>
              </a:rPr>
              <a:t> Century </a:t>
            </a:r>
          </a:p>
          <a:p>
            <a:pPr marL="0" indent="0">
              <a:buNone/>
            </a:pPr>
            <a:r>
              <a:rPr lang="en-US" sz="3800" b="1" dirty="0" smtClean="0">
                <a:solidFill>
                  <a:schemeClr val="accent1">
                    <a:lumMod val="75000"/>
                  </a:schemeClr>
                </a:solidFill>
                <a:latin typeface="Albertus Medium" pitchFamily="34" charset="0"/>
              </a:rPr>
              <a:t>60 Companies invited : Tata Sons, Microsoft, HSBC, Coca Cola etc.  </a:t>
            </a:r>
          </a:p>
          <a:p>
            <a:pPr marL="0" indent="0">
              <a:buNone/>
            </a:pPr>
            <a:endParaRPr lang="en-US" sz="3800" b="1" dirty="0" smtClean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3800" b="1" dirty="0" smtClean="0">
                <a:solidFill>
                  <a:srgbClr val="7030A0"/>
                </a:solidFill>
                <a:latin typeface="Albertus Medium" pitchFamily="34" charset="0"/>
              </a:rPr>
              <a:t>OVERALL THOUGHT PROCESS:</a:t>
            </a:r>
          </a:p>
          <a:p>
            <a:pPr marL="0" indent="0">
              <a:buNone/>
            </a:pPr>
            <a:r>
              <a:rPr lang="en-US" sz="3800" b="1" dirty="0">
                <a:solidFill>
                  <a:srgbClr val="FF0000"/>
                </a:solidFill>
                <a:latin typeface="Albertus Medium" pitchFamily="34" charset="0"/>
              </a:rPr>
              <a:t>1</a:t>
            </a:r>
            <a:r>
              <a:rPr lang="en-US" sz="3800" b="1" dirty="0" smtClean="0">
                <a:solidFill>
                  <a:srgbClr val="FF0000"/>
                </a:solidFill>
                <a:latin typeface="Albertus Medium" pitchFamily="34" charset="0"/>
              </a:rPr>
              <a:t>.Stewardship,  2. Focus, </a:t>
            </a:r>
          </a:p>
          <a:p>
            <a:pPr marL="0" indent="0">
              <a:buNone/>
            </a:pPr>
            <a:r>
              <a:rPr lang="en-US" sz="3800" b="1" dirty="0" smtClean="0">
                <a:solidFill>
                  <a:srgbClr val="FF0000"/>
                </a:solidFill>
                <a:latin typeface="Albertus Medium" pitchFamily="34" charset="0"/>
              </a:rPr>
              <a:t>3. Timeframe,</a:t>
            </a:r>
          </a:p>
          <a:p>
            <a:pPr marL="0" indent="0">
              <a:buNone/>
            </a:pPr>
            <a:r>
              <a:rPr lang="en-US" sz="3800" b="1" dirty="0" smtClean="0">
                <a:solidFill>
                  <a:srgbClr val="FF0000"/>
                </a:solidFill>
                <a:latin typeface="Albertus Medium" pitchFamily="34" charset="0"/>
              </a:rPr>
              <a:t>4. Trust, 5. Adaptive,  6. Concise, </a:t>
            </a:r>
          </a:p>
          <a:p>
            <a:pPr marL="0" indent="0">
              <a:buNone/>
            </a:pPr>
            <a:r>
              <a:rPr lang="en-US" sz="3800" b="1" dirty="0" smtClean="0">
                <a:solidFill>
                  <a:srgbClr val="FF0000"/>
                </a:solidFill>
                <a:latin typeface="Albertus Medium" pitchFamily="34" charset="0"/>
              </a:rPr>
              <a:t>7. Technology enabled</a:t>
            </a:r>
          </a:p>
          <a:p>
            <a:pPr marL="0" indent="0">
              <a:buNone/>
            </a:pPr>
            <a:r>
              <a:rPr lang="en-US" sz="2900" b="1" dirty="0" smtClean="0">
                <a:solidFill>
                  <a:srgbClr val="0070C0"/>
                </a:solidFill>
                <a:latin typeface="Albertus Medium" pitchFamily="34" charset="0"/>
              </a:rPr>
              <a:t>                                      ICAI </a:t>
            </a:r>
            <a:r>
              <a:rPr lang="en-US" sz="2900" b="1" dirty="0">
                <a:solidFill>
                  <a:srgbClr val="0070C0"/>
                </a:solidFill>
                <a:latin typeface="Albertus Medium" pitchFamily="34" charset="0"/>
              </a:rPr>
              <a:t>Journal  </a:t>
            </a:r>
            <a:r>
              <a:rPr lang="en-US" sz="2900" b="1" dirty="0" smtClean="0">
                <a:solidFill>
                  <a:srgbClr val="0070C0"/>
                </a:solidFill>
                <a:latin typeface="Albertus Medium" pitchFamily="34" charset="0"/>
              </a:rPr>
              <a:t>May,2012  p.71</a:t>
            </a:r>
            <a:endParaRPr lang="en-US" sz="29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70C0"/>
              </a:solidFill>
              <a:latin typeface="Albertus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752600"/>
            <a:ext cx="3581400" cy="3733800"/>
          </a:xfr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4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3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/>
            </a:r>
            <a:br>
              <a:rPr lang="en-US" sz="3200" b="1" dirty="0" smtClean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7030A0"/>
                </a:solidFill>
              </a:rPr>
              <a:t/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b="1" dirty="0" smtClean="0">
                <a:solidFill>
                  <a:srgbClr val="7030A0"/>
                </a:solidFill>
              </a:rPr>
              <a:t>Expert </a:t>
            </a:r>
            <a:r>
              <a:rPr lang="en-US" sz="3200" b="1" dirty="0">
                <a:solidFill>
                  <a:srgbClr val="7030A0"/>
                </a:solidFill>
              </a:rPr>
              <a:t>Advisory Committee’s Opinion </a:t>
            </a:r>
            <a:r>
              <a:rPr lang="en-US" sz="3200" dirty="0">
                <a:solidFill>
                  <a:srgbClr val="7030A0"/>
                </a:solidFill>
              </a:rPr>
              <a:t/>
            </a:r>
            <a:br>
              <a:rPr lang="en-US" sz="3200" dirty="0">
                <a:solidFill>
                  <a:srgbClr val="7030A0"/>
                </a:solidFill>
              </a:rPr>
            </a:br>
            <a: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  <a:t/>
            </a:r>
            <a:br>
              <a:rPr lang="en-US" sz="3200" b="1" dirty="0">
                <a:solidFill>
                  <a:srgbClr val="00B050"/>
                </a:solidFill>
                <a:latin typeface="Albertus" pitchFamily="34" charset="0"/>
              </a:rPr>
            </a:b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6019800" cy="5943600"/>
          </a:xfrm>
          <a:ln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7030A0"/>
                </a:solidFill>
                <a:latin typeface="Albertus" pitchFamily="34" charset="0"/>
              </a:rPr>
              <a:t> </a:t>
            </a:r>
            <a:endParaRPr lang="en-US" sz="2900" b="1" dirty="0" smtClean="0">
              <a:solidFill>
                <a:srgbClr val="7030A0"/>
              </a:solidFill>
              <a:latin typeface="Albertus" pitchFamily="34" charset="0"/>
            </a:endParaRPr>
          </a:p>
          <a:p>
            <a:r>
              <a:rPr lang="en-US" sz="5900" b="1" dirty="0" smtClean="0">
                <a:solidFill>
                  <a:srgbClr val="FF0000"/>
                </a:solidFill>
              </a:rPr>
              <a:t>SALES RETURN  </a:t>
            </a:r>
            <a:r>
              <a:rPr lang="en-US" sz="5900" b="1" dirty="0">
                <a:solidFill>
                  <a:srgbClr val="FF0000"/>
                </a:solidFill>
              </a:rPr>
              <a:t>: </a:t>
            </a:r>
            <a:endParaRPr lang="en-US" sz="5900" b="1" dirty="0" smtClean="0">
              <a:solidFill>
                <a:srgbClr val="FF0000"/>
              </a:solidFill>
            </a:endParaRPr>
          </a:p>
          <a:p>
            <a:r>
              <a:rPr lang="en-US" sz="7400" b="1" dirty="0" smtClean="0">
                <a:solidFill>
                  <a:srgbClr val="FF0000"/>
                </a:solidFill>
              </a:rPr>
              <a:t>Past </a:t>
            </a:r>
            <a:r>
              <a:rPr lang="en-US" sz="7400" b="1" dirty="0">
                <a:solidFill>
                  <a:srgbClr val="FF0000"/>
                </a:solidFill>
              </a:rPr>
              <a:t>Experience 22% of Total </a:t>
            </a:r>
            <a:r>
              <a:rPr lang="en-US" sz="7400" b="1" dirty="0" smtClean="0">
                <a:solidFill>
                  <a:srgbClr val="FF0000"/>
                </a:solidFill>
              </a:rPr>
              <a:t>Sales</a:t>
            </a:r>
          </a:p>
          <a:p>
            <a:endParaRPr lang="en-US" sz="5900" dirty="0">
              <a:solidFill>
                <a:srgbClr val="FF0000"/>
              </a:solidFill>
            </a:endParaRPr>
          </a:p>
          <a:p>
            <a:r>
              <a:rPr lang="en-US" sz="5900" b="1" dirty="0">
                <a:solidFill>
                  <a:srgbClr val="002060"/>
                </a:solidFill>
              </a:rPr>
              <a:t>Accounting Policy : </a:t>
            </a:r>
            <a:endParaRPr lang="en-US" sz="5900" dirty="0">
              <a:solidFill>
                <a:srgbClr val="002060"/>
              </a:solidFill>
            </a:endParaRPr>
          </a:p>
          <a:p>
            <a:r>
              <a:rPr lang="en-US" sz="5900" b="1" dirty="0">
                <a:solidFill>
                  <a:srgbClr val="7030A0"/>
                </a:solidFill>
              </a:rPr>
              <a:t>When goods were physically returned till the </a:t>
            </a:r>
            <a:r>
              <a:rPr lang="en-US" sz="5900" b="1" dirty="0" smtClean="0">
                <a:solidFill>
                  <a:srgbClr val="7030A0"/>
                </a:solidFill>
              </a:rPr>
              <a:t>finalization </a:t>
            </a:r>
            <a:r>
              <a:rPr lang="en-US" sz="5900" b="1" dirty="0">
                <a:solidFill>
                  <a:srgbClr val="7030A0"/>
                </a:solidFill>
              </a:rPr>
              <a:t>of the books; were considered for PROVISION</a:t>
            </a:r>
            <a:r>
              <a:rPr lang="en-US" sz="5900" b="1" dirty="0" smtClean="0">
                <a:solidFill>
                  <a:srgbClr val="7030A0"/>
                </a:solidFill>
              </a:rPr>
              <a:t>.</a:t>
            </a:r>
          </a:p>
          <a:p>
            <a:endParaRPr lang="en-US" sz="5900" dirty="0">
              <a:solidFill>
                <a:srgbClr val="7030A0"/>
              </a:solidFill>
            </a:endParaRPr>
          </a:p>
          <a:p>
            <a:r>
              <a:rPr lang="en-US" sz="7400" b="1" dirty="0">
                <a:solidFill>
                  <a:srgbClr val="FF0000"/>
                </a:solidFill>
              </a:rPr>
              <a:t>Sales </a:t>
            </a:r>
            <a:r>
              <a:rPr lang="en-US" sz="7400" b="1" dirty="0" err="1">
                <a:solidFill>
                  <a:srgbClr val="FF0000"/>
                </a:solidFill>
              </a:rPr>
              <a:t>upto</a:t>
            </a:r>
            <a:r>
              <a:rPr lang="en-US" sz="7400" b="1" dirty="0">
                <a:solidFill>
                  <a:srgbClr val="FF0000"/>
                </a:solidFill>
              </a:rPr>
              <a:t>  31 03 2012 </a:t>
            </a:r>
            <a:r>
              <a:rPr lang="en-US" sz="7400" b="1" dirty="0" smtClean="0">
                <a:solidFill>
                  <a:srgbClr val="FF0000"/>
                </a:solidFill>
              </a:rPr>
              <a:t>:            </a:t>
            </a:r>
            <a:r>
              <a:rPr lang="en-US" sz="7400" b="1" dirty="0" err="1">
                <a:solidFill>
                  <a:srgbClr val="FF0000"/>
                </a:solidFill>
              </a:rPr>
              <a:t>Rs</a:t>
            </a:r>
            <a:r>
              <a:rPr lang="en-US" sz="7400" b="1" dirty="0">
                <a:solidFill>
                  <a:srgbClr val="FF0000"/>
                </a:solidFill>
              </a:rPr>
              <a:t>. 50 </a:t>
            </a:r>
            <a:r>
              <a:rPr lang="en-US" sz="7400" b="1" dirty="0" err="1">
                <a:solidFill>
                  <a:srgbClr val="FF0000"/>
                </a:solidFill>
              </a:rPr>
              <a:t>Crs</a:t>
            </a:r>
            <a:r>
              <a:rPr lang="en-US" sz="7400" b="1" dirty="0">
                <a:solidFill>
                  <a:srgbClr val="FF0000"/>
                </a:solidFill>
              </a:rPr>
              <a:t>.</a:t>
            </a:r>
            <a:endParaRPr lang="en-US" sz="7400" dirty="0">
              <a:solidFill>
                <a:srgbClr val="FF0000"/>
              </a:solidFill>
            </a:endParaRPr>
          </a:p>
          <a:p>
            <a:r>
              <a:rPr lang="en-US" sz="7400" b="1" dirty="0">
                <a:solidFill>
                  <a:srgbClr val="FF0000"/>
                </a:solidFill>
              </a:rPr>
              <a:t>Books Finalized : 31 08 2012 : </a:t>
            </a:r>
            <a:endParaRPr lang="en-US" sz="7400" b="1" dirty="0" smtClean="0">
              <a:solidFill>
                <a:srgbClr val="FF0000"/>
              </a:solidFill>
            </a:endParaRPr>
          </a:p>
          <a:p>
            <a:r>
              <a:rPr lang="en-US" sz="7400" b="1" dirty="0" smtClean="0">
                <a:solidFill>
                  <a:srgbClr val="FF0000"/>
                </a:solidFill>
              </a:rPr>
              <a:t>Goods </a:t>
            </a:r>
            <a:r>
              <a:rPr lang="en-US" sz="7400" b="1" dirty="0">
                <a:solidFill>
                  <a:srgbClr val="FF0000"/>
                </a:solidFill>
              </a:rPr>
              <a:t>returned till date </a:t>
            </a:r>
            <a:r>
              <a:rPr lang="en-US" sz="7400" b="1" dirty="0" smtClean="0">
                <a:solidFill>
                  <a:srgbClr val="FF0000"/>
                </a:solidFill>
              </a:rPr>
              <a:t>:         </a:t>
            </a:r>
            <a:r>
              <a:rPr lang="en-US" sz="7400" b="1" dirty="0" err="1">
                <a:solidFill>
                  <a:srgbClr val="FF0000"/>
                </a:solidFill>
              </a:rPr>
              <a:t>Rs</a:t>
            </a:r>
            <a:r>
              <a:rPr lang="en-US" sz="7400" b="1" dirty="0">
                <a:solidFill>
                  <a:srgbClr val="FF0000"/>
                </a:solidFill>
              </a:rPr>
              <a:t>. </a:t>
            </a:r>
            <a:r>
              <a:rPr lang="en-US" sz="7400" b="1" dirty="0" smtClean="0">
                <a:solidFill>
                  <a:srgbClr val="FF0000"/>
                </a:solidFill>
              </a:rPr>
              <a:t> 8 </a:t>
            </a:r>
            <a:r>
              <a:rPr lang="en-US" sz="7400" b="1" dirty="0" err="1">
                <a:solidFill>
                  <a:srgbClr val="FF0000"/>
                </a:solidFill>
              </a:rPr>
              <a:t>Crs</a:t>
            </a:r>
            <a:r>
              <a:rPr lang="en-US" sz="7400" b="1" dirty="0">
                <a:solidFill>
                  <a:srgbClr val="FF0000"/>
                </a:solidFill>
              </a:rPr>
              <a:t>.</a:t>
            </a:r>
            <a:endParaRPr lang="en-US" sz="7400" dirty="0">
              <a:solidFill>
                <a:srgbClr val="FF0000"/>
              </a:solidFill>
            </a:endParaRPr>
          </a:p>
          <a:p>
            <a:r>
              <a:rPr lang="en-US" sz="7400" b="1" dirty="0">
                <a:solidFill>
                  <a:srgbClr val="FF0000"/>
                </a:solidFill>
              </a:rPr>
              <a:t>Total Provision required for  </a:t>
            </a:r>
            <a:r>
              <a:rPr lang="en-US" sz="7400" b="1" dirty="0" smtClean="0">
                <a:solidFill>
                  <a:srgbClr val="FF0000"/>
                </a:solidFill>
              </a:rPr>
              <a:t>   </a:t>
            </a:r>
            <a:r>
              <a:rPr lang="en-US" sz="7400" b="1" dirty="0" err="1" smtClean="0">
                <a:solidFill>
                  <a:srgbClr val="FF0000"/>
                </a:solidFill>
              </a:rPr>
              <a:t>Rs</a:t>
            </a:r>
            <a:r>
              <a:rPr lang="en-US" sz="7400" b="1" dirty="0">
                <a:solidFill>
                  <a:srgbClr val="FF0000"/>
                </a:solidFill>
              </a:rPr>
              <a:t>. 11 Cr.?</a:t>
            </a:r>
            <a:endParaRPr lang="en-US" sz="7400" dirty="0">
              <a:solidFill>
                <a:srgbClr val="FF0000"/>
              </a:solidFill>
            </a:endParaRPr>
          </a:p>
          <a:p>
            <a:r>
              <a:rPr lang="en-US" sz="7400" b="1" dirty="0">
                <a:solidFill>
                  <a:srgbClr val="FF0000"/>
                </a:solidFill>
              </a:rPr>
              <a:t>Points of consideration : </a:t>
            </a:r>
            <a:endParaRPr lang="en-US" sz="7400" b="1" dirty="0" smtClean="0">
              <a:solidFill>
                <a:srgbClr val="FF0000"/>
              </a:solidFill>
            </a:endParaRPr>
          </a:p>
          <a:p>
            <a:r>
              <a:rPr lang="en-US" sz="7400" b="1" dirty="0" smtClean="0">
                <a:solidFill>
                  <a:srgbClr val="FF0000"/>
                </a:solidFill>
              </a:rPr>
              <a:t>AS </a:t>
            </a:r>
            <a:r>
              <a:rPr lang="en-US" sz="7400" b="1" dirty="0">
                <a:solidFill>
                  <a:srgbClr val="FF0000"/>
                </a:solidFill>
              </a:rPr>
              <a:t>9 : Revenue Recognition </a:t>
            </a:r>
            <a:endParaRPr lang="en-US" sz="7400" dirty="0">
              <a:solidFill>
                <a:srgbClr val="FF0000"/>
              </a:solidFill>
            </a:endParaRPr>
          </a:p>
          <a:p>
            <a:r>
              <a:rPr lang="en-US" sz="5900" b="1" dirty="0">
                <a:solidFill>
                  <a:srgbClr val="FF0000"/>
                </a:solidFill>
              </a:rPr>
              <a:t> </a:t>
            </a:r>
            <a:endParaRPr lang="en-US" sz="5900" dirty="0">
              <a:solidFill>
                <a:srgbClr val="FF0000"/>
              </a:solidFill>
            </a:endParaRPr>
          </a:p>
          <a:p>
            <a:r>
              <a:rPr lang="en-US" sz="5900" dirty="0">
                <a:solidFill>
                  <a:srgbClr val="FF0000"/>
                </a:solidFill>
              </a:rPr>
              <a:t> </a:t>
            </a:r>
            <a:r>
              <a:rPr lang="en-US" sz="5900" b="1" dirty="0" smtClean="0">
                <a:solidFill>
                  <a:srgbClr val="0070C0"/>
                </a:solidFill>
              </a:rPr>
              <a:t>ICAI </a:t>
            </a:r>
            <a:r>
              <a:rPr lang="en-US" sz="5900" b="1" dirty="0">
                <a:solidFill>
                  <a:srgbClr val="0070C0"/>
                </a:solidFill>
              </a:rPr>
              <a:t>Journal  Mar 2012  p.59</a:t>
            </a:r>
            <a:endParaRPr lang="en-US" sz="59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900" b="1" dirty="0" smtClean="0">
                <a:solidFill>
                  <a:srgbClr val="0070C0"/>
                </a:solidFill>
                <a:latin typeface="Albertus Medium" pitchFamily="34" charset="0"/>
              </a:rPr>
              <a:t>                                 </a:t>
            </a:r>
            <a:endParaRPr lang="en-US" b="1" dirty="0" smtClean="0">
              <a:solidFill>
                <a:srgbClr val="0070C0"/>
              </a:solidFill>
              <a:latin typeface="Albertus" pitchFamily="3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002" y="2743200"/>
            <a:ext cx="3043238" cy="2901156"/>
          </a:xfr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338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458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28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Recent Development in Accounting Profession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Albertus" pitchFamily="34" charset="0"/>
              </a:rPr>
              <a:t/>
            </a:r>
            <a:b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Albertus" pitchFamily="34" charset="0"/>
              </a:rPr>
            </a:b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Albertus" pitchFamily="34" charset="0"/>
              </a:rPr>
              <a:t>Dedicated to The Great Business Tycoon </a:t>
            </a: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DHIRUBHAI AMBANI</a:t>
            </a:r>
            <a:endParaRPr lang="en-US" b="1" dirty="0">
              <a:solidFill>
                <a:srgbClr val="FF0000"/>
              </a:solidFill>
              <a:latin typeface="Albertus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979" y="1752600"/>
            <a:ext cx="3810000" cy="4724400"/>
          </a:xfrm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5257798" y="1981200"/>
            <a:ext cx="3733802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</a:t>
            </a:r>
            <a:r>
              <a:rPr lang="en-US" sz="2400" b="1" dirty="0" smtClean="0">
                <a:solidFill>
                  <a:srgbClr val="FFFF00"/>
                </a:solidFill>
              </a:rPr>
              <a:t>28 12 1932 to 06 07 2002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Documents and Settings\CA1\Desktop\dhirubhai-amban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05000"/>
            <a:ext cx="5181599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338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440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Albertus Medium" pitchFamily="34" charset="0"/>
              </a:rPr>
              <a:t>AUDITING :</a:t>
            </a: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7030A0"/>
                </a:solidFill>
                <a:latin typeface="Albertus Medium" pitchFamily="34" charset="0"/>
              </a:rPr>
              <a:t>The IAASB* and Enhancing the Value of Auditor Reporting</a:t>
            </a: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7030A0"/>
                </a:solidFill>
                <a:latin typeface="Albertus Medium" pitchFamily="34" charset="0"/>
              </a:rPr>
              <a:t>*International Auditing and Assurance Standard Board</a:t>
            </a:r>
          </a:p>
          <a:p>
            <a:pPr marL="0" indent="0"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lbertus Medium" pitchFamily="34" charset="0"/>
              </a:rPr>
              <a:t>IAASB Explores Way to Improve Value of Auditor’s Report for Stakeholders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lbertus Medium" pitchFamily="34" charset="0"/>
              </a:rPr>
              <a:t>Prof. Arnold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Albertus Medium" pitchFamily="34" charset="0"/>
              </a:rPr>
              <a:t>Schilder</a:t>
            </a: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lbertus Medium" pitchFamily="34" charset="0"/>
              </a:rPr>
              <a:t>Chairman of IAASB &amp; ICAI committee</a:t>
            </a:r>
          </a:p>
          <a:p>
            <a:pPr marL="0" indent="0"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Albertus Medium" pitchFamily="34" charset="0"/>
              </a:rPr>
              <a:t>ICAI </a:t>
            </a:r>
            <a:r>
              <a:rPr lang="en-US" sz="2000" b="1" dirty="0">
                <a:solidFill>
                  <a:srgbClr val="0070C0"/>
                </a:solidFill>
                <a:latin typeface="Albertus Medium" pitchFamily="34" charset="0"/>
              </a:rPr>
              <a:t>Journal </a:t>
            </a:r>
            <a:r>
              <a:rPr lang="en-US" sz="2000" b="1" dirty="0" smtClean="0">
                <a:solidFill>
                  <a:srgbClr val="0070C0"/>
                </a:solidFill>
                <a:latin typeface="Albertus Medium" pitchFamily="34" charset="0"/>
              </a:rPr>
              <a:t>Aug 2012  p.109 &amp; 110</a:t>
            </a: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943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Key Points : </a:t>
            </a:r>
          </a:p>
          <a:p>
            <a:pPr marL="0" indent="0">
              <a:buNone/>
            </a:pPr>
            <a:endParaRPr lang="en-US" sz="900" b="1" dirty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Going Concern 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Auditor Commentary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Disclosure of Name of the Engagement Partner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Statement of Compliance with Ethical Requirements</a:t>
            </a:r>
          </a:p>
          <a:p>
            <a:pPr marL="514350" indent="-514350">
              <a:buAutoNum type="arabicPeriod"/>
            </a:pPr>
            <a:endParaRPr lang="en-US" sz="900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Involvement of Other Auditors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Auditor’s Responsibility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Responsibilities of Management and those charged with Governance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Re-sequencing of Elements of Auditor’s Report</a:t>
            </a:r>
          </a:p>
        </p:txBody>
      </p:sp>
    </p:spTree>
    <p:extLst>
      <p:ext uri="{BB962C8B-B14F-4D97-AF65-F5344CB8AC3E}">
        <p14:creationId xmlns:p14="http://schemas.microsoft.com/office/powerpoint/2010/main" val="3285220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Albertus Medium" pitchFamily="34" charset="0"/>
              </a:rPr>
              <a:t>AUDITING :</a:t>
            </a: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Albertus Medium" pitchFamily="34" charset="0"/>
              </a:rPr>
              <a:t>System Audit of GRC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Albertus Medium" pitchFamily="34" charset="0"/>
              </a:rPr>
              <a:t>Using COBIT  </a:t>
            </a:r>
          </a:p>
          <a:p>
            <a:pPr marL="0" indent="0"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lbertus Medium" pitchFamily="34" charset="0"/>
              </a:rPr>
              <a:t>GRC :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lbertus Medium" pitchFamily="34" charset="0"/>
              </a:rPr>
              <a:t>	Governance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lbertus Medium" pitchFamily="34" charset="0"/>
              </a:rPr>
              <a:t>	Risk ( ERM )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lbertus Medium" pitchFamily="34" charset="0"/>
              </a:rPr>
              <a:t>	Compliance </a:t>
            </a:r>
          </a:p>
          <a:p>
            <a:pPr marL="0" indent="0"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Albertus Medium" pitchFamily="34" charset="0"/>
              </a:rPr>
              <a:t>ICAI </a:t>
            </a:r>
            <a:r>
              <a:rPr lang="en-US" sz="2000" b="1" dirty="0">
                <a:solidFill>
                  <a:srgbClr val="0070C0"/>
                </a:solidFill>
                <a:latin typeface="Albertus Medium" pitchFamily="34" charset="0"/>
              </a:rPr>
              <a:t>Journal </a:t>
            </a:r>
            <a:r>
              <a:rPr lang="en-US" sz="2000" b="1" dirty="0" smtClean="0">
                <a:solidFill>
                  <a:srgbClr val="0070C0"/>
                </a:solidFill>
                <a:latin typeface="Albertus Medium" pitchFamily="34" charset="0"/>
              </a:rPr>
              <a:t>Sep’12  p.103</a:t>
            </a: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4102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Key Points : </a:t>
            </a:r>
          </a:p>
          <a:p>
            <a:pPr marL="0" indent="0">
              <a:buNone/>
            </a:pPr>
            <a:endParaRPr lang="en-US" sz="1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1. Sarbanes Oxley Act (SOX)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2. Clause 49 of Listing   	Agreement in India 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Review using COBIT 5 :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Stakeholders Needs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Enterprise Goals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IT Related Goals 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IT Processes</a:t>
            </a: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6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9027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sz="2400" b="1" dirty="0">
              <a:solidFill>
                <a:srgbClr val="00B050"/>
              </a:solidFill>
              <a:latin typeface="Albertus" pitchFamily="34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Albertus Medium" pitchFamily="34" charset="0"/>
              </a:rPr>
              <a:t>BANKING :</a:t>
            </a:r>
            <a:endParaRPr lang="en-US" b="1" dirty="0">
              <a:solidFill>
                <a:srgbClr val="FF0000"/>
              </a:solidFill>
              <a:latin typeface="Albertus Medium" pitchFamily="34" charset="0"/>
            </a:endParaRPr>
          </a:p>
          <a:p>
            <a:endParaRPr lang="en-US" sz="10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BASEL III</a:t>
            </a:r>
          </a:p>
          <a:p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Implementation of BASEL III Capital Regulation in India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ICAI Journal </a:t>
            </a:r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Sep’ 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12 p </a:t>
            </a:r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99</a:t>
            </a:r>
            <a:endParaRPr lang="en-US" sz="20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Arial" charset="0"/>
              <a:buChar char="•"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>
              <a:buFont typeface="Arial" charset="0"/>
              <a:buChar char="•"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562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Key Points : 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Better CAPITAL quality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Capital Conservation Buffer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Countercyclical Buffer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Minimum Common Equity and Tier I Capital Requirements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4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8660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Albertus Medium" pitchFamily="34" charset="0"/>
              </a:rPr>
              <a:t>CAPITAL MARKET </a:t>
            </a:r>
          </a:p>
          <a:p>
            <a:pPr marL="0" indent="0">
              <a:buNone/>
            </a:pPr>
            <a:endParaRPr lang="en-US" sz="24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Albertus Medium" pitchFamily="34" charset="0"/>
              </a:rPr>
              <a:t>RELIABILITY OF IPO GRADES FOR RETAIL SUBSCRIPTION</a:t>
            </a:r>
          </a:p>
          <a:p>
            <a:pPr marL="0" indent="0">
              <a:buNone/>
            </a:pPr>
            <a:endParaRPr lang="en-US" sz="24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Albertus Medium" pitchFamily="34" charset="0"/>
              </a:rPr>
              <a:t>ICAI Journal Feb 2012  p.111</a:t>
            </a:r>
          </a:p>
          <a:p>
            <a:pPr marL="0" indent="0"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562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en-US" sz="10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Key Points : 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What is IPO Grading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What are the Factors which get Evaluated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Pitfalls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: Issue price not considered for grading, No recommendation, Non-Transparency and Un-accountability of Rating Agencies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Empirical Analysis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6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306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Albertus Medium" pitchFamily="34" charset="0"/>
              </a:rPr>
              <a:t>CAPITAL MARKET </a:t>
            </a:r>
          </a:p>
          <a:p>
            <a:pPr marL="0" indent="0">
              <a:buNone/>
            </a:pPr>
            <a:endParaRPr lang="en-US" sz="24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Albertus Medium" pitchFamily="34" charset="0"/>
              </a:rPr>
              <a:t>AIF* Regulations :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Albertus Medium" pitchFamily="34" charset="0"/>
              </a:rPr>
              <a:t>Paving the Way for a Variety of Collective Investment Devices</a:t>
            </a: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Albertus Medium" pitchFamily="34" charset="0"/>
              </a:rPr>
              <a:t>*</a:t>
            </a:r>
            <a:r>
              <a:rPr lang="en-US" sz="2000" b="1" dirty="0" smtClean="0">
                <a:solidFill>
                  <a:srgbClr val="FF0000"/>
                </a:solidFill>
                <a:latin typeface="Albertus Medium" pitchFamily="34" charset="0"/>
              </a:rPr>
              <a:t>AIF : Alternative Investment Funds</a:t>
            </a: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Albertus Medium" pitchFamily="34" charset="0"/>
              </a:rPr>
              <a:t>ICAI Journal </a:t>
            </a:r>
            <a:r>
              <a:rPr lang="en-US" sz="2000" b="1" dirty="0" smtClean="0">
                <a:solidFill>
                  <a:srgbClr val="0070C0"/>
                </a:solidFill>
                <a:latin typeface="Albertus Medium" pitchFamily="34" charset="0"/>
              </a:rPr>
              <a:t>Aug </a:t>
            </a:r>
            <a:r>
              <a:rPr lang="en-US" sz="2000" b="1" dirty="0">
                <a:solidFill>
                  <a:srgbClr val="0070C0"/>
                </a:solidFill>
                <a:latin typeface="Albertus Medium" pitchFamily="34" charset="0"/>
              </a:rPr>
              <a:t>2012  </a:t>
            </a:r>
            <a:r>
              <a:rPr lang="en-US" sz="2000" b="1" dirty="0" smtClean="0">
                <a:solidFill>
                  <a:srgbClr val="0070C0"/>
                </a:solidFill>
                <a:latin typeface="Albertus Medium" pitchFamily="34" charset="0"/>
              </a:rPr>
              <a:t>p.123</a:t>
            </a:r>
            <a:endParaRPr lang="en-US" sz="20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943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Albertus Medium" pitchFamily="34" charset="0"/>
              </a:rPr>
              <a:t>3 categories of AIF on the basis of their investment: </a:t>
            </a:r>
          </a:p>
          <a:p>
            <a:pPr marL="0" indent="0">
              <a:buNone/>
            </a:pPr>
            <a:endParaRPr lang="en-US" sz="8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Category I </a:t>
            </a:r>
            <a:r>
              <a:rPr lang="en-US" b="1" dirty="0" smtClean="0">
                <a:solidFill>
                  <a:srgbClr val="0070C0"/>
                </a:solidFill>
              </a:rPr>
              <a:t>: Early stage ventures, SMEs or Infra or sectors relevant for social and economic development</a:t>
            </a:r>
          </a:p>
          <a:p>
            <a:pPr marL="0" indent="0">
              <a:buNone/>
            </a:pPr>
            <a:endParaRPr lang="en-US" sz="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Category III </a:t>
            </a:r>
            <a:r>
              <a:rPr lang="en-US" b="1" dirty="0" smtClean="0">
                <a:solidFill>
                  <a:srgbClr val="0070C0"/>
                </a:solidFill>
              </a:rPr>
              <a:t>: Derivatives, complex or structured products, employ leverage to invest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Category II </a:t>
            </a:r>
            <a:r>
              <a:rPr lang="en-US" b="1" dirty="0" smtClean="0">
                <a:solidFill>
                  <a:srgbClr val="0070C0"/>
                </a:solidFill>
              </a:rPr>
              <a:t>: Not coming under either I or III</a:t>
            </a:r>
          </a:p>
        </p:txBody>
      </p:sp>
    </p:spTree>
    <p:extLst>
      <p:ext uri="{BB962C8B-B14F-4D97-AF65-F5344CB8AC3E}">
        <p14:creationId xmlns:p14="http://schemas.microsoft.com/office/powerpoint/2010/main" val="9807596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  <a:latin typeface="Albertus" pitchFamily="34" charset="0"/>
              </a:rPr>
              <a:t/>
            </a:r>
            <a:br>
              <a:rPr lang="en-US" sz="3200" b="1" dirty="0" smtClean="0">
                <a:solidFill>
                  <a:schemeClr val="accent4">
                    <a:lumMod val="75000"/>
                  </a:schemeClr>
                </a:solidFill>
                <a:latin typeface="Albertus" pitchFamily="34" charset="0"/>
              </a:rPr>
            </a:br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  <a:latin typeface="Albertus" pitchFamily="34" charset="0"/>
              </a:rPr>
              <a:t>Application 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lbertus" pitchFamily="34" charset="0"/>
              </a:rPr>
              <a:t>for Settlement of Cases as Amended by Finance Act,2011</a:t>
            </a:r>
            <a:b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lbertus" pitchFamily="34" charset="0"/>
              </a:rPr>
            </a:br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-30480" y="1143000"/>
            <a:ext cx="4800600" cy="5715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Albertus" pitchFamily="34" charset="0"/>
              </a:rPr>
              <a:t>Taxation</a:t>
            </a:r>
            <a:endParaRPr lang="en-US" b="1" dirty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Q1 : Returned Loss   :  Rs.3 Cr.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Loss Assessed by AO : 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Rs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. 2 Cr.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Correct Loss             :  Rs.75  				     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Lacs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 only</a:t>
            </a:r>
          </a:p>
          <a:p>
            <a:pPr marL="0" indent="0">
              <a:buNone/>
            </a:pPr>
            <a:endParaRPr lang="en-US" b="1" dirty="0">
              <a:solidFill>
                <a:schemeClr val="accent2">
                  <a:lumMod val="75000"/>
                </a:schemeClr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Q 2. Filed Return  Rs.10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Lacs</a:t>
            </a:r>
            <a:endParaRPr lang="en-US" b="1" dirty="0" smtClean="0">
              <a:solidFill>
                <a:schemeClr val="accent2">
                  <a:lumMod val="75000"/>
                </a:schemeClr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Assessed Income :  Rs.25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Lacs</a:t>
            </a:r>
            <a:endParaRPr lang="en-US" b="1" dirty="0" smtClean="0">
              <a:solidFill>
                <a:schemeClr val="accent2">
                  <a:lumMod val="75000"/>
                </a:schemeClr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Correct Income :   Rs.45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Lacs</a:t>
            </a:r>
            <a:endParaRPr lang="en-US" b="1" dirty="0" smtClean="0">
              <a:solidFill>
                <a:schemeClr val="accent2">
                  <a:lumMod val="75000"/>
                </a:schemeClr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chemeClr val="accent2">
                  <a:lumMod val="75000"/>
                </a:schemeClr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2600" b="1" dirty="0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Whether application can be made to Settlement Commission  u/s 245C </a:t>
            </a:r>
          </a:p>
          <a:p>
            <a:pPr marL="0" indent="0">
              <a:buNone/>
            </a:pPr>
            <a:endParaRPr lang="en-US" sz="24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Albertus" pitchFamily="34" charset="0"/>
              </a:rPr>
              <a:t>ICAI </a:t>
            </a:r>
            <a:r>
              <a:rPr lang="en-US" sz="2000" b="1" dirty="0">
                <a:solidFill>
                  <a:srgbClr val="0070C0"/>
                </a:solidFill>
                <a:latin typeface="Albertus" pitchFamily="34" charset="0"/>
              </a:rPr>
              <a:t>Journal </a:t>
            </a:r>
            <a:r>
              <a:rPr lang="en-US" sz="2000" b="1" dirty="0" smtClean="0">
                <a:solidFill>
                  <a:srgbClr val="0070C0"/>
                </a:solidFill>
                <a:latin typeface="Albertus" pitchFamily="34" charset="0"/>
              </a:rPr>
              <a:t>Dec’12 p 99</a:t>
            </a:r>
            <a:endParaRPr lang="en-US" sz="2000" b="1" dirty="0">
              <a:solidFill>
                <a:srgbClr val="0070C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1143000"/>
            <a:ext cx="4343400" cy="5715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Key Points :</a:t>
            </a: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Scope widened to RELATED PERSON – Relative, Director, Partner, Substantial Interest in the Business </a:t>
            </a:r>
          </a:p>
          <a:p>
            <a:pPr marL="514350" indent="-514350">
              <a:buAutoNum type="arabicPeriod"/>
            </a:pP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Meaning of EXISTING PERSON</a:t>
            </a:r>
          </a:p>
          <a:p>
            <a:pPr marL="514350" indent="-514350">
              <a:buAutoNum type="arabicPeriod"/>
            </a:pP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Meaning of SPECIFIED PERSON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206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  <a:latin typeface="Albertus" pitchFamily="34" charset="0"/>
              </a:rPr>
              <a:t/>
            </a:r>
            <a:br>
              <a:rPr lang="en-US" sz="3200" b="1" dirty="0" smtClean="0">
                <a:solidFill>
                  <a:schemeClr val="accent4">
                    <a:lumMod val="75000"/>
                  </a:schemeClr>
                </a:solidFill>
                <a:latin typeface="Albertus" pitchFamily="34" charset="0"/>
              </a:rPr>
            </a:br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  <a:latin typeface="Albertus" pitchFamily="34" charset="0"/>
              </a:rPr>
              <a:t>Waiver 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lbertus" pitchFamily="34" charset="0"/>
              </a:rPr>
              <a:t>of Term Loan, Working Capital Loan : Taxability under Income-Tax Act </a:t>
            </a:r>
            <a:b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lbertus" pitchFamily="34" charset="0"/>
              </a:rPr>
            </a:br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-30480" y="1143000"/>
            <a:ext cx="4800600" cy="5715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9600" b="1" dirty="0" smtClean="0">
                <a:solidFill>
                  <a:srgbClr val="FF0000"/>
                </a:solidFill>
                <a:latin typeface="Albertus" pitchFamily="34" charset="0"/>
              </a:rPr>
              <a:t>Taxation</a:t>
            </a:r>
            <a:endParaRPr lang="en-US" sz="9600" b="1" dirty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96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9600" b="1" dirty="0" smtClean="0">
                <a:solidFill>
                  <a:srgbClr val="00B050"/>
                </a:solidFill>
                <a:latin typeface="Albertus" pitchFamily="34" charset="0"/>
              </a:rPr>
              <a:t>Case No. 1,2,3 – Working Capital Loan waived </a:t>
            </a:r>
            <a:r>
              <a:rPr lang="en-US" sz="9600" b="1" dirty="0" err="1" smtClean="0">
                <a:solidFill>
                  <a:srgbClr val="00B050"/>
                </a:solidFill>
                <a:latin typeface="Albertus" pitchFamily="34" charset="0"/>
              </a:rPr>
              <a:t>trf</a:t>
            </a:r>
            <a:r>
              <a:rPr lang="en-US" sz="9600" b="1" dirty="0" smtClean="0">
                <a:solidFill>
                  <a:srgbClr val="00B050"/>
                </a:solidFill>
                <a:latin typeface="Albertus" pitchFamily="34" charset="0"/>
              </a:rPr>
              <a:t> to P &amp; L A/c : Business Income </a:t>
            </a:r>
          </a:p>
          <a:p>
            <a:pPr marL="0" indent="0">
              <a:buNone/>
            </a:pPr>
            <a:endParaRPr lang="en-US" sz="96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9600" b="1" dirty="0" smtClean="0">
                <a:solidFill>
                  <a:srgbClr val="00B050"/>
                </a:solidFill>
                <a:latin typeface="Albertus" pitchFamily="34" charset="0"/>
              </a:rPr>
              <a:t>Term Loan : No Business Income</a:t>
            </a:r>
            <a:endParaRPr lang="en-US" sz="96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128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12800" b="1" dirty="0" smtClean="0">
                <a:solidFill>
                  <a:srgbClr val="00B050"/>
                </a:solidFill>
                <a:latin typeface="Albertus" pitchFamily="34" charset="0"/>
              </a:rPr>
              <a:t>Controversy ?</a:t>
            </a:r>
          </a:p>
          <a:p>
            <a:pPr marL="0" indent="0">
              <a:buNone/>
            </a:pPr>
            <a:endParaRPr lang="en-US" sz="128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32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32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32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32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32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32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32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32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32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32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8000" b="1" dirty="0" smtClean="0">
                <a:solidFill>
                  <a:srgbClr val="0070C0"/>
                </a:solidFill>
                <a:latin typeface="Albertus" pitchFamily="34" charset="0"/>
              </a:rPr>
              <a:t>ICAI </a:t>
            </a:r>
            <a:r>
              <a:rPr lang="en-US" sz="8000" b="1" dirty="0">
                <a:solidFill>
                  <a:srgbClr val="0070C0"/>
                </a:solidFill>
                <a:latin typeface="Albertus" pitchFamily="34" charset="0"/>
              </a:rPr>
              <a:t>Journal </a:t>
            </a:r>
            <a:r>
              <a:rPr lang="en-US" sz="8000" b="1" dirty="0" smtClean="0">
                <a:solidFill>
                  <a:srgbClr val="0070C0"/>
                </a:solidFill>
                <a:latin typeface="Albertus" pitchFamily="34" charset="0"/>
              </a:rPr>
              <a:t>June,12 p 75</a:t>
            </a:r>
            <a:endParaRPr lang="en-US" sz="8000" b="1" dirty="0">
              <a:solidFill>
                <a:srgbClr val="0070C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1143000"/>
            <a:ext cx="4343400" cy="5715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514350" indent="-514350">
              <a:buAutoNum type="arabicPeriod"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514350" indent="-514350">
              <a:buAutoNum type="arabicPeriod"/>
            </a:pPr>
            <a:r>
              <a:rPr lang="en-US" sz="8800" b="1" dirty="0" err="1" smtClean="0">
                <a:solidFill>
                  <a:srgbClr val="002060"/>
                </a:solidFill>
                <a:latin typeface="Albertus Medium" pitchFamily="34" charset="0"/>
              </a:rPr>
              <a:t>Logitronics</a:t>
            </a:r>
            <a:r>
              <a:rPr lang="en-US" sz="8800" b="1" dirty="0" smtClean="0">
                <a:solidFill>
                  <a:srgbClr val="002060"/>
                </a:solidFill>
                <a:latin typeface="Albertus Medium" pitchFamily="34" charset="0"/>
              </a:rPr>
              <a:t> P Ltd :Delhi HC – 333 ITR 386</a:t>
            </a:r>
          </a:p>
          <a:p>
            <a:pPr marL="514350" indent="-514350">
              <a:buAutoNum type="arabicPeriod"/>
            </a:pPr>
            <a:endParaRPr lang="en-US" sz="4000" b="1" dirty="0" smtClean="0">
              <a:solidFill>
                <a:srgbClr val="002060"/>
              </a:solidFill>
              <a:latin typeface="Albertus Medium" pitchFamily="34" charset="0"/>
            </a:endParaRPr>
          </a:p>
          <a:p>
            <a:pPr marL="514350" indent="-514350">
              <a:buAutoNum type="arabicPeriod"/>
            </a:pPr>
            <a:r>
              <a:rPr lang="en-US" sz="8800" b="1" dirty="0" smtClean="0">
                <a:solidFill>
                  <a:srgbClr val="002060"/>
                </a:solidFill>
                <a:latin typeface="Albertus Medium" pitchFamily="34" charset="0"/>
              </a:rPr>
              <a:t>Solid Containers Ltd : Bombay HC -</a:t>
            </a:r>
          </a:p>
          <a:p>
            <a:pPr marL="514350" indent="-514350">
              <a:buAutoNum type="arabicPeriod"/>
            </a:pPr>
            <a:endParaRPr lang="en-US" sz="4000" b="1" dirty="0" smtClean="0">
              <a:solidFill>
                <a:srgbClr val="002060"/>
              </a:solidFill>
              <a:latin typeface="Albertus Medium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8800" b="1" dirty="0" smtClean="0">
                <a:solidFill>
                  <a:srgbClr val="002060"/>
                </a:solidFill>
                <a:latin typeface="Albertus Medium" pitchFamily="34" charset="0"/>
              </a:rPr>
              <a:t>T V </a:t>
            </a:r>
            <a:r>
              <a:rPr lang="en-US" sz="8800" b="1" dirty="0" err="1" smtClean="0">
                <a:solidFill>
                  <a:srgbClr val="002060"/>
                </a:solidFill>
                <a:latin typeface="Albertus Medium" pitchFamily="34" charset="0"/>
              </a:rPr>
              <a:t>Sundaram</a:t>
            </a:r>
            <a:r>
              <a:rPr lang="en-US" sz="8800" b="1" dirty="0" smtClean="0">
                <a:solidFill>
                  <a:srgbClr val="002060"/>
                </a:solidFill>
                <a:latin typeface="Albertus Medium" pitchFamily="34" charset="0"/>
              </a:rPr>
              <a:t> </a:t>
            </a:r>
            <a:r>
              <a:rPr lang="en-US" sz="8800" b="1" dirty="0" err="1" smtClean="0">
                <a:solidFill>
                  <a:srgbClr val="002060"/>
                </a:solidFill>
                <a:latin typeface="Albertus Medium" pitchFamily="34" charset="0"/>
              </a:rPr>
              <a:t>Iyengar</a:t>
            </a:r>
            <a:r>
              <a:rPr lang="en-US" sz="8800" b="1" dirty="0" smtClean="0">
                <a:solidFill>
                  <a:srgbClr val="002060"/>
                </a:solidFill>
                <a:latin typeface="Albertus Medium" pitchFamily="34" charset="0"/>
              </a:rPr>
              <a:t> &amp; Sons Ltd :</a:t>
            </a:r>
          </a:p>
          <a:p>
            <a:pPr marL="0" indent="0">
              <a:buNone/>
            </a:pPr>
            <a:r>
              <a:rPr lang="en-US" sz="8800" b="1" dirty="0" smtClean="0">
                <a:solidFill>
                  <a:srgbClr val="002060"/>
                </a:solidFill>
                <a:latin typeface="Albertus Medium" pitchFamily="34" charset="0"/>
              </a:rPr>
              <a:t>        </a:t>
            </a:r>
          </a:p>
          <a:p>
            <a:pPr marL="0" indent="0">
              <a:buNone/>
            </a:pPr>
            <a:r>
              <a:rPr lang="en-US" sz="8800" b="1" dirty="0">
                <a:solidFill>
                  <a:srgbClr val="002060"/>
                </a:solidFill>
                <a:latin typeface="Albertus Medium" pitchFamily="34" charset="0"/>
              </a:rPr>
              <a:t> </a:t>
            </a:r>
            <a:r>
              <a:rPr lang="en-US" sz="8800" b="1" dirty="0" smtClean="0">
                <a:solidFill>
                  <a:srgbClr val="002060"/>
                </a:solidFill>
                <a:latin typeface="Albertus Medium" pitchFamily="34" charset="0"/>
              </a:rPr>
              <a:t>        222 </a:t>
            </a:r>
            <a:r>
              <a:rPr lang="en-US" sz="8800" b="1" dirty="0">
                <a:solidFill>
                  <a:srgbClr val="002060"/>
                </a:solidFill>
                <a:latin typeface="Albertus Medium" pitchFamily="34" charset="0"/>
              </a:rPr>
              <a:t>ITR 344 </a:t>
            </a:r>
            <a:r>
              <a:rPr lang="en-US" sz="8800" b="1" dirty="0" smtClean="0">
                <a:solidFill>
                  <a:srgbClr val="002060"/>
                </a:solidFill>
                <a:latin typeface="Albertus Medium" pitchFamily="34" charset="0"/>
              </a:rPr>
              <a:t>SC</a:t>
            </a:r>
          </a:p>
          <a:p>
            <a:pPr marL="0" indent="0">
              <a:buNone/>
            </a:pPr>
            <a:r>
              <a:rPr lang="en-US" sz="3200" b="1" dirty="0" smtClean="0">
                <a:solidFill>
                  <a:srgbClr val="002060"/>
                </a:solidFill>
                <a:latin typeface="Albertus Medium" pitchFamily="34" charset="0"/>
              </a:rPr>
              <a:t>-----------------------------------------------------------------------------------------------------------------------------------</a:t>
            </a:r>
          </a:p>
          <a:p>
            <a:pPr marL="514350" indent="-514350">
              <a:buAutoNum type="arabicPeriod"/>
            </a:pPr>
            <a:r>
              <a:rPr lang="en-US" sz="8800" b="1" dirty="0" smtClean="0">
                <a:solidFill>
                  <a:srgbClr val="002060"/>
                </a:solidFill>
                <a:latin typeface="Albertus Medium" pitchFamily="34" charset="0"/>
              </a:rPr>
              <a:t>Kerala Estate </a:t>
            </a:r>
            <a:r>
              <a:rPr lang="en-US" sz="8800" b="1" dirty="0" err="1" smtClean="0">
                <a:solidFill>
                  <a:srgbClr val="002060"/>
                </a:solidFill>
                <a:latin typeface="Albertus Medium" pitchFamily="34" charset="0"/>
              </a:rPr>
              <a:t>Mooriad</a:t>
            </a:r>
            <a:r>
              <a:rPr lang="en-US" sz="8800" b="1" dirty="0" smtClean="0">
                <a:solidFill>
                  <a:srgbClr val="002060"/>
                </a:solidFill>
                <a:latin typeface="Albertus Medium" pitchFamily="34" charset="0"/>
              </a:rPr>
              <a:t> </a:t>
            </a:r>
            <a:r>
              <a:rPr lang="en-US" sz="8800" b="1" dirty="0" err="1" smtClean="0">
                <a:solidFill>
                  <a:srgbClr val="002060"/>
                </a:solidFill>
                <a:latin typeface="Albertus Medium" pitchFamily="34" charset="0"/>
              </a:rPr>
              <a:t>Chalapuram</a:t>
            </a:r>
            <a:r>
              <a:rPr lang="en-US" sz="8800" b="1" dirty="0" smtClean="0">
                <a:solidFill>
                  <a:srgbClr val="002060"/>
                </a:solidFill>
                <a:latin typeface="Albertus Medium" pitchFamily="34" charset="0"/>
              </a:rPr>
              <a:t> 166 ITR 155</a:t>
            </a:r>
          </a:p>
          <a:p>
            <a:pPr marL="514350" indent="-514350">
              <a:buAutoNum type="arabicPeriod"/>
            </a:pPr>
            <a:endParaRPr lang="en-US" sz="3200" b="1" dirty="0" smtClean="0">
              <a:solidFill>
                <a:srgbClr val="002060"/>
              </a:solidFill>
              <a:latin typeface="Albertus Medium" pitchFamily="34" charset="0"/>
            </a:endParaRPr>
          </a:p>
          <a:p>
            <a:pPr marL="514350" indent="-514350">
              <a:buAutoNum type="arabicPeriod"/>
            </a:pPr>
            <a:r>
              <a:rPr lang="en-US" sz="8800" b="1" dirty="0" smtClean="0">
                <a:solidFill>
                  <a:srgbClr val="FF0000"/>
                </a:solidFill>
                <a:latin typeface="Albertus Medium" pitchFamily="34" charset="0"/>
              </a:rPr>
              <a:t>Alchemic P Ltd </a:t>
            </a:r>
          </a:p>
          <a:p>
            <a:pPr marL="0" indent="0">
              <a:buNone/>
            </a:pPr>
            <a:r>
              <a:rPr lang="en-US" sz="8800" b="1" dirty="0">
                <a:solidFill>
                  <a:srgbClr val="FF0000"/>
                </a:solidFill>
                <a:latin typeface="Albertus Medium" pitchFamily="34" charset="0"/>
              </a:rPr>
              <a:t> </a:t>
            </a:r>
            <a:r>
              <a:rPr lang="en-US" sz="8800" b="1" dirty="0" smtClean="0">
                <a:solidFill>
                  <a:srgbClr val="FF0000"/>
                </a:solidFill>
                <a:latin typeface="Albertus Medium" pitchFamily="34" charset="0"/>
              </a:rPr>
              <a:t>       130 ITR 168 </a:t>
            </a:r>
            <a:r>
              <a:rPr lang="en-US" sz="8800" b="1" dirty="0" err="1" smtClean="0">
                <a:solidFill>
                  <a:srgbClr val="FF0000"/>
                </a:solidFill>
                <a:latin typeface="Albertus Medium" pitchFamily="34" charset="0"/>
              </a:rPr>
              <a:t>Guj</a:t>
            </a:r>
            <a:r>
              <a:rPr lang="en-US" sz="8800" b="1" dirty="0" smtClean="0">
                <a:solidFill>
                  <a:srgbClr val="FF0000"/>
                </a:solidFill>
                <a:latin typeface="Albertus Medium" pitchFamily="34" charset="0"/>
              </a:rPr>
              <a:t> HC</a:t>
            </a:r>
          </a:p>
          <a:p>
            <a:pPr marL="0" indent="0">
              <a:buNone/>
            </a:pPr>
            <a:r>
              <a:rPr lang="en-US" sz="8800" b="1" dirty="0" smtClean="0">
                <a:solidFill>
                  <a:srgbClr val="FF0000"/>
                </a:solidFill>
                <a:latin typeface="Albertus Medium" pitchFamily="34" charset="0"/>
              </a:rPr>
              <a:t>(approved  in Mafatlal </a:t>
            </a:r>
            <a:r>
              <a:rPr lang="en-US" sz="8800" b="1" dirty="0" err="1" smtClean="0">
                <a:solidFill>
                  <a:srgbClr val="FF0000"/>
                </a:solidFill>
                <a:latin typeface="Albertus Medium" pitchFamily="34" charset="0"/>
              </a:rPr>
              <a:t>Gangabhai</a:t>
            </a:r>
            <a:r>
              <a:rPr lang="en-US" sz="8800" b="1" dirty="0" smtClean="0">
                <a:solidFill>
                  <a:srgbClr val="FF0000"/>
                </a:solidFill>
                <a:latin typeface="Albertus Medium" pitchFamily="34" charset="0"/>
              </a:rPr>
              <a:t> &amp; Co. P Ltd – </a:t>
            </a:r>
          </a:p>
          <a:p>
            <a:pPr marL="0" indent="0">
              <a:buNone/>
            </a:pPr>
            <a:r>
              <a:rPr lang="en-US" sz="8800" b="1" dirty="0">
                <a:solidFill>
                  <a:srgbClr val="FF0000"/>
                </a:solidFill>
                <a:latin typeface="Albertus Medium" pitchFamily="34" charset="0"/>
              </a:rPr>
              <a:t>	</a:t>
            </a:r>
            <a:r>
              <a:rPr lang="en-US" sz="8800" b="1" dirty="0" smtClean="0">
                <a:solidFill>
                  <a:srgbClr val="FF0000"/>
                </a:solidFill>
                <a:latin typeface="Albertus Medium" pitchFamily="34" charset="0"/>
              </a:rPr>
              <a:t>	219 ITR 644 SC )</a:t>
            </a:r>
          </a:p>
          <a:p>
            <a:pPr marL="0" indent="0">
              <a:buNone/>
            </a:pPr>
            <a:endParaRPr lang="en-US" sz="20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514350" indent="-514350">
              <a:buAutoNum type="arabicPeriod"/>
            </a:pPr>
            <a:endParaRPr lang="en-US" sz="20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Albertus Medium" pitchFamily="34" charset="0"/>
              </a:rPr>
              <a:t>	</a:t>
            </a: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026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sz="74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7400" b="1" dirty="0" smtClean="0">
              <a:solidFill>
                <a:srgbClr val="FF000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7400" b="1" dirty="0" smtClean="0">
                <a:solidFill>
                  <a:srgbClr val="FF0000"/>
                </a:solidFill>
                <a:latin typeface="Albertus Medium" pitchFamily="34" charset="0"/>
              </a:rPr>
              <a:t>INFORMATION TECHNOLOGY:</a:t>
            </a:r>
          </a:p>
          <a:p>
            <a:pPr marL="0" indent="0">
              <a:buNone/>
            </a:pPr>
            <a:endParaRPr lang="en-US" sz="7400" b="1" dirty="0">
              <a:solidFill>
                <a:srgbClr val="FF000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9600" b="1" dirty="0" smtClean="0">
                <a:solidFill>
                  <a:srgbClr val="FF0000"/>
                </a:solidFill>
                <a:latin typeface="Albertus Medium" pitchFamily="34" charset="0"/>
              </a:rPr>
              <a:t>Roadmap for a Successful Technology Transfer</a:t>
            </a:r>
          </a:p>
          <a:p>
            <a:pPr marL="0" indent="0">
              <a:buNone/>
            </a:pPr>
            <a:endParaRPr lang="en-US" sz="8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9600" b="1" dirty="0" smtClean="0">
                <a:solidFill>
                  <a:srgbClr val="7030A0"/>
                </a:solidFill>
              </a:rPr>
              <a:t>Key </a:t>
            </a:r>
            <a:r>
              <a:rPr lang="en-US" sz="9600" b="1" dirty="0">
                <a:solidFill>
                  <a:srgbClr val="7030A0"/>
                </a:solidFill>
              </a:rPr>
              <a:t>Points : </a:t>
            </a:r>
          </a:p>
          <a:p>
            <a:pPr marL="0" indent="0">
              <a:buNone/>
            </a:pPr>
            <a:endParaRPr lang="en-US" sz="74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514350" indent="-514350">
              <a:buAutoNum type="arabicPeriod"/>
            </a:pPr>
            <a:r>
              <a:rPr lang="en-US" sz="11200" b="1" dirty="0" smtClean="0">
                <a:solidFill>
                  <a:srgbClr val="FF0000"/>
                </a:solidFill>
              </a:rPr>
              <a:t>Liberalization </a:t>
            </a:r>
            <a:r>
              <a:rPr lang="en-US" sz="11200" b="1" dirty="0">
                <a:solidFill>
                  <a:srgbClr val="FF0000"/>
                </a:solidFill>
              </a:rPr>
              <a:t>in Import of Technology </a:t>
            </a:r>
          </a:p>
          <a:p>
            <a:pPr marL="514350" indent="-514350">
              <a:buAutoNum type="arabicPeriod"/>
            </a:pPr>
            <a:r>
              <a:rPr lang="en-US" sz="11200" b="1" dirty="0">
                <a:solidFill>
                  <a:srgbClr val="FF0000"/>
                </a:solidFill>
              </a:rPr>
              <a:t>Evaluation of Technology Transfer Proposal </a:t>
            </a:r>
          </a:p>
          <a:p>
            <a:pPr marL="514350" indent="-514350">
              <a:buAutoNum type="arabicPeriod"/>
            </a:pPr>
            <a:r>
              <a:rPr lang="en-US" sz="11200" b="1" dirty="0">
                <a:solidFill>
                  <a:srgbClr val="FF0000"/>
                </a:solidFill>
              </a:rPr>
              <a:t>Financial Evaluation </a:t>
            </a:r>
          </a:p>
          <a:p>
            <a:pPr marL="0" indent="0">
              <a:buNone/>
            </a:pPr>
            <a:endParaRPr lang="en-US" sz="74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74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7400" b="1" dirty="0" smtClean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7400" b="1" dirty="0" smtClean="0">
                <a:solidFill>
                  <a:srgbClr val="0070C0"/>
                </a:solidFill>
                <a:latin typeface="Albertus Medium" pitchFamily="34" charset="0"/>
              </a:rPr>
              <a:t>ICAI </a:t>
            </a:r>
            <a:r>
              <a:rPr lang="en-US" sz="7400" b="1" dirty="0">
                <a:solidFill>
                  <a:srgbClr val="0070C0"/>
                </a:solidFill>
                <a:latin typeface="Albertus Medium" pitchFamily="34" charset="0"/>
              </a:rPr>
              <a:t>Journal </a:t>
            </a:r>
            <a:r>
              <a:rPr lang="en-US" sz="7400" b="1" dirty="0" smtClean="0">
                <a:solidFill>
                  <a:srgbClr val="0070C0"/>
                </a:solidFill>
                <a:latin typeface="Albertus Medium" pitchFamily="34" charset="0"/>
              </a:rPr>
              <a:t>June’12  p.121</a:t>
            </a:r>
            <a:endParaRPr lang="en-US" sz="74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943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9600" b="1" dirty="0" smtClean="0">
                <a:solidFill>
                  <a:srgbClr val="FF0000"/>
                </a:solidFill>
              </a:rPr>
              <a:t>4. </a:t>
            </a:r>
            <a:r>
              <a:rPr lang="en-US" sz="11200" b="1" dirty="0" smtClean="0">
                <a:solidFill>
                  <a:srgbClr val="FF0000"/>
                </a:solidFill>
              </a:rPr>
              <a:t>Legal Evaluation :</a:t>
            </a:r>
          </a:p>
          <a:p>
            <a:pPr marL="0" indent="0">
              <a:buNone/>
            </a:pPr>
            <a:endParaRPr lang="en-US" sz="3200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sz="9600" b="1" dirty="0" smtClean="0">
                <a:solidFill>
                  <a:srgbClr val="FF0000"/>
                </a:solidFill>
              </a:rPr>
              <a:t>Subject matter of Technical Knowhow</a:t>
            </a:r>
          </a:p>
          <a:p>
            <a:pPr marL="514350" indent="-514350">
              <a:buAutoNum type="arabicPeriod"/>
            </a:pPr>
            <a:r>
              <a:rPr lang="en-US" sz="9600" b="1" dirty="0" smtClean="0">
                <a:solidFill>
                  <a:srgbClr val="FF0000"/>
                </a:solidFill>
              </a:rPr>
              <a:t>Mode of Technology Transfer</a:t>
            </a:r>
          </a:p>
          <a:p>
            <a:pPr marL="514350" indent="-514350">
              <a:buAutoNum type="arabicPeriod"/>
            </a:pPr>
            <a:r>
              <a:rPr lang="en-US" sz="9600" b="1" dirty="0" smtClean="0">
                <a:solidFill>
                  <a:srgbClr val="FF0000"/>
                </a:solidFill>
              </a:rPr>
              <a:t>Territory of the Agreement</a:t>
            </a:r>
          </a:p>
          <a:p>
            <a:pPr marL="514350" indent="-514350">
              <a:buAutoNum type="arabicPeriod"/>
            </a:pPr>
            <a:r>
              <a:rPr lang="en-US" sz="9600" b="1" dirty="0" smtClean="0">
                <a:solidFill>
                  <a:srgbClr val="FF0000"/>
                </a:solidFill>
              </a:rPr>
              <a:t>Improvement of Technology</a:t>
            </a:r>
          </a:p>
          <a:p>
            <a:pPr marL="514350" indent="-514350">
              <a:buAutoNum type="arabicPeriod"/>
            </a:pPr>
            <a:r>
              <a:rPr lang="en-US" sz="9600" b="1" dirty="0" smtClean="0">
                <a:solidFill>
                  <a:srgbClr val="FF0000"/>
                </a:solidFill>
              </a:rPr>
              <a:t>Trademark and logo of licensor</a:t>
            </a:r>
          </a:p>
          <a:p>
            <a:pPr marL="514350" indent="-514350">
              <a:buAutoNum type="arabicPeriod"/>
            </a:pPr>
            <a:r>
              <a:rPr lang="en-US" sz="9600" b="1" dirty="0" smtClean="0">
                <a:solidFill>
                  <a:srgbClr val="FF0000"/>
                </a:solidFill>
              </a:rPr>
              <a:t>Intellectual Property Rights </a:t>
            </a:r>
          </a:p>
          <a:p>
            <a:pPr marL="514350" indent="-514350">
              <a:buAutoNum type="arabicPeriod"/>
            </a:pPr>
            <a:r>
              <a:rPr lang="en-US" sz="9600" b="1" dirty="0" smtClean="0">
                <a:solidFill>
                  <a:srgbClr val="FF0000"/>
                </a:solidFill>
              </a:rPr>
              <a:t>Payment of Technical Fees</a:t>
            </a:r>
          </a:p>
          <a:p>
            <a:pPr marL="514350" indent="-514350">
              <a:buAutoNum type="arabicPeriod"/>
            </a:pPr>
            <a:r>
              <a:rPr lang="en-US" sz="9600" b="1" dirty="0" smtClean="0">
                <a:solidFill>
                  <a:srgbClr val="FF0000"/>
                </a:solidFill>
              </a:rPr>
              <a:t>Non-disclosure Agreement</a:t>
            </a:r>
          </a:p>
          <a:p>
            <a:pPr marL="514350" indent="-514350">
              <a:buAutoNum type="arabicPeriod"/>
            </a:pPr>
            <a:r>
              <a:rPr lang="en-US" sz="9600" b="1" dirty="0" smtClean="0">
                <a:solidFill>
                  <a:srgbClr val="FF0000"/>
                </a:solidFill>
              </a:rPr>
              <a:t>Governing Laws and Arbitration clause </a:t>
            </a:r>
          </a:p>
          <a:p>
            <a:pPr marL="514350" indent="-514350">
              <a:buAutoNum type="arabicPeriod"/>
            </a:pPr>
            <a:r>
              <a:rPr lang="en-US" sz="9600" b="1" dirty="0" smtClean="0">
                <a:solidFill>
                  <a:srgbClr val="FF0000"/>
                </a:solidFill>
              </a:rPr>
              <a:t>Perpetuity of Ownership Transfer</a:t>
            </a: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	</a:t>
            </a: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7399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3500" b="1" dirty="0" smtClean="0">
                <a:solidFill>
                  <a:srgbClr val="FFFF00"/>
                </a:solidFill>
                <a:latin typeface="Albertus Medium" pitchFamily="34" charset="0"/>
              </a:rPr>
              <a:t>INFORMATION TECHNOLOGY:</a:t>
            </a:r>
          </a:p>
          <a:p>
            <a:pPr marL="0" indent="0">
              <a:buNone/>
            </a:pPr>
            <a:endParaRPr lang="en-US" sz="3500" b="1" dirty="0">
              <a:solidFill>
                <a:srgbClr val="FFFF0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3500" b="1" dirty="0" smtClean="0">
                <a:solidFill>
                  <a:srgbClr val="FFFF00"/>
                </a:solidFill>
                <a:latin typeface="Albertus Medium" pitchFamily="34" charset="0"/>
              </a:rPr>
              <a:t>Scoping Information Technology Enabled Services by Using </a:t>
            </a:r>
          </a:p>
          <a:p>
            <a:pPr marL="0" indent="0">
              <a:buNone/>
            </a:pPr>
            <a:r>
              <a:rPr lang="en-US" sz="3500" b="1" dirty="0" smtClean="0">
                <a:solidFill>
                  <a:srgbClr val="FFFF00"/>
                </a:solidFill>
                <a:latin typeface="Albertus Medium" pitchFamily="34" charset="0"/>
              </a:rPr>
              <a:t>COBIT 5</a:t>
            </a:r>
          </a:p>
          <a:p>
            <a:pPr marL="0" indent="0"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FFFF00"/>
                </a:solidFill>
                <a:latin typeface="Albertus Medium" pitchFamily="34" charset="0"/>
              </a:rPr>
              <a:t>ICAI </a:t>
            </a:r>
            <a:r>
              <a:rPr lang="en-US" sz="2000" b="1" dirty="0">
                <a:solidFill>
                  <a:srgbClr val="FFFF00"/>
                </a:solidFill>
                <a:latin typeface="Albertus Medium" pitchFamily="34" charset="0"/>
              </a:rPr>
              <a:t>Journal </a:t>
            </a:r>
            <a:r>
              <a:rPr lang="en-US" sz="2000" b="1" dirty="0" smtClean="0">
                <a:solidFill>
                  <a:srgbClr val="FFFF00"/>
                </a:solidFill>
                <a:latin typeface="Albertus Medium" pitchFamily="34" charset="0"/>
              </a:rPr>
              <a:t>June’12  p.126</a:t>
            </a:r>
            <a:endParaRPr lang="en-US" sz="2000" b="1" dirty="0">
              <a:solidFill>
                <a:srgbClr val="FFFF0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943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Key Points : </a:t>
            </a:r>
          </a:p>
          <a:p>
            <a:pPr marL="0" indent="0">
              <a:buNone/>
            </a:pPr>
            <a:endParaRPr lang="en-US" sz="1000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Meeting stakeholders needs. 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Governance Domain &amp; Processes 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Management Domain &amp; Processes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Understanding Structure of COBIT 5 enabling Process Knowledge Base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How to use COBIT 5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Developing Customized Approach for Scoping Assignments</a:t>
            </a: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4868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lbertus Medium" pitchFamily="34" charset="0"/>
              </a:rPr>
              <a:t>INFORMATION TECHNOLOGY:</a:t>
            </a:r>
          </a:p>
          <a:p>
            <a:pPr marL="0" indent="0">
              <a:buNone/>
            </a:pPr>
            <a:endParaRPr lang="en-US" sz="2400" b="1" dirty="0">
              <a:solidFill>
                <a:srgbClr val="FFFF0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lbertus Medium" pitchFamily="34" charset="0"/>
              </a:rPr>
              <a:t>System Audit of GRC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lbertus Medium" pitchFamily="34" charset="0"/>
              </a:rPr>
              <a:t>Using COBIT  </a:t>
            </a:r>
          </a:p>
          <a:p>
            <a:pPr marL="0" indent="0">
              <a:buNone/>
            </a:pPr>
            <a:endParaRPr lang="en-US" sz="2400" b="1" dirty="0" smtClean="0">
              <a:solidFill>
                <a:srgbClr val="FFFF0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lbertus Medium" pitchFamily="34" charset="0"/>
              </a:rPr>
              <a:t>GRC :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lbertus Medium" pitchFamily="34" charset="0"/>
              </a:rPr>
              <a:t>	Governance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lbertus Medium" pitchFamily="34" charset="0"/>
              </a:rPr>
              <a:t>	Risk ( ERM )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lbertus Medium" pitchFamily="34" charset="0"/>
              </a:rPr>
              <a:t>	Compliance </a:t>
            </a:r>
          </a:p>
          <a:p>
            <a:pPr marL="0" indent="0">
              <a:buNone/>
            </a:pPr>
            <a:endParaRPr lang="en-US" sz="2400" b="1" dirty="0" smtClean="0">
              <a:solidFill>
                <a:srgbClr val="FFFF0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FFFF0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FFFF00"/>
                </a:solidFill>
                <a:latin typeface="Albertus Medium" pitchFamily="34" charset="0"/>
              </a:rPr>
              <a:t>ICAI </a:t>
            </a:r>
            <a:r>
              <a:rPr lang="en-US" sz="2000" b="1" dirty="0">
                <a:solidFill>
                  <a:srgbClr val="FFFF00"/>
                </a:solidFill>
                <a:latin typeface="Albertus Medium" pitchFamily="34" charset="0"/>
              </a:rPr>
              <a:t>Journal </a:t>
            </a:r>
            <a:r>
              <a:rPr lang="en-US" sz="2000" b="1" dirty="0" smtClean="0">
                <a:solidFill>
                  <a:srgbClr val="FFFF00"/>
                </a:solidFill>
                <a:latin typeface="Albertus Medium" pitchFamily="34" charset="0"/>
              </a:rPr>
              <a:t>Sep’12  p.103</a:t>
            </a:r>
            <a:endParaRPr lang="en-US" sz="2000" b="1" dirty="0">
              <a:solidFill>
                <a:srgbClr val="FFFF0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943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Key Points : </a:t>
            </a:r>
          </a:p>
          <a:p>
            <a:pPr marL="0" indent="0">
              <a:buNone/>
            </a:pPr>
            <a:endParaRPr lang="en-US" sz="1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1. Sarbanes Oxley Act (SOX)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2. Clause 49 of Listing   	Agreement in India 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Review using COBIT 5 :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Stakeholders Needs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Enterprise Goals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IT Related Goals 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IT Processes</a:t>
            </a: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8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3242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28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: </a:t>
            </a:r>
            <a:br>
              <a:rPr lang="en-US" b="1" dirty="0" smtClean="0">
                <a:solidFill>
                  <a:srgbClr val="0070C0"/>
                </a:solidFill>
                <a:latin typeface="Albertus" pitchFamily="34" charset="0"/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lbertus" pitchFamily="34" charset="0"/>
              </a:rPr>
              <a:t>Two Sets of QQ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Albertus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05000"/>
            <a:ext cx="4419599" cy="455294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94766"/>
            <a:ext cx="4038600" cy="4463183"/>
          </a:xfr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338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581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lbertus" pitchFamily="34" charset="0"/>
              </a:rPr>
              <a:t>Corporate &amp; Allied Laws</a:t>
            </a:r>
            <a:endParaRPr lang="en-US" sz="4000" b="1" dirty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4000" b="1" dirty="0" smtClean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lbertus" pitchFamily="34" charset="0"/>
              </a:rPr>
              <a:t>Ombudsman : 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lbertus" pitchFamily="34" charset="0"/>
              </a:rPr>
              <a:t>A Regulator to Regulate the Regulator </a:t>
            </a:r>
            <a:endParaRPr lang="en-US" sz="4000" b="1" dirty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rgbClr val="00B050"/>
                </a:solidFill>
                <a:latin typeface="Albertus" pitchFamily="34" charset="0"/>
              </a:rPr>
              <a:t>Banking Ombudsman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rgbClr val="00B050"/>
                </a:solidFill>
                <a:latin typeface="Albertus" pitchFamily="34" charset="0"/>
              </a:rPr>
              <a:t>Insurance Ombudsman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rgbClr val="00B050"/>
                </a:solidFill>
                <a:latin typeface="Albertus" pitchFamily="34" charset="0"/>
              </a:rPr>
              <a:t>Income Tax Ombudsman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rgbClr val="00B050"/>
                </a:solidFill>
                <a:latin typeface="Albertus" pitchFamily="34" charset="0"/>
              </a:rPr>
              <a:t>Indirect Tax Ombudsman </a:t>
            </a:r>
          </a:p>
          <a:p>
            <a:pPr marL="0" indent="0">
              <a:buNone/>
            </a:pP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3800" b="1" dirty="0" smtClean="0">
                <a:solidFill>
                  <a:srgbClr val="0070C0"/>
                </a:solidFill>
                <a:latin typeface="Albertus" pitchFamily="34" charset="0"/>
              </a:rPr>
              <a:t>ICAI </a:t>
            </a:r>
            <a:r>
              <a:rPr lang="en-US" sz="3800" b="1" dirty="0">
                <a:solidFill>
                  <a:srgbClr val="0070C0"/>
                </a:solidFill>
                <a:latin typeface="Albertus" pitchFamily="34" charset="0"/>
              </a:rPr>
              <a:t>Journal </a:t>
            </a:r>
            <a:r>
              <a:rPr lang="en-US" sz="3800" b="1" dirty="0" smtClean="0">
                <a:solidFill>
                  <a:srgbClr val="0070C0"/>
                </a:solidFill>
                <a:latin typeface="Albertus" pitchFamily="34" charset="0"/>
              </a:rPr>
              <a:t>June’12 p. 93</a:t>
            </a:r>
            <a:endParaRPr lang="en-US" sz="3800" b="1" dirty="0">
              <a:solidFill>
                <a:srgbClr val="0070C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943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Key Points : </a:t>
            </a:r>
          </a:p>
          <a:p>
            <a:pPr marL="0" indent="0">
              <a:buNone/>
            </a:pPr>
            <a:endParaRPr lang="en-US" sz="4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300" b="1" dirty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sz="4000" b="1" dirty="0" err="1" smtClean="0">
                <a:solidFill>
                  <a:srgbClr val="FF0000"/>
                </a:solidFill>
              </a:rPr>
              <a:t>Lokpal</a:t>
            </a:r>
            <a:r>
              <a:rPr lang="en-US" sz="4000" b="1" dirty="0" smtClean="0">
                <a:solidFill>
                  <a:srgbClr val="FF0000"/>
                </a:solidFill>
              </a:rPr>
              <a:t> &amp; </a:t>
            </a:r>
            <a:r>
              <a:rPr lang="en-US" sz="4000" b="1" dirty="0" err="1" smtClean="0">
                <a:solidFill>
                  <a:srgbClr val="FF0000"/>
                </a:solidFill>
              </a:rPr>
              <a:t>Lokayuktas</a:t>
            </a:r>
            <a:r>
              <a:rPr lang="en-US" sz="4000" b="1" dirty="0" smtClean="0">
                <a:solidFill>
                  <a:srgbClr val="FF0000"/>
                </a:solidFill>
              </a:rPr>
              <a:t> Bill in 1968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solidFill>
                  <a:srgbClr val="FF0000"/>
                </a:solidFill>
              </a:rPr>
              <a:t>Telecom Regulatory Authority of India (TRAI)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solidFill>
                  <a:srgbClr val="FF0000"/>
                </a:solidFill>
              </a:rPr>
              <a:t>SEBI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solidFill>
                  <a:srgbClr val="FF0000"/>
                </a:solidFill>
              </a:rPr>
              <a:t>Forward </a:t>
            </a:r>
            <a:r>
              <a:rPr lang="en-US" sz="4000" b="1" dirty="0">
                <a:solidFill>
                  <a:srgbClr val="FF0000"/>
                </a:solidFill>
              </a:rPr>
              <a:t>M</a:t>
            </a:r>
            <a:r>
              <a:rPr lang="en-US" sz="4000" b="1" dirty="0" smtClean="0">
                <a:solidFill>
                  <a:srgbClr val="FF0000"/>
                </a:solidFill>
              </a:rPr>
              <a:t>arket Commission (FMC)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solidFill>
                  <a:srgbClr val="FF0000"/>
                </a:solidFill>
              </a:rPr>
              <a:t>Central &amp; State Electricity Regulatory Commissions</a:t>
            </a:r>
          </a:p>
          <a:p>
            <a:pPr marL="514350" indent="-514350">
              <a:buAutoNum type="arabicPeriod"/>
            </a:pP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1739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Albertus" pitchFamily="34" charset="0"/>
              </a:rPr>
              <a:t>Hindu Undivided Family</a:t>
            </a:r>
            <a:endParaRPr lang="en-US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 flipH="1">
            <a:off x="152400" y="1600200"/>
            <a:ext cx="3048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5486400"/>
          </a:xfr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338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69764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</a:p>
          <a:p>
            <a:pPr marL="0" indent="0">
              <a:buNone/>
            </a:pPr>
            <a:r>
              <a:rPr lang="en-US" sz="8000" b="1" dirty="0" smtClean="0">
                <a:solidFill>
                  <a:srgbClr val="FF0000"/>
                </a:solidFill>
                <a:latin typeface="Albertus" pitchFamily="34" charset="0"/>
              </a:rPr>
              <a:t>Corporate &amp; Allied Laws</a:t>
            </a:r>
            <a:endParaRPr lang="en-US" sz="8000" b="1" dirty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3200" b="1" dirty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Albertus" pitchFamily="34" charset="0"/>
              </a:rPr>
              <a:t>Hindu </a:t>
            </a:r>
            <a:r>
              <a:rPr lang="en-US" sz="9600" b="1" dirty="0">
                <a:solidFill>
                  <a:srgbClr val="7030A0"/>
                </a:solidFill>
                <a:latin typeface="Albertus" pitchFamily="34" charset="0"/>
              </a:rPr>
              <a:t>Law and Hindu </a:t>
            </a:r>
            <a:r>
              <a:rPr lang="en-US" sz="9600" b="1" dirty="0" smtClean="0">
                <a:solidFill>
                  <a:srgbClr val="7030A0"/>
                </a:solidFill>
                <a:latin typeface="Albertus" pitchFamily="34" charset="0"/>
              </a:rPr>
              <a:t>Succession (Amendment) Act</a:t>
            </a:r>
            <a:r>
              <a:rPr lang="en-US" sz="9600" b="1" dirty="0">
                <a:solidFill>
                  <a:srgbClr val="7030A0"/>
                </a:solidFill>
                <a:latin typeface="Albertus" pitchFamily="34" charset="0"/>
              </a:rPr>
              <a:t>, </a:t>
            </a:r>
            <a:r>
              <a:rPr lang="en-US" sz="9600" b="1" dirty="0" smtClean="0">
                <a:solidFill>
                  <a:srgbClr val="7030A0"/>
                </a:solidFill>
                <a:latin typeface="Albertus" pitchFamily="34" charset="0"/>
              </a:rPr>
              <a:t>2005</a:t>
            </a:r>
          </a:p>
          <a:p>
            <a:pPr marL="0" indent="0">
              <a:buNone/>
            </a:pPr>
            <a:endParaRPr lang="en-US" sz="3200" b="1" dirty="0">
              <a:solidFill>
                <a:srgbClr val="7030A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Albertus" pitchFamily="34" charset="0"/>
              </a:rPr>
              <a:t>What if the father was alive till </a:t>
            </a:r>
            <a:r>
              <a:rPr lang="en-US" sz="9600" b="1" dirty="0" smtClean="0">
                <a:solidFill>
                  <a:srgbClr val="FF0000"/>
                </a:solidFill>
                <a:latin typeface="Albertus" pitchFamily="34" charset="0"/>
              </a:rPr>
              <a:t>09 09 2005</a:t>
            </a:r>
            <a:r>
              <a:rPr lang="en-US" sz="9600" b="1" dirty="0" smtClean="0">
                <a:solidFill>
                  <a:srgbClr val="7030A0"/>
                </a:solidFill>
                <a:latin typeface="Albertus" pitchFamily="34" charset="0"/>
              </a:rPr>
              <a:t> : the date of Enactment of the above said Act </a:t>
            </a:r>
            <a:endParaRPr lang="en-US" sz="9600" b="1" dirty="0">
              <a:solidFill>
                <a:srgbClr val="7030A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8000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</a:p>
          <a:p>
            <a:pPr marL="0" indent="0">
              <a:buNone/>
            </a:pPr>
            <a:r>
              <a:rPr lang="en-US" sz="8000" b="1" dirty="0" smtClean="0">
                <a:solidFill>
                  <a:srgbClr val="0070C0"/>
                </a:solidFill>
                <a:latin typeface="Albertus" pitchFamily="34" charset="0"/>
              </a:rPr>
              <a:t>Case of  </a:t>
            </a:r>
            <a:r>
              <a:rPr lang="en-US" sz="8000" b="1" dirty="0" smtClean="0">
                <a:solidFill>
                  <a:srgbClr val="FF0000"/>
                </a:solidFill>
                <a:latin typeface="Albertus" pitchFamily="34" charset="0"/>
              </a:rPr>
              <a:t>S </a:t>
            </a:r>
            <a:r>
              <a:rPr lang="en-US" sz="8000" b="1" dirty="0" err="1" smtClean="0">
                <a:solidFill>
                  <a:srgbClr val="FF0000"/>
                </a:solidFill>
                <a:latin typeface="Albertus" pitchFamily="34" charset="0"/>
              </a:rPr>
              <a:t>Seshachalam</a:t>
            </a:r>
            <a:r>
              <a:rPr lang="en-US" sz="8000" b="1" dirty="0" smtClean="0">
                <a:solidFill>
                  <a:srgbClr val="FF0000"/>
                </a:solidFill>
                <a:latin typeface="Albertus" pitchFamily="34" charset="0"/>
              </a:rPr>
              <a:t> </a:t>
            </a:r>
            <a:r>
              <a:rPr lang="en-US" sz="8000" b="1" dirty="0" smtClean="0">
                <a:solidFill>
                  <a:srgbClr val="0070C0"/>
                </a:solidFill>
                <a:latin typeface="Albertus" pitchFamily="34" charset="0"/>
              </a:rPr>
              <a:t>  Vs. </a:t>
            </a:r>
          </a:p>
          <a:p>
            <a:pPr marL="0" indent="0">
              <a:buNone/>
            </a:pPr>
            <a:r>
              <a:rPr lang="en-US" sz="8000" b="1" dirty="0" smtClean="0">
                <a:solidFill>
                  <a:srgbClr val="FF0000"/>
                </a:solidFill>
                <a:latin typeface="Albertus" pitchFamily="34" charset="0"/>
              </a:rPr>
              <a:t>S </a:t>
            </a:r>
            <a:r>
              <a:rPr lang="en-US" sz="8000" b="1" dirty="0" err="1" smtClean="0">
                <a:solidFill>
                  <a:srgbClr val="FF0000"/>
                </a:solidFill>
                <a:latin typeface="Albertus" pitchFamily="34" charset="0"/>
              </a:rPr>
              <a:t>Deepnadayalam</a:t>
            </a:r>
            <a:r>
              <a:rPr lang="en-US" sz="8000" b="1" dirty="0" smtClean="0">
                <a:solidFill>
                  <a:srgbClr val="FF0000"/>
                </a:solidFill>
                <a:latin typeface="Albertus" pitchFamily="34" charset="0"/>
              </a:rPr>
              <a:t> </a:t>
            </a:r>
            <a:r>
              <a:rPr lang="en-US" sz="8000" b="1" dirty="0" smtClean="0">
                <a:solidFill>
                  <a:srgbClr val="0070C0"/>
                </a:solidFill>
                <a:latin typeface="Albertus" pitchFamily="34" charset="0"/>
              </a:rPr>
              <a:t>dated </a:t>
            </a:r>
            <a:r>
              <a:rPr lang="en-US" sz="8000" b="1" dirty="0" smtClean="0">
                <a:solidFill>
                  <a:srgbClr val="FF0000"/>
                </a:solidFill>
                <a:latin typeface="Albertus" pitchFamily="34" charset="0"/>
              </a:rPr>
              <a:t>05 08 2009 </a:t>
            </a:r>
          </a:p>
          <a:p>
            <a:pPr marL="0" indent="0">
              <a:buNone/>
            </a:pPr>
            <a:r>
              <a:rPr lang="en-US" sz="8000" b="1" dirty="0" smtClean="0">
                <a:solidFill>
                  <a:srgbClr val="0070C0"/>
                </a:solidFill>
                <a:latin typeface="Albertus" pitchFamily="34" charset="0"/>
              </a:rPr>
              <a:t>Madras High Court </a:t>
            </a:r>
          </a:p>
          <a:p>
            <a:pPr marL="0" indent="0">
              <a:buNone/>
            </a:pPr>
            <a:endParaRPr lang="en-US" sz="80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9600" b="1" dirty="0" smtClean="0">
                <a:solidFill>
                  <a:srgbClr val="FF0000"/>
                </a:solidFill>
                <a:latin typeface="Albertus" pitchFamily="34" charset="0"/>
              </a:rPr>
              <a:t>Death occurred : Father   1965 </a:t>
            </a:r>
          </a:p>
          <a:p>
            <a:pPr marL="0" indent="0">
              <a:buNone/>
            </a:pPr>
            <a:r>
              <a:rPr lang="en-US" sz="9600" b="1" dirty="0">
                <a:solidFill>
                  <a:srgbClr val="FF0000"/>
                </a:solidFill>
                <a:latin typeface="Albertus" pitchFamily="34" charset="0"/>
              </a:rPr>
              <a:t> </a:t>
            </a:r>
            <a:r>
              <a:rPr lang="en-US" sz="9600" b="1" dirty="0" smtClean="0">
                <a:solidFill>
                  <a:srgbClr val="FF0000"/>
                </a:solidFill>
                <a:latin typeface="Albertus" pitchFamily="34" charset="0"/>
              </a:rPr>
              <a:t>                     : Mother 1968</a:t>
            </a:r>
          </a:p>
          <a:p>
            <a:pPr marL="0" indent="0">
              <a:buNone/>
            </a:pPr>
            <a:endParaRPr lang="en-US" sz="3200" b="1" dirty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8000" b="1" dirty="0" smtClean="0">
                <a:solidFill>
                  <a:srgbClr val="FF0000"/>
                </a:solidFill>
                <a:latin typeface="Albertus" pitchFamily="34" charset="0"/>
              </a:rPr>
              <a:t>S1 S2 D1 D2 </a:t>
            </a:r>
          </a:p>
          <a:p>
            <a:pPr marL="0" indent="0">
              <a:buNone/>
            </a:pPr>
            <a:r>
              <a:rPr lang="en-US" sz="8000" b="1" dirty="0" smtClean="0">
                <a:solidFill>
                  <a:srgbClr val="FF0000"/>
                </a:solidFill>
                <a:latin typeface="Albertus" pitchFamily="34" charset="0"/>
              </a:rPr>
              <a:t>&amp; </a:t>
            </a:r>
          </a:p>
          <a:p>
            <a:pPr marL="0" indent="0">
              <a:buNone/>
            </a:pPr>
            <a:r>
              <a:rPr lang="en-US" sz="8000" b="1" dirty="0" smtClean="0">
                <a:solidFill>
                  <a:srgbClr val="FF0000"/>
                </a:solidFill>
                <a:latin typeface="Albertus" pitchFamily="34" charset="0"/>
              </a:rPr>
              <a:t>D3 (Death D3) &gt; D3a &amp; D3b </a:t>
            </a:r>
          </a:p>
          <a:p>
            <a:pPr marL="0" indent="0">
              <a:buNone/>
            </a:pPr>
            <a:endParaRPr lang="en-US" sz="80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943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11200" b="1" dirty="0" smtClean="0">
                <a:solidFill>
                  <a:srgbClr val="FF0000"/>
                </a:solidFill>
              </a:rPr>
              <a:t>Key Points : </a:t>
            </a:r>
          </a:p>
          <a:p>
            <a:pPr marL="0" indent="0">
              <a:buNone/>
            </a:pPr>
            <a:endParaRPr lang="en-US" sz="11200" b="1" dirty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sz="11200" b="1" dirty="0" smtClean="0">
                <a:solidFill>
                  <a:srgbClr val="FF0000"/>
                </a:solidFill>
              </a:rPr>
              <a:t>Selling of HUF property is now difficult </a:t>
            </a:r>
          </a:p>
          <a:p>
            <a:pPr marL="514350" indent="-514350">
              <a:buAutoNum type="arabicPeriod"/>
            </a:pPr>
            <a:r>
              <a:rPr lang="en-US" sz="11200" b="1" dirty="0" smtClean="0">
                <a:solidFill>
                  <a:srgbClr val="FF0000"/>
                </a:solidFill>
              </a:rPr>
              <a:t>Coparcener includes female members </a:t>
            </a:r>
          </a:p>
          <a:p>
            <a:pPr marL="514350" indent="-514350">
              <a:buAutoNum type="arabicPeriod"/>
            </a:pPr>
            <a:r>
              <a:rPr lang="en-US" sz="11200" b="1" dirty="0" smtClean="0">
                <a:solidFill>
                  <a:srgbClr val="FF0000"/>
                </a:solidFill>
              </a:rPr>
              <a:t>What course of action to be taken : </a:t>
            </a:r>
          </a:p>
          <a:p>
            <a:pPr marL="0" indent="0">
              <a:buNone/>
            </a:pPr>
            <a:r>
              <a:rPr lang="en-US" sz="11200" b="1" dirty="0" smtClean="0">
                <a:solidFill>
                  <a:srgbClr val="FF0000"/>
                </a:solidFill>
              </a:rPr>
              <a:t> a. Will or Gift by father</a:t>
            </a:r>
          </a:p>
          <a:p>
            <a:pPr marL="0" indent="0">
              <a:buNone/>
            </a:pPr>
            <a:r>
              <a:rPr lang="en-US" sz="11200" b="1" dirty="0" smtClean="0">
                <a:solidFill>
                  <a:srgbClr val="FF0000"/>
                </a:solidFill>
              </a:rPr>
              <a:t> b. Renunciation of Rights at the time/after the marriage of the female member?</a:t>
            </a:r>
            <a:endParaRPr lang="en-US" sz="8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8000" b="1" dirty="0" smtClean="0">
                <a:solidFill>
                  <a:srgbClr val="FF0000"/>
                </a:solidFill>
              </a:rPr>
              <a:t>ANY OTHER BETTER COURSE OF ACTION ?</a:t>
            </a:r>
          </a:p>
          <a:p>
            <a:pPr marL="0" indent="0">
              <a:buNone/>
            </a:pP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7200" b="1" dirty="0" smtClean="0">
                <a:solidFill>
                  <a:srgbClr val="0070C0"/>
                </a:solidFill>
                <a:latin typeface="Albertus" pitchFamily="34" charset="0"/>
              </a:rPr>
              <a:t>          ICAI </a:t>
            </a:r>
            <a:r>
              <a:rPr lang="en-US" sz="7200" b="1" dirty="0">
                <a:solidFill>
                  <a:srgbClr val="0070C0"/>
                </a:solidFill>
                <a:latin typeface="Albertus" pitchFamily="34" charset="0"/>
              </a:rPr>
              <a:t>Journal Dec’12 p.115</a:t>
            </a:r>
          </a:p>
          <a:p>
            <a:pPr marL="514350" indent="-514350">
              <a:buAutoNum type="arabicPeriod"/>
            </a:pPr>
            <a:endParaRPr lang="en-US" sz="11200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353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lbertus" pitchFamily="34" charset="0"/>
              </a:rPr>
              <a:t>ETHICS </a:t>
            </a:r>
            <a:endParaRPr lang="en-US" sz="4000" b="1" dirty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4000" b="1" dirty="0" smtClean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lbertus" pitchFamily="34" charset="0"/>
              </a:rPr>
              <a:t>Ethical Governance for a knowledge-based Economy  :</a:t>
            </a:r>
          </a:p>
          <a:p>
            <a:pPr marL="0" indent="0">
              <a:buNone/>
            </a:pPr>
            <a:endParaRPr lang="en-US" sz="4000" b="1" dirty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lbertus" pitchFamily="34" charset="0"/>
              </a:rPr>
              <a:t>Reconnecting Accounting and Auditing with Knowledge </a:t>
            </a:r>
          </a:p>
          <a:p>
            <a:pPr marL="0" indent="0">
              <a:buNone/>
            </a:pP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2900" b="1" dirty="0" smtClean="0">
                <a:solidFill>
                  <a:srgbClr val="0070C0"/>
                </a:solidFill>
                <a:latin typeface="Albertus" pitchFamily="34" charset="0"/>
              </a:rPr>
              <a:t>ICAI </a:t>
            </a:r>
            <a:r>
              <a:rPr lang="en-US" sz="2900" b="1" dirty="0">
                <a:solidFill>
                  <a:srgbClr val="0070C0"/>
                </a:solidFill>
                <a:latin typeface="Albertus" pitchFamily="34" charset="0"/>
              </a:rPr>
              <a:t>Journal </a:t>
            </a:r>
            <a:r>
              <a:rPr lang="en-US" sz="2900" b="1" dirty="0" smtClean="0">
                <a:solidFill>
                  <a:srgbClr val="0070C0"/>
                </a:solidFill>
                <a:latin typeface="Albertus" pitchFamily="34" charset="0"/>
              </a:rPr>
              <a:t>June’12 p. 119</a:t>
            </a:r>
            <a:endParaRPr lang="en-US" sz="2900" b="1" dirty="0">
              <a:solidFill>
                <a:srgbClr val="0070C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943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Key Points : </a:t>
            </a:r>
          </a:p>
          <a:p>
            <a:pPr marL="0" indent="0">
              <a:buNone/>
            </a:pPr>
            <a:endParaRPr lang="en-US" sz="1300" b="1" dirty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sz="4000" b="1" dirty="0" err="1" smtClean="0">
                <a:solidFill>
                  <a:srgbClr val="FF0000"/>
                </a:solidFill>
              </a:rPr>
              <a:t>Glocalisation</a:t>
            </a:r>
            <a:r>
              <a:rPr lang="en-US" sz="4000" b="1" dirty="0" smtClean="0">
                <a:solidFill>
                  <a:srgbClr val="FF0000"/>
                </a:solidFill>
              </a:rPr>
              <a:t>, not </a:t>
            </a:r>
            <a:r>
              <a:rPr lang="en-US" sz="4000" b="1" dirty="0" err="1" smtClean="0">
                <a:solidFill>
                  <a:srgbClr val="FF0000"/>
                </a:solidFill>
              </a:rPr>
              <a:t>Globalisation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solidFill>
                  <a:srgbClr val="FF0000"/>
                </a:solidFill>
              </a:rPr>
              <a:t>Ethical </a:t>
            </a:r>
            <a:r>
              <a:rPr lang="en-US" sz="4000" b="1" dirty="0" err="1" smtClean="0">
                <a:solidFill>
                  <a:srgbClr val="FF0000"/>
                </a:solidFill>
              </a:rPr>
              <a:t>Glocal</a:t>
            </a:r>
            <a:r>
              <a:rPr lang="en-US" sz="4000" b="1" dirty="0" smtClean="0">
                <a:solidFill>
                  <a:srgbClr val="FF0000"/>
                </a:solidFill>
              </a:rPr>
              <a:t> Governance is less about individual morality and more about balancing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solidFill>
                  <a:srgbClr val="FF0000"/>
                </a:solidFill>
              </a:rPr>
              <a:t>Rise of Accounting as a Force behind Corporations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solidFill>
                  <a:srgbClr val="FF0000"/>
                </a:solidFill>
              </a:rPr>
              <a:t>When &amp; Why questions of Ethics Arise?</a:t>
            </a:r>
          </a:p>
          <a:p>
            <a:pPr marL="514350" indent="-514350">
              <a:buAutoNum type="arabicPeriod"/>
            </a:pP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0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4826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800600" cy="5943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lbertus" pitchFamily="34" charset="0"/>
              </a:rPr>
              <a:t>MANAGEMENT</a:t>
            </a:r>
            <a:endParaRPr lang="en-US" sz="4000" b="1" dirty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4000" b="1" dirty="0" smtClean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lbertus" pitchFamily="34" charset="0"/>
              </a:rPr>
              <a:t>Balanced Scorecard (BSC) in Corporate India :</a:t>
            </a:r>
          </a:p>
          <a:p>
            <a:pPr marL="0" indent="0">
              <a:buNone/>
            </a:pPr>
            <a:endParaRPr lang="en-US" sz="4000" b="1" dirty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lbertus" pitchFamily="34" charset="0"/>
              </a:rPr>
              <a:t>From Philosophy to Practice</a:t>
            </a:r>
          </a:p>
          <a:p>
            <a:pPr marL="0" indent="0">
              <a:buNone/>
            </a:pPr>
            <a:endParaRPr lang="en-US" sz="4000" b="1" dirty="0">
              <a:solidFill>
                <a:srgbClr val="FF000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Albertus" pitchFamily="34" charset="0"/>
              </a:rPr>
              <a:t>Flash Back : 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Albertus" pitchFamily="34" charset="0"/>
              </a:rPr>
              <a:t>BS developed in 90s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3400" b="1" dirty="0" smtClean="0">
                <a:solidFill>
                  <a:srgbClr val="00B050"/>
                </a:solidFill>
                <a:latin typeface="Albertus" pitchFamily="34" charset="0"/>
              </a:rPr>
              <a:t>Financial &amp; Non-Financial Performance </a:t>
            </a:r>
          </a:p>
          <a:p>
            <a:pPr marL="0" indent="0">
              <a:buNone/>
            </a:pPr>
            <a:endParaRPr lang="en-US" sz="2400" b="1" dirty="0" smtClean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2900" b="1" dirty="0" smtClean="0">
                <a:solidFill>
                  <a:srgbClr val="0070C0"/>
                </a:solidFill>
                <a:latin typeface="Albertus" pitchFamily="34" charset="0"/>
              </a:rPr>
              <a:t>ICAI </a:t>
            </a:r>
            <a:r>
              <a:rPr lang="en-US" sz="2900" b="1" dirty="0">
                <a:solidFill>
                  <a:srgbClr val="0070C0"/>
                </a:solidFill>
                <a:latin typeface="Albertus" pitchFamily="34" charset="0"/>
              </a:rPr>
              <a:t>Journal </a:t>
            </a:r>
            <a:r>
              <a:rPr lang="en-US" sz="2900" b="1" dirty="0" smtClean="0">
                <a:solidFill>
                  <a:srgbClr val="0070C0"/>
                </a:solidFill>
                <a:latin typeface="Albertus" pitchFamily="34" charset="0"/>
              </a:rPr>
              <a:t>Feb’12 p.121</a:t>
            </a:r>
            <a:endParaRPr lang="en-US" sz="2900" b="1" dirty="0">
              <a:solidFill>
                <a:srgbClr val="0070C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  <a:latin typeface="Albertus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00600" y="914400"/>
            <a:ext cx="4343400" cy="5943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Key Points : </a:t>
            </a:r>
          </a:p>
          <a:p>
            <a:pPr marL="0" indent="0">
              <a:buNone/>
            </a:pPr>
            <a:endParaRPr lang="en-US" sz="1300" b="1" dirty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sz="4000" b="1" dirty="0" smtClean="0">
                <a:solidFill>
                  <a:srgbClr val="FF0000"/>
                </a:solidFill>
              </a:rPr>
              <a:t>BSC : A Critique 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solidFill>
                  <a:srgbClr val="FF0000"/>
                </a:solidFill>
              </a:rPr>
              <a:t>Aspects of the BSC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      - Customer Perspective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      - Learning &amp; Growth   	     Perspective 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4. Internal Process  	Perspective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5. Financial Perspective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(</a:t>
            </a:r>
            <a:r>
              <a:rPr lang="en-US" sz="4000" b="1" dirty="0" err="1" smtClean="0">
                <a:solidFill>
                  <a:srgbClr val="FF0000"/>
                </a:solidFill>
              </a:rPr>
              <a:t>Objectives,Measures</a:t>
            </a:r>
            <a:r>
              <a:rPr lang="en-US" sz="4000" b="1" dirty="0" smtClean="0">
                <a:solidFill>
                  <a:srgbClr val="FF0000"/>
                </a:solidFill>
              </a:rPr>
              <a:t>,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Targets &amp; Initiatives)</a:t>
            </a:r>
          </a:p>
          <a:p>
            <a:pPr marL="514350" indent="-514350">
              <a:buAutoNum type="arabicPeriod"/>
            </a:pP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8461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lbertus" pitchFamily="34" charset="0"/>
              </a:rPr>
              <a:t>Recent Developments in Accounting Profession</a:t>
            </a:r>
            <a:br>
              <a:rPr lang="en-US" sz="2800" b="1" dirty="0" smtClean="0">
                <a:solidFill>
                  <a:srgbClr val="002060"/>
                </a:solidFill>
                <a:latin typeface="Albertus" pitchFamily="34" charset="0"/>
              </a:rPr>
            </a:br>
            <a:r>
              <a:rPr lang="en-US" sz="2800" b="1" dirty="0" smtClean="0">
                <a:solidFill>
                  <a:srgbClr val="FF0000"/>
                </a:solidFill>
                <a:latin typeface="Albertus" pitchFamily="34" charset="0"/>
              </a:rPr>
              <a:t>CA </a:t>
            </a:r>
            <a:r>
              <a:rPr lang="en-US" sz="2800" b="1" dirty="0" err="1" smtClean="0">
                <a:solidFill>
                  <a:srgbClr val="FF0000"/>
                </a:solidFill>
                <a:latin typeface="Albertus" pitchFamily="34" charset="0"/>
              </a:rPr>
              <a:t>Surendra</a:t>
            </a:r>
            <a:r>
              <a:rPr lang="en-US" sz="2800" b="1" dirty="0" smtClean="0">
                <a:solidFill>
                  <a:srgbClr val="FF0000"/>
                </a:solidFill>
                <a:latin typeface="Albertus" pitchFamily="34" charset="0"/>
              </a:rPr>
              <a:t> Kumar </a:t>
            </a:r>
            <a:r>
              <a:rPr lang="en-US" sz="2800" b="1" dirty="0" err="1" smtClean="0">
                <a:solidFill>
                  <a:srgbClr val="FF0000"/>
                </a:solidFill>
                <a:latin typeface="Albertus" pitchFamily="34" charset="0"/>
              </a:rPr>
              <a:t>Rakhecha</a:t>
            </a:r>
            <a:r>
              <a:rPr lang="en-US" sz="2800" b="1" dirty="0" smtClean="0">
                <a:solidFill>
                  <a:srgbClr val="FF0000"/>
                </a:solidFill>
                <a:latin typeface="Albertus" pitchFamily="34" charset="0"/>
              </a:rPr>
              <a:t>  </a:t>
            </a:r>
            <a:endParaRPr lang="en-US" sz="2800" b="1" dirty="0">
              <a:solidFill>
                <a:srgbClr val="FF0000"/>
              </a:solidFill>
              <a:latin typeface="Albertus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371600"/>
            <a:ext cx="4648200" cy="5482883"/>
          </a:xfr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0" y="1447800"/>
            <a:ext cx="4495800" cy="54102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smtClean="0"/>
              <a:t>The </a:t>
            </a:r>
            <a:r>
              <a:rPr lang="en-US" sz="3600" b="1" dirty="0"/>
              <a:t>picture depicts the likely </a:t>
            </a:r>
            <a:endParaRPr lang="en-US" sz="3600" b="1" dirty="0" smtClean="0"/>
          </a:p>
          <a:p>
            <a:pPr marL="0" indent="0">
              <a:buNone/>
            </a:pPr>
            <a:r>
              <a:rPr lang="en-US" sz="3600" b="1" dirty="0" smtClean="0"/>
              <a:t>DANGER (Suicide) </a:t>
            </a:r>
          </a:p>
          <a:p>
            <a:pPr marL="0" indent="0">
              <a:buNone/>
            </a:pPr>
            <a:r>
              <a:rPr lang="en-US" sz="3600" b="1" dirty="0" smtClean="0"/>
              <a:t>of </a:t>
            </a:r>
            <a:endParaRPr lang="en-US" sz="3600" b="1" dirty="0"/>
          </a:p>
          <a:p>
            <a:pPr marL="0" indent="0">
              <a:buNone/>
            </a:pPr>
            <a:r>
              <a:rPr lang="en-US" sz="3600" b="1" dirty="0" smtClean="0"/>
              <a:t>BLIND </a:t>
            </a:r>
            <a:r>
              <a:rPr lang="en-US" sz="3600" b="1" dirty="0"/>
              <a:t>GROWTH </a:t>
            </a:r>
            <a:r>
              <a:rPr lang="en-US" sz="3600" b="1" dirty="0" smtClean="0"/>
              <a:t>in</a:t>
            </a:r>
          </a:p>
          <a:p>
            <a:r>
              <a:rPr lang="en-US" sz="3600" b="1" dirty="0" smtClean="0"/>
              <a:t>Business</a:t>
            </a:r>
            <a:r>
              <a:rPr lang="en-US" sz="3600" b="1" dirty="0"/>
              <a:t>, </a:t>
            </a:r>
            <a:endParaRPr lang="en-US" sz="3600" b="1" dirty="0" smtClean="0"/>
          </a:p>
          <a:p>
            <a:r>
              <a:rPr lang="en-US" sz="3600" b="1" dirty="0" smtClean="0"/>
              <a:t>Profession &amp; </a:t>
            </a:r>
          </a:p>
          <a:p>
            <a:r>
              <a:rPr lang="en-US" sz="3600" b="1" dirty="0" smtClean="0"/>
              <a:t>Society</a:t>
            </a:r>
            <a:r>
              <a:rPr lang="en-US" sz="36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895919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lbertus" pitchFamily="34" charset="0"/>
              </a:rPr>
              <a:t>Recent Developments in Accounting Profession</a:t>
            </a:r>
            <a:br>
              <a:rPr lang="en-US" sz="2800" b="1" dirty="0" smtClean="0">
                <a:solidFill>
                  <a:srgbClr val="002060"/>
                </a:solidFill>
                <a:latin typeface="Albertus" pitchFamily="34" charset="0"/>
              </a:rPr>
            </a:br>
            <a:r>
              <a:rPr lang="en-US" sz="2800" b="1" dirty="0" smtClean="0">
                <a:solidFill>
                  <a:srgbClr val="FF0000"/>
                </a:solidFill>
                <a:latin typeface="Albertus" pitchFamily="34" charset="0"/>
              </a:rPr>
              <a:t>CA </a:t>
            </a:r>
            <a:r>
              <a:rPr lang="en-US" sz="2800" b="1" dirty="0" err="1" smtClean="0">
                <a:solidFill>
                  <a:srgbClr val="FF0000"/>
                </a:solidFill>
                <a:latin typeface="Albertus" pitchFamily="34" charset="0"/>
              </a:rPr>
              <a:t>Surendra</a:t>
            </a:r>
            <a:r>
              <a:rPr lang="en-US" sz="2800" b="1" dirty="0" smtClean="0">
                <a:solidFill>
                  <a:srgbClr val="FF0000"/>
                </a:solidFill>
                <a:latin typeface="Albertus" pitchFamily="34" charset="0"/>
              </a:rPr>
              <a:t> Kumar </a:t>
            </a:r>
            <a:r>
              <a:rPr lang="en-US" sz="2800" b="1" dirty="0" err="1" smtClean="0">
                <a:solidFill>
                  <a:srgbClr val="FF0000"/>
                </a:solidFill>
                <a:latin typeface="Albertus" pitchFamily="34" charset="0"/>
              </a:rPr>
              <a:t>Rakhecha</a:t>
            </a:r>
            <a:r>
              <a:rPr lang="en-US" sz="2800" b="1" dirty="0" smtClean="0">
                <a:solidFill>
                  <a:srgbClr val="FF0000"/>
                </a:solidFill>
                <a:latin typeface="Albertus" pitchFamily="34" charset="0"/>
              </a:rPr>
              <a:t>  </a:t>
            </a:r>
            <a:endParaRPr lang="en-US" sz="2800" b="1" dirty="0">
              <a:solidFill>
                <a:srgbClr val="FF0000"/>
              </a:solidFill>
              <a:latin typeface="Albertus" pitchFamily="3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447800"/>
            <a:ext cx="4648200" cy="54102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4495800" cy="5410200"/>
          </a:xfrm>
        </p:spPr>
      </p:pic>
    </p:spTree>
    <p:extLst>
      <p:ext uri="{BB962C8B-B14F-4D97-AF65-F5344CB8AC3E}">
        <p14:creationId xmlns:p14="http://schemas.microsoft.com/office/powerpoint/2010/main" val="14935130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lbertus" pitchFamily="34" charset="0"/>
              </a:rPr>
              <a:t>Recent Developments in Accounting Profession</a:t>
            </a:r>
            <a:r>
              <a:rPr lang="en-US" sz="2800" b="1" dirty="0" smtClean="0">
                <a:solidFill>
                  <a:srgbClr val="002060"/>
                </a:solidFill>
                <a:latin typeface="Albertus" pitchFamily="34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Albertus" pitchFamily="34" charset="0"/>
              </a:rPr>
            </a:br>
            <a:r>
              <a:rPr lang="en-US" sz="2800" b="1" dirty="0" smtClean="0">
                <a:solidFill>
                  <a:srgbClr val="FF0000"/>
                </a:solidFill>
                <a:latin typeface="Albertus" pitchFamily="34" charset="0"/>
              </a:rPr>
              <a:t>CA </a:t>
            </a:r>
            <a:r>
              <a:rPr lang="en-US" sz="2800" b="1" dirty="0" err="1" smtClean="0">
                <a:solidFill>
                  <a:srgbClr val="FF0000"/>
                </a:solidFill>
                <a:latin typeface="Albertus" pitchFamily="34" charset="0"/>
              </a:rPr>
              <a:t>Surendra</a:t>
            </a:r>
            <a:r>
              <a:rPr lang="en-US" sz="2800" b="1" dirty="0" smtClean="0">
                <a:solidFill>
                  <a:srgbClr val="FF0000"/>
                </a:solidFill>
                <a:latin typeface="Albertus" pitchFamily="34" charset="0"/>
              </a:rPr>
              <a:t> Kumar </a:t>
            </a:r>
            <a:r>
              <a:rPr lang="en-US" sz="2800" b="1" dirty="0" err="1" smtClean="0">
                <a:solidFill>
                  <a:srgbClr val="FF0000"/>
                </a:solidFill>
                <a:latin typeface="Albertus" pitchFamily="34" charset="0"/>
              </a:rPr>
              <a:t>Rakhecha</a:t>
            </a:r>
            <a:r>
              <a:rPr lang="en-US" sz="2800" b="1" dirty="0" smtClean="0">
                <a:solidFill>
                  <a:srgbClr val="FF0000"/>
                </a:solidFill>
                <a:latin typeface="Albertus" pitchFamily="34" charset="0"/>
              </a:rPr>
              <a:t>  </a:t>
            </a:r>
            <a:endParaRPr lang="en-US" sz="2800" b="1" dirty="0">
              <a:solidFill>
                <a:srgbClr val="FF0000"/>
              </a:solidFill>
              <a:latin typeface="Albertus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4648200" cy="54102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667001"/>
            <a:ext cx="3962400" cy="2743200"/>
          </a:xfrm>
        </p:spPr>
      </p:pic>
    </p:spTree>
    <p:extLst>
      <p:ext uri="{BB962C8B-B14F-4D97-AF65-F5344CB8AC3E}">
        <p14:creationId xmlns:p14="http://schemas.microsoft.com/office/powerpoint/2010/main" val="3416453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Albertus" pitchFamily="34" charset="0"/>
              </a:rPr>
              <a:t>Recent Developments in Accounting Profession </a:t>
            </a:r>
            <a:endParaRPr lang="en-US" b="1" dirty="0">
              <a:solidFill>
                <a:schemeClr val="tx1"/>
              </a:solidFill>
              <a:latin typeface="Albertus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371600"/>
            <a:ext cx="3505200" cy="5486400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b="1" dirty="0" smtClean="0"/>
              <a:t>What was PAST ?</a:t>
            </a:r>
          </a:p>
          <a:p>
            <a:r>
              <a:rPr lang="en-US" b="1" dirty="0" smtClean="0"/>
              <a:t>Till 1987 : </a:t>
            </a:r>
          </a:p>
          <a:p>
            <a:r>
              <a:rPr lang="en-US" b="1" dirty="0" smtClean="0"/>
              <a:t>Are you a </a:t>
            </a:r>
            <a:r>
              <a:rPr lang="en-US" b="1" dirty="0" smtClean="0">
                <a:solidFill>
                  <a:srgbClr val="FF0000"/>
                </a:solidFill>
              </a:rPr>
              <a:t>CA</a:t>
            </a:r>
            <a:r>
              <a:rPr lang="en-US" b="1" dirty="0" smtClean="0"/>
              <a:t>!</a:t>
            </a:r>
          </a:p>
          <a:p>
            <a:endParaRPr lang="en-US" b="1" dirty="0"/>
          </a:p>
          <a:p>
            <a:r>
              <a:rPr lang="en-US" sz="3200" b="1" dirty="0" smtClean="0"/>
              <a:t>What is present ?</a:t>
            </a:r>
          </a:p>
          <a:p>
            <a:r>
              <a:rPr lang="en-US" b="1" dirty="0" smtClean="0"/>
              <a:t>In 2012: </a:t>
            </a:r>
          </a:p>
          <a:p>
            <a:r>
              <a:rPr lang="en-US" b="1" dirty="0" smtClean="0"/>
              <a:t>Are you </a:t>
            </a:r>
            <a:r>
              <a:rPr lang="en-US" b="1" dirty="0" smtClean="0">
                <a:solidFill>
                  <a:srgbClr val="FF0000"/>
                </a:solidFill>
              </a:rPr>
              <a:t>Too</a:t>
            </a:r>
            <a:r>
              <a:rPr lang="en-US" b="1" dirty="0" smtClean="0"/>
              <a:t> a </a:t>
            </a:r>
            <a:r>
              <a:rPr lang="en-US" b="1" dirty="0" smtClean="0">
                <a:solidFill>
                  <a:srgbClr val="FF0000"/>
                </a:solidFill>
              </a:rPr>
              <a:t>CA</a:t>
            </a:r>
            <a:r>
              <a:rPr lang="en-US" b="1" dirty="0" smtClean="0"/>
              <a:t> !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371600"/>
            <a:ext cx="5715000" cy="5029201"/>
          </a:xfr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338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378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Albertus" pitchFamily="34" charset="0"/>
              </a:rPr>
              <a:t>Recent Developments in Accounting Profession </a:t>
            </a:r>
            <a:endParaRPr lang="en-US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219200"/>
            <a:ext cx="5029200" cy="56388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ACCOUNTING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PROFESSION IN THE VIEW OF </a:t>
            </a: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PAST PRESIDENT </a:t>
            </a: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 (Dr.) R C COOPER  </a:t>
            </a: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1963-64 </a:t>
            </a:r>
          </a:p>
          <a:p>
            <a:pPr marL="0" indent="0">
              <a:buNone/>
            </a:pPr>
            <a:endPara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At 15</a:t>
            </a:r>
            <a:r>
              <a:rPr lang="en-US" b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AGM of the Council on 17</a:t>
            </a:r>
            <a:r>
              <a:rPr lang="en-US" b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September, 1964    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                                                   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b="1" dirty="0">
              <a:solidFill>
                <a:schemeClr val="accent6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1600" b="1" dirty="0">
              <a:solidFill>
                <a:srgbClr val="0070C0"/>
              </a:solidFill>
              <a:latin typeface="Albertus Medium" pitchFamily="34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  <a:latin typeface="Albertus Medium" pitchFamily="34" charset="0"/>
              </a:rPr>
              <a:t>ICAI Journal July,12  p.103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209800"/>
            <a:ext cx="3505200" cy="3429000"/>
          </a:xfr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4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09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Albertus" pitchFamily="34" charset="0"/>
              </a:rPr>
              <a:t>Recent Developments in Accounting Profession</a:t>
            </a:r>
            <a:br>
              <a:rPr lang="en-US" sz="2400" b="1" dirty="0" smtClean="0">
                <a:solidFill>
                  <a:srgbClr val="7030A0"/>
                </a:solidFill>
                <a:latin typeface="Albertus" pitchFamily="34" charset="0"/>
              </a:rPr>
            </a:br>
            <a:r>
              <a:rPr lang="en-US" sz="2400" b="1" dirty="0" smtClean="0">
                <a:solidFill>
                  <a:srgbClr val="7030A0"/>
                </a:solidFill>
                <a:latin typeface="Albertus" pitchFamily="34" charset="0"/>
              </a:rPr>
              <a:t>CA </a:t>
            </a:r>
            <a:r>
              <a:rPr lang="en-US" sz="2400" b="1" dirty="0" err="1" smtClean="0">
                <a:solidFill>
                  <a:srgbClr val="7030A0"/>
                </a:solidFill>
                <a:latin typeface="Albertus" pitchFamily="34" charset="0"/>
              </a:rPr>
              <a:t>Surendra</a:t>
            </a:r>
            <a:r>
              <a:rPr lang="en-US" sz="2400" b="1" dirty="0" smtClean="0">
                <a:solidFill>
                  <a:srgbClr val="7030A0"/>
                </a:solidFill>
                <a:latin typeface="Albertus" pitchFamily="34" charset="0"/>
              </a:rPr>
              <a:t> Kumar </a:t>
            </a:r>
            <a:r>
              <a:rPr lang="en-US" sz="2400" b="1" dirty="0" err="1" smtClean="0">
                <a:solidFill>
                  <a:srgbClr val="7030A0"/>
                </a:solidFill>
                <a:latin typeface="Albertus" pitchFamily="34" charset="0"/>
              </a:rPr>
              <a:t>Rakhecha</a:t>
            </a:r>
            <a:r>
              <a:rPr lang="en-US" sz="2400" b="1" dirty="0" smtClean="0">
                <a:solidFill>
                  <a:srgbClr val="7030A0"/>
                </a:solidFill>
                <a:latin typeface="Albertus" pitchFamily="34" charset="0"/>
              </a:rPr>
              <a:t>  </a:t>
            </a:r>
            <a:endParaRPr lang="en-US" sz="2400" b="1" dirty="0">
              <a:solidFill>
                <a:srgbClr val="7030A0"/>
              </a:solidFill>
              <a:latin typeface="Albertus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219200"/>
            <a:ext cx="5029200" cy="56388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895600" y="762000"/>
            <a:ext cx="6248400" cy="6096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sz="900" b="1" dirty="0" smtClean="0">
              <a:solidFill>
                <a:schemeClr val="tx2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“</a:t>
            </a:r>
            <a:r>
              <a:rPr lang="en-US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problem of </a:t>
            </a:r>
            <a:r>
              <a:rPr lang="en-US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INCREASING THE NUMBER OF QUALIFIED CHARTERED ACCOUNTANTS </a:t>
            </a:r>
            <a:r>
              <a:rPr lang="en-US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 meet the continuously growing demand </a:t>
            </a:r>
            <a:r>
              <a:rPr lang="en-US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without </a:t>
            </a:r>
            <a:r>
              <a:rPr lang="en-US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 the same in any way </a:t>
            </a:r>
            <a:r>
              <a:rPr lang="en-US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reducing the standard of training </a:t>
            </a:r>
            <a:r>
              <a:rPr lang="en-US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is a </a:t>
            </a:r>
            <a:r>
              <a:rPr lang="en-US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DIFFICULT</a:t>
            </a:r>
            <a:r>
              <a:rPr lang="en-US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one. </a:t>
            </a:r>
          </a:p>
          <a:p>
            <a:pPr marL="0" indent="0">
              <a:buNone/>
            </a:pPr>
            <a:endParaRPr lang="en-US" sz="900" b="1" dirty="0">
              <a:solidFill>
                <a:schemeClr val="tx2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care which the Institute takes in this matter will determine the </a:t>
            </a:r>
            <a:r>
              <a:rPr lang="en-US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quality of its members in future</a:t>
            </a:r>
            <a:r>
              <a:rPr lang="en-US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a crucial period, which will call for tremendous </a:t>
            </a:r>
            <a:r>
              <a:rPr lang="en-US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intellectual effort </a:t>
            </a:r>
            <a:r>
              <a:rPr lang="en-US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 </a:t>
            </a:r>
            <a:r>
              <a:rPr lang="en-US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versatility</a:t>
            </a:r>
            <a:r>
              <a:rPr lang="en-US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on the part of </a:t>
            </a:r>
            <a:r>
              <a:rPr lang="en-US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CHARTERED ACCOUNTANTS </a:t>
            </a:r>
            <a:r>
              <a:rPr lang="en-US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applying their skills to the changing needs of </a:t>
            </a:r>
            <a:r>
              <a:rPr lang="en-US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commerce and industry</a:t>
            </a:r>
            <a:r>
              <a:rPr lang="en-US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.”</a:t>
            </a:r>
          </a:p>
          <a:p>
            <a:endParaRPr lang="en-US" dirty="0"/>
          </a:p>
        </p:txBody>
      </p:sp>
      <p:pic>
        <p:nvPicPr>
          <p:cNvPr id="6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39" y="1600200"/>
            <a:ext cx="2566261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8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</a:t>
            </a:r>
            <a:r>
              <a:rPr lang="en-US" sz="3200" b="1" dirty="0" smtClean="0">
                <a:solidFill>
                  <a:srgbClr val="FF0000"/>
                </a:solidFill>
                <a:latin typeface="Albertus" pitchFamily="34" charset="0"/>
              </a:rPr>
              <a:t>Developments</a:t>
            </a:r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1143000"/>
            <a:ext cx="4191000" cy="5715000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endParaRPr lang="en-US" b="1" dirty="0">
              <a:solidFill>
                <a:srgbClr val="00B050"/>
              </a:solidFill>
              <a:latin typeface="Albertus" pitchFamily="34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7030A0"/>
                </a:solidFill>
                <a:latin typeface="Albertus Medium" pitchFamily="34" charset="0"/>
              </a:rPr>
              <a:t>Accounting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7030A0"/>
                </a:solidFill>
                <a:latin typeface="Albertus Medium" pitchFamily="34" charset="0"/>
              </a:rPr>
              <a:t>Auditing 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7030A0"/>
                </a:solidFill>
                <a:latin typeface="Albertus Medium" pitchFamily="34" charset="0"/>
              </a:rPr>
              <a:t>Banking &amp; Finance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7030A0"/>
                </a:solidFill>
                <a:latin typeface="Albertus Medium" pitchFamily="34" charset="0"/>
              </a:rPr>
              <a:t>Taxation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7030A0"/>
                </a:solidFill>
                <a:latin typeface="Albertus Medium" pitchFamily="34" charset="0"/>
              </a:rPr>
              <a:t>Capital Market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7030A0"/>
                </a:solidFill>
                <a:latin typeface="Albertus Medium" pitchFamily="34" charset="0"/>
              </a:rPr>
              <a:t>Corporate &amp; Allied Laws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7030A0"/>
                </a:solidFill>
                <a:latin typeface="Albertus Medium" pitchFamily="34" charset="0"/>
              </a:rPr>
              <a:t>Information Technology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7030A0"/>
                </a:solidFill>
                <a:latin typeface="Albertus Medium" pitchFamily="34" charset="0"/>
              </a:rPr>
              <a:t>Management </a:t>
            </a:r>
          </a:p>
          <a:p>
            <a:pPr marL="457200" indent="-457200">
              <a:buAutoNum type="arabicPeriod"/>
            </a:pPr>
            <a:r>
              <a:rPr lang="en-US" sz="2400" b="1" dirty="0">
                <a:solidFill>
                  <a:srgbClr val="7030A0"/>
                </a:solidFill>
                <a:latin typeface="Albertus Medium" pitchFamily="34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Albertus Medium" pitchFamily="34" charset="0"/>
              </a:rPr>
              <a:t>       and            </a:t>
            </a:r>
            <a:r>
              <a:rPr lang="en-US" sz="3600" dirty="0" smtClean="0">
                <a:solidFill>
                  <a:srgbClr val="FF0000"/>
                </a:solidFill>
                <a:latin typeface="Albertus Medium" pitchFamily="34" charset="0"/>
              </a:rPr>
              <a:t>---&gt;</a:t>
            </a:r>
          </a:p>
          <a:p>
            <a:pPr marL="457200" indent="-457200">
              <a:buAutoNum type="arabicPeriod"/>
            </a:pPr>
            <a:endParaRPr lang="en-US" sz="2400" b="1" dirty="0" smtClean="0">
              <a:solidFill>
                <a:srgbClr val="7030A0"/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  <a:latin typeface="Albertus Medium" pitchFamily="34" charset="0"/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70C0"/>
              </a:solidFill>
              <a:latin typeface="Albertus" pitchFamily="3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514600"/>
            <a:ext cx="4648200" cy="2667000"/>
          </a:xfr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338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166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</a:t>
            </a:r>
            <a:r>
              <a:rPr lang="en-US" sz="3200" b="1" dirty="0" smtClean="0">
                <a:solidFill>
                  <a:srgbClr val="FF0000"/>
                </a:solidFill>
                <a:latin typeface="Albertus" pitchFamily="34" charset="0"/>
              </a:rPr>
              <a:t>Developments</a:t>
            </a:r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648200" cy="5943600"/>
          </a:xfrm>
          <a:solidFill>
            <a:srgbClr val="00B0F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Road Ahead for the Profession</a:t>
            </a:r>
            <a:endParaRPr lang="en-US" sz="2400" b="1" dirty="0">
              <a:solidFill>
                <a:srgbClr val="FF0000"/>
              </a:solidFill>
              <a:latin typeface="Albertus" pitchFamily="34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  <a:latin typeface="Albertus Medium" pitchFamily="34" charset="0"/>
              </a:rPr>
              <a:t>Project Appraisal &amp; Funding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en-US" sz="2400" b="1" dirty="0">
                <a:solidFill>
                  <a:srgbClr val="002060"/>
                </a:solidFill>
                <a:latin typeface="Albertus Medium" pitchFamily="34" charset="0"/>
              </a:rPr>
              <a:t>Debt </a:t>
            </a:r>
            <a:r>
              <a:rPr lang="en-US" sz="2400" b="1" dirty="0" err="1">
                <a:solidFill>
                  <a:srgbClr val="002060"/>
                </a:solidFill>
                <a:latin typeface="Albertus Medium" pitchFamily="34" charset="0"/>
              </a:rPr>
              <a:t>Syndication:MBA</a:t>
            </a:r>
            <a:r>
              <a:rPr lang="en-US" sz="2400" b="1" dirty="0">
                <a:solidFill>
                  <a:srgbClr val="002060"/>
                </a:solidFill>
                <a:latin typeface="Albertus Medium" pitchFamily="34" charset="0"/>
              </a:rPr>
              <a:t> in Fin.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  <a:latin typeface="Albertus Medium" pitchFamily="34" charset="0"/>
              </a:rPr>
              <a:t>Valuation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  <a:latin typeface="Albertus Medium" pitchFamily="34" charset="0"/>
              </a:rPr>
              <a:t>Due Diligence 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  <a:latin typeface="Albertus Medium" pitchFamily="34" charset="0"/>
              </a:rPr>
              <a:t>Merger &amp; Acquisition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  <a:latin typeface="Albertus Medium" pitchFamily="34" charset="0"/>
              </a:rPr>
              <a:t>Risk Assessment :</a:t>
            </a:r>
            <a:r>
              <a:rPr lang="en-US" sz="2400" b="1" dirty="0" smtClean="0">
                <a:solidFill>
                  <a:srgbClr val="FF0000"/>
                </a:solidFill>
                <a:latin typeface="Albertus Medium" pitchFamily="34" charset="0"/>
              </a:rPr>
              <a:t>DIRM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  <a:latin typeface="Albertus Medium" pitchFamily="34" charset="0"/>
              </a:rPr>
              <a:t>Restructuring of Business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  <a:latin typeface="Albertus Medium" pitchFamily="34" charset="0"/>
              </a:rPr>
              <a:t>ERP Implementation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  <a:latin typeface="Albertus Medium" pitchFamily="34" charset="0"/>
              </a:rPr>
              <a:t>Internal Audit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  <a:latin typeface="Albertus Medium" pitchFamily="34" charset="0"/>
              </a:rPr>
              <a:t>System Audit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  <a:latin typeface="Albertus Medium" pitchFamily="34" charset="0"/>
              </a:rPr>
              <a:t>KPO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  <a:latin typeface="Albertus Medium" pitchFamily="34" charset="0"/>
              </a:rPr>
              <a:t>Wealth Management </a:t>
            </a:r>
          </a:p>
          <a:p>
            <a:pPr marL="0" indent="0">
              <a:buNone/>
            </a:pPr>
            <a:endParaRPr lang="en-US" sz="2400" b="1" dirty="0" smtClean="0">
              <a:solidFill>
                <a:srgbClr val="7030A0"/>
              </a:solidFill>
              <a:latin typeface="Albertus Medium" pitchFamily="34" charset="0"/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70C0"/>
              </a:solidFill>
              <a:latin typeface="Albertus" pitchFamily="3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914401"/>
            <a:ext cx="4495800" cy="5410200"/>
          </a:xfr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2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209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Recent </a:t>
            </a:r>
            <a:r>
              <a:rPr lang="en-US" sz="3200" b="1" dirty="0" smtClean="0">
                <a:solidFill>
                  <a:srgbClr val="FF0000"/>
                </a:solidFill>
                <a:latin typeface="Albertus" pitchFamily="34" charset="0"/>
              </a:rPr>
              <a:t>Developments</a:t>
            </a:r>
            <a:r>
              <a:rPr lang="en-US" sz="3200" b="1" dirty="0" smtClean="0">
                <a:solidFill>
                  <a:srgbClr val="0070C0"/>
                </a:solidFill>
                <a:latin typeface="Albertus" pitchFamily="34" charset="0"/>
              </a:rPr>
              <a:t> in Accounting Profession </a:t>
            </a:r>
            <a:endParaRPr lang="en-US" sz="3200" b="1" dirty="0">
              <a:solidFill>
                <a:srgbClr val="0070C0"/>
              </a:solidFill>
              <a:latin typeface="Albertu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648200" cy="5943600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Albertus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Albertus" pitchFamily="34" charset="0"/>
              </a:rPr>
              <a:t>ICAI</a:t>
            </a:r>
          </a:p>
          <a:p>
            <a:pPr marL="0" indent="0">
              <a:buNone/>
            </a:pPr>
            <a:endParaRPr lang="en-US" sz="2400" b="1" dirty="0">
              <a:solidFill>
                <a:srgbClr val="00B05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Albertus" pitchFamily="34" charset="0"/>
              </a:rPr>
              <a:t>VISION STATEMENT 2030</a:t>
            </a: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  <a:latin typeface="Albertus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7030A0"/>
                </a:solidFill>
                <a:latin typeface="Albertus" pitchFamily="34" charset="0"/>
              </a:rPr>
              <a:t>“To Become  World’s  Leading Accounting  Body,  A Regulator and  Developer of Trusted and Independent  Professionals with World  Class Competencies  in Accounting, Assurance, Taxation,  Finance  and  Business Advisory Services.”</a:t>
            </a: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Albertus Medium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70C0"/>
              </a:solidFill>
              <a:latin typeface="Albertus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85999"/>
            <a:ext cx="4495800" cy="2895601"/>
          </a:xfr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064" y="6457949"/>
            <a:ext cx="6525736" cy="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664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1910</Words>
  <Application>Microsoft Office PowerPoint</Application>
  <PresentationFormat>On-screen Show (4:3)</PresentationFormat>
  <Paragraphs>637</Paragraphs>
  <Slides>37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Recent Developments in Accounting Profession  CA Surendra Kumar Rakhecha, Surat </vt:lpstr>
      <vt:lpstr>Recent Development in Accounting Profession Dedicated to The Great Business Tycoon DHIRUBHAI AMBANI</vt:lpstr>
      <vt:lpstr>Recent Developments in Accounting Profession :  Two Sets of QQ</vt:lpstr>
      <vt:lpstr>Recent Developments in Accounting Profession </vt:lpstr>
      <vt:lpstr>Recent Developments in Accounting Profession </vt:lpstr>
      <vt:lpstr>Recent Developments in Accounting Profession CA Surendra Kumar Rakhecha  </vt:lpstr>
      <vt:lpstr>Recent Developments in Accounting Profession </vt:lpstr>
      <vt:lpstr>Recent Developments in Accounting Profession </vt:lpstr>
      <vt:lpstr>Recent Developments in Accounting Profession </vt:lpstr>
      <vt:lpstr> World View and Vision on Profession: CA Mohandas Pai </vt:lpstr>
      <vt:lpstr> World View and Vision on Profession </vt:lpstr>
      <vt:lpstr> World View and Vision on Profession </vt:lpstr>
      <vt:lpstr> World View and Vision on Profession </vt:lpstr>
      <vt:lpstr>Recent Developments in Accounting Profession </vt:lpstr>
      <vt:lpstr>Recent Developments in Accounting Profession </vt:lpstr>
      <vt:lpstr>Recent Developments in Accounting Profession </vt:lpstr>
      <vt:lpstr> Recent Developments in Accounting Profession </vt:lpstr>
      <vt:lpstr> Recent Developments in Accounting Profession </vt:lpstr>
      <vt:lpstr>  Expert Advisory Committee’s Opinion   </vt:lpstr>
      <vt:lpstr>Recent Developments in Accounting Profession </vt:lpstr>
      <vt:lpstr>Recent Developments in Accounting Profession </vt:lpstr>
      <vt:lpstr>Recent Developments in Accounting Profession </vt:lpstr>
      <vt:lpstr>Recent Developments in Accounting Profession </vt:lpstr>
      <vt:lpstr>Recent Developments in Accounting Profession </vt:lpstr>
      <vt:lpstr> Application for Settlement of Cases as Amended by Finance Act,2011  </vt:lpstr>
      <vt:lpstr> Waiver of Term Loan, Working Capital Loan : Taxability under Income-Tax Act   </vt:lpstr>
      <vt:lpstr>Recent Developments in Accounting Profession </vt:lpstr>
      <vt:lpstr>Recent Developments in Accounting Profession </vt:lpstr>
      <vt:lpstr>Recent Developments in Accounting Profession </vt:lpstr>
      <vt:lpstr>Recent Developments in Accounting Profession </vt:lpstr>
      <vt:lpstr>Hindu Undivided Family</vt:lpstr>
      <vt:lpstr>Recent Developments in Accounting Profession </vt:lpstr>
      <vt:lpstr>Recent Developments in Accounting Profession </vt:lpstr>
      <vt:lpstr>Recent Developments in Accounting Profession </vt:lpstr>
      <vt:lpstr>Recent Developments in Accounting Profession CA Surendra Kumar Rakhecha  </vt:lpstr>
      <vt:lpstr>Recent Developments in Accounting Profession CA Surendra Kumar Rakhecha  </vt:lpstr>
      <vt:lpstr>Recent Developments in Accounting Profession CA Surendra Kumar Rakhecha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Recent Developments in Accounting Profession </dc:title>
  <dc:creator/>
  <cp:lastModifiedBy>----------</cp:lastModifiedBy>
  <cp:revision>170</cp:revision>
  <dcterms:created xsi:type="dcterms:W3CDTF">2006-08-16T00:00:00Z</dcterms:created>
  <dcterms:modified xsi:type="dcterms:W3CDTF">2012-12-29T10:35:05Z</dcterms:modified>
</cp:coreProperties>
</file>