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5"/>
  </p:notesMasterIdLst>
  <p:sldIdLst>
    <p:sldId id="258" r:id="rId2"/>
    <p:sldId id="257" r:id="rId3"/>
    <p:sldId id="259" r:id="rId4"/>
    <p:sldId id="260" r:id="rId5"/>
    <p:sldId id="261" r:id="rId6"/>
    <p:sldId id="262" r:id="rId7"/>
    <p:sldId id="263" r:id="rId8"/>
    <p:sldId id="264" r:id="rId9"/>
    <p:sldId id="265" r:id="rId10"/>
    <p:sldId id="266" r:id="rId11"/>
    <p:sldId id="267" r:id="rId12"/>
    <p:sldId id="268" r:id="rId13"/>
    <p:sldId id="269" r:id="rId14"/>
  </p:sldIdLst>
  <p:sldSz cx="9144000" cy="6858000" type="screen4x3"/>
  <p:notesSz cx="6858000" cy="9144000"/>
  <p:photoAlbum/>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561" autoAdjust="0"/>
    <p:restoredTop sz="94709" autoAdjust="0"/>
  </p:normalViewPr>
  <p:slideViewPr>
    <p:cSldViewPr>
      <p:cViewPr varScale="1">
        <p:scale>
          <a:sx n="74" d="100"/>
          <a:sy n="74" d="100"/>
        </p:scale>
        <p:origin x="-174" y="-102"/>
      </p:cViewPr>
      <p:guideLst>
        <p:guide orient="horz" pos="2160"/>
        <p:guide pos="2880"/>
      </p:guideLst>
    </p:cSldViewPr>
  </p:slideViewPr>
  <p:outlineViewPr>
    <p:cViewPr>
      <p:scale>
        <a:sx n="33" d="100"/>
        <a:sy n="33" d="100"/>
      </p:scale>
      <p:origin x="216" y="0"/>
    </p:cViewPr>
  </p:outlineViewPr>
  <p:notesTextViewPr>
    <p:cViewPr>
      <p:scale>
        <a:sx n="100" d="100"/>
        <a:sy n="100" d="100"/>
      </p:scale>
      <p:origin x="0" y="0"/>
    </p:cViewPr>
  </p:notesTextViewPr>
  <p:notesViewPr>
    <p:cSldViewPr>
      <p:cViewPr varScale="1">
        <p:scale>
          <a:sx n="56" d="100"/>
          <a:sy n="56" d="100"/>
        </p:scale>
        <p:origin x="-1860" y="-96"/>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6026A4-4E5F-47B6-8106-39025E2B25C5}" type="datetimeFigureOut">
              <a:rPr lang="en-US" smtClean="0"/>
              <a:pPr/>
              <a:t>4/5/2014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47703B-04BB-4616-BCD8-BCDF7FB068D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9ECAD770-DB45-411D-BE23-08E9703ED6BB}" type="datetimeFigureOut">
              <a:rPr lang="en-US" smtClean="0"/>
              <a:pPr/>
              <a:t>4/5/2014</a:t>
            </a:fld>
            <a:endParaRPr lang="en-US"/>
          </a:p>
        </p:txBody>
      </p:sp>
      <p:sp>
        <p:nvSpPr>
          <p:cNvPr id="16" name="Slide Number Placeholder 15"/>
          <p:cNvSpPr>
            <a:spLocks noGrp="1"/>
          </p:cNvSpPr>
          <p:nvPr>
            <p:ph type="sldNum" sz="quarter" idx="11"/>
          </p:nvPr>
        </p:nvSpPr>
        <p:spPr/>
        <p:txBody>
          <a:bodyPr/>
          <a:lstStyle/>
          <a:p>
            <a:fld id="{DA7A63B1-EBCE-4920-9760-50CEBA8A87CD}" type="slidenum">
              <a:rPr lang="en-US" smtClean="0"/>
              <a:pPr/>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transition spd="med" advTm="18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ECAD770-DB45-411D-BE23-08E9703ED6BB}" type="datetimeFigureOut">
              <a:rPr lang="en-US" smtClean="0"/>
              <a:pPr/>
              <a:t>4/5/2014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7A63B1-EBCE-4920-9760-50CEBA8A87CD}" type="slidenum">
              <a:rPr lang="en-US" smtClean="0"/>
              <a:pPr/>
              <a:t>‹#›</a:t>
            </a:fld>
            <a:endParaRPr lang="en-US"/>
          </a:p>
        </p:txBody>
      </p:sp>
    </p:spTree>
  </p:cSld>
  <p:clrMapOvr>
    <a:masterClrMapping/>
  </p:clrMapOvr>
  <p:transition spd="med" advTm="18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ECAD770-DB45-411D-BE23-08E9703ED6BB}" type="datetimeFigureOut">
              <a:rPr lang="en-US" smtClean="0"/>
              <a:pPr/>
              <a:t>4/5/2014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7A63B1-EBCE-4920-9760-50CEBA8A87CD}" type="slidenum">
              <a:rPr lang="en-US" smtClean="0"/>
              <a:pPr/>
              <a:t>‹#›</a:t>
            </a:fld>
            <a:endParaRPr lang="en-US"/>
          </a:p>
        </p:txBody>
      </p:sp>
    </p:spTree>
  </p:cSld>
  <p:clrMapOvr>
    <a:masterClrMapping/>
  </p:clrMapOvr>
  <p:transition spd="med" advTm="18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9ECAD770-DB45-411D-BE23-08E9703ED6BB}" type="datetimeFigureOut">
              <a:rPr lang="en-US" smtClean="0"/>
              <a:pPr/>
              <a:t>4/5/2014</a:t>
            </a:fld>
            <a:endParaRPr lang="en-US"/>
          </a:p>
        </p:txBody>
      </p:sp>
      <p:sp>
        <p:nvSpPr>
          <p:cNvPr id="15" name="Slide Number Placeholder 14"/>
          <p:cNvSpPr>
            <a:spLocks noGrp="1"/>
          </p:cNvSpPr>
          <p:nvPr>
            <p:ph type="sldNum" sz="quarter" idx="15"/>
          </p:nvPr>
        </p:nvSpPr>
        <p:spPr/>
        <p:txBody>
          <a:bodyPr/>
          <a:lstStyle>
            <a:lvl1pPr algn="ctr">
              <a:defRPr/>
            </a:lvl1pPr>
          </a:lstStyle>
          <a:p>
            <a:fld id="{DA7A63B1-EBCE-4920-9760-50CEBA8A87CD}" type="slidenum">
              <a:rPr lang="en-US" smtClean="0"/>
              <a:pPr/>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transition spd="med" advTm="18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ECAD770-DB45-411D-BE23-08E9703ED6BB}" type="datetimeFigureOut">
              <a:rPr lang="en-US" smtClean="0"/>
              <a:pPr/>
              <a:t>4/5/2014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7A63B1-EBCE-4920-9760-50CEBA8A87CD}" type="slidenum">
              <a:rPr lang="en-US" smtClean="0"/>
              <a:pPr/>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advTm="18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9ECAD770-DB45-411D-BE23-08E9703ED6BB}" type="datetimeFigureOut">
              <a:rPr lang="en-US" smtClean="0"/>
              <a:pPr/>
              <a:t>4/5/2014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7A63B1-EBCE-4920-9760-50CEBA8A87CD}"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spd="med" advTm="18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DA7A63B1-EBCE-4920-9760-50CEBA8A87CD}" type="slidenum">
              <a:rPr lang="en-US" smtClean="0"/>
              <a:pPr/>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9ECAD770-DB45-411D-BE23-08E9703ED6BB}" type="datetimeFigureOut">
              <a:rPr lang="en-US" smtClean="0"/>
              <a:pPr/>
              <a:t>4/5/2014</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advTm="18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9ECAD770-DB45-411D-BE23-08E9703ED6BB}" type="datetimeFigureOut">
              <a:rPr lang="en-US" smtClean="0"/>
              <a:pPr/>
              <a:t>4/5/2014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A7A63B1-EBCE-4920-9760-50CEBA8A87CD}"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transition spd="med" advTm="18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CAD770-DB45-411D-BE23-08E9703ED6BB}" type="datetimeFigureOut">
              <a:rPr lang="en-US" smtClean="0"/>
              <a:pPr/>
              <a:t>4/5/2014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A7A63B1-EBCE-4920-9760-50CEBA8A87CD}" type="slidenum">
              <a:rPr lang="en-US" smtClean="0"/>
              <a:pPr/>
              <a:t>‹#›</a:t>
            </a:fld>
            <a:endParaRPr lang="en-US"/>
          </a:p>
        </p:txBody>
      </p:sp>
    </p:spTree>
  </p:cSld>
  <p:clrMapOvr>
    <a:masterClrMapping/>
  </p:clrMapOvr>
  <p:transition spd="med" advTm="18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9ECAD770-DB45-411D-BE23-08E9703ED6BB}" type="datetimeFigureOut">
              <a:rPr lang="en-US" smtClean="0"/>
              <a:pPr/>
              <a:t>4/5/2014</a:t>
            </a:fld>
            <a:endParaRPr lang="en-US"/>
          </a:p>
        </p:txBody>
      </p:sp>
      <p:sp>
        <p:nvSpPr>
          <p:cNvPr id="9" name="Slide Number Placeholder 8"/>
          <p:cNvSpPr>
            <a:spLocks noGrp="1"/>
          </p:cNvSpPr>
          <p:nvPr>
            <p:ph type="sldNum" sz="quarter" idx="15"/>
          </p:nvPr>
        </p:nvSpPr>
        <p:spPr/>
        <p:txBody>
          <a:bodyPr/>
          <a:lstStyle/>
          <a:p>
            <a:fld id="{DA7A63B1-EBCE-4920-9760-50CEBA8A87CD}" type="slidenum">
              <a:rPr lang="en-US" smtClean="0"/>
              <a:pPr/>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transition spd="med" advTm="18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9ECAD770-DB45-411D-BE23-08E9703ED6BB}" type="datetimeFigureOut">
              <a:rPr lang="en-US" smtClean="0"/>
              <a:pPr/>
              <a:t>4/5/2014</a:t>
            </a:fld>
            <a:endParaRPr lang="en-US"/>
          </a:p>
        </p:txBody>
      </p:sp>
      <p:sp>
        <p:nvSpPr>
          <p:cNvPr id="9" name="Slide Number Placeholder 8"/>
          <p:cNvSpPr>
            <a:spLocks noGrp="1"/>
          </p:cNvSpPr>
          <p:nvPr>
            <p:ph type="sldNum" sz="quarter" idx="11"/>
          </p:nvPr>
        </p:nvSpPr>
        <p:spPr/>
        <p:txBody>
          <a:bodyPr/>
          <a:lstStyle/>
          <a:p>
            <a:fld id="{DA7A63B1-EBCE-4920-9760-50CEBA8A87CD}"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transition spd="med" advTm="18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9ECAD770-DB45-411D-BE23-08E9703ED6BB}" type="datetimeFigureOut">
              <a:rPr lang="en-US" smtClean="0"/>
              <a:pPr/>
              <a:t>4/5/2014</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DA7A63B1-EBCE-4920-9760-50CEBA8A87CD}" type="slidenum">
              <a:rPr lang="en-US" smtClean="0"/>
              <a:pPr/>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ransition spd="med" advTm="180"/>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457200"/>
            <a:ext cx="7467600" cy="1828800"/>
          </a:xfrm>
        </p:spPr>
        <p:txBody>
          <a:bodyPr>
            <a:noAutofit/>
          </a:bodyPr>
          <a:lstStyle/>
          <a:p>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AGRICULTURAL INCOME</a:t>
            </a:r>
            <a:endParaRPr lang="en-US" sz="4000" dirty="0"/>
          </a:p>
        </p:txBody>
      </p:sp>
      <p:pic>
        <p:nvPicPr>
          <p:cNvPr id="7" name="Content Placeholder 6" descr="6.jpg"/>
          <p:cNvPicPr>
            <a:picLocks noGrp="1" noChangeAspect="1"/>
          </p:cNvPicPr>
          <p:nvPr>
            <p:ph type="pic" idx="1"/>
          </p:nvPr>
        </p:nvPicPr>
        <p:blipFill>
          <a:blip r:embed="rId2" cstate="print"/>
          <a:srcRect l="16277" r="16277"/>
          <a:stretch>
            <a:fillRect/>
          </a:stretch>
        </p:blipFill>
        <p:spPr>
          <a:xfrm>
            <a:off x="457200" y="2819400"/>
            <a:ext cx="8229600" cy="3200400"/>
          </a:xfrm>
        </p:spPr>
      </p:pic>
    </p:spTree>
  </p:cSld>
  <p:clrMapOvr>
    <a:masterClrMapping/>
  </p:clrMapOvr>
  <p:transition spd="med" advTm="18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76800" y="457200"/>
            <a:ext cx="3810000" cy="1066800"/>
          </a:xfrm>
        </p:spPr>
        <p:txBody>
          <a:bodyPr>
            <a:noAutofit/>
          </a:bodyPr>
          <a:lstStyle/>
          <a:p>
            <a:pPr algn="ctr"/>
            <a:r>
              <a:rPr lang="en-US" sz="3600" u="sng" dirty="0" smtClean="0"/>
              <a:t>TDS  </a:t>
            </a:r>
            <a:r>
              <a:rPr lang="en-US" sz="3600" dirty="0" smtClean="0"/>
              <a:t/>
            </a:r>
            <a:br>
              <a:rPr lang="en-US" sz="3600" dirty="0" smtClean="0"/>
            </a:br>
            <a:endParaRPr lang="en-US" sz="3600" dirty="0"/>
          </a:p>
        </p:txBody>
      </p:sp>
      <p:sp>
        <p:nvSpPr>
          <p:cNvPr id="4" name="Text Placeholder 3"/>
          <p:cNvSpPr>
            <a:spLocks noGrp="1"/>
          </p:cNvSpPr>
          <p:nvPr>
            <p:ph type="body" sz="half" idx="2"/>
          </p:nvPr>
        </p:nvSpPr>
        <p:spPr>
          <a:xfrm>
            <a:off x="4876800" y="1600200"/>
            <a:ext cx="3810000" cy="4419600"/>
          </a:xfrm>
        </p:spPr>
        <p:txBody>
          <a:bodyPr/>
          <a:lstStyle/>
          <a:p>
            <a:r>
              <a:rPr lang="en-US" sz="2000" b="1" dirty="0" smtClean="0"/>
              <a:t>No TDS should be paid if any agricultural land sold by way of compulsory acquisition whether held as stock in trade or investment</a:t>
            </a:r>
            <a:r>
              <a:rPr lang="en-US" b="1" dirty="0" smtClean="0"/>
              <a:t>.</a:t>
            </a:r>
            <a:endParaRPr lang="en-US" dirty="0" smtClean="0"/>
          </a:p>
          <a:p>
            <a:endParaRPr lang="en-US" dirty="0"/>
          </a:p>
        </p:txBody>
      </p:sp>
      <p:pic>
        <p:nvPicPr>
          <p:cNvPr id="9" name="Picture Placeholder 8" descr="s.jpg"/>
          <p:cNvPicPr>
            <a:picLocks noGrp="1" noChangeAspect="1"/>
          </p:cNvPicPr>
          <p:nvPr>
            <p:ph type="pic" idx="1"/>
          </p:nvPr>
        </p:nvPicPr>
        <p:blipFill>
          <a:blip r:embed="rId2" cstate="print"/>
          <a:srcRect t="19254" b="19254"/>
          <a:stretch>
            <a:fillRect/>
          </a:stretch>
        </p:blipFill>
        <p:spPr>
          <a:xfrm>
            <a:off x="457200" y="457200"/>
            <a:ext cx="3200400" cy="5562600"/>
          </a:xfrm>
        </p:spPr>
      </p:pic>
    </p:spTree>
  </p:cSld>
  <p:clrMapOvr>
    <a:masterClrMapping/>
  </p:clrMapOvr>
  <p:transition spd="med" advTm="101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5" presetClass="entr" presetSubtype="0" fill="hold" grpId="1"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Effect transition="in" filter="fade">
                                      <p:cBhvr>
                                        <p:cTn id="11" dur="2000"/>
                                        <p:tgtEl>
                                          <p:spTgt spid="4">
                                            <p:txEl>
                                              <p:pRg st="0" end="0"/>
                                            </p:txEl>
                                          </p:spTgt>
                                        </p:tgtEl>
                                      </p:cBhvr>
                                    </p:animEffect>
                                    <p:anim calcmode="lin" valueType="num">
                                      <p:cBhvr>
                                        <p:cTn id="12" dur="2000" fill="hold"/>
                                        <p:tgtEl>
                                          <p:spTgt spid="4">
                                            <p:txEl>
                                              <p:pRg st="0" end="0"/>
                                            </p:txEl>
                                          </p:spTgt>
                                        </p:tgtEl>
                                        <p:attrNameLst>
                                          <p:attrName>style.rotation</p:attrName>
                                        </p:attrNameLst>
                                      </p:cBhvr>
                                      <p:tavLst>
                                        <p:tav tm="0">
                                          <p:val>
                                            <p:fltVal val="720"/>
                                          </p:val>
                                        </p:tav>
                                        <p:tav tm="100000">
                                          <p:val>
                                            <p:fltVal val="0"/>
                                          </p:val>
                                        </p:tav>
                                      </p:tavLst>
                                    </p:anim>
                                    <p:anim calcmode="lin" valueType="num">
                                      <p:cBhvr>
                                        <p:cTn id="13" dur="2000" fill="hold"/>
                                        <p:tgtEl>
                                          <p:spTgt spid="4">
                                            <p:txEl>
                                              <p:pRg st="0" end="0"/>
                                            </p:txEl>
                                          </p:spTgt>
                                        </p:tgtEl>
                                        <p:attrNameLst>
                                          <p:attrName>ppt_h</p:attrName>
                                        </p:attrNameLst>
                                      </p:cBhvr>
                                      <p:tavLst>
                                        <p:tav tm="0">
                                          <p:val>
                                            <p:fltVal val="0"/>
                                          </p:val>
                                        </p:tav>
                                        <p:tav tm="100000">
                                          <p:val>
                                            <p:strVal val="#ppt_h"/>
                                          </p:val>
                                        </p:tav>
                                      </p:tavLst>
                                    </p:anim>
                                    <p:anim calcmode="lin" valueType="num">
                                      <p:cBhvr>
                                        <p:cTn id="14" dur="2000" fill="hold"/>
                                        <p:tgtEl>
                                          <p:spTgt spid="4">
                                            <p:txEl>
                                              <p:pRg st="0" end="0"/>
                                            </p:txEl>
                                          </p:spTgt>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4" grpI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   Income from sale of replanted trees.</a:t>
            </a:r>
          </a:p>
          <a:p>
            <a:r>
              <a:rPr lang="en-US" dirty="0" smtClean="0"/>
              <a:t>(b)   Rent received for agricultural land.</a:t>
            </a:r>
          </a:p>
          <a:p>
            <a:r>
              <a:rPr lang="en-US" dirty="0" smtClean="0"/>
              <a:t>(c)    Income from growing flowers and creepers.</a:t>
            </a:r>
          </a:p>
          <a:p>
            <a:r>
              <a:rPr lang="en-US" dirty="0" smtClean="0"/>
              <a:t>(d)   Share of profit of a partner from a firm engaged in 	agricultural operations.</a:t>
            </a:r>
          </a:p>
          <a:p>
            <a:r>
              <a:rPr lang="en-US" dirty="0" smtClean="0"/>
              <a:t>(e)    Interest on capital received by a partner from a 	firm engaged in agricultural operations.</a:t>
            </a:r>
          </a:p>
          <a:p>
            <a:r>
              <a:rPr lang="en-US" dirty="0" smtClean="0"/>
              <a:t>(f)    Income derived from sale of seeds.</a:t>
            </a:r>
          </a:p>
          <a:p>
            <a:endParaRPr lang="en-US" dirty="0"/>
          </a:p>
        </p:txBody>
      </p:sp>
      <p:sp>
        <p:nvSpPr>
          <p:cNvPr id="3" name="Title 2"/>
          <p:cNvSpPr>
            <a:spLocks noGrp="1"/>
          </p:cNvSpPr>
          <p:nvPr>
            <p:ph type="title"/>
          </p:nvPr>
        </p:nvSpPr>
        <p:spPr>
          <a:xfrm>
            <a:off x="457200" y="304800"/>
            <a:ext cx="8229600" cy="1066800"/>
          </a:xfrm>
        </p:spPr>
        <p:txBody>
          <a:bodyPr>
            <a:normAutofit fontScale="90000"/>
          </a:bodyPr>
          <a:lstStyle/>
          <a:p>
            <a:r>
              <a:rPr lang="en-US" b="1" u="sng" dirty="0" smtClean="0"/>
              <a:t/>
            </a:r>
            <a:br>
              <a:rPr lang="en-US" b="1" u="sng" dirty="0" smtClean="0"/>
            </a:br>
            <a:r>
              <a:rPr lang="en-US" b="1" u="sng" dirty="0" smtClean="0"/>
              <a:t/>
            </a:r>
            <a:br>
              <a:rPr lang="en-US" b="1" u="sng" dirty="0" smtClean="0"/>
            </a:br>
            <a:r>
              <a:rPr lang="en-US" b="1" u="sng" dirty="0" smtClean="0"/>
              <a:t/>
            </a:r>
            <a:br>
              <a:rPr lang="en-US" b="1" u="sng" dirty="0" smtClean="0"/>
            </a:br>
            <a:r>
              <a:rPr lang="en-US" sz="2600" b="1" u="sng" dirty="0" smtClean="0"/>
              <a:t>CERTAIN INCOME WHICH IS TREATED AS AGRICULTURAL INCOME:</a:t>
            </a:r>
            <a:r>
              <a:rPr lang="en-US" sz="2600" dirty="0" smtClean="0"/>
              <a:t/>
            </a:r>
            <a:br>
              <a:rPr lang="en-US" sz="2600" dirty="0" smtClean="0"/>
            </a:br>
            <a:endParaRPr lang="en-US" sz="2600" dirty="0"/>
          </a:p>
        </p:txBody>
      </p:sp>
    </p:spTree>
  </p:cSld>
  <p:clrMapOvr>
    <a:masterClrMapping/>
  </p:clrMapOvr>
  <p:transition spd="med" advTm="218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3"/>
                                        </p:tgtEl>
                                        <p:attrNameLst>
                                          <p:attrName>ppt_x</p:attrName>
                                        </p:attrNameLst>
                                      </p:cBhvr>
                                      <p:tavLst>
                                        <p:tav tm="0">
                                          <p:val>
                                            <p:strVal val="ppt_x"/>
                                          </p:val>
                                        </p:tav>
                                        <p:tav tm="100000">
                                          <p:val>
                                            <p:strVal val="ppt_x"/>
                                          </p:val>
                                        </p:tav>
                                      </p:tavLst>
                                    </p:anim>
                                    <p:anim calcmode="lin" valueType="num">
                                      <p:cBhvr additive="base">
                                        <p:cTn id="7" dur="500"/>
                                        <p:tgtEl>
                                          <p:spTgt spid="3"/>
                                        </p:tgtEl>
                                        <p:attrNameLst>
                                          <p:attrName>ppt_y</p:attrName>
                                        </p:attrNameLst>
                                      </p:cBhvr>
                                      <p:tavLst>
                                        <p:tav tm="0">
                                          <p:val>
                                            <p:strVal val="ppt_y"/>
                                          </p:val>
                                        </p:tav>
                                        <p:tav tm="100000">
                                          <p:val>
                                            <p:strVal val="1+ppt_h/2"/>
                                          </p:val>
                                        </p:tav>
                                      </p:tavLst>
                                    </p:anim>
                                    <p:set>
                                      <p:cBhvr>
                                        <p:cTn id="8" dur="1" fill="hold">
                                          <p:stCondLst>
                                            <p:cond delay="499"/>
                                          </p:stCondLst>
                                        </p:cTn>
                                        <p:tgtEl>
                                          <p:spTgt spid="3"/>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2" presetClass="exit" presetSubtype="4" fill="hold" grpId="0" nodeType="clickEffect">
                                  <p:stCondLst>
                                    <p:cond delay="0"/>
                                  </p:stCondLst>
                                  <p:childTnLst>
                                    <p:anim calcmode="lin" valueType="num">
                                      <p:cBhvr additive="base">
                                        <p:cTn id="12" dur="500"/>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3" dur="500"/>
                                        <p:tgtEl>
                                          <p:spTgt spid="2">
                                            <p:txEl>
                                              <p:pRg st="0" end="0"/>
                                            </p:txEl>
                                          </p:spTgt>
                                        </p:tgtEl>
                                        <p:attrNameLst>
                                          <p:attrName>ppt_y</p:attrName>
                                        </p:attrNameLst>
                                      </p:cBhvr>
                                      <p:tavLst>
                                        <p:tav tm="0">
                                          <p:val>
                                            <p:strVal val="ppt_y"/>
                                          </p:val>
                                        </p:tav>
                                        <p:tav tm="100000">
                                          <p:val>
                                            <p:strVal val="1+ppt_h/2"/>
                                          </p:val>
                                        </p:tav>
                                      </p:tavLst>
                                    </p:anim>
                                    <p:set>
                                      <p:cBhvr>
                                        <p:cTn id="14" dur="1" fill="hold">
                                          <p:stCondLst>
                                            <p:cond delay="499"/>
                                          </p:stCondLst>
                                        </p:cTn>
                                        <p:tgtEl>
                                          <p:spTgt spid="2">
                                            <p:txEl>
                                              <p:pRg st="0" end="0"/>
                                            </p:txEl>
                                          </p:spTgt>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2" presetClass="exit" presetSubtype="4" fill="hold" grpId="0" nodeType="clickEffect">
                                  <p:stCondLst>
                                    <p:cond delay="0"/>
                                  </p:stCondLst>
                                  <p:childTnLst>
                                    <p:anim calcmode="lin" valueType="num">
                                      <p:cBhvr additive="base">
                                        <p:cTn id="18" dur="500"/>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9" dur="500"/>
                                        <p:tgtEl>
                                          <p:spTgt spid="2">
                                            <p:txEl>
                                              <p:pRg st="1" end="1"/>
                                            </p:txEl>
                                          </p:spTgt>
                                        </p:tgtEl>
                                        <p:attrNameLst>
                                          <p:attrName>ppt_y</p:attrName>
                                        </p:attrNameLst>
                                      </p:cBhvr>
                                      <p:tavLst>
                                        <p:tav tm="0">
                                          <p:val>
                                            <p:strVal val="ppt_y"/>
                                          </p:val>
                                        </p:tav>
                                        <p:tav tm="100000">
                                          <p:val>
                                            <p:strVal val="1+ppt_h/2"/>
                                          </p:val>
                                        </p:tav>
                                      </p:tavLst>
                                    </p:anim>
                                    <p:set>
                                      <p:cBhvr>
                                        <p:cTn id="20" dur="1" fill="hold">
                                          <p:stCondLst>
                                            <p:cond delay="499"/>
                                          </p:stCondLst>
                                        </p:cTn>
                                        <p:tgtEl>
                                          <p:spTgt spid="2">
                                            <p:txEl>
                                              <p:pRg st="1" end="1"/>
                                            </p:txEl>
                                          </p:spTgt>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 presetClass="exit" presetSubtype="4" fill="hold" grpId="0" nodeType="clickEffect">
                                  <p:stCondLst>
                                    <p:cond delay="0"/>
                                  </p:stCondLst>
                                  <p:childTnLst>
                                    <p:anim calcmode="lin" valueType="num">
                                      <p:cBhvr additive="base">
                                        <p:cTn id="24" dur="500"/>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5" dur="500"/>
                                        <p:tgtEl>
                                          <p:spTgt spid="2">
                                            <p:txEl>
                                              <p:pRg st="2" end="2"/>
                                            </p:txEl>
                                          </p:spTgt>
                                        </p:tgtEl>
                                        <p:attrNameLst>
                                          <p:attrName>ppt_y</p:attrName>
                                        </p:attrNameLst>
                                      </p:cBhvr>
                                      <p:tavLst>
                                        <p:tav tm="0">
                                          <p:val>
                                            <p:strVal val="ppt_y"/>
                                          </p:val>
                                        </p:tav>
                                        <p:tav tm="100000">
                                          <p:val>
                                            <p:strVal val="1+ppt_h/2"/>
                                          </p:val>
                                        </p:tav>
                                      </p:tavLst>
                                    </p:anim>
                                    <p:set>
                                      <p:cBhvr>
                                        <p:cTn id="26" dur="1" fill="hold">
                                          <p:stCondLst>
                                            <p:cond delay="499"/>
                                          </p:stCondLst>
                                        </p:cTn>
                                        <p:tgtEl>
                                          <p:spTgt spid="2">
                                            <p:txEl>
                                              <p:pRg st="2" end="2"/>
                                            </p:txEl>
                                          </p:spTgt>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2" presetClass="exit" presetSubtype="4" fill="hold" grpId="0" nodeType="clickEffect">
                                  <p:stCondLst>
                                    <p:cond delay="0"/>
                                  </p:stCondLst>
                                  <p:childTnLst>
                                    <p:anim calcmode="lin" valueType="num">
                                      <p:cBhvr additive="base">
                                        <p:cTn id="30" dur="500"/>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31" dur="500"/>
                                        <p:tgtEl>
                                          <p:spTgt spid="2">
                                            <p:txEl>
                                              <p:pRg st="3" end="3"/>
                                            </p:txEl>
                                          </p:spTgt>
                                        </p:tgtEl>
                                        <p:attrNameLst>
                                          <p:attrName>ppt_y</p:attrName>
                                        </p:attrNameLst>
                                      </p:cBhvr>
                                      <p:tavLst>
                                        <p:tav tm="0">
                                          <p:val>
                                            <p:strVal val="ppt_y"/>
                                          </p:val>
                                        </p:tav>
                                        <p:tav tm="100000">
                                          <p:val>
                                            <p:strVal val="1+ppt_h/2"/>
                                          </p:val>
                                        </p:tav>
                                      </p:tavLst>
                                    </p:anim>
                                    <p:set>
                                      <p:cBhvr>
                                        <p:cTn id="32" dur="1" fill="hold">
                                          <p:stCondLst>
                                            <p:cond delay="499"/>
                                          </p:stCondLst>
                                        </p:cTn>
                                        <p:tgtEl>
                                          <p:spTgt spid="2">
                                            <p:txEl>
                                              <p:pRg st="3" end="3"/>
                                            </p:txEl>
                                          </p:spTgt>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 presetClass="exit" presetSubtype="4" fill="hold" grpId="0" nodeType="clickEffect">
                                  <p:stCondLst>
                                    <p:cond delay="0"/>
                                  </p:stCondLst>
                                  <p:childTnLst>
                                    <p:anim calcmode="lin" valueType="num">
                                      <p:cBhvr additive="base">
                                        <p:cTn id="36" dur="500"/>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7" dur="500"/>
                                        <p:tgtEl>
                                          <p:spTgt spid="2">
                                            <p:txEl>
                                              <p:pRg st="4" end="4"/>
                                            </p:txEl>
                                          </p:spTgt>
                                        </p:tgtEl>
                                        <p:attrNameLst>
                                          <p:attrName>ppt_y</p:attrName>
                                        </p:attrNameLst>
                                      </p:cBhvr>
                                      <p:tavLst>
                                        <p:tav tm="0">
                                          <p:val>
                                            <p:strVal val="ppt_y"/>
                                          </p:val>
                                        </p:tav>
                                        <p:tav tm="100000">
                                          <p:val>
                                            <p:strVal val="1+ppt_h/2"/>
                                          </p:val>
                                        </p:tav>
                                      </p:tavLst>
                                    </p:anim>
                                    <p:set>
                                      <p:cBhvr>
                                        <p:cTn id="38" dur="1" fill="hold">
                                          <p:stCondLst>
                                            <p:cond delay="499"/>
                                          </p:stCondLst>
                                        </p:cTn>
                                        <p:tgtEl>
                                          <p:spTgt spid="2">
                                            <p:txEl>
                                              <p:pRg st="4" end="4"/>
                                            </p:txEl>
                                          </p:spTgt>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2" presetClass="exit" presetSubtype="4" fill="hold" grpId="0" nodeType="clickEffect">
                                  <p:stCondLst>
                                    <p:cond delay="0"/>
                                  </p:stCondLst>
                                  <p:childTnLst>
                                    <p:anim calcmode="lin" valueType="num">
                                      <p:cBhvr additive="base">
                                        <p:cTn id="42" dur="500"/>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43" dur="500"/>
                                        <p:tgtEl>
                                          <p:spTgt spid="2">
                                            <p:txEl>
                                              <p:pRg st="5" end="5"/>
                                            </p:txEl>
                                          </p:spTgt>
                                        </p:tgtEl>
                                        <p:attrNameLst>
                                          <p:attrName>ppt_y</p:attrName>
                                        </p:attrNameLst>
                                      </p:cBhvr>
                                      <p:tavLst>
                                        <p:tav tm="0">
                                          <p:val>
                                            <p:strVal val="ppt_y"/>
                                          </p:val>
                                        </p:tav>
                                        <p:tav tm="100000">
                                          <p:val>
                                            <p:strVal val="1+ppt_h/2"/>
                                          </p:val>
                                        </p:tav>
                                      </p:tavLst>
                                    </p:anim>
                                    <p:set>
                                      <p:cBhvr>
                                        <p:cTn id="44" dur="1" fill="hold">
                                          <p:stCondLst>
                                            <p:cond delay="499"/>
                                          </p:stCondLst>
                                        </p:cTn>
                                        <p:tgtEl>
                                          <p:spTgt spid="2">
                                            <p:txEl>
                                              <p:pRg st="5" end="5"/>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r>
              <a:rPr lang="en-US" dirty="0" smtClean="0"/>
              <a:t>(a)    Income from poultry farming.</a:t>
            </a:r>
          </a:p>
          <a:p>
            <a:r>
              <a:rPr lang="en-US" dirty="0" smtClean="0"/>
              <a:t>(b)   Income from bee hiving.</a:t>
            </a:r>
          </a:p>
          <a:p>
            <a:r>
              <a:rPr lang="en-US" dirty="0" smtClean="0"/>
              <a:t>(c)    Income from sale of  spontaneously grown trees.</a:t>
            </a:r>
          </a:p>
          <a:p>
            <a:r>
              <a:rPr lang="en-US" dirty="0" smtClean="0"/>
              <a:t>(d)   Income from dairy farming.</a:t>
            </a:r>
          </a:p>
          <a:p>
            <a:r>
              <a:rPr lang="en-US" dirty="0" smtClean="0"/>
              <a:t>(e)    Purchase of standing crop.</a:t>
            </a:r>
          </a:p>
          <a:p>
            <a:r>
              <a:rPr lang="en-US" dirty="0" smtClean="0"/>
              <a:t>(f)    Dividend paid by a company out of its agriculture income.</a:t>
            </a:r>
          </a:p>
          <a:p>
            <a:r>
              <a:rPr lang="en-US" dirty="0" smtClean="0"/>
              <a:t>(g)   Income of salt produced by flooding the land with sea water.</a:t>
            </a:r>
          </a:p>
          <a:p>
            <a:r>
              <a:rPr lang="en-US" dirty="0" smtClean="0"/>
              <a:t>(h)   Royalty income from mines.</a:t>
            </a:r>
          </a:p>
          <a:p>
            <a:r>
              <a:rPr lang="en-US" dirty="0" smtClean="0"/>
              <a:t>(</a:t>
            </a:r>
            <a:r>
              <a:rPr lang="en-US" dirty="0" err="1" smtClean="0"/>
              <a:t>i</a:t>
            </a:r>
            <a:r>
              <a:rPr lang="en-US" dirty="0" smtClean="0"/>
              <a:t>)     Income from butter and cheese making.</a:t>
            </a:r>
          </a:p>
          <a:p>
            <a:r>
              <a:rPr lang="en-US" dirty="0" smtClean="0"/>
              <a:t>(j)     Receipts from TV serial shooting in farm house is not agriculture income.</a:t>
            </a:r>
          </a:p>
          <a:p>
            <a:endParaRPr lang="en-US" dirty="0"/>
          </a:p>
        </p:txBody>
      </p:sp>
      <p:sp>
        <p:nvSpPr>
          <p:cNvPr id="3" name="Title 2"/>
          <p:cNvSpPr>
            <a:spLocks noGrp="1"/>
          </p:cNvSpPr>
          <p:nvPr>
            <p:ph type="title"/>
          </p:nvPr>
        </p:nvSpPr>
        <p:spPr/>
        <p:txBody>
          <a:bodyPr>
            <a:normAutofit/>
          </a:bodyPr>
          <a:lstStyle/>
          <a:p>
            <a:r>
              <a:rPr lang="en-US" sz="2000" b="1" u="sng" dirty="0" smtClean="0"/>
              <a:t>CERTAIN INCOME WHICH IS NOT TREATED AS AGRICULTURAL INCOME:</a:t>
            </a:r>
            <a:r>
              <a:rPr lang="en-US" sz="2000" dirty="0" smtClean="0"/>
              <a:t/>
            </a:r>
            <a:br>
              <a:rPr lang="en-US" sz="2000" dirty="0" smtClean="0"/>
            </a:br>
            <a:endParaRPr lang="en-US" sz="2000" dirty="0"/>
          </a:p>
        </p:txBody>
      </p:sp>
    </p:spTree>
  </p:cSld>
  <p:clrMapOvr>
    <a:masterClrMapping/>
  </p:clrMapOvr>
  <p:transition spd="med" advTm="201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 calcmode="lin" valueType="num">
                                      <p:cBhvr additive="base">
                                        <p:cTn id="13"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1" end="1"/>
                                            </p:txEl>
                                          </p:spTgt>
                                        </p:tgtEl>
                                        <p:attrNameLst>
                                          <p:attrName>style.visibility</p:attrName>
                                        </p:attrNameLst>
                                      </p:cBhvr>
                                      <p:to>
                                        <p:strVal val="visible"/>
                                      </p:to>
                                    </p:set>
                                    <p:anim calcmode="lin" valueType="num">
                                      <p:cBhvr additive="base">
                                        <p:cTn id="19"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2" end="2"/>
                                            </p:txEl>
                                          </p:spTgt>
                                        </p:tgtEl>
                                        <p:attrNameLst>
                                          <p:attrName>style.visibility</p:attrName>
                                        </p:attrNameLst>
                                      </p:cBhvr>
                                      <p:to>
                                        <p:strVal val="visible"/>
                                      </p:to>
                                    </p:set>
                                    <p:anim calcmode="lin" valueType="num">
                                      <p:cBhvr additive="base">
                                        <p:cTn id="2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3" end="3"/>
                                            </p:txEl>
                                          </p:spTgt>
                                        </p:tgtEl>
                                        <p:attrNameLst>
                                          <p:attrName>style.visibility</p:attrName>
                                        </p:attrNameLst>
                                      </p:cBhvr>
                                      <p:to>
                                        <p:strVal val="visible"/>
                                      </p:to>
                                    </p:set>
                                    <p:anim calcmode="lin" valueType="num">
                                      <p:cBhvr additive="base">
                                        <p:cTn id="3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4" end="4"/>
                                            </p:txEl>
                                          </p:spTgt>
                                        </p:tgtEl>
                                        <p:attrNameLst>
                                          <p:attrName>style.visibility</p:attrName>
                                        </p:attrNameLst>
                                      </p:cBhvr>
                                      <p:to>
                                        <p:strVal val="visible"/>
                                      </p:to>
                                    </p:set>
                                    <p:anim calcmode="lin" valueType="num">
                                      <p:cBhvr additive="base">
                                        <p:cTn id="3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5" end="5"/>
                                            </p:txEl>
                                          </p:spTgt>
                                        </p:tgtEl>
                                        <p:attrNameLst>
                                          <p:attrName>style.visibility</p:attrName>
                                        </p:attrNameLst>
                                      </p:cBhvr>
                                      <p:to>
                                        <p:strVal val="visible"/>
                                      </p:to>
                                    </p:set>
                                    <p:anim calcmode="lin" valueType="num">
                                      <p:cBhvr additive="base">
                                        <p:cTn id="4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6" end="6"/>
                                            </p:txEl>
                                          </p:spTgt>
                                        </p:tgtEl>
                                        <p:attrNameLst>
                                          <p:attrName>style.visibility</p:attrName>
                                        </p:attrNameLst>
                                      </p:cBhvr>
                                      <p:to>
                                        <p:strVal val="visible"/>
                                      </p:to>
                                    </p:set>
                                    <p:anim calcmode="lin" valueType="num">
                                      <p:cBhvr additive="base">
                                        <p:cTn id="4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7" end="7"/>
                                            </p:txEl>
                                          </p:spTgt>
                                        </p:tgtEl>
                                        <p:attrNameLst>
                                          <p:attrName>style.visibility</p:attrName>
                                        </p:attrNameLst>
                                      </p:cBhvr>
                                      <p:to>
                                        <p:strVal val="visible"/>
                                      </p:to>
                                    </p:set>
                                    <p:anim calcmode="lin" valueType="num">
                                      <p:cBhvr additive="base">
                                        <p:cTn id="5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
                                            <p:txEl>
                                              <p:pRg st="8" end="8"/>
                                            </p:txEl>
                                          </p:spTgt>
                                        </p:tgtEl>
                                        <p:attrNameLst>
                                          <p:attrName>style.visibility</p:attrName>
                                        </p:attrNameLst>
                                      </p:cBhvr>
                                      <p:to>
                                        <p:strVal val="visible"/>
                                      </p:to>
                                    </p:set>
                                    <p:anim calcmode="lin" valueType="num">
                                      <p:cBhvr additive="base">
                                        <p:cTn id="6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
                                            <p:txEl>
                                              <p:pRg st="9" end="9"/>
                                            </p:txEl>
                                          </p:spTgt>
                                        </p:tgtEl>
                                        <p:attrNameLst>
                                          <p:attrName>style.visibility</p:attrName>
                                        </p:attrNameLst>
                                      </p:cBhvr>
                                      <p:to>
                                        <p:strVal val="visible"/>
                                      </p:to>
                                    </p:set>
                                    <p:anim calcmode="lin" valueType="num">
                                      <p:cBhvr additive="base">
                                        <p:cTn id="67"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791200"/>
          </a:xfrm>
        </p:spPr>
        <p:txBody>
          <a:bodyPr/>
          <a:lstStyle/>
          <a:p>
            <a:pPr algn="r"/>
            <a:r>
              <a:rPr lang="en-US" dirty="0" err="1" smtClean="0">
                <a:solidFill>
                  <a:schemeClr val="bg1">
                    <a:lumMod val="95000"/>
                    <a:lumOff val="5000"/>
                  </a:schemeClr>
                </a:solidFill>
                <a:latin typeface="Blackadder ITC" pitchFamily="82" charset="0"/>
              </a:rPr>
              <a:t>Devaki</a:t>
            </a:r>
            <a:r>
              <a:rPr lang="en-US" dirty="0" smtClean="0">
                <a:solidFill>
                  <a:schemeClr val="bg1">
                    <a:lumMod val="95000"/>
                    <a:lumOff val="5000"/>
                  </a:schemeClr>
                </a:solidFill>
                <a:latin typeface="Blackadder ITC" pitchFamily="82" charset="0"/>
              </a:rPr>
              <a:t> Reddy </a:t>
            </a:r>
            <a:r>
              <a:rPr lang="en-US" dirty="0" err="1" smtClean="0">
                <a:solidFill>
                  <a:schemeClr val="bg1">
                    <a:lumMod val="95000"/>
                    <a:lumOff val="5000"/>
                  </a:schemeClr>
                </a:solidFill>
                <a:latin typeface="Blackadder ITC" pitchFamily="82" charset="0"/>
              </a:rPr>
              <a:t>Varra</a:t>
            </a:r>
            <a:r>
              <a:rPr lang="en-US" dirty="0" smtClean="0">
                <a:solidFill>
                  <a:schemeClr val="bg1">
                    <a:lumMod val="95000"/>
                    <a:lumOff val="5000"/>
                  </a:schemeClr>
                </a:solidFill>
                <a:latin typeface="Blackadder ITC" pitchFamily="82" charset="0"/>
              </a:rPr>
              <a:t/>
            </a:r>
            <a:br>
              <a:rPr lang="en-US" dirty="0" smtClean="0">
                <a:solidFill>
                  <a:schemeClr val="bg1">
                    <a:lumMod val="95000"/>
                    <a:lumOff val="5000"/>
                  </a:schemeClr>
                </a:solidFill>
                <a:latin typeface="Blackadder ITC" pitchFamily="82" charset="0"/>
              </a:rPr>
            </a:br>
            <a:r>
              <a:rPr lang="en-US" sz="2000" dirty="0" smtClean="0">
                <a:solidFill>
                  <a:schemeClr val="bg1">
                    <a:lumMod val="95000"/>
                    <a:lumOff val="5000"/>
                  </a:schemeClr>
                </a:solidFill>
                <a:latin typeface="Blackadder ITC" pitchFamily="82" charset="0"/>
              </a:rPr>
              <a:t>devakireddy111@gmail.com</a:t>
            </a:r>
            <a:endParaRPr lang="en-US" sz="2000" dirty="0">
              <a:solidFill>
                <a:schemeClr val="bg1">
                  <a:lumMod val="95000"/>
                  <a:lumOff val="5000"/>
                </a:schemeClr>
              </a:solidFill>
              <a:latin typeface="Blackadder ITC" pitchFamily="82" charset="0"/>
            </a:endParaRPr>
          </a:p>
        </p:txBody>
      </p:sp>
      <p:pic>
        <p:nvPicPr>
          <p:cNvPr id="4" name="Picture 3" descr="elegant_black_and_gold_thank_you_stickers-r144a51b3a9a54f88a7d1a20aec132d09_v9wf3_8byvr_512.jpg"/>
          <p:cNvPicPr>
            <a:picLocks noChangeAspect="1"/>
          </p:cNvPicPr>
          <p:nvPr/>
        </p:nvPicPr>
        <p:blipFill>
          <a:blip r:embed="rId2" cstate="print"/>
          <a:stretch>
            <a:fillRect/>
          </a:stretch>
        </p:blipFill>
        <p:spPr>
          <a:xfrm>
            <a:off x="2133600" y="990600"/>
            <a:ext cx="4876800" cy="3886200"/>
          </a:xfrm>
          <a:prstGeom prst="rect">
            <a:avLst/>
          </a:prstGeom>
        </p:spPr>
      </p:pic>
    </p:spTree>
  </p:cSld>
  <p:clrMapOvr>
    <a:masterClrMapping/>
  </p:clrMapOvr>
  <p:transition spd="med"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style.rotation</p:attrName>
                                        </p:attrNameLst>
                                      </p:cBhvr>
                                      <p:tavLst>
                                        <p:tav tm="0">
                                          <p:val>
                                            <p:fltVal val="720"/>
                                          </p:val>
                                        </p:tav>
                                        <p:tav tm="100000">
                                          <p:val>
                                            <p:fltVal val="0"/>
                                          </p:val>
                                        </p:tav>
                                      </p:tavLst>
                                    </p:anim>
                                    <p:anim calcmode="lin" valueType="num">
                                      <p:cBhvr>
                                        <p:cTn id="9" dur="2000" fill="hold"/>
                                        <p:tgtEl>
                                          <p:spTgt spid="4"/>
                                        </p:tgtEl>
                                        <p:attrNameLst>
                                          <p:attrName>ppt_h</p:attrName>
                                        </p:attrNameLst>
                                      </p:cBhvr>
                                      <p:tavLst>
                                        <p:tav tm="0">
                                          <p:val>
                                            <p:fltVal val="0"/>
                                          </p:val>
                                        </p:tav>
                                        <p:tav tm="100000">
                                          <p:val>
                                            <p:strVal val="#ppt_h"/>
                                          </p:val>
                                        </p:tav>
                                      </p:tavLst>
                                    </p:anim>
                                    <p:anim calcmode="lin" valueType="num">
                                      <p:cBhvr>
                                        <p:cTn id="10" dur="2000" fill="hold"/>
                                        <p:tgtEl>
                                          <p:spTgt spid="4"/>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21" presetClass="entr" presetSubtype="4"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heel(4)">
                                      <p:cBhvr>
                                        <p:cTn id="15" dur="20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21" presetClass="entr" presetSubtype="4" fill="hold"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wheel(4)">
                                      <p:cBhvr>
                                        <p:cTn id="20"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7.jpg"/>
          <p:cNvPicPr>
            <a:picLocks noGrp="1" noChangeAspect="1"/>
          </p:cNvPicPr>
          <p:nvPr isPhoto="1"/>
        </p:nvPicPr>
        <p:blipFill>
          <a:blip r:embed="rId2" cstate="print"/>
          <a:stretch>
            <a:fillRect/>
          </a:stretch>
        </p:blipFill>
        <p:spPr>
          <a:xfrm>
            <a:off x="0" y="0"/>
            <a:ext cx="9110835" cy="1447800"/>
          </a:xfrm>
          <a:prstGeom prst="rect">
            <a:avLst/>
          </a:prstGeom>
          <a:noFill/>
          <a:ln>
            <a:noFill/>
          </a:ln>
        </p:spPr>
      </p:pic>
      <p:sp>
        <p:nvSpPr>
          <p:cNvPr id="4" name="Content Placeholder 3"/>
          <p:cNvSpPr>
            <a:spLocks noGrp="1"/>
          </p:cNvSpPr>
          <p:nvPr>
            <p:ph idx="1"/>
          </p:nvPr>
        </p:nvSpPr>
        <p:spPr>
          <a:xfrm>
            <a:off x="0" y="1554162"/>
            <a:ext cx="8991600" cy="4541838"/>
          </a:xfrm>
        </p:spPr>
        <p:txBody>
          <a:bodyPr>
            <a:normAutofit/>
          </a:bodyPr>
          <a:lstStyle/>
          <a:p>
            <a:r>
              <a:rPr lang="en-US" b="1" u="sng" dirty="0" smtClean="0"/>
              <a:t>Introduction :</a:t>
            </a:r>
            <a:endParaRPr lang="en-US" dirty="0" smtClean="0"/>
          </a:p>
          <a:p>
            <a:pPr lvl="0"/>
            <a:r>
              <a:rPr lang="en-US" b="1" dirty="0" smtClean="0"/>
              <a:t>Agricultural Income is </a:t>
            </a:r>
            <a:r>
              <a:rPr lang="en-US" b="1" u="sng" dirty="0" smtClean="0"/>
              <a:t>exempt </a:t>
            </a:r>
            <a:r>
              <a:rPr lang="en-US" b="1" dirty="0" smtClean="0"/>
              <a:t>from Tax (u/s. 10 (1))</a:t>
            </a:r>
          </a:p>
          <a:p>
            <a:pPr lvl="0"/>
            <a:r>
              <a:rPr lang="en-US" b="1" dirty="0" smtClean="0"/>
              <a:t>Agricultural land should situate </a:t>
            </a:r>
            <a:r>
              <a:rPr lang="en-US" b="1" u="sng" dirty="0" smtClean="0"/>
              <a:t>in India</a:t>
            </a:r>
            <a:r>
              <a:rPr lang="en-US" b="1" dirty="0" smtClean="0"/>
              <a:t>.</a:t>
            </a:r>
            <a:endParaRPr lang="en-US" dirty="0" smtClean="0"/>
          </a:p>
          <a:p>
            <a:pPr lvl="0"/>
            <a:r>
              <a:rPr lang="en-US" b="1" dirty="0" smtClean="0"/>
              <a:t>But while computing the non agricultural income agricultural income is also taken into consideration.</a:t>
            </a:r>
            <a:endParaRPr lang="en-US" dirty="0" smtClean="0"/>
          </a:p>
          <a:p>
            <a:pPr lvl="0"/>
            <a:r>
              <a:rPr lang="en-US" b="1" dirty="0" smtClean="0"/>
              <a:t>Applicable to Individuals/ HUF/ AOP/BOI/ Artificial Judicial persons/ Unregistered firms.</a:t>
            </a:r>
            <a:endParaRPr lang="en-US" dirty="0"/>
          </a:p>
        </p:txBody>
      </p:sp>
      <p:sp>
        <p:nvSpPr>
          <p:cNvPr id="3" name="Title 2"/>
          <p:cNvSpPr>
            <a:spLocks noGrp="1"/>
          </p:cNvSpPr>
          <p:nvPr>
            <p:ph type="title"/>
          </p:nvPr>
        </p:nvSpPr>
        <p:spPr/>
        <p:txBody>
          <a:bodyPr/>
          <a:lstStyle/>
          <a:p>
            <a:r>
              <a:rPr lang="en-US" dirty="0" smtClean="0">
                <a:solidFill>
                  <a:srgbClr val="FFC000"/>
                </a:solidFill>
              </a:rPr>
              <a:t>INTRODUCTION</a:t>
            </a:r>
            <a:endParaRPr lang="en-US" dirty="0">
              <a:solidFill>
                <a:srgbClr val="FFC000"/>
              </a:solidFill>
            </a:endParaRPr>
          </a:p>
        </p:txBody>
      </p:sp>
    </p:spTree>
  </p:cSld>
  <p:clrMapOvr>
    <a:masterClrMapping/>
  </p:clrMapOvr>
  <p:transition spd="med" advTm="45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7" dur="500"/>
                                        <p:tgtEl>
                                          <p:spTgt spid="4">
                                            <p:txEl>
                                              <p:pRg st="0" end="0"/>
                                            </p:txEl>
                                          </p:spTgt>
                                        </p:tgtEl>
                                        <p:attrNameLst>
                                          <p:attrName>ppt_y</p:attrName>
                                        </p:attrNameLst>
                                      </p:cBhvr>
                                      <p:tavLst>
                                        <p:tav tm="0">
                                          <p:val>
                                            <p:strVal val="ppt_y"/>
                                          </p:val>
                                        </p:tav>
                                        <p:tav tm="100000">
                                          <p:val>
                                            <p:strVal val="1+ppt_h/2"/>
                                          </p:val>
                                        </p:tav>
                                      </p:tavLst>
                                    </p:anim>
                                    <p:set>
                                      <p:cBhvr>
                                        <p:cTn id="8" dur="1" fill="hold">
                                          <p:stCondLst>
                                            <p:cond delay="499"/>
                                          </p:stCondLst>
                                        </p:cTn>
                                        <p:tgtEl>
                                          <p:spTgt spid="4">
                                            <p:txEl>
                                              <p:pRg st="0" end="0"/>
                                            </p:txEl>
                                          </p:spTgt>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2" presetClass="exit" presetSubtype="4" fill="hold" grpId="0" nodeType="clickEffect">
                                  <p:stCondLst>
                                    <p:cond delay="0"/>
                                  </p:stCondLst>
                                  <p:childTnLst>
                                    <p:anim calcmode="lin" valueType="num">
                                      <p:cBhvr additive="base">
                                        <p:cTn id="12" dur="500"/>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3" dur="500"/>
                                        <p:tgtEl>
                                          <p:spTgt spid="4">
                                            <p:txEl>
                                              <p:pRg st="1" end="1"/>
                                            </p:txEl>
                                          </p:spTgt>
                                        </p:tgtEl>
                                        <p:attrNameLst>
                                          <p:attrName>ppt_y</p:attrName>
                                        </p:attrNameLst>
                                      </p:cBhvr>
                                      <p:tavLst>
                                        <p:tav tm="0">
                                          <p:val>
                                            <p:strVal val="ppt_y"/>
                                          </p:val>
                                        </p:tav>
                                        <p:tav tm="100000">
                                          <p:val>
                                            <p:strVal val="1+ppt_h/2"/>
                                          </p:val>
                                        </p:tav>
                                      </p:tavLst>
                                    </p:anim>
                                    <p:set>
                                      <p:cBhvr>
                                        <p:cTn id="14" dur="1" fill="hold">
                                          <p:stCondLst>
                                            <p:cond delay="499"/>
                                          </p:stCondLst>
                                        </p:cTn>
                                        <p:tgtEl>
                                          <p:spTgt spid="4">
                                            <p:txEl>
                                              <p:pRg st="1" end="1"/>
                                            </p:txEl>
                                          </p:spTgt>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2" presetClass="exit" presetSubtype="4" fill="hold" grpId="0" nodeType="clickEffect">
                                  <p:stCondLst>
                                    <p:cond delay="0"/>
                                  </p:stCondLst>
                                  <p:childTnLst>
                                    <p:anim calcmode="lin" valueType="num">
                                      <p:cBhvr additive="base">
                                        <p:cTn id="18" dur="500"/>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9" dur="500"/>
                                        <p:tgtEl>
                                          <p:spTgt spid="4">
                                            <p:txEl>
                                              <p:pRg st="2" end="2"/>
                                            </p:txEl>
                                          </p:spTgt>
                                        </p:tgtEl>
                                        <p:attrNameLst>
                                          <p:attrName>ppt_y</p:attrName>
                                        </p:attrNameLst>
                                      </p:cBhvr>
                                      <p:tavLst>
                                        <p:tav tm="0">
                                          <p:val>
                                            <p:strVal val="ppt_y"/>
                                          </p:val>
                                        </p:tav>
                                        <p:tav tm="100000">
                                          <p:val>
                                            <p:strVal val="1+ppt_h/2"/>
                                          </p:val>
                                        </p:tav>
                                      </p:tavLst>
                                    </p:anim>
                                    <p:set>
                                      <p:cBhvr>
                                        <p:cTn id="20" dur="1" fill="hold">
                                          <p:stCondLst>
                                            <p:cond delay="499"/>
                                          </p:stCondLst>
                                        </p:cTn>
                                        <p:tgtEl>
                                          <p:spTgt spid="4">
                                            <p:txEl>
                                              <p:pRg st="2" end="2"/>
                                            </p:txEl>
                                          </p:spTgt>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 presetClass="exit" presetSubtype="4" fill="hold" grpId="0" nodeType="clickEffect">
                                  <p:stCondLst>
                                    <p:cond delay="0"/>
                                  </p:stCondLst>
                                  <p:childTnLst>
                                    <p:anim calcmode="lin" valueType="num">
                                      <p:cBhvr additive="base">
                                        <p:cTn id="24" dur="500"/>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5" dur="500"/>
                                        <p:tgtEl>
                                          <p:spTgt spid="4">
                                            <p:txEl>
                                              <p:pRg st="3" end="3"/>
                                            </p:txEl>
                                          </p:spTgt>
                                        </p:tgtEl>
                                        <p:attrNameLst>
                                          <p:attrName>ppt_y</p:attrName>
                                        </p:attrNameLst>
                                      </p:cBhvr>
                                      <p:tavLst>
                                        <p:tav tm="0">
                                          <p:val>
                                            <p:strVal val="ppt_y"/>
                                          </p:val>
                                        </p:tav>
                                        <p:tav tm="100000">
                                          <p:val>
                                            <p:strVal val="1+ppt_h/2"/>
                                          </p:val>
                                        </p:tav>
                                      </p:tavLst>
                                    </p:anim>
                                    <p:set>
                                      <p:cBhvr>
                                        <p:cTn id="26" dur="1" fill="hold">
                                          <p:stCondLst>
                                            <p:cond delay="499"/>
                                          </p:stCondLst>
                                        </p:cTn>
                                        <p:tgtEl>
                                          <p:spTgt spid="4">
                                            <p:txEl>
                                              <p:pRg st="3" end="3"/>
                                            </p:txEl>
                                          </p:spTgt>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2" presetClass="exit" presetSubtype="4" fill="hold" grpId="0" nodeType="clickEffect">
                                  <p:stCondLst>
                                    <p:cond delay="0"/>
                                  </p:stCondLst>
                                  <p:childTnLst>
                                    <p:anim calcmode="lin" valueType="num">
                                      <p:cBhvr additive="base">
                                        <p:cTn id="30" dur="500"/>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1" dur="500"/>
                                        <p:tgtEl>
                                          <p:spTgt spid="4">
                                            <p:txEl>
                                              <p:pRg st="4" end="4"/>
                                            </p:txEl>
                                          </p:spTgt>
                                        </p:tgtEl>
                                        <p:attrNameLst>
                                          <p:attrName>ppt_y</p:attrName>
                                        </p:attrNameLst>
                                      </p:cBhvr>
                                      <p:tavLst>
                                        <p:tav tm="0">
                                          <p:val>
                                            <p:strVal val="ppt_y"/>
                                          </p:val>
                                        </p:tav>
                                        <p:tav tm="100000">
                                          <p:val>
                                            <p:strVal val="1+ppt_h/2"/>
                                          </p:val>
                                        </p:tav>
                                      </p:tavLst>
                                    </p:anim>
                                    <p:set>
                                      <p:cBhvr>
                                        <p:cTn id="32" dur="1" fill="hold">
                                          <p:stCondLst>
                                            <p:cond delay="499"/>
                                          </p:stCondLst>
                                        </p:cTn>
                                        <p:tgtEl>
                                          <p:spTgt spid="4">
                                            <p:txEl>
                                              <p:pRg st="4" end="4"/>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5800" y="685800"/>
            <a:ext cx="8001000" cy="4343400"/>
          </a:xfrm>
        </p:spPr>
        <p:txBody>
          <a:bodyPr/>
          <a:lstStyle/>
          <a:p>
            <a:pPr>
              <a:buFont typeface="Arial" pitchFamily="34" charset="0"/>
              <a:buChar char="•"/>
            </a:pPr>
            <a:r>
              <a:rPr lang="en-US" sz="3200" b="1" dirty="0" smtClean="0"/>
              <a:t>It is a </a:t>
            </a:r>
            <a:r>
              <a:rPr lang="en-US" sz="3200" b="1" dirty="0" smtClean="0">
                <a:solidFill>
                  <a:schemeClr val="tx1"/>
                </a:solidFill>
              </a:rPr>
              <a:t>partial integration of taxes. So, the following two conditions must be satisfied.</a:t>
            </a:r>
            <a:r>
              <a:rPr lang="en-US" sz="3200" dirty="0" smtClean="0">
                <a:solidFill>
                  <a:schemeClr val="tx1"/>
                </a:solidFill>
              </a:rPr>
              <a:t/>
            </a:r>
            <a:br>
              <a:rPr lang="en-US" sz="3200" dirty="0" smtClean="0">
                <a:solidFill>
                  <a:schemeClr val="tx1"/>
                </a:solidFill>
              </a:rPr>
            </a:br>
            <a:r>
              <a:rPr lang="en-US" sz="3200" dirty="0" smtClean="0">
                <a:solidFill>
                  <a:schemeClr val="tx1"/>
                </a:solidFill>
              </a:rPr>
              <a:t>      1.  </a:t>
            </a:r>
            <a:r>
              <a:rPr lang="en-US" sz="3200" b="1" dirty="0" smtClean="0">
                <a:solidFill>
                  <a:schemeClr val="tx1"/>
                </a:solidFill>
              </a:rPr>
              <a:t>Net Agricultural income should    	Exceed Rs. 5,000/-</a:t>
            </a:r>
            <a:r>
              <a:rPr lang="en-US" sz="3200" dirty="0" smtClean="0">
                <a:solidFill>
                  <a:schemeClr val="tx1"/>
                </a:solidFill>
              </a:rPr>
              <a:t/>
            </a:r>
            <a:br>
              <a:rPr lang="en-US" sz="3200" dirty="0" smtClean="0">
                <a:solidFill>
                  <a:schemeClr val="tx1"/>
                </a:solidFill>
              </a:rPr>
            </a:br>
            <a:r>
              <a:rPr lang="en-US" sz="3200" dirty="0" smtClean="0">
                <a:solidFill>
                  <a:schemeClr val="tx1"/>
                </a:solidFill>
              </a:rPr>
              <a:t>     2. </a:t>
            </a:r>
            <a:r>
              <a:rPr lang="en-US" sz="3200" b="1" dirty="0" smtClean="0">
                <a:solidFill>
                  <a:schemeClr val="tx1"/>
                </a:solidFill>
              </a:rPr>
              <a:t>Non Agricultural income should  	exceed the maximum amount not 	chargeable to tax.</a:t>
            </a:r>
            <a:r>
              <a:rPr lang="en-US" sz="3200" dirty="0" smtClean="0">
                <a:solidFill>
                  <a:schemeClr val="tx1"/>
                </a:solidFill>
              </a:rPr>
              <a:t/>
            </a:r>
            <a:br>
              <a:rPr lang="en-US" sz="3200" dirty="0" smtClean="0">
                <a:solidFill>
                  <a:schemeClr val="tx1"/>
                </a:solidFill>
              </a:rPr>
            </a:br>
            <a:endParaRPr lang="en-US" sz="3200" dirty="0">
              <a:solidFill>
                <a:schemeClr val="tx1"/>
              </a:solidFill>
            </a:endParaRPr>
          </a:p>
        </p:txBody>
      </p:sp>
      <p:pic>
        <p:nvPicPr>
          <p:cNvPr id="5" name="Picture 4" descr="3.jpg"/>
          <p:cNvPicPr>
            <a:picLocks noChangeAspect="1"/>
          </p:cNvPicPr>
          <p:nvPr/>
        </p:nvPicPr>
        <p:blipFill>
          <a:blip r:embed="rId2" cstate="print"/>
          <a:stretch>
            <a:fillRect/>
          </a:stretch>
        </p:blipFill>
        <p:spPr>
          <a:xfrm>
            <a:off x="762000" y="4876800"/>
            <a:ext cx="8000999" cy="1524000"/>
          </a:xfrm>
          <a:prstGeom prst="rect">
            <a:avLst/>
          </a:prstGeom>
        </p:spPr>
      </p:pic>
    </p:spTree>
  </p:cSld>
  <p:clrMapOvr>
    <a:masterClrMapping/>
  </p:clrMapOvr>
  <p:transition spd="med" advTm="18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1"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4)">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86200" y="457200"/>
            <a:ext cx="4800600" cy="762000"/>
          </a:xfrm>
        </p:spPr>
        <p:txBody>
          <a:bodyPr/>
          <a:lstStyle/>
          <a:p>
            <a:r>
              <a:rPr lang="en-US" i="1" u="sng" dirty="0" smtClean="0">
                <a:solidFill>
                  <a:schemeClr val="tx1"/>
                </a:solidFill>
              </a:rPr>
              <a:t>AGRICULTURAL INCOME MEANS:</a:t>
            </a:r>
            <a:r>
              <a:rPr lang="en-US" dirty="0" smtClean="0">
                <a:solidFill>
                  <a:schemeClr val="tx1"/>
                </a:solidFill>
              </a:rPr>
              <a:t/>
            </a:r>
            <a:br>
              <a:rPr lang="en-US" dirty="0" smtClean="0">
                <a:solidFill>
                  <a:schemeClr val="tx1"/>
                </a:solidFill>
              </a:rPr>
            </a:br>
            <a:endParaRPr lang="en-US" dirty="0">
              <a:solidFill>
                <a:schemeClr val="tx1"/>
              </a:solidFill>
            </a:endParaRPr>
          </a:p>
        </p:txBody>
      </p:sp>
      <p:pic>
        <p:nvPicPr>
          <p:cNvPr id="5" name="Picture Placeholder 4" descr="download.jpg"/>
          <p:cNvPicPr>
            <a:picLocks noGrp="1" noChangeAspect="1"/>
          </p:cNvPicPr>
          <p:nvPr>
            <p:ph type="pic" idx="1"/>
          </p:nvPr>
        </p:nvPicPr>
        <p:blipFill>
          <a:blip r:embed="rId2" cstate="print"/>
          <a:srcRect l="15215" r="15215"/>
          <a:stretch>
            <a:fillRect/>
          </a:stretch>
        </p:blipFill>
        <p:spPr>
          <a:xfrm>
            <a:off x="457200" y="457200"/>
            <a:ext cx="2819400" cy="5562600"/>
          </a:xfrm>
        </p:spPr>
      </p:pic>
      <p:sp>
        <p:nvSpPr>
          <p:cNvPr id="4" name="Text Placeholder 3"/>
          <p:cNvSpPr>
            <a:spLocks noGrp="1"/>
          </p:cNvSpPr>
          <p:nvPr>
            <p:ph type="body" sz="half" idx="2"/>
          </p:nvPr>
        </p:nvSpPr>
        <p:spPr>
          <a:xfrm>
            <a:off x="3581400" y="1219200"/>
            <a:ext cx="5105400" cy="4800600"/>
          </a:xfrm>
        </p:spPr>
        <p:txBody>
          <a:bodyPr/>
          <a:lstStyle/>
          <a:p>
            <a:pPr lvl="0"/>
            <a:r>
              <a:rPr lang="en-US" b="1" dirty="0" smtClean="0"/>
              <a:t>Rent receipts – Arises from using of Land for agricultural produce.</a:t>
            </a:r>
            <a:endParaRPr lang="en-US" dirty="0" smtClean="0"/>
          </a:p>
          <a:p>
            <a:pPr lvl="0"/>
            <a:r>
              <a:rPr lang="en-US" b="1" dirty="0" smtClean="0"/>
              <a:t>Any income derived from such land by agricultural operations including processing of agricultural produce, raised or received as rent in kind so as to render it fit for the market, or sale of such produce.</a:t>
            </a:r>
            <a:endParaRPr lang="en-US" dirty="0" smtClean="0"/>
          </a:p>
          <a:p>
            <a:pPr lvl="0"/>
            <a:r>
              <a:rPr lang="en-US" b="1" dirty="0" smtClean="0"/>
              <a:t>  Income attributable to a farm house  used as a dwelling house, store house etc. such</a:t>
            </a:r>
            <a:endParaRPr lang="en-US" dirty="0" smtClean="0"/>
          </a:p>
          <a:p>
            <a:r>
              <a:rPr lang="en-US" b="1" dirty="0" smtClean="0"/>
              <a:t>that building is situated on or in the immediate vicinity of the land.  </a:t>
            </a:r>
            <a:endParaRPr lang="en-US" dirty="0" smtClean="0"/>
          </a:p>
          <a:p>
            <a:endParaRPr lang="en-US" dirty="0"/>
          </a:p>
        </p:txBody>
      </p:sp>
    </p:spTree>
  </p:cSld>
  <p:clrMapOvr>
    <a:masterClrMapping/>
  </p:clrMapOvr>
  <p:transition spd="med" advTm="145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Content Placeholder 3" descr="7.jpg"/>
          <p:cNvPicPr>
            <a:picLocks noGrp="1" noChangeAspect="1"/>
          </p:cNvPicPr>
          <p:nvPr>
            <p:ph idx="1"/>
          </p:nvPr>
        </p:nvPicPr>
        <p:blipFill>
          <a:blip r:embed="rId2" cstate="print"/>
          <a:stretch>
            <a:fillRect/>
          </a:stretch>
        </p:blipFill>
        <p:spPr>
          <a:xfrm>
            <a:off x="457200" y="3657600"/>
            <a:ext cx="8382000" cy="1981200"/>
          </a:xfrm>
        </p:spPr>
      </p:pic>
      <p:sp>
        <p:nvSpPr>
          <p:cNvPr id="3" name="Title 2"/>
          <p:cNvSpPr>
            <a:spLocks noGrp="1"/>
          </p:cNvSpPr>
          <p:nvPr>
            <p:ph type="title"/>
          </p:nvPr>
        </p:nvSpPr>
        <p:spPr>
          <a:xfrm>
            <a:off x="457200" y="152400"/>
            <a:ext cx="8229600" cy="3810000"/>
          </a:xfrm>
        </p:spPr>
        <p:txBody>
          <a:bodyPr>
            <a:normAutofit/>
          </a:bodyPr>
          <a:lstStyle/>
          <a:p>
            <a:r>
              <a:rPr lang="en-US" sz="2400" b="1" u="sng" spc="0" dirty="0" smtClean="0">
                <a:solidFill>
                  <a:schemeClr val="tx2"/>
                </a:solidFill>
              </a:rPr>
              <a:t>THE POINT SHOULD CONSIDER BEFORE GOING TO DECIDE THE AGRICULTURAL INCOME</a:t>
            </a:r>
            <a:r>
              <a:rPr lang="en-US" sz="2400" b="1" u="sng" spc="600" dirty="0" smtClean="0">
                <a:solidFill>
                  <a:schemeClr val="accent3">
                    <a:lumMod val="20000"/>
                    <a:lumOff val="80000"/>
                  </a:schemeClr>
                </a:solidFill>
              </a:rPr>
              <a:t/>
            </a:r>
            <a:br>
              <a:rPr lang="en-US" sz="2400" b="1" u="sng" spc="600" dirty="0" smtClean="0">
                <a:solidFill>
                  <a:schemeClr val="accent3">
                    <a:lumMod val="20000"/>
                    <a:lumOff val="80000"/>
                  </a:schemeClr>
                </a:solidFill>
              </a:rPr>
            </a:br>
            <a:r>
              <a:rPr lang="en-US" sz="2400" b="1" dirty="0" smtClean="0">
                <a:solidFill>
                  <a:schemeClr val="accent3">
                    <a:lumMod val="20000"/>
                    <a:lumOff val="80000"/>
                  </a:schemeClr>
                </a:solidFill>
              </a:rPr>
              <a:t>                     The land must exists and used for Agricultural procedures/ operations/ activities and  necessary efforts   taken for the crop to sprout of the land.</a:t>
            </a:r>
            <a:r>
              <a:rPr lang="en-US" sz="2400" dirty="0" smtClean="0">
                <a:solidFill>
                  <a:schemeClr val="accent3">
                    <a:lumMod val="20000"/>
                    <a:lumOff val="80000"/>
                  </a:schemeClr>
                </a:solidFill>
              </a:rPr>
              <a:t/>
            </a:r>
            <a:br>
              <a:rPr lang="en-US" sz="2400" dirty="0" smtClean="0">
                <a:solidFill>
                  <a:schemeClr val="accent3">
                    <a:lumMod val="20000"/>
                    <a:lumOff val="80000"/>
                  </a:schemeClr>
                </a:solidFill>
              </a:rPr>
            </a:br>
            <a:r>
              <a:rPr lang="en-US" sz="2400" dirty="0" smtClean="0">
                <a:solidFill>
                  <a:schemeClr val="accent3">
                    <a:lumMod val="60000"/>
                    <a:lumOff val="40000"/>
                  </a:schemeClr>
                </a:solidFill>
              </a:rPr>
              <a:t/>
            </a:r>
            <a:br>
              <a:rPr lang="en-US" sz="2400" dirty="0" smtClean="0">
                <a:solidFill>
                  <a:schemeClr val="accent3">
                    <a:lumMod val="60000"/>
                    <a:lumOff val="40000"/>
                  </a:schemeClr>
                </a:solidFill>
              </a:rPr>
            </a:br>
            <a:endParaRPr lang="en-US" sz="2400" dirty="0">
              <a:solidFill>
                <a:schemeClr val="accent3">
                  <a:lumMod val="60000"/>
                  <a:lumOff val="40000"/>
                </a:schemeClr>
              </a:solidFill>
            </a:endParaRPr>
          </a:p>
        </p:txBody>
      </p:sp>
    </p:spTree>
  </p:cSld>
  <p:clrMapOvr>
    <a:masterClrMapping/>
  </p:clrMapOvr>
  <p:transition spd="med" advTm="45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xit" presetSubtype="26" fill="hold" nodeType="clickEffect">
                                  <p:stCondLst>
                                    <p:cond delay="0"/>
                                  </p:stCondLst>
                                  <p:childTnLst>
                                    <p:animEffect transition="out" filter="barn(inHorizontal)">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b="1" u="sng" dirty="0" smtClean="0"/>
              <a:t/>
            </a:r>
            <a:br>
              <a:rPr lang="en-US" b="1" u="sng" dirty="0" smtClean="0"/>
            </a:br>
            <a:r>
              <a:rPr lang="en-US" b="1" u="sng" dirty="0" smtClean="0"/>
              <a:t/>
            </a:r>
            <a:br>
              <a:rPr lang="en-US" b="1" u="sng" dirty="0" smtClean="0"/>
            </a:br>
            <a:r>
              <a:rPr lang="en-US" b="1" u="sng" dirty="0" smtClean="0"/>
              <a:t>Important points to be considered</a:t>
            </a:r>
            <a:r>
              <a:rPr lang="en-US" dirty="0" smtClean="0"/>
              <a:t/>
            </a:r>
            <a:br>
              <a:rPr lang="en-US" dirty="0" smtClean="0"/>
            </a:br>
            <a:endParaRPr lang="en-US" dirty="0"/>
          </a:p>
        </p:txBody>
      </p:sp>
      <p:sp>
        <p:nvSpPr>
          <p:cNvPr id="5" name="Content Placeholder 4"/>
          <p:cNvSpPr>
            <a:spLocks noGrp="1"/>
          </p:cNvSpPr>
          <p:nvPr>
            <p:ph idx="1"/>
          </p:nvPr>
        </p:nvSpPr>
        <p:spPr/>
        <p:txBody>
          <a:bodyPr/>
          <a:lstStyle/>
          <a:p>
            <a:pPr lvl="0"/>
            <a:r>
              <a:rPr lang="en-US" b="1" dirty="0" smtClean="0"/>
              <a:t>Agricultural income can be considered even if the agricultural land situated in specified urban area.</a:t>
            </a:r>
            <a:endParaRPr lang="en-US" dirty="0" smtClean="0"/>
          </a:p>
          <a:p>
            <a:pPr lvl="0"/>
            <a:r>
              <a:rPr lang="en-US" b="1" dirty="0" smtClean="0"/>
              <a:t>Its computation is same as business income</a:t>
            </a:r>
            <a:endParaRPr lang="en-US" dirty="0" smtClean="0"/>
          </a:p>
          <a:p>
            <a:pPr lvl="0"/>
            <a:r>
              <a:rPr lang="en-US" b="1" u="sng" dirty="0" smtClean="0"/>
              <a:t>Loss can be carried forward</a:t>
            </a:r>
            <a:r>
              <a:rPr lang="en-US" b="1" dirty="0" smtClean="0"/>
              <a:t> and set off with agricultural income of </a:t>
            </a:r>
            <a:r>
              <a:rPr lang="en-US" b="1" u="sng" dirty="0" smtClean="0"/>
              <a:t>next  8</a:t>
            </a:r>
            <a:r>
              <a:rPr lang="en-US" b="1" dirty="0" smtClean="0"/>
              <a:t> Assessment years.</a:t>
            </a:r>
            <a:endParaRPr lang="en-US" dirty="0"/>
          </a:p>
        </p:txBody>
      </p:sp>
    </p:spTree>
  </p:cSld>
  <p:clrMapOvr>
    <a:masterClrMapping/>
  </p:clrMapOvr>
  <p:transition spd="med" advTm="56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4" fill="hold" grpId="0" nodeType="clickEffect">
                                  <p:stCondLst>
                                    <p:cond delay="0"/>
                                  </p:stCondLst>
                                  <p:childTnLst>
                                    <p:animEffect transition="out" filter="wipe(down)">
                                      <p:cBhvr>
                                        <p:cTn id="6" dur="500"/>
                                        <p:tgtEl>
                                          <p:spTgt spid="5">
                                            <p:txEl>
                                              <p:pRg st="0" end="0"/>
                                            </p:txEl>
                                          </p:spTgt>
                                        </p:tgtEl>
                                      </p:cBhvr>
                                    </p:animEffect>
                                    <p:set>
                                      <p:cBhvr>
                                        <p:cTn id="7" dur="1" fill="hold">
                                          <p:stCondLst>
                                            <p:cond delay="499"/>
                                          </p:stCondLst>
                                        </p:cTn>
                                        <p:tgtEl>
                                          <p:spTgt spid="5">
                                            <p:txEl>
                                              <p:pRg st="0" end="0"/>
                                            </p:txEl>
                                          </p:spTgt>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4" fill="hold" grpId="0" nodeType="clickEffect">
                                  <p:stCondLst>
                                    <p:cond delay="0"/>
                                  </p:stCondLst>
                                  <p:childTnLst>
                                    <p:animEffect transition="out" filter="wipe(down)">
                                      <p:cBhvr>
                                        <p:cTn id="11" dur="500"/>
                                        <p:tgtEl>
                                          <p:spTgt spid="5">
                                            <p:txEl>
                                              <p:pRg st="1" end="1"/>
                                            </p:txEl>
                                          </p:spTgt>
                                        </p:tgtEl>
                                      </p:cBhvr>
                                    </p:animEffect>
                                    <p:set>
                                      <p:cBhvr>
                                        <p:cTn id="12" dur="1" fill="hold">
                                          <p:stCondLst>
                                            <p:cond delay="499"/>
                                          </p:stCondLst>
                                        </p:cTn>
                                        <p:tgtEl>
                                          <p:spTgt spid="5">
                                            <p:txEl>
                                              <p:pRg st="1" end="1"/>
                                            </p:txEl>
                                          </p:spTgt>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4" fill="hold" grpId="0" nodeType="clickEffect">
                                  <p:stCondLst>
                                    <p:cond delay="0"/>
                                  </p:stCondLst>
                                  <p:childTnLst>
                                    <p:animEffect transition="out" filter="wipe(down)">
                                      <p:cBhvr>
                                        <p:cTn id="16" dur="500"/>
                                        <p:tgtEl>
                                          <p:spTgt spid="5">
                                            <p:txEl>
                                              <p:pRg st="2" end="2"/>
                                            </p:txEl>
                                          </p:spTgt>
                                        </p:tgtEl>
                                      </p:cBhvr>
                                    </p:animEffect>
                                    <p:set>
                                      <p:cBhvr>
                                        <p:cTn id="17" dur="1" fill="hold">
                                          <p:stCondLst>
                                            <p:cond delay="499"/>
                                          </p:stCondLst>
                                        </p:cTn>
                                        <p:tgtEl>
                                          <p:spTgt spid="5">
                                            <p:txEl>
                                              <p:pRg st="2" end="2"/>
                                            </p:txEl>
                                          </p:spTgt>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0" presetClass="exit" presetSubtype="0" fill="hold" grpId="1" nodeType="clickEffect">
                                  <p:stCondLst>
                                    <p:cond delay="0"/>
                                  </p:stCondLst>
                                  <p:childTnLst>
                                    <p:animEffect transition="out" filter="wedge">
                                      <p:cBhvr>
                                        <p:cTn id="21" dur="2000"/>
                                        <p:tgtEl>
                                          <p:spTgt spid="5">
                                            <p:txEl>
                                              <p:pRg st="0" end="0"/>
                                            </p:txEl>
                                          </p:spTgt>
                                        </p:tgtEl>
                                      </p:cBhvr>
                                    </p:animEffect>
                                    <p:set>
                                      <p:cBhvr>
                                        <p:cTn id="22" dur="1" fill="hold">
                                          <p:stCondLst>
                                            <p:cond delay="1999"/>
                                          </p:stCondLst>
                                        </p:cTn>
                                        <p:tgtEl>
                                          <p:spTgt spid="5">
                                            <p:txEl>
                                              <p:pRg st="0" end="0"/>
                                            </p:txEl>
                                          </p:spTgt>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0" presetClass="exit" presetSubtype="0" fill="hold" grpId="1" nodeType="clickEffect">
                                  <p:stCondLst>
                                    <p:cond delay="0"/>
                                  </p:stCondLst>
                                  <p:childTnLst>
                                    <p:animEffect transition="out" filter="wedge">
                                      <p:cBhvr>
                                        <p:cTn id="26" dur="2000"/>
                                        <p:tgtEl>
                                          <p:spTgt spid="5">
                                            <p:txEl>
                                              <p:pRg st="1" end="1"/>
                                            </p:txEl>
                                          </p:spTgt>
                                        </p:tgtEl>
                                      </p:cBhvr>
                                    </p:animEffect>
                                    <p:set>
                                      <p:cBhvr>
                                        <p:cTn id="27" dur="1" fill="hold">
                                          <p:stCondLst>
                                            <p:cond delay="1999"/>
                                          </p:stCondLst>
                                        </p:cTn>
                                        <p:tgtEl>
                                          <p:spTgt spid="5">
                                            <p:txEl>
                                              <p:pRg st="1" end="1"/>
                                            </p:txEl>
                                          </p:spTgt>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0" presetClass="exit" presetSubtype="0" fill="hold" grpId="1" nodeType="clickEffect">
                                  <p:stCondLst>
                                    <p:cond delay="0"/>
                                  </p:stCondLst>
                                  <p:childTnLst>
                                    <p:animEffect transition="out" filter="wedge">
                                      <p:cBhvr>
                                        <p:cTn id="31" dur="2000"/>
                                        <p:tgtEl>
                                          <p:spTgt spid="5">
                                            <p:txEl>
                                              <p:pRg st="2" end="2"/>
                                            </p:txEl>
                                          </p:spTgt>
                                        </p:tgtEl>
                                      </p:cBhvr>
                                    </p:animEffect>
                                    <p:set>
                                      <p:cBhvr>
                                        <p:cTn id="32" dur="1" fill="hold">
                                          <p:stCondLst>
                                            <p:cond delay="1999"/>
                                          </p:stCondLst>
                                        </p:cTn>
                                        <p:tgtEl>
                                          <p:spTgt spid="5">
                                            <p:txEl>
                                              <p:pRg st="2" end="2"/>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5" grpI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t>For example Mr. </a:t>
            </a:r>
            <a:r>
              <a:rPr lang="en-US" b="1" dirty="0" err="1" smtClean="0"/>
              <a:t>Tarun</a:t>
            </a:r>
            <a:r>
              <a:rPr lang="en-US" b="1" dirty="0" smtClean="0"/>
              <a:t> who is an individual having Net agricultural income of Rs. 50,000/- and Non Agricultural income of Rs. 2,50,000.Compute Taxable Income for the Assessment  year 2014-2015? </a:t>
            </a:r>
            <a:endParaRPr lang="en-US" dirty="0" smtClean="0"/>
          </a:p>
          <a:p>
            <a:endParaRPr lang="en-US" dirty="0"/>
          </a:p>
        </p:txBody>
      </p:sp>
      <p:sp>
        <p:nvSpPr>
          <p:cNvPr id="3" name="Title 2"/>
          <p:cNvSpPr>
            <a:spLocks noGrp="1"/>
          </p:cNvSpPr>
          <p:nvPr>
            <p:ph type="title"/>
          </p:nvPr>
        </p:nvSpPr>
        <p:spPr/>
        <p:txBody>
          <a:bodyPr>
            <a:normAutofit/>
          </a:bodyPr>
          <a:lstStyle/>
          <a:p>
            <a:r>
              <a:rPr lang="en-US" sz="2000" b="1" u="sng" dirty="0" smtClean="0"/>
              <a:t>CALCULATION OF AGRICULTURAL INCOME (with an example) </a:t>
            </a:r>
            <a:r>
              <a:rPr lang="en-US" sz="2400" dirty="0" smtClean="0"/>
              <a:t/>
            </a:r>
            <a:br>
              <a:rPr lang="en-US" sz="2400" dirty="0" smtClean="0"/>
            </a:br>
            <a:endParaRPr lang="en-US" sz="2400" dirty="0"/>
          </a:p>
        </p:txBody>
      </p:sp>
    </p:spTree>
  </p:cSld>
  <p:clrMapOvr>
    <a:masterClrMapping/>
  </p:clrMapOvr>
  <p:transition spd="med" advTm="105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xit" presetSubtype="16" fill="hold" grpId="0" nodeType="clickEffect">
                                  <p:stCondLst>
                                    <p:cond delay="0"/>
                                  </p:stCondLst>
                                  <p:childTnLst>
                                    <p:animEffect transition="out" filter="box(in)">
                                      <p:cBhvr>
                                        <p:cTn id="6" dur="500"/>
                                        <p:tgtEl>
                                          <p:spTgt spid="2">
                                            <p:txEl>
                                              <p:pRg st="0" end="0"/>
                                            </p:txEl>
                                          </p:spTgt>
                                        </p:tgtEl>
                                      </p:cBhvr>
                                    </p:animEffect>
                                    <p:set>
                                      <p:cBhvr>
                                        <p:cTn id="7" dur="1" fill="hold">
                                          <p:stCondLst>
                                            <p:cond delay="499"/>
                                          </p:stCondLst>
                                        </p:cTn>
                                        <p:tgtEl>
                                          <p:spTgt spid="2">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228600"/>
          </a:xfrm>
        </p:spPr>
        <p:txBody>
          <a:bodyPr>
            <a:normAutofit fontScale="90000"/>
          </a:bodyPr>
          <a:lstStyle/>
          <a:p>
            <a:r>
              <a:rPr lang="en-US" dirty="0" smtClean="0"/>
              <a:t> </a:t>
            </a:r>
            <a:endParaRPr lang="en-US" dirty="0"/>
          </a:p>
        </p:txBody>
      </p:sp>
      <p:graphicFrame>
        <p:nvGraphicFramePr>
          <p:cNvPr id="6" name="Content Placeholder 5"/>
          <p:cNvGraphicFramePr>
            <a:graphicFrameLocks noGrp="1"/>
          </p:cNvGraphicFramePr>
          <p:nvPr>
            <p:ph idx="1"/>
          </p:nvPr>
        </p:nvGraphicFramePr>
        <p:xfrm>
          <a:off x="381000" y="685800"/>
          <a:ext cx="8229600" cy="5712048"/>
        </p:xfrm>
        <a:graphic>
          <a:graphicData uri="http://schemas.openxmlformats.org/drawingml/2006/table">
            <a:tbl>
              <a:tblPr firstRow="1" bandRow="1">
                <a:effectLst>
                  <a:innerShdw blurRad="63500" dist="50800" dir="16200000">
                    <a:prstClr val="black">
                      <a:alpha val="50000"/>
                    </a:prstClr>
                  </a:innerShdw>
                </a:effectLst>
                <a:tableStyleId>{306799F8-075E-4A3A-A7F6-7FBC6576F1A4}</a:tableStyleId>
              </a:tblPr>
              <a:tblGrid>
                <a:gridCol w="762000"/>
                <a:gridCol w="4419600"/>
                <a:gridCol w="3048000"/>
              </a:tblGrid>
              <a:tr h="609598">
                <a:tc>
                  <a:txBody>
                    <a:bodyPr/>
                    <a:lstStyle/>
                    <a:p>
                      <a:r>
                        <a:rPr lang="en-US" dirty="0" smtClean="0"/>
                        <a:t>S No.</a:t>
                      </a:r>
                      <a:endParaRPr lang="en-US" dirty="0"/>
                    </a:p>
                  </a:txBody>
                  <a:tcPr/>
                </a:tc>
                <a:tc>
                  <a:txBody>
                    <a:bodyPr/>
                    <a:lstStyle/>
                    <a:p>
                      <a:pPr algn="ctr"/>
                      <a:r>
                        <a:rPr kumimoji="0" lang="en-US" sz="1800" b="1" kern="1200" dirty="0" smtClean="0">
                          <a:solidFill>
                            <a:schemeClr val="lt1"/>
                          </a:solidFill>
                          <a:latin typeface="+mn-lt"/>
                          <a:ea typeface="+mn-ea"/>
                          <a:cs typeface="+mn-cs"/>
                        </a:rPr>
                        <a:t>AS PER RULE</a:t>
                      </a:r>
                      <a:endParaRPr lang="en-US" dirty="0"/>
                    </a:p>
                  </a:txBody>
                  <a:tcPr/>
                </a:tc>
                <a:tc>
                  <a:txBody>
                    <a:bodyPr/>
                    <a:lstStyle/>
                    <a:p>
                      <a:pPr algn="ctr"/>
                      <a:r>
                        <a:rPr lang="en-US" dirty="0" smtClean="0"/>
                        <a:t>EXAMPLE</a:t>
                      </a:r>
                      <a:endParaRPr lang="en-US" dirty="0"/>
                    </a:p>
                  </a:txBody>
                  <a:tcPr/>
                </a:tc>
              </a:tr>
              <a:tr h="609600">
                <a:tc>
                  <a:txBody>
                    <a:bodyPr/>
                    <a:lstStyle/>
                    <a:p>
                      <a:r>
                        <a:rPr lang="en-US" sz="2000" dirty="0" smtClean="0">
                          <a:solidFill>
                            <a:schemeClr val="tx1"/>
                          </a:solidFill>
                        </a:rPr>
                        <a:t>1</a:t>
                      </a:r>
                      <a:endParaRPr lang="en-US" sz="20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600" b="1" kern="1200" dirty="0" smtClean="0">
                          <a:solidFill>
                            <a:schemeClr val="tx1"/>
                          </a:solidFill>
                          <a:latin typeface="+mn-lt"/>
                          <a:ea typeface="+mn-ea"/>
                          <a:cs typeface="+mn-cs"/>
                        </a:rPr>
                        <a:t>Add non-agricultural income with net agricultural income</a:t>
                      </a:r>
                      <a:endParaRPr kumimoji="0" lang="en-US" sz="1600" kern="1200" dirty="0" smtClean="0">
                        <a:solidFill>
                          <a:schemeClr val="tx1"/>
                        </a:solidFill>
                        <a:latin typeface="+mn-lt"/>
                        <a:ea typeface="+mn-ea"/>
                        <a:cs typeface="+mn-cs"/>
                      </a:endParaRPr>
                    </a:p>
                    <a:p>
                      <a:endParaRPr lang="en-US" sz="1600" dirty="0">
                        <a:solidFill>
                          <a:schemeClr val="tx1"/>
                        </a:solidFill>
                      </a:endParaRPr>
                    </a:p>
                  </a:txBody>
                  <a:tcPr/>
                </a:tc>
                <a:tc>
                  <a:txBody>
                    <a:bodyPr/>
                    <a:lstStyle/>
                    <a:p>
                      <a:pPr marL="0" marR="0" algn="just">
                        <a:lnSpc>
                          <a:spcPct val="115000"/>
                        </a:lnSpc>
                        <a:spcBef>
                          <a:spcPts val="0"/>
                        </a:spcBef>
                        <a:spcAft>
                          <a:spcPts val="0"/>
                        </a:spcAft>
                      </a:pPr>
                      <a:endParaRPr lang="en-US" sz="1400" b="1" dirty="0" smtClean="0">
                        <a:solidFill>
                          <a:schemeClr val="tx1"/>
                        </a:solidFill>
                        <a:latin typeface="Book Antiqua"/>
                        <a:ea typeface="Calibri"/>
                        <a:cs typeface="Times New Roman"/>
                      </a:endParaRPr>
                    </a:p>
                    <a:p>
                      <a:pPr marL="0" marR="0" algn="just">
                        <a:lnSpc>
                          <a:spcPct val="115000"/>
                        </a:lnSpc>
                        <a:spcBef>
                          <a:spcPts val="0"/>
                        </a:spcBef>
                        <a:spcAft>
                          <a:spcPts val="0"/>
                        </a:spcAft>
                      </a:pPr>
                      <a:r>
                        <a:rPr lang="en-US" sz="1400" b="1" dirty="0" smtClean="0">
                          <a:solidFill>
                            <a:schemeClr val="tx1"/>
                          </a:solidFill>
                          <a:latin typeface="Book Antiqua"/>
                          <a:ea typeface="Calibri"/>
                          <a:cs typeface="Times New Roman"/>
                        </a:rPr>
                        <a:t>50,000</a:t>
                      </a:r>
                      <a:r>
                        <a:rPr lang="en-US" sz="1400" b="1" dirty="0">
                          <a:solidFill>
                            <a:schemeClr val="tx1"/>
                          </a:solidFill>
                          <a:latin typeface="Book Antiqua"/>
                          <a:ea typeface="Calibri"/>
                          <a:cs typeface="Times New Roman"/>
                        </a:rPr>
                        <a:t>+ 2,50,000=3,00,000</a:t>
                      </a:r>
                      <a:endParaRPr lang="en-US" sz="1400" dirty="0">
                        <a:solidFill>
                          <a:schemeClr val="tx1"/>
                        </a:solidFill>
                        <a:latin typeface="Calibri"/>
                        <a:ea typeface="Calibri"/>
                        <a:cs typeface="Times New Roman"/>
                      </a:endParaRPr>
                    </a:p>
                  </a:txBody>
                  <a:tcPr marL="68580" marR="68580" marT="0" marB="0"/>
                </a:tc>
              </a:tr>
              <a:tr h="609600">
                <a:tc>
                  <a:txBody>
                    <a:bodyPr/>
                    <a:lstStyle/>
                    <a:p>
                      <a:r>
                        <a:rPr lang="en-US" sz="2000" dirty="0" smtClean="0">
                          <a:solidFill>
                            <a:schemeClr val="tx1"/>
                          </a:solidFill>
                        </a:rPr>
                        <a:t>2</a:t>
                      </a:r>
                      <a:endParaRPr lang="en-US" sz="20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600" b="1" kern="1200" dirty="0" smtClean="0">
                          <a:solidFill>
                            <a:schemeClr val="tx1"/>
                          </a:solidFill>
                          <a:latin typeface="+mn-lt"/>
                          <a:ea typeface="+mn-ea"/>
                          <a:cs typeface="+mn-cs"/>
                        </a:rPr>
                        <a:t>Compute Tax on Step 1 (not including </a:t>
                      </a:r>
                      <a:r>
                        <a:rPr kumimoji="0" lang="en-US" sz="1600" b="1" kern="1200" dirty="0" err="1" smtClean="0">
                          <a:solidFill>
                            <a:schemeClr val="tx1"/>
                          </a:solidFill>
                          <a:latin typeface="+mn-lt"/>
                          <a:ea typeface="+mn-ea"/>
                          <a:cs typeface="+mn-cs"/>
                        </a:rPr>
                        <a:t>Cess</a:t>
                      </a:r>
                      <a:r>
                        <a:rPr kumimoji="0" lang="en-US" sz="1600" b="1" kern="1200" dirty="0" smtClean="0">
                          <a:solidFill>
                            <a:schemeClr val="tx1"/>
                          </a:solidFill>
                          <a:latin typeface="+mn-lt"/>
                          <a:ea typeface="+mn-ea"/>
                          <a:cs typeface="+mn-cs"/>
                        </a:rPr>
                        <a:t>)</a:t>
                      </a:r>
                      <a:endParaRPr kumimoji="0" lang="en-US" sz="1600" kern="1200" dirty="0" smtClean="0">
                        <a:solidFill>
                          <a:schemeClr val="tx1"/>
                        </a:solidFill>
                        <a:latin typeface="+mn-lt"/>
                        <a:ea typeface="+mn-ea"/>
                        <a:cs typeface="+mn-cs"/>
                      </a:endParaRPr>
                    </a:p>
                    <a:p>
                      <a:endParaRPr lang="en-US" sz="1600" dirty="0">
                        <a:solidFill>
                          <a:schemeClr val="tx1"/>
                        </a:solidFill>
                      </a:endParaRPr>
                    </a:p>
                  </a:txBody>
                  <a:tcPr/>
                </a:tc>
                <a:tc>
                  <a:txBody>
                    <a:bodyPr/>
                    <a:lstStyle/>
                    <a:p>
                      <a:pPr marL="0" marR="0" algn="just">
                        <a:lnSpc>
                          <a:spcPct val="115000"/>
                        </a:lnSpc>
                        <a:spcBef>
                          <a:spcPts val="0"/>
                        </a:spcBef>
                        <a:spcAft>
                          <a:spcPts val="0"/>
                        </a:spcAft>
                      </a:pPr>
                      <a:endParaRPr lang="en-US" sz="1400" b="1" dirty="0" smtClean="0">
                        <a:solidFill>
                          <a:schemeClr val="tx1"/>
                        </a:solidFill>
                        <a:latin typeface="Book Antiqua"/>
                        <a:ea typeface="Calibri"/>
                        <a:cs typeface="Times New Roman"/>
                      </a:endParaRPr>
                    </a:p>
                    <a:p>
                      <a:pPr marL="0" marR="0" algn="just">
                        <a:lnSpc>
                          <a:spcPct val="115000"/>
                        </a:lnSpc>
                        <a:spcBef>
                          <a:spcPts val="0"/>
                        </a:spcBef>
                        <a:spcAft>
                          <a:spcPts val="0"/>
                        </a:spcAft>
                      </a:pPr>
                      <a:r>
                        <a:rPr lang="en-US" sz="1400" b="1" dirty="0" smtClean="0">
                          <a:solidFill>
                            <a:schemeClr val="tx1"/>
                          </a:solidFill>
                          <a:latin typeface="Book Antiqua"/>
                          <a:ea typeface="Calibri"/>
                          <a:cs typeface="Times New Roman"/>
                        </a:rPr>
                        <a:t>10,000</a:t>
                      </a:r>
                      <a:endParaRPr lang="en-US" sz="1400" dirty="0">
                        <a:solidFill>
                          <a:schemeClr val="tx1"/>
                        </a:solidFill>
                        <a:latin typeface="Calibri"/>
                        <a:ea typeface="Calibri"/>
                        <a:cs typeface="Times New Roman"/>
                      </a:endParaRPr>
                    </a:p>
                  </a:txBody>
                  <a:tcPr marL="68580" marR="68580" marT="0" marB="0"/>
                </a:tc>
              </a:tr>
              <a:tr h="1325929">
                <a:tc>
                  <a:txBody>
                    <a:bodyPr/>
                    <a:lstStyle/>
                    <a:p>
                      <a:r>
                        <a:rPr lang="en-US" sz="2000" dirty="0" smtClean="0">
                          <a:solidFill>
                            <a:schemeClr val="tx1"/>
                          </a:solidFill>
                        </a:rPr>
                        <a:t>3</a:t>
                      </a:r>
                      <a:endParaRPr lang="en-US" sz="20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600" b="1" kern="1200" dirty="0" smtClean="0">
                          <a:solidFill>
                            <a:schemeClr val="tx1"/>
                          </a:solidFill>
                          <a:latin typeface="+mn-lt"/>
                          <a:ea typeface="+mn-ea"/>
                          <a:cs typeface="+mn-cs"/>
                        </a:rPr>
                        <a:t>Add net agricultural income and the </a:t>
                      </a:r>
                      <a:r>
                        <a:rPr kumimoji="0" lang="en-US" sz="1600" b="0" i="0" u="sng" kern="1200" dirty="0" smtClean="0">
                          <a:solidFill>
                            <a:schemeClr val="accent5">
                              <a:lumMod val="20000"/>
                              <a:lumOff val="80000"/>
                            </a:schemeClr>
                          </a:solidFill>
                          <a:latin typeface="+mn-lt"/>
                          <a:ea typeface="+mn-ea"/>
                          <a:cs typeface="+mn-cs"/>
                        </a:rPr>
                        <a:t>maximum</a:t>
                      </a:r>
                      <a:r>
                        <a:rPr kumimoji="0" lang="en-US" sz="1600" b="0" i="0" u="sng" kern="1200" baseline="0" dirty="0" smtClean="0">
                          <a:solidFill>
                            <a:schemeClr val="accent5">
                              <a:lumMod val="20000"/>
                              <a:lumOff val="80000"/>
                            </a:schemeClr>
                          </a:solidFill>
                          <a:latin typeface="+mn-lt"/>
                          <a:ea typeface="+mn-ea"/>
                          <a:cs typeface="+mn-cs"/>
                        </a:rPr>
                        <a:t> exemption limit available to the assessee.</a:t>
                      </a:r>
                      <a:endParaRPr kumimoji="0" lang="en-US" sz="1600" u="sng" kern="1200" dirty="0" smtClean="0">
                        <a:solidFill>
                          <a:schemeClr val="tx1"/>
                        </a:solidFill>
                        <a:latin typeface="+mn-lt"/>
                        <a:ea typeface="+mn-ea"/>
                        <a:cs typeface="+mn-cs"/>
                      </a:endParaRPr>
                    </a:p>
                    <a:p>
                      <a:endParaRPr lang="en-US" sz="1600" dirty="0">
                        <a:solidFill>
                          <a:schemeClr val="tx1"/>
                        </a:solidFill>
                      </a:endParaRPr>
                    </a:p>
                  </a:txBody>
                  <a:tcPr/>
                </a:tc>
                <a:tc>
                  <a:txBody>
                    <a:bodyPr/>
                    <a:lstStyle/>
                    <a:p>
                      <a:pPr marL="0" marR="0" algn="just">
                        <a:lnSpc>
                          <a:spcPct val="115000"/>
                        </a:lnSpc>
                        <a:spcBef>
                          <a:spcPts val="0"/>
                        </a:spcBef>
                        <a:spcAft>
                          <a:spcPts val="0"/>
                        </a:spcAft>
                      </a:pPr>
                      <a:endParaRPr lang="en-US" sz="1400" b="1" dirty="0" smtClean="0">
                        <a:solidFill>
                          <a:schemeClr val="tx1"/>
                        </a:solidFill>
                        <a:latin typeface="Book Antiqua"/>
                        <a:ea typeface="Calibri"/>
                        <a:cs typeface="Times New Roman"/>
                      </a:endParaRPr>
                    </a:p>
                    <a:p>
                      <a:pPr marL="0" marR="0" algn="just">
                        <a:lnSpc>
                          <a:spcPct val="115000"/>
                        </a:lnSpc>
                        <a:spcBef>
                          <a:spcPts val="0"/>
                        </a:spcBef>
                        <a:spcAft>
                          <a:spcPts val="0"/>
                        </a:spcAft>
                      </a:pPr>
                      <a:r>
                        <a:rPr lang="en-US" sz="1400" b="1" dirty="0" smtClean="0">
                          <a:solidFill>
                            <a:schemeClr val="tx1"/>
                          </a:solidFill>
                          <a:latin typeface="Book Antiqua"/>
                          <a:ea typeface="Calibri"/>
                          <a:cs typeface="Times New Roman"/>
                        </a:rPr>
                        <a:t>50,000</a:t>
                      </a:r>
                      <a:r>
                        <a:rPr lang="en-US" sz="1400" b="1" dirty="0">
                          <a:solidFill>
                            <a:schemeClr val="tx1"/>
                          </a:solidFill>
                          <a:latin typeface="Book Antiqua"/>
                          <a:ea typeface="Calibri"/>
                          <a:cs typeface="Times New Roman"/>
                        </a:rPr>
                        <a:t>+ 2,00,000 = 2,50,000</a:t>
                      </a:r>
                      <a:endParaRPr lang="en-US" sz="1400" dirty="0">
                        <a:solidFill>
                          <a:schemeClr val="tx1"/>
                        </a:solidFill>
                        <a:latin typeface="Calibri"/>
                        <a:ea typeface="Calibri"/>
                        <a:cs typeface="Times New Roman"/>
                      </a:endParaRPr>
                    </a:p>
                  </a:txBody>
                  <a:tcPr marL="68580" marR="68580" marT="0" marB="0"/>
                </a:tc>
              </a:tr>
              <a:tr h="609600">
                <a:tc>
                  <a:txBody>
                    <a:bodyPr/>
                    <a:lstStyle/>
                    <a:p>
                      <a:r>
                        <a:rPr lang="en-US" sz="2000" dirty="0" smtClean="0">
                          <a:solidFill>
                            <a:schemeClr val="tx1"/>
                          </a:solidFill>
                        </a:rPr>
                        <a:t>4</a:t>
                      </a:r>
                      <a:endParaRPr lang="en-US" sz="2000" dirty="0">
                        <a:solidFill>
                          <a:schemeClr val="tx1"/>
                        </a:solidFill>
                      </a:endParaRPr>
                    </a:p>
                  </a:txBody>
                  <a:tcPr/>
                </a:tc>
                <a:tc>
                  <a:txBody>
                    <a:bodyPr/>
                    <a:lstStyle/>
                    <a:p>
                      <a:pPr marL="0" marR="0" algn="just">
                        <a:lnSpc>
                          <a:spcPct val="115000"/>
                        </a:lnSpc>
                        <a:spcBef>
                          <a:spcPts val="0"/>
                        </a:spcBef>
                        <a:spcAft>
                          <a:spcPts val="0"/>
                        </a:spcAft>
                      </a:pPr>
                      <a:r>
                        <a:rPr lang="en-US" sz="1600" b="1" dirty="0">
                          <a:solidFill>
                            <a:schemeClr val="tx1"/>
                          </a:solidFill>
                          <a:latin typeface="Book Antiqua"/>
                          <a:ea typeface="Calibri"/>
                          <a:cs typeface="Times New Roman"/>
                        </a:rPr>
                        <a:t> Compute tax on Step 3. (not including </a:t>
                      </a:r>
                      <a:r>
                        <a:rPr lang="en-US" sz="1600" b="1" dirty="0" err="1">
                          <a:solidFill>
                            <a:schemeClr val="tx1"/>
                          </a:solidFill>
                          <a:latin typeface="Book Antiqua"/>
                          <a:ea typeface="Calibri"/>
                          <a:cs typeface="Times New Roman"/>
                        </a:rPr>
                        <a:t>Cess</a:t>
                      </a:r>
                      <a:r>
                        <a:rPr lang="en-US" sz="1600" b="1" dirty="0">
                          <a:solidFill>
                            <a:schemeClr val="tx1"/>
                          </a:solidFill>
                          <a:latin typeface="Book Antiqua"/>
                          <a:ea typeface="Calibri"/>
                          <a:cs typeface="Times New Roman"/>
                        </a:rPr>
                        <a:t>)</a:t>
                      </a:r>
                      <a:endParaRPr lang="en-US" sz="1600" dirty="0">
                        <a:solidFill>
                          <a:schemeClr val="tx1"/>
                        </a:solidFill>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endParaRPr lang="en-US" sz="1400" b="1" dirty="0" smtClean="0">
                        <a:solidFill>
                          <a:schemeClr val="tx1"/>
                        </a:solidFill>
                        <a:latin typeface="Book Antiqua"/>
                        <a:ea typeface="Calibri"/>
                        <a:cs typeface="Times New Roman"/>
                      </a:endParaRPr>
                    </a:p>
                    <a:p>
                      <a:pPr marL="0" marR="0" algn="just">
                        <a:lnSpc>
                          <a:spcPct val="115000"/>
                        </a:lnSpc>
                        <a:spcBef>
                          <a:spcPts val="0"/>
                        </a:spcBef>
                        <a:spcAft>
                          <a:spcPts val="0"/>
                        </a:spcAft>
                      </a:pPr>
                      <a:r>
                        <a:rPr lang="en-US" sz="1400" b="1" dirty="0" smtClean="0">
                          <a:solidFill>
                            <a:schemeClr val="tx1"/>
                          </a:solidFill>
                          <a:latin typeface="Book Antiqua"/>
                          <a:ea typeface="Calibri"/>
                          <a:cs typeface="Times New Roman"/>
                        </a:rPr>
                        <a:t>5,000</a:t>
                      </a:r>
                      <a:endParaRPr lang="en-US" sz="1400" dirty="0">
                        <a:solidFill>
                          <a:schemeClr val="tx1"/>
                        </a:solidFill>
                        <a:latin typeface="Calibri"/>
                        <a:ea typeface="Calibri"/>
                        <a:cs typeface="Times New Roman"/>
                      </a:endParaRPr>
                    </a:p>
                  </a:txBody>
                  <a:tcPr marL="68580" marR="68580" marT="0" marB="0"/>
                </a:tc>
              </a:tr>
              <a:tr h="792529">
                <a:tc>
                  <a:txBody>
                    <a:bodyPr/>
                    <a:lstStyle/>
                    <a:p>
                      <a:r>
                        <a:rPr lang="en-US" sz="2000" dirty="0" smtClean="0">
                          <a:solidFill>
                            <a:schemeClr val="tx1"/>
                          </a:solidFill>
                        </a:rPr>
                        <a:t>5</a:t>
                      </a:r>
                      <a:endParaRPr lang="en-US" sz="2000" dirty="0">
                        <a:solidFill>
                          <a:schemeClr val="tx1"/>
                        </a:solidFill>
                      </a:endParaRPr>
                    </a:p>
                  </a:txBody>
                  <a:tcPr/>
                </a:tc>
                <a:tc>
                  <a:txBody>
                    <a:bodyPr/>
                    <a:lstStyle/>
                    <a:p>
                      <a:pPr marL="0" marR="0" algn="just">
                        <a:lnSpc>
                          <a:spcPct val="115000"/>
                        </a:lnSpc>
                        <a:spcBef>
                          <a:spcPts val="0"/>
                        </a:spcBef>
                        <a:spcAft>
                          <a:spcPts val="0"/>
                        </a:spcAft>
                      </a:pPr>
                      <a:r>
                        <a:rPr lang="en-US" sz="1600" b="1" dirty="0">
                          <a:solidFill>
                            <a:schemeClr val="tx1"/>
                          </a:solidFill>
                          <a:latin typeface="Book Antiqua"/>
                          <a:ea typeface="Calibri"/>
                          <a:cs typeface="Times New Roman"/>
                        </a:rPr>
                        <a:t>Compute Net Tax Payable ( Step 2 – Step 4)</a:t>
                      </a:r>
                      <a:endParaRPr lang="en-US" sz="1600" dirty="0">
                        <a:solidFill>
                          <a:schemeClr val="tx1"/>
                        </a:solidFill>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endParaRPr lang="en-US" sz="1400" b="1" dirty="0" smtClean="0">
                        <a:solidFill>
                          <a:schemeClr val="tx1"/>
                        </a:solidFill>
                        <a:latin typeface="Book Antiqua"/>
                        <a:ea typeface="Calibri"/>
                        <a:cs typeface="Times New Roman"/>
                      </a:endParaRPr>
                    </a:p>
                    <a:p>
                      <a:pPr marL="0" marR="0" algn="just">
                        <a:lnSpc>
                          <a:spcPct val="115000"/>
                        </a:lnSpc>
                        <a:spcBef>
                          <a:spcPts val="0"/>
                        </a:spcBef>
                        <a:spcAft>
                          <a:spcPts val="0"/>
                        </a:spcAft>
                      </a:pPr>
                      <a:r>
                        <a:rPr lang="en-US" sz="1400" b="1" dirty="0" smtClean="0">
                          <a:solidFill>
                            <a:schemeClr val="tx1"/>
                          </a:solidFill>
                          <a:latin typeface="Book Antiqua"/>
                          <a:ea typeface="Calibri"/>
                          <a:cs typeface="Times New Roman"/>
                        </a:rPr>
                        <a:t>10,000- </a:t>
                      </a:r>
                      <a:r>
                        <a:rPr lang="en-US" sz="1400" b="1" dirty="0">
                          <a:solidFill>
                            <a:schemeClr val="tx1"/>
                          </a:solidFill>
                          <a:latin typeface="Book Antiqua"/>
                          <a:ea typeface="Calibri"/>
                          <a:cs typeface="Times New Roman"/>
                        </a:rPr>
                        <a:t>5,000 =5,000</a:t>
                      </a:r>
                      <a:endParaRPr lang="en-US" sz="1400" dirty="0">
                        <a:solidFill>
                          <a:schemeClr val="tx1"/>
                        </a:solidFill>
                        <a:latin typeface="Calibri"/>
                        <a:ea typeface="Calibri"/>
                        <a:cs typeface="Times New Roman"/>
                      </a:endParaRPr>
                    </a:p>
                  </a:txBody>
                  <a:tcPr marL="68580" marR="68580" marT="0" marB="0"/>
                </a:tc>
              </a:tr>
              <a:tr h="941832">
                <a:tc>
                  <a:txBody>
                    <a:bodyPr/>
                    <a:lstStyle/>
                    <a:p>
                      <a:r>
                        <a:rPr lang="en-US" sz="2000" dirty="0" smtClean="0">
                          <a:solidFill>
                            <a:schemeClr val="tx1"/>
                          </a:solidFill>
                        </a:rPr>
                        <a:t>6</a:t>
                      </a:r>
                      <a:endParaRPr lang="en-US" sz="2000" dirty="0">
                        <a:solidFill>
                          <a:schemeClr val="tx1"/>
                        </a:solidFill>
                      </a:endParaRPr>
                    </a:p>
                  </a:txBody>
                  <a:tcPr/>
                </a:tc>
                <a:tc>
                  <a:txBody>
                    <a:bodyPr/>
                    <a:lstStyle/>
                    <a:p>
                      <a:pPr marL="0" marR="0" algn="just">
                        <a:lnSpc>
                          <a:spcPct val="115000"/>
                        </a:lnSpc>
                        <a:spcBef>
                          <a:spcPts val="0"/>
                        </a:spcBef>
                        <a:spcAft>
                          <a:spcPts val="0"/>
                        </a:spcAft>
                      </a:pPr>
                      <a:r>
                        <a:rPr lang="en-US" sz="1600" b="1" dirty="0">
                          <a:solidFill>
                            <a:schemeClr val="tx1"/>
                          </a:solidFill>
                          <a:latin typeface="Book Antiqua"/>
                          <a:ea typeface="Calibri"/>
                          <a:cs typeface="Times New Roman"/>
                        </a:rPr>
                        <a:t>The sum so arrived at shall be increased by education </a:t>
                      </a:r>
                      <a:r>
                        <a:rPr lang="en-US" sz="1600" b="1" dirty="0" err="1">
                          <a:solidFill>
                            <a:schemeClr val="tx1"/>
                          </a:solidFill>
                          <a:latin typeface="Book Antiqua"/>
                          <a:ea typeface="Calibri"/>
                          <a:cs typeface="Times New Roman"/>
                        </a:rPr>
                        <a:t>cess</a:t>
                      </a:r>
                      <a:r>
                        <a:rPr lang="en-US" sz="1600" b="1" dirty="0">
                          <a:solidFill>
                            <a:schemeClr val="tx1"/>
                          </a:solidFill>
                          <a:latin typeface="Book Antiqua"/>
                          <a:ea typeface="Calibri"/>
                          <a:cs typeface="Times New Roman"/>
                        </a:rPr>
                        <a:t> @2% and secondary and higher education </a:t>
                      </a:r>
                      <a:r>
                        <a:rPr lang="en-US" sz="1600" b="1" dirty="0" err="1">
                          <a:solidFill>
                            <a:schemeClr val="tx1"/>
                          </a:solidFill>
                          <a:latin typeface="Book Antiqua"/>
                          <a:ea typeface="Calibri"/>
                          <a:cs typeface="Times New Roman"/>
                        </a:rPr>
                        <a:t>cess</a:t>
                      </a:r>
                      <a:r>
                        <a:rPr lang="en-US" sz="1600" b="1" dirty="0">
                          <a:solidFill>
                            <a:schemeClr val="tx1"/>
                          </a:solidFill>
                          <a:latin typeface="Book Antiqua"/>
                          <a:ea typeface="Calibri"/>
                          <a:cs typeface="Times New Roman"/>
                        </a:rPr>
                        <a:t> @1%.</a:t>
                      </a:r>
                      <a:endParaRPr lang="en-US" sz="1600" dirty="0">
                        <a:solidFill>
                          <a:schemeClr val="tx1"/>
                        </a:solidFill>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endParaRPr lang="en-US" sz="1400" dirty="0">
                        <a:solidFill>
                          <a:schemeClr val="tx1"/>
                        </a:solidFill>
                        <a:latin typeface="Calibri"/>
                        <a:ea typeface="Calibri"/>
                        <a:cs typeface="Times New Roman"/>
                      </a:endParaRPr>
                    </a:p>
                    <a:p>
                      <a:pPr marL="0" marR="0" algn="just">
                        <a:lnSpc>
                          <a:spcPct val="115000"/>
                        </a:lnSpc>
                        <a:spcBef>
                          <a:spcPts val="0"/>
                        </a:spcBef>
                        <a:spcAft>
                          <a:spcPts val="0"/>
                        </a:spcAft>
                      </a:pPr>
                      <a:r>
                        <a:rPr lang="en-US" sz="1400" b="1" dirty="0">
                          <a:solidFill>
                            <a:schemeClr val="tx1"/>
                          </a:solidFill>
                          <a:latin typeface="Book Antiqua"/>
                          <a:ea typeface="Calibri"/>
                          <a:cs typeface="Times New Roman"/>
                        </a:rPr>
                        <a:t>5000+100+50 = 5,150</a:t>
                      </a:r>
                      <a:endParaRPr lang="en-US" sz="1400" dirty="0">
                        <a:solidFill>
                          <a:schemeClr val="tx1"/>
                        </a:solidFill>
                        <a:latin typeface="Calibri"/>
                        <a:ea typeface="Calibri"/>
                        <a:cs typeface="Times New Roman"/>
                      </a:endParaRPr>
                    </a:p>
                  </a:txBody>
                  <a:tcPr marL="68580" marR="68580" marT="0" marB="0"/>
                </a:tc>
              </a:tr>
            </a:tbl>
          </a:graphicData>
        </a:graphic>
      </p:graphicFrame>
    </p:spTree>
  </p:cSld>
  <p:clrMapOvr>
    <a:masterClrMapping/>
  </p:clrMapOvr>
  <p:transition spd="med" advTm="120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533400"/>
            <a:ext cx="8229600" cy="4343400"/>
          </a:xfrm>
        </p:spPr>
        <p:txBody>
          <a:bodyPr>
            <a:normAutofit/>
          </a:bodyPr>
          <a:lstStyle/>
          <a:p>
            <a:pPr>
              <a:buFont typeface="Wingdings" pitchFamily="2" charset="2"/>
              <a:buChar char="ü"/>
            </a:pPr>
            <a:r>
              <a:rPr lang="en-US" sz="2400" b="1" u="sng" dirty="0" smtClean="0"/>
              <a:t>What if the Agricultural Land sold ?</a:t>
            </a:r>
            <a:br>
              <a:rPr lang="en-US" sz="2400" b="1" u="sng" dirty="0" smtClean="0"/>
            </a:br>
            <a:r>
              <a:rPr lang="en-US" sz="2400" dirty="0" smtClean="0"/>
              <a:t/>
            </a:r>
            <a:br>
              <a:rPr lang="en-US" sz="2400" dirty="0" smtClean="0"/>
            </a:br>
            <a:r>
              <a:rPr lang="en-US" sz="2400" b="1" dirty="0" smtClean="0"/>
              <a:t>Specified Area -Attracts capital gains – Deductions available U/s .54 B, 54EC, 54F  depending upon the case.</a:t>
            </a:r>
            <a:br>
              <a:rPr lang="en-US" sz="2400" b="1" dirty="0" smtClean="0"/>
            </a:br>
            <a:r>
              <a:rPr lang="en-US" sz="2400" dirty="0" smtClean="0"/>
              <a:t/>
            </a:r>
            <a:br>
              <a:rPr lang="en-US" sz="2400" dirty="0" smtClean="0"/>
            </a:br>
            <a:r>
              <a:rPr lang="en-US" sz="2400" b="1" dirty="0" smtClean="0"/>
              <a:t>Non Specified Area (rural area) - Does not attract capital gain</a:t>
            </a:r>
            <a:r>
              <a:rPr lang="en-US" sz="2400" dirty="0" smtClean="0"/>
              <a:t/>
            </a:r>
            <a:br>
              <a:rPr lang="en-US" sz="2400" dirty="0" smtClean="0"/>
            </a:br>
            <a:endParaRPr lang="en-US" sz="2400" dirty="0"/>
          </a:p>
        </p:txBody>
      </p:sp>
    </p:spTree>
  </p:cSld>
  <p:clrMapOvr>
    <a:masterClrMapping/>
  </p:clrMapOvr>
  <p:transition spd="med" advTm="104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heckerboard(across)">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132</TotalTime>
  <Words>358</Words>
  <Application>Microsoft Office PowerPoint</Application>
  <PresentationFormat>On-screen Show (4:3)</PresentationFormat>
  <Paragraphs>70</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Paper</vt:lpstr>
      <vt:lpstr>    AGRICULTURAL INCOME</vt:lpstr>
      <vt:lpstr>INTRODUCTION</vt:lpstr>
      <vt:lpstr>It is a partial integration of taxes. So, the following two conditions must be satisfied.       1.  Net Agricultural income should     Exceed Rs. 5,000/-      2. Non Agricultural income should   exceed the maximum amount not  chargeable to tax. </vt:lpstr>
      <vt:lpstr>AGRICULTURAL INCOME MEANS: </vt:lpstr>
      <vt:lpstr>THE POINT SHOULD CONSIDER BEFORE GOING TO DECIDE THE AGRICULTURAL INCOME                      The land must exists and used for Agricultural procedures/ operations/ activities and  necessary efforts   taken for the crop to sprout of the land.  </vt:lpstr>
      <vt:lpstr>  Important points to be considered </vt:lpstr>
      <vt:lpstr>CALCULATION OF AGRICULTURAL INCOME (with an example)  </vt:lpstr>
      <vt:lpstr> </vt:lpstr>
      <vt:lpstr>What if the Agricultural Land sold ?  Specified Area -Attracts capital gains – Deductions available U/s .54 B, 54EC, 54F  depending upon the case.  Non Specified Area (rural area) - Does not attract capital gain </vt:lpstr>
      <vt:lpstr>TDS   </vt:lpstr>
      <vt:lpstr>   CERTAIN INCOME WHICH IS TREATED AS AGRICULTURAL INCOME: </vt:lpstr>
      <vt:lpstr>CERTAIN INCOME WHICH IS NOT TREATED AS AGRICULTURAL INCOME: </vt:lpstr>
      <vt:lpstr>Devaki Reddy Varra devakireddy111@gmail.com</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SYSTEM</dc:creator>
  <cp:lastModifiedBy>SYSTEM</cp:lastModifiedBy>
  <cp:revision>40</cp:revision>
  <dcterms:created xsi:type="dcterms:W3CDTF">2014-04-05T11:02:17Z</dcterms:created>
  <dcterms:modified xsi:type="dcterms:W3CDTF">2014-04-05T13:22:11Z</dcterms:modified>
</cp:coreProperties>
</file>