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 id="2147483768" r:id="rId2"/>
    <p:sldMasterId id="2147483780" r:id="rId3"/>
  </p:sldMasterIdLst>
  <p:sldIdLst>
    <p:sldId id="272" r:id="rId4"/>
    <p:sldId id="256" r:id="rId5"/>
    <p:sldId id="260" r:id="rId6"/>
    <p:sldId id="261" r:id="rId7"/>
    <p:sldId id="262" r:id="rId8"/>
    <p:sldId id="263" r:id="rId9"/>
    <p:sldId id="264" r:id="rId10"/>
    <p:sldId id="270" r:id="rId11"/>
    <p:sldId id="265" r:id="rId12"/>
    <p:sldId id="271" r:id="rId13"/>
    <p:sldId id="266" r:id="rId14"/>
    <p:sldId id="267" r:id="rId15"/>
    <p:sldId id="268" r:id="rId16"/>
    <p:sldId id="273"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autoAdjust="0"/>
    <p:restoredTop sz="94658" autoAdjust="0"/>
  </p:normalViewPr>
  <p:slideViewPr>
    <p:cSldViewPr>
      <p:cViewPr>
        <p:scale>
          <a:sx n="75" d="100"/>
          <a:sy n="75" d="100"/>
        </p:scale>
        <p:origin x="-101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D294D6EB-54DA-4568-85DE-810A3EEF6402}" type="datetimeFigureOut">
              <a:rPr lang="en-US" smtClean="0"/>
              <a:pPr/>
              <a:t>7/11/2014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9401A8-3494-42A3-A510-6115392F153E}" type="slidenum">
              <a:rPr lang="en-US" smtClean="0"/>
              <a:pPr/>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294D6EB-54DA-4568-85DE-810A3EEF6402}" type="datetimeFigureOut">
              <a:rPr lang="en-US" smtClean="0"/>
              <a:pPr/>
              <a:t>7/11/2014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9401A8-3494-42A3-A510-6115392F153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294D6EB-54DA-4568-85DE-810A3EEF6402}" type="datetimeFigureOut">
              <a:rPr lang="en-US" smtClean="0"/>
              <a:pPr/>
              <a:t>7/11/2014</a:t>
            </a:fld>
            <a:endParaRPr lang="en-US"/>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889401A8-3494-42A3-A510-6115392F153E}"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D294D6EB-54DA-4568-85DE-810A3EEF6402}" type="datetimeFigureOut">
              <a:rPr lang="en-US" smtClean="0"/>
              <a:pPr/>
              <a:t>7/11/2014</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889401A8-3494-42A3-A510-6115392F153E}"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294D6EB-54DA-4568-85DE-810A3EEF6402}" type="datetimeFigureOut">
              <a:rPr lang="en-US" smtClean="0"/>
              <a:pPr/>
              <a:t>7/11/2014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89401A8-3494-42A3-A510-6115392F153E}"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D294D6EB-54DA-4568-85DE-810A3EEF6402}" type="datetimeFigureOut">
              <a:rPr lang="en-US" smtClean="0"/>
              <a:pPr/>
              <a:t>7/11/2014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89401A8-3494-42A3-A510-6115392F153E}"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294D6EB-54DA-4568-85DE-810A3EEF6402}" type="datetimeFigureOut">
              <a:rPr lang="en-US" smtClean="0"/>
              <a:pPr/>
              <a:t>7/11/2014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89401A8-3494-42A3-A510-6115392F153E}"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D294D6EB-54DA-4568-85DE-810A3EEF6402}" type="datetimeFigureOut">
              <a:rPr lang="en-US" smtClean="0"/>
              <a:pPr/>
              <a:t>7/11/2014</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889401A8-3494-42A3-A510-6115392F153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D294D6EB-54DA-4568-85DE-810A3EEF6402}" type="datetimeFigureOut">
              <a:rPr lang="en-US" smtClean="0"/>
              <a:pPr/>
              <a:t>7/11/2014</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889401A8-3494-42A3-A510-6115392F153E}"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D294D6EB-54DA-4568-85DE-810A3EEF6402}" type="datetimeFigureOut">
              <a:rPr lang="en-US" smtClean="0"/>
              <a:pPr/>
              <a:t>7/11/2014</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889401A8-3494-42A3-A510-6115392F153E}"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D294D6EB-54DA-4568-85DE-810A3EEF6402}" type="datetimeFigureOut">
              <a:rPr lang="en-US" smtClean="0"/>
              <a:pPr/>
              <a:t>7/11/2014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89401A8-3494-42A3-A510-6115392F153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294D6EB-54DA-4568-85DE-810A3EEF6402}" type="datetimeFigureOut">
              <a:rPr lang="en-US" smtClean="0"/>
              <a:pPr/>
              <a:t>7/11/2014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9401A8-3494-42A3-A510-6115392F153E}"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D294D6EB-54DA-4568-85DE-810A3EEF6402}" type="datetimeFigureOut">
              <a:rPr lang="en-US" smtClean="0"/>
              <a:pPr/>
              <a:t>7/11/2014</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889401A8-3494-42A3-A510-6115392F153E}"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294D6EB-54DA-4568-85DE-810A3EEF6402}" type="datetimeFigureOut">
              <a:rPr lang="en-US" smtClean="0"/>
              <a:pPr/>
              <a:t>7/11/2014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89401A8-3494-42A3-A510-6115392F153E}"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294D6EB-54DA-4568-85DE-810A3EEF6402}" type="datetimeFigureOut">
              <a:rPr lang="en-US" smtClean="0"/>
              <a:pPr/>
              <a:t>7/11/2014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89401A8-3494-42A3-A510-6115392F153E}"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D294D6EB-54DA-4568-85DE-810A3EEF6402}" type="datetimeFigureOut">
              <a:rPr lang="en-US" smtClean="0"/>
              <a:pPr/>
              <a:t>7/11/2014</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89401A8-3494-42A3-A510-6115392F153E}"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294D6EB-54DA-4568-85DE-810A3EEF6402}" type="datetimeFigureOut">
              <a:rPr lang="en-US" smtClean="0"/>
              <a:pPr/>
              <a:t>7/11/2014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9401A8-3494-42A3-A510-6115392F153E}" type="slidenum">
              <a:rPr lang="en-US" smtClean="0"/>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294D6EB-54DA-4568-85DE-810A3EEF6402}" type="datetimeFigureOut">
              <a:rPr lang="en-US" smtClean="0"/>
              <a:pPr/>
              <a:t>7/11/2014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9401A8-3494-42A3-A510-6115392F153E}"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294D6EB-54DA-4568-85DE-810A3EEF6402}" type="datetimeFigureOut">
              <a:rPr lang="en-US" smtClean="0"/>
              <a:pPr/>
              <a:t>7/11/2014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9401A8-3494-42A3-A510-6115392F153E}" type="slidenum">
              <a:rPr lang="en-US" smtClean="0"/>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D294D6EB-54DA-4568-85DE-810A3EEF6402}" type="datetimeFigureOut">
              <a:rPr lang="en-US" smtClean="0"/>
              <a:pPr/>
              <a:t>7/11/2014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89401A8-3494-42A3-A510-6115392F153E}" type="slidenum">
              <a:rPr lang="en-US" smtClean="0"/>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294D6EB-54DA-4568-85DE-810A3EEF6402}" type="datetimeFigureOut">
              <a:rPr lang="en-US" smtClean="0"/>
              <a:pPr/>
              <a:t>7/11/2014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89401A8-3494-42A3-A510-6115392F153E}" type="slidenum">
              <a:rPr lang="en-US" smtClean="0"/>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94D6EB-54DA-4568-85DE-810A3EEF6402}" type="datetimeFigureOut">
              <a:rPr lang="en-US" smtClean="0"/>
              <a:pPr/>
              <a:t>7/11/2014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89401A8-3494-42A3-A510-6115392F153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294D6EB-54DA-4568-85DE-810A3EEF6402}" type="datetimeFigureOut">
              <a:rPr lang="en-US" smtClean="0"/>
              <a:pPr/>
              <a:t>7/11/2014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9401A8-3494-42A3-A510-6115392F153E}"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294D6EB-54DA-4568-85DE-810A3EEF6402}" type="datetimeFigureOut">
              <a:rPr lang="en-US" smtClean="0"/>
              <a:pPr/>
              <a:t>7/11/2014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9401A8-3494-42A3-A510-6115392F153E}" type="slidenum">
              <a:rPr lang="en-US" smtClean="0"/>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294D6EB-54DA-4568-85DE-810A3EEF6402}" type="datetimeFigureOut">
              <a:rPr lang="en-US" smtClean="0"/>
              <a:pPr/>
              <a:t>7/11/2014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89401A8-3494-42A3-A510-6115392F153E}"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294D6EB-54DA-4568-85DE-810A3EEF6402}" type="datetimeFigureOut">
              <a:rPr lang="en-US" smtClean="0"/>
              <a:pPr/>
              <a:t>7/11/2014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9401A8-3494-42A3-A510-6115392F153E}" type="slidenum">
              <a:rPr lang="en-US" smtClean="0"/>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294D6EB-54DA-4568-85DE-810A3EEF6402}" type="datetimeFigureOut">
              <a:rPr lang="en-US" smtClean="0"/>
              <a:pPr/>
              <a:t>7/11/2014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9401A8-3494-42A3-A510-6115392F153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294D6EB-54DA-4568-85DE-810A3EEF6402}" type="datetimeFigureOut">
              <a:rPr lang="en-US" smtClean="0"/>
              <a:pPr/>
              <a:t>7/11/2014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9401A8-3494-42A3-A510-6115392F153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D294D6EB-54DA-4568-85DE-810A3EEF6402}" type="datetimeFigureOut">
              <a:rPr lang="en-US" smtClean="0"/>
              <a:pPr/>
              <a:t>7/11/2014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89401A8-3494-42A3-A510-6115392F153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294D6EB-54DA-4568-85DE-810A3EEF6402}" type="datetimeFigureOut">
              <a:rPr lang="en-US" smtClean="0"/>
              <a:pPr/>
              <a:t>7/11/2014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89401A8-3494-42A3-A510-6115392F153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94D6EB-54DA-4568-85DE-810A3EEF6402}" type="datetimeFigureOut">
              <a:rPr lang="en-US" smtClean="0"/>
              <a:pPr/>
              <a:t>7/11/2014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89401A8-3494-42A3-A510-6115392F153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294D6EB-54DA-4568-85DE-810A3EEF6402}" type="datetimeFigureOut">
              <a:rPr lang="en-US" smtClean="0"/>
              <a:pPr/>
              <a:t>7/11/2014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9401A8-3494-42A3-A510-6115392F153E}" type="slidenum">
              <a:rPr lang="en-US" smtClean="0"/>
              <a:pPr/>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D294D6EB-54DA-4568-85DE-810A3EEF6402}" type="datetimeFigureOut">
              <a:rPr lang="en-US" smtClean="0"/>
              <a:pPr/>
              <a:t>7/11/2014</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889401A8-3494-42A3-A510-6115392F153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D294D6EB-54DA-4568-85DE-810A3EEF6402}" type="datetimeFigureOut">
              <a:rPr lang="en-US" smtClean="0"/>
              <a:pPr/>
              <a:t>7/11/2014</a:t>
            </a:fld>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889401A8-3494-42A3-A510-6115392F153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D294D6EB-54DA-4568-85DE-810A3EEF6402}" type="datetimeFigureOut">
              <a:rPr lang="en-US" smtClean="0"/>
              <a:pPr/>
              <a:t>7/11/2014</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889401A8-3494-42A3-A510-6115392F153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294D6EB-54DA-4568-85DE-810A3EEF6402}" type="datetimeFigureOut">
              <a:rPr lang="en-US" smtClean="0"/>
              <a:pPr/>
              <a:t>7/11/2014</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89401A8-3494-42A3-A510-6115392F153E}"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0"/>
            <a:ext cx="7924800" cy="2439363"/>
          </a:xfrm>
        </p:spPr>
        <p:txBody>
          <a:bodyPr>
            <a:normAutofit/>
          </a:bodyPr>
          <a:lstStyle/>
          <a:p>
            <a:pPr algn="ctr"/>
            <a:r>
              <a:rPr lang="en-US" sz="3200" dirty="0" smtClean="0">
                <a:solidFill>
                  <a:srgbClr val="C00000"/>
                </a:solidFill>
                <a:effectLst>
                  <a:outerShdw blurRad="38100" dist="38100" dir="2700000" algn="tl">
                    <a:srgbClr val="C0C0C0"/>
                  </a:outerShdw>
                </a:effectLst>
                <a:latin typeface="Calibri" pitchFamily="34" charset="0"/>
                <a:cs typeface="Calibri" pitchFamily="34" charset="0"/>
              </a:rPr>
              <a:t/>
            </a:r>
            <a:br>
              <a:rPr lang="en-US" sz="3200" dirty="0" smtClean="0">
                <a:solidFill>
                  <a:srgbClr val="C00000"/>
                </a:solidFill>
                <a:effectLst>
                  <a:outerShdw blurRad="38100" dist="38100" dir="2700000" algn="tl">
                    <a:srgbClr val="C0C0C0"/>
                  </a:outerShdw>
                </a:effectLst>
                <a:latin typeface="Calibri" pitchFamily="34" charset="0"/>
                <a:cs typeface="Calibri" pitchFamily="34" charset="0"/>
              </a:rPr>
            </a:br>
            <a:r>
              <a:rPr lang="en-US" sz="3200" dirty="0" smtClean="0">
                <a:solidFill>
                  <a:srgbClr val="C00000"/>
                </a:solidFill>
                <a:effectLst>
                  <a:outerShdw blurRad="38100" dist="38100" dir="2700000" algn="tl">
                    <a:srgbClr val="C0C0C0"/>
                  </a:outerShdw>
                </a:effectLst>
                <a:latin typeface="Calibri" pitchFamily="34" charset="0"/>
                <a:cs typeface="Calibri" pitchFamily="34" charset="0"/>
              </a:rPr>
              <a:t>Companies (Cost Records &amp; Audit) Rules 2014 with recent MCA Notifications and Companies Bill 2013</a:t>
            </a:r>
            <a:endParaRPr lang="en-US" sz="3200" dirty="0"/>
          </a:p>
        </p:txBody>
      </p:sp>
      <p:sp>
        <p:nvSpPr>
          <p:cNvPr id="3" name="Subtitle 2"/>
          <p:cNvSpPr>
            <a:spLocks noGrp="1"/>
          </p:cNvSpPr>
          <p:nvPr>
            <p:ph type="subTitle" idx="1"/>
          </p:nvPr>
        </p:nvSpPr>
        <p:spPr>
          <a:xfrm>
            <a:off x="0" y="2667000"/>
            <a:ext cx="9525000" cy="4648200"/>
          </a:xfrm>
          <a:ln>
            <a:solidFill>
              <a:schemeClr val="accent2">
                <a:lumMod val="60000"/>
                <a:lumOff val="40000"/>
              </a:schemeClr>
            </a:solidFill>
          </a:ln>
        </p:spPr>
        <p:txBody>
          <a:bodyPr>
            <a:normAutofit fontScale="40000" lnSpcReduction="20000"/>
          </a:bodyPr>
          <a:lstStyle/>
          <a:p>
            <a:pPr marR="0" algn="ctr">
              <a:defRPr/>
            </a:pPr>
            <a:endParaRPr lang="en-US" sz="3800" b="1" dirty="0" smtClean="0">
              <a:solidFill>
                <a:srgbClr val="062329"/>
              </a:solidFill>
              <a:latin typeface="Calibri" pitchFamily="34" charset="0"/>
              <a:cs typeface="Calibri" pitchFamily="34" charset="0"/>
            </a:endParaRPr>
          </a:p>
          <a:p>
            <a:pPr marR="0" algn="ctr">
              <a:defRPr/>
            </a:pPr>
            <a:r>
              <a:rPr lang="en-US" sz="7400" b="1" dirty="0" smtClean="0">
                <a:solidFill>
                  <a:srgbClr val="062329"/>
                </a:solidFill>
                <a:latin typeface="Calibri" pitchFamily="34" charset="0"/>
                <a:cs typeface="Calibri" pitchFamily="34" charset="0"/>
              </a:rPr>
              <a:t>A presentation by</a:t>
            </a:r>
          </a:p>
          <a:p>
            <a:pPr marR="0" algn="ctr">
              <a:defRPr/>
            </a:pPr>
            <a:r>
              <a:rPr lang="en-US" sz="7400" b="1" dirty="0" smtClean="0"/>
              <a:t> </a:t>
            </a:r>
            <a:r>
              <a:rPr lang="en-US" sz="7400" b="1" dirty="0" smtClean="0"/>
              <a:t>CMA VIKAS GOUR</a:t>
            </a:r>
            <a:endParaRPr lang="en-US" sz="7400" b="1" dirty="0" smtClean="0"/>
          </a:p>
          <a:p>
            <a:pPr marR="0" algn="ctr">
              <a:defRPr/>
            </a:pPr>
            <a:r>
              <a:rPr lang="en-US" sz="7400" b="1" dirty="0" smtClean="0"/>
              <a:t>Cost </a:t>
            </a:r>
            <a:r>
              <a:rPr lang="en-US" sz="7400" b="1" dirty="0" smtClean="0"/>
              <a:t>Accountants</a:t>
            </a:r>
          </a:p>
          <a:p>
            <a:pPr marR="0" algn="ctr">
              <a:defRPr/>
            </a:pPr>
            <a:r>
              <a:rPr lang="en-US" sz="7400" b="1" dirty="0" smtClean="0"/>
              <a:t>BHOPAL</a:t>
            </a:r>
            <a:endParaRPr lang="en-US" sz="7400" b="1" dirty="0" smtClean="0"/>
          </a:p>
          <a:p>
            <a:pPr marR="0" algn="ctr">
              <a:defRPr/>
            </a:pPr>
            <a:r>
              <a:rPr lang="en-US" sz="7400" b="1" dirty="0" smtClean="0"/>
              <a:t>cmavikasgour@gmail.com</a:t>
            </a:r>
            <a:endParaRPr lang="en-US" sz="7400" b="1" dirty="0" smtClean="0"/>
          </a:p>
          <a:p>
            <a:pPr marR="0" algn="ctr">
              <a:defRPr/>
            </a:pPr>
            <a:endParaRPr lang="en-US" sz="6000" b="1" dirty="0" smtClean="0"/>
          </a:p>
          <a:p>
            <a:pPr marR="0" algn="ctr">
              <a:defRPr/>
            </a:pPr>
            <a:endParaRPr lang="en-US" sz="6000" b="1" dirty="0" smtClean="0"/>
          </a:p>
          <a:p>
            <a:pPr marR="0" algn="ctr">
              <a:defRPr/>
            </a:pPr>
            <a:endParaRPr lang="en-US" sz="6000" b="1" dirty="0" smtClean="0"/>
          </a:p>
          <a:p>
            <a:pPr marR="0" algn="ctr">
              <a:defRPr/>
            </a:pPr>
            <a:r>
              <a:rPr lang="en-US" sz="6000" b="1" dirty="0" smtClean="0"/>
              <a:t>							</a:t>
            </a:r>
            <a:r>
              <a:rPr lang="en-US" sz="6000" b="1" dirty="0" smtClean="0">
                <a:solidFill>
                  <a:schemeClr val="tx2">
                    <a:lumMod val="20000"/>
                    <a:lumOff val="80000"/>
                  </a:schemeClr>
                </a:solidFill>
              </a:rPr>
              <a:t>0755-6451559</a:t>
            </a:r>
          </a:p>
          <a:p>
            <a:pPr marR="0" algn="ctr">
              <a:defRPr/>
            </a:pPr>
            <a:r>
              <a:rPr lang="en-US" sz="6000" b="1" dirty="0" smtClean="0">
                <a:solidFill>
                  <a:schemeClr val="tx2">
                    <a:lumMod val="20000"/>
                    <a:lumOff val="80000"/>
                  </a:schemeClr>
                </a:solidFill>
              </a:rPr>
              <a:t>					   		</a:t>
            </a:r>
            <a:r>
              <a:rPr lang="en-US" sz="6000" b="1" dirty="0" smtClean="0">
                <a:solidFill>
                  <a:schemeClr val="tx2">
                    <a:lumMod val="20000"/>
                    <a:lumOff val="80000"/>
                  </a:schemeClr>
                </a:solidFill>
              </a:rPr>
              <a:t>09893470612</a:t>
            </a:r>
            <a:endParaRPr lang="en-US" sz="6000" b="1" dirty="0" smtClean="0">
              <a:solidFill>
                <a:schemeClr val="tx2">
                  <a:lumMod val="20000"/>
                  <a:lumOff val="80000"/>
                </a:schemeClr>
              </a:solidFill>
            </a:endParaRPr>
          </a:p>
          <a:p>
            <a:pPr marR="0" algn="ctr">
              <a:defRPr/>
            </a:pPr>
            <a:endParaRPr lang="en-US" b="1" dirty="0" smtClean="0"/>
          </a:p>
          <a:p>
            <a:pPr marR="0" algn="ctr">
              <a:defRPr/>
            </a:pPr>
            <a:r>
              <a:rPr lang="en-US" b="1" dirty="0" smtClean="0"/>
              <a:t>	</a:t>
            </a:r>
          </a:p>
          <a:p>
            <a:pPr marR="0" algn="ctr">
              <a:defRPr/>
            </a:pPr>
            <a:endParaRPr lang="en-US" b="1" dirty="0" smtClean="0"/>
          </a:p>
          <a:p>
            <a:pPr marR="0" algn="ctr">
              <a:defRPr/>
            </a:pPr>
            <a:endParaRPr lang="en-US" b="1" dirty="0" smtClean="0"/>
          </a:p>
          <a:p>
            <a:pPr marR="0" algn="ctr">
              <a:defRPr/>
            </a:pPr>
            <a:endParaRPr lang="en-US" b="1" dirty="0" smtClean="0"/>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47800"/>
          </a:xfrm>
        </p:spPr>
        <p:txBody>
          <a:bodyPr>
            <a:normAutofit/>
          </a:bodyPr>
          <a:lstStyle/>
          <a:p>
            <a:r>
              <a:rPr lang="en-US" sz="3600" dirty="0" smtClean="0"/>
              <a:t>Companies (Cost Records and Audit Rules) 2014</a:t>
            </a:r>
            <a:endParaRPr lang="en-US" sz="3600" dirty="0"/>
          </a:p>
        </p:txBody>
      </p:sp>
      <p:sp>
        <p:nvSpPr>
          <p:cNvPr id="3" name="Content Placeholder 2"/>
          <p:cNvSpPr>
            <a:spLocks noGrp="1"/>
          </p:cNvSpPr>
          <p:nvPr>
            <p:ph idx="1"/>
          </p:nvPr>
        </p:nvSpPr>
        <p:spPr>
          <a:xfrm>
            <a:off x="0" y="1524000"/>
            <a:ext cx="9144000" cy="5334001"/>
          </a:xfrm>
        </p:spPr>
        <p:txBody>
          <a:bodyPr>
            <a:normAutofit fontScale="62500" lnSpcReduction="20000"/>
          </a:bodyPr>
          <a:lstStyle/>
          <a:p>
            <a:pPr>
              <a:buNone/>
            </a:pPr>
            <a:r>
              <a:rPr lang="en-US" dirty="0" smtClean="0">
                <a:latin typeface="Comic Sans MS" pitchFamily="66" charset="0"/>
              </a:rPr>
              <a:t>(xv) patent </a:t>
            </a:r>
            <a:r>
              <a:rPr lang="en-US" dirty="0" err="1" smtClean="0">
                <a:latin typeface="Comic Sans MS" pitchFamily="66" charset="0"/>
              </a:rPr>
              <a:t>ductus</a:t>
            </a:r>
            <a:r>
              <a:rPr lang="en-US" dirty="0" smtClean="0">
                <a:latin typeface="Comic Sans MS" pitchFamily="66" charset="0"/>
              </a:rPr>
              <a:t> </a:t>
            </a:r>
            <a:r>
              <a:rPr lang="en-US" dirty="0" err="1" smtClean="0">
                <a:latin typeface="Comic Sans MS" pitchFamily="66" charset="0"/>
              </a:rPr>
              <a:t>arteriosus</a:t>
            </a:r>
            <a:r>
              <a:rPr lang="en-US" dirty="0" smtClean="0">
                <a:latin typeface="Comic Sans MS" pitchFamily="66" charset="0"/>
              </a:rPr>
              <a:t>, </a:t>
            </a:r>
            <a:r>
              <a:rPr lang="en-US" dirty="0" err="1" smtClean="0">
                <a:latin typeface="Comic Sans MS" pitchFamily="66" charset="0"/>
              </a:rPr>
              <a:t>atrial</a:t>
            </a:r>
            <a:r>
              <a:rPr lang="en-US" dirty="0" smtClean="0">
                <a:latin typeface="Comic Sans MS" pitchFamily="66" charset="0"/>
              </a:rPr>
              <a:t> </a:t>
            </a:r>
            <a:r>
              <a:rPr lang="en-US" dirty="0" err="1" smtClean="0">
                <a:latin typeface="Comic Sans MS" pitchFamily="66" charset="0"/>
              </a:rPr>
              <a:t>septal</a:t>
            </a:r>
            <a:r>
              <a:rPr lang="en-US" dirty="0" smtClean="0">
                <a:latin typeface="Comic Sans MS" pitchFamily="66" charset="0"/>
              </a:rPr>
              <a:t> defect and ventricular </a:t>
            </a:r>
            <a:r>
              <a:rPr lang="en-US" dirty="0" err="1" smtClean="0">
                <a:latin typeface="Comic Sans MS" pitchFamily="66" charset="0"/>
              </a:rPr>
              <a:t>septal</a:t>
            </a:r>
            <a:r>
              <a:rPr lang="en-US" dirty="0" smtClean="0">
                <a:latin typeface="Comic Sans MS" pitchFamily="66" charset="0"/>
              </a:rPr>
              <a:t>                                                           	defect  closure device</a:t>
            </a:r>
          </a:p>
          <a:p>
            <a:pPr>
              <a:buNone/>
            </a:pPr>
            <a:endParaRPr lang="en-US" dirty="0" smtClean="0">
              <a:latin typeface="Comic Sans MS" pitchFamily="66" charset="0"/>
            </a:endParaRPr>
          </a:p>
          <a:p>
            <a:pPr>
              <a:buNone/>
            </a:pPr>
            <a:r>
              <a:rPr lang="en-US" dirty="0" smtClean="0">
                <a:latin typeface="Comic Sans MS" pitchFamily="66" charset="0"/>
              </a:rPr>
              <a:t>(xvi) Cardiac Re-synchronize Therapy</a:t>
            </a:r>
          </a:p>
          <a:p>
            <a:pPr>
              <a:buNone/>
            </a:pPr>
            <a:endParaRPr lang="en-US" dirty="0" smtClean="0">
              <a:latin typeface="Comic Sans MS" pitchFamily="66" charset="0"/>
            </a:endParaRPr>
          </a:p>
          <a:p>
            <a:pPr>
              <a:buNone/>
            </a:pPr>
            <a:r>
              <a:rPr lang="en-US" dirty="0" smtClean="0">
                <a:latin typeface="Comic Sans MS" pitchFamily="66" charset="0"/>
              </a:rPr>
              <a:t>(xvii) Urethra </a:t>
            </a:r>
            <a:r>
              <a:rPr lang="en-US" dirty="0" err="1" smtClean="0">
                <a:latin typeface="Comic Sans MS" pitchFamily="66" charset="0"/>
              </a:rPr>
              <a:t>Spinicture</a:t>
            </a:r>
            <a:r>
              <a:rPr lang="en-US" dirty="0" smtClean="0">
                <a:latin typeface="Comic Sans MS" pitchFamily="66" charset="0"/>
              </a:rPr>
              <a:t> Devices</a:t>
            </a:r>
          </a:p>
          <a:p>
            <a:pPr>
              <a:buNone/>
            </a:pPr>
            <a:endParaRPr lang="en-US" dirty="0" smtClean="0">
              <a:latin typeface="Comic Sans MS" pitchFamily="66" charset="0"/>
            </a:endParaRPr>
          </a:p>
          <a:p>
            <a:pPr>
              <a:buNone/>
            </a:pPr>
            <a:r>
              <a:rPr lang="en-US" dirty="0" smtClean="0">
                <a:latin typeface="Comic Sans MS" pitchFamily="66" charset="0"/>
              </a:rPr>
              <a:t>(xviii) Sling male or female</a:t>
            </a:r>
          </a:p>
          <a:p>
            <a:pPr>
              <a:buNone/>
            </a:pPr>
            <a:endParaRPr lang="en-US" dirty="0" smtClean="0">
              <a:latin typeface="Comic Sans MS" pitchFamily="66" charset="0"/>
            </a:endParaRPr>
          </a:p>
          <a:p>
            <a:pPr>
              <a:buNone/>
            </a:pPr>
            <a:r>
              <a:rPr lang="en-US" dirty="0" smtClean="0">
                <a:latin typeface="Comic Sans MS" pitchFamily="66" charset="0"/>
              </a:rPr>
              <a:t>(xix) Prostate occlusion device; and</a:t>
            </a:r>
          </a:p>
          <a:p>
            <a:pPr>
              <a:buNone/>
            </a:pPr>
            <a:endParaRPr lang="en-US" dirty="0" smtClean="0">
              <a:latin typeface="Comic Sans MS" pitchFamily="66" charset="0"/>
            </a:endParaRPr>
          </a:p>
          <a:p>
            <a:pPr>
              <a:buNone/>
            </a:pPr>
            <a:r>
              <a:rPr lang="en-US" dirty="0" smtClean="0">
                <a:latin typeface="Comic Sans MS" pitchFamily="66" charset="0"/>
              </a:rPr>
              <a:t>(xx) Urethral Stents.</a:t>
            </a:r>
          </a:p>
          <a:p>
            <a:pPr>
              <a:buNone/>
            </a:pPr>
            <a:endParaRPr lang="en-US" dirty="0" smtClean="0">
              <a:latin typeface="Comic Sans MS" pitchFamily="66" charset="0"/>
            </a:endParaRPr>
          </a:p>
          <a:p>
            <a:pPr>
              <a:buNone/>
            </a:pPr>
            <a:r>
              <a:rPr lang="en-US" b="1" dirty="0" smtClean="0">
                <a:latin typeface="Comic Sans MS" pitchFamily="66" charset="0"/>
              </a:rPr>
              <a:t>APPLICABILITY</a:t>
            </a:r>
            <a:r>
              <a:rPr lang="en-US" dirty="0" smtClean="0">
                <a:latin typeface="Comic Sans MS" pitchFamily="66" charset="0"/>
              </a:rPr>
              <a:t> :</a:t>
            </a:r>
          </a:p>
          <a:p>
            <a:pPr marL="1559052" lvl="4" indent="-571500">
              <a:buAutoNum type="romanLcParenBoth"/>
            </a:pPr>
            <a:r>
              <a:rPr lang="en-US" sz="2900" dirty="0" smtClean="0">
                <a:latin typeface="Comic Sans MS" pitchFamily="66" charset="0"/>
              </a:rPr>
              <a:t> 	In case of multi-product or multi-services company ,  turnover  of 	specific product  rupees </a:t>
            </a:r>
            <a:r>
              <a:rPr lang="en-US" sz="2900" b="1" dirty="0" smtClean="0">
                <a:latin typeface="Comic Sans MS" pitchFamily="66" charset="0"/>
              </a:rPr>
              <a:t>Ten </a:t>
            </a:r>
            <a:r>
              <a:rPr lang="en-US" sz="2900" b="1" dirty="0" err="1" smtClean="0">
                <a:latin typeface="Comic Sans MS" pitchFamily="66" charset="0"/>
              </a:rPr>
              <a:t>crore</a:t>
            </a:r>
            <a:r>
              <a:rPr lang="en-US" sz="2900" b="1" dirty="0" smtClean="0">
                <a:latin typeface="Comic Sans MS" pitchFamily="66" charset="0"/>
              </a:rPr>
              <a:t> or more; or one third of 	turnover, whichever is less.</a:t>
            </a:r>
          </a:p>
          <a:p>
            <a:pPr marL="1559052" lvl="4" indent="-571500">
              <a:buAutoNum type="romanLcParenBoth"/>
            </a:pPr>
            <a:endParaRPr lang="en-US" sz="2900" b="1" dirty="0" smtClean="0">
              <a:latin typeface="Comic Sans MS" pitchFamily="66" charset="0"/>
            </a:endParaRPr>
          </a:p>
          <a:p>
            <a:pPr marL="1559052" lvl="4" indent="-571500">
              <a:buAutoNum type="romanLcParenBoth"/>
            </a:pPr>
            <a:r>
              <a:rPr lang="en-US" sz="2900" dirty="0" smtClean="0">
                <a:latin typeface="Comic Sans MS" pitchFamily="66" charset="0"/>
              </a:rPr>
              <a:t>	In case of  company producing one specific product or devices , if 	</a:t>
            </a:r>
            <a:r>
              <a:rPr lang="en-US" sz="2900" b="1" dirty="0" smtClean="0">
                <a:latin typeface="Comic Sans MS" pitchFamily="66" charset="0"/>
              </a:rPr>
              <a:t>Net worth </a:t>
            </a:r>
            <a:r>
              <a:rPr lang="en-US" sz="2900" dirty="0" smtClean="0">
                <a:latin typeface="Comic Sans MS" pitchFamily="66" charset="0"/>
              </a:rPr>
              <a:t>of company is rupees </a:t>
            </a:r>
            <a:r>
              <a:rPr lang="en-US" sz="2900" b="1" dirty="0" smtClean="0">
                <a:latin typeface="Comic Sans MS" pitchFamily="66" charset="0"/>
              </a:rPr>
              <a:t>one hundred and Fifty </a:t>
            </a:r>
            <a:r>
              <a:rPr lang="en-US" sz="2900" b="1" dirty="0" err="1" smtClean="0">
                <a:latin typeface="Comic Sans MS" pitchFamily="66" charset="0"/>
              </a:rPr>
              <a:t>crore</a:t>
            </a:r>
            <a:r>
              <a:rPr lang="en-US" sz="2900" b="1" dirty="0" smtClean="0">
                <a:latin typeface="Comic Sans MS" pitchFamily="66" charset="0"/>
              </a:rPr>
              <a:t> or 	more or the</a:t>
            </a:r>
            <a:r>
              <a:rPr lang="en-US" sz="2900" dirty="0" smtClean="0">
                <a:latin typeface="Comic Sans MS" pitchFamily="66" charset="0"/>
              </a:rPr>
              <a:t> </a:t>
            </a:r>
            <a:r>
              <a:rPr lang="en-US" sz="2900" b="1" dirty="0" smtClean="0">
                <a:latin typeface="Comic Sans MS" pitchFamily="66" charset="0"/>
              </a:rPr>
              <a:t>turnover </a:t>
            </a:r>
            <a:r>
              <a:rPr lang="en-US" sz="2900" dirty="0" smtClean="0">
                <a:latin typeface="Comic Sans MS" pitchFamily="66" charset="0"/>
              </a:rPr>
              <a:t>is rupees </a:t>
            </a:r>
            <a:r>
              <a:rPr lang="en-US" sz="2900" b="1" dirty="0" smtClean="0">
                <a:latin typeface="Comic Sans MS" pitchFamily="66" charset="0"/>
              </a:rPr>
              <a:t>Twenty Five </a:t>
            </a:r>
            <a:r>
              <a:rPr lang="en-US" sz="2900" b="1" dirty="0" err="1" smtClean="0">
                <a:latin typeface="Comic Sans MS" pitchFamily="66" charset="0"/>
              </a:rPr>
              <a:t>crore</a:t>
            </a:r>
            <a:r>
              <a:rPr lang="en-US" sz="2900" b="1" dirty="0" smtClean="0">
                <a:latin typeface="Comic Sans MS" pitchFamily="66" charset="0"/>
              </a:rPr>
              <a:t> or more;</a:t>
            </a:r>
            <a:endParaRPr lang="en-US" sz="2900" dirty="0" smtClean="0">
              <a:latin typeface="Comic Sans MS" pitchFamily="66" charset="0"/>
            </a:endParaRPr>
          </a:p>
          <a:p>
            <a:pPr>
              <a:buNone/>
            </a:pPr>
            <a:endParaRPr lang="en-US" sz="2900" dirty="0" smtClean="0">
              <a:latin typeface="Comic Sans MS" pitchFamily="66" charset="0"/>
            </a:endParaRPr>
          </a:p>
          <a:p>
            <a:pPr>
              <a:buNone/>
            </a:pPr>
            <a:endParaRPr lang="en-US" dirty="0" smtClean="0">
              <a:latin typeface="Comic Sans MS" pitchFamily="66" charset="0"/>
            </a:endParaRPr>
          </a:p>
          <a:p>
            <a:pPr>
              <a:buNone/>
            </a:pPr>
            <a:endParaRPr lang="en-US" b="1" dirty="0" smtClean="0"/>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1447800"/>
          </a:xfrm>
        </p:spPr>
        <p:txBody>
          <a:bodyPr>
            <a:normAutofit/>
          </a:bodyPr>
          <a:lstStyle/>
          <a:p>
            <a:r>
              <a:rPr lang="en-US" sz="3600" dirty="0" smtClean="0"/>
              <a:t>Companies (Cost Records and Audit Rules) 2014</a:t>
            </a:r>
            <a:endParaRPr lang="en-US" sz="3600" dirty="0"/>
          </a:p>
        </p:txBody>
      </p:sp>
      <p:sp>
        <p:nvSpPr>
          <p:cNvPr id="3" name="Content Placeholder 2"/>
          <p:cNvSpPr>
            <a:spLocks noGrp="1"/>
          </p:cNvSpPr>
          <p:nvPr>
            <p:ph idx="1"/>
          </p:nvPr>
        </p:nvSpPr>
        <p:spPr>
          <a:xfrm>
            <a:off x="0" y="1447800"/>
            <a:ext cx="9144000" cy="5410200"/>
          </a:xfrm>
        </p:spPr>
        <p:txBody>
          <a:bodyPr numCol="1">
            <a:normAutofit fontScale="25000" lnSpcReduction="20000"/>
          </a:bodyPr>
          <a:lstStyle/>
          <a:p>
            <a:pPr>
              <a:buNone/>
            </a:pPr>
            <a:endParaRPr lang="en-US" sz="8600" b="1" dirty="0" smtClean="0">
              <a:solidFill>
                <a:srgbClr val="00B0F0"/>
              </a:solidFill>
              <a:latin typeface="Comic Sans MS" pitchFamily="66" charset="0"/>
            </a:endParaRPr>
          </a:p>
          <a:p>
            <a:pPr>
              <a:buNone/>
            </a:pPr>
            <a:r>
              <a:rPr lang="en-US" sz="8600" b="1" dirty="0" smtClean="0">
                <a:solidFill>
                  <a:schemeClr val="accent2"/>
                </a:solidFill>
                <a:latin typeface="Comic Sans MS" pitchFamily="66" charset="0"/>
              </a:rPr>
              <a:t>Applicability of Cost Audit</a:t>
            </a:r>
          </a:p>
          <a:p>
            <a:pPr>
              <a:buNone/>
            </a:pPr>
            <a:endParaRPr lang="en-US" sz="4900" b="1" dirty="0" smtClean="0">
              <a:latin typeface="Comic Sans MS" pitchFamily="66" charset="0"/>
            </a:endParaRPr>
          </a:p>
          <a:p>
            <a:pPr marL="514350" indent="-514350">
              <a:buAutoNum type="arabicParenBoth"/>
            </a:pPr>
            <a:r>
              <a:rPr lang="en-US" sz="5600" dirty="0" smtClean="0">
                <a:latin typeface="Comic Sans MS" pitchFamily="66" charset="0"/>
              </a:rPr>
              <a:t>Every company engaged in a </a:t>
            </a:r>
            <a:r>
              <a:rPr lang="en-US" sz="5600" b="1" dirty="0" smtClean="0">
                <a:latin typeface="Comic Sans MS" pitchFamily="66" charset="0"/>
              </a:rPr>
              <a:t>strategic industry</a:t>
            </a:r>
            <a:r>
              <a:rPr lang="en-US" sz="5600" dirty="0" smtClean="0">
                <a:latin typeface="Comic Sans MS" pitchFamily="66" charset="0"/>
              </a:rPr>
              <a:t> and covered under sub-clause (b) of clause (A) of rule 3 </a:t>
            </a:r>
            <a:r>
              <a:rPr lang="en-US" sz="5600" b="1" dirty="0" smtClean="0">
                <a:latin typeface="Comic Sans MS" pitchFamily="66" charset="0"/>
              </a:rPr>
              <a:t>Five hundred </a:t>
            </a:r>
            <a:r>
              <a:rPr lang="en-US" sz="5600" b="1" dirty="0" err="1" smtClean="0">
                <a:latin typeface="Comic Sans MS" pitchFamily="66" charset="0"/>
              </a:rPr>
              <a:t>Crores</a:t>
            </a:r>
            <a:r>
              <a:rPr lang="en-US" sz="5600" b="1" dirty="0" smtClean="0">
                <a:latin typeface="Comic Sans MS" pitchFamily="66" charset="0"/>
              </a:rPr>
              <a:t> limit</a:t>
            </a:r>
            <a:r>
              <a:rPr lang="en-US" sz="5600" dirty="0" smtClean="0">
                <a:latin typeface="Comic Sans MS" pitchFamily="66" charset="0"/>
              </a:rPr>
              <a:t> shall be </a:t>
            </a:r>
            <a:r>
              <a:rPr lang="en-US" sz="5600" b="1" dirty="0" smtClean="0">
                <a:latin typeface="Comic Sans MS" pitchFamily="66" charset="0"/>
              </a:rPr>
              <a:t>required to get its cost records audited</a:t>
            </a:r>
            <a:r>
              <a:rPr lang="en-US" sz="5600" dirty="0" smtClean="0">
                <a:latin typeface="Comic Sans MS" pitchFamily="66" charset="0"/>
              </a:rPr>
              <a:t> in accordance with these rules.</a:t>
            </a:r>
          </a:p>
          <a:p>
            <a:pPr marL="514350" indent="-514350">
              <a:buAutoNum type="arabicParenBoth"/>
            </a:pPr>
            <a:endParaRPr lang="en-US" sz="5600" dirty="0" smtClean="0">
              <a:latin typeface="Comic Sans MS" pitchFamily="66" charset="0"/>
            </a:endParaRPr>
          </a:p>
          <a:p>
            <a:pPr marL="514350" indent="-514350">
              <a:buAutoNum type="arabicParenBoth"/>
            </a:pPr>
            <a:r>
              <a:rPr lang="en-US" sz="5600" dirty="0" smtClean="0">
                <a:latin typeface="Comic Sans MS" pitchFamily="66" charset="0"/>
              </a:rPr>
              <a:t>In the case of a </a:t>
            </a:r>
            <a:r>
              <a:rPr lang="en-US" sz="5600" b="1" dirty="0" smtClean="0">
                <a:latin typeface="Comic Sans MS" pitchFamily="66" charset="0"/>
              </a:rPr>
              <a:t>multi-product or a multi services</a:t>
            </a:r>
            <a:r>
              <a:rPr lang="en-US" sz="5600" dirty="0" smtClean="0">
                <a:latin typeface="Comic Sans MS" pitchFamily="66" charset="0"/>
              </a:rPr>
              <a:t> company specified in sub-clause (b) of clause (B) and sub-clause (b) of clause (C) of rule 3, the requirement for cost audit shall apply to a product or a service for which the </a:t>
            </a:r>
            <a:r>
              <a:rPr lang="en-US" sz="5600" b="1" dirty="0" smtClean="0">
                <a:latin typeface="Comic Sans MS" pitchFamily="66" charset="0"/>
              </a:rPr>
              <a:t>individual turnover</a:t>
            </a:r>
            <a:r>
              <a:rPr lang="en-US" sz="5600" dirty="0" smtClean="0">
                <a:latin typeface="Comic Sans MS" pitchFamily="66" charset="0"/>
              </a:rPr>
              <a:t> (from such specific product or such specific service) is INR </a:t>
            </a:r>
            <a:r>
              <a:rPr lang="en-US" sz="5600" b="1" dirty="0" smtClean="0">
                <a:latin typeface="Comic Sans MS" pitchFamily="66" charset="0"/>
              </a:rPr>
              <a:t>one hundred </a:t>
            </a:r>
            <a:r>
              <a:rPr lang="en-US" sz="5600" b="1" dirty="0" err="1" smtClean="0">
                <a:latin typeface="Comic Sans MS" pitchFamily="66" charset="0"/>
              </a:rPr>
              <a:t>crore</a:t>
            </a:r>
            <a:r>
              <a:rPr lang="en-US" sz="5600" b="1" dirty="0" smtClean="0">
                <a:latin typeface="Comic Sans MS" pitchFamily="66" charset="0"/>
              </a:rPr>
              <a:t> or more</a:t>
            </a:r>
            <a:r>
              <a:rPr lang="en-US" sz="5600" dirty="0" smtClean="0">
                <a:latin typeface="Comic Sans MS" pitchFamily="66" charset="0"/>
              </a:rPr>
              <a:t>; </a:t>
            </a:r>
          </a:p>
          <a:p>
            <a:pPr marL="514350" indent="-514350">
              <a:buAutoNum type="arabicParenBoth"/>
            </a:pPr>
            <a:endParaRPr lang="en-US" sz="5600" dirty="0" smtClean="0">
              <a:latin typeface="Comic Sans MS" pitchFamily="66" charset="0"/>
            </a:endParaRPr>
          </a:p>
          <a:p>
            <a:pPr marL="514350" indent="-514350">
              <a:buAutoNum type="arabicParenBoth"/>
            </a:pPr>
            <a:r>
              <a:rPr lang="en-US" sz="5600" dirty="0" smtClean="0">
                <a:latin typeface="Comic Sans MS" pitchFamily="66" charset="0"/>
              </a:rPr>
              <a:t>In the case of a company producing any one specific product or service specified in </a:t>
            </a:r>
            <a:r>
              <a:rPr lang="en-US" sz="5600" dirty="0" err="1" smtClean="0">
                <a:latin typeface="Comic Sans MS" pitchFamily="66" charset="0"/>
              </a:rPr>
              <a:t>subclause</a:t>
            </a:r>
            <a:r>
              <a:rPr lang="en-US" sz="5600" dirty="0" smtClean="0">
                <a:latin typeface="Comic Sans MS" pitchFamily="66" charset="0"/>
              </a:rPr>
              <a:t> (b) of clause (B) and sub-clause (b) of clause (C) of rule 3, the requirement for cost audit shall apply if the </a:t>
            </a:r>
            <a:r>
              <a:rPr lang="en-US" sz="5600" b="1" dirty="0" smtClean="0">
                <a:latin typeface="Comic Sans MS" pitchFamily="66" charset="0"/>
              </a:rPr>
              <a:t>net worth of the company is INR five hundred </a:t>
            </a:r>
            <a:r>
              <a:rPr lang="en-US" sz="5600" b="1" dirty="0" err="1" smtClean="0">
                <a:latin typeface="Comic Sans MS" pitchFamily="66" charset="0"/>
              </a:rPr>
              <a:t>crore</a:t>
            </a:r>
            <a:r>
              <a:rPr lang="en-US" sz="5600" b="1" dirty="0" smtClean="0">
                <a:latin typeface="Comic Sans MS" pitchFamily="66" charset="0"/>
              </a:rPr>
              <a:t> or more</a:t>
            </a:r>
            <a:r>
              <a:rPr lang="en-US" sz="5600" dirty="0" smtClean="0">
                <a:latin typeface="Comic Sans MS" pitchFamily="66" charset="0"/>
              </a:rPr>
              <a:t> or the turnover from such product or such service is INR  </a:t>
            </a:r>
            <a:r>
              <a:rPr lang="en-US" sz="5600" b="1" dirty="0" smtClean="0">
                <a:latin typeface="Comic Sans MS" pitchFamily="66" charset="0"/>
              </a:rPr>
              <a:t>one hundred </a:t>
            </a:r>
            <a:r>
              <a:rPr lang="en-US" sz="5600" b="1" dirty="0" err="1" smtClean="0">
                <a:latin typeface="Comic Sans MS" pitchFamily="66" charset="0"/>
              </a:rPr>
              <a:t>crore</a:t>
            </a:r>
            <a:r>
              <a:rPr lang="en-US" sz="5600" dirty="0" smtClean="0">
                <a:latin typeface="Comic Sans MS" pitchFamily="66" charset="0"/>
              </a:rPr>
              <a:t> or more. </a:t>
            </a:r>
          </a:p>
          <a:p>
            <a:pPr marL="514350" indent="-514350">
              <a:buAutoNum type="arabicParenBoth"/>
            </a:pPr>
            <a:endParaRPr lang="en-US" sz="5600" dirty="0" smtClean="0">
              <a:latin typeface="Comic Sans MS" pitchFamily="66" charset="0"/>
            </a:endParaRPr>
          </a:p>
          <a:p>
            <a:pPr marL="514350" indent="-514350">
              <a:buAutoNum type="arabicParenBoth"/>
            </a:pPr>
            <a:r>
              <a:rPr lang="en-US" sz="5600" dirty="0" smtClean="0">
                <a:latin typeface="Comic Sans MS" pitchFamily="66" charset="0"/>
              </a:rPr>
              <a:t>In the case of a company engaged in </a:t>
            </a:r>
            <a:r>
              <a:rPr lang="en-US" sz="5600" b="1" dirty="0" smtClean="0">
                <a:latin typeface="Comic Sans MS" pitchFamily="66" charset="0"/>
              </a:rPr>
              <a:t>medical products</a:t>
            </a:r>
            <a:r>
              <a:rPr lang="en-US" sz="5600" dirty="0" smtClean="0">
                <a:latin typeface="Comic Sans MS" pitchFamily="66" charset="0"/>
              </a:rPr>
              <a:t> or devices referred to in </a:t>
            </a:r>
            <a:r>
              <a:rPr lang="en-US" sz="5600" dirty="0" err="1" smtClean="0">
                <a:latin typeface="Comic Sans MS" pitchFamily="66" charset="0"/>
              </a:rPr>
              <a:t>subclause</a:t>
            </a:r>
            <a:r>
              <a:rPr lang="en-US" sz="5600" dirty="0" smtClean="0">
                <a:latin typeface="Comic Sans MS" pitchFamily="66" charset="0"/>
              </a:rPr>
              <a:t> (b) of clause (D) of rule 3, - </a:t>
            </a:r>
          </a:p>
          <a:p>
            <a:pPr>
              <a:buNone/>
            </a:pPr>
            <a:r>
              <a:rPr lang="en-US" sz="5600" dirty="0" smtClean="0">
                <a:latin typeface="Comic Sans MS" pitchFamily="66" charset="0"/>
              </a:rPr>
              <a:t>	</a:t>
            </a:r>
          </a:p>
          <a:p>
            <a:pPr>
              <a:buNone/>
            </a:pPr>
            <a:r>
              <a:rPr lang="en-US" sz="5600" dirty="0" smtClean="0">
                <a:latin typeface="Comic Sans MS" pitchFamily="66" charset="0"/>
              </a:rPr>
              <a:t>(</a:t>
            </a:r>
            <a:r>
              <a:rPr lang="en-US" sz="5600" dirty="0" err="1" smtClean="0">
                <a:latin typeface="Comic Sans MS" pitchFamily="66" charset="0"/>
              </a:rPr>
              <a:t>i</a:t>
            </a:r>
            <a:r>
              <a:rPr lang="en-US" sz="5600" dirty="0" smtClean="0">
                <a:latin typeface="Comic Sans MS" pitchFamily="66" charset="0"/>
              </a:rPr>
              <a:t>) which has </a:t>
            </a:r>
            <a:r>
              <a:rPr lang="en-US" sz="5600" b="1" dirty="0" smtClean="0">
                <a:latin typeface="Comic Sans MS" pitchFamily="66" charset="0"/>
              </a:rPr>
              <a:t>multiple products</a:t>
            </a:r>
            <a:r>
              <a:rPr lang="en-US" sz="5600" dirty="0" smtClean="0">
                <a:latin typeface="Comic Sans MS" pitchFamily="66" charset="0"/>
              </a:rPr>
              <a:t> or devices (i.e. a company producing, importing and supplying or trading in more than one medical device or product), the requirement for cost audit shall apply to a medical device or product for which the </a:t>
            </a:r>
            <a:r>
              <a:rPr lang="en-US" sz="5600" b="1" dirty="0" smtClean="0">
                <a:latin typeface="Comic Sans MS" pitchFamily="66" charset="0"/>
              </a:rPr>
              <a:t>individual turnover</a:t>
            </a:r>
            <a:r>
              <a:rPr lang="en-US" sz="5600" dirty="0" smtClean="0">
                <a:latin typeface="Comic Sans MS" pitchFamily="66" charset="0"/>
              </a:rPr>
              <a:t> (from such specific medical device or product) is rupees </a:t>
            </a:r>
            <a:r>
              <a:rPr lang="en-US" sz="5600" b="1" dirty="0" smtClean="0">
                <a:latin typeface="Comic Sans MS" pitchFamily="66" charset="0"/>
              </a:rPr>
              <a:t>ten </a:t>
            </a:r>
            <a:r>
              <a:rPr lang="en-US" sz="5600" b="1" dirty="0" err="1" smtClean="0">
                <a:latin typeface="Comic Sans MS" pitchFamily="66" charset="0"/>
              </a:rPr>
              <a:t>crore</a:t>
            </a:r>
            <a:r>
              <a:rPr lang="en-US" sz="5600" b="1" dirty="0" smtClean="0">
                <a:latin typeface="Comic Sans MS" pitchFamily="66" charset="0"/>
              </a:rPr>
              <a:t> or more, or one third of the turnover, whichever is less</a:t>
            </a:r>
            <a:r>
              <a:rPr lang="en-US" sz="5600" dirty="0" smtClean="0">
                <a:latin typeface="Comic Sans MS" pitchFamily="66" charset="0"/>
              </a:rPr>
              <a:t>;</a:t>
            </a:r>
          </a:p>
          <a:p>
            <a:pPr>
              <a:buNone/>
            </a:pPr>
            <a:r>
              <a:rPr lang="en-US" sz="5600" dirty="0" smtClean="0">
                <a:latin typeface="Comic Sans MS" pitchFamily="66" charset="0"/>
              </a:rPr>
              <a:t>	</a:t>
            </a:r>
          </a:p>
          <a:p>
            <a:pPr>
              <a:buNone/>
            </a:pPr>
            <a:r>
              <a:rPr lang="en-US" sz="5600" dirty="0" smtClean="0">
                <a:latin typeface="Comic Sans MS" pitchFamily="66" charset="0"/>
              </a:rPr>
              <a:t>(ii) which has </a:t>
            </a:r>
            <a:r>
              <a:rPr lang="en-US" sz="5600" b="1" dirty="0" smtClean="0">
                <a:latin typeface="Comic Sans MS" pitchFamily="66" charset="0"/>
              </a:rPr>
              <a:t>only one product or device</a:t>
            </a:r>
            <a:r>
              <a:rPr lang="en-US" sz="5600" dirty="0" smtClean="0">
                <a:latin typeface="Comic Sans MS" pitchFamily="66" charset="0"/>
              </a:rPr>
              <a:t> (i.e. a company producing, importing and</a:t>
            </a:r>
          </a:p>
          <a:p>
            <a:pPr>
              <a:buNone/>
            </a:pPr>
            <a:r>
              <a:rPr lang="en-US" sz="5600" dirty="0" smtClean="0">
                <a:latin typeface="Comic Sans MS" pitchFamily="66" charset="0"/>
              </a:rPr>
              <a:t>	supplying or trading one medical device or product), the requirement for cost audit</a:t>
            </a:r>
          </a:p>
          <a:p>
            <a:pPr>
              <a:buNone/>
            </a:pPr>
            <a:r>
              <a:rPr lang="en-US" sz="5600" dirty="0" smtClean="0">
                <a:latin typeface="Comic Sans MS" pitchFamily="66" charset="0"/>
              </a:rPr>
              <a:t>	shall apply if the net worth of the company is rupees </a:t>
            </a:r>
            <a:r>
              <a:rPr lang="en-US" sz="5600" b="1" dirty="0" smtClean="0">
                <a:latin typeface="Comic Sans MS" pitchFamily="66" charset="0"/>
              </a:rPr>
              <a:t>one hundred fifty </a:t>
            </a:r>
            <a:r>
              <a:rPr lang="en-US" sz="5600" b="1" dirty="0" err="1" smtClean="0">
                <a:latin typeface="Comic Sans MS" pitchFamily="66" charset="0"/>
              </a:rPr>
              <a:t>crores</a:t>
            </a:r>
            <a:r>
              <a:rPr lang="en-US" sz="5600" b="1" dirty="0" smtClean="0">
                <a:latin typeface="Comic Sans MS" pitchFamily="66" charset="0"/>
              </a:rPr>
              <a:t> or more</a:t>
            </a:r>
            <a:r>
              <a:rPr lang="en-US" sz="5600" dirty="0" smtClean="0">
                <a:latin typeface="Comic Sans MS" pitchFamily="66" charset="0"/>
              </a:rPr>
              <a:t> </a:t>
            </a:r>
            <a:r>
              <a:rPr lang="en-US" sz="5600" b="1" dirty="0" smtClean="0">
                <a:latin typeface="Comic Sans MS" pitchFamily="66" charset="0"/>
              </a:rPr>
              <a:t>or the turnover is rupees twenty five </a:t>
            </a:r>
            <a:r>
              <a:rPr lang="en-US" sz="5600" b="1" dirty="0" err="1" smtClean="0">
                <a:latin typeface="Comic Sans MS" pitchFamily="66" charset="0"/>
              </a:rPr>
              <a:t>crores</a:t>
            </a:r>
            <a:r>
              <a:rPr lang="en-US" sz="5600" b="1" dirty="0" smtClean="0">
                <a:latin typeface="Comic Sans MS" pitchFamily="66" charset="0"/>
              </a:rPr>
              <a:t> or more.</a:t>
            </a:r>
          </a:p>
          <a:p>
            <a:pPr>
              <a:buNone/>
            </a:pPr>
            <a:r>
              <a:rPr lang="en-US" sz="5600" b="1" dirty="0" smtClean="0">
                <a:latin typeface="Comic Sans MS" pitchFamily="66" charset="0"/>
              </a:rPr>
              <a:t>	 </a:t>
            </a:r>
            <a:endParaRPr lang="en-US" sz="5600" dirty="0" smtClean="0">
              <a:latin typeface="Comic Sans MS" pitchFamily="66" charset="0"/>
            </a:endParaRPr>
          </a:p>
          <a:p>
            <a:pPr>
              <a:buNone/>
            </a:pPr>
            <a:endParaRPr lang="en-US" sz="5600" dirty="0" smtClean="0"/>
          </a:p>
          <a:p>
            <a:pPr marL="514350" indent="-514350">
              <a:buAutoNum type="arabicParenBoth"/>
            </a:pPr>
            <a:endParaRPr lang="en-US" sz="5600" dirty="0" smtClean="0"/>
          </a:p>
          <a:p>
            <a:pPr>
              <a:buNone/>
            </a:pPr>
            <a:endParaRPr lang="en-US" sz="5600"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1524000"/>
          </a:xfrm>
        </p:spPr>
        <p:txBody>
          <a:bodyPr>
            <a:normAutofit/>
          </a:bodyPr>
          <a:lstStyle/>
          <a:p>
            <a:r>
              <a:rPr lang="en-US" sz="3600" dirty="0" smtClean="0"/>
              <a:t>Companies (Cost Records and Audit Rules) 2014</a:t>
            </a:r>
            <a:endParaRPr lang="en-US" sz="3600" dirty="0"/>
          </a:p>
        </p:txBody>
      </p:sp>
      <p:sp>
        <p:nvSpPr>
          <p:cNvPr id="3" name="Content Placeholder 2"/>
          <p:cNvSpPr>
            <a:spLocks noGrp="1"/>
          </p:cNvSpPr>
          <p:nvPr>
            <p:ph idx="1"/>
          </p:nvPr>
        </p:nvSpPr>
        <p:spPr>
          <a:xfrm>
            <a:off x="0" y="1447800"/>
            <a:ext cx="8915400" cy="5410199"/>
          </a:xfrm>
        </p:spPr>
        <p:txBody>
          <a:bodyPr>
            <a:normAutofit fontScale="62500" lnSpcReduction="20000"/>
          </a:bodyPr>
          <a:lstStyle/>
          <a:p>
            <a:pPr marL="514350" indent="-514350">
              <a:buAutoNum type="arabicPeriod" startAt="5"/>
            </a:pPr>
            <a:endParaRPr lang="en-US" b="1" dirty="0" smtClean="0"/>
          </a:p>
          <a:p>
            <a:pPr marL="514350" indent="-514350">
              <a:buNone/>
            </a:pPr>
            <a:r>
              <a:rPr lang="en-US" sz="4500" b="1" dirty="0" smtClean="0">
                <a:solidFill>
                  <a:schemeClr val="accent2"/>
                </a:solidFill>
                <a:latin typeface="Comic Sans MS" pitchFamily="66" charset="0"/>
              </a:rPr>
              <a:t>Maintenance of records</a:t>
            </a:r>
            <a:endParaRPr lang="en-US" sz="4500" b="1" u="sng" dirty="0" smtClean="0">
              <a:solidFill>
                <a:schemeClr val="accent2"/>
              </a:solidFill>
              <a:latin typeface="Comic Sans MS" pitchFamily="66" charset="0"/>
            </a:endParaRPr>
          </a:p>
          <a:p>
            <a:pPr marL="514350" indent="-514350">
              <a:buNone/>
            </a:pPr>
            <a:endParaRPr lang="en-US" b="1" dirty="0" smtClean="0">
              <a:latin typeface="Comic Sans MS" pitchFamily="66" charset="0"/>
            </a:endParaRPr>
          </a:p>
          <a:p>
            <a:pPr marL="514350" indent="-514350">
              <a:buNone/>
            </a:pPr>
            <a:r>
              <a:rPr lang="en-US" dirty="0" smtClean="0">
                <a:latin typeface="Comic Sans MS" pitchFamily="66" charset="0"/>
              </a:rPr>
              <a:t> (1)	Every company under these rules including all units and branches thereof, shall, in respect of each of its financial year commencing on or after the 1</a:t>
            </a:r>
            <a:r>
              <a:rPr lang="en-US" baseline="30000" dirty="0" smtClean="0">
                <a:latin typeface="Comic Sans MS" pitchFamily="66" charset="0"/>
              </a:rPr>
              <a:t>st</a:t>
            </a:r>
            <a:r>
              <a:rPr lang="en-US" dirty="0" smtClean="0">
                <a:latin typeface="Comic Sans MS" pitchFamily="66" charset="0"/>
              </a:rPr>
              <a:t> day of April, 2014, maintain cost records in </a:t>
            </a:r>
            <a:r>
              <a:rPr lang="en-US" b="1" dirty="0" smtClean="0">
                <a:latin typeface="Comic Sans MS" pitchFamily="66" charset="0"/>
              </a:rPr>
              <a:t>form CRA-1</a:t>
            </a:r>
            <a:r>
              <a:rPr lang="en-US" dirty="0" smtClean="0">
                <a:latin typeface="Comic Sans MS" pitchFamily="66" charset="0"/>
              </a:rPr>
              <a:t>.</a:t>
            </a:r>
          </a:p>
          <a:p>
            <a:pPr>
              <a:buNone/>
            </a:pPr>
            <a:endParaRPr lang="en-US" dirty="0" smtClean="0">
              <a:latin typeface="Comic Sans MS" pitchFamily="66" charset="0"/>
            </a:endParaRPr>
          </a:p>
          <a:p>
            <a:pPr>
              <a:buNone/>
            </a:pPr>
            <a:r>
              <a:rPr lang="en-US" dirty="0" smtClean="0">
                <a:latin typeface="Comic Sans MS" pitchFamily="66" charset="0"/>
              </a:rPr>
              <a:t>(2) The cost records  maintained on regular basis should facilitate calculation of per unit cost of production or cost of operations, cost of sales and margin for each of its products and activities for every financial year on monthly or quarterly or half-yearly or annual basis.</a:t>
            </a:r>
          </a:p>
          <a:p>
            <a:pPr>
              <a:buNone/>
            </a:pPr>
            <a:endParaRPr lang="en-US" dirty="0" smtClean="0">
              <a:latin typeface="Comic Sans MS" pitchFamily="66" charset="0"/>
            </a:endParaRPr>
          </a:p>
          <a:p>
            <a:pPr>
              <a:buNone/>
            </a:pPr>
            <a:r>
              <a:rPr lang="en-US" dirty="0" smtClean="0">
                <a:latin typeface="Comic Sans MS" pitchFamily="66" charset="0"/>
              </a:rPr>
              <a:t>(3) The cost records shall be maintained in such manner so as to enable the company to exercise, as far as possible, control over the various operations and costs to achieve optimum economies in </a:t>
            </a:r>
            <a:r>
              <a:rPr lang="en-US" dirty="0" err="1" smtClean="0">
                <a:latin typeface="Comic Sans MS" pitchFamily="66" charset="0"/>
              </a:rPr>
              <a:t>utilisation</a:t>
            </a:r>
            <a:r>
              <a:rPr lang="en-US" dirty="0" smtClean="0">
                <a:latin typeface="Comic Sans MS" pitchFamily="66" charset="0"/>
              </a:rPr>
              <a:t> of resources and these records shall also provide necessary data which is required to be furnished under these rules.</a:t>
            </a:r>
            <a:endParaRPr lang="en-US" dirty="0">
              <a:latin typeface="Comic Sans MS" pitchFamily="66"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1447800"/>
          </a:xfrm>
        </p:spPr>
        <p:txBody>
          <a:bodyPr>
            <a:normAutofit/>
          </a:bodyPr>
          <a:lstStyle/>
          <a:p>
            <a:r>
              <a:rPr lang="en-US" sz="3600" dirty="0" smtClean="0"/>
              <a:t>Companies (Cost Records and Audit Rules) 2014</a:t>
            </a:r>
            <a:endParaRPr lang="en-US" sz="3600" dirty="0"/>
          </a:p>
        </p:txBody>
      </p:sp>
      <p:sp>
        <p:nvSpPr>
          <p:cNvPr id="3" name="Content Placeholder 2"/>
          <p:cNvSpPr>
            <a:spLocks noGrp="1"/>
          </p:cNvSpPr>
          <p:nvPr>
            <p:ph idx="1"/>
          </p:nvPr>
        </p:nvSpPr>
        <p:spPr>
          <a:xfrm>
            <a:off x="-152400" y="1524000"/>
            <a:ext cx="9144000" cy="5333999"/>
          </a:xfrm>
        </p:spPr>
        <p:txBody>
          <a:bodyPr>
            <a:normAutofit fontScale="25000" lnSpcReduction="20000"/>
          </a:bodyPr>
          <a:lstStyle/>
          <a:p>
            <a:pPr>
              <a:buNone/>
            </a:pPr>
            <a:r>
              <a:rPr lang="en-US" sz="16000" b="1" dirty="0" smtClean="0">
                <a:solidFill>
                  <a:schemeClr val="accent2"/>
                </a:solidFill>
                <a:latin typeface="Comic Sans MS" pitchFamily="66" charset="0"/>
              </a:rPr>
              <a:t>  </a:t>
            </a:r>
            <a:r>
              <a:rPr lang="en-US" sz="11200" b="1" dirty="0" smtClean="0">
                <a:solidFill>
                  <a:schemeClr val="accent2"/>
                </a:solidFill>
                <a:latin typeface="Comic Sans MS" pitchFamily="66" charset="0"/>
              </a:rPr>
              <a:t>COST AUDIT</a:t>
            </a:r>
          </a:p>
          <a:p>
            <a:pPr>
              <a:buNone/>
            </a:pPr>
            <a:r>
              <a:rPr lang="en-US" sz="11200" b="1" dirty="0" smtClean="0">
                <a:latin typeface="Comic Sans MS" pitchFamily="66" charset="0"/>
              </a:rPr>
              <a:t>	</a:t>
            </a:r>
            <a:r>
              <a:rPr lang="en-US" sz="6000" dirty="0" smtClean="0">
                <a:latin typeface="Comic Sans MS" pitchFamily="66" charset="0"/>
              </a:rPr>
              <a:t>(1)    The cost auditor should be </a:t>
            </a:r>
            <a:r>
              <a:rPr lang="en-US" sz="6000" b="1" dirty="0" smtClean="0">
                <a:latin typeface="Comic Sans MS" pitchFamily="66" charset="0"/>
              </a:rPr>
              <a:t>appointed within one hundred and eighty days</a:t>
            </a:r>
            <a:r>
              <a:rPr lang="en-US" sz="6000" dirty="0" smtClean="0">
                <a:latin typeface="Comic Sans MS" pitchFamily="66" charset="0"/>
              </a:rPr>
              <a:t> of the 	commencement of every financial year </a:t>
            </a:r>
            <a:r>
              <a:rPr lang="en-US" sz="6000" dirty="0" err="1" smtClean="0">
                <a:latin typeface="Comic Sans MS" pitchFamily="66" charset="0"/>
              </a:rPr>
              <a:t>ie</a:t>
            </a:r>
            <a:r>
              <a:rPr lang="en-US" sz="6000" dirty="0" smtClean="0">
                <a:latin typeface="Comic Sans MS" pitchFamily="66" charset="0"/>
              </a:rPr>
              <a:t> 27 </a:t>
            </a:r>
            <a:r>
              <a:rPr lang="en-US" sz="6000" dirty="0" err="1" smtClean="0">
                <a:latin typeface="Comic Sans MS" pitchFamily="66" charset="0"/>
              </a:rPr>
              <a:t>th</a:t>
            </a:r>
            <a:r>
              <a:rPr lang="en-US" sz="6000" dirty="0" smtClean="0">
                <a:latin typeface="Comic Sans MS" pitchFamily="66" charset="0"/>
              </a:rPr>
              <a:t> </a:t>
            </a:r>
            <a:r>
              <a:rPr lang="en-US" sz="6000" dirty="0" err="1" smtClean="0">
                <a:latin typeface="Comic Sans MS" pitchFamily="66" charset="0"/>
              </a:rPr>
              <a:t>Sepetember</a:t>
            </a:r>
            <a:endParaRPr lang="en-US" sz="6000" dirty="0" smtClean="0">
              <a:latin typeface="Comic Sans MS" pitchFamily="66" charset="0"/>
            </a:endParaRPr>
          </a:p>
          <a:p>
            <a:pPr>
              <a:buNone/>
            </a:pPr>
            <a:endParaRPr lang="en-US" sz="6000" dirty="0" smtClean="0">
              <a:latin typeface="Comic Sans MS" pitchFamily="66" charset="0"/>
            </a:endParaRPr>
          </a:p>
          <a:p>
            <a:pPr>
              <a:buNone/>
            </a:pPr>
            <a:r>
              <a:rPr lang="en-US" sz="6000" dirty="0" smtClean="0">
                <a:latin typeface="Comic Sans MS" pitchFamily="66" charset="0"/>
              </a:rPr>
              <a:t>	(2)  Every company to whom cost audit is applicable shall intimate the Cost auditor concerned of 	his or its appointment  and file a notice of such appointment with the Central Government 	within a period of thirty days of the Board meeting in which such appointment is made or 	within a period of one hundred and eighty days of the commencement of the financial 	year, whichever is earlier, through electronic mode, in </a:t>
            </a:r>
            <a:r>
              <a:rPr lang="en-US" sz="6000" b="1" dirty="0" smtClean="0">
                <a:latin typeface="Comic Sans MS" pitchFamily="66" charset="0"/>
              </a:rPr>
              <a:t>form CRA-2</a:t>
            </a:r>
            <a:r>
              <a:rPr lang="en-US" sz="6000" dirty="0" smtClean="0">
                <a:latin typeface="Comic Sans MS" pitchFamily="66" charset="0"/>
              </a:rPr>
              <a:t>, </a:t>
            </a:r>
            <a:r>
              <a:rPr lang="en-US" sz="6000" dirty="0" err="1" smtClean="0">
                <a:latin typeface="Comic Sans MS" pitchFamily="66" charset="0"/>
              </a:rPr>
              <a:t>alongwith</a:t>
            </a:r>
            <a:r>
              <a:rPr lang="en-US" sz="6000" dirty="0" smtClean="0">
                <a:latin typeface="Comic Sans MS" pitchFamily="66" charset="0"/>
              </a:rPr>
              <a:t> the fee as 	specified in Companies (Registration Offices and Fees) Rules, 2014.</a:t>
            </a:r>
          </a:p>
          <a:p>
            <a:pPr>
              <a:buNone/>
            </a:pPr>
            <a:endParaRPr lang="en-US" sz="6000" dirty="0" smtClean="0">
              <a:latin typeface="Comic Sans MS" pitchFamily="66" charset="0"/>
            </a:endParaRPr>
          </a:p>
          <a:p>
            <a:pPr>
              <a:buNone/>
            </a:pPr>
            <a:r>
              <a:rPr lang="en-US" sz="6000" dirty="0" smtClean="0">
                <a:latin typeface="Comic Sans MS" pitchFamily="66" charset="0"/>
              </a:rPr>
              <a:t>	(3) 	The  cost auditor, who conducts an audit of the cost records of a company, shall submit 	the cost audit report along with his or its reservations or qualifications or observations or 	suggestions, if any, in </a:t>
            </a:r>
            <a:r>
              <a:rPr lang="en-US" sz="6000" b="1" dirty="0" smtClean="0">
                <a:latin typeface="Comic Sans MS" pitchFamily="66" charset="0"/>
              </a:rPr>
              <a:t>form CRA-3</a:t>
            </a:r>
            <a:r>
              <a:rPr lang="en-US" sz="6000" dirty="0" smtClean="0">
                <a:latin typeface="Comic Sans MS" pitchFamily="66" charset="0"/>
              </a:rPr>
              <a:t>.</a:t>
            </a:r>
          </a:p>
          <a:p>
            <a:pPr>
              <a:buNone/>
            </a:pPr>
            <a:endParaRPr lang="en-US" sz="6000" dirty="0" smtClean="0">
              <a:latin typeface="Comic Sans MS" pitchFamily="66" charset="0"/>
            </a:endParaRPr>
          </a:p>
          <a:p>
            <a:pPr>
              <a:buNone/>
            </a:pPr>
            <a:r>
              <a:rPr lang="en-US" sz="6000" dirty="0" smtClean="0">
                <a:latin typeface="Comic Sans MS" pitchFamily="66" charset="0"/>
              </a:rPr>
              <a:t>	(4) 	The  cost auditor shall forward his report to the Board of Directors of the company 	within a period of one hundred and eighty days from the closure of the financial year to 	which the report relates and the Board of directors shall consider and examine such 	report particularly any reservation or qualification contained therein.</a:t>
            </a:r>
          </a:p>
          <a:p>
            <a:pPr>
              <a:buNone/>
            </a:pPr>
            <a:endParaRPr lang="en-US" sz="6000" dirty="0" smtClean="0">
              <a:latin typeface="Comic Sans MS" pitchFamily="66" charset="0"/>
            </a:endParaRPr>
          </a:p>
          <a:p>
            <a:pPr>
              <a:buNone/>
            </a:pPr>
            <a:r>
              <a:rPr lang="en-US" sz="6000" dirty="0" smtClean="0">
                <a:latin typeface="Comic Sans MS" pitchFamily="66" charset="0"/>
              </a:rPr>
              <a:t>	(5) 	Every company covered under these rules shall, within a period of thirty days from the 	date of receipt of a copy of the cost audit report, furnish the Central Government with 	such report </a:t>
            </a:r>
            <a:r>
              <a:rPr lang="en-US" sz="6000" dirty="0" err="1" smtClean="0">
                <a:latin typeface="Comic Sans MS" pitchFamily="66" charset="0"/>
              </a:rPr>
              <a:t>alongwith</a:t>
            </a:r>
            <a:r>
              <a:rPr lang="en-US" sz="6000" dirty="0" smtClean="0">
                <a:latin typeface="Comic Sans MS" pitchFamily="66" charset="0"/>
              </a:rPr>
              <a:t> full information and explanation on every reservation or 	qualification contained therein, in </a:t>
            </a:r>
            <a:r>
              <a:rPr lang="en-US" sz="6000" b="1" dirty="0" smtClean="0">
                <a:latin typeface="Comic Sans MS" pitchFamily="66" charset="0"/>
              </a:rPr>
              <a:t>form CRA-4 </a:t>
            </a:r>
            <a:r>
              <a:rPr lang="en-US" sz="6000" dirty="0" err="1" smtClean="0">
                <a:latin typeface="Comic Sans MS" pitchFamily="66" charset="0"/>
              </a:rPr>
              <a:t>alongwith</a:t>
            </a:r>
            <a:r>
              <a:rPr lang="en-US" sz="6000" dirty="0" smtClean="0">
                <a:latin typeface="Comic Sans MS" pitchFamily="66" charset="0"/>
              </a:rPr>
              <a:t> fees specified in the Companies 	(Registration Offices and Fees) Rules, 2014.</a:t>
            </a:r>
          </a:p>
          <a:p>
            <a:pPr>
              <a:buNone/>
            </a:pPr>
            <a:endParaRPr lang="en-US" sz="5200" dirty="0" smtClean="0">
              <a:latin typeface="Comic Sans MS" pitchFamily="66" charset="0"/>
            </a:endParaRPr>
          </a:p>
          <a:p>
            <a:pPr>
              <a:buNone/>
            </a:pPr>
            <a:r>
              <a:rPr lang="en-US" sz="5200" dirty="0" smtClean="0">
                <a:latin typeface="Comic Sans MS" pitchFamily="66" charset="0"/>
              </a:rPr>
              <a:t>	</a:t>
            </a:r>
            <a:endParaRPr lang="en-US" sz="5200" dirty="0">
              <a:latin typeface="Comic Sans MS" pitchFamily="66"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76400" y="2514600"/>
            <a:ext cx="5638800" cy="1200329"/>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7200" b="1" cap="none" spc="0" dirty="0" smtClean="0">
                <a:ln/>
                <a:solidFill>
                  <a:srgbClr val="FF0000"/>
                </a:solidFill>
                <a:effectLst/>
              </a:rPr>
              <a:t>Thank You</a:t>
            </a:r>
            <a:endParaRPr lang="en-US" sz="7200" b="1" cap="none" spc="0" dirty="0">
              <a:ln/>
              <a:solidFill>
                <a:srgbClr val="FF0000"/>
              </a:solidFill>
              <a:effectLs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47800"/>
          </a:xfrm>
        </p:spPr>
        <p:txBody>
          <a:bodyPr>
            <a:normAutofit fontScale="90000"/>
          </a:bodyPr>
          <a:lstStyle/>
          <a:p>
            <a:r>
              <a:rPr lang="en-US" sz="4000" dirty="0" smtClean="0"/>
              <a:t>Companies (Cost Records and Audit Rules) 2014 </a:t>
            </a:r>
            <a:r>
              <a:rPr lang="en-US" sz="2200" dirty="0" smtClean="0"/>
              <a:t/>
            </a:r>
            <a:br>
              <a:rPr lang="en-US" sz="2200" dirty="0" smtClean="0"/>
            </a:br>
            <a:endParaRPr lang="en-US" sz="2200" dirty="0"/>
          </a:p>
        </p:txBody>
      </p:sp>
      <p:sp>
        <p:nvSpPr>
          <p:cNvPr id="4" name="Content Placeholder 3"/>
          <p:cNvSpPr>
            <a:spLocks noGrp="1"/>
          </p:cNvSpPr>
          <p:nvPr>
            <p:ph idx="1"/>
          </p:nvPr>
        </p:nvSpPr>
        <p:spPr>
          <a:xfrm>
            <a:off x="457200" y="2057400"/>
            <a:ext cx="8229600" cy="4221163"/>
          </a:xfrm>
        </p:spPr>
        <p:txBody>
          <a:bodyPr>
            <a:normAutofit/>
          </a:bodyPr>
          <a:lstStyle/>
          <a:p>
            <a:pPr>
              <a:buNone/>
            </a:pPr>
            <a:r>
              <a:rPr lang="en-US" b="1" dirty="0" smtClean="0"/>
              <a:t>   </a:t>
            </a:r>
            <a:r>
              <a:rPr lang="en-US" sz="2800" b="1" dirty="0" smtClean="0">
                <a:solidFill>
                  <a:schemeClr val="accent2"/>
                </a:solidFill>
              </a:rPr>
              <a:t> </a:t>
            </a:r>
            <a:r>
              <a:rPr lang="en-US" sz="2800" b="1" dirty="0" smtClean="0">
                <a:solidFill>
                  <a:schemeClr val="accent2"/>
                </a:solidFill>
                <a:latin typeface="Comic Sans MS" pitchFamily="66" charset="0"/>
              </a:rPr>
              <a:t>General</a:t>
            </a:r>
          </a:p>
          <a:p>
            <a:pPr>
              <a:buNone/>
            </a:pPr>
            <a:r>
              <a:rPr lang="en-US" sz="2400" b="1" dirty="0" smtClean="0"/>
              <a:t>     </a:t>
            </a:r>
            <a:r>
              <a:rPr lang="en-US" sz="2000" b="1" dirty="0" smtClean="0"/>
              <a:t>Applicability Through :- Notification no-</a:t>
            </a:r>
            <a:r>
              <a:rPr lang="en-US" sz="2000" b="1" dirty="0" err="1" smtClean="0"/>
              <a:t>F.No</a:t>
            </a:r>
            <a:r>
              <a:rPr lang="en-US" sz="2000" b="1" dirty="0" smtClean="0"/>
              <a:t> 1/40/2013/CL-V-</a:t>
            </a:r>
            <a:r>
              <a:rPr lang="en-US" sz="2000" b="1" dirty="0" err="1" smtClean="0"/>
              <a:t>Dt</a:t>
            </a:r>
            <a:r>
              <a:rPr lang="en-US" sz="2000" b="1" dirty="0" smtClean="0"/>
              <a:t> 30.06.2014</a:t>
            </a:r>
          </a:p>
          <a:p>
            <a:pPr>
              <a:buNone/>
            </a:pPr>
            <a:r>
              <a:rPr lang="en-US" sz="2000" b="1" dirty="0" smtClean="0"/>
              <a:t>  </a:t>
            </a:r>
          </a:p>
          <a:p>
            <a:pPr>
              <a:buNone/>
            </a:pPr>
            <a:r>
              <a:rPr lang="en-US" sz="2000" b="1" dirty="0" smtClean="0"/>
              <a:t>      Enforcement Date:- Date of publication in official Gazette.</a:t>
            </a:r>
          </a:p>
          <a:p>
            <a:pPr>
              <a:buNone/>
            </a:pPr>
            <a:endParaRPr lang="en-US" sz="2000" b="1" dirty="0" smtClean="0"/>
          </a:p>
          <a:p>
            <a:pPr>
              <a:buNone/>
            </a:pPr>
            <a:r>
              <a:rPr lang="en-US" sz="2000" b="1" dirty="0" smtClean="0"/>
              <a:t>      Exempted Companies:- The above rules does not apply on SEZ units or whose export revenue in foreign currency exceeds 75% of total revenue. However these Rules Applies to a Foreign company as defined under sub-section (42)of section 2 and section 379 of the act.</a:t>
            </a:r>
            <a:endParaRPr lang="en-US" sz="2000"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9144000" cy="1447800"/>
          </a:xfrm>
        </p:spPr>
        <p:txBody>
          <a:bodyPr>
            <a:noAutofit/>
          </a:bodyPr>
          <a:lstStyle/>
          <a:p>
            <a:r>
              <a:rPr lang="en-US" sz="3600" dirty="0" smtClean="0"/>
              <a:t>Companies (Cost Records and Audit Rules) 2014 </a:t>
            </a:r>
            <a:endParaRPr lang="en-US" sz="3600" dirty="0"/>
          </a:p>
        </p:txBody>
      </p:sp>
      <p:sp>
        <p:nvSpPr>
          <p:cNvPr id="8" name="Content Placeholder 7"/>
          <p:cNvSpPr>
            <a:spLocks noGrp="1"/>
          </p:cNvSpPr>
          <p:nvPr>
            <p:ph idx="1"/>
          </p:nvPr>
        </p:nvSpPr>
        <p:spPr>
          <a:xfrm>
            <a:off x="152400" y="1371600"/>
            <a:ext cx="8991600" cy="5486400"/>
          </a:xfrm>
        </p:spPr>
        <p:txBody>
          <a:bodyPr>
            <a:normAutofit fontScale="55000" lnSpcReduction="20000"/>
          </a:bodyPr>
          <a:lstStyle/>
          <a:p>
            <a:pPr marL="514350" indent="-514350">
              <a:buNone/>
            </a:pPr>
            <a:endParaRPr lang="en-US" sz="4400" b="1" dirty="0" smtClean="0"/>
          </a:p>
          <a:p>
            <a:pPr>
              <a:buNone/>
            </a:pPr>
            <a:r>
              <a:rPr lang="en-US" sz="4400" b="1" dirty="0" smtClean="0">
                <a:solidFill>
                  <a:schemeClr val="accent2"/>
                </a:solidFill>
                <a:latin typeface="Comic Sans MS" pitchFamily="66" charset="0"/>
              </a:rPr>
              <a:t>Definitions</a:t>
            </a:r>
          </a:p>
          <a:p>
            <a:pPr>
              <a:buNone/>
            </a:pPr>
            <a:endParaRPr lang="en-US" sz="2900" dirty="0" smtClean="0"/>
          </a:p>
          <a:p>
            <a:pPr marL="457200" indent="-457200">
              <a:buAutoNum type="alphaLcParenBoth"/>
            </a:pPr>
            <a:r>
              <a:rPr lang="en-US" sz="2900" dirty="0" smtClean="0">
                <a:latin typeface="Comic Sans MS" pitchFamily="66" charset="0"/>
              </a:rPr>
              <a:t>“</a:t>
            </a:r>
            <a:r>
              <a:rPr lang="en-US" sz="2900" b="1" dirty="0" smtClean="0">
                <a:latin typeface="Comic Sans MS" pitchFamily="66" charset="0"/>
              </a:rPr>
              <a:t>Act</a:t>
            </a:r>
            <a:r>
              <a:rPr lang="en-US" sz="2900" dirty="0" smtClean="0">
                <a:latin typeface="Comic Sans MS" pitchFamily="66" charset="0"/>
              </a:rPr>
              <a:t>” 		means the </a:t>
            </a:r>
            <a:r>
              <a:rPr lang="en-US" sz="2900" u="sng" dirty="0" smtClean="0">
                <a:latin typeface="Comic Sans MS" pitchFamily="66" charset="0"/>
              </a:rPr>
              <a:t>Companies Act, 2013 (18 of 2013)</a:t>
            </a:r>
          </a:p>
          <a:p>
            <a:pPr marL="457200" indent="-457200">
              <a:buAutoNum type="alphaLcParenBoth"/>
            </a:pPr>
            <a:endParaRPr lang="en-US" sz="2900" u="sng" dirty="0" smtClean="0">
              <a:latin typeface="Comic Sans MS" pitchFamily="66" charset="0"/>
            </a:endParaRPr>
          </a:p>
          <a:p>
            <a:pPr marL="457200" indent="-457200">
              <a:buAutoNum type="alphaLcParenBoth"/>
            </a:pPr>
            <a:r>
              <a:rPr lang="en-US" sz="2900" dirty="0" smtClean="0">
                <a:latin typeface="Comic Sans MS" pitchFamily="66" charset="0"/>
              </a:rPr>
              <a:t>“</a:t>
            </a:r>
            <a:r>
              <a:rPr lang="en-US" sz="2900" b="1" dirty="0" smtClean="0">
                <a:latin typeface="Comic Sans MS" pitchFamily="66" charset="0"/>
              </a:rPr>
              <a:t>Cost Accountant in Practice </a:t>
            </a:r>
            <a:r>
              <a:rPr lang="en-US" sz="2900" dirty="0" smtClean="0">
                <a:latin typeface="Comic Sans MS" pitchFamily="66" charset="0"/>
              </a:rPr>
              <a:t>”means a cost accountant as defined in the Cost and                       </a:t>
            </a:r>
          </a:p>
          <a:p>
            <a:pPr marL="457200" indent="-457200">
              <a:buNone/>
            </a:pPr>
            <a:r>
              <a:rPr lang="en-US" sz="2900" dirty="0" smtClean="0">
                <a:latin typeface="Comic Sans MS" pitchFamily="66" charset="0"/>
              </a:rPr>
              <a:t>                                                         Works Accountants Act, 1959 (23 of 1959), who holds a    			            valid certificate of practice , includes a firm or limited 			             liability partnership of cost accountants</a:t>
            </a:r>
          </a:p>
          <a:p>
            <a:pPr marL="457200" indent="-457200">
              <a:buAutoNum type="alphaLcParenBoth"/>
            </a:pPr>
            <a:endParaRPr lang="en-US" sz="2900" dirty="0" smtClean="0">
              <a:latin typeface="Comic Sans MS" pitchFamily="66" charset="0"/>
            </a:endParaRPr>
          </a:p>
          <a:p>
            <a:pPr marL="457200" indent="-457200">
              <a:buAutoNum type="alphaLcParenBoth"/>
            </a:pPr>
            <a:r>
              <a:rPr lang="en-US" sz="2900" dirty="0" smtClean="0">
                <a:latin typeface="Comic Sans MS" pitchFamily="66" charset="0"/>
              </a:rPr>
              <a:t>“</a:t>
            </a:r>
            <a:r>
              <a:rPr lang="en-US" sz="2900" b="1" dirty="0" smtClean="0">
                <a:latin typeface="Comic Sans MS" pitchFamily="66" charset="0"/>
              </a:rPr>
              <a:t>Cost  Auditor</a:t>
            </a:r>
            <a:r>
              <a:rPr lang="en-US" sz="2900" dirty="0" smtClean="0">
                <a:latin typeface="Comic Sans MS" pitchFamily="66" charset="0"/>
              </a:rPr>
              <a:t>” 	means a Cost Accountant in practice, who is appointed by the 			Board</a:t>
            </a:r>
          </a:p>
          <a:p>
            <a:pPr marL="457200" indent="-457200">
              <a:buAutoNum type="alphaLcParenBoth"/>
            </a:pPr>
            <a:endParaRPr lang="en-US" sz="2900" dirty="0" smtClean="0">
              <a:latin typeface="Comic Sans MS" pitchFamily="66" charset="0"/>
            </a:endParaRPr>
          </a:p>
          <a:p>
            <a:pPr marL="457200" indent="-457200">
              <a:buAutoNum type="alphaLcParenBoth"/>
            </a:pPr>
            <a:r>
              <a:rPr lang="en-US" sz="2900" dirty="0" smtClean="0">
                <a:latin typeface="Comic Sans MS" pitchFamily="66" charset="0"/>
              </a:rPr>
              <a:t>“</a:t>
            </a:r>
            <a:r>
              <a:rPr lang="en-US" sz="2900" b="1" dirty="0" smtClean="0">
                <a:latin typeface="Comic Sans MS" pitchFamily="66" charset="0"/>
              </a:rPr>
              <a:t>Cost  Audit Report</a:t>
            </a:r>
            <a:r>
              <a:rPr lang="en-US" sz="2900" dirty="0" smtClean="0">
                <a:latin typeface="Comic Sans MS" pitchFamily="66" charset="0"/>
              </a:rPr>
              <a:t>”	means the report  duly audited and signed by the cost auditor  			including  attachment, annexure, qualifications or observations 			etc. to cost audit report</a:t>
            </a:r>
          </a:p>
          <a:p>
            <a:pPr marL="457200" indent="-457200">
              <a:buAutoNum type="alphaLcParenBoth"/>
            </a:pPr>
            <a:endParaRPr lang="en-US" sz="2900" dirty="0" smtClean="0">
              <a:latin typeface="Comic Sans MS" pitchFamily="66" charset="0"/>
            </a:endParaRPr>
          </a:p>
          <a:p>
            <a:pPr marL="457200" indent="-457200">
              <a:buAutoNum type="alphaLcParenBoth"/>
            </a:pPr>
            <a:r>
              <a:rPr lang="en-US" sz="2900" dirty="0" smtClean="0">
                <a:latin typeface="Comic Sans MS" pitchFamily="66" charset="0"/>
              </a:rPr>
              <a:t>“</a:t>
            </a:r>
            <a:r>
              <a:rPr lang="en-US" sz="2900" b="1" dirty="0" smtClean="0">
                <a:latin typeface="Comic Sans MS" pitchFamily="66" charset="0"/>
              </a:rPr>
              <a:t>Cost Records</a:t>
            </a:r>
            <a:r>
              <a:rPr lang="en-US" sz="2900" dirty="0" smtClean="0">
                <a:latin typeface="Comic Sans MS" pitchFamily="66" charset="0"/>
              </a:rPr>
              <a:t>”	means books of account relating to utilization of materials, 			labour and other items of cost as applicable to the production 			of goods or provision of services as provided in section 148 of 			the Act and these rules</a:t>
            </a:r>
          </a:p>
          <a:p>
            <a:pPr marL="457200" indent="-457200">
              <a:buAutoNum type="alphaLcParenBoth"/>
            </a:pPr>
            <a:endParaRPr lang="en-US" sz="2900" dirty="0" smtClean="0">
              <a:latin typeface="Comic Sans MS" pitchFamily="66" charset="0"/>
            </a:endParaRPr>
          </a:p>
          <a:p>
            <a:pPr marL="457200" indent="-457200">
              <a:buAutoNum type="alphaLcParenBoth"/>
            </a:pPr>
            <a:r>
              <a:rPr lang="en-US" sz="2900" dirty="0" smtClean="0">
                <a:latin typeface="Comic Sans MS" pitchFamily="66" charset="0"/>
              </a:rPr>
              <a:t>“</a:t>
            </a:r>
            <a:r>
              <a:rPr lang="en-US" sz="2900" b="1" dirty="0" smtClean="0">
                <a:latin typeface="Comic Sans MS" pitchFamily="66" charset="0"/>
              </a:rPr>
              <a:t>Form</a:t>
            </a:r>
            <a:r>
              <a:rPr lang="en-US" sz="2900" dirty="0" smtClean="0">
                <a:latin typeface="Comic Sans MS" pitchFamily="66" charset="0"/>
              </a:rPr>
              <a:t>” 		means a form annexed to these rules</a:t>
            </a:r>
          </a:p>
          <a:p>
            <a:pPr marL="457200" indent="-457200">
              <a:buAutoNum type="alphaLcParenBoth"/>
            </a:pPr>
            <a:endParaRPr lang="en-US" sz="2900" dirty="0" smtClean="0">
              <a:latin typeface="Comic Sans MS" pitchFamily="66" charset="0"/>
            </a:endParaRPr>
          </a:p>
          <a:p>
            <a:pPr marL="457200" indent="-457200">
              <a:buAutoNum type="alphaLcParenBoth"/>
            </a:pPr>
            <a:r>
              <a:rPr lang="en-US" sz="2900" b="1" dirty="0" smtClean="0">
                <a:latin typeface="Comic Sans MS" pitchFamily="66" charset="0"/>
              </a:rPr>
              <a:t>“Institute</a:t>
            </a:r>
            <a:r>
              <a:rPr lang="en-US" sz="2900" dirty="0" smtClean="0">
                <a:latin typeface="Comic Sans MS" pitchFamily="66" charset="0"/>
              </a:rPr>
              <a:t>” 		means the Institute of Cost Accountants of India constituted 			under the Cost and Works Accountants Act, 1959 (23 of 1959</a:t>
            </a:r>
            <a:r>
              <a:rPr lang="en-US" sz="2900" dirty="0" smtClean="0"/>
              <a:t>)</a:t>
            </a:r>
          </a:p>
          <a:p>
            <a:pPr marL="457200" indent="-457200">
              <a:buNone/>
            </a:pPr>
            <a:endParaRPr lang="en-US" sz="2200" dirty="0" smtClean="0"/>
          </a:p>
          <a:p>
            <a:pPr>
              <a:buNone/>
            </a:pPr>
            <a:endParaRPr lang="en-US" sz="2800" b="1" dirty="0" smtClean="0"/>
          </a:p>
          <a:p>
            <a:pPr>
              <a:buNone/>
            </a:pPr>
            <a:endParaRPr lang="en-US" sz="2800"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9144000" cy="1447800"/>
          </a:xfrm>
        </p:spPr>
        <p:txBody>
          <a:bodyPr>
            <a:normAutofit/>
          </a:bodyPr>
          <a:lstStyle/>
          <a:p>
            <a:r>
              <a:rPr lang="en-US" sz="3600" dirty="0" smtClean="0"/>
              <a:t>Companies (Cost Records and Audit Rules) 2014 </a:t>
            </a:r>
            <a:endParaRPr lang="en-US" sz="3600" dirty="0"/>
          </a:p>
        </p:txBody>
      </p:sp>
      <p:sp>
        <p:nvSpPr>
          <p:cNvPr id="3" name="Content Placeholder 2"/>
          <p:cNvSpPr>
            <a:spLocks noGrp="1"/>
          </p:cNvSpPr>
          <p:nvPr>
            <p:ph sz="half" idx="1"/>
          </p:nvPr>
        </p:nvSpPr>
        <p:spPr>
          <a:xfrm>
            <a:off x="0" y="1524000"/>
            <a:ext cx="6705600" cy="5334000"/>
          </a:xfrm>
        </p:spPr>
        <p:txBody>
          <a:bodyPr>
            <a:normAutofit fontScale="55000" lnSpcReduction="20000"/>
          </a:bodyPr>
          <a:lstStyle/>
          <a:p>
            <a:pPr marL="514350" indent="-514350">
              <a:buNone/>
            </a:pPr>
            <a:r>
              <a:rPr lang="en-US" sz="4400" b="1" dirty="0" smtClean="0">
                <a:solidFill>
                  <a:schemeClr val="accent2"/>
                </a:solidFill>
                <a:latin typeface="Comic Sans MS" pitchFamily="66" charset="0"/>
              </a:rPr>
              <a:t>Applicability</a:t>
            </a:r>
          </a:p>
          <a:p>
            <a:pPr>
              <a:buNone/>
            </a:pPr>
            <a:endParaRPr lang="en-US" dirty="0" smtClean="0"/>
          </a:p>
          <a:p>
            <a:pPr>
              <a:buNone/>
            </a:pPr>
            <a:r>
              <a:rPr lang="en-US" sz="3300" b="1" dirty="0" smtClean="0"/>
              <a:t> (A</a:t>
            </a:r>
            <a:r>
              <a:rPr lang="en-US" b="1" dirty="0" smtClean="0"/>
              <a:t>)</a:t>
            </a:r>
            <a:r>
              <a:rPr lang="en-US" b="1" dirty="0" smtClean="0">
                <a:latin typeface="Comic Sans MS" pitchFamily="66" charset="0"/>
              </a:rPr>
              <a:t> </a:t>
            </a:r>
            <a:r>
              <a:rPr lang="en-US" sz="2900" dirty="0" smtClean="0">
                <a:latin typeface="Comic Sans MS" pitchFamily="66" charset="0"/>
              </a:rPr>
              <a:t>Companies engaged in the production of certain goods in </a:t>
            </a:r>
            <a:r>
              <a:rPr lang="en-US" sz="3600" b="1" dirty="0" smtClean="0">
                <a:latin typeface="Comic Sans MS" pitchFamily="66" charset="0"/>
              </a:rPr>
              <a:t>strategic</a:t>
            </a:r>
            <a:r>
              <a:rPr lang="en-US" sz="3600" dirty="0" smtClean="0">
                <a:latin typeface="Comic Sans MS" pitchFamily="66" charset="0"/>
              </a:rPr>
              <a:t> </a:t>
            </a:r>
            <a:r>
              <a:rPr lang="en-US" sz="3600" b="1" dirty="0" smtClean="0">
                <a:latin typeface="Comic Sans MS" pitchFamily="66" charset="0"/>
              </a:rPr>
              <a:t>sectors</a:t>
            </a:r>
            <a:r>
              <a:rPr lang="en-US" sz="2900" dirty="0" smtClean="0">
                <a:latin typeface="Comic Sans MS" pitchFamily="66" charset="0"/>
              </a:rPr>
              <a:t>, such as :</a:t>
            </a:r>
            <a:endParaRPr lang="en-US" sz="2900" dirty="0" smtClean="0"/>
          </a:p>
          <a:p>
            <a:pPr>
              <a:buNone/>
            </a:pPr>
            <a:endParaRPr lang="en-US" sz="2900" dirty="0" smtClean="0"/>
          </a:p>
          <a:p>
            <a:pPr marL="457200" indent="-457200">
              <a:buNone/>
            </a:pPr>
            <a:endParaRPr lang="en-US" sz="2900" dirty="0" smtClean="0"/>
          </a:p>
          <a:p>
            <a:pPr marL="457200" indent="-457200">
              <a:buNone/>
            </a:pPr>
            <a:r>
              <a:rPr lang="en-US" sz="2900" dirty="0" smtClean="0"/>
              <a:t>     (a)(</a:t>
            </a:r>
            <a:r>
              <a:rPr lang="en-US" sz="2900" dirty="0" err="1" smtClean="0"/>
              <a:t>i</a:t>
            </a:r>
            <a:r>
              <a:rPr lang="en-US" sz="2900" dirty="0" smtClean="0"/>
              <a:t>) </a:t>
            </a:r>
            <a:r>
              <a:rPr lang="en-US" sz="2900" dirty="0" smtClean="0">
                <a:latin typeface="Comic Sans MS" pitchFamily="66" charset="0"/>
              </a:rPr>
              <a:t>Machinery and mechanical appliances used in defense, space and atomic energy sectors excluding any ancillary item or items.</a:t>
            </a:r>
          </a:p>
          <a:p>
            <a:pPr marL="457200" indent="-457200">
              <a:buNone/>
            </a:pPr>
            <a:endParaRPr lang="en-US" sz="2900" dirty="0" smtClean="0">
              <a:latin typeface="Comic Sans MS" pitchFamily="66" charset="0"/>
            </a:endParaRPr>
          </a:p>
          <a:p>
            <a:pPr marL="457200" indent="-457200">
              <a:buNone/>
            </a:pPr>
            <a:r>
              <a:rPr lang="en-US" sz="2900" dirty="0">
                <a:latin typeface="Comic Sans MS" pitchFamily="66" charset="0"/>
              </a:rPr>
              <a:t> </a:t>
            </a:r>
            <a:r>
              <a:rPr lang="en-US" sz="2900" dirty="0" smtClean="0">
                <a:latin typeface="Comic Sans MS" pitchFamily="66" charset="0"/>
              </a:rPr>
              <a:t>      (ii) Turbo jets and turbo propellers (Chapter 84 of CETA)</a:t>
            </a:r>
          </a:p>
          <a:p>
            <a:pPr marL="457200" indent="-457200">
              <a:buNone/>
            </a:pPr>
            <a:endParaRPr lang="en-US" sz="2900" dirty="0" smtClean="0">
              <a:latin typeface="Comic Sans MS" pitchFamily="66" charset="0"/>
            </a:endParaRPr>
          </a:p>
          <a:p>
            <a:pPr marL="457200" indent="-457200">
              <a:buNone/>
            </a:pPr>
            <a:r>
              <a:rPr lang="en-US" sz="2900" dirty="0" smtClean="0">
                <a:latin typeface="Comic Sans MS" pitchFamily="66" charset="0"/>
              </a:rPr>
              <a:t>       (iii) Arms and ammunitions (Chapter 93 of CETA)</a:t>
            </a:r>
          </a:p>
          <a:p>
            <a:pPr marL="457200" indent="-457200">
              <a:buNone/>
            </a:pPr>
            <a:endParaRPr lang="en-US" sz="2900" dirty="0" smtClean="0">
              <a:latin typeface="Comic Sans MS" pitchFamily="66" charset="0"/>
            </a:endParaRPr>
          </a:p>
          <a:p>
            <a:pPr marL="457200" indent="-457200">
              <a:buNone/>
            </a:pPr>
            <a:r>
              <a:rPr lang="en-US" sz="2900" dirty="0" smtClean="0">
                <a:latin typeface="Comic Sans MS" pitchFamily="66" charset="0"/>
              </a:rPr>
              <a:t>       (iv) propellant powder; prepared explosives, (other than propellant powder); safety fuses; detonating fuses; percussion or detonating caps; igniters; electric detonators</a:t>
            </a:r>
            <a:br>
              <a:rPr lang="en-US" sz="2900" dirty="0" smtClean="0">
                <a:latin typeface="Comic Sans MS" pitchFamily="66" charset="0"/>
              </a:rPr>
            </a:br>
            <a:r>
              <a:rPr lang="en-US" sz="2900" dirty="0" smtClean="0">
                <a:latin typeface="Comic Sans MS" pitchFamily="66" charset="0"/>
              </a:rPr>
              <a:t>(Chapter 36 of CETA)</a:t>
            </a:r>
          </a:p>
          <a:p>
            <a:pPr marL="457200" indent="-457200">
              <a:buNone/>
            </a:pPr>
            <a:endParaRPr lang="en-US" sz="2900" dirty="0" smtClean="0">
              <a:latin typeface="Comic Sans MS" pitchFamily="66" charset="0"/>
            </a:endParaRPr>
          </a:p>
          <a:p>
            <a:pPr marL="457200" indent="-457200">
              <a:buNone/>
            </a:pPr>
            <a:r>
              <a:rPr lang="en-US" sz="2900" dirty="0" smtClean="0">
                <a:latin typeface="Comic Sans MS" pitchFamily="66" charset="0"/>
              </a:rPr>
              <a:t>       (v) Radar apparatus, radio navigational aid apparatus and radio remote control apparatus; (Chapter 85 of CETA)</a:t>
            </a:r>
          </a:p>
          <a:p>
            <a:pPr marL="457200" indent="-457200">
              <a:buNone/>
            </a:pPr>
            <a:endParaRPr lang="en-US" sz="2900" dirty="0" smtClean="0">
              <a:latin typeface="Comic Sans MS" pitchFamily="66" charset="0"/>
            </a:endParaRPr>
          </a:p>
          <a:p>
            <a:pPr marL="457200" indent="-457200">
              <a:buNone/>
            </a:pPr>
            <a:r>
              <a:rPr lang="en-US" sz="2900" dirty="0" smtClean="0">
                <a:latin typeface="Comic Sans MS" pitchFamily="66" charset="0"/>
              </a:rPr>
              <a:t>       (vi) Tanks and other </a:t>
            </a:r>
            <a:r>
              <a:rPr lang="en-US" sz="2900" dirty="0" err="1" smtClean="0">
                <a:latin typeface="Comic Sans MS" pitchFamily="66" charset="0"/>
              </a:rPr>
              <a:t>armoured</a:t>
            </a:r>
            <a:r>
              <a:rPr lang="en-US" sz="2900" dirty="0" smtClean="0">
                <a:latin typeface="Comic Sans MS" pitchFamily="66" charset="0"/>
              </a:rPr>
              <a:t> fighting vehicles, </a:t>
            </a:r>
            <a:r>
              <a:rPr lang="en-US" sz="2900" dirty="0" err="1" smtClean="0">
                <a:latin typeface="Comic Sans MS" pitchFamily="66" charset="0"/>
              </a:rPr>
              <a:t>motorised</a:t>
            </a:r>
            <a:r>
              <a:rPr lang="en-US" sz="2900" dirty="0" smtClean="0">
                <a:latin typeface="Comic Sans MS" pitchFamily="66" charset="0"/>
              </a:rPr>
              <a:t>, whether or not fitted with weapons and parts of such vehicles, that are funded (investment made in the company) to the extent of 90% or more by the govt. or govt. agencies. </a:t>
            </a:r>
          </a:p>
          <a:p>
            <a:pPr marL="457200" indent="-457200">
              <a:buNone/>
            </a:pPr>
            <a:endParaRPr lang="en-US" sz="2900" b="1" dirty="0" smtClean="0"/>
          </a:p>
        </p:txBody>
      </p:sp>
      <p:sp>
        <p:nvSpPr>
          <p:cNvPr id="5" name="Text Placeholder 4"/>
          <p:cNvSpPr>
            <a:spLocks noGrp="1"/>
          </p:cNvSpPr>
          <p:nvPr>
            <p:ph sz="half" idx="2"/>
          </p:nvPr>
        </p:nvSpPr>
        <p:spPr>
          <a:xfrm>
            <a:off x="6629400" y="1447800"/>
            <a:ext cx="2514600" cy="5410200"/>
          </a:xfrm>
        </p:spPr>
        <p:txBody>
          <a:bodyPr>
            <a:normAutofit fontScale="55000" lnSpcReduction="20000"/>
          </a:bodyPr>
          <a:lstStyle/>
          <a:p>
            <a:pPr marL="457200" indent="-457200"/>
            <a:endParaRPr lang="en-US" sz="2400" b="1" dirty="0" smtClean="0"/>
          </a:p>
          <a:p>
            <a:pPr marL="457200" indent="-457200">
              <a:buNone/>
            </a:pPr>
            <a:endParaRPr lang="en-US" sz="2400" b="1" dirty="0" smtClean="0"/>
          </a:p>
          <a:p>
            <a:pPr marL="457200" indent="-457200">
              <a:buNone/>
            </a:pPr>
            <a:endParaRPr lang="en-US" sz="2400" b="1" dirty="0" smtClean="0"/>
          </a:p>
          <a:p>
            <a:pPr marL="457200" indent="-457200">
              <a:buNone/>
            </a:pPr>
            <a:r>
              <a:rPr lang="en-US" sz="2400" b="1" dirty="0" smtClean="0"/>
              <a:t>     </a:t>
            </a:r>
          </a:p>
          <a:p>
            <a:pPr marL="457200" indent="-457200" algn="ctr">
              <a:buNone/>
            </a:pPr>
            <a:r>
              <a:rPr lang="en-US" sz="4400" b="1" dirty="0" smtClean="0"/>
              <a:t>NET WORTH OF INR</a:t>
            </a:r>
          </a:p>
          <a:p>
            <a:pPr marL="457200" indent="-457200" algn="ctr">
              <a:buNone/>
            </a:pPr>
            <a:r>
              <a:rPr lang="en-US" sz="4400" b="1" dirty="0" smtClean="0"/>
              <a:t>500CRORES OR MORE</a:t>
            </a:r>
          </a:p>
          <a:p>
            <a:pPr marL="457200" indent="-457200" algn="ctr">
              <a:buNone/>
            </a:pPr>
            <a:endParaRPr lang="en-US" sz="4400" b="1" dirty="0" smtClean="0"/>
          </a:p>
          <a:p>
            <a:pPr marL="457200" indent="-457200" algn="ctr">
              <a:buNone/>
            </a:pPr>
            <a:r>
              <a:rPr lang="en-US" sz="4400" b="1" dirty="0" smtClean="0"/>
              <a:t>         OR </a:t>
            </a:r>
          </a:p>
          <a:p>
            <a:pPr marL="457200" indent="-457200" algn="ctr">
              <a:buNone/>
            </a:pPr>
            <a:endParaRPr lang="en-US" sz="4400" b="1" dirty="0" smtClean="0"/>
          </a:p>
          <a:p>
            <a:pPr marL="457200" indent="-457200" algn="ctr">
              <a:buNone/>
            </a:pPr>
            <a:r>
              <a:rPr lang="en-US" sz="4400" b="1" dirty="0" smtClean="0"/>
              <a:t>TURNOVER OF INR</a:t>
            </a:r>
          </a:p>
          <a:p>
            <a:pPr marL="457200" indent="-457200" algn="ctr">
              <a:buNone/>
            </a:pPr>
            <a:r>
              <a:rPr lang="en-US" sz="4400" b="1" dirty="0" smtClean="0"/>
              <a:t>500 CRORES OR MORE.</a:t>
            </a:r>
          </a:p>
          <a:p>
            <a:pPr algn="ctr"/>
            <a:endParaRPr lang="en-US" sz="2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0" y="0"/>
            <a:ext cx="9144000" cy="1447800"/>
          </a:xfrm>
        </p:spPr>
        <p:txBody>
          <a:bodyPr>
            <a:normAutofit/>
          </a:bodyPr>
          <a:lstStyle/>
          <a:p>
            <a:r>
              <a:rPr lang="en-US" sz="3600" dirty="0" smtClean="0"/>
              <a:t>Companies (Cost Records and Audit Rules) 2014</a:t>
            </a:r>
            <a:endParaRPr lang="en-US" sz="3600" dirty="0"/>
          </a:p>
        </p:txBody>
      </p:sp>
      <p:sp>
        <p:nvSpPr>
          <p:cNvPr id="9" name="Text Placeholder 8"/>
          <p:cNvSpPr>
            <a:spLocks noGrp="1"/>
          </p:cNvSpPr>
          <p:nvPr>
            <p:ph idx="1"/>
          </p:nvPr>
        </p:nvSpPr>
        <p:spPr>
          <a:xfrm>
            <a:off x="0" y="1447800"/>
            <a:ext cx="9144000" cy="5410199"/>
          </a:xfrm>
        </p:spPr>
        <p:txBody>
          <a:bodyPr>
            <a:normAutofit fontScale="47500" lnSpcReduction="20000"/>
          </a:bodyPr>
          <a:lstStyle/>
          <a:p>
            <a:pPr>
              <a:buNone/>
            </a:pPr>
            <a:r>
              <a:rPr lang="en-US" sz="3800" dirty="0" smtClean="0">
                <a:latin typeface="Calibri" pitchFamily="34" charset="0"/>
              </a:rPr>
              <a:t>(B) </a:t>
            </a:r>
            <a:r>
              <a:rPr lang="en-US" sz="3800" dirty="0" smtClean="0">
                <a:latin typeface="Comic Sans MS" pitchFamily="66" charset="0"/>
              </a:rPr>
              <a:t>Companies engaged in an industry regulated by a </a:t>
            </a:r>
            <a:r>
              <a:rPr lang="en-US" sz="4200" b="1" dirty="0" err="1" smtClean="0">
                <a:latin typeface="Comic Sans MS" pitchFamily="66" charset="0"/>
              </a:rPr>
              <a:t>Sectoral</a:t>
            </a:r>
            <a:r>
              <a:rPr lang="en-US" sz="4200" b="1" dirty="0" smtClean="0">
                <a:latin typeface="Comic Sans MS" pitchFamily="66" charset="0"/>
              </a:rPr>
              <a:t> Regulator </a:t>
            </a:r>
            <a:r>
              <a:rPr lang="en-US" sz="3800" dirty="0" smtClean="0">
                <a:latin typeface="Comic Sans MS" pitchFamily="66" charset="0"/>
              </a:rPr>
              <a:t>or a Ministry or Department of Central Government  </a:t>
            </a:r>
            <a:br>
              <a:rPr lang="en-US" sz="3800" dirty="0" smtClean="0">
                <a:latin typeface="Comic Sans MS" pitchFamily="66" charset="0"/>
              </a:rPr>
            </a:br>
            <a:endParaRPr lang="en-US" sz="3800" dirty="0" smtClean="0">
              <a:latin typeface="Comic Sans MS" pitchFamily="66" charset="0"/>
            </a:endParaRPr>
          </a:p>
          <a:p>
            <a:pPr>
              <a:buNone/>
            </a:pPr>
            <a:endParaRPr lang="en-US" dirty="0" smtClean="0">
              <a:latin typeface="Comic Sans MS" pitchFamily="66" charset="0"/>
            </a:endParaRPr>
          </a:p>
          <a:p>
            <a:pPr>
              <a:buNone/>
            </a:pPr>
            <a:r>
              <a:rPr lang="en-US" dirty="0" smtClean="0">
                <a:latin typeface="Comic Sans MS" pitchFamily="66" charset="0"/>
              </a:rPr>
              <a:t>   (a)</a:t>
            </a:r>
          </a:p>
          <a:p>
            <a:pPr marL="457200" indent="-457200">
              <a:buNone/>
            </a:pPr>
            <a:r>
              <a:rPr lang="en-US" dirty="0" smtClean="0">
                <a:latin typeface="Comic Sans MS" pitchFamily="66" charset="0"/>
              </a:rPr>
              <a:t>     </a:t>
            </a:r>
            <a:r>
              <a:rPr lang="en-US" b="1" dirty="0" smtClean="0">
                <a:latin typeface="Comic Sans MS" pitchFamily="66" charset="0"/>
              </a:rPr>
              <a:t>  Port services  	     </a:t>
            </a:r>
            <a:r>
              <a:rPr lang="en-US" dirty="0" smtClean="0">
                <a:latin typeface="Comic Sans MS" pitchFamily="66" charset="0"/>
              </a:rPr>
              <a:t>(</a:t>
            </a:r>
            <a:r>
              <a:rPr lang="en-US" dirty="0" err="1" smtClean="0">
                <a:latin typeface="Comic Sans MS" pitchFamily="66" charset="0"/>
              </a:rPr>
              <a:t>i</a:t>
            </a:r>
            <a:r>
              <a:rPr lang="en-US" dirty="0" smtClean="0">
                <a:latin typeface="Comic Sans MS" pitchFamily="66" charset="0"/>
              </a:rPr>
              <a:t>) Port services of stevedoring, </a:t>
            </a:r>
            <a:r>
              <a:rPr lang="en-US" dirty="0" err="1" smtClean="0">
                <a:latin typeface="Comic Sans MS" pitchFamily="66" charset="0"/>
              </a:rPr>
              <a:t>pilotage</a:t>
            </a:r>
            <a:r>
              <a:rPr lang="en-US" dirty="0" smtClean="0">
                <a:latin typeface="Comic Sans MS" pitchFamily="66" charset="0"/>
              </a:rPr>
              <a:t>, hauling, mooring, re-  mooring, 			hooking, measuring, loading and unloading services rendered by a Port 			in relation to a vessel or goods regulated by Tariff Authority for 			Major Ports Trust u/s 111 of MPTA,1963 (38 of 1963)</a:t>
            </a:r>
          </a:p>
          <a:p>
            <a:pPr marL="457200" indent="-457200">
              <a:buNone/>
            </a:pPr>
            <a:endParaRPr lang="en-US" dirty="0" smtClean="0">
              <a:latin typeface="Comic Sans MS" pitchFamily="66" charset="0"/>
            </a:endParaRPr>
          </a:p>
          <a:p>
            <a:pPr marL="457200" indent="-457200">
              <a:buNone/>
            </a:pPr>
            <a:r>
              <a:rPr lang="en-US" b="1" dirty="0" smtClean="0">
                <a:latin typeface="Comic Sans MS" pitchFamily="66" charset="0"/>
              </a:rPr>
              <a:t>Aeronautical services   </a:t>
            </a:r>
            <a:r>
              <a:rPr lang="en-US" dirty="0" smtClean="0">
                <a:latin typeface="Comic Sans MS" pitchFamily="66" charset="0"/>
              </a:rPr>
              <a:t>(ii) Aeronautical services of air traffic management, aircraft operations, 			ground safety services, ground handling, cargo facilities and supplying 			fuel rendered by airports and regulated by the Airports Economic 			Regulatory Authority under the Airports Economic Regulatory  			Authority of India Act, 2008 (27 of 2008)</a:t>
            </a:r>
          </a:p>
          <a:p>
            <a:pPr marL="457200" indent="-457200">
              <a:buNone/>
            </a:pPr>
            <a:endParaRPr lang="en-US" b="1" dirty="0" smtClean="0">
              <a:latin typeface="Comic Sans MS" pitchFamily="66" charset="0"/>
            </a:endParaRPr>
          </a:p>
          <a:p>
            <a:pPr marL="457200" indent="-457200">
              <a:buNone/>
            </a:pPr>
            <a:r>
              <a:rPr lang="en-US" b="1" dirty="0" smtClean="0">
                <a:latin typeface="Comic Sans MS" pitchFamily="66" charset="0"/>
              </a:rPr>
              <a:t>Telecommunication</a:t>
            </a:r>
            <a:br>
              <a:rPr lang="en-US" b="1" dirty="0" smtClean="0">
                <a:latin typeface="Comic Sans MS" pitchFamily="66" charset="0"/>
              </a:rPr>
            </a:br>
            <a:r>
              <a:rPr lang="en-US" b="1" dirty="0" smtClean="0">
                <a:latin typeface="Comic Sans MS" pitchFamily="66" charset="0"/>
              </a:rPr>
              <a:t>services            </a:t>
            </a:r>
            <a:r>
              <a:rPr lang="en-US" dirty="0" smtClean="0">
                <a:latin typeface="Comic Sans MS" pitchFamily="66" charset="0"/>
              </a:rPr>
              <a:t>(iii) Telecommunication services made available to users by means of 			any transmission or reception of signs, signals, writing, images and 			sounds or intelligence of any nature(other than broadcasting services) 			and regulated by the Telecom Regulatory Authority of India  under 			the Telecom Regulatory Authority of India Act, 1997 (24 of 1997)</a:t>
            </a:r>
          </a:p>
          <a:p>
            <a:pPr marL="457200" indent="-457200">
              <a:buNone/>
            </a:pPr>
            <a:endParaRPr lang="en-US" dirty="0" smtClean="0">
              <a:latin typeface="Comic Sans MS" pitchFamily="66" charset="0"/>
            </a:endParaRPr>
          </a:p>
          <a:p>
            <a:pPr marL="457200" indent="-457200">
              <a:buNone/>
            </a:pPr>
            <a:r>
              <a:rPr lang="en-US" dirty="0" smtClean="0">
                <a:latin typeface="Comic Sans MS" pitchFamily="66" charset="0"/>
              </a:rPr>
              <a:t>   </a:t>
            </a:r>
            <a:r>
              <a:rPr lang="en-US" b="1" dirty="0" smtClean="0">
                <a:latin typeface="Comic Sans MS" pitchFamily="66" charset="0"/>
              </a:rPr>
              <a:t>Electricity</a:t>
            </a:r>
            <a:r>
              <a:rPr lang="en-US" dirty="0" smtClean="0">
                <a:latin typeface="Comic Sans MS" pitchFamily="66" charset="0"/>
              </a:rPr>
              <a:t>                  (iv) Generation, transmission, distribution and supply of electricity regulated 			by the relevant regulatory body or authority under the Electricity 			Act,2003 (36 of 2003), other than captive generation (as defined 			under the Electricity Rules 2005) </a:t>
            </a:r>
          </a:p>
          <a:p>
            <a:endParaRPr lang="en-US"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1447800"/>
          </a:xfrm>
        </p:spPr>
        <p:txBody>
          <a:bodyPr>
            <a:normAutofit/>
          </a:bodyPr>
          <a:lstStyle/>
          <a:p>
            <a:r>
              <a:rPr lang="en-US" sz="3600" dirty="0" smtClean="0"/>
              <a:t>Companies (Cost Records and Audit Rules) 2014 </a:t>
            </a:r>
            <a:endParaRPr lang="en-US" sz="3600" dirty="0"/>
          </a:p>
        </p:txBody>
      </p:sp>
      <p:sp>
        <p:nvSpPr>
          <p:cNvPr id="3" name="Content Placeholder 2"/>
          <p:cNvSpPr>
            <a:spLocks noGrp="1"/>
          </p:cNvSpPr>
          <p:nvPr>
            <p:ph sz="half" idx="1"/>
          </p:nvPr>
        </p:nvSpPr>
        <p:spPr>
          <a:xfrm>
            <a:off x="0" y="1600200"/>
            <a:ext cx="4724400" cy="5257800"/>
          </a:xfrm>
        </p:spPr>
        <p:txBody>
          <a:bodyPr>
            <a:noAutofit/>
          </a:bodyPr>
          <a:lstStyle/>
          <a:p>
            <a:pPr marL="571500" indent="-571500">
              <a:buNone/>
            </a:pPr>
            <a:r>
              <a:rPr lang="en-US" sz="1400" dirty="0" smtClean="0">
                <a:latin typeface="Comic Sans MS" pitchFamily="66" charset="0"/>
              </a:rPr>
              <a:t>(B) Companies engaged in an industry regulated by a </a:t>
            </a:r>
            <a:r>
              <a:rPr lang="en-US" sz="1600" b="1" dirty="0" err="1" smtClean="0">
                <a:latin typeface="Comic Sans MS" pitchFamily="66" charset="0"/>
              </a:rPr>
              <a:t>Sectoral</a:t>
            </a:r>
            <a:r>
              <a:rPr lang="en-US" sz="1600" b="1" dirty="0" smtClean="0">
                <a:latin typeface="Comic Sans MS" pitchFamily="66" charset="0"/>
              </a:rPr>
              <a:t> Regulator </a:t>
            </a:r>
            <a:r>
              <a:rPr lang="en-US" sz="1400" dirty="0" smtClean="0">
                <a:latin typeface="Comic Sans MS" pitchFamily="66" charset="0"/>
              </a:rPr>
              <a:t>or a Ministry or Department of Central Government</a:t>
            </a:r>
          </a:p>
          <a:p>
            <a:pPr marL="571500" indent="-571500">
              <a:buAutoNum type="romanLcParenBoth" startAt="5"/>
            </a:pPr>
            <a:endParaRPr lang="en-US" sz="1400" dirty="0" smtClean="0">
              <a:latin typeface="Comic Sans MS" pitchFamily="66" charset="0"/>
            </a:endParaRPr>
          </a:p>
          <a:p>
            <a:pPr marL="571500" indent="-571500">
              <a:buAutoNum type="romanLcParenBoth" startAt="5"/>
            </a:pPr>
            <a:r>
              <a:rPr lang="en-US" sz="1300" b="1" dirty="0" smtClean="0">
                <a:latin typeface="Comic Sans MS" pitchFamily="66" charset="0"/>
              </a:rPr>
              <a:t>Steel</a:t>
            </a:r>
            <a:r>
              <a:rPr lang="en-US" sz="1300" dirty="0" smtClean="0">
                <a:latin typeface="Comic Sans MS" pitchFamily="66" charset="0"/>
              </a:rPr>
              <a:t> ( Chapter 72 and 73 of CETA)</a:t>
            </a:r>
          </a:p>
          <a:p>
            <a:pPr marL="571500" indent="-571500">
              <a:buAutoNum type="romanLcParenBoth" startAt="5"/>
            </a:pPr>
            <a:endParaRPr lang="en-US" sz="1300" dirty="0">
              <a:latin typeface="Comic Sans MS" pitchFamily="66" charset="0"/>
            </a:endParaRPr>
          </a:p>
          <a:p>
            <a:pPr marL="571500" indent="-571500">
              <a:buAutoNum type="romanLcParenBoth" startAt="5"/>
            </a:pPr>
            <a:r>
              <a:rPr lang="en-US" sz="1300" dirty="0" smtClean="0">
                <a:latin typeface="Comic Sans MS" pitchFamily="66" charset="0"/>
              </a:rPr>
              <a:t> </a:t>
            </a:r>
            <a:r>
              <a:rPr lang="en-US" sz="1300" b="1" dirty="0" smtClean="0">
                <a:latin typeface="Comic Sans MS" pitchFamily="66" charset="0"/>
              </a:rPr>
              <a:t>Roads</a:t>
            </a:r>
            <a:r>
              <a:rPr lang="en-US" sz="1300" dirty="0" smtClean="0">
                <a:latin typeface="Comic Sans MS" pitchFamily="66" charset="0"/>
              </a:rPr>
              <a:t> and other infrastructure projects</a:t>
            </a:r>
          </a:p>
          <a:p>
            <a:pPr marL="571500" indent="-571500">
              <a:buAutoNum type="romanLcParenBoth" startAt="5"/>
            </a:pPr>
            <a:endParaRPr lang="en-US" sz="1300" dirty="0" smtClean="0">
              <a:latin typeface="Comic Sans MS" pitchFamily="66" charset="0"/>
            </a:endParaRPr>
          </a:p>
          <a:p>
            <a:pPr marL="571500" indent="-571500">
              <a:buAutoNum type="romanLcParenBoth" startAt="5"/>
            </a:pPr>
            <a:r>
              <a:rPr lang="en-US" sz="1300" dirty="0" smtClean="0">
                <a:latin typeface="Comic Sans MS" pitchFamily="66" charset="0"/>
              </a:rPr>
              <a:t> </a:t>
            </a:r>
            <a:r>
              <a:rPr lang="en-US" sz="1300" b="1" dirty="0" smtClean="0">
                <a:latin typeface="Comic Sans MS" pitchFamily="66" charset="0"/>
              </a:rPr>
              <a:t>Drugs</a:t>
            </a:r>
            <a:r>
              <a:rPr lang="en-US" sz="1300" dirty="0" smtClean="0">
                <a:latin typeface="Comic Sans MS" pitchFamily="66" charset="0"/>
              </a:rPr>
              <a:t> and Pharmaceuticals</a:t>
            </a:r>
            <a:br>
              <a:rPr lang="en-US" sz="1300" dirty="0" smtClean="0">
                <a:latin typeface="Comic Sans MS" pitchFamily="66" charset="0"/>
              </a:rPr>
            </a:br>
            <a:r>
              <a:rPr lang="en-US" sz="1300" dirty="0" smtClean="0">
                <a:latin typeface="Comic Sans MS" pitchFamily="66" charset="0"/>
              </a:rPr>
              <a:t>(Chapter 29 and 30 of CETA)</a:t>
            </a:r>
          </a:p>
          <a:p>
            <a:pPr marL="571500" indent="-571500">
              <a:buAutoNum type="romanLcParenBoth" startAt="5"/>
            </a:pPr>
            <a:endParaRPr lang="en-US" sz="1300" dirty="0" smtClean="0">
              <a:latin typeface="Comic Sans MS" pitchFamily="66" charset="0"/>
            </a:endParaRPr>
          </a:p>
          <a:p>
            <a:pPr marL="571500" indent="-571500">
              <a:buAutoNum type="romanLcParenBoth" startAt="5"/>
            </a:pPr>
            <a:r>
              <a:rPr lang="en-US" sz="1300" dirty="0" smtClean="0">
                <a:latin typeface="Comic Sans MS" pitchFamily="66" charset="0"/>
              </a:rPr>
              <a:t> </a:t>
            </a:r>
            <a:r>
              <a:rPr lang="en-US" sz="1300" b="1" dirty="0" smtClean="0">
                <a:latin typeface="Comic Sans MS" pitchFamily="66" charset="0"/>
              </a:rPr>
              <a:t>Fertilizers</a:t>
            </a:r>
            <a:r>
              <a:rPr lang="en-US" sz="1300" dirty="0" smtClean="0">
                <a:latin typeface="Comic Sans MS" pitchFamily="66" charset="0"/>
              </a:rPr>
              <a:t> (Chapter  31 of CETA)</a:t>
            </a:r>
          </a:p>
          <a:p>
            <a:pPr marL="571500" indent="-571500">
              <a:buAutoNum type="romanLcParenBoth" startAt="5"/>
            </a:pPr>
            <a:endParaRPr lang="en-US" sz="1300" dirty="0" smtClean="0">
              <a:latin typeface="Comic Sans MS" pitchFamily="66" charset="0"/>
            </a:endParaRPr>
          </a:p>
          <a:p>
            <a:pPr marL="571500" indent="-571500">
              <a:buAutoNum type="romanLcParenBoth" startAt="5"/>
            </a:pPr>
            <a:r>
              <a:rPr lang="en-US" sz="1300" dirty="0">
                <a:latin typeface="Comic Sans MS" pitchFamily="66" charset="0"/>
              </a:rPr>
              <a:t> </a:t>
            </a:r>
            <a:r>
              <a:rPr lang="en-US" sz="1300" b="1" dirty="0" smtClean="0">
                <a:latin typeface="Comic Sans MS" pitchFamily="66" charset="0"/>
              </a:rPr>
              <a:t>Sugar</a:t>
            </a:r>
            <a:r>
              <a:rPr lang="en-US" sz="1300" dirty="0" smtClean="0">
                <a:latin typeface="Comic Sans MS" pitchFamily="66" charset="0"/>
              </a:rPr>
              <a:t> and industrial alcohol</a:t>
            </a:r>
            <a:br>
              <a:rPr lang="en-US" sz="1300" dirty="0" smtClean="0">
                <a:latin typeface="Comic Sans MS" pitchFamily="66" charset="0"/>
              </a:rPr>
            </a:br>
            <a:r>
              <a:rPr lang="en-US" sz="1300" dirty="0" smtClean="0">
                <a:latin typeface="Comic Sans MS" pitchFamily="66" charset="0"/>
              </a:rPr>
              <a:t>(Chapter  17 and 22 of CETA)</a:t>
            </a:r>
          </a:p>
          <a:p>
            <a:pPr marL="571500" indent="-571500">
              <a:buAutoNum type="romanLcParenBoth" startAt="5"/>
            </a:pPr>
            <a:endParaRPr lang="en-US" sz="1300" dirty="0" smtClean="0">
              <a:latin typeface="Comic Sans MS" pitchFamily="66" charset="0"/>
            </a:endParaRPr>
          </a:p>
          <a:p>
            <a:pPr marL="571500" indent="-571500">
              <a:buAutoNum type="romanLcParenBoth" startAt="5"/>
            </a:pPr>
            <a:r>
              <a:rPr lang="en-US" sz="1300" dirty="0">
                <a:latin typeface="Comic Sans MS" pitchFamily="66" charset="0"/>
              </a:rPr>
              <a:t> </a:t>
            </a:r>
            <a:r>
              <a:rPr lang="en-US" sz="1300" b="1" dirty="0" smtClean="0">
                <a:latin typeface="Comic Sans MS" pitchFamily="66" charset="0"/>
              </a:rPr>
              <a:t>Petroleum</a:t>
            </a:r>
            <a:r>
              <a:rPr lang="en-US" sz="1300" dirty="0" smtClean="0">
                <a:latin typeface="Comic Sans MS" pitchFamily="66" charset="0"/>
              </a:rPr>
              <a:t> products regulated by the Petroleum and Natural Gas Regulatory Board under the Petroleum and Natural Gas Regulatory Board Act, 2006 (19 of 2006)(Chapter 27 of CETA)</a:t>
            </a:r>
          </a:p>
          <a:p>
            <a:pPr marL="571500" indent="-571500">
              <a:buAutoNum type="romanLcParenBoth" startAt="5"/>
            </a:pPr>
            <a:endParaRPr lang="en-US" sz="1300" dirty="0" smtClean="0">
              <a:latin typeface="Comic Sans MS" pitchFamily="66" charset="0"/>
            </a:endParaRPr>
          </a:p>
          <a:p>
            <a:pPr marL="571500" indent="-571500">
              <a:buAutoNum type="romanLcParenBoth" startAt="5"/>
            </a:pPr>
            <a:r>
              <a:rPr lang="en-US" sz="1300" b="1" dirty="0" smtClean="0">
                <a:latin typeface="Comic Sans MS" pitchFamily="66" charset="0"/>
              </a:rPr>
              <a:t>Rubber</a:t>
            </a:r>
            <a:r>
              <a:rPr lang="en-US" sz="1300" dirty="0" smtClean="0">
                <a:latin typeface="Comic Sans MS" pitchFamily="66" charset="0"/>
              </a:rPr>
              <a:t> and allied products being regulated by the Rubber Board.</a:t>
            </a:r>
          </a:p>
          <a:p>
            <a:pPr marL="571500" indent="-571500">
              <a:buAutoNum type="romanLcParenBoth" startAt="5"/>
            </a:pPr>
            <a:endParaRPr lang="en-US" sz="1300" dirty="0" smtClean="0">
              <a:latin typeface="Comic Sans MS" pitchFamily="66" charset="0"/>
            </a:endParaRPr>
          </a:p>
          <a:p>
            <a:pPr>
              <a:buNone/>
            </a:pPr>
            <a:endParaRPr lang="en-US" sz="1300" b="1" dirty="0" smtClean="0"/>
          </a:p>
          <a:p>
            <a:endParaRPr lang="en-US" sz="1300" dirty="0" smtClean="0"/>
          </a:p>
          <a:p>
            <a:pPr marL="571500" indent="-571500">
              <a:buAutoNum type="romanLcParenBoth" startAt="5"/>
            </a:pPr>
            <a:endParaRPr lang="en-US" sz="1400" dirty="0" smtClean="0">
              <a:latin typeface="Comic Sans MS" pitchFamily="66" charset="0"/>
            </a:endParaRPr>
          </a:p>
          <a:p>
            <a:pPr marL="571500" indent="-571500">
              <a:buAutoNum type="romanLcParenBoth" startAt="5"/>
            </a:pPr>
            <a:endParaRPr lang="en-US" sz="1400" dirty="0" smtClean="0">
              <a:latin typeface="Comic Sans MS" pitchFamily="66" charset="0"/>
            </a:endParaRPr>
          </a:p>
          <a:p>
            <a:pPr marL="457200" indent="-457200">
              <a:buNone/>
            </a:pPr>
            <a:endParaRPr lang="en-US" sz="1400" b="1" dirty="0" smtClean="0">
              <a:latin typeface="Comic Sans MS" pitchFamily="66" charset="0"/>
            </a:endParaRPr>
          </a:p>
        </p:txBody>
      </p:sp>
      <p:sp>
        <p:nvSpPr>
          <p:cNvPr id="5" name="Content Placeholder 4"/>
          <p:cNvSpPr>
            <a:spLocks noGrp="1"/>
          </p:cNvSpPr>
          <p:nvPr>
            <p:ph sz="half" idx="2"/>
          </p:nvPr>
        </p:nvSpPr>
        <p:spPr>
          <a:xfrm>
            <a:off x="4648200" y="1905000"/>
            <a:ext cx="4495800" cy="4953000"/>
          </a:xfrm>
        </p:spPr>
        <p:txBody>
          <a:bodyPr>
            <a:normAutofit fontScale="62500" lnSpcReduction="20000"/>
          </a:bodyPr>
          <a:lstStyle/>
          <a:p>
            <a:pPr marL="457200" indent="-457200">
              <a:buNone/>
            </a:pPr>
            <a:r>
              <a:rPr lang="en-US" sz="3800" b="1" dirty="0" smtClean="0">
                <a:latin typeface="Comic Sans MS" pitchFamily="66" charset="0"/>
              </a:rPr>
              <a:t>Conditions :</a:t>
            </a:r>
          </a:p>
          <a:p>
            <a:pPr marL="457200" indent="-457200">
              <a:buNone/>
            </a:pPr>
            <a:endParaRPr lang="en-US" b="1" dirty="0" smtClean="0">
              <a:latin typeface="Comic Sans MS" pitchFamily="66" charset="0"/>
            </a:endParaRPr>
          </a:p>
          <a:p>
            <a:pPr marL="571500" indent="-571500">
              <a:buAutoNum type="romanLcParenBoth"/>
            </a:pPr>
            <a:r>
              <a:rPr lang="en-US" dirty="0" smtClean="0">
                <a:latin typeface="Comic Sans MS" pitchFamily="66" charset="0"/>
              </a:rPr>
              <a:t>In case of multi-product or multi-services company , individual turnover of specific product/services is INR </a:t>
            </a:r>
            <a:r>
              <a:rPr lang="en-US" b="1" dirty="0" smtClean="0">
                <a:latin typeface="Comic Sans MS" pitchFamily="66" charset="0"/>
              </a:rPr>
              <a:t>Fifty </a:t>
            </a:r>
            <a:r>
              <a:rPr lang="en-US" b="1" dirty="0" err="1" smtClean="0">
                <a:latin typeface="Comic Sans MS" pitchFamily="66" charset="0"/>
              </a:rPr>
              <a:t>crore</a:t>
            </a:r>
            <a:r>
              <a:rPr lang="en-US" b="1" dirty="0" smtClean="0">
                <a:latin typeface="Comic Sans MS" pitchFamily="66" charset="0"/>
              </a:rPr>
              <a:t> or more;</a:t>
            </a:r>
          </a:p>
          <a:p>
            <a:pPr marL="571500" indent="-571500">
              <a:buAutoNum type="romanLcParenBoth"/>
            </a:pPr>
            <a:endParaRPr lang="en-US" dirty="0" smtClean="0">
              <a:latin typeface="Comic Sans MS" pitchFamily="66" charset="0"/>
            </a:endParaRPr>
          </a:p>
          <a:p>
            <a:pPr marL="571500" indent="-571500">
              <a:buAutoNum type="romanLcParenBoth"/>
            </a:pPr>
            <a:r>
              <a:rPr lang="en-US" dirty="0" smtClean="0">
                <a:latin typeface="Comic Sans MS" pitchFamily="66" charset="0"/>
              </a:rPr>
              <a:t>In case of  company producing one specific product or services , if </a:t>
            </a:r>
            <a:r>
              <a:rPr lang="en-US" b="1" dirty="0" smtClean="0">
                <a:latin typeface="Comic Sans MS" pitchFamily="66" charset="0"/>
              </a:rPr>
              <a:t>Net worth </a:t>
            </a:r>
            <a:r>
              <a:rPr lang="en-US" dirty="0" smtClean="0">
                <a:latin typeface="Comic Sans MS" pitchFamily="66" charset="0"/>
              </a:rPr>
              <a:t>of company is INR </a:t>
            </a:r>
            <a:r>
              <a:rPr lang="en-US" b="1" dirty="0" smtClean="0">
                <a:latin typeface="Comic Sans MS" pitchFamily="66" charset="0"/>
              </a:rPr>
              <a:t>one hundred and Fifty </a:t>
            </a:r>
            <a:r>
              <a:rPr lang="en-US" b="1" dirty="0" err="1" smtClean="0">
                <a:latin typeface="Comic Sans MS" pitchFamily="66" charset="0"/>
              </a:rPr>
              <a:t>crore</a:t>
            </a:r>
            <a:r>
              <a:rPr lang="en-US" b="1" dirty="0" smtClean="0">
                <a:latin typeface="Comic Sans MS" pitchFamily="66" charset="0"/>
              </a:rPr>
              <a:t> or more or the</a:t>
            </a:r>
            <a:r>
              <a:rPr lang="en-US" dirty="0" smtClean="0">
                <a:latin typeface="Comic Sans MS" pitchFamily="66" charset="0"/>
              </a:rPr>
              <a:t> </a:t>
            </a:r>
            <a:r>
              <a:rPr lang="en-US" b="1" dirty="0" smtClean="0">
                <a:latin typeface="Comic Sans MS" pitchFamily="66" charset="0"/>
              </a:rPr>
              <a:t>turnover </a:t>
            </a:r>
            <a:r>
              <a:rPr lang="en-US" dirty="0" smtClean="0">
                <a:latin typeface="Comic Sans MS" pitchFamily="66" charset="0"/>
              </a:rPr>
              <a:t>is INR </a:t>
            </a:r>
            <a:r>
              <a:rPr lang="en-US" b="1" dirty="0" smtClean="0">
                <a:latin typeface="Comic Sans MS" pitchFamily="66" charset="0"/>
              </a:rPr>
              <a:t>Twenty Five </a:t>
            </a:r>
            <a:r>
              <a:rPr lang="en-US" b="1" dirty="0" err="1" smtClean="0">
                <a:latin typeface="Comic Sans MS" pitchFamily="66" charset="0"/>
              </a:rPr>
              <a:t>crore</a:t>
            </a:r>
            <a:r>
              <a:rPr lang="en-US" b="1" dirty="0" smtClean="0">
                <a:latin typeface="Comic Sans MS" pitchFamily="66" charset="0"/>
              </a:rPr>
              <a:t> or more;</a:t>
            </a:r>
            <a:endParaRPr lang="en-US" dirty="0" smtClean="0">
              <a:latin typeface="Comic Sans MS" pitchFamily="66" charset="0"/>
            </a:endParaRPr>
          </a:p>
          <a:p>
            <a:pPr marL="571500" indent="-571500">
              <a:buNone/>
            </a:pPr>
            <a:r>
              <a:rPr lang="en-US" dirty="0" smtClean="0">
                <a:latin typeface="Comic Sans MS" pitchFamily="66" charset="0"/>
              </a:rPr>
              <a:t> </a:t>
            </a:r>
          </a:p>
          <a:p>
            <a:pPr marL="571500" indent="-571500">
              <a:buNone/>
            </a:pPr>
            <a:r>
              <a:rPr lang="en-US" dirty="0" smtClean="0">
                <a:latin typeface="Comic Sans MS" pitchFamily="66" charset="0"/>
              </a:rPr>
              <a:t> (c)   Company engaged in an industry regulated by a </a:t>
            </a:r>
            <a:r>
              <a:rPr lang="en-US" dirty="0" err="1" smtClean="0">
                <a:latin typeface="Comic Sans MS" pitchFamily="66" charset="0"/>
              </a:rPr>
              <a:t>sectoral</a:t>
            </a:r>
            <a:r>
              <a:rPr lang="en-US" dirty="0" smtClean="0">
                <a:latin typeface="Comic Sans MS" pitchFamily="66" charset="0"/>
              </a:rPr>
              <a:t> regulator, </a:t>
            </a:r>
          </a:p>
          <a:p>
            <a:pPr marL="571500" indent="-571500">
              <a:buNone/>
            </a:pPr>
            <a:r>
              <a:rPr lang="en-US" dirty="0" smtClean="0">
                <a:latin typeface="Comic Sans MS" pitchFamily="66" charset="0"/>
              </a:rPr>
              <a:t>         the </a:t>
            </a:r>
            <a:r>
              <a:rPr lang="en-US" dirty="0" err="1" smtClean="0">
                <a:latin typeface="Comic Sans MS" pitchFamily="66" charset="0"/>
              </a:rPr>
              <a:t>sectoral</a:t>
            </a:r>
            <a:r>
              <a:rPr lang="en-US" dirty="0" smtClean="0">
                <a:latin typeface="Comic Sans MS" pitchFamily="66" charset="0"/>
              </a:rPr>
              <a:t> regulator regarding cost records shall be taken  into account</a:t>
            </a:r>
          </a:p>
          <a:p>
            <a:pPr>
              <a:buNone/>
            </a:pP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1447800"/>
          </a:xfrm>
        </p:spPr>
        <p:txBody>
          <a:bodyPr>
            <a:normAutofit/>
          </a:bodyPr>
          <a:lstStyle/>
          <a:p>
            <a:r>
              <a:rPr lang="en-US" sz="3600" dirty="0" smtClean="0"/>
              <a:t>Companies (Cost Records and Audit Rules) 2014</a:t>
            </a:r>
            <a:endParaRPr lang="en-US" sz="3600" dirty="0"/>
          </a:p>
        </p:txBody>
      </p:sp>
      <p:sp>
        <p:nvSpPr>
          <p:cNvPr id="3" name="Content Placeholder 2"/>
          <p:cNvSpPr>
            <a:spLocks noGrp="1"/>
          </p:cNvSpPr>
          <p:nvPr>
            <p:ph idx="1"/>
          </p:nvPr>
        </p:nvSpPr>
        <p:spPr>
          <a:xfrm>
            <a:off x="0" y="1524000"/>
            <a:ext cx="8991600" cy="5562600"/>
          </a:xfrm>
        </p:spPr>
        <p:txBody>
          <a:bodyPr>
            <a:normAutofit/>
          </a:bodyPr>
          <a:lstStyle/>
          <a:p>
            <a:pPr>
              <a:buNone/>
            </a:pPr>
            <a:r>
              <a:rPr lang="en-US" sz="2200" dirty="0" smtClean="0">
                <a:latin typeface="Comic Sans MS" pitchFamily="66" charset="0"/>
              </a:rPr>
              <a:t>(C) Companies operating in areas involving </a:t>
            </a:r>
            <a:r>
              <a:rPr lang="en-US" sz="2200" b="1" dirty="0" smtClean="0">
                <a:latin typeface="Comic Sans MS" pitchFamily="66" charset="0"/>
              </a:rPr>
              <a:t>public interest</a:t>
            </a:r>
            <a:r>
              <a:rPr lang="en-US" sz="2200" dirty="0" smtClean="0">
                <a:latin typeface="Comic Sans MS" pitchFamily="66" charset="0"/>
              </a:rPr>
              <a:t> such as :</a:t>
            </a:r>
          </a:p>
          <a:p>
            <a:pPr>
              <a:buNone/>
            </a:pPr>
            <a:r>
              <a:rPr lang="en-US" sz="1500" dirty="0">
                <a:latin typeface="Comic Sans MS" pitchFamily="66" charset="0"/>
              </a:rPr>
              <a:t> </a:t>
            </a:r>
            <a:r>
              <a:rPr lang="en-US" sz="1500" dirty="0" smtClean="0">
                <a:latin typeface="Comic Sans MS" pitchFamily="66" charset="0"/>
              </a:rPr>
              <a:t>     </a:t>
            </a:r>
          </a:p>
          <a:p>
            <a:pPr>
              <a:buNone/>
            </a:pPr>
            <a:r>
              <a:rPr lang="en-US" sz="1500" dirty="0" smtClean="0">
                <a:latin typeface="Comic Sans MS" pitchFamily="66" charset="0"/>
              </a:rPr>
              <a:t>  </a:t>
            </a:r>
            <a:r>
              <a:rPr lang="en-US" sz="1600" dirty="0" smtClean="0">
                <a:latin typeface="Comic Sans MS" pitchFamily="66" charset="0"/>
              </a:rPr>
              <a:t>(a) (</a:t>
            </a:r>
            <a:r>
              <a:rPr lang="en-US" sz="1600" dirty="0" err="1" smtClean="0">
                <a:latin typeface="Comic Sans MS" pitchFamily="66" charset="0"/>
              </a:rPr>
              <a:t>i</a:t>
            </a:r>
            <a:r>
              <a:rPr lang="en-US" sz="1600" dirty="0" smtClean="0">
                <a:latin typeface="Comic Sans MS" pitchFamily="66" charset="0"/>
              </a:rPr>
              <a:t>) </a:t>
            </a:r>
            <a:r>
              <a:rPr lang="en-US" sz="1600" b="1" dirty="0" smtClean="0">
                <a:latin typeface="Comic Sans MS" pitchFamily="66" charset="0"/>
              </a:rPr>
              <a:t>Railway</a:t>
            </a:r>
            <a:r>
              <a:rPr lang="en-US" sz="1600" dirty="0" smtClean="0">
                <a:latin typeface="Comic Sans MS" pitchFamily="66" charset="0"/>
              </a:rPr>
              <a:t> or tramway locomotives, rolling stock , railway or tramway fixtures and   	fittings, mechanical (including electro mechanical) traffic </a:t>
            </a:r>
            <a:r>
              <a:rPr lang="en-US" sz="1600" dirty="0" err="1" smtClean="0">
                <a:latin typeface="Comic Sans MS" pitchFamily="66" charset="0"/>
              </a:rPr>
              <a:t>signalling</a:t>
            </a:r>
            <a:r>
              <a:rPr lang="en-US" sz="1600" dirty="0" smtClean="0">
                <a:latin typeface="Comic Sans MS" pitchFamily="66" charset="0"/>
              </a:rPr>
              <a:t> equipment’s of 	all kind; (Chapter 85 and 86 of CETA)</a:t>
            </a:r>
          </a:p>
          <a:p>
            <a:pPr>
              <a:buNone/>
            </a:pPr>
            <a:endParaRPr lang="en-US" sz="1600" dirty="0" smtClean="0">
              <a:latin typeface="Comic Sans MS" pitchFamily="66" charset="0"/>
            </a:endParaRPr>
          </a:p>
          <a:p>
            <a:pPr>
              <a:buNone/>
            </a:pPr>
            <a:r>
              <a:rPr lang="en-US" sz="1600" dirty="0">
                <a:latin typeface="Comic Sans MS" pitchFamily="66" charset="0"/>
              </a:rPr>
              <a:t> </a:t>
            </a:r>
            <a:r>
              <a:rPr lang="en-US" sz="1600" dirty="0" smtClean="0">
                <a:latin typeface="Comic Sans MS" pitchFamily="66" charset="0"/>
              </a:rPr>
              <a:t>      (ii) </a:t>
            </a:r>
            <a:r>
              <a:rPr lang="en-US" sz="1600" b="1" dirty="0" smtClean="0">
                <a:latin typeface="Comic Sans MS" pitchFamily="66" charset="0"/>
              </a:rPr>
              <a:t>Mineral products</a:t>
            </a:r>
            <a:r>
              <a:rPr lang="en-US" sz="1600" dirty="0" smtClean="0">
                <a:latin typeface="Comic Sans MS" pitchFamily="66" charset="0"/>
              </a:rPr>
              <a:t> including cement; ( Chapter 25 of CETA)</a:t>
            </a:r>
          </a:p>
          <a:p>
            <a:pPr>
              <a:buNone/>
            </a:pPr>
            <a:endParaRPr lang="en-US" sz="1600" dirty="0" smtClean="0">
              <a:latin typeface="Comic Sans MS" pitchFamily="66" charset="0"/>
            </a:endParaRPr>
          </a:p>
          <a:p>
            <a:pPr>
              <a:buNone/>
            </a:pPr>
            <a:r>
              <a:rPr lang="en-US" sz="1600" dirty="0" smtClean="0">
                <a:latin typeface="Comic Sans MS" pitchFamily="66" charset="0"/>
              </a:rPr>
              <a:t>       (iii)</a:t>
            </a:r>
            <a:r>
              <a:rPr lang="en-US" sz="1600" b="1" dirty="0" smtClean="0">
                <a:latin typeface="Comic Sans MS" pitchFamily="66" charset="0"/>
              </a:rPr>
              <a:t>Ores</a:t>
            </a:r>
            <a:r>
              <a:rPr lang="en-US" sz="1600" dirty="0" smtClean="0">
                <a:latin typeface="Comic Sans MS" pitchFamily="66" charset="0"/>
              </a:rPr>
              <a:t>; ( Chapter 26 of CETA )</a:t>
            </a:r>
          </a:p>
          <a:p>
            <a:pPr>
              <a:buNone/>
            </a:pPr>
            <a:endParaRPr lang="en-US" sz="1600" dirty="0" smtClean="0">
              <a:latin typeface="Comic Sans MS" pitchFamily="66" charset="0"/>
            </a:endParaRPr>
          </a:p>
          <a:p>
            <a:pPr>
              <a:buNone/>
            </a:pPr>
            <a:r>
              <a:rPr lang="en-US" sz="1600" dirty="0">
                <a:latin typeface="Comic Sans MS" pitchFamily="66" charset="0"/>
              </a:rPr>
              <a:t> </a:t>
            </a:r>
            <a:r>
              <a:rPr lang="en-US" sz="1600" dirty="0" smtClean="0">
                <a:latin typeface="Comic Sans MS" pitchFamily="66" charset="0"/>
              </a:rPr>
              <a:t>      (iv) </a:t>
            </a:r>
            <a:r>
              <a:rPr lang="en-US" sz="1600" b="1" dirty="0" smtClean="0">
                <a:latin typeface="Comic Sans MS" pitchFamily="66" charset="0"/>
              </a:rPr>
              <a:t>Mineral fuels </a:t>
            </a:r>
            <a:r>
              <a:rPr lang="en-US" sz="1600" dirty="0" smtClean="0">
                <a:latin typeface="Comic Sans MS" pitchFamily="66" charset="0"/>
              </a:rPr>
              <a:t>(other than petroleum), mineral oils etc. included in (Chapter 27 of 									CETA)</a:t>
            </a:r>
          </a:p>
          <a:p>
            <a:pPr>
              <a:buNone/>
            </a:pPr>
            <a:endParaRPr lang="en-US" sz="1600" dirty="0" smtClean="0">
              <a:latin typeface="Comic Sans MS" pitchFamily="66" charset="0"/>
            </a:endParaRPr>
          </a:p>
          <a:p>
            <a:pPr>
              <a:buNone/>
            </a:pPr>
            <a:r>
              <a:rPr lang="en-US" sz="1600" dirty="0">
                <a:latin typeface="Comic Sans MS" pitchFamily="66" charset="0"/>
              </a:rPr>
              <a:t> </a:t>
            </a:r>
            <a:r>
              <a:rPr lang="en-US" sz="1600" dirty="0" smtClean="0">
                <a:latin typeface="Comic Sans MS" pitchFamily="66" charset="0"/>
              </a:rPr>
              <a:t>      (v) </a:t>
            </a:r>
            <a:r>
              <a:rPr lang="en-US" sz="1600" b="1" dirty="0" smtClean="0">
                <a:latin typeface="Comic Sans MS" pitchFamily="66" charset="0"/>
              </a:rPr>
              <a:t>Base metals</a:t>
            </a:r>
            <a:r>
              <a:rPr lang="en-US" sz="1600" dirty="0" smtClean="0">
                <a:latin typeface="Comic Sans MS" pitchFamily="66" charset="0"/>
              </a:rPr>
              <a:t>; (Chapter  72 to 83  of CETA excluding Chapter 77)</a:t>
            </a:r>
          </a:p>
          <a:p>
            <a:pPr>
              <a:buNone/>
            </a:pPr>
            <a:endParaRPr lang="en-US" sz="1600" dirty="0" smtClean="0">
              <a:latin typeface="Comic Sans MS" pitchFamily="66" charset="0"/>
            </a:endParaRPr>
          </a:p>
          <a:p>
            <a:pPr>
              <a:buNone/>
            </a:pPr>
            <a:r>
              <a:rPr lang="en-US" sz="1600" dirty="0">
                <a:latin typeface="Comic Sans MS" pitchFamily="66" charset="0"/>
              </a:rPr>
              <a:t>	</a:t>
            </a:r>
            <a:r>
              <a:rPr lang="en-US" sz="1600" dirty="0" smtClean="0">
                <a:latin typeface="Comic Sans MS" pitchFamily="66" charset="0"/>
              </a:rPr>
              <a:t> (vi) </a:t>
            </a:r>
            <a:r>
              <a:rPr lang="en-US" sz="1600" dirty="0" err="1" smtClean="0">
                <a:latin typeface="Comic Sans MS" pitchFamily="66" charset="0"/>
              </a:rPr>
              <a:t>Inoarganic</a:t>
            </a:r>
            <a:r>
              <a:rPr lang="en-US" sz="1600" dirty="0" smtClean="0">
                <a:latin typeface="Comic Sans MS" pitchFamily="66" charset="0"/>
              </a:rPr>
              <a:t> </a:t>
            </a:r>
            <a:r>
              <a:rPr lang="en-US" sz="1600" b="1" dirty="0" smtClean="0">
                <a:latin typeface="Comic Sans MS" pitchFamily="66" charset="0"/>
              </a:rPr>
              <a:t>chemicals</a:t>
            </a:r>
            <a:r>
              <a:rPr lang="en-US" sz="1600" dirty="0" smtClean="0">
                <a:latin typeface="Comic Sans MS" pitchFamily="66" charset="0"/>
              </a:rPr>
              <a:t>, </a:t>
            </a:r>
            <a:r>
              <a:rPr lang="en-US" sz="1600" dirty="0" err="1" smtClean="0">
                <a:latin typeface="Comic Sans MS" pitchFamily="66" charset="0"/>
              </a:rPr>
              <a:t>oraganic</a:t>
            </a:r>
            <a:r>
              <a:rPr lang="en-US" sz="1600" dirty="0" smtClean="0">
                <a:latin typeface="Comic Sans MS" pitchFamily="66" charset="0"/>
              </a:rPr>
              <a:t> or inorganic compounds of precious metals, rare-	earth metals of radioactive elements or isotopes, and Organic Chemicals </a:t>
            </a:r>
            <a:br>
              <a:rPr lang="en-US" sz="1600" dirty="0" smtClean="0">
                <a:latin typeface="Comic Sans MS" pitchFamily="66" charset="0"/>
              </a:rPr>
            </a:br>
            <a:r>
              <a:rPr lang="en-US" sz="1600" dirty="0" smtClean="0">
                <a:latin typeface="Comic Sans MS" pitchFamily="66" charset="0"/>
              </a:rPr>
              <a:t>	(Chapters 28,29,32,34,38 &amp; 39 of CETA)</a:t>
            </a:r>
          </a:p>
          <a:p>
            <a:pPr>
              <a:buNone/>
            </a:pPr>
            <a:r>
              <a:rPr lang="en-US" sz="1500" dirty="0" smtClean="0">
                <a:latin typeface="Comic Sans MS" pitchFamily="66" charset="0"/>
              </a:rPr>
              <a:t>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47800"/>
          </a:xfrm>
        </p:spPr>
        <p:txBody>
          <a:bodyPr>
            <a:normAutofit/>
          </a:bodyPr>
          <a:lstStyle/>
          <a:p>
            <a:r>
              <a:rPr lang="en-US" sz="3600" dirty="0" smtClean="0"/>
              <a:t>Companies (Cost Records and Audit Rules) 2014</a:t>
            </a:r>
            <a:endParaRPr lang="en-US" sz="3600" dirty="0"/>
          </a:p>
        </p:txBody>
      </p:sp>
      <p:sp>
        <p:nvSpPr>
          <p:cNvPr id="3" name="Content Placeholder 2"/>
          <p:cNvSpPr>
            <a:spLocks noGrp="1"/>
          </p:cNvSpPr>
          <p:nvPr>
            <p:ph idx="1"/>
          </p:nvPr>
        </p:nvSpPr>
        <p:spPr>
          <a:xfrm>
            <a:off x="0" y="1524000"/>
            <a:ext cx="9296400" cy="5333999"/>
          </a:xfrm>
        </p:spPr>
        <p:txBody>
          <a:bodyPr>
            <a:noAutofit/>
          </a:bodyPr>
          <a:lstStyle/>
          <a:p>
            <a:pPr>
              <a:buNone/>
            </a:pPr>
            <a:r>
              <a:rPr lang="en-US" sz="1800" dirty="0" smtClean="0">
                <a:latin typeface="Comic Sans MS" pitchFamily="66" charset="0"/>
              </a:rPr>
              <a:t>(C) Companies operating in areas involving </a:t>
            </a:r>
            <a:r>
              <a:rPr lang="en-US" sz="1800" b="1" dirty="0" smtClean="0">
                <a:latin typeface="Comic Sans MS" pitchFamily="66" charset="0"/>
              </a:rPr>
              <a:t>public interest</a:t>
            </a:r>
            <a:r>
              <a:rPr lang="en-US" sz="1800" dirty="0" smtClean="0">
                <a:latin typeface="Comic Sans MS" pitchFamily="66" charset="0"/>
              </a:rPr>
              <a:t> such as :</a:t>
            </a:r>
          </a:p>
          <a:p>
            <a:pPr>
              <a:buNone/>
            </a:pPr>
            <a:endParaRPr lang="en-US" sz="1600" dirty="0" smtClean="0">
              <a:latin typeface="Comic Sans MS" pitchFamily="66" charset="0"/>
            </a:endParaRPr>
          </a:p>
          <a:p>
            <a:pPr>
              <a:buNone/>
            </a:pPr>
            <a:r>
              <a:rPr lang="en-US" sz="1600" dirty="0" smtClean="0">
                <a:latin typeface="Comic Sans MS" pitchFamily="66" charset="0"/>
              </a:rPr>
              <a:t>    (vii) Jute and </a:t>
            </a:r>
            <a:r>
              <a:rPr lang="en-US" sz="1600" b="1" dirty="0" smtClean="0">
                <a:latin typeface="Comic Sans MS" pitchFamily="66" charset="0"/>
              </a:rPr>
              <a:t>Jute Products</a:t>
            </a:r>
            <a:r>
              <a:rPr lang="en-US" sz="1600" dirty="0" smtClean="0">
                <a:latin typeface="Comic Sans MS" pitchFamily="66" charset="0"/>
              </a:rPr>
              <a:t>;(Chapters 50 to Chapter 63 of CETA)</a:t>
            </a:r>
          </a:p>
          <a:p>
            <a:pPr>
              <a:buNone/>
            </a:pPr>
            <a:endParaRPr lang="en-US" sz="1600" dirty="0" smtClean="0">
              <a:latin typeface="Comic Sans MS" pitchFamily="66" charset="0"/>
            </a:endParaRPr>
          </a:p>
          <a:p>
            <a:pPr>
              <a:buNone/>
            </a:pPr>
            <a:r>
              <a:rPr lang="en-US" sz="1600" dirty="0" smtClean="0">
                <a:latin typeface="Comic Sans MS" pitchFamily="66" charset="0"/>
              </a:rPr>
              <a:t>   (viii) </a:t>
            </a:r>
            <a:r>
              <a:rPr lang="en-US" sz="1600" b="1" dirty="0" smtClean="0">
                <a:latin typeface="Comic Sans MS" pitchFamily="66" charset="0"/>
              </a:rPr>
              <a:t>Edible Oil</a:t>
            </a:r>
            <a:r>
              <a:rPr lang="en-US" sz="1600" dirty="0" smtClean="0">
                <a:latin typeface="Comic Sans MS" pitchFamily="66" charset="0"/>
              </a:rPr>
              <a:t> under Administrative Price Mechanism;(Chapter 12 and Chapter 15 of CETA)</a:t>
            </a:r>
          </a:p>
          <a:p>
            <a:pPr>
              <a:buNone/>
            </a:pPr>
            <a:r>
              <a:rPr lang="en-US" sz="1600" dirty="0" smtClean="0">
                <a:latin typeface="Comic Sans MS" pitchFamily="66" charset="0"/>
              </a:rPr>
              <a:t>   </a:t>
            </a:r>
          </a:p>
          <a:p>
            <a:pPr>
              <a:buNone/>
            </a:pPr>
            <a:r>
              <a:rPr lang="en-US" sz="1600" dirty="0" smtClean="0">
                <a:latin typeface="Comic Sans MS" pitchFamily="66" charset="0"/>
              </a:rPr>
              <a:t>   (ix) </a:t>
            </a:r>
            <a:r>
              <a:rPr lang="en-US" sz="1600" b="1" dirty="0" smtClean="0">
                <a:latin typeface="Comic Sans MS" pitchFamily="66" charset="0"/>
              </a:rPr>
              <a:t>Construction Industry</a:t>
            </a:r>
            <a:r>
              <a:rPr lang="en-US" sz="1600" dirty="0" smtClean="0">
                <a:latin typeface="Comic Sans MS" pitchFamily="66" charset="0"/>
              </a:rPr>
              <a:t>;</a:t>
            </a:r>
          </a:p>
          <a:p>
            <a:pPr>
              <a:buNone/>
            </a:pPr>
            <a:endParaRPr lang="en-US" sz="1600" dirty="0" smtClean="0">
              <a:latin typeface="Comic Sans MS" pitchFamily="66" charset="0"/>
            </a:endParaRPr>
          </a:p>
          <a:p>
            <a:pPr>
              <a:buNone/>
            </a:pPr>
            <a:r>
              <a:rPr lang="en-US" sz="1600" dirty="0" smtClean="0">
                <a:latin typeface="Comic Sans MS" pitchFamily="66" charset="0"/>
              </a:rPr>
              <a:t>    (x) Companies engaged in </a:t>
            </a:r>
            <a:r>
              <a:rPr lang="en-US" sz="1600" b="1" dirty="0" smtClean="0">
                <a:latin typeface="Comic Sans MS" pitchFamily="66" charset="0"/>
              </a:rPr>
              <a:t>health services</a:t>
            </a:r>
            <a:r>
              <a:rPr lang="en-US" sz="1600" dirty="0" smtClean="0">
                <a:latin typeface="Comic Sans MS" pitchFamily="66" charset="0"/>
              </a:rPr>
              <a:t> viz. functioning as or running hospitals, 	diagnostic </a:t>
            </a:r>
            <a:r>
              <a:rPr lang="en-US" sz="1600" dirty="0" err="1" smtClean="0">
                <a:latin typeface="Comic Sans MS" pitchFamily="66" charset="0"/>
              </a:rPr>
              <a:t>centres</a:t>
            </a:r>
            <a:r>
              <a:rPr lang="en-US" sz="1600" dirty="0" smtClean="0">
                <a:latin typeface="Comic Sans MS" pitchFamily="66" charset="0"/>
              </a:rPr>
              <a:t>, clinical </a:t>
            </a:r>
            <a:r>
              <a:rPr lang="en-US" sz="1600" dirty="0" err="1" smtClean="0">
                <a:latin typeface="Comic Sans MS" pitchFamily="66" charset="0"/>
              </a:rPr>
              <a:t>centres</a:t>
            </a:r>
            <a:r>
              <a:rPr lang="en-US" sz="1600" dirty="0" smtClean="0">
                <a:latin typeface="Comic Sans MS" pitchFamily="66" charset="0"/>
              </a:rPr>
              <a:t> or test laboratories;</a:t>
            </a:r>
          </a:p>
          <a:p>
            <a:pPr>
              <a:buNone/>
            </a:pPr>
            <a:r>
              <a:rPr lang="en-US" sz="1600" dirty="0" smtClean="0">
                <a:latin typeface="Comic Sans MS" pitchFamily="66" charset="0"/>
              </a:rPr>
              <a:t>		</a:t>
            </a:r>
          </a:p>
          <a:p>
            <a:pPr>
              <a:buNone/>
            </a:pPr>
            <a:r>
              <a:rPr lang="en-US" sz="1600" dirty="0" smtClean="0">
                <a:latin typeface="Comic Sans MS" pitchFamily="66" charset="0"/>
              </a:rPr>
              <a:t>    (xi) Companies engaged in </a:t>
            </a:r>
            <a:r>
              <a:rPr lang="en-US" sz="1600" b="1" dirty="0" smtClean="0">
                <a:latin typeface="Comic Sans MS" pitchFamily="66" charset="0"/>
              </a:rPr>
              <a:t>education services</a:t>
            </a:r>
            <a:r>
              <a:rPr lang="en-US" sz="1600" dirty="0" smtClean="0">
                <a:latin typeface="Comic Sans MS" pitchFamily="66" charset="0"/>
              </a:rPr>
              <a:t>, other than such similar services falling under 	philanthropy or as part of social spend which do not form part of any business.</a:t>
            </a:r>
          </a:p>
          <a:p>
            <a:pPr>
              <a:buNone/>
            </a:pPr>
            <a:endParaRPr lang="en-US" sz="1600" dirty="0" smtClean="0">
              <a:latin typeface="Comic Sans MS" pitchFamily="66" charset="0"/>
            </a:endParaRPr>
          </a:p>
          <a:p>
            <a:pPr>
              <a:buNone/>
            </a:pPr>
            <a:r>
              <a:rPr lang="en-US" sz="2000" b="1" dirty="0" smtClean="0">
                <a:latin typeface="Comic Sans MS" pitchFamily="66" charset="0"/>
              </a:rPr>
              <a:t>APPLICABILITY</a:t>
            </a:r>
            <a:r>
              <a:rPr lang="en-US" sz="2000" dirty="0" smtClean="0">
                <a:latin typeface="Comic Sans MS" pitchFamily="66" charset="0"/>
              </a:rPr>
              <a:t> </a:t>
            </a:r>
            <a:r>
              <a:rPr lang="en-US" sz="1600" dirty="0" smtClean="0">
                <a:latin typeface="Comic Sans MS" pitchFamily="66" charset="0"/>
              </a:rPr>
              <a:t>:</a:t>
            </a:r>
          </a:p>
          <a:p>
            <a:pPr marL="1348740" lvl="3" indent="-571500">
              <a:buAutoNum type="romanLcParenBoth"/>
            </a:pPr>
            <a:r>
              <a:rPr lang="en-US" sz="1600" dirty="0" smtClean="0">
                <a:latin typeface="Comic Sans MS" pitchFamily="66" charset="0"/>
              </a:rPr>
              <a:t>In case of multi-product or multi-services company , turnover of specific product is INR </a:t>
            </a:r>
            <a:r>
              <a:rPr lang="en-US" sz="1600" b="1" dirty="0" smtClean="0">
                <a:latin typeface="Comic Sans MS" pitchFamily="66" charset="0"/>
              </a:rPr>
              <a:t>Fifty </a:t>
            </a:r>
            <a:r>
              <a:rPr lang="en-US" sz="1600" b="1" dirty="0" err="1" smtClean="0">
                <a:latin typeface="Comic Sans MS" pitchFamily="66" charset="0"/>
              </a:rPr>
              <a:t>crore</a:t>
            </a:r>
            <a:r>
              <a:rPr lang="en-US" sz="1600" b="1" dirty="0" smtClean="0">
                <a:latin typeface="Comic Sans MS" pitchFamily="66" charset="0"/>
              </a:rPr>
              <a:t> or more;</a:t>
            </a:r>
          </a:p>
          <a:p>
            <a:pPr marL="1348740" lvl="3" indent="-571500">
              <a:buAutoNum type="romanLcParenBoth"/>
            </a:pPr>
            <a:r>
              <a:rPr lang="en-US" sz="1600" dirty="0" smtClean="0">
                <a:latin typeface="Comic Sans MS" pitchFamily="66" charset="0"/>
              </a:rPr>
              <a:t>In case of  company producing one specific product or services , if </a:t>
            </a:r>
            <a:r>
              <a:rPr lang="en-US" sz="1600" b="1" dirty="0" smtClean="0">
                <a:latin typeface="Comic Sans MS" pitchFamily="66" charset="0"/>
              </a:rPr>
              <a:t>Net worth </a:t>
            </a:r>
            <a:r>
              <a:rPr lang="en-US" sz="1600" dirty="0" smtClean="0">
                <a:latin typeface="Comic Sans MS" pitchFamily="66" charset="0"/>
              </a:rPr>
              <a:t>of company is INR </a:t>
            </a:r>
            <a:r>
              <a:rPr lang="en-US" sz="1600" b="1" dirty="0" smtClean="0">
                <a:latin typeface="Comic Sans MS" pitchFamily="66" charset="0"/>
              </a:rPr>
              <a:t>one hundred and Fifty </a:t>
            </a:r>
            <a:r>
              <a:rPr lang="en-US" sz="1600" b="1" dirty="0" err="1" smtClean="0">
                <a:latin typeface="Comic Sans MS" pitchFamily="66" charset="0"/>
              </a:rPr>
              <a:t>crore</a:t>
            </a:r>
            <a:r>
              <a:rPr lang="en-US" sz="1600" b="1" dirty="0" smtClean="0">
                <a:latin typeface="Comic Sans MS" pitchFamily="66" charset="0"/>
              </a:rPr>
              <a:t> or more or the</a:t>
            </a:r>
            <a:r>
              <a:rPr lang="en-US" sz="1600" dirty="0" smtClean="0">
                <a:latin typeface="Comic Sans MS" pitchFamily="66" charset="0"/>
              </a:rPr>
              <a:t> </a:t>
            </a:r>
            <a:r>
              <a:rPr lang="en-US" sz="1600" b="1" dirty="0" smtClean="0">
                <a:latin typeface="Comic Sans MS" pitchFamily="66" charset="0"/>
              </a:rPr>
              <a:t>turnover </a:t>
            </a:r>
            <a:r>
              <a:rPr lang="en-US" sz="1600" dirty="0" smtClean="0">
                <a:latin typeface="Comic Sans MS" pitchFamily="66" charset="0"/>
              </a:rPr>
              <a:t>is INR </a:t>
            </a:r>
            <a:r>
              <a:rPr lang="en-US" sz="1600" b="1" dirty="0" smtClean="0">
                <a:latin typeface="Comic Sans MS" pitchFamily="66" charset="0"/>
              </a:rPr>
              <a:t>Twenty Five </a:t>
            </a:r>
            <a:r>
              <a:rPr lang="en-US" sz="1600" b="1" dirty="0" err="1" smtClean="0">
                <a:latin typeface="Comic Sans MS" pitchFamily="66" charset="0"/>
              </a:rPr>
              <a:t>crore</a:t>
            </a:r>
            <a:r>
              <a:rPr lang="en-US" sz="1600" b="1" dirty="0" smtClean="0">
                <a:latin typeface="Comic Sans MS" pitchFamily="66" charset="0"/>
              </a:rPr>
              <a:t> or more.</a:t>
            </a:r>
            <a:endParaRPr lang="en-US" sz="1600" dirty="0" smtClean="0">
              <a:latin typeface="Comic Sans MS" pitchFamily="66" charset="0"/>
            </a:endParaRPr>
          </a:p>
          <a:p>
            <a:pPr>
              <a:buNone/>
            </a:pPr>
            <a:r>
              <a:rPr lang="en-US" sz="1600" dirty="0" smtClean="0">
                <a:latin typeface="Comic Sans MS" pitchFamily="66" charset="0"/>
              </a:rPr>
              <a:t>  </a:t>
            </a:r>
          </a:p>
          <a:p>
            <a:pPr>
              <a:buNone/>
            </a:pPr>
            <a:endParaRPr lang="en-US" sz="1600" b="1" dirty="0" smtClean="0"/>
          </a:p>
          <a:p>
            <a:endParaRPr lang="en-US" sz="1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1447800"/>
          </a:xfrm>
        </p:spPr>
        <p:txBody>
          <a:bodyPr>
            <a:noAutofit/>
          </a:bodyPr>
          <a:lstStyle/>
          <a:p>
            <a:r>
              <a:rPr lang="en-US" sz="3600" dirty="0" smtClean="0"/>
              <a:t>Companies (Cost Records and Audit Rules) 2014</a:t>
            </a:r>
            <a:endParaRPr lang="en-US" sz="3600" dirty="0"/>
          </a:p>
        </p:txBody>
      </p:sp>
      <p:sp>
        <p:nvSpPr>
          <p:cNvPr id="3" name="Content Placeholder 2"/>
          <p:cNvSpPr>
            <a:spLocks noGrp="1"/>
          </p:cNvSpPr>
          <p:nvPr>
            <p:ph idx="1"/>
          </p:nvPr>
        </p:nvSpPr>
        <p:spPr>
          <a:xfrm>
            <a:off x="0" y="1524000"/>
            <a:ext cx="9144000" cy="5333999"/>
          </a:xfrm>
        </p:spPr>
        <p:txBody>
          <a:bodyPr>
            <a:noAutofit/>
          </a:bodyPr>
          <a:lstStyle/>
          <a:p>
            <a:pPr>
              <a:buNone/>
            </a:pPr>
            <a:r>
              <a:rPr lang="en-US" sz="2000" dirty="0" smtClean="0">
                <a:latin typeface="Comic Sans MS" pitchFamily="66" charset="0"/>
              </a:rPr>
              <a:t>(D) Companies engaged in the production, import and supply or trading of following </a:t>
            </a:r>
            <a:r>
              <a:rPr lang="en-US" sz="2000" b="1" dirty="0" smtClean="0">
                <a:latin typeface="Comic Sans MS" pitchFamily="66" charset="0"/>
              </a:rPr>
              <a:t>Medical devices</a:t>
            </a:r>
            <a:r>
              <a:rPr lang="en-US" sz="2000" dirty="0" smtClean="0">
                <a:latin typeface="Comic Sans MS" pitchFamily="66" charset="0"/>
              </a:rPr>
              <a:t>, namely :-</a:t>
            </a:r>
          </a:p>
          <a:p>
            <a:pPr>
              <a:buNone/>
            </a:pPr>
            <a:endParaRPr lang="en-US" sz="1600" dirty="0" smtClean="0">
              <a:latin typeface="Comic Sans MS" pitchFamily="66" charset="0"/>
            </a:endParaRPr>
          </a:p>
          <a:p>
            <a:pPr>
              <a:buNone/>
            </a:pPr>
            <a:endParaRPr lang="en-US" sz="1600" dirty="0" smtClean="0">
              <a:latin typeface="Comic Sans MS" pitchFamily="66" charset="0"/>
            </a:endParaRPr>
          </a:p>
          <a:p>
            <a:pPr>
              <a:buNone/>
            </a:pPr>
            <a:r>
              <a:rPr lang="en-US" sz="1400" dirty="0" smtClean="0">
                <a:latin typeface="Comic Sans MS" pitchFamily="66" charset="0"/>
              </a:rPr>
              <a:t>  </a:t>
            </a:r>
            <a:r>
              <a:rPr lang="en-US" sz="1800" dirty="0" smtClean="0">
                <a:latin typeface="Comic Sans MS" pitchFamily="66" charset="0"/>
              </a:rPr>
              <a:t>(a) (</a:t>
            </a:r>
            <a:r>
              <a:rPr lang="en-US" sz="1800" dirty="0" err="1" smtClean="0">
                <a:latin typeface="Comic Sans MS" pitchFamily="66" charset="0"/>
              </a:rPr>
              <a:t>i</a:t>
            </a:r>
            <a:r>
              <a:rPr lang="en-US" sz="1800" dirty="0" smtClean="0">
                <a:latin typeface="Comic Sans MS" pitchFamily="66" charset="0"/>
              </a:rPr>
              <a:t>) Cardiac Stents		     (viii) Internal Prosthetic Replacements</a:t>
            </a:r>
          </a:p>
          <a:p>
            <a:pPr>
              <a:buNone/>
            </a:pPr>
            <a:endParaRPr lang="en-US" sz="1800" dirty="0" smtClean="0">
              <a:latin typeface="Comic Sans MS" pitchFamily="66" charset="0"/>
            </a:endParaRPr>
          </a:p>
          <a:p>
            <a:pPr>
              <a:buNone/>
            </a:pPr>
            <a:r>
              <a:rPr lang="en-US" sz="1800" dirty="0" smtClean="0">
                <a:latin typeface="Comic Sans MS" pitchFamily="66" charset="0"/>
              </a:rPr>
              <a:t>      (ii) Drug Eluting Stents	      (ix) Scalp Vein Set</a:t>
            </a:r>
          </a:p>
          <a:p>
            <a:pPr>
              <a:buNone/>
            </a:pPr>
            <a:endParaRPr lang="en-US" sz="1800" dirty="0" smtClean="0">
              <a:latin typeface="Comic Sans MS" pitchFamily="66" charset="0"/>
            </a:endParaRPr>
          </a:p>
          <a:p>
            <a:pPr>
              <a:buNone/>
            </a:pPr>
            <a:r>
              <a:rPr lang="en-US" sz="1800" dirty="0" smtClean="0">
                <a:latin typeface="Comic Sans MS" pitchFamily="66" charset="0"/>
              </a:rPr>
              <a:t>      (iii)Catheters		       (x) Deep Brain Stimulator</a:t>
            </a:r>
          </a:p>
          <a:p>
            <a:pPr>
              <a:buNone/>
            </a:pPr>
            <a:endParaRPr lang="en-US" sz="1800" dirty="0" smtClean="0">
              <a:latin typeface="Comic Sans MS" pitchFamily="66" charset="0"/>
            </a:endParaRPr>
          </a:p>
          <a:p>
            <a:pPr>
              <a:buNone/>
            </a:pPr>
            <a:r>
              <a:rPr lang="en-US" sz="1800" dirty="0" smtClean="0">
                <a:latin typeface="Comic Sans MS" pitchFamily="66" charset="0"/>
              </a:rPr>
              <a:t>      (iv)Intra Ocular Lenses                (xi) Ventricular peripheral </a:t>
            </a:r>
            <a:r>
              <a:rPr lang="en-US" sz="1800" dirty="0" err="1" smtClean="0">
                <a:latin typeface="Comic Sans MS" pitchFamily="66" charset="0"/>
              </a:rPr>
              <a:t>Shud</a:t>
            </a:r>
            <a:endParaRPr lang="en-US" sz="1800" dirty="0" smtClean="0">
              <a:latin typeface="Comic Sans MS" pitchFamily="66" charset="0"/>
            </a:endParaRPr>
          </a:p>
          <a:p>
            <a:pPr>
              <a:buNone/>
            </a:pPr>
            <a:endParaRPr lang="en-US" sz="1800" dirty="0" smtClean="0">
              <a:latin typeface="Comic Sans MS" pitchFamily="66" charset="0"/>
            </a:endParaRPr>
          </a:p>
          <a:p>
            <a:pPr>
              <a:buNone/>
            </a:pPr>
            <a:r>
              <a:rPr lang="en-US" sz="1800" dirty="0" smtClean="0">
                <a:latin typeface="Comic Sans MS" pitchFamily="66" charset="0"/>
              </a:rPr>
              <a:t>      (v) Bone Cements		       (xii) Spinal Implants</a:t>
            </a:r>
          </a:p>
          <a:p>
            <a:pPr>
              <a:buNone/>
            </a:pPr>
            <a:endParaRPr lang="en-US" sz="1800" dirty="0" smtClean="0">
              <a:latin typeface="Comic Sans MS" pitchFamily="66" charset="0"/>
            </a:endParaRPr>
          </a:p>
          <a:p>
            <a:pPr>
              <a:buNone/>
            </a:pPr>
            <a:r>
              <a:rPr lang="en-US" sz="1800" dirty="0" smtClean="0">
                <a:latin typeface="Comic Sans MS" pitchFamily="66" charset="0"/>
              </a:rPr>
              <a:t>      (vi) Heart Valves		</a:t>
            </a:r>
            <a:r>
              <a:rPr lang="en-US" sz="1600" dirty="0" smtClean="0">
                <a:latin typeface="Comic Sans MS" pitchFamily="66" charset="0"/>
              </a:rPr>
              <a:t>        (xiii) Automatic Impalpable Cardiac </a:t>
            </a:r>
            <a:r>
              <a:rPr lang="en-US" sz="1600" dirty="0" err="1" smtClean="0">
                <a:latin typeface="Comic Sans MS" pitchFamily="66" charset="0"/>
              </a:rPr>
              <a:t>Deflobillator</a:t>
            </a:r>
            <a:endParaRPr lang="en-US" sz="1600" dirty="0" smtClean="0">
              <a:latin typeface="Comic Sans MS" pitchFamily="66" charset="0"/>
            </a:endParaRPr>
          </a:p>
          <a:p>
            <a:pPr>
              <a:buNone/>
            </a:pPr>
            <a:endParaRPr lang="en-US" sz="1800" dirty="0" smtClean="0">
              <a:latin typeface="Comic Sans MS" pitchFamily="66" charset="0"/>
            </a:endParaRPr>
          </a:p>
          <a:p>
            <a:pPr>
              <a:buNone/>
            </a:pPr>
            <a:r>
              <a:rPr lang="en-US" sz="1800" dirty="0" smtClean="0">
                <a:latin typeface="Comic Sans MS" pitchFamily="66" charset="0"/>
              </a:rPr>
              <a:t>      (vii) </a:t>
            </a:r>
            <a:r>
              <a:rPr lang="en-US" sz="1800" dirty="0" err="1" smtClean="0">
                <a:latin typeface="Comic Sans MS" pitchFamily="66" charset="0"/>
              </a:rPr>
              <a:t>Orthopaedic</a:t>
            </a:r>
            <a:r>
              <a:rPr lang="en-US" sz="1800" dirty="0" smtClean="0">
                <a:latin typeface="Comic Sans MS" pitchFamily="66" charset="0"/>
              </a:rPr>
              <a:t> Implants	       (xiv) Pacemaker (temporary and permanent)</a:t>
            </a:r>
          </a:p>
          <a:p>
            <a:pPr>
              <a:buNone/>
            </a:pPr>
            <a:endParaRPr lang="en-US" sz="1400" dirty="0" smtClean="0">
              <a:latin typeface="Comic Sans MS" pitchFamily="66" charset="0"/>
            </a:endParaRPr>
          </a:p>
          <a:p>
            <a:pPr>
              <a:buNone/>
            </a:pPr>
            <a:r>
              <a:rPr lang="en-US" sz="1400" dirty="0" smtClean="0">
                <a:latin typeface="Comic Sans MS" pitchFamily="66" charset="0"/>
              </a:rPr>
              <a:t>     </a:t>
            </a:r>
          </a:p>
          <a:p>
            <a:pPr>
              <a:buNone/>
            </a:pPr>
            <a:endParaRPr lang="en-US" sz="1400" dirty="0" smtClean="0">
              <a:latin typeface="Comic Sans MS" pitchFamily="66" charset="0"/>
            </a:endParaRPr>
          </a:p>
          <a:p>
            <a:pPr>
              <a:buNone/>
            </a:pPr>
            <a:r>
              <a:rPr lang="en-US" sz="1400" dirty="0" smtClean="0">
                <a:latin typeface="Comic Sans MS" pitchFamily="66" charset="0"/>
              </a:rPr>
              <a:t>      </a:t>
            </a:r>
          </a:p>
          <a:p>
            <a:pPr>
              <a:buNone/>
            </a:pPr>
            <a:r>
              <a:rPr lang="en-US" sz="1400" dirty="0" smtClean="0">
                <a:latin typeface="Comic Sans MS" pitchFamily="66" charset="0"/>
              </a:rPr>
              <a:t>      </a:t>
            </a:r>
            <a:endParaRPr lang="en-US" sz="1600" dirty="0" smtClean="0">
              <a:latin typeface="Comic Sans MS" pitchFamily="66" charset="0"/>
            </a:endParaRPr>
          </a:p>
          <a:p>
            <a:pPr>
              <a:buNone/>
            </a:pPr>
            <a:endParaRPr lang="en-US" sz="1600" dirty="0" smtClean="0">
              <a:latin typeface="Comic Sans MS" pitchFamily="66" charset="0"/>
            </a:endParaRPr>
          </a:p>
          <a:p>
            <a:pPr>
              <a:buNone/>
            </a:pPr>
            <a:endParaRPr lang="en-US" sz="1600" dirty="0" smtClean="0">
              <a:latin typeface="Comic Sans MS" pitchFamily="66" charset="0"/>
            </a:endParaRPr>
          </a:p>
          <a:p>
            <a:pPr>
              <a:buNone/>
            </a:pPr>
            <a:endParaRPr lang="en-US" sz="1600" dirty="0" smtClean="0">
              <a:latin typeface="Comic Sans MS" pitchFamily="66" charset="0"/>
            </a:endParaRPr>
          </a:p>
          <a:p>
            <a:pPr>
              <a:buNone/>
            </a:pPr>
            <a:endParaRPr lang="en-US" sz="1600" dirty="0" smtClean="0">
              <a:latin typeface="Comic Sans MS" pitchFamily="66" charset="0"/>
            </a:endParaRPr>
          </a:p>
          <a:p>
            <a:pPr>
              <a:buNone/>
            </a:pPr>
            <a:endParaRPr lang="en-US" sz="1600" dirty="0" smtClean="0">
              <a:latin typeface="Comic Sans MS" pitchFamily="66" charset="0"/>
            </a:endParaRPr>
          </a:p>
          <a:p>
            <a:pPr>
              <a:buNone/>
            </a:pPr>
            <a:endParaRPr lang="en-US" sz="1600" dirty="0" smtClean="0">
              <a:latin typeface="Comic Sans MS" pitchFamily="66" charset="0"/>
            </a:endParaRPr>
          </a:p>
          <a:p>
            <a:pPr>
              <a:buNone/>
            </a:pPr>
            <a:endParaRPr lang="en-US" sz="1600" dirty="0" smtClean="0">
              <a:latin typeface="Comic Sans MS" pitchFamily="66" charset="0"/>
            </a:endParaRPr>
          </a:p>
          <a:p>
            <a:pPr>
              <a:buNone/>
            </a:pPr>
            <a:endParaRPr lang="en-US" sz="1600" dirty="0" smtClean="0">
              <a:latin typeface="Comic Sans MS" pitchFamily="66" charset="0"/>
            </a:endParaRPr>
          </a:p>
          <a:p>
            <a:pPr>
              <a:buNone/>
            </a:pPr>
            <a:r>
              <a:rPr lang="en-US" sz="1600" dirty="0" smtClean="0">
                <a:latin typeface="Comic Sans MS" pitchFamily="66" charset="0"/>
              </a:rPr>
              <a:t>	</a:t>
            </a:r>
          </a:p>
          <a:p>
            <a:pPr>
              <a:buNone/>
            </a:pPr>
            <a:endParaRPr lang="en-US" sz="1600" dirty="0" smtClean="0">
              <a:latin typeface="Comic Sans MS" pitchFamily="66"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990</TotalTime>
  <Words>804</Words>
  <Application>Microsoft Office PowerPoint</Application>
  <PresentationFormat>On-screen Show (4:3)</PresentationFormat>
  <Paragraphs>233</Paragraphs>
  <Slides>14</Slides>
  <Notes>0</Notes>
  <HiddenSlides>0</HiddenSlides>
  <MMClips>0</MMClips>
  <ScaleCrop>false</ScaleCrop>
  <HeadingPairs>
    <vt:vector size="4" baseType="variant">
      <vt:variant>
        <vt:lpstr>Theme</vt:lpstr>
      </vt:variant>
      <vt:variant>
        <vt:i4>3</vt:i4>
      </vt:variant>
      <vt:variant>
        <vt:lpstr>Slide Titles</vt:lpstr>
      </vt:variant>
      <vt:variant>
        <vt:i4>14</vt:i4>
      </vt:variant>
    </vt:vector>
  </HeadingPairs>
  <TitlesOfParts>
    <vt:vector size="17" baseType="lpstr">
      <vt:lpstr>Module</vt:lpstr>
      <vt:lpstr>Concourse</vt:lpstr>
      <vt:lpstr>Flow</vt:lpstr>
      <vt:lpstr> Companies (Cost Records &amp; Audit) Rules 2014 with recent MCA Notifications and Companies Bill 2013</vt:lpstr>
      <vt:lpstr>Companies (Cost Records and Audit Rules) 2014  </vt:lpstr>
      <vt:lpstr>Companies (Cost Records and Audit Rules) 2014 </vt:lpstr>
      <vt:lpstr>Companies (Cost Records and Audit Rules) 2014 </vt:lpstr>
      <vt:lpstr>Companies (Cost Records and Audit Rules) 2014</vt:lpstr>
      <vt:lpstr>Companies (Cost Records and Audit Rules) 2014 </vt:lpstr>
      <vt:lpstr>Companies (Cost Records and Audit Rules) 2014</vt:lpstr>
      <vt:lpstr>Companies (Cost Records and Audit Rules) 2014</vt:lpstr>
      <vt:lpstr>Companies (Cost Records and Audit Rules) 2014</vt:lpstr>
      <vt:lpstr>Companies (Cost Records and Audit Rules) 2014</vt:lpstr>
      <vt:lpstr>Companies (Cost Records and Audit Rules) 2014</vt:lpstr>
      <vt:lpstr>Companies (Cost Records and Audit Rules) 2014</vt:lpstr>
      <vt:lpstr>Companies (Cost Records and Audit Rules) 2014</vt:lpstr>
      <vt:lpstr>Slide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MCA Notification Part II, sect. 3, sub-sect.(ii)</dc:title>
  <dc:creator>india</dc:creator>
  <cp:lastModifiedBy>hp</cp:lastModifiedBy>
  <cp:revision>130</cp:revision>
  <dcterms:created xsi:type="dcterms:W3CDTF">2014-07-02T07:39:44Z</dcterms:created>
  <dcterms:modified xsi:type="dcterms:W3CDTF">2014-07-11T05:36:35Z</dcterms:modified>
</cp:coreProperties>
</file>