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5" r:id="rId2"/>
    <p:sldId id="256" r:id="rId3"/>
    <p:sldId id="276" r:id="rId4"/>
    <p:sldId id="273" r:id="rId5"/>
    <p:sldId id="257" r:id="rId6"/>
    <p:sldId id="258" r:id="rId7"/>
    <p:sldId id="274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harat" initials="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86" autoAdjust="0"/>
    <p:restoredTop sz="94660" autoAdjust="0"/>
  </p:normalViewPr>
  <p:slideViewPr>
    <p:cSldViewPr>
      <p:cViewPr varScale="1">
        <p:scale>
          <a:sx n="71" d="100"/>
          <a:sy n="71" d="100"/>
        </p:scale>
        <p:origin x="-5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SATURDAY PRESENTATIONS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A3933-73AA-471D-8E53-238BAAE3195B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BY CA BHARAT THAKKAR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AE7C4-5E36-454A-A952-E00BD8D3DF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SATURDAY PRESENTATIONS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9FC6A-8198-4A7B-8D5C-AB794F155878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BY CA BHARAT THAKKAR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36A0F-3059-4DBD-A412-59F11FB5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36A0F-3059-4DBD-A412-59F11FB5F5D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CA BHARAT THAKKAR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SATURDAY PRESENTATIONS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1E69-79A9-4505-A329-2357DCB7C35A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54A0-032E-499C-BB0A-A85CE024CA67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68BFE-62F2-4B36-94E5-6125E3F59F2D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9D01-87C2-4E14-971A-42C5273DA541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5BEB-7061-4DEC-8C97-23A0E91E0967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7F63-602E-415B-9B41-E9A11F6F3226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40510-979D-42B7-A9E3-5F7EE00E1C72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E968-FADE-48DB-933F-D5618BDDD350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89906-AE89-4575-B659-A18BD7FC8423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91BC-B761-4E30-996D-1483C2309390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7488C-282C-4466-8328-1BAA5CD1E96E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3EA7C-A564-413E-B206-599A828A1A16}" type="datetime1">
              <a:rPr lang="en-US" smtClean="0"/>
              <a:pPr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990599"/>
          </a:xfrm>
        </p:spPr>
        <p:txBody>
          <a:bodyPr>
            <a:noAutofit/>
          </a:bodyPr>
          <a:lstStyle/>
          <a:p>
            <a:r>
              <a:rPr lang="en-US" sz="6600" dirty="0" smtClean="0"/>
              <a:t>3CD CLAUSE 26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41910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Broadway" pitchFamily="82" charset="0"/>
              </a:rPr>
              <a:t>PRESENTED BY</a:t>
            </a:r>
          </a:p>
          <a:p>
            <a:endParaRPr lang="en-US" dirty="0" smtClean="0">
              <a:latin typeface="Broadway" pitchFamily="82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6000" dirty="0" smtClean="0">
                <a:latin typeface="Playbill" pitchFamily="82" charset="0"/>
              </a:rPr>
              <a:t>PRAKASH KUMAR SINGH</a:t>
            </a:r>
            <a:endParaRPr lang="en-US" sz="6000" dirty="0" smtClean="0">
              <a:latin typeface="Playbill" pitchFamily="82" charset="0"/>
            </a:endParaRPr>
          </a:p>
          <a:p>
            <a:r>
              <a:rPr lang="en-US" sz="6000" dirty="0" smtClean="0">
                <a:latin typeface="Playbill" pitchFamily="82" charset="0"/>
              </a:rPr>
              <a:t>CA FINAL STUDENT</a:t>
            </a:r>
            <a:endParaRPr lang="en-US" sz="6000" dirty="0" smtClean="0">
              <a:latin typeface="Playbill" pitchFamily="8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ngsana New" pitchFamily="18" charset="-34"/>
                <a:cs typeface="Angsana New" pitchFamily="18" charset="-34"/>
              </a:rPr>
              <a:t>UNDERSTAND VALUE OF MEDICAL TREATMENT </a:t>
            </a:r>
            <a:endParaRPr lang="en-US" dirty="0"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4864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80DDB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 MEDICAL TREATMENT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normalizeH="0" baseline="0" dirty="0" smtClean="0"/>
                        <a:t>RESIDENT</a:t>
                      </a:r>
                      <a:r>
                        <a:rPr lang="en-US" normalizeH="0" baseline="0" dirty="0" smtClean="0"/>
                        <a:t> INDIVIDUAL OR HUF (ANY MEMBER OF THAT HUF)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ACTUALLY PAID OR RS. 40000/- WHICHEVER IS LESS</a:t>
                      </a:r>
                    </a:p>
                    <a:p>
                      <a:r>
                        <a:rPr lang="en-US" dirty="0" smtClean="0"/>
                        <a:t>BUT IN CASE OF SENIOR CITIZEN RS. 60000/- ALLOWABLE</a:t>
                      </a:r>
                      <a:r>
                        <a:rPr lang="en-US" baseline="0" dirty="0" smtClean="0"/>
                        <a:t> INSTEAD OF RS. 40000/-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1.TO FURNISH ALONGWITH RETURN OF INCOME A COPY OF CERTIFICATE  FROM SPECIALIST </a:t>
                      </a:r>
                    </a:p>
                    <a:p>
                      <a:r>
                        <a:rPr lang="en-US" dirty="0" smtClean="0"/>
                        <a:t>2. DEPENDENT =SPOUSE, CHILDREN, PARENTS, BROTHERS, SISTERS</a:t>
                      </a:r>
                      <a:r>
                        <a:rPr lang="en-US" baseline="0" dirty="0" smtClean="0"/>
                        <a:t> OR ANY OF THEM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DEDUCTION TO BE REDUCED BY THE AMOUNT RECEIVED FROM INSURER OR REIMBURSE BY AN EMPLOYER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odoni MT Black" pitchFamily="18" charset="0"/>
              </a:rPr>
              <a:t>EDUCATION AT ITS BEST</a:t>
            </a:r>
            <a:endParaRPr lang="en-US" dirty="0">
              <a:latin typeface="Bodoni MT Black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46634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 INTEREST ON LOAN TAKEN FOR HIGHER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PAYMENT OF INTEREST ON LOAN TAKEN FOR HIGHER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1.DEDUCTION FOR 8 ASSESSMENT YEARS </a:t>
                      </a:r>
                    </a:p>
                    <a:p>
                      <a:r>
                        <a:rPr lang="en-US" dirty="0" smtClean="0"/>
                        <a:t>2. RELATIVE =SPOUSE, CHILDREN, THE</a:t>
                      </a:r>
                      <a:r>
                        <a:rPr lang="en-US" baseline="0" dirty="0" smtClean="0"/>
                        <a:t> STUDENT FOR WHOM THE INDIVIDUAL IS LEGAL GUARDIAN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HIGHER EDUCATION MEANS ANY COURSE OF STUDY AFTER PASSING SENIOR SECONDARY EXAMINATION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48640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80G</a:t>
                      </a: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DEDUCTION IN RESPECT OF DONATIONS TO CERTAIN FUNDS,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CHARITABLE INSTITUTAIONS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ALL ASSESSEES</a:t>
                      </a: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1.100% WITHOUT QUALIFYING LIMIT 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2. 50% WITHOUT QUALIFYING LIMIT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3. 100% WITH QUALIFYING LIMIT 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4. 50% WITH QUALIFYING LIMIT</a:t>
                      </a: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1.QUALIFYING LIMIT=10% OF ADJUSTED  GROSS TAXABLE INCOME (AGTI) </a:t>
                      </a: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2. AGIT= GTI-STCG(111A)-LTCG-ALL DEDUCTIONS UNDER CHAPTER VIA EXCEPT U/S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80G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CHARITABLE PURPOSE NOT INCLUDE WHOLE OR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SUBSTANTIALLY WHOLE OF RELIGIOUS NATURE AND DEDUCTION ALLOWED IF DONATION IS OF A SUM OF MONEY</a:t>
                      </a:r>
                      <a:endParaRPr lang="en-US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Bernard MT Condensed" pitchFamily="18" charset="0"/>
              </a:rPr>
              <a:t>DONATE GENEREOUSLY TO GET TAX BENEFIT</a:t>
            </a:r>
            <a:endParaRPr lang="en-US" dirty="0">
              <a:latin typeface="Bernard MT Condensed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effectLst>
            <a:reflection blurRad="6350" stA="50000" endA="295" endPos="92000" dist="101600" dir="5400000" sy="-100000" algn="bl" rotWithShape="0"/>
          </a:effectLst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LilyUPC" pitchFamily="34" charset="-34"/>
                <a:cs typeface="LilyUPC" pitchFamily="34" charset="-34"/>
              </a:rPr>
              <a:t>ASSESSEE WITHOUSE HOUSE GET DEDUCTION</a:t>
            </a:r>
            <a:endParaRPr lang="en-US" dirty="0">
              <a:latin typeface="LilyUPC" pitchFamily="34" charset="-34"/>
              <a:cs typeface="LilyUPC" pitchFamily="34" charset="-34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21716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80GG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RENTS</a:t>
                      </a:r>
                      <a:r>
                        <a:rPr lang="en-US" baseline="0" dirty="0" smtClean="0"/>
                        <a:t> PAID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ONLY 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LEAST OF FOLLOWING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RENT PAID-10% OF AGTI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25% OF AGTI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MAX. OF RS. 2000/- </a:t>
                      </a:r>
                      <a:r>
                        <a:rPr lang="en-US" u="sng" baseline="0" dirty="0" smtClean="0"/>
                        <a:t>PER MONTH</a:t>
                      </a:r>
                      <a:endParaRPr lang="en-US" b="1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APLICABLE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WHERE THE</a:t>
                      </a:r>
                      <a:r>
                        <a:rPr lang="en-US" baseline="0" dirty="0" smtClean="0"/>
                        <a:t> ASSESSEE DOES NOT OWN SELF OCCUPIED ACCOMODATION 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2. AGIT= GTI-STCG(111A)-LTCG-ALL DEDUCTIONS UNDER CHAPTER VIA EXCEPT U/S</a:t>
                      </a:r>
                      <a:r>
                        <a:rPr lang="en-US" baseline="0" dirty="0" smtClean="0"/>
                        <a:t> 80G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ASSESSEE</a:t>
                      </a:r>
                      <a:r>
                        <a:rPr lang="en-US" baseline="0" dirty="0" smtClean="0"/>
                        <a:t> NOT HAVING ANY INCOME FALLING U/S 10(13A)- HOUSE RENT ALLOWANCE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2800" dirty="0" smtClean="0">
                <a:latin typeface="Sylfaen" pitchFamily="18" charset="0"/>
              </a:rPr>
              <a:t>ENCOURAGEMENT TO WORLD OF POLITICS</a:t>
            </a:r>
            <a:endParaRPr lang="en-US" sz="2800" dirty="0">
              <a:latin typeface="Sylfae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33400"/>
          <a:ext cx="8305800" cy="612648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661160"/>
                <a:gridCol w="1661160"/>
                <a:gridCol w="1661160"/>
                <a:gridCol w="1661160"/>
                <a:gridCol w="1661160"/>
              </a:tblGrid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1901588">
                <a:tc>
                  <a:txBody>
                    <a:bodyPr/>
                    <a:lstStyle/>
                    <a:p>
                      <a:r>
                        <a:rPr lang="en-US" dirty="0" smtClean="0"/>
                        <a:t>80GGA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DONATIONS</a:t>
                      </a:r>
                      <a:r>
                        <a:rPr lang="en-US" baseline="0" dirty="0" smtClean="0"/>
                        <a:t> FOR SCIENTIFIC RESEARCH OR RURAL DEVELOPMENT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ALL ASSESSEE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ANY SUM PAID (100%)</a:t>
                      </a:r>
                      <a:endParaRPr lang="en-US" b="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  <a:tr h="1901588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GTI OF ASSESSEE</a:t>
                      </a:r>
                      <a:r>
                        <a:rPr lang="en-US" baseline="0" dirty="0" smtClean="0"/>
                        <a:t> SHALL NOT INCLUDE ANY INCOME WHICH IS CHARGEABLE UNDER HEAD “P OR G OF B OR P”</a:t>
                      </a: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80GGB                    DEDUCTION IN      INDIAN              </a:t>
                      </a:r>
                      <a:r>
                        <a:rPr lang="en-US" u="none" dirty="0" smtClean="0"/>
                        <a:t>ANY SUM PAID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dirty="0" smtClean="0"/>
                        <a:t>                                </a:t>
                      </a:r>
                      <a:r>
                        <a:rPr lang="en-US" baseline="0" dirty="0" smtClean="0"/>
                        <a:t>RESPECT OF           </a:t>
                      </a:r>
                      <a:r>
                        <a:rPr lang="en-US" dirty="0" smtClean="0"/>
                        <a:t>COMPANY</a:t>
                      </a:r>
                      <a:r>
                        <a:rPr lang="en-US" u="none" dirty="0" smtClean="0"/>
                        <a:t>          (100%)</a:t>
                      </a:r>
                      <a:endParaRPr lang="en-US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CONTRIBUTION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BY COMPANIES TO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POLITICAL PARTIES</a:t>
                      </a:r>
                      <a:r>
                        <a:rPr lang="en-US" u="none" dirty="0" smtClean="0"/>
                        <a:t> </a:t>
                      </a:r>
                      <a:r>
                        <a:rPr lang="en-US" baseline="0" dirty="0" smtClean="0"/>
                        <a:t>                            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  <a:tr h="1382973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80GGC                    DEDUCTION IN      OTHER THAN    </a:t>
                      </a:r>
                      <a:r>
                        <a:rPr lang="en-US" u="none" dirty="0" smtClean="0"/>
                        <a:t>ANY SUM PAID        EXCEPT LOCAL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dirty="0" smtClean="0"/>
                        <a:t>                                </a:t>
                      </a:r>
                      <a:r>
                        <a:rPr lang="en-US" baseline="0" dirty="0" smtClean="0"/>
                        <a:t>RESPECT OF           INDIAN</a:t>
                      </a:r>
                      <a:r>
                        <a:rPr lang="en-US" u="none" dirty="0" smtClean="0"/>
                        <a:t>          (100%)                           AUTHORITY OR </a:t>
                      </a:r>
                      <a:endParaRPr lang="en-US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CONTRIBUTION    COMPANY                                             EVERY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BY ANY PERSON TO                                                             ARTIFICIAL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POLITICAL PARTIES                                                         JUDICIAL PERSON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4846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80JJA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P</a:t>
                      </a:r>
                      <a:r>
                        <a:rPr lang="en-US" baseline="0" dirty="0" smtClean="0"/>
                        <a:t> &amp; G FROM B OF COLLECTING &amp; PROCESSING OF BIO-DEGRADABLE WASTE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ALL ASSESSEES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100% OF SUCH P &amp; G FOR 5 CONSECUTIVE ASSESSMENT YEAR S BEGINNING WITH ASSESSMENT YEAR RELEVANT TO PREVIOUS YEAR IN WHICH SUCH BUSINESS COMMENCES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000" dirty="0" smtClean="0">
                <a:latin typeface="Jokerman" pitchFamily="82" charset="0"/>
              </a:rPr>
              <a:t>WASTE BECOME BEST</a:t>
            </a:r>
            <a:endParaRPr lang="en-US" sz="6000" dirty="0">
              <a:latin typeface="Jokerman" pitchFamily="82" charset="0"/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5400" b="1" i="1" u="sng" baseline="30000" dirty="0" smtClean="0">
                <a:uFill>
                  <a:solidFill>
                    <a:srgbClr val="FFFF00"/>
                  </a:solidFill>
                </a:uFill>
                <a:latin typeface="Rockwell Extra Bold" pitchFamily="18" charset="0"/>
              </a:rPr>
              <a:t>NEW WORKER=NEW BENEFIT</a:t>
            </a:r>
            <a:endParaRPr lang="en-US" sz="5400" b="1" i="1" u="sng" baseline="30000" dirty="0">
              <a:uFill>
                <a:solidFill>
                  <a:srgbClr val="FFFF00"/>
                </a:solidFill>
              </a:uFill>
              <a:latin typeface="Rockwell Extra Bold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48463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80JJAA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EMPLOYMENT OF NEW WORKMEN</a:t>
                      </a:r>
                    </a:p>
                    <a:p>
                      <a:r>
                        <a:rPr lang="en-US" dirty="0" smtClean="0"/>
                        <a:t>(NEW REGULAR WORKMEN)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INDIAN COMPANY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 OF ADD. WAGES PAID UPTO</a:t>
                      </a:r>
                      <a:r>
                        <a:rPr lang="en-US" baseline="0" dirty="0" smtClean="0"/>
                        <a:t> FIRST 3 ASSESSMENT YEARS FROM ASSESSMENT YEAR IN WHICH SUCH EMPLOYMENT PROVIDED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1.ASSESSEE HAS TO FURNISH WITH ROI THE REPORT OF THE CHARTERED ACCOUNTANT</a:t>
                      </a:r>
                    </a:p>
                    <a:p>
                      <a:r>
                        <a:rPr lang="en-US" baseline="0" dirty="0" smtClean="0"/>
                        <a:t>2. NOT FORMRD BY SPILLITING UP OR RECONSTRUCTION OR AMALGAMATION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itchFamily="18" charset="0"/>
              </a:rPr>
              <a:t>BECOME AUTHOR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 Extra Bold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6035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80QQB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ROYALTY INCOME ETC. OF AUTHORS OF CERTAIN BOOKS</a:t>
                      </a:r>
                      <a:r>
                        <a:rPr lang="en-US" baseline="0" dirty="0" smtClean="0"/>
                        <a:t> OTHER THAN TEXT-BOOKS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RESIDENT 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 smtClean="0"/>
                        <a:t>ROYALTY OR COPYRIGHT FEES</a:t>
                      </a:r>
                      <a:r>
                        <a:rPr lang="en-US" baseline="0" dirty="0" smtClean="0"/>
                        <a:t> OR RS. 300000/- WHICHEVER IS LESS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IN CASE OF SALES OF BOOKS, 15% OF VALUE OF BOOKS SOLD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1.IF INCOME EARNED O/S INDIA, SO MUCH INCOME AS BROUGT WITHIN INDIA AS PERMITTED BY COMPETENT AUTHORITY</a:t>
                      </a:r>
                    </a:p>
                    <a:p>
                      <a:r>
                        <a:rPr lang="en-US" baseline="0" dirty="0" smtClean="0"/>
                        <a:t>2. NO DEDUCTION IN RESPECT OF INCOME UNDER ANY OTHER PROVISION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en-US" baseline="0" dirty="0" smtClean="0"/>
                        <a:t>ASSESSEE SHALL FURNISH WITH ROI A CERTIFICATE DULY VERIFIED BY PERSON RESPONSIBLE FOR PAYMENT AND TO FURNISH A CERTI. IF INCOME EARNED O/S INDIA(2 SEPEARTE CETI)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800" dirty="0" smtClean="0">
                <a:latin typeface="Bauhaus 93" pitchFamily="82" charset="0"/>
              </a:rPr>
              <a:t>ROYALTY ACHIEVE NEW HEIGHTS</a:t>
            </a:r>
            <a:endParaRPr lang="en-US" sz="4800" dirty="0">
              <a:latin typeface="Bauhaus 93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60350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80RRB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ROYALTY PATENTS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RESIDENT 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ROYALTY </a:t>
                      </a:r>
                      <a:r>
                        <a:rPr lang="en-US" baseline="0" dirty="0" smtClean="0"/>
                        <a:t> OR RS. 300000/- WHICHEVER IS LESS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1.IF INCOME EARNED O/S INDIA, SO MUCH INCOME AS BROUGT WITHIN INDIA AS PERMITTED BY COMPETENT AUTHORITY</a:t>
                      </a:r>
                    </a:p>
                    <a:p>
                      <a:r>
                        <a:rPr lang="en-US" baseline="0" dirty="0" smtClean="0"/>
                        <a:t>2. NO DEDUCTION IN RESPECT OF INCOME UNDER ANY OTHER PROVISION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en-US" baseline="0" dirty="0" smtClean="0"/>
                        <a:t>ASSESSEE SHALL FURNISH WITH ROI A CERTIFICATE DULY VERIFIED BY PERSON RESPONSIBLE FOR PAYMENT AND TO FURNISH A CERTI. IF INCOME EARNED O/S INDIA(2 SEPEARTE CETI)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  <a:blipFill>
            <a:blip r:embed="rId4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n-US" dirty="0" smtClean="0"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</a:rPr>
              <a:t>DISABILITY CONVERTED INTO INDIRECT ABLILITY</a:t>
            </a:r>
            <a:endParaRPr lang="en-US" dirty="0">
              <a:gradFill>
                <a:gsLst>
                  <a:gs pos="0">
                    <a:schemeClr val="accent6">
                      <a:lumMod val="75000"/>
                    </a:schemeClr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4297680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45008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1971472">
                <a:tc>
                  <a:txBody>
                    <a:bodyPr/>
                    <a:lstStyle/>
                    <a:p>
                      <a:r>
                        <a:rPr lang="en-US" dirty="0" smtClean="0"/>
                        <a:t>80U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CASE OF</a:t>
                      </a:r>
                      <a:r>
                        <a:rPr lang="en-US" baseline="0" dirty="0" smtClean="0"/>
                        <a:t> A PERSON WITH DISABILITY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RESIDENT 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baseline="0" dirty="0" smtClean="0"/>
                        <a:t>IN CASE OF SEVERE DISABILITY RS. 100000/- (W.E.F. ASSESSMENT YEAR 2010-2011 OR IN ANY OTHER CASES RS. 50000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None/>
                      </a:pPr>
                      <a:r>
                        <a:rPr lang="en-US" baseline="0" dirty="0" smtClean="0"/>
                        <a:t>ASSESSEE SHALL FURNISH A CERTIFICATE FROM MEDICAL AUTHORITY WITH ROI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randomBar dir="vert"/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09600" y="457200"/>
            <a:ext cx="7772400" cy="1470025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000" b="1" i="1" u="sng" dirty="0" smtClean="0">
                <a:latin typeface="Monotype Corsiva" pitchFamily="66" charset="0"/>
              </a:rPr>
              <a:t>DEDUCTIONS UNDER CHAPTER VI-A</a:t>
            </a:r>
            <a:endParaRPr lang="en-US" sz="6000" b="1" i="1" u="sng" dirty="0">
              <a:latin typeface="Monotype Corsiva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19200"/>
          </a:xfr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dirty="0" smtClean="0">
                <a:latin typeface="Goudy Stout" pitchFamily="18" charset="0"/>
              </a:rPr>
              <a:t>FOR TAX AUDIT (3CD)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Clause 26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>
            <a:normAutofit lnSpcReduction="10000"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Algerian" pitchFamily="82" charset="0"/>
              </a:rPr>
              <a:t>Section wise details of deduction , if any, admissible under chapter VIA </a:t>
            </a:r>
            <a:endParaRPr lang="en-US" sz="6000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>
    <p:plu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>
                  <a:gradFill flip="none" rotWithShape="1">
                    <a:gsLst>
                      <a:gs pos="0">
                        <a:srgbClr val="000082"/>
                      </a:gs>
                      <a:gs pos="13000">
                        <a:srgbClr val="0047FF"/>
                      </a:gs>
                      <a:gs pos="28000">
                        <a:srgbClr val="000082"/>
                      </a:gs>
                      <a:gs pos="42999">
                        <a:srgbClr val="0047FF"/>
                      </a:gs>
                      <a:gs pos="58000">
                        <a:srgbClr val="000082"/>
                      </a:gs>
                      <a:gs pos="72000">
                        <a:srgbClr val="0047FF"/>
                      </a:gs>
                      <a:gs pos="87000">
                        <a:srgbClr val="000082"/>
                      </a:gs>
                      <a:gs pos="100000">
                        <a:srgbClr val="0047FF"/>
                      </a:gs>
                    </a:gsLst>
                    <a:lin ang="16200000" scaled="0"/>
                    <a:tileRect/>
                  </a:gradFill>
                </a:ln>
              </a:rPr>
              <a:t>GENERAL POINTS TO BE KEPT IN MIND</a:t>
            </a:r>
            <a:endParaRPr lang="en-US" dirty="0">
              <a:ln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16200000" scaled="0"/>
                  <a:tileRect/>
                </a:gra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lnSpcReduction="10000"/>
            <a:scene3d>
              <a:camera prst="orthographicFront">
                <a:rot lat="0" lon="21599950" rev="0"/>
              </a:camera>
              <a:lightRig rig="threePt" dir="t"/>
            </a:scene3d>
          </a:bodyPr>
          <a:lstStyle/>
          <a:p>
            <a:r>
              <a:rPr lang="en-US" dirty="0" smtClean="0">
                <a:ln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</a:ln>
                <a:effectLst>
                  <a:innerShdw blurRad="63500" dist="50800" dir="13500000">
                    <a:schemeClr val="accent2">
                      <a:lumMod val="50000"/>
                      <a:alpha val="50000"/>
                    </a:schemeClr>
                  </a:innerShdw>
                </a:effectLst>
              </a:rPr>
              <a:t>THE EXPENDITURE SHOULD BE INCURRED BY THE ASSESSEE DURING THE PREVIOUS YEAR</a:t>
            </a:r>
          </a:p>
          <a:p>
            <a:r>
              <a:rPr lang="en-US" dirty="0" smtClean="0">
                <a:ln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</a:ln>
                <a:effectLst>
                  <a:innerShdw blurRad="63500" dist="50800" dir="13500000">
                    <a:schemeClr val="accent2">
                      <a:lumMod val="50000"/>
                      <a:alpha val="50000"/>
                    </a:schemeClr>
                  </a:innerShdw>
                </a:effectLst>
              </a:rPr>
              <a:t>IT MUST BE OUT OF TAXABLE INCOME</a:t>
            </a:r>
          </a:p>
          <a:p>
            <a:r>
              <a:rPr lang="en-US" dirty="0" smtClean="0">
                <a:ln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</a:ln>
                <a:effectLst>
                  <a:innerShdw blurRad="63500" dist="50800" dir="13500000">
                    <a:schemeClr val="accent2">
                      <a:lumMod val="50000"/>
                      <a:alpha val="50000"/>
                    </a:schemeClr>
                  </a:innerShdw>
                </a:effectLst>
              </a:rPr>
              <a:t>NOT CLAIMED AS EXPENDITURE UNDER ANY HEAD OF INCOME OR UNDER ANY OTHER PROVISION OF THE ACT</a:t>
            </a:r>
          </a:p>
          <a:p>
            <a:r>
              <a:rPr lang="en-US" dirty="0" smtClean="0">
                <a:ln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</a:ln>
                <a:effectLst>
                  <a:innerShdw blurRad="63500" dist="50800" dir="13500000">
                    <a:schemeClr val="accent2">
                      <a:lumMod val="50000"/>
                      <a:alpha val="50000"/>
                    </a:schemeClr>
                  </a:innerShdw>
                </a:effectLst>
              </a:rPr>
              <a:t>REQUSITE CERTIFICATES, REPORTS SHOULD BE OBTAINED IN PARTICULAR FORM IN PRESCRIBED MANNER AND TO BE FURNISHED WITHIN TIMELIMIT WITH PRECRIBED AUTHORITY</a:t>
            </a:r>
            <a:endParaRPr lang="en-US" dirty="0">
              <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</a:ln>
              <a:effectLst>
                <a:innerShdw blurRad="63500" dist="50800" dir="13500000">
                  <a:schemeClr val="accent2">
                    <a:lumMod val="50000"/>
                    <a:alpha val="50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DETAILED DESCRIPTION OF EACH DEDUCTION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9768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SECTIONS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SECTION REFERENCE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ELIGIBLE ASSESEE</a:t>
                      </a:r>
                    </a:p>
                    <a:p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AMOUNT OF DEDUCTION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SPECIAL REMARKS</a:t>
                      </a:r>
                      <a:endParaRPr lang="en-US" normalizeH="0" baseline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80C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DEDUCTION IN RESPECT OF LIC PREMIUM, CONTRIBUTIONS TO PROVIDENT FUND, SUBSCRIPTION TO CERTAIN EQUITY SHARES OR DEBENTURES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INDIVIDUAL OR HUF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MAX. RS. 100000/-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rmalizeH="0" baseline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DETAILED DESCRIPTION EACH DEDUCTION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 CCC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DEDCTION IN</a:t>
                      </a:r>
                      <a:r>
                        <a:rPr lang="en-US" baseline="0" dirty="0" smtClean="0"/>
                        <a:t> RESPECT OF CONTRIBUTION TO CERTAIN PENSION FUNDS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WHOLE AMOUNT DEPOSITED OR PAID B`11UT SUBJECT TO MAX. OF RS. 100000/-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 CCD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DED. IN RESPECT OF CONTRIBUTION</a:t>
                      </a:r>
                      <a:r>
                        <a:rPr lang="en-US" baseline="0" dirty="0" smtClean="0"/>
                        <a:t>  TO PENSION SCHEME OF CENTRAL GOVERNMENT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ANY EMPLOYEES (INDIVIDUAL) OF ANY EMPLOYER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NOT EXCEEDING 10% OF SALARY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SALARY=BASIC+DA(IF</a:t>
                      </a:r>
                      <a:r>
                        <a:rPr lang="en-US" baseline="0" dirty="0" smtClean="0"/>
                        <a:t> TERMS OF EMPLOYMENT PROVIDE)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en-US" dirty="0" smtClean="0"/>
                        <a:t>AS PER SECTION 80CCE </a:t>
                      </a:r>
                      <a:r>
                        <a:rPr lang="en-US" b="1" i="1" u="sng" dirty="0" smtClean="0"/>
                        <a:t>AGGREGATE</a:t>
                      </a:r>
                      <a:r>
                        <a:rPr lang="en-US" dirty="0" smtClean="0"/>
                        <a:t> AMOUNT OF DEDUCTIONS U/S 80C, 80CCC</a:t>
                      </a:r>
                      <a:r>
                        <a:rPr lang="en-US" baseline="0" dirty="0" smtClean="0"/>
                        <a:t> AND 80CCD SHALLNOT EXCEED RS. 100000/-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  <a:blipFill>
            <a:blip r:embed="rId3"/>
            <a:tile tx="0" ty="0" sx="100000" sy="100000" flip="none" algn="tl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800" u="dotDashHeavy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0000"/>
                  </a:solidFill>
                </a:uFill>
                <a:latin typeface="Castellar" pitchFamily="18" charset="0"/>
              </a:rPr>
              <a:t>BOND HAS TAX BONDING EFFECT</a:t>
            </a:r>
            <a:endParaRPr lang="en-US" sz="4800" u="dotDashHeavy" dirty="0">
              <a:solidFill>
                <a:schemeClr val="bg2">
                  <a:lumMod val="10000"/>
                </a:schemeClr>
              </a:solidFill>
              <a:uFill>
                <a:solidFill>
                  <a:srgbClr val="FF0000"/>
                </a:solidFill>
              </a:uFill>
              <a:latin typeface="Castellar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347472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80CCF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INVESTMENT</a:t>
                      </a:r>
                      <a:r>
                        <a:rPr lang="en-US" baseline="0" dirty="0" smtClean="0"/>
                        <a:t> IN LONG TERM INFRASTRUCTURE BONDS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INDIVIDUAL OR HUF (ANY MEMBER OF THAT HUF)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ACTUAL INVESTMENT BUT SUBJECT TO MAX. OF RS. 20000</a:t>
                      </a:r>
                    </a:p>
                    <a:p>
                      <a:r>
                        <a:rPr lang="en-US" dirty="0" smtClean="0"/>
                        <a:t>(ADDITIONAL DEDUCTION)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THIS DEDUCTION WILL BE IN ADDITION TO EXISTING AGGREGATE</a:t>
                      </a:r>
                      <a:r>
                        <a:rPr lang="en-US" baseline="0" dirty="0" smtClean="0"/>
                        <a:t> DEDUCTION  OF RS. 100000/- U/S 80C TO 80CCC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dirty="0" smtClean="0"/>
              <a:t>MEDICLAIM INSURANCE PREMIA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4747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HEALTH INSURANCE</a:t>
                      </a:r>
                      <a:r>
                        <a:rPr lang="en-US" baseline="0" dirty="0" smtClean="0"/>
                        <a:t> PREMIA (MEDICLAIM INSURANCE PREMIA)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INDIVIDUAL OR HUF (ANY MEMBER OF THAT HUF)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ACTUAL PREMIUM BUT SUBJECT TO MAX. OF RS. 20000</a:t>
                      </a:r>
                      <a:r>
                        <a:rPr lang="en-US" baseline="0" dirty="0" smtClean="0"/>
                        <a:t> IN CASE OF SENIOR CITIZEN, MAX. UPTO RS 15000 IN ANY OTHER CASE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 OF PAYMENT OTHER THAN CASH</a:t>
                      </a:r>
                    </a:p>
                    <a:p>
                      <a:r>
                        <a:rPr lang="en-US" dirty="0" smtClean="0"/>
                        <a:t>FAMILY =THE SPOUSE AND DEPENDENT CHILDREN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en-US" dirty="0" smtClean="0">
                <a:latin typeface="Bodoni MT Condensed" pitchFamily="18" charset="0"/>
                <a:cs typeface="Gisha" pitchFamily="34" charset="-79"/>
              </a:rPr>
              <a:t>INDEPENDENT WILL GET BENEFIT OF DEPENDENT</a:t>
            </a:r>
            <a:endParaRPr lang="en-US" dirty="0">
              <a:latin typeface="Bodoni MT Condensed" pitchFamily="18" charset="0"/>
              <a:cs typeface="Gisha" pitchFamily="34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4914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80DD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MAINT., MEDICAL TREATMENT OF DEPENDENT PERSON WITH DISABILITY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normalizeH="0" baseline="0" dirty="0" smtClean="0"/>
                        <a:t>RESIDENT</a:t>
                      </a:r>
                      <a:r>
                        <a:rPr lang="en-US" normalizeH="0" baseline="0" dirty="0" smtClean="0"/>
                        <a:t> INDIVIDUAL OR HUF (ANY MEMBER OF THAT HUF)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 SEVERE DISABILITY RS. 75000/- AND RS. 50000/- FOR OTHER DISABILITY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1.TO FURNISH ALONGWITH RETURN OF INCOME A COPY OF CERTIFICATE ISSUED BY MEDICAL AUTHORITY </a:t>
                      </a:r>
                    </a:p>
                    <a:p>
                      <a:r>
                        <a:rPr lang="en-US" dirty="0" smtClean="0"/>
                        <a:t>2. DEPENDENT =SPOUSE, CHILDREN, PARENTS, BROTHERS, SISTERS</a:t>
                      </a:r>
                      <a:r>
                        <a:rPr lang="en-US" baseline="0" dirty="0" smtClean="0"/>
                        <a:t> OR ANY OF THEM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DEDUCTION U/S 80U HAS NOT BEEN CLAIMED</a:t>
                      </a:r>
                      <a:r>
                        <a:rPr lang="en-US" dirty="0" smtClean="0"/>
                        <a:t>  BY DEPENDENT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1360</Words>
  <Application>Microsoft Office PowerPoint</Application>
  <PresentationFormat>On-screen Show (4:3)</PresentationFormat>
  <Paragraphs>223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3CD CLAUSE 26</vt:lpstr>
      <vt:lpstr>DEDUCTIONS UNDER CHAPTER VI-A</vt:lpstr>
      <vt:lpstr>Clause 26</vt:lpstr>
      <vt:lpstr>GENERAL POINTS TO BE KEPT IN MIND</vt:lpstr>
      <vt:lpstr>DETAILED DESCRIPTION OF EACH DEDUCTION</vt:lpstr>
      <vt:lpstr>DETAILED DESCRIPTION EACH DEDUCTION</vt:lpstr>
      <vt:lpstr>BOND HAS TAX BONDING EFFECT</vt:lpstr>
      <vt:lpstr>MEDICLAIM INSURANCE PREMIA</vt:lpstr>
      <vt:lpstr>INDEPENDENT WILL GET BENEFIT OF DEPENDENT</vt:lpstr>
      <vt:lpstr>UNDERSTAND VALUE OF MEDICAL TREATMENT </vt:lpstr>
      <vt:lpstr>EDUCATION AT ITS BEST</vt:lpstr>
      <vt:lpstr>DONATE GENEREOUSLY TO GET TAX BENEFIT</vt:lpstr>
      <vt:lpstr>ASSESSEE WITHOUSE HOUSE GET DEDUCTION</vt:lpstr>
      <vt:lpstr>ENCOURAGEMENT TO WORLD OF POLITICS</vt:lpstr>
      <vt:lpstr>WASTE BECOME BEST</vt:lpstr>
      <vt:lpstr>NEW WORKER=NEW BENEFIT</vt:lpstr>
      <vt:lpstr>BECOME AUTHOR</vt:lpstr>
      <vt:lpstr>ROYALTY ACHIEVE NEW HEIGHTS</vt:lpstr>
      <vt:lpstr>DISABILITY CONVERTED INTO INDIRECT ABLILITY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DEDUCTIONS UNDER CHAPTER VI-A</dc:title>
  <dc:creator>Bharat</dc:creator>
  <cp:lastModifiedBy>SUMIT VERMA</cp:lastModifiedBy>
  <cp:revision>76</cp:revision>
  <dcterms:created xsi:type="dcterms:W3CDTF">2011-07-13T18:46:31Z</dcterms:created>
  <dcterms:modified xsi:type="dcterms:W3CDTF">2012-07-26T18:37:18Z</dcterms:modified>
</cp:coreProperties>
</file>