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handoutMasterIdLst>
    <p:handoutMasterId r:id="rId17"/>
  </p:handoutMasterIdLst>
  <p:sldIdLst>
    <p:sldId id="265" r:id="rId2"/>
    <p:sldId id="342" r:id="rId3"/>
    <p:sldId id="343" r:id="rId4"/>
    <p:sldId id="345" r:id="rId5"/>
    <p:sldId id="346" r:id="rId6"/>
    <p:sldId id="347" r:id="rId7"/>
    <p:sldId id="348" r:id="rId8"/>
    <p:sldId id="349" r:id="rId9"/>
    <p:sldId id="350" r:id="rId10"/>
    <p:sldId id="351" r:id="rId11"/>
    <p:sldId id="352" r:id="rId12"/>
    <p:sldId id="353" r:id="rId13"/>
    <p:sldId id="309" r:id="rId14"/>
    <p:sldId id="323"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24" autoAdjust="0"/>
  </p:normalViewPr>
  <p:slideViewPr>
    <p:cSldViewPr>
      <p:cViewPr>
        <p:scale>
          <a:sx n="94" d="100"/>
          <a:sy n="94" d="100"/>
        </p:scale>
        <p:origin x="-131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98F7450-05E2-4A89-8AD3-1232E3FF2F01}" type="datetimeFigureOut">
              <a:rPr lang="en-US" smtClean="0"/>
              <a:pPr/>
              <a:t>8/9/2015</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C2A6536-A939-41B3-A5B5-A882D7AFF871}" type="slidenum">
              <a:rPr lang="en-US" smtClean="0"/>
              <a:pPr/>
              <a:t>‹#›</a:t>
            </a:fld>
            <a:endParaRPr lang="en-US" dirty="0"/>
          </a:p>
        </p:txBody>
      </p:sp>
    </p:spTree>
    <p:extLst>
      <p:ext uri="{BB962C8B-B14F-4D97-AF65-F5344CB8AC3E}">
        <p14:creationId xmlns:p14="http://schemas.microsoft.com/office/powerpoint/2010/main" val="3753595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D000DE-1EE8-4494-959E-4CCC9F5AF0F5}" type="datetimeFigureOut">
              <a:rPr lang="en-US" smtClean="0"/>
              <a:pPr/>
              <a:t>8/9/2015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E13686-97C3-4896-A054-DC3E5786D6D6}" type="slidenum">
              <a:rPr lang="en-US" smtClean="0"/>
              <a:pPr/>
              <a:t>‹#›</a:t>
            </a:fld>
            <a:endParaRPr lang="en-US" dirty="0"/>
          </a:p>
        </p:txBody>
      </p:sp>
    </p:spTree>
    <p:extLst>
      <p:ext uri="{BB962C8B-B14F-4D97-AF65-F5344CB8AC3E}">
        <p14:creationId xmlns:p14="http://schemas.microsoft.com/office/powerpoint/2010/main" val="811935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4E13686-97C3-4896-A054-DC3E5786D6D6}"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BCFD006-FEF1-4B78-AD08-F48A23EA8DDE}" type="datetime1">
              <a:rPr lang="en-US" smtClean="0"/>
              <a:pPr/>
              <a:t>8/9/2015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66AD45-8F22-4453-A116-DDA10557148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F634D4-6A5A-4B57-A671-2E2257431F3E}" type="datetime1">
              <a:rPr lang="en-US" smtClean="0"/>
              <a:pPr/>
              <a:t>8/9/2015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B7ECC51E-AF2C-4A46-AF46-064621FE5550}" type="slidenum">
              <a:rPr lang="en-IN" smtClean="0"/>
              <a:pPr/>
              <a:t>‹#›</a:t>
            </a:fld>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8000" b="-8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046F9A-0FF8-4ECC-88CF-15AC8D07F526}" type="datetime1">
              <a:rPr lang="en-US" smtClean="0"/>
              <a:pPr/>
              <a:t>8/9/2015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66AD45-8F22-4453-A116-DDA10557148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5943600"/>
            <a:ext cx="6934200" cy="685800"/>
          </a:xfrm>
        </p:spPr>
        <p:txBody>
          <a:bodyPr>
            <a:normAutofit/>
          </a:bodyPr>
          <a:lstStyle/>
          <a:p>
            <a:pPr algn="r"/>
            <a:r>
              <a:rPr lang="en-US" sz="2400" b="1" dirty="0" smtClean="0">
                <a:solidFill>
                  <a:schemeClr val="tx1"/>
                </a:solidFill>
                <a:latin typeface="Times New Roman" pitchFamily="18" charset="0"/>
                <a:cs typeface="Times New Roman" pitchFamily="18" charset="0"/>
              </a:rPr>
              <a:t>- CA Madhukar N. Hiregange</a:t>
            </a:r>
            <a:endParaRPr lang="en-US" sz="2400" b="1" dirty="0">
              <a:solidFill>
                <a:schemeClr val="tx1"/>
              </a:solidFill>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DE66AD45-8F22-4453-A116-DDA10557148C}" type="slidenum">
              <a:rPr lang="en-US" smtClean="0"/>
              <a:pPr/>
              <a:t>1</a:t>
            </a:fld>
            <a:endParaRPr lang="en-US" dirty="0"/>
          </a:p>
        </p:txBody>
      </p:sp>
      <p:pic>
        <p:nvPicPr>
          <p:cNvPr id="40962" name="Picture 2" descr="https://www.thedollarbusiness.com/wp-content/uploads/2015/04/FTP-Cover-image-The-Dollar-Business.jpg"/>
          <p:cNvPicPr>
            <a:picLocks noChangeAspect="1" noChangeArrowheads="1"/>
          </p:cNvPicPr>
          <p:nvPr/>
        </p:nvPicPr>
        <p:blipFill>
          <a:blip r:embed="rId3" cstate="print"/>
          <a:srcRect/>
          <a:stretch>
            <a:fillRect/>
          </a:stretch>
        </p:blipFill>
        <p:spPr bwMode="auto">
          <a:xfrm>
            <a:off x="304800" y="1752600"/>
            <a:ext cx="8305800" cy="4038600"/>
          </a:xfrm>
          <a:prstGeom prst="rect">
            <a:avLst/>
          </a:prstGeom>
          <a:noFill/>
        </p:spPr>
      </p:pic>
      <p:sp>
        <p:nvSpPr>
          <p:cNvPr id="2" name="Title 1"/>
          <p:cNvSpPr>
            <a:spLocks noGrp="1"/>
          </p:cNvSpPr>
          <p:nvPr>
            <p:ph type="ctrTitle"/>
          </p:nvPr>
        </p:nvSpPr>
        <p:spPr>
          <a:xfrm>
            <a:off x="304800" y="76200"/>
            <a:ext cx="8305800" cy="1828800"/>
          </a:xfrm>
        </p:spPr>
        <p:style>
          <a:lnRef idx="2">
            <a:schemeClr val="accent5"/>
          </a:lnRef>
          <a:fillRef idx="1">
            <a:schemeClr val="lt1"/>
          </a:fillRef>
          <a:effectRef idx="0">
            <a:schemeClr val="accent5"/>
          </a:effectRef>
          <a:fontRef idx="minor">
            <a:schemeClr val="dk1"/>
          </a:fontRef>
        </p:style>
        <p:txBody>
          <a:bodyPr>
            <a:normAutofit fontScale="90000"/>
          </a:bodyPr>
          <a:lstStyle/>
          <a:p>
            <a:r>
              <a:rPr lang="en-US"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askerville Old Face" pitchFamily="18" charset="0"/>
              </a:rPr>
              <a:t/>
            </a:r>
            <a:br>
              <a:rPr lang="en-US"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askerville Old Face" pitchFamily="18" charset="0"/>
              </a:rPr>
            </a:br>
            <a:r>
              <a:rPr lang="en-US"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askerville Old Face" pitchFamily="18" charset="0"/>
              </a:rPr>
              <a:t>Introduction &amp; Overview of FTP 2015-20</a:t>
            </a:r>
            <a:br>
              <a:rPr lang="en-US"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askerville Old Face" pitchFamily="18" charset="0"/>
              </a:rPr>
            </a:br>
            <a:endParaRPr lang="en-US" sz="6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askerville Old Face"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Transition Provision</a:t>
            </a:r>
            <a:endParaRPr lang="en-IN" dirty="0"/>
          </a:p>
        </p:txBody>
      </p:sp>
      <p:sp>
        <p:nvSpPr>
          <p:cNvPr id="3" name="Content Placeholder 2"/>
          <p:cNvSpPr>
            <a:spLocks noGrp="1"/>
          </p:cNvSpPr>
          <p:nvPr>
            <p:ph idx="1"/>
          </p:nvPr>
        </p:nvSpPr>
        <p:spPr/>
        <p:txBody>
          <a:bodyPr>
            <a:normAutofit/>
          </a:bodyPr>
          <a:lstStyle/>
          <a:p>
            <a:r>
              <a:rPr lang="en-IN" dirty="0" smtClean="0"/>
              <a:t>License/ scrip </a:t>
            </a:r>
            <a:r>
              <a:rPr lang="en-IN" u="sng" dirty="0" smtClean="0"/>
              <a:t>issued before </a:t>
            </a:r>
            <a:r>
              <a:rPr lang="en-IN" dirty="0" smtClean="0"/>
              <a:t>1.04.2015</a:t>
            </a:r>
          </a:p>
          <a:p>
            <a:pPr lvl="1"/>
            <a:r>
              <a:rPr lang="en-IN" dirty="0" smtClean="0"/>
              <a:t>Such scrips shall be valid.</a:t>
            </a:r>
          </a:p>
          <a:p>
            <a:pPr lvl="1"/>
            <a:r>
              <a:rPr lang="en-US" dirty="0" smtClean="0"/>
              <a:t>Only for the purpose and duration for which</a:t>
            </a:r>
            <a:r>
              <a:rPr lang="en-IN" dirty="0" smtClean="0"/>
              <a:t> it was issued</a:t>
            </a:r>
          </a:p>
          <a:p>
            <a:pPr lvl="1"/>
            <a:r>
              <a:rPr lang="en-US" dirty="0" smtClean="0"/>
              <a:t>subject to the conditions stipulated in the erstwhile FTP</a:t>
            </a:r>
            <a:endParaRPr lang="en-IN" dirty="0" smtClean="0"/>
          </a:p>
          <a:p>
            <a:pPr lvl="1"/>
            <a:endParaRPr lang="en-IN" dirty="0" smtClean="0"/>
          </a:p>
          <a:p>
            <a:endParaRPr lang="en-IN" dirty="0"/>
          </a:p>
        </p:txBody>
      </p:sp>
      <p:sp>
        <p:nvSpPr>
          <p:cNvPr id="4" name="Slide Number Placeholder 3"/>
          <p:cNvSpPr>
            <a:spLocks noGrp="1"/>
          </p:cNvSpPr>
          <p:nvPr>
            <p:ph type="sldNum" sz="quarter" idx="12"/>
          </p:nvPr>
        </p:nvSpPr>
        <p:spPr/>
        <p:txBody>
          <a:bodyPr/>
          <a:lstStyle/>
          <a:p>
            <a:fld id="{B7ECC51E-AF2C-4A46-AF46-064621FE5550}" type="slidenum">
              <a:rPr lang="en-IN" smtClean="0"/>
              <a:pPr/>
              <a:t>10</a:t>
            </a:fld>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Transition Provision</a:t>
            </a:r>
            <a:endParaRPr lang="en-IN" dirty="0"/>
          </a:p>
        </p:txBody>
      </p:sp>
      <p:sp>
        <p:nvSpPr>
          <p:cNvPr id="3" name="Content Placeholder 2"/>
          <p:cNvSpPr>
            <a:spLocks noGrp="1"/>
          </p:cNvSpPr>
          <p:nvPr>
            <p:ph idx="1"/>
          </p:nvPr>
        </p:nvSpPr>
        <p:spPr/>
        <p:txBody>
          <a:bodyPr>
            <a:normAutofit/>
          </a:bodyPr>
          <a:lstStyle/>
          <a:p>
            <a:r>
              <a:rPr lang="en-IN" dirty="0" smtClean="0"/>
              <a:t>License/ scrip </a:t>
            </a:r>
            <a:r>
              <a:rPr lang="en-IN" u="sng" dirty="0" smtClean="0"/>
              <a:t>issued on or after </a:t>
            </a:r>
            <a:r>
              <a:rPr lang="en-IN" dirty="0" smtClean="0"/>
              <a:t>1.04.2015</a:t>
            </a:r>
          </a:p>
          <a:p>
            <a:pPr lvl="1"/>
            <a:r>
              <a:rPr lang="en-US" dirty="0" smtClean="0"/>
              <a:t>Goods already exported or services already rendered before 1.04.2015</a:t>
            </a:r>
          </a:p>
          <a:p>
            <a:pPr lvl="1"/>
            <a:r>
              <a:rPr lang="en-US" dirty="0" smtClean="0"/>
              <a:t>exporter can apply/ may be issued the scrip on or after 1.04.2015 </a:t>
            </a:r>
          </a:p>
          <a:p>
            <a:pPr lvl="1"/>
            <a:r>
              <a:rPr lang="en-US" dirty="0" smtClean="0"/>
              <a:t>Shall be governed by the then prevailing policy and procedure (under erstwhile FTP and HBP)</a:t>
            </a:r>
            <a:endParaRPr lang="en-IN" dirty="0" smtClean="0"/>
          </a:p>
          <a:p>
            <a:pPr lvl="1"/>
            <a:endParaRPr lang="en-US" dirty="0" smtClean="0"/>
          </a:p>
          <a:p>
            <a:endParaRPr lang="en-IN" dirty="0"/>
          </a:p>
        </p:txBody>
      </p:sp>
      <p:sp>
        <p:nvSpPr>
          <p:cNvPr id="4" name="Slide Number Placeholder 3"/>
          <p:cNvSpPr>
            <a:spLocks noGrp="1"/>
          </p:cNvSpPr>
          <p:nvPr>
            <p:ph type="sldNum" sz="quarter" idx="12"/>
          </p:nvPr>
        </p:nvSpPr>
        <p:spPr/>
        <p:txBody>
          <a:bodyPr/>
          <a:lstStyle/>
          <a:p>
            <a:fld id="{B7ECC51E-AF2C-4A46-AF46-064621FE5550}" type="slidenum">
              <a:rPr lang="en-IN" smtClean="0"/>
              <a:pPr/>
              <a:t>11</a:t>
            </a:fld>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Transition Provision</a:t>
            </a:r>
            <a:endParaRPr lang="en-IN" dirty="0"/>
          </a:p>
        </p:txBody>
      </p:sp>
      <p:sp>
        <p:nvSpPr>
          <p:cNvPr id="3" name="Content Placeholder 2"/>
          <p:cNvSpPr>
            <a:spLocks noGrp="1"/>
          </p:cNvSpPr>
          <p:nvPr>
            <p:ph idx="1"/>
          </p:nvPr>
        </p:nvSpPr>
        <p:spPr/>
        <p:txBody>
          <a:bodyPr>
            <a:normAutofit fontScale="77500" lnSpcReduction="20000"/>
          </a:bodyPr>
          <a:lstStyle/>
          <a:p>
            <a:pPr algn="just">
              <a:lnSpc>
                <a:spcPct val="150000"/>
              </a:lnSpc>
            </a:pPr>
            <a:r>
              <a:rPr lang="en-IN" dirty="0" smtClean="0"/>
              <a:t>New Restrictions imposed on import/ export</a:t>
            </a:r>
          </a:p>
          <a:p>
            <a:pPr lvl="1" algn="just">
              <a:lnSpc>
                <a:spcPct val="150000"/>
              </a:lnSpc>
            </a:pPr>
            <a:r>
              <a:rPr lang="en-US" sz="3000" dirty="0" smtClean="0"/>
              <a:t>export or import will ordinarily be permitted, notwithstanding such restriction or regulation</a:t>
            </a:r>
          </a:p>
          <a:p>
            <a:pPr lvl="1" algn="just">
              <a:lnSpc>
                <a:spcPct val="150000"/>
              </a:lnSpc>
            </a:pPr>
            <a:r>
              <a:rPr lang="en-US" sz="3000" dirty="0" smtClean="0"/>
              <a:t>However, export or import is made within the original validity period of an irrevocable commercial LOC, established before the date of imposition of such restriction and it shall be restricted to the balance value and quantity available and time period of such irrevocable LOC</a:t>
            </a:r>
          </a:p>
          <a:p>
            <a:pPr algn="just">
              <a:lnSpc>
                <a:spcPct val="150000"/>
              </a:lnSpc>
            </a:pPr>
            <a:endParaRPr lang="en-IN" dirty="0"/>
          </a:p>
        </p:txBody>
      </p:sp>
      <p:sp>
        <p:nvSpPr>
          <p:cNvPr id="4" name="Slide Number Placeholder 3"/>
          <p:cNvSpPr>
            <a:spLocks noGrp="1"/>
          </p:cNvSpPr>
          <p:nvPr>
            <p:ph type="sldNum" sz="quarter" idx="12"/>
          </p:nvPr>
        </p:nvSpPr>
        <p:spPr/>
        <p:txBody>
          <a:bodyPr/>
          <a:lstStyle/>
          <a:p>
            <a:fld id="{B7ECC51E-AF2C-4A46-AF46-064621FE5550}" type="slidenum">
              <a:rPr lang="en-IN" smtClean="0"/>
              <a:pPr/>
              <a:t>12</a:t>
            </a:fld>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ECC51E-AF2C-4A46-AF46-064621FE5550}" type="slidenum">
              <a:rPr lang="en-IN" smtClean="0"/>
              <a:pPr/>
              <a:t>13</a:t>
            </a:fld>
            <a:endParaRPr lang="en-IN" dirty="0"/>
          </a:p>
        </p:txBody>
      </p:sp>
      <p:pic>
        <p:nvPicPr>
          <p:cNvPr id="2" name="Picture 2" descr="C:\Users\AUDIT2 APRIL2014\Desktop\BKGs\quotes for HA_July 19\MNH send\blue.JPG"/>
          <p:cNvPicPr>
            <a:picLocks noChangeAspect="1" noChangeArrowheads="1"/>
          </p:cNvPicPr>
          <p:nvPr/>
        </p:nvPicPr>
        <p:blipFill>
          <a:blip r:embed="rId2" cstate="print"/>
          <a:srcRect l="8333" t="24444" r="10833" b="24445"/>
          <a:stretch>
            <a:fillRect/>
          </a:stretch>
        </p:blipFill>
        <p:spPr bwMode="auto">
          <a:xfrm>
            <a:off x="0" y="914400"/>
            <a:ext cx="8839200" cy="52578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4572000"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4191000" y="5429264"/>
            <a:ext cx="4495800" cy="523220"/>
          </a:xfrm>
          <a:prstGeom prst="rect">
            <a:avLst/>
          </a:prstGeom>
          <a:noFill/>
        </p:spPr>
        <p:txBody>
          <a:bodyPr wrap="square" rtlCol="0">
            <a:spAutoFit/>
          </a:bodyPr>
          <a:lstStyle/>
          <a:p>
            <a:r>
              <a:rPr lang="en-IN" sz="2800" i="1" smtClean="0"/>
              <a:t>- </a:t>
            </a:r>
            <a:r>
              <a:rPr lang="en-IN" sz="2800" i="1" smtClean="0"/>
              <a:t>madhukar@hiregange.com</a:t>
            </a:r>
            <a:endParaRPr lang="en-IN" sz="2800" i="1" dirty="0" smtClean="0"/>
          </a:p>
        </p:txBody>
      </p:sp>
      <p:sp>
        <p:nvSpPr>
          <p:cNvPr id="6" name="Slide Number Placeholder 5"/>
          <p:cNvSpPr>
            <a:spLocks noGrp="1"/>
          </p:cNvSpPr>
          <p:nvPr>
            <p:ph type="sldNum" sz="quarter" idx="12"/>
          </p:nvPr>
        </p:nvSpPr>
        <p:spPr/>
        <p:txBody>
          <a:bodyPr/>
          <a:lstStyle/>
          <a:p>
            <a:fld id="{B7ECC51E-AF2C-4A46-AF46-064621FE5550}" type="slidenum">
              <a:rPr lang="en-IN" smtClean="0"/>
              <a:pPr/>
              <a:t>14</a:t>
            </a:fld>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Coverage</a:t>
            </a:r>
            <a:endParaRPr lang="en-IN" b="1" u="sng" dirty="0"/>
          </a:p>
        </p:txBody>
      </p:sp>
      <p:sp>
        <p:nvSpPr>
          <p:cNvPr id="3" name="Content Placeholder 2"/>
          <p:cNvSpPr>
            <a:spLocks noGrp="1"/>
          </p:cNvSpPr>
          <p:nvPr>
            <p:ph idx="1"/>
          </p:nvPr>
        </p:nvSpPr>
        <p:spPr/>
        <p:txBody>
          <a:bodyPr/>
          <a:lstStyle/>
          <a:p>
            <a:pPr marL="514350" lvl="0" indent="-514350">
              <a:lnSpc>
                <a:spcPct val="150000"/>
              </a:lnSpc>
              <a:buFont typeface="+mj-lt"/>
              <a:buAutoNum type="alphaUcPeriod"/>
            </a:pPr>
            <a:r>
              <a:rPr lang="en-IN" sz="2800" b="1" dirty="0" smtClean="0"/>
              <a:t>Introduction - FTP 2015-20 </a:t>
            </a:r>
          </a:p>
          <a:p>
            <a:pPr marL="514350" lvl="0" indent="-514350">
              <a:lnSpc>
                <a:spcPct val="150000"/>
              </a:lnSpc>
              <a:buFont typeface="+mj-lt"/>
              <a:buAutoNum type="alphaUcPeriod"/>
            </a:pPr>
            <a:r>
              <a:rPr lang="en-IN" sz="2800" b="1" dirty="0" smtClean="0"/>
              <a:t>Vision and Goal of FTP</a:t>
            </a:r>
          </a:p>
          <a:p>
            <a:pPr marL="514350" lvl="0" indent="-514350">
              <a:lnSpc>
                <a:spcPct val="150000"/>
              </a:lnSpc>
              <a:buFont typeface="+mj-lt"/>
              <a:buAutoNum type="alphaUcPeriod"/>
            </a:pPr>
            <a:r>
              <a:rPr lang="en-IN" sz="2800" b="1" dirty="0" smtClean="0"/>
              <a:t>Objective of FTP</a:t>
            </a:r>
          </a:p>
          <a:p>
            <a:pPr marL="514350" lvl="0" indent="-514350">
              <a:lnSpc>
                <a:spcPct val="150000"/>
              </a:lnSpc>
              <a:buFont typeface="+mj-lt"/>
              <a:buAutoNum type="alphaUcPeriod"/>
            </a:pPr>
            <a:r>
              <a:rPr lang="en-IN" sz="2800" b="1" dirty="0" smtClean="0"/>
              <a:t>Key Features of FTP</a:t>
            </a:r>
          </a:p>
          <a:p>
            <a:pPr marL="514350" lvl="0" indent="-514350">
              <a:lnSpc>
                <a:spcPct val="150000"/>
              </a:lnSpc>
              <a:buFont typeface="+mj-lt"/>
              <a:buAutoNum type="alphaUcPeriod"/>
            </a:pPr>
            <a:r>
              <a:rPr lang="en-IN" sz="2800" b="1" dirty="0" smtClean="0"/>
              <a:t>Transitional Provision</a:t>
            </a:r>
          </a:p>
          <a:p>
            <a:pPr marL="514350" lvl="0" indent="-514350">
              <a:lnSpc>
                <a:spcPct val="150000"/>
              </a:lnSpc>
              <a:buFont typeface="+mj-lt"/>
              <a:buAutoNum type="alphaUcPeriod"/>
            </a:pPr>
            <a:r>
              <a:rPr lang="en-IN" sz="2800" b="1" dirty="0" smtClean="0"/>
              <a:t>Exports </a:t>
            </a:r>
            <a:r>
              <a:rPr lang="en-IN" sz="2800" b="1" smtClean="0"/>
              <a:t>prior to 31.3.2015 -Old </a:t>
            </a:r>
            <a:r>
              <a:rPr lang="en-IN" sz="2800" b="1" dirty="0" smtClean="0"/>
              <a:t>Scheme Validity</a:t>
            </a:r>
          </a:p>
          <a:p>
            <a:pPr marL="514350" lvl="0" indent="-514350">
              <a:lnSpc>
                <a:spcPct val="150000"/>
              </a:lnSpc>
              <a:buFont typeface="+mj-lt"/>
              <a:buAutoNum type="alphaUcPeriod"/>
            </a:pPr>
            <a:endParaRPr lang="en-IN" sz="2800" b="1" dirty="0" smtClean="0"/>
          </a:p>
          <a:p>
            <a:pPr marL="514350" lvl="0" indent="-514350">
              <a:lnSpc>
                <a:spcPct val="150000"/>
              </a:lnSpc>
              <a:buFont typeface="+mj-lt"/>
              <a:buAutoNum type="alphaUcPeriod"/>
            </a:pPr>
            <a:endParaRPr lang="en-US" sz="2800" b="1" dirty="0" smtClean="0"/>
          </a:p>
          <a:p>
            <a:endParaRPr lang="en-IN" dirty="0"/>
          </a:p>
        </p:txBody>
      </p:sp>
      <p:sp>
        <p:nvSpPr>
          <p:cNvPr id="4" name="Slide Number Placeholder 3"/>
          <p:cNvSpPr>
            <a:spLocks noGrp="1"/>
          </p:cNvSpPr>
          <p:nvPr>
            <p:ph type="sldNum" sz="quarter" idx="12"/>
          </p:nvPr>
        </p:nvSpPr>
        <p:spPr/>
        <p:txBody>
          <a:bodyPr/>
          <a:lstStyle/>
          <a:p>
            <a:fld id="{B7ECC51E-AF2C-4A46-AF46-064621FE5550}" type="slidenum">
              <a:rPr lang="en-IN" smtClean="0"/>
              <a:pPr/>
              <a:t>2</a:t>
            </a:fld>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Introduction </a:t>
            </a:r>
            <a:endParaRPr lang="en-IN" dirty="0"/>
          </a:p>
        </p:txBody>
      </p:sp>
      <p:sp>
        <p:nvSpPr>
          <p:cNvPr id="3" name="Content Placeholder 2"/>
          <p:cNvSpPr>
            <a:spLocks noGrp="1"/>
          </p:cNvSpPr>
          <p:nvPr>
            <p:ph idx="1"/>
          </p:nvPr>
        </p:nvSpPr>
        <p:spPr/>
        <p:txBody>
          <a:bodyPr>
            <a:noAutofit/>
          </a:bodyPr>
          <a:lstStyle/>
          <a:p>
            <a:r>
              <a:rPr lang="en-US" sz="2800" dirty="0" smtClean="0"/>
              <a:t>April 1, 2015 </a:t>
            </a:r>
          </a:p>
          <a:p>
            <a:r>
              <a:rPr lang="en-US" sz="2800" b="1" dirty="0" smtClean="0"/>
              <a:t>Road map </a:t>
            </a:r>
            <a:r>
              <a:rPr lang="en-US" sz="2800" dirty="0" smtClean="0"/>
              <a:t>for India’s global trade engagement in the coming years</a:t>
            </a:r>
          </a:p>
          <a:p>
            <a:r>
              <a:rPr lang="en-US" sz="2800" b="1" dirty="0" smtClean="0"/>
              <a:t>Framework </a:t>
            </a:r>
            <a:r>
              <a:rPr lang="en-US" sz="2800" dirty="0" smtClean="0"/>
              <a:t>for increasing exports of goods and services</a:t>
            </a:r>
          </a:p>
          <a:p>
            <a:r>
              <a:rPr lang="en-US" sz="2800" b="1" dirty="0" smtClean="0"/>
              <a:t>Focus </a:t>
            </a:r>
            <a:r>
              <a:rPr lang="en-US" sz="2800" dirty="0" smtClean="0"/>
              <a:t>of the new policy is to support both the manufacturing and services sectors, </a:t>
            </a:r>
          </a:p>
          <a:p>
            <a:r>
              <a:rPr lang="en-US" sz="2800" b="1" dirty="0" smtClean="0"/>
              <a:t>Special emphasis </a:t>
            </a:r>
            <a:r>
              <a:rPr lang="en-US" sz="2800" dirty="0" smtClean="0"/>
              <a:t>on improving the ‘ease of doing business’. </a:t>
            </a:r>
            <a:endParaRPr lang="en-IN" sz="2800" dirty="0"/>
          </a:p>
        </p:txBody>
      </p:sp>
      <p:sp>
        <p:nvSpPr>
          <p:cNvPr id="4" name="Slide Number Placeholder 3"/>
          <p:cNvSpPr>
            <a:spLocks noGrp="1"/>
          </p:cNvSpPr>
          <p:nvPr>
            <p:ph type="sldNum" sz="quarter" idx="12"/>
          </p:nvPr>
        </p:nvSpPr>
        <p:spPr/>
        <p:txBody>
          <a:bodyPr/>
          <a:lstStyle/>
          <a:p>
            <a:fld id="{B7ECC51E-AF2C-4A46-AF46-064621FE5550}" type="slidenum">
              <a:rPr lang="en-IN" smtClean="0"/>
              <a:pPr/>
              <a:t>3</a:t>
            </a:fld>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Vision and Goal</a:t>
            </a:r>
            <a:endParaRPr lang="en-IN" dirty="0"/>
          </a:p>
        </p:txBody>
      </p:sp>
      <p:sp>
        <p:nvSpPr>
          <p:cNvPr id="3" name="Content Placeholder 2"/>
          <p:cNvSpPr>
            <a:spLocks noGrp="1"/>
          </p:cNvSpPr>
          <p:nvPr>
            <p:ph idx="1"/>
          </p:nvPr>
        </p:nvSpPr>
        <p:spPr>
          <a:xfrm>
            <a:off x="457200" y="1295400"/>
            <a:ext cx="8229600" cy="5334000"/>
          </a:xfrm>
        </p:spPr>
        <p:txBody>
          <a:bodyPr>
            <a:normAutofit fontScale="70000" lnSpcReduction="20000"/>
          </a:bodyPr>
          <a:lstStyle/>
          <a:p>
            <a:pPr>
              <a:lnSpc>
                <a:spcPct val="160000"/>
              </a:lnSpc>
            </a:pPr>
            <a:r>
              <a:rPr lang="en-IN" sz="3400" dirty="0" smtClean="0"/>
              <a:t>Vision – </a:t>
            </a:r>
          </a:p>
          <a:p>
            <a:pPr lvl="1">
              <a:lnSpc>
                <a:spcPct val="160000"/>
              </a:lnSpc>
            </a:pPr>
            <a:r>
              <a:rPr lang="en-US" sz="3100" dirty="0" smtClean="0"/>
              <a:t>to make India a significant participant in world trade by the year 2020 and </a:t>
            </a:r>
          </a:p>
          <a:p>
            <a:pPr lvl="1">
              <a:lnSpc>
                <a:spcPct val="160000"/>
              </a:lnSpc>
            </a:pPr>
            <a:r>
              <a:rPr lang="en-US" sz="3100" dirty="0" smtClean="0"/>
              <a:t>to enable the country to assume a position of leadership in the international trade discourse.</a:t>
            </a:r>
          </a:p>
          <a:p>
            <a:pPr>
              <a:lnSpc>
                <a:spcPct val="160000"/>
              </a:lnSpc>
            </a:pPr>
            <a:r>
              <a:rPr lang="en-IN" sz="3400" dirty="0" smtClean="0"/>
              <a:t>Goal –</a:t>
            </a:r>
            <a:r>
              <a:rPr lang="en-IN" dirty="0" smtClean="0"/>
              <a:t> </a:t>
            </a:r>
          </a:p>
          <a:p>
            <a:pPr lvl="1">
              <a:lnSpc>
                <a:spcPct val="160000"/>
              </a:lnSpc>
            </a:pPr>
            <a:r>
              <a:rPr lang="en-US" sz="3100" dirty="0" smtClean="0"/>
              <a:t>increase India’s exports of merchandise and services from USD 465.9 billion in 2013-14 to </a:t>
            </a:r>
            <a:r>
              <a:rPr lang="en-US" sz="3100" dirty="0" err="1" smtClean="0"/>
              <a:t>apprx</a:t>
            </a:r>
            <a:r>
              <a:rPr lang="en-US" sz="3100" dirty="0" smtClean="0"/>
              <a:t> USD 900 billion by 2019-20 and </a:t>
            </a:r>
          </a:p>
          <a:p>
            <a:pPr lvl="1">
              <a:lnSpc>
                <a:spcPct val="160000"/>
              </a:lnSpc>
            </a:pPr>
            <a:r>
              <a:rPr lang="en-US" sz="3100" dirty="0" smtClean="0"/>
              <a:t>to raise India’s share in world exports from 2 percent to </a:t>
            </a:r>
            <a:r>
              <a:rPr lang="en-US" dirty="0" smtClean="0"/>
              <a:t>3.5 percent.</a:t>
            </a:r>
            <a:endParaRPr lang="en-IN" dirty="0"/>
          </a:p>
        </p:txBody>
      </p:sp>
      <p:sp>
        <p:nvSpPr>
          <p:cNvPr id="4" name="Slide Number Placeholder 3"/>
          <p:cNvSpPr>
            <a:spLocks noGrp="1"/>
          </p:cNvSpPr>
          <p:nvPr>
            <p:ph type="sldNum" sz="quarter" idx="12"/>
          </p:nvPr>
        </p:nvSpPr>
        <p:spPr/>
        <p:txBody>
          <a:bodyPr/>
          <a:lstStyle/>
          <a:p>
            <a:fld id="{B7ECC51E-AF2C-4A46-AF46-064621FE5550}" type="slidenum">
              <a:rPr lang="en-IN" smtClean="0"/>
              <a:pPr/>
              <a:t>4</a:t>
            </a:fld>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Objective</a:t>
            </a:r>
            <a:endParaRPr lang="en-IN" dirty="0"/>
          </a:p>
        </p:txBody>
      </p:sp>
      <p:sp>
        <p:nvSpPr>
          <p:cNvPr id="3" name="Content Placeholder 2"/>
          <p:cNvSpPr>
            <a:spLocks noGrp="1"/>
          </p:cNvSpPr>
          <p:nvPr>
            <p:ph idx="1"/>
          </p:nvPr>
        </p:nvSpPr>
        <p:spPr>
          <a:xfrm>
            <a:off x="457200" y="1524000"/>
            <a:ext cx="8229600" cy="4602163"/>
          </a:xfrm>
        </p:spPr>
        <p:txBody>
          <a:bodyPr>
            <a:noAutofit/>
          </a:bodyPr>
          <a:lstStyle/>
          <a:p>
            <a:pPr marL="360363" lvl="2">
              <a:lnSpc>
                <a:spcPct val="150000"/>
              </a:lnSpc>
            </a:pPr>
            <a:r>
              <a:rPr lang="en-US" sz="2600" dirty="0" smtClean="0"/>
              <a:t>To provide a stable and sustainable policy environment;</a:t>
            </a:r>
            <a:endParaRPr lang="en-IN" sz="2600" dirty="0" smtClean="0"/>
          </a:p>
          <a:p>
            <a:pPr marL="360363" lvl="2">
              <a:lnSpc>
                <a:spcPct val="150000"/>
              </a:lnSpc>
            </a:pPr>
            <a:r>
              <a:rPr lang="en-US" sz="2600" dirty="0" smtClean="0"/>
              <a:t>To link rules, procedures and incentives for exports and imports with other initiatives (such as Make in India, Digital India and Skills India )</a:t>
            </a:r>
          </a:p>
          <a:p>
            <a:pPr marL="360363" lvl="2">
              <a:lnSpc>
                <a:spcPct val="150000"/>
              </a:lnSpc>
            </a:pPr>
            <a:r>
              <a:rPr lang="en-US" sz="2600" dirty="0" smtClean="0"/>
              <a:t>To create an Export Promotion Mission for India;</a:t>
            </a:r>
            <a:endParaRPr lang="en-IN" sz="2600" dirty="0" smtClean="0"/>
          </a:p>
          <a:p>
            <a:pPr marL="360363" lvl="2">
              <a:lnSpc>
                <a:spcPct val="150000"/>
              </a:lnSpc>
            </a:pPr>
            <a:r>
              <a:rPr lang="en-US" sz="2600" dirty="0" smtClean="0"/>
              <a:t>To promote the diversification of India’s export basket by helping various sectors of the Indian economy;</a:t>
            </a:r>
            <a:endParaRPr lang="en-IN" sz="2600" dirty="0" smtClean="0"/>
          </a:p>
        </p:txBody>
      </p:sp>
      <p:sp>
        <p:nvSpPr>
          <p:cNvPr id="4" name="Slide Number Placeholder 3"/>
          <p:cNvSpPr>
            <a:spLocks noGrp="1"/>
          </p:cNvSpPr>
          <p:nvPr>
            <p:ph type="sldNum" sz="quarter" idx="12"/>
          </p:nvPr>
        </p:nvSpPr>
        <p:spPr/>
        <p:txBody>
          <a:bodyPr/>
          <a:lstStyle/>
          <a:p>
            <a:fld id="{B7ECC51E-AF2C-4A46-AF46-064621FE5550}" type="slidenum">
              <a:rPr lang="en-IN" smtClean="0"/>
              <a:pPr/>
              <a:t>5</a:t>
            </a:fld>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Objective</a:t>
            </a:r>
            <a:endParaRPr lang="en-IN" dirty="0"/>
          </a:p>
        </p:txBody>
      </p:sp>
      <p:sp>
        <p:nvSpPr>
          <p:cNvPr id="3" name="Content Placeholder 2"/>
          <p:cNvSpPr>
            <a:spLocks noGrp="1"/>
          </p:cNvSpPr>
          <p:nvPr>
            <p:ph idx="1"/>
          </p:nvPr>
        </p:nvSpPr>
        <p:spPr/>
        <p:txBody>
          <a:bodyPr/>
          <a:lstStyle/>
          <a:p>
            <a:pPr marL="360363" lvl="2" algn="just">
              <a:lnSpc>
                <a:spcPct val="150000"/>
              </a:lnSpc>
            </a:pPr>
            <a:r>
              <a:rPr lang="en-US" sz="2600" dirty="0" smtClean="0"/>
              <a:t>To create an architecture for India’s global trade engagement with a view to expanding its markets and better integrating with major regions, thereby increasing the demand for India’s products and contributing to the government’s flagship ‘Make in India’ initiative;</a:t>
            </a:r>
            <a:endParaRPr lang="en-IN" sz="2600" dirty="0" smtClean="0"/>
          </a:p>
          <a:p>
            <a:pPr algn="just">
              <a:lnSpc>
                <a:spcPct val="150000"/>
              </a:lnSpc>
            </a:pPr>
            <a:r>
              <a:rPr lang="en-US" sz="2600" dirty="0" smtClean="0"/>
              <a:t>To provide a mechanism for regular appraisal in order to </a:t>
            </a:r>
            <a:r>
              <a:rPr lang="en-US" sz="2600" dirty="0" err="1" smtClean="0"/>
              <a:t>rationalise</a:t>
            </a:r>
            <a:r>
              <a:rPr lang="en-US" sz="2600" dirty="0" smtClean="0"/>
              <a:t> imports and reduce the trade imbalance.</a:t>
            </a:r>
            <a:endParaRPr lang="en-IN" dirty="0"/>
          </a:p>
        </p:txBody>
      </p:sp>
      <p:sp>
        <p:nvSpPr>
          <p:cNvPr id="4" name="Slide Number Placeholder 3"/>
          <p:cNvSpPr>
            <a:spLocks noGrp="1"/>
          </p:cNvSpPr>
          <p:nvPr>
            <p:ph type="sldNum" sz="quarter" idx="12"/>
          </p:nvPr>
        </p:nvSpPr>
        <p:spPr/>
        <p:txBody>
          <a:bodyPr/>
          <a:lstStyle/>
          <a:p>
            <a:fld id="{B7ECC51E-AF2C-4A46-AF46-064621FE5550}" type="slidenum">
              <a:rPr lang="en-IN" smtClean="0"/>
              <a:pPr/>
              <a:t>6</a:t>
            </a:fld>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Key Features</a:t>
            </a:r>
            <a:endParaRPr lang="en-IN" dirty="0"/>
          </a:p>
        </p:txBody>
      </p:sp>
      <p:sp>
        <p:nvSpPr>
          <p:cNvPr id="3" name="Content Placeholder 2"/>
          <p:cNvSpPr>
            <a:spLocks noGrp="1"/>
          </p:cNvSpPr>
          <p:nvPr>
            <p:ph idx="1"/>
          </p:nvPr>
        </p:nvSpPr>
        <p:spPr>
          <a:xfrm>
            <a:off x="457200" y="1295400"/>
            <a:ext cx="8229600" cy="5181600"/>
          </a:xfrm>
        </p:spPr>
        <p:txBody>
          <a:bodyPr>
            <a:normAutofit fontScale="77500" lnSpcReduction="20000"/>
          </a:bodyPr>
          <a:lstStyle/>
          <a:p>
            <a:pPr algn="just">
              <a:lnSpc>
                <a:spcPct val="160000"/>
              </a:lnSpc>
            </a:pPr>
            <a:r>
              <a:rPr lang="en-IN" dirty="0" smtClean="0"/>
              <a:t>Introduction of 2 schemes –</a:t>
            </a:r>
          </a:p>
          <a:p>
            <a:pPr lvl="1" algn="just">
              <a:lnSpc>
                <a:spcPct val="160000"/>
              </a:lnSpc>
            </a:pPr>
            <a:r>
              <a:rPr lang="en-US" dirty="0" smtClean="0"/>
              <a:t>Merchandise Exports from India Scheme (MEIS)</a:t>
            </a:r>
          </a:p>
          <a:p>
            <a:pPr lvl="1" algn="just">
              <a:lnSpc>
                <a:spcPct val="160000"/>
              </a:lnSpc>
            </a:pPr>
            <a:r>
              <a:rPr lang="en-US" dirty="0" smtClean="0"/>
              <a:t>Services Exports from India Scheme (SEIS)</a:t>
            </a:r>
          </a:p>
          <a:p>
            <a:pPr algn="just">
              <a:lnSpc>
                <a:spcPct val="160000"/>
              </a:lnSpc>
            </a:pPr>
            <a:r>
              <a:rPr lang="en-US" dirty="0" smtClean="0"/>
              <a:t>Procurement of CGs from indigenous manufacturers - EO reduced to 75% of normal EO</a:t>
            </a:r>
          </a:p>
          <a:p>
            <a:pPr algn="just">
              <a:lnSpc>
                <a:spcPct val="160000"/>
              </a:lnSpc>
            </a:pPr>
            <a:r>
              <a:rPr lang="en-US" dirty="0" smtClean="0"/>
              <a:t>MEIS benefit extended to e-Commerce exports of handloom products, books/periodicals, leather footwear, toys and customized fashion garments through courier or foreign post office [(for values upto 25,000 INR)]</a:t>
            </a:r>
            <a:endParaRPr lang="en-IN" dirty="0"/>
          </a:p>
        </p:txBody>
      </p:sp>
      <p:sp>
        <p:nvSpPr>
          <p:cNvPr id="4" name="Slide Number Placeholder 3"/>
          <p:cNvSpPr>
            <a:spLocks noGrp="1"/>
          </p:cNvSpPr>
          <p:nvPr>
            <p:ph type="sldNum" sz="quarter" idx="12"/>
          </p:nvPr>
        </p:nvSpPr>
        <p:spPr/>
        <p:txBody>
          <a:bodyPr/>
          <a:lstStyle/>
          <a:p>
            <a:fld id="{B7ECC51E-AF2C-4A46-AF46-064621FE5550}" type="slidenum">
              <a:rPr lang="en-IN" smtClean="0"/>
              <a:pPr/>
              <a:t>7</a:t>
            </a:fld>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Key Features</a:t>
            </a:r>
            <a:endParaRPr lang="en-IN" dirty="0"/>
          </a:p>
        </p:txBody>
      </p:sp>
      <p:sp>
        <p:nvSpPr>
          <p:cNvPr id="3" name="Content Placeholder 2"/>
          <p:cNvSpPr>
            <a:spLocks noGrp="1"/>
          </p:cNvSpPr>
          <p:nvPr>
            <p:ph idx="1"/>
          </p:nvPr>
        </p:nvSpPr>
        <p:spPr/>
        <p:txBody>
          <a:bodyPr>
            <a:normAutofit fontScale="85000" lnSpcReduction="10000"/>
          </a:bodyPr>
          <a:lstStyle/>
          <a:p>
            <a:pPr>
              <a:lnSpc>
                <a:spcPct val="150000"/>
              </a:lnSpc>
            </a:pPr>
            <a:r>
              <a:rPr lang="en-US" dirty="0" smtClean="0"/>
              <a:t>MEIS and SEIS benefits extended to SEZ units also</a:t>
            </a:r>
          </a:p>
          <a:p>
            <a:pPr>
              <a:lnSpc>
                <a:spcPct val="150000"/>
              </a:lnSpc>
            </a:pPr>
            <a:r>
              <a:rPr lang="en-US" dirty="0" smtClean="0"/>
              <a:t>Paperless working in 24x7 environment</a:t>
            </a:r>
          </a:p>
          <a:p>
            <a:pPr>
              <a:lnSpc>
                <a:spcPct val="150000"/>
              </a:lnSpc>
            </a:pPr>
            <a:r>
              <a:rPr lang="en-US" dirty="0" smtClean="0"/>
              <a:t>Trade facilitation and enhancing the ease of doing business </a:t>
            </a:r>
          </a:p>
          <a:p>
            <a:pPr>
              <a:lnSpc>
                <a:spcPct val="150000"/>
              </a:lnSpc>
            </a:pPr>
            <a:r>
              <a:rPr lang="en-US" dirty="0" smtClean="0"/>
              <a:t>Reduction of the number of mandatory documents - Notification 114/ (RE-2013)/2009-2014</a:t>
            </a:r>
          </a:p>
        </p:txBody>
      </p:sp>
      <p:sp>
        <p:nvSpPr>
          <p:cNvPr id="4" name="Slide Number Placeholder 3"/>
          <p:cNvSpPr>
            <a:spLocks noGrp="1"/>
          </p:cNvSpPr>
          <p:nvPr>
            <p:ph type="sldNum" sz="quarter" idx="12"/>
          </p:nvPr>
        </p:nvSpPr>
        <p:spPr/>
        <p:txBody>
          <a:bodyPr/>
          <a:lstStyle/>
          <a:p>
            <a:fld id="{B7ECC51E-AF2C-4A46-AF46-064621FE5550}" type="slidenum">
              <a:rPr lang="en-IN" smtClean="0"/>
              <a:pPr/>
              <a:t>8</a:t>
            </a:fld>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Key Features</a:t>
            </a:r>
            <a:endParaRPr lang="en-IN" dirty="0"/>
          </a:p>
        </p:txBody>
      </p:sp>
      <p:sp>
        <p:nvSpPr>
          <p:cNvPr id="3" name="Content Placeholder 2"/>
          <p:cNvSpPr>
            <a:spLocks noGrp="1"/>
          </p:cNvSpPr>
          <p:nvPr>
            <p:ph idx="1"/>
          </p:nvPr>
        </p:nvSpPr>
        <p:spPr>
          <a:xfrm>
            <a:off x="457200" y="1295400"/>
            <a:ext cx="8229600" cy="4830763"/>
          </a:xfrm>
        </p:spPr>
        <p:txBody>
          <a:bodyPr>
            <a:normAutofit fontScale="77500" lnSpcReduction="20000"/>
          </a:bodyPr>
          <a:lstStyle/>
          <a:p>
            <a:pPr>
              <a:lnSpc>
                <a:spcPct val="160000"/>
              </a:lnSpc>
            </a:pPr>
            <a:r>
              <a:rPr lang="en-IN" dirty="0" smtClean="0"/>
              <a:t>Online facility to upload documents</a:t>
            </a:r>
          </a:p>
          <a:p>
            <a:pPr>
              <a:lnSpc>
                <a:spcPct val="160000"/>
              </a:lnSpc>
            </a:pPr>
            <a:r>
              <a:rPr lang="en-US" dirty="0" smtClean="0"/>
              <a:t>Approved Exporter Scheme yet to be notified</a:t>
            </a:r>
          </a:p>
          <a:p>
            <a:pPr>
              <a:lnSpc>
                <a:spcPct val="160000"/>
              </a:lnSpc>
            </a:pPr>
            <a:r>
              <a:rPr lang="en-US" dirty="0" smtClean="0"/>
              <a:t>MSME clusters 108 have been identified for focused interventions to boost exports.</a:t>
            </a:r>
          </a:p>
          <a:p>
            <a:pPr>
              <a:lnSpc>
                <a:spcPct val="160000"/>
              </a:lnSpc>
            </a:pPr>
            <a:r>
              <a:rPr lang="en-US" dirty="0" err="1" smtClean="0"/>
              <a:t>Niryat</a:t>
            </a:r>
            <a:r>
              <a:rPr lang="en-US" dirty="0" smtClean="0"/>
              <a:t> </a:t>
            </a:r>
            <a:r>
              <a:rPr lang="en-US" dirty="0" err="1" smtClean="0"/>
              <a:t>Bandhu</a:t>
            </a:r>
            <a:r>
              <a:rPr lang="en-US" dirty="0" smtClean="0"/>
              <a:t> Scheme’ - galvanized and repositioned to achieve the objectives of ‘Skill India’</a:t>
            </a:r>
          </a:p>
          <a:p>
            <a:pPr>
              <a:lnSpc>
                <a:spcPct val="160000"/>
              </a:lnSpc>
            </a:pPr>
            <a:r>
              <a:rPr lang="en-US" dirty="0" smtClean="0"/>
              <a:t>Outreach activities  - to be organized by knowledge partners &amp; industry partners</a:t>
            </a:r>
            <a:r>
              <a:rPr lang="en-IN" dirty="0" smtClean="0"/>
              <a:t>.</a:t>
            </a:r>
            <a:endParaRPr lang="en-US" dirty="0" smtClean="0"/>
          </a:p>
        </p:txBody>
      </p:sp>
      <p:sp>
        <p:nvSpPr>
          <p:cNvPr id="4" name="Slide Number Placeholder 3"/>
          <p:cNvSpPr>
            <a:spLocks noGrp="1"/>
          </p:cNvSpPr>
          <p:nvPr>
            <p:ph type="sldNum" sz="quarter" idx="12"/>
          </p:nvPr>
        </p:nvSpPr>
        <p:spPr/>
        <p:txBody>
          <a:bodyPr/>
          <a:lstStyle/>
          <a:p>
            <a:fld id="{B7ECC51E-AF2C-4A46-AF46-064621FE5550}" type="slidenum">
              <a:rPr lang="en-IN" smtClean="0"/>
              <a:pPr/>
              <a:t>9</a:t>
            </a:fld>
            <a:endParaRPr lang="en-IN" dirty="0"/>
          </a:p>
        </p:txBody>
      </p:sp>
    </p:spTree>
  </p:cSld>
  <p:clrMapOvr>
    <a:masterClrMapping/>
  </p:clrMapOvr>
</p:sld>
</file>

<file path=ppt/theme/theme1.xml><?xml version="1.0" encoding="utf-8"?>
<a:theme xmlns:a="http://schemas.openxmlformats.org/drawingml/2006/main" name="ppt7123.tm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2480</TotalTime>
  <Words>616</Words>
  <Application>Microsoft Office PowerPoint</Application>
  <PresentationFormat>On-screen Show (4:3)</PresentationFormat>
  <Paragraphs>78</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ppt7123.tmp</vt:lpstr>
      <vt:lpstr> Introduction &amp; Overview of FTP 2015-20 </vt:lpstr>
      <vt:lpstr>Coverage</vt:lpstr>
      <vt:lpstr>Introduction </vt:lpstr>
      <vt:lpstr>Vision and Goal</vt:lpstr>
      <vt:lpstr>Objective</vt:lpstr>
      <vt:lpstr>Objective</vt:lpstr>
      <vt:lpstr>Key Features</vt:lpstr>
      <vt:lpstr>Key Features</vt:lpstr>
      <vt:lpstr>Key Features</vt:lpstr>
      <vt:lpstr>Transition Provision</vt:lpstr>
      <vt:lpstr>Transition Provision</vt:lpstr>
      <vt:lpstr>Transition Provision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Prateek Marlecha</dc:creator>
  <cp:lastModifiedBy>Akshay</cp:lastModifiedBy>
  <cp:revision>385</cp:revision>
  <dcterms:created xsi:type="dcterms:W3CDTF">2014-12-22T10:58:02Z</dcterms:created>
  <dcterms:modified xsi:type="dcterms:W3CDTF">2015-08-09T10:24:59Z</dcterms:modified>
</cp:coreProperties>
</file>