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7"/>
  </p:notesMasterIdLst>
  <p:handoutMasterIdLst>
    <p:handoutMasterId r:id="rId18"/>
  </p:handoutMasterIdLst>
  <p:sldIdLst>
    <p:sldId id="256" r:id="rId2"/>
    <p:sldId id="289" r:id="rId3"/>
    <p:sldId id="336" r:id="rId4"/>
    <p:sldId id="337" r:id="rId5"/>
    <p:sldId id="357" r:id="rId6"/>
    <p:sldId id="359" r:id="rId7"/>
    <p:sldId id="360" r:id="rId8"/>
    <p:sldId id="355" r:id="rId9"/>
    <p:sldId id="358" r:id="rId10"/>
    <p:sldId id="356" r:id="rId11"/>
    <p:sldId id="361" r:id="rId12"/>
    <p:sldId id="362" r:id="rId13"/>
    <p:sldId id="363" r:id="rId14"/>
    <p:sldId id="364" r:id="rId15"/>
    <p:sldId id="365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885" autoAdjust="0"/>
  </p:normalViewPr>
  <p:slideViewPr>
    <p:cSldViewPr>
      <p:cViewPr varScale="1">
        <p:scale>
          <a:sx n="70" d="100"/>
          <a:sy n="70" d="100"/>
        </p:scale>
        <p:origin x="-51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7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472C406-3959-47B1-AB26-2FFDEE0482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A92D35A-B06F-4532-9DDA-F42D56BACF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81A254-107A-47D4-845F-7598A2B0853C}" type="slidenum">
              <a:rPr lang="en-US"/>
              <a:pPr/>
              <a:t>1</a:t>
            </a:fld>
            <a:endParaRPr lang="en-US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7610E2-1348-4A7A-A154-E9B2E41EB525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92D35A-B06F-4532-9DDA-F42D56BACFA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white">
            <a:xfrm>
              <a:off x="0" y="0"/>
              <a:ext cx="2871" cy="163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path path="rect">
                <a:fillToRect r="100000" b="10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white">
            <a:xfrm>
              <a:off x="0" y="1632"/>
              <a:ext cx="2870" cy="2687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path path="rect">
                <a:fillToRect t="100000" r="10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white">
            <a:xfrm>
              <a:off x="2882" y="0"/>
              <a:ext cx="2871" cy="163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path path="rect">
                <a:fillToRect l="100000" b="10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white">
            <a:xfrm>
              <a:off x="2882" y="1632"/>
              <a:ext cx="2871" cy="2684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path path="rect">
                <a:fillToRect l="100000" t="10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white">
            <a:xfrm>
              <a:off x="192" y="2832"/>
              <a:ext cx="5376" cy="1152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5000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 useBgFill="1">
          <p:nvSpPr>
            <p:cNvPr id="10" name="Rectangle 8"/>
            <p:cNvSpPr>
              <a:spLocks noChangeArrowheads="1"/>
            </p:cNvSpPr>
            <p:nvPr/>
          </p:nvSpPr>
          <p:spPr bwMode="ltGray">
            <a:xfrm>
              <a:off x="184" y="461"/>
              <a:ext cx="5396" cy="2390"/>
            </a:xfrm>
            <a:prstGeom prst="rect">
              <a:avLst/>
            </a:prstGeom>
            <a:ln w="1270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250" y="520"/>
              <a:ext cx="5264" cy="2272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white">
            <a:xfrm>
              <a:off x="294" y="573"/>
              <a:ext cx="5173" cy="216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3" name="Group 11"/>
            <p:cNvGrpSpPr>
              <a:grpSpLocks/>
            </p:cNvGrpSpPr>
            <p:nvPr/>
          </p:nvGrpSpPr>
          <p:grpSpPr bwMode="auto">
            <a:xfrm>
              <a:off x="2586" y="0"/>
              <a:ext cx="562" cy="577"/>
              <a:chOff x="2586" y="0"/>
              <a:chExt cx="562" cy="577"/>
            </a:xfrm>
          </p:grpSpPr>
          <p:sp>
            <p:nvSpPr>
              <p:cNvPr id="28" name="Freeform 12"/>
              <p:cNvSpPr>
                <a:spLocks/>
              </p:cNvSpPr>
              <p:nvPr/>
            </p:nvSpPr>
            <p:spPr bwMode="ltGray">
              <a:xfrm>
                <a:off x="2682" y="0"/>
                <a:ext cx="95" cy="577"/>
              </a:xfrm>
              <a:custGeom>
                <a:avLst/>
                <a:gdLst/>
                <a:ahLst/>
                <a:cxnLst>
                  <a:cxn ang="0">
                    <a:pos x="90" y="0"/>
                  </a:cxn>
                  <a:cxn ang="0">
                    <a:pos x="94" y="458"/>
                  </a:cxn>
                  <a:cxn ang="0">
                    <a:pos x="0" y="576"/>
                  </a:cxn>
                  <a:cxn ang="0">
                    <a:pos x="0" y="0"/>
                  </a:cxn>
                  <a:cxn ang="0">
                    <a:pos x="90" y="0"/>
                  </a:cxn>
                </a:cxnLst>
                <a:rect l="0" t="0" r="r" b="b"/>
                <a:pathLst>
                  <a:path w="95" h="577">
                    <a:moveTo>
                      <a:pt x="90" y="0"/>
                    </a:moveTo>
                    <a:lnTo>
                      <a:pt x="94" y="458"/>
                    </a:lnTo>
                    <a:lnTo>
                      <a:pt x="0" y="576"/>
                    </a:lnTo>
                    <a:lnTo>
                      <a:pt x="0" y="0"/>
                    </a:lnTo>
                    <a:lnTo>
                      <a:pt x="90" y="0"/>
                    </a:lnTo>
                  </a:path>
                </a:pathLst>
              </a:custGeom>
              <a:solidFill>
                <a:schemeClr val="hlink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13"/>
              <p:cNvSpPr>
                <a:spLocks/>
              </p:cNvSpPr>
              <p:nvPr/>
            </p:nvSpPr>
            <p:spPr bwMode="ltGray">
              <a:xfrm>
                <a:off x="2586" y="0"/>
                <a:ext cx="97" cy="57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458"/>
                  </a:cxn>
                  <a:cxn ang="0">
                    <a:pos x="96" y="576"/>
                  </a:cxn>
                  <a:cxn ang="0">
                    <a:pos x="96" y="0"/>
                  </a:cxn>
                  <a:cxn ang="0">
                    <a:pos x="0" y="0"/>
                  </a:cxn>
                </a:cxnLst>
                <a:rect l="0" t="0" r="r" b="b"/>
                <a:pathLst>
                  <a:path w="97" h="577">
                    <a:moveTo>
                      <a:pt x="0" y="0"/>
                    </a:moveTo>
                    <a:lnTo>
                      <a:pt x="1" y="458"/>
                    </a:lnTo>
                    <a:lnTo>
                      <a:pt x="96" y="576"/>
                    </a:lnTo>
                    <a:lnTo>
                      <a:pt x="96" y="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Freeform 14"/>
              <p:cNvSpPr>
                <a:spLocks/>
              </p:cNvSpPr>
              <p:nvPr/>
            </p:nvSpPr>
            <p:spPr bwMode="ltGray">
              <a:xfrm>
                <a:off x="2868" y="0"/>
                <a:ext cx="95" cy="577"/>
              </a:xfrm>
              <a:custGeom>
                <a:avLst/>
                <a:gdLst/>
                <a:ahLst/>
                <a:cxnLst>
                  <a:cxn ang="0">
                    <a:pos x="90" y="0"/>
                  </a:cxn>
                  <a:cxn ang="0">
                    <a:pos x="94" y="458"/>
                  </a:cxn>
                  <a:cxn ang="0">
                    <a:pos x="0" y="576"/>
                  </a:cxn>
                  <a:cxn ang="0">
                    <a:pos x="0" y="0"/>
                  </a:cxn>
                  <a:cxn ang="0">
                    <a:pos x="90" y="0"/>
                  </a:cxn>
                </a:cxnLst>
                <a:rect l="0" t="0" r="r" b="b"/>
                <a:pathLst>
                  <a:path w="95" h="577">
                    <a:moveTo>
                      <a:pt x="90" y="0"/>
                    </a:moveTo>
                    <a:lnTo>
                      <a:pt x="94" y="458"/>
                    </a:lnTo>
                    <a:lnTo>
                      <a:pt x="0" y="576"/>
                    </a:lnTo>
                    <a:lnTo>
                      <a:pt x="0" y="0"/>
                    </a:lnTo>
                    <a:lnTo>
                      <a:pt x="90" y="0"/>
                    </a:lnTo>
                  </a:path>
                </a:pathLst>
              </a:custGeom>
              <a:solidFill>
                <a:schemeClr val="hlink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15"/>
              <p:cNvSpPr>
                <a:spLocks/>
              </p:cNvSpPr>
              <p:nvPr/>
            </p:nvSpPr>
            <p:spPr bwMode="ltGray">
              <a:xfrm>
                <a:off x="2772" y="0"/>
                <a:ext cx="97" cy="57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458"/>
                  </a:cxn>
                  <a:cxn ang="0">
                    <a:pos x="96" y="576"/>
                  </a:cxn>
                  <a:cxn ang="0">
                    <a:pos x="96" y="0"/>
                  </a:cxn>
                  <a:cxn ang="0">
                    <a:pos x="0" y="0"/>
                  </a:cxn>
                </a:cxnLst>
                <a:rect l="0" t="0" r="r" b="b"/>
                <a:pathLst>
                  <a:path w="97" h="577">
                    <a:moveTo>
                      <a:pt x="0" y="0"/>
                    </a:moveTo>
                    <a:lnTo>
                      <a:pt x="1" y="458"/>
                    </a:lnTo>
                    <a:lnTo>
                      <a:pt x="96" y="576"/>
                    </a:lnTo>
                    <a:lnTo>
                      <a:pt x="96" y="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Freeform 16"/>
              <p:cNvSpPr>
                <a:spLocks/>
              </p:cNvSpPr>
              <p:nvPr/>
            </p:nvSpPr>
            <p:spPr bwMode="ltGray">
              <a:xfrm>
                <a:off x="3053" y="0"/>
                <a:ext cx="95" cy="577"/>
              </a:xfrm>
              <a:custGeom>
                <a:avLst/>
                <a:gdLst/>
                <a:ahLst/>
                <a:cxnLst>
                  <a:cxn ang="0">
                    <a:pos x="90" y="0"/>
                  </a:cxn>
                  <a:cxn ang="0">
                    <a:pos x="94" y="458"/>
                  </a:cxn>
                  <a:cxn ang="0">
                    <a:pos x="0" y="576"/>
                  </a:cxn>
                  <a:cxn ang="0">
                    <a:pos x="0" y="0"/>
                  </a:cxn>
                  <a:cxn ang="0">
                    <a:pos x="90" y="0"/>
                  </a:cxn>
                </a:cxnLst>
                <a:rect l="0" t="0" r="r" b="b"/>
                <a:pathLst>
                  <a:path w="95" h="577">
                    <a:moveTo>
                      <a:pt x="90" y="0"/>
                    </a:moveTo>
                    <a:lnTo>
                      <a:pt x="94" y="458"/>
                    </a:lnTo>
                    <a:lnTo>
                      <a:pt x="0" y="576"/>
                    </a:lnTo>
                    <a:lnTo>
                      <a:pt x="0" y="0"/>
                    </a:lnTo>
                    <a:lnTo>
                      <a:pt x="90" y="0"/>
                    </a:lnTo>
                  </a:path>
                </a:pathLst>
              </a:custGeom>
              <a:solidFill>
                <a:schemeClr val="hlink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Freeform 17"/>
              <p:cNvSpPr>
                <a:spLocks/>
              </p:cNvSpPr>
              <p:nvPr/>
            </p:nvSpPr>
            <p:spPr bwMode="ltGray">
              <a:xfrm>
                <a:off x="2957" y="0"/>
                <a:ext cx="97" cy="57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458"/>
                  </a:cxn>
                  <a:cxn ang="0">
                    <a:pos x="96" y="576"/>
                  </a:cxn>
                  <a:cxn ang="0">
                    <a:pos x="96" y="0"/>
                  </a:cxn>
                  <a:cxn ang="0">
                    <a:pos x="0" y="0"/>
                  </a:cxn>
                </a:cxnLst>
                <a:rect l="0" t="0" r="r" b="b"/>
                <a:pathLst>
                  <a:path w="97" h="577">
                    <a:moveTo>
                      <a:pt x="0" y="0"/>
                    </a:moveTo>
                    <a:lnTo>
                      <a:pt x="1" y="458"/>
                    </a:lnTo>
                    <a:lnTo>
                      <a:pt x="96" y="576"/>
                    </a:lnTo>
                    <a:lnTo>
                      <a:pt x="96" y="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0" y="1307"/>
              <a:ext cx="313" cy="667"/>
              <a:chOff x="0" y="1307"/>
              <a:chExt cx="313" cy="667"/>
            </a:xfrm>
          </p:grpSpPr>
          <p:sp>
            <p:nvSpPr>
              <p:cNvPr id="22" name="Freeform 19"/>
              <p:cNvSpPr>
                <a:spLocks/>
              </p:cNvSpPr>
              <p:nvPr/>
            </p:nvSpPr>
            <p:spPr bwMode="ltGray">
              <a:xfrm>
                <a:off x="0" y="1862"/>
                <a:ext cx="313" cy="112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202" y="111"/>
                  </a:cxn>
                  <a:cxn ang="0">
                    <a:pos x="312" y="0"/>
                  </a:cxn>
                  <a:cxn ang="0">
                    <a:pos x="0" y="0"/>
                  </a:cxn>
                  <a:cxn ang="0">
                    <a:pos x="0" y="111"/>
                  </a:cxn>
                </a:cxnLst>
                <a:rect l="0" t="0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chemeClr val="hlink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Freeform 20"/>
              <p:cNvSpPr>
                <a:spLocks/>
              </p:cNvSpPr>
              <p:nvPr/>
            </p:nvSpPr>
            <p:spPr bwMode="ltGray">
              <a:xfrm>
                <a:off x="0" y="1751"/>
                <a:ext cx="313" cy="1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02" y="0"/>
                  </a:cxn>
                  <a:cxn ang="0">
                    <a:pos x="312" y="111"/>
                  </a:cxn>
                  <a:cxn ang="0">
                    <a:pos x="0" y="111"/>
                  </a:cxn>
                  <a:cxn ang="0">
                    <a:pos x="0" y="0"/>
                  </a:cxn>
                </a:cxnLst>
                <a:rect l="0" t="0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Freeform 21"/>
              <p:cNvSpPr>
                <a:spLocks/>
              </p:cNvSpPr>
              <p:nvPr/>
            </p:nvSpPr>
            <p:spPr bwMode="ltGray">
              <a:xfrm>
                <a:off x="0" y="1640"/>
                <a:ext cx="313" cy="112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202" y="111"/>
                  </a:cxn>
                  <a:cxn ang="0">
                    <a:pos x="312" y="0"/>
                  </a:cxn>
                  <a:cxn ang="0">
                    <a:pos x="0" y="0"/>
                  </a:cxn>
                  <a:cxn ang="0">
                    <a:pos x="0" y="111"/>
                  </a:cxn>
                </a:cxnLst>
                <a:rect l="0" t="0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chemeClr val="hlink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Freeform 22"/>
              <p:cNvSpPr>
                <a:spLocks/>
              </p:cNvSpPr>
              <p:nvPr/>
            </p:nvSpPr>
            <p:spPr bwMode="ltGray">
              <a:xfrm>
                <a:off x="0" y="1529"/>
                <a:ext cx="313" cy="1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02" y="0"/>
                  </a:cxn>
                  <a:cxn ang="0">
                    <a:pos x="312" y="111"/>
                  </a:cxn>
                  <a:cxn ang="0">
                    <a:pos x="0" y="111"/>
                  </a:cxn>
                  <a:cxn ang="0">
                    <a:pos x="0" y="0"/>
                  </a:cxn>
                </a:cxnLst>
                <a:rect l="0" t="0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Freeform 23"/>
              <p:cNvSpPr>
                <a:spLocks/>
              </p:cNvSpPr>
              <p:nvPr/>
            </p:nvSpPr>
            <p:spPr bwMode="ltGray">
              <a:xfrm>
                <a:off x="0" y="1418"/>
                <a:ext cx="313" cy="112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202" y="111"/>
                  </a:cxn>
                  <a:cxn ang="0">
                    <a:pos x="312" y="0"/>
                  </a:cxn>
                  <a:cxn ang="0">
                    <a:pos x="0" y="0"/>
                  </a:cxn>
                  <a:cxn ang="0">
                    <a:pos x="0" y="111"/>
                  </a:cxn>
                </a:cxnLst>
                <a:rect l="0" t="0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chemeClr val="hlink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Freeform 24"/>
              <p:cNvSpPr>
                <a:spLocks/>
              </p:cNvSpPr>
              <p:nvPr/>
            </p:nvSpPr>
            <p:spPr bwMode="ltGray">
              <a:xfrm>
                <a:off x="0" y="1307"/>
                <a:ext cx="313" cy="1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02" y="0"/>
                  </a:cxn>
                  <a:cxn ang="0">
                    <a:pos x="312" y="111"/>
                  </a:cxn>
                  <a:cxn ang="0">
                    <a:pos x="0" y="111"/>
                  </a:cxn>
                  <a:cxn ang="0">
                    <a:pos x="0" y="0"/>
                  </a:cxn>
                </a:cxnLst>
                <a:rect l="0" t="0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5" name="Group 25"/>
            <p:cNvGrpSpPr>
              <a:grpSpLocks/>
            </p:cNvGrpSpPr>
            <p:nvPr/>
          </p:nvGrpSpPr>
          <p:grpSpPr bwMode="auto">
            <a:xfrm>
              <a:off x="5442" y="1307"/>
              <a:ext cx="318" cy="637"/>
              <a:chOff x="5442" y="1307"/>
              <a:chExt cx="318" cy="637"/>
            </a:xfrm>
          </p:grpSpPr>
          <p:sp>
            <p:nvSpPr>
              <p:cNvPr id="16" name="Freeform 26"/>
              <p:cNvSpPr>
                <a:spLocks/>
              </p:cNvSpPr>
              <p:nvPr/>
            </p:nvSpPr>
            <p:spPr bwMode="ltGray">
              <a:xfrm>
                <a:off x="5442" y="1837"/>
                <a:ext cx="318" cy="107"/>
              </a:xfrm>
              <a:custGeom>
                <a:avLst/>
                <a:gdLst/>
                <a:ahLst/>
                <a:cxnLst>
                  <a:cxn ang="0">
                    <a:pos x="317" y="106"/>
                  </a:cxn>
                  <a:cxn ang="0">
                    <a:pos x="111" y="106"/>
                  </a:cxn>
                  <a:cxn ang="0">
                    <a:pos x="0" y="0"/>
                  </a:cxn>
                  <a:cxn ang="0">
                    <a:pos x="317" y="0"/>
                  </a:cxn>
                  <a:cxn ang="0">
                    <a:pos x="317" y="106"/>
                  </a:cxn>
                </a:cxnLst>
                <a:rect l="0" t="0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chemeClr val="hlink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Freeform 27"/>
              <p:cNvSpPr>
                <a:spLocks/>
              </p:cNvSpPr>
              <p:nvPr/>
            </p:nvSpPr>
            <p:spPr bwMode="ltGray">
              <a:xfrm>
                <a:off x="5442" y="1731"/>
                <a:ext cx="318" cy="107"/>
              </a:xfrm>
              <a:custGeom>
                <a:avLst/>
                <a:gdLst/>
                <a:ahLst/>
                <a:cxnLst>
                  <a:cxn ang="0">
                    <a:pos x="317" y="0"/>
                  </a:cxn>
                  <a:cxn ang="0">
                    <a:pos x="111" y="0"/>
                  </a:cxn>
                  <a:cxn ang="0">
                    <a:pos x="0" y="106"/>
                  </a:cxn>
                  <a:cxn ang="0">
                    <a:pos x="317" y="106"/>
                  </a:cxn>
                  <a:cxn ang="0">
                    <a:pos x="317" y="0"/>
                  </a:cxn>
                </a:cxnLst>
                <a:rect l="0" t="0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chemeClr val="bg2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Freeform 28"/>
              <p:cNvSpPr>
                <a:spLocks/>
              </p:cNvSpPr>
              <p:nvPr/>
            </p:nvSpPr>
            <p:spPr bwMode="ltGray">
              <a:xfrm>
                <a:off x="5442" y="1625"/>
                <a:ext cx="318" cy="107"/>
              </a:xfrm>
              <a:custGeom>
                <a:avLst/>
                <a:gdLst/>
                <a:ahLst/>
                <a:cxnLst>
                  <a:cxn ang="0">
                    <a:pos x="317" y="106"/>
                  </a:cxn>
                  <a:cxn ang="0">
                    <a:pos x="111" y="106"/>
                  </a:cxn>
                  <a:cxn ang="0">
                    <a:pos x="0" y="0"/>
                  </a:cxn>
                  <a:cxn ang="0">
                    <a:pos x="317" y="0"/>
                  </a:cxn>
                  <a:cxn ang="0">
                    <a:pos x="317" y="106"/>
                  </a:cxn>
                </a:cxnLst>
                <a:rect l="0" t="0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chemeClr val="hlink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Freeform 29"/>
              <p:cNvSpPr>
                <a:spLocks/>
              </p:cNvSpPr>
              <p:nvPr/>
            </p:nvSpPr>
            <p:spPr bwMode="ltGray">
              <a:xfrm>
                <a:off x="5442" y="1519"/>
                <a:ext cx="318" cy="107"/>
              </a:xfrm>
              <a:custGeom>
                <a:avLst/>
                <a:gdLst/>
                <a:ahLst/>
                <a:cxnLst>
                  <a:cxn ang="0">
                    <a:pos x="317" y="0"/>
                  </a:cxn>
                  <a:cxn ang="0">
                    <a:pos x="111" y="0"/>
                  </a:cxn>
                  <a:cxn ang="0">
                    <a:pos x="0" y="106"/>
                  </a:cxn>
                  <a:cxn ang="0">
                    <a:pos x="317" y="106"/>
                  </a:cxn>
                  <a:cxn ang="0">
                    <a:pos x="317" y="0"/>
                  </a:cxn>
                </a:cxnLst>
                <a:rect l="0" t="0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chemeClr val="bg2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Freeform 30"/>
              <p:cNvSpPr>
                <a:spLocks/>
              </p:cNvSpPr>
              <p:nvPr/>
            </p:nvSpPr>
            <p:spPr bwMode="ltGray">
              <a:xfrm>
                <a:off x="5442" y="1413"/>
                <a:ext cx="318" cy="107"/>
              </a:xfrm>
              <a:custGeom>
                <a:avLst/>
                <a:gdLst/>
                <a:ahLst/>
                <a:cxnLst>
                  <a:cxn ang="0">
                    <a:pos x="317" y="106"/>
                  </a:cxn>
                  <a:cxn ang="0">
                    <a:pos x="111" y="106"/>
                  </a:cxn>
                  <a:cxn ang="0">
                    <a:pos x="0" y="0"/>
                  </a:cxn>
                  <a:cxn ang="0">
                    <a:pos x="317" y="0"/>
                  </a:cxn>
                  <a:cxn ang="0">
                    <a:pos x="317" y="106"/>
                  </a:cxn>
                </a:cxnLst>
                <a:rect l="0" t="0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chemeClr val="hlink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31"/>
              <p:cNvSpPr>
                <a:spLocks/>
              </p:cNvSpPr>
              <p:nvPr/>
            </p:nvSpPr>
            <p:spPr bwMode="ltGray">
              <a:xfrm>
                <a:off x="5442" y="1307"/>
                <a:ext cx="318" cy="107"/>
              </a:xfrm>
              <a:custGeom>
                <a:avLst/>
                <a:gdLst/>
                <a:ahLst/>
                <a:cxnLst>
                  <a:cxn ang="0">
                    <a:pos x="317" y="0"/>
                  </a:cxn>
                  <a:cxn ang="0">
                    <a:pos x="111" y="0"/>
                  </a:cxn>
                  <a:cxn ang="0">
                    <a:pos x="0" y="106"/>
                  </a:cxn>
                  <a:cxn ang="0">
                    <a:pos x="317" y="106"/>
                  </a:cxn>
                  <a:cxn ang="0">
                    <a:pos x="317" y="0"/>
                  </a:cxn>
                </a:cxnLst>
                <a:rect l="0" t="0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chemeClr val="bg2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7200" name="Rectangle 3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057400"/>
            <a:ext cx="77724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201" name="Rectangle 3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648200"/>
            <a:ext cx="6400800" cy="1752600"/>
          </a:xfrm>
        </p:spPr>
        <p:txBody>
          <a:bodyPr anchor="ctr"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4" name="Rectangle 34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4008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EAD65B7-3CF4-47BE-9DAD-562E69B443CA}" type="datetime1">
              <a:rPr lang="en-US"/>
              <a:pPr>
                <a:defRPr/>
              </a:pPr>
              <a:t>1/23/2012</a:t>
            </a:fld>
            <a:endParaRPr lang="en-US"/>
          </a:p>
        </p:txBody>
      </p:sp>
      <p:sp>
        <p:nvSpPr>
          <p:cNvPr id="35" name="Rectangle 3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" name="Rectangle 3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2D1B94-28D5-4390-987F-94EDBDA609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3EABD-368E-44BF-BB49-9338E56A259B}" type="datetime1">
              <a:rPr lang="en-US"/>
              <a:pPr>
                <a:defRPr/>
              </a:pPr>
              <a:t>1/23/2012</a:t>
            </a:fld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DA079-FFB2-42B3-9F80-9041E70861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00D14-5CE7-4EC3-8821-46B5714452AE}" type="datetime1">
              <a:rPr lang="en-US"/>
              <a:pPr>
                <a:defRPr/>
              </a:pPr>
              <a:t>1/23/2012</a:t>
            </a:fld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A12FC-64E4-4D6C-8C9C-087019CAB6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C9666-13B3-43B1-AC32-E371AC5FF35A}" type="datetime1">
              <a:rPr lang="en-US"/>
              <a:pPr>
                <a:defRPr/>
              </a:pPr>
              <a:t>1/23/2012</a:t>
            </a:fld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EB850-4782-4A58-959A-F588FF58C8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4CF74-D8D2-485E-A941-699535B1162E}" type="datetime1">
              <a:rPr lang="en-US"/>
              <a:pPr>
                <a:defRPr/>
              </a:pPr>
              <a:t>1/23/2012</a:t>
            </a:fld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7B5321-840B-476E-B9BD-C5BC74ACBC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2EAB6-41A3-4344-8F77-B03D2A3693E8}" type="datetime1">
              <a:rPr lang="en-US"/>
              <a:pPr>
                <a:defRPr/>
              </a:pPr>
              <a:t>1/23/2012</a:t>
            </a:fld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7733AE-BFA9-499D-BE6B-BCC5F40018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6D669-C6DE-40C0-B221-BF70E6150084}" type="datetime1">
              <a:rPr lang="en-US"/>
              <a:pPr>
                <a:defRPr/>
              </a:pPr>
              <a:t>1/23/2012</a:t>
            </a:fld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D9F22-88E5-4A5F-8F7F-CC8C078A42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BAECE5-0280-4BCF-BB35-462E67A7BC96}" type="datetime1">
              <a:rPr lang="en-US"/>
              <a:pPr>
                <a:defRPr/>
              </a:pPr>
              <a:t>1/23/2012</a:t>
            </a:fld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1D2F56-0F9F-4D1D-BB05-9E83E76AA4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E5A95-4670-476B-BB2B-5DB67C70580E}" type="datetime1">
              <a:rPr lang="en-US"/>
              <a:pPr>
                <a:defRPr/>
              </a:pPr>
              <a:t>1/23/2012</a:t>
            </a:fld>
            <a:endParaRPr lang="en-US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DA6719-B438-4D69-B9DB-01EB34E232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8FE45D-FED5-467E-B55A-7EC126CAFB7C}" type="datetime1">
              <a:rPr lang="en-US"/>
              <a:pPr>
                <a:defRPr/>
              </a:pPr>
              <a:t>1/23/2012</a:t>
            </a:fld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86576E-6B6D-4F84-B621-EC7781B4F3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ABB982-5F4D-4020-B978-9BFC261BADAD}" type="datetime1">
              <a:rPr lang="en-US"/>
              <a:pPr>
                <a:defRPr/>
              </a:pPr>
              <a:t>1/23/2012</a:t>
            </a:fld>
            <a:endParaRPr 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A9795-D7DB-4446-B80F-06ED4A1FC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768A2-4A75-4E0B-8208-B2B9D16711FF}" type="datetime1">
              <a:rPr lang="en-US"/>
              <a:pPr>
                <a:defRPr/>
              </a:pPr>
              <a:t>1/23/2012</a:t>
            </a:fld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357B64-6FA7-4363-BA40-6DBDC7CDA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D030EC-6E62-45E6-AD04-F4B80D435D9C}" type="datetime1">
              <a:rPr lang="en-US"/>
              <a:pPr>
                <a:defRPr/>
              </a:pPr>
              <a:t>1/23/2012</a:t>
            </a:fld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1F143-36C4-4A5D-9028-AEC4A1D3E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64638" cy="6867525"/>
            <a:chOff x="0" y="0"/>
            <a:chExt cx="5773" cy="4326"/>
          </a:xfrm>
        </p:grpSpPr>
        <p:sp>
          <p:nvSpPr>
            <p:cNvPr id="6147" name="Rectangle 3"/>
            <p:cNvSpPr>
              <a:spLocks noChangeArrowheads="1"/>
            </p:cNvSpPr>
            <p:nvPr/>
          </p:nvSpPr>
          <p:spPr bwMode="white">
            <a:xfrm>
              <a:off x="0" y="0"/>
              <a:ext cx="2871" cy="216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path path="rect">
                <a:fillToRect r="100000" b="10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48" name="Rectangle 4"/>
            <p:cNvSpPr>
              <a:spLocks noChangeArrowheads="1"/>
            </p:cNvSpPr>
            <p:nvPr/>
          </p:nvSpPr>
          <p:spPr bwMode="white">
            <a:xfrm>
              <a:off x="0" y="2162"/>
              <a:ext cx="2870" cy="2154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path path="rect">
                <a:fillToRect t="100000" r="10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49" name="Rectangle 5"/>
            <p:cNvSpPr>
              <a:spLocks noChangeArrowheads="1"/>
            </p:cNvSpPr>
            <p:nvPr/>
          </p:nvSpPr>
          <p:spPr bwMode="white">
            <a:xfrm>
              <a:off x="2882" y="0"/>
              <a:ext cx="2871" cy="216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path path="rect">
                <a:fillToRect l="100000" b="10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50" name="Rectangle 6"/>
            <p:cNvSpPr>
              <a:spLocks noChangeArrowheads="1"/>
            </p:cNvSpPr>
            <p:nvPr/>
          </p:nvSpPr>
          <p:spPr bwMode="white">
            <a:xfrm>
              <a:off x="2882" y="2162"/>
              <a:ext cx="2871" cy="2154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path path="rect">
                <a:fillToRect l="100000" t="10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 useBgFill="1">
          <p:nvSpPr>
            <p:cNvPr id="6151" name="Rectangle 7"/>
            <p:cNvSpPr>
              <a:spLocks noChangeArrowheads="1"/>
            </p:cNvSpPr>
            <p:nvPr/>
          </p:nvSpPr>
          <p:spPr bwMode="ltGray">
            <a:xfrm>
              <a:off x="184" y="208"/>
              <a:ext cx="5396" cy="3908"/>
            </a:xfrm>
            <a:prstGeom prst="rect">
              <a:avLst/>
            </a:prstGeom>
            <a:ln w="1270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52" name="Rectangle 8"/>
            <p:cNvSpPr>
              <a:spLocks noChangeArrowheads="1"/>
            </p:cNvSpPr>
            <p:nvPr/>
          </p:nvSpPr>
          <p:spPr bwMode="auto">
            <a:xfrm>
              <a:off x="250" y="268"/>
              <a:ext cx="5264" cy="3788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53" name="Rectangle 9"/>
            <p:cNvSpPr>
              <a:spLocks noChangeArrowheads="1"/>
            </p:cNvSpPr>
            <p:nvPr/>
          </p:nvSpPr>
          <p:spPr bwMode="white">
            <a:xfrm>
              <a:off x="294" y="315"/>
              <a:ext cx="5173" cy="369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63" name="Group 10"/>
            <p:cNvGrpSpPr>
              <a:grpSpLocks/>
            </p:cNvGrpSpPr>
            <p:nvPr/>
          </p:nvGrpSpPr>
          <p:grpSpPr bwMode="auto">
            <a:xfrm>
              <a:off x="2587" y="0"/>
              <a:ext cx="567" cy="337"/>
              <a:chOff x="2587" y="0"/>
              <a:chExt cx="567" cy="337"/>
            </a:xfrm>
          </p:grpSpPr>
          <p:sp>
            <p:nvSpPr>
              <p:cNvPr id="6155" name="Freeform 11"/>
              <p:cNvSpPr>
                <a:spLocks/>
              </p:cNvSpPr>
              <p:nvPr/>
            </p:nvSpPr>
            <p:spPr bwMode="ltGray">
              <a:xfrm>
                <a:off x="3058" y="0"/>
                <a:ext cx="96" cy="337"/>
              </a:xfrm>
              <a:custGeom>
                <a:avLst/>
                <a:gdLst/>
                <a:ahLst/>
                <a:cxnLst>
                  <a:cxn ang="0">
                    <a:pos x="95" y="0"/>
                  </a:cxn>
                  <a:cxn ang="0">
                    <a:pos x="95" y="218"/>
                  </a:cxn>
                  <a:cxn ang="0">
                    <a:pos x="0" y="336"/>
                  </a:cxn>
                  <a:cxn ang="0">
                    <a:pos x="0" y="0"/>
                  </a:cxn>
                  <a:cxn ang="0">
                    <a:pos x="95" y="0"/>
                  </a:cxn>
                </a:cxnLst>
                <a:rect l="0" t="0" r="r" b="b"/>
                <a:pathLst>
                  <a:path w="96" h="337">
                    <a:moveTo>
                      <a:pt x="95" y="0"/>
                    </a:moveTo>
                    <a:lnTo>
                      <a:pt x="95" y="218"/>
                    </a:lnTo>
                    <a:lnTo>
                      <a:pt x="0" y="336"/>
                    </a:lnTo>
                    <a:lnTo>
                      <a:pt x="0" y="0"/>
                    </a:lnTo>
                    <a:lnTo>
                      <a:pt x="95" y="0"/>
                    </a:lnTo>
                  </a:path>
                </a:pathLst>
              </a:custGeom>
              <a:solidFill>
                <a:schemeClr val="hlink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56" name="Freeform 12"/>
              <p:cNvSpPr>
                <a:spLocks/>
              </p:cNvSpPr>
              <p:nvPr/>
            </p:nvSpPr>
            <p:spPr bwMode="ltGray">
              <a:xfrm>
                <a:off x="2964" y="0"/>
                <a:ext cx="95" cy="33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18"/>
                  </a:cxn>
                  <a:cxn ang="0">
                    <a:pos x="94" y="336"/>
                  </a:cxn>
                  <a:cxn ang="0">
                    <a:pos x="94" y="0"/>
                  </a:cxn>
                  <a:cxn ang="0">
                    <a:pos x="0" y="0"/>
                  </a:cxn>
                </a:cxnLst>
                <a:rect l="0" t="0" r="r" b="b"/>
                <a:pathLst>
                  <a:path w="95" h="337">
                    <a:moveTo>
                      <a:pt x="0" y="0"/>
                    </a:moveTo>
                    <a:lnTo>
                      <a:pt x="0" y="218"/>
                    </a:lnTo>
                    <a:lnTo>
                      <a:pt x="94" y="336"/>
                    </a:lnTo>
                    <a:lnTo>
                      <a:pt x="94" y="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57" name="Freeform 13"/>
              <p:cNvSpPr>
                <a:spLocks/>
              </p:cNvSpPr>
              <p:nvPr/>
            </p:nvSpPr>
            <p:spPr bwMode="ltGray">
              <a:xfrm>
                <a:off x="2870" y="0"/>
                <a:ext cx="95" cy="337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94" y="218"/>
                  </a:cxn>
                  <a:cxn ang="0">
                    <a:pos x="0" y="336"/>
                  </a:cxn>
                  <a:cxn ang="0">
                    <a:pos x="0" y="0"/>
                  </a:cxn>
                  <a:cxn ang="0">
                    <a:pos x="94" y="0"/>
                  </a:cxn>
                </a:cxnLst>
                <a:rect l="0" t="0" r="r" b="b"/>
                <a:pathLst>
                  <a:path w="95" h="337">
                    <a:moveTo>
                      <a:pt x="94" y="0"/>
                    </a:moveTo>
                    <a:lnTo>
                      <a:pt x="94" y="218"/>
                    </a:lnTo>
                    <a:lnTo>
                      <a:pt x="0" y="336"/>
                    </a:lnTo>
                    <a:lnTo>
                      <a:pt x="0" y="0"/>
                    </a:lnTo>
                    <a:lnTo>
                      <a:pt x="94" y="0"/>
                    </a:lnTo>
                  </a:path>
                </a:pathLst>
              </a:custGeom>
              <a:solidFill>
                <a:schemeClr val="hlink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58" name="Freeform 14"/>
              <p:cNvSpPr>
                <a:spLocks/>
              </p:cNvSpPr>
              <p:nvPr/>
            </p:nvSpPr>
            <p:spPr bwMode="ltGray">
              <a:xfrm>
                <a:off x="2776" y="0"/>
                <a:ext cx="95" cy="33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18"/>
                  </a:cxn>
                  <a:cxn ang="0">
                    <a:pos x="94" y="336"/>
                  </a:cxn>
                  <a:cxn ang="0">
                    <a:pos x="94" y="0"/>
                  </a:cxn>
                  <a:cxn ang="0">
                    <a:pos x="0" y="0"/>
                  </a:cxn>
                </a:cxnLst>
                <a:rect l="0" t="0" r="r" b="b"/>
                <a:pathLst>
                  <a:path w="95" h="337">
                    <a:moveTo>
                      <a:pt x="0" y="0"/>
                    </a:moveTo>
                    <a:lnTo>
                      <a:pt x="0" y="218"/>
                    </a:lnTo>
                    <a:lnTo>
                      <a:pt x="94" y="336"/>
                    </a:lnTo>
                    <a:lnTo>
                      <a:pt x="94" y="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59" name="Freeform 15"/>
              <p:cNvSpPr>
                <a:spLocks/>
              </p:cNvSpPr>
              <p:nvPr/>
            </p:nvSpPr>
            <p:spPr bwMode="ltGray">
              <a:xfrm>
                <a:off x="2682" y="0"/>
                <a:ext cx="95" cy="337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94" y="218"/>
                  </a:cxn>
                  <a:cxn ang="0">
                    <a:pos x="0" y="336"/>
                  </a:cxn>
                  <a:cxn ang="0">
                    <a:pos x="0" y="0"/>
                  </a:cxn>
                  <a:cxn ang="0">
                    <a:pos x="94" y="0"/>
                  </a:cxn>
                </a:cxnLst>
                <a:rect l="0" t="0" r="r" b="b"/>
                <a:pathLst>
                  <a:path w="95" h="337">
                    <a:moveTo>
                      <a:pt x="94" y="0"/>
                    </a:moveTo>
                    <a:lnTo>
                      <a:pt x="94" y="218"/>
                    </a:lnTo>
                    <a:lnTo>
                      <a:pt x="0" y="336"/>
                    </a:lnTo>
                    <a:lnTo>
                      <a:pt x="0" y="0"/>
                    </a:lnTo>
                    <a:lnTo>
                      <a:pt x="94" y="0"/>
                    </a:lnTo>
                  </a:path>
                </a:pathLst>
              </a:custGeom>
              <a:solidFill>
                <a:schemeClr val="hlink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60" name="Freeform 16"/>
              <p:cNvSpPr>
                <a:spLocks/>
              </p:cNvSpPr>
              <p:nvPr/>
            </p:nvSpPr>
            <p:spPr bwMode="ltGray">
              <a:xfrm>
                <a:off x="2587" y="0"/>
                <a:ext cx="96" cy="33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18"/>
                  </a:cxn>
                  <a:cxn ang="0">
                    <a:pos x="95" y="336"/>
                  </a:cxn>
                  <a:cxn ang="0">
                    <a:pos x="95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37">
                    <a:moveTo>
                      <a:pt x="0" y="0"/>
                    </a:moveTo>
                    <a:lnTo>
                      <a:pt x="0" y="218"/>
                    </a:lnTo>
                    <a:lnTo>
                      <a:pt x="95" y="336"/>
                    </a:lnTo>
                    <a:lnTo>
                      <a:pt x="95" y="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2064" name="Group 17"/>
            <p:cNvGrpSpPr>
              <a:grpSpLocks/>
            </p:cNvGrpSpPr>
            <p:nvPr/>
          </p:nvGrpSpPr>
          <p:grpSpPr bwMode="auto">
            <a:xfrm>
              <a:off x="2587" y="3997"/>
              <a:ext cx="567" cy="329"/>
              <a:chOff x="2587" y="3997"/>
              <a:chExt cx="567" cy="329"/>
            </a:xfrm>
          </p:grpSpPr>
          <p:sp>
            <p:nvSpPr>
              <p:cNvPr id="6162" name="Freeform 18"/>
              <p:cNvSpPr>
                <a:spLocks/>
              </p:cNvSpPr>
              <p:nvPr/>
            </p:nvSpPr>
            <p:spPr bwMode="ltGray">
              <a:xfrm>
                <a:off x="3058" y="3997"/>
                <a:ext cx="96" cy="329"/>
              </a:xfrm>
              <a:custGeom>
                <a:avLst/>
                <a:gdLst/>
                <a:ahLst/>
                <a:cxnLst>
                  <a:cxn ang="0">
                    <a:pos x="95" y="328"/>
                  </a:cxn>
                  <a:cxn ang="0">
                    <a:pos x="95" y="115"/>
                  </a:cxn>
                  <a:cxn ang="0">
                    <a:pos x="0" y="0"/>
                  </a:cxn>
                  <a:cxn ang="0">
                    <a:pos x="0" y="328"/>
                  </a:cxn>
                  <a:cxn ang="0">
                    <a:pos x="95" y="328"/>
                  </a:cxn>
                </a:cxnLst>
                <a:rect l="0" t="0" r="r" b="b"/>
                <a:pathLst>
                  <a:path w="96" h="329">
                    <a:moveTo>
                      <a:pt x="95" y="328"/>
                    </a:moveTo>
                    <a:lnTo>
                      <a:pt x="95" y="115"/>
                    </a:lnTo>
                    <a:lnTo>
                      <a:pt x="0" y="0"/>
                    </a:lnTo>
                    <a:lnTo>
                      <a:pt x="0" y="328"/>
                    </a:lnTo>
                    <a:lnTo>
                      <a:pt x="95" y="328"/>
                    </a:lnTo>
                  </a:path>
                </a:pathLst>
              </a:custGeom>
              <a:solidFill>
                <a:schemeClr val="hlink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63" name="Freeform 19"/>
              <p:cNvSpPr>
                <a:spLocks/>
              </p:cNvSpPr>
              <p:nvPr/>
            </p:nvSpPr>
            <p:spPr bwMode="ltGray">
              <a:xfrm>
                <a:off x="2964" y="3997"/>
                <a:ext cx="95" cy="329"/>
              </a:xfrm>
              <a:custGeom>
                <a:avLst/>
                <a:gdLst/>
                <a:ahLst/>
                <a:cxnLst>
                  <a:cxn ang="0">
                    <a:pos x="0" y="328"/>
                  </a:cxn>
                  <a:cxn ang="0">
                    <a:pos x="0" y="115"/>
                  </a:cxn>
                  <a:cxn ang="0">
                    <a:pos x="94" y="0"/>
                  </a:cxn>
                  <a:cxn ang="0">
                    <a:pos x="94" y="328"/>
                  </a:cxn>
                  <a:cxn ang="0">
                    <a:pos x="0" y="328"/>
                  </a:cxn>
                </a:cxnLst>
                <a:rect l="0" t="0" r="r" b="b"/>
                <a:pathLst>
                  <a:path w="95" h="329">
                    <a:moveTo>
                      <a:pt x="0" y="328"/>
                    </a:moveTo>
                    <a:lnTo>
                      <a:pt x="0" y="115"/>
                    </a:lnTo>
                    <a:lnTo>
                      <a:pt x="94" y="0"/>
                    </a:lnTo>
                    <a:lnTo>
                      <a:pt x="94" y="328"/>
                    </a:lnTo>
                    <a:lnTo>
                      <a:pt x="0" y="328"/>
                    </a:lnTo>
                  </a:path>
                </a:pathLst>
              </a:custGeom>
              <a:solidFill>
                <a:schemeClr val="bg2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64" name="Freeform 20"/>
              <p:cNvSpPr>
                <a:spLocks/>
              </p:cNvSpPr>
              <p:nvPr/>
            </p:nvSpPr>
            <p:spPr bwMode="ltGray">
              <a:xfrm>
                <a:off x="2870" y="3997"/>
                <a:ext cx="95" cy="329"/>
              </a:xfrm>
              <a:custGeom>
                <a:avLst/>
                <a:gdLst/>
                <a:ahLst/>
                <a:cxnLst>
                  <a:cxn ang="0">
                    <a:pos x="94" y="328"/>
                  </a:cxn>
                  <a:cxn ang="0">
                    <a:pos x="94" y="115"/>
                  </a:cxn>
                  <a:cxn ang="0">
                    <a:pos x="0" y="0"/>
                  </a:cxn>
                  <a:cxn ang="0">
                    <a:pos x="0" y="328"/>
                  </a:cxn>
                  <a:cxn ang="0">
                    <a:pos x="94" y="328"/>
                  </a:cxn>
                </a:cxnLst>
                <a:rect l="0" t="0" r="r" b="b"/>
                <a:pathLst>
                  <a:path w="95" h="329">
                    <a:moveTo>
                      <a:pt x="94" y="328"/>
                    </a:moveTo>
                    <a:lnTo>
                      <a:pt x="94" y="115"/>
                    </a:lnTo>
                    <a:lnTo>
                      <a:pt x="0" y="0"/>
                    </a:lnTo>
                    <a:lnTo>
                      <a:pt x="0" y="328"/>
                    </a:lnTo>
                    <a:lnTo>
                      <a:pt x="94" y="328"/>
                    </a:lnTo>
                  </a:path>
                </a:pathLst>
              </a:custGeom>
              <a:solidFill>
                <a:schemeClr val="hlink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65" name="Freeform 21"/>
              <p:cNvSpPr>
                <a:spLocks/>
              </p:cNvSpPr>
              <p:nvPr/>
            </p:nvSpPr>
            <p:spPr bwMode="ltGray">
              <a:xfrm>
                <a:off x="2776" y="3997"/>
                <a:ext cx="95" cy="329"/>
              </a:xfrm>
              <a:custGeom>
                <a:avLst/>
                <a:gdLst/>
                <a:ahLst/>
                <a:cxnLst>
                  <a:cxn ang="0">
                    <a:pos x="0" y="328"/>
                  </a:cxn>
                  <a:cxn ang="0">
                    <a:pos x="0" y="115"/>
                  </a:cxn>
                  <a:cxn ang="0">
                    <a:pos x="94" y="0"/>
                  </a:cxn>
                  <a:cxn ang="0">
                    <a:pos x="94" y="328"/>
                  </a:cxn>
                  <a:cxn ang="0">
                    <a:pos x="0" y="328"/>
                  </a:cxn>
                </a:cxnLst>
                <a:rect l="0" t="0" r="r" b="b"/>
                <a:pathLst>
                  <a:path w="95" h="329">
                    <a:moveTo>
                      <a:pt x="0" y="328"/>
                    </a:moveTo>
                    <a:lnTo>
                      <a:pt x="0" y="115"/>
                    </a:lnTo>
                    <a:lnTo>
                      <a:pt x="94" y="0"/>
                    </a:lnTo>
                    <a:lnTo>
                      <a:pt x="94" y="328"/>
                    </a:lnTo>
                    <a:lnTo>
                      <a:pt x="0" y="328"/>
                    </a:lnTo>
                  </a:path>
                </a:pathLst>
              </a:custGeom>
              <a:solidFill>
                <a:schemeClr val="bg2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66" name="Freeform 22"/>
              <p:cNvSpPr>
                <a:spLocks/>
              </p:cNvSpPr>
              <p:nvPr/>
            </p:nvSpPr>
            <p:spPr bwMode="ltGray">
              <a:xfrm>
                <a:off x="2682" y="3997"/>
                <a:ext cx="95" cy="329"/>
              </a:xfrm>
              <a:custGeom>
                <a:avLst/>
                <a:gdLst/>
                <a:ahLst/>
                <a:cxnLst>
                  <a:cxn ang="0">
                    <a:pos x="94" y="328"/>
                  </a:cxn>
                  <a:cxn ang="0">
                    <a:pos x="94" y="115"/>
                  </a:cxn>
                  <a:cxn ang="0">
                    <a:pos x="0" y="0"/>
                  </a:cxn>
                  <a:cxn ang="0">
                    <a:pos x="0" y="328"/>
                  </a:cxn>
                  <a:cxn ang="0">
                    <a:pos x="94" y="328"/>
                  </a:cxn>
                </a:cxnLst>
                <a:rect l="0" t="0" r="r" b="b"/>
                <a:pathLst>
                  <a:path w="95" h="329">
                    <a:moveTo>
                      <a:pt x="94" y="328"/>
                    </a:moveTo>
                    <a:lnTo>
                      <a:pt x="94" y="115"/>
                    </a:lnTo>
                    <a:lnTo>
                      <a:pt x="0" y="0"/>
                    </a:lnTo>
                    <a:lnTo>
                      <a:pt x="0" y="328"/>
                    </a:lnTo>
                    <a:lnTo>
                      <a:pt x="94" y="328"/>
                    </a:lnTo>
                  </a:path>
                </a:pathLst>
              </a:custGeom>
              <a:solidFill>
                <a:schemeClr val="hlink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67" name="Freeform 23"/>
              <p:cNvSpPr>
                <a:spLocks/>
              </p:cNvSpPr>
              <p:nvPr/>
            </p:nvSpPr>
            <p:spPr bwMode="ltGray">
              <a:xfrm>
                <a:off x="2587" y="3997"/>
                <a:ext cx="96" cy="329"/>
              </a:xfrm>
              <a:custGeom>
                <a:avLst/>
                <a:gdLst/>
                <a:ahLst/>
                <a:cxnLst>
                  <a:cxn ang="0">
                    <a:pos x="0" y="328"/>
                  </a:cxn>
                  <a:cxn ang="0">
                    <a:pos x="0" y="115"/>
                  </a:cxn>
                  <a:cxn ang="0">
                    <a:pos x="95" y="0"/>
                  </a:cxn>
                  <a:cxn ang="0">
                    <a:pos x="95" y="328"/>
                  </a:cxn>
                  <a:cxn ang="0">
                    <a:pos x="0" y="328"/>
                  </a:cxn>
                </a:cxnLst>
                <a:rect l="0" t="0" r="r" b="b"/>
                <a:pathLst>
                  <a:path w="96" h="329">
                    <a:moveTo>
                      <a:pt x="0" y="328"/>
                    </a:moveTo>
                    <a:lnTo>
                      <a:pt x="0" y="115"/>
                    </a:lnTo>
                    <a:lnTo>
                      <a:pt x="95" y="0"/>
                    </a:lnTo>
                    <a:lnTo>
                      <a:pt x="95" y="328"/>
                    </a:lnTo>
                    <a:lnTo>
                      <a:pt x="0" y="328"/>
                    </a:lnTo>
                  </a:path>
                </a:pathLst>
              </a:custGeom>
              <a:solidFill>
                <a:schemeClr val="bg2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2065" name="Group 24"/>
            <p:cNvGrpSpPr>
              <a:grpSpLocks/>
            </p:cNvGrpSpPr>
            <p:nvPr/>
          </p:nvGrpSpPr>
          <p:grpSpPr bwMode="auto">
            <a:xfrm>
              <a:off x="0" y="1835"/>
              <a:ext cx="313" cy="667"/>
              <a:chOff x="0" y="1835"/>
              <a:chExt cx="313" cy="667"/>
            </a:xfrm>
          </p:grpSpPr>
          <p:sp>
            <p:nvSpPr>
              <p:cNvPr id="6169" name="Freeform 25"/>
              <p:cNvSpPr>
                <a:spLocks/>
              </p:cNvSpPr>
              <p:nvPr/>
            </p:nvSpPr>
            <p:spPr bwMode="ltGray">
              <a:xfrm>
                <a:off x="0" y="2390"/>
                <a:ext cx="313" cy="112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202" y="111"/>
                  </a:cxn>
                  <a:cxn ang="0">
                    <a:pos x="312" y="0"/>
                  </a:cxn>
                  <a:cxn ang="0">
                    <a:pos x="0" y="0"/>
                  </a:cxn>
                  <a:cxn ang="0">
                    <a:pos x="0" y="111"/>
                  </a:cxn>
                </a:cxnLst>
                <a:rect l="0" t="0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chemeClr val="hlink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70" name="Freeform 26"/>
              <p:cNvSpPr>
                <a:spLocks/>
              </p:cNvSpPr>
              <p:nvPr/>
            </p:nvSpPr>
            <p:spPr bwMode="ltGray">
              <a:xfrm>
                <a:off x="0" y="2279"/>
                <a:ext cx="313" cy="1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02" y="0"/>
                  </a:cxn>
                  <a:cxn ang="0">
                    <a:pos x="312" y="111"/>
                  </a:cxn>
                  <a:cxn ang="0">
                    <a:pos x="0" y="111"/>
                  </a:cxn>
                  <a:cxn ang="0">
                    <a:pos x="0" y="0"/>
                  </a:cxn>
                </a:cxnLst>
                <a:rect l="0" t="0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71" name="Freeform 27"/>
              <p:cNvSpPr>
                <a:spLocks/>
              </p:cNvSpPr>
              <p:nvPr/>
            </p:nvSpPr>
            <p:spPr bwMode="ltGray">
              <a:xfrm>
                <a:off x="0" y="2168"/>
                <a:ext cx="313" cy="112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202" y="111"/>
                  </a:cxn>
                  <a:cxn ang="0">
                    <a:pos x="312" y="0"/>
                  </a:cxn>
                  <a:cxn ang="0">
                    <a:pos x="0" y="0"/>
                  </a:cxn>
                  <a:cxn ang="0">
                    <a:pos x="0" y="111"/>
                  </a:cxn>
                </a:cxnLst>
                <a:rect l="0" t="0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chemeClr val="hlink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72" name="Freeform 28"/>
              <p:cNvSpPr>
                <a:spLocks/>
              </p:cNvSpPr>
              <p:nvPr/>
            </p:nvSpPr>
            <p:spPr bwMode="ltGray">
              <a:xfrm>
                <a:off x="0" y="2057"/>
                <a:ext cx="313" cy="1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02" y="0"/>
                  </a:cxn>
                  <a:cxn ang="0">
                    <a:pos x="312" y="111"/>
                  </a:cxn>
                  <a:cxn ang="0">
                    <a:pos x="0" y="111"/>
                  </a:cxn>
                  <a:cxn ang="0">
                    <a:pos x="0" y="0"/>
                  </a:cxn>
                </a:cxnLst>
                <a:rect l="0" t="0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73" name="Freeform 29"/>
              <p:cNvSpPr>
                <a:spLocks/>
              </p:cNvSpPr>
              <p:nvPr/>
            </p:nvSpPr>
            <p:spPr bwMode="ltGray">
              <a:xfrm>
                <a:off x="0" y="1946"/>
                <a:ext cx="313" cy="112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202" y="111"/>
                  </a:cxn>
                  <a:cxn ang="0">
                    <a:pos x="312" y="0"/>
                  </a:cxn>
                  <a:cxn ang="0">
                    <a:pos x="0" y="0"/>
                  </a:cxn>
                  <a:cxn ang="0">
                    <a:pos x="0" y="111"/>
                  </a:cxn>
                </a:cxnLst>
                <a:rect l="0" t="0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chemeClr val="hlink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74" name="Freeform 30"/>
              <p:cNvSpPr>
                <a:spLocks/>
              </p:cNvSpPr>
              <p:nvPr/>
            </p:nvSpPr>
            <p:spPr bwMode="ltGray">
              <a:xfrm>
                <a:off x="0" y="1835"/>
                <a:ext cx="313" cy="1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02" y="0"/>
                  </a:cxn>
                  <a:cxn ang="0">
                    <a:pos x="312" y="111"/>
                  </a:cxn>
                  <a:cxn ang="0">
                    <a:pos x="0" y="111"/>
                  </a:cxn>
                  <a:cxn ang="0">
                    <a:pos x="0" y="0"/>
                  </a:cxn>
                </a:cxnLst>
                <a:rect l="0" t="0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2066" name="Group 31"/>
            <p:cNvGrpSpPr>
              <a:grpSpLocks/>
            </p:cNvGrpSpPr>
            <p:nvPr/>
          </p:nvGrpSpPr>
          <p:grpSpPr bwMode="auto">
            <a:xfrm>
              <a:off x="5455" y="1844"/>
              <a:ext cx="318" cy="637"/>
              <a:chOff x="5455" y="1844"/>
              <a:chExt cx="318" cy="637"/>
            </a:xfrm>
          </p:grpSpPr>
          <p:sp>
            <p:nvSpPr>
              <p:cNvPr id="6176" name="Freeform 32"/>
              <p:cNvSpPr>
                <a:spLocks/>
              </p:cNvSpPr>
              <p:nvPr/>
            </p:nvSpPr>
            <p:spPr bwMode="ltGray">
              <a:xfrm>
                <a:off x="5455" y="2374"/>
                <a:ext cx="318" cy="107"/>
              </a:xfrm>
              <a:custGeom>
                <a:avLst/>
                <a:gdLst/>
                <a:ahLst/>
                <a:cxnLst>
                  <a:cxn ang="0">
                    <a:pos x="317" y="106"/>
                  </a:cxn>
                  <a:cxn ang="0">
                    <a:pos x="111" y="106"/>
                  </a:cxn>
                  <a:cxn ang="0">
                    <a:pos x="0" y="0"/>
                  </a:cxn>
                  <a:cxn ang="0">
                    <a:pos x="317" y="0"/>
                  </a:cxn>
                  <a:cxn ang="0">
                    <a:pos x="317" y="106"/>
                  </a:cxn>
                </a:cxnLst>
                <a:rect l="0" t="0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chemeClr val="hlink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77" name="Freeform 33"/>
              <p:cNvSpPr>
                <a:spLocks/>
              </p:cNvSpPr>
              <p:nvPr/>
            </p:nvSpPr>
            <p:spPr bwMode="ltGray">
              <a:xfrm>
                <a:off x="5455" y="2268"/>
                <a:ext cx="318" cy="107"/>
              </a:xfrm>
              <a:custGeom>
                <a:avLst/>
                <a:gdLst/>
                <a:ahLst/>
                <a:cxnLst>
                  <a:cxn ang="0">
                    <a:pos x="317" y="0"/>
                  </a:cxn>
                  <a:cxn ang="0">
                    <a:pos x="111" y="0"/>
                  </a:cxn>
                  <a:cxn ang="0">
                    <a:pos x="0" y="106"/>
                  </a:cxn>
                  <a:cxn ang="0">
                    <a:pos x="317" y="106"/>
                  </a:cxn>
                  <a:cxn ang="0">
                    <a:pos x="317" y="0"/>
                  </a:cxn>
                </a:cxnLst>
                <a:rect l="0" t="0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chemeClr val="bg2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78" name="Freeform 34"/>
              <p:cNvSpPr>
                <a:spLocks/>
              </p:cNvSpPr>
              <p:nvPr/>
            </p:nvSpPr>
            <p:spPr bwMode="ltGray">
              <a:xfrm>
                <a:off x="5455" y="2162"/>
                <a:ext cx="318" cy="107"/>
              </a:xfrm>
              <a:custGeom>
                <a:avLst/>
                <a:gdLst/>
                <a:ahLst/>
                <a:cxnLst>
                  <a:cxn ang="0">
                    <a:pos x="317" y="106"/>
                  </a:cxn>
                  <a:cxn ang="0">
                    <a:pos x="111" y="106"/>
                  </a:cxn>
                  <a:cxn ang="0">
                    <a:pos x="0" y="0"/>
                  </a:cxn>
                  <a:cxn ang="0">
                    <a:pos x="317" y="0"/>
                  </a:cxn>
                  <a:cxn ang="0">
                    <a:pos x="317" y="106"/>
                  </a:cxn>
                </a:cxnLst>
                <a:rect l="0" t="0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chemeClr val="hlink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79" name="Freeform 35"/>
              <p:cNvSpPr>
                <a:spLocks/>
              </p:cNvSpPr>
              <p:nvPr/>
            </p:nvSpPr>
            <p:spPr bwMode="ltGray">
              <a:xfrm>
                <a:off x="5455" y="2056"/>
                <a:ext cx="318" cy="107"/>
              </a:xfrm>
              <a:custGeom>
                <a:avLst/>
                <a:gdLst/>
                <a:ahLst/>
                <a:cxnLst>
                  <a:cxn ang="0">
                    <a:pos x="317" y="0"/>
                  </a:cxn>
                  <a:cxn ang="0">
                    <a:pos x="111" y="0"/>
                  </a:cxn>
                  <a:cxn ang="0">
                    <a:pos x="0" y="106"/>
                  </a:cxn>
                  <a:cxn ang="0">
                    <a:pos x="317" y="106"/>
                  </a:cxn>
                  <a:cxn ang="0">
                    <a:pos x="317" y="0"/>
                  </a:cxn>
                </a:cxnLst>
                <a:rect l="0" t="0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chemeClr val="bg2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80" name="Freeform 36"/>
              <p:cNvSpPr>
                <a:spLocks/>
              </p:cNvSpPr>
              <p:nvPr/>
            </p:nvSpPr>
            <p:spPr bwMode="ltGray">
              <a:xfrm>
                <a:off x="5455" y="1950"/>
                <a:ext cx="318" cy="107"/>
              </a:xfrm>
              <a:custGeom>
                <a:avLst/>
                <a:gdLst/>
                <a:ahLst/>
                <a:cxnLst>
                  <a:cxn ang="0">
                    <a:pos x="317" y="106"/>
                  </a:cxn>
                  <a:cxn ang="0">
                    <a:pos x="111" y="106"/>
                  </a:cxn>
                  <a:cxn ang="0">
                    <a:pos x="0" y="0"/>
                  </a:cxn>
                  <a:cxn ang="0">
                    <a:pos x="317" y="0"/>
                  </a:cxn>
                  <a:cxn ang="0">
                    <a:pos x="317" y="106"/>
                  </a:cxn>
                </a:cxnLst>
                <a:rect l="0" t="0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chemeClr val="hlink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81" name="Freeform 37"/>
              <p:cNvSpPr>
                <a:spLocks/>
              </p:cNvSpPr>
              <p:nvPr/>
            </p:nvSpPr>
            <p:spPr bwMode="ltGray">
              <a:xfrm>
                <a:off x="5455" y="1844"/>
                <a:ext cx="318" cy="107"/>
              </a:xfrm>
              <a:custGeom>
                <a:avLst/>
                <a:gdLst/>
                <a:ahLst/>
                <a:cxnLst>
                  <a:cxn ang="0">
                    <a:pos x="317" y="0"/>
                  </a:cxn>
                  <a:cxn ang="0">
                    <a:pos x="111" y="0"/>
                  </a:cxn>
                  <a:cxn ang="0">
                    <a:pos x="0" y="106"/>
                  </a:cxn>
                  <a:cxn ang="0">
                    <a:pos x="317" y="106"/>
                  </a:cxn>
                  <a:cxn ang="0">
                    <a:pos x="317" y="0"/>
                  </a:cxn>
                </a:cxnLst>
                <a:rect l="0" t="0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chemeClr val="bg2"/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051" name="Rectangle 38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3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84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0182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fld id="{DD7534E2-6936-4FB3-96F0-9B01DDC3BC7C}" type="datetime1">
              <a:rPr lang="en-US"/>
              <a:pPr>
                <a:defRPr/>
              </a:pPr>
              <a:t>1/23/2012</a:t>
            </a:fld>
            <a:endParaRPr lang="en-US"/>
          </a:p>
        </p:txBody>
      </p:sp>
      <p:sp>
        <p:nvSpPr>
          <p:cNvPr id="618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0182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86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0182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3AFA7C0-DD88-4089-A6CF-6D91521224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Monotype Sorts" pitchFamily="2" charset="2"/>
        <a:buChar char="u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3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221631-8D7E-4D7A-B564-00E549FF9BC0}" type="slidenum">
              <a:rPr lang="en-US"/>
              <a:pPr/>
              <a:t>1</a:t>
            </a:fld>
            <a:endParaRPr lang="en-US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772400" cy="2819400"/>
          </a:xfrm>
        </p:spPr>
        <p:txBody>
          <a:bodyPr/>
          <a:lstStyle/>
          <a:p>
            <a:r>
              <a:rPr lang="en-US" sz="4000" b="1" i="1" dirty="0" smtClean="0">
                <a:solidFill>
                  <a:srgbClr val="008000"/>
                </a:solidFill>
              </a:rPr>
              <a:t>Indirect Taxation</a:t>
            </a:r>
            <a:br>
              <a:rPr lang="en-US" sz="4000" b="1" i="1" dirty="0" smtClean="0">
                <a:solidFill>
                  <a:srgbClr val="008000"/>
                </a:solidFill>
              </a:rPr>
            </a:br>
            <a:r>
              <a:rPr lang="en-US" sz="4000" b="1" i="1" dirty="0" smtClean="0">
                <a:solidFill>
                  <a:srgbClr val="008000"/>
                </a:solidFill>
              </a:rPr>
              <a:t>Chapter No.1 </a:t>
            </a:r>
            <a:br>
              <a:rPr lang="en-US" sz="4000" b="1" i="1" dirty="0" smtClean="0">
                <a:solidFill>
                  <a:srgbClr val="008000"/>
                </a:solidFill>
              </a:rPr>
            </a:br>
            <a:r>
              <a:rPr lang="en-US" sz="4000" b="1" i="1" dirty="0" smtClean="0">
                <a:solidFill>
                  <a:srgbClr val="008000"/>
                </a:solidFill>
              </a:rPr>
              <a:t>Central Excise </a:t>
            </a:r>
          </a:p>
        </p:txBody>
      </p:sp>
      <p:graphicFrame>
        <p:nvGraphicFramePr>
          <p:cNvPr id="1026" name="Rectangle 5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1026" name="Equation" r:id="rId4" imgW="0" imgH="0" progId="Equation.3">
              <p:embed/>
            </p:oleObj>
          </a:graphicData>
        </a:graphic>
      </p:graphicFrame>
      <p:graphicFrame>
        <p:nvGraphicFramePr>
          <p:cNvPr id="1027" name="Object 12"/>
          <p:cNvGraphicFramePr>
            <a:graphicFrameLocks noChangeAspect="1"/>
          </p:cNvGraphicFramePr>
          <p:nvPr/>
        </p:nvGraphicFramePr>
        <p:xfrm>
          <a:off x="6019800" y="3962400"/>
          <a:ext cx="1668463" cy="2271713"/>
        </p:xfrm>
        <a:graphic>
          <a:graphicData uri="http://schemas.openxmlformats.org/presentationml/2006/ole">
            <p:oleObj spid="_x0000_s1027" name="Clip" r:id="rId5" imgW="1668600" imgH="227196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772400" cy="5486400"/>
          </a:xfrm>
        </p:spPr>
        <p:txBody>
          <a:bodyPr/>
          <a:lstStyle/>
          <a:p>
            <a:r>
              <a:rPr lang="en-US" sz="2800" dirty="0" smtClean="0">
                <a:solidFill>
                  <a:srgbClr val="008000"/>
                </a:solidFill>
              </a:rPr>
              <a:t>Contractor supplying </a:t>
            </a:r>
            <a:r>
              <a:rPr lang="en-US" sz="2800" dirty="0" err="1" smtClean="0">
                <a:solidFill>
                  <a:srgbClr val="008000"/>
                </a:solidFill>
              </a:rPr>
              <a:t>labour</a:t>
            </a:r>
            <a:r>
              <a:rPr lang="en-US" sz="2800" dirty="0" smtClean="0">
                <a:solidFill>
                  <a:srgbClr val="008000"/>
                </a:solidFill>
              </a:rPr>
              <a:t> or doing work in the premises of manufacturer:</a:t>
            </a:r>
            <a:r>
              <a:rPr lang="en-US" sz="2800" dirty="0">
                <a:solidFill>
                  <a:srgbClr val="008000"/>
                </a:solidFill>
              </a:rPr>
              <a:t> </a:t>
            </a:r>
            <a:r>
              <a:rPr lang="en-US" sz="2800" dirty="0" smtClean="0">
                <a:solidFill>
                  <a:srgbClr val="008000"/>
                </a:solidFill>
              </a:rPr>
              <a:t>e.g. Maruti Udyog </a:t>
            </a:r>
          </a:p>
          <a:p>
            <a:r>
              <a:rPr lang="en-US" sz="2800" dirty="0" smtClean="0">
                <a:solidFill>
                  <a:srgbClr val="008000"/>
                </a:solidFill>
              </a:rPr>
              <a:t>Brand owner is not manufacturer :eg Bajaj Electricals, Bata, Pharmaceutical Companies.</a:t>
            </a:r>
          </a:p>
          <a:p>
            <a:r>
              <a:rPr lang="en-US" sz="2800" dirty="0" smtClean="0">
                <a:solidFill>
                  <a:srgbClr val="008000"/>
                </a:solidFill>
              </a:rPr>
              <a:t>Goods manufactured under the franchise : e.g. Coca cola or Pepsi……bottlers.</a:t>
            </a:r>
          </a:p>
          <a:p>
            <a:r>
              <a:rPr lang="en-US" sz="2800" dirty="0" smtClean="0">
                <a:solidFill>
                  <a:srgbClr val="008000"/>
                </a:solidFill>
              </a:rPr>
              <a:t>Manufacturer should not be dummy.</a:t>
            </a:r>
          </a:p>
          <a:p>
            <a:r>
              <a:rPr lang="en-US" sz="2800" dirty="0" smtClean="0">
                <a:solidFill>
                  <a:srgbClr val="008000"/>
                </a:solidFill>
              </a:rPr>
              <a:t>Loan licensee: drug industry…..loan licensee is not manufacturer</a:t>
            </a:r>
          </a:p>
          <a:p>
            <a:pPr>
              <a:buNone/>
            </a:pPr>
            <a:endParaRPr lang="en-US" sz="2800" dirty="0" smtClean="0">
              <a:solidFill>
                <a:srgbClr val="008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7733AE-BFA9-499D-BE6B-BCC5F40018B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33400"/>
          </a:xfrm>
        </p:spPr>
        <p:txBody>
          <a:bodyPr/>
          <a:lstStyle/>
          <a:p>
            <a:r>
              <a:rPr lang="en-US" sz="3200" dirty="0" smtClean="0">
                <a:solidFill>
                  <a:srgbClr val="008000"/>
                </a:solidFill>
              </a:rPr>
              <a:t>Classification of Goods</a:t>
            </a:r>
            <a:endParaRPr lang="en-US" sz="3200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257800"/>
          </a:xfrm>
        </p:spPr>
        <p:txBody>
          <a:bodyPr/>
          <a:lstStyle/>
          <a:p>
            <a:r>
              <a:rPr lang="en-US" sz="2400" dirty="0" smtClean="0">
                <a:solidFill>
                  <a:srgbClr val="008000"/>
                </a:solidFill>
              </a:rPr>
              <a:t>CETA classifies all the goods under 96 chapters &amp; specific code is assigned to each item.</a:t>
            </a:r>
          </a:p>
          <a:p>
            <a:r>
              <a:rPr lang="en-US" sz="2400" dirty="0" smtClean="0">
                <a:solidFill>
                  <a:srgbClr val="008000"/>
                </a:solidFill>
              </a:rPr>
              <a:t>There are over 1000 tariff headings &amp; 2000 sub headings</a:t>
            </a:r>
          </a:p>
          <a:p>
            <a:r>
              <a:rPr lang="en-US" sz="2400" dirty="0" smtClean="0">
                <a:solidFill>
                  <a:srgbClr val="008000"/>
                </a:solidFill>
              </a:rPr>
              <a:t>Harmonized System of the Nomenclature.</a:t>
            </a:r>
          </a:p>
          <a:p>
            <a:r>
              <a:rPr lang="en-US" sz="2400" dirty="0" smtClean="0">
                <a:solidFill>
                  <a:srgbClr val="008000"/>
                </a:solidFill>
              </a:rPr>
              <a:t>Schedules: Central Excise consist of three schedules.</a:t>
            </a:r>
          </a:p>
          <a:p>
            <a:pPr marL="457200" indent="-457200">
              <a:buAutoNum type="arabicParenR"/>
            </a:pPr>
            <a:r>
              <a:rPr lang="en-US" sz="2400" dirty="0" smtClean="0">
                <a:solidFill>
                  <a:srgbClr val="008000"/>
                </a:solidFill>
              </a:rPr>
              <a:t>First schedule gives the basic excise duties </a:t>
            </a:r>
            <a:r>
              <a:rPr lang="en-US" sz="2400" dirty="0" err="1" smtClean="0">
                <a:solidFill>
                  <a:srgbClr val="008000"/>
                </a:solidFill>
              </a:rPr>
              <a:t>leviable</a:t>
            </a:r>
            <a:r>
              <a:rPr lang="en-US" sz="2400" dirty="0" smtClean="0">
                <a:solidFill>
                  <a:srgbClr val="008000"/>
                </a:solidFill>
              </a:rPr>
              <a:t> on various products.</a:t>
            </a:r>
          </a:p>
          <a:p>
            <a:pPr marL="457200" indent="-457200">
              <a:buAutoNum type="arabicParenR"/>
            </a:pPr>
            <a:r>
              <a:rPr lang="en-US" sz="2400" dirty="0" smtClean="0">
                <a:solidFill>
                  <a:srgbClr val="008000"/>
                </a:solidFill>
              </a:rPr>
              <a:t>Second schedule gives list of items on which special excise duty is payable.</a:t>
            </a:r>
          </a:p>
          <a:p>
            <a:pPr marL="457200" indent="-457200">
              <a:buAutoNum type="arabicParenR"/>
            </a:pPr>
            <a:r>
              <a:rPr lang="en-US" sz="2400" dirty="0" smtClean="0">
                <a:solidFill>
                  <a:srgbClr val="008000"/>
                </a:solidFill>
              </a:rPr>
              <a:t>Third schedule contains items covered under the MRP valuation provision, which are covered under ‘ deemed manufacture’ provisions.</a:t>
            </a:r>
          </a:p>
          <a:p>
            <a:pPr marL="457200" indent="-457200">
              <a:buAutoNum type="arabicParenR"/>
            </a:pPr>
            <a:endParaRPr lang="en-US" sz="2400" dirty="0" smtClean="0">
              <a:solidFill>
                <a:srgbClr val="008000"/>
              </a:solidFill>
            </a:endParaRPr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7733AE-BFA9-499D-BE6B-BCC5F40018B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33400"/>
          </a:xfrm>
        </p:spPr>
        <p:txBody>
          <a:bodyPr/>
          <a:lstStyle/>
          <a:p>
            <a:r>
              <a:rPr lang="en-US" sz="2400" dirty="0" smtClean="0">
                <a:solidFill>
                  <a:srgbClr val="008000"/>
                </a:solidFill>
              </a:rPr>
              <a:t>Sections, Chapters and Headings in Tariff</a:t>
            </a:r>
            <a:endParaRPr lang="en-US" sz="2400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5029200"/>
          </a:xfrm>
        </p:spPr>
        <p:txBody>
          <a:bodyPr/>
          <a:lstStyle/>
          <a:p>
            <a:r>
              <a:rPr lang="en-US" sz="2000" dirty="0" smtClean="0">
                <a:solidFill>
                  <a:srgbClr val="008000"/>
                </a:solidFill>
              </a:rPr>
              <a:t>Central excise is divided in 20 sections</a:t>
            </a:r>
          </a:p>
          <a:p>
            <a:r>
              <a:rPr lang="en-US" sz="2000" dirty="0" smtClean="0">
                <a:solidFill>
                  <a:srgbClr val="008000"/>
                </a:solidFill>
              </a:rPr>
              <a:t>A section is a grouping of a number of chapters which codify a particular class of goods.</a:t>
            </a:r>
          </a:p>
          <a:p>
            <a:r>
              <a:rPr lang="en-US" sz="2000" dirty="0" smtClean="0">
                <a:solidFill>
                  <a:srgbClr val="008000"/>
                </a:solidFill>
              </a:rPr>
              <a:t>Each of the section is related to a broader class of goods e.g. section I is animal products, section XVII  is vehicles, aircrafts, vessels and associated  transport equipment.</a:t>
            </a:r>
          </a:p>
          <a:p>
            <a:r>
              <a:rPr lang="en-US" sz="2000" dirty="0" smtClean="0">
                <a:solidFill>
                  <a:srgbClr val="008000"/>
                </a:solidFill>
              </a:rPr>
              <a:t>Section notes are given at the beginning of the each section , which govern entries in that section.</a:t>
            </a:r>
          </a:p>
          <a:p>
            <a:r>
              <a:rPr lang="en-US" sz="2000" dirty="0" smtClean="0">
                <a:solidFill>
                  <a:srgbClr val="008000"/>
                </a:solidFill>
              </a:rPr>
              <a:t>These notes are applicable to all the chapters in that section.</a:t>
            </a:r>
          </a:p>
          <a:p>
            <a:r>
              <a:rPr lang="en-US" sz="2000" dirty="0" smtClean="0">
                <a:solidFill>
                  <a:srgbClr val="008000"/>
                </a:solidFill>
              </a:rPr>
              <a:t>Section divided in chapters and  chapters in sub chapters : each of the section is divided into various  chapters  &amp; each chapter contains goods of one class. E.g.. Section XI textiles &amp; textile articles and within that chapter 50 is silk., 51 is wool, 52 is cotton….</a:t>
            </a:r>
          </a:p>
          <a:p>
            <a:r>
              <a:rPr lang="en-US" sz="2000" dirty="0" smtClean="0">
                <a:solidFill>
                  <a:srgbClr val="008000"/>
                </a:solidFill>
              </a:rPr>
              <a:t>96 chapters……..77 is blank.</a:t>
            </a:r>
          </a:p>
          <a:p>
            <a:endParaRPr lang="en-US" sz="2000" dirty="0" smtClean="0">
              <a:solidFill>
                <a:srgbClr val="008000"/>
              </a:solidFill>
            </a:endParaRPr>
          </a:p>
          <a:p>
            <a:endParaRPr lang="en-US" sz="2000" dirty="0" smtClean="0">
              <a:solidFill>
                <a:srgbClr val="008000"/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7733AE-BFA9-499D-BE6B-BCC5F40018B3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381000"/>
          </a:xfrm>
        </p:spPr>
        <p:txBody>
          <a:bodyPr/>
          <a:lstStyle/>
          <a:p>
            <a:r>
              <a:rPr lang="en-US" sz="2800" dirty="0" smtClean="0">
                <a:solidFill>
                  <a:srgbClr val="008000"/>
                </a:solidFill>
              </a:rPr>
              <a:t>Transaction value as assessable value </a:t>
            </a:r>
            <a:endParaRPr lang="en-US" sz="2800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772400" cy="4953000"/>
          </a:xfrm>
        </p:spPr>
        <p:txBody>
          <a:bodyPr/>
          <a:lstStyle/>
          <a:p>
            <a:r>
              <a:rPr lang="en-US" sz="2000" dirty="0" smtClean="0">
                <a:solidFill>
                  <a:srgbClr val="008000"/>
                </a:solidFill>
              </a:rPr>
              <a:t>Transaction value means the value actually paid or payable for the goods , when sold and includes in addition to the charged as price , any amount that the buyer is liable to pay to or on behalf of the </a:t>
            </a:r>
            <a:r>
              <a:rPr lang="en-US" sz="2000" dirty="0" err="1" smtClean="0">
                <a:solidFill>
                  <a:srgbClr val="008000"/>
                </a:solidFill>
              </a:rPr>
              <a:t>assessee</a:t>
            </a:r>
            <a:r>
              <a:rPr lang="en-US" sz="2000" dirty="0" smtClean="0">
                <a:solidFill>
                  <a:srgbClr val="008000"/>
                </a:solidFill>
              </a:rPr>
              <a:t> by the reason , or in connection with sale.</a:t>
            </a:r>
          </a:p>
          <a:p>
            <a:r>
              <a:rPr lang="en-US" sz="2000" dirty="0" smtClean="0">
                <a:solidFill>
                  <a:srgbClr val="008000"/>
                </a:solidFill>
              </a:rPr>
              <a:t>Inclusions in  the transaction value:</a:t>
            </a:r>
          </a:p>
          <a:p>
            <a:pPr marL="457200" indent="-457200">
              <a:buAutoNum type="arabicParenR"/>
            </a:pPr>
            <a:r>
              <a:rPr lang="en-US" sz="2000" dirty="0" smtClean="0">
                <a:solidFill>
                  <a:srgbClr val="008000"/>
                </a:solidFill>
              </a:rPr>
              <a:t>Packing Charges: cases- position of durable and returnable packing, rental charges charged  to the buyer for durable containers</a:t>
            </a:r>
          </a:p>
          <a:p>
            <a:pPr marL="457200" indent="-457200">
              <a:buAutoNum type="arabicParenR"/>
            </a:pPr>
            <a:r>
              <a:rPr lang="en-US" sz="2000" dirty="0" smtClean="0">
                <a:solidFill>
                  <a:srgbClr val="008000"/>
                </a:solidFill>
              </a:rPr>
              <a:t>Design and engineering charges</a:t>
            </a:r>
          </a:p>
          <a:p>
            <a:pPr marL="457200" indent="-457200">
              <a:buAutoNum type="arabicParenR"/>
            </a:pPr>
            <a:r>
              <a:rPr lang="en-US" sz="2000" dirty="0" smtClean="0">
                <a:solidFill>
                  <a:srgbClr val="008000"/>
                </a:solidFill>
              </a:rPr>
              <a:t>Consultancy charges relating to manufacturing</a:t>
            </a:r>
          </a:p>
          <a:p>
            <a:pPr marL="457200" indent="-457200">
              <a:buAutoNum type="arabicParenR"/>
            </a:pPr>
            <a:r>
              <a:rPr lang="en-US" sz="2000" dirty="0" smtClean="0">
                <a:solidFill>
                  <a:srgbClr val="008000"/>
                </a:solidFill>
              </a:rPr>
              <a:t>Loading and handling charges within factory</a:t>
            </a:r>
          </a:p>
          <a:p>
            <a:pPr marL="457200" indent="-457200">
              <a:buAutoNum type="arabicParenR"/>
            </a:pPr>
            <a:r>
              <a:rPr lang="en-US" sz="2000" dirty="0" smtClean="0">
                <a:solidFill>
                  <a:srgbClr val="008000"/>
                </a:solidFill>
              </a:rPr>
              <a:t>Royalty charged in franchisee agreement</a:t>
            </a:r>
          </a:p>
          <a:p>
            <a:pPr marL="457200" indent="-457200">
              <a:buAutoNum type="arabicParenR"/>
            </a:pPr>
            <a:r>
              <a:rPr lang="en-US" sz="2000" dirty="0" smtClean="0">
                <a:solidFill>
                  <a:srgbClr val="008000"/>
                </a:solidFill>
              </a:rPr>
              <a:t>Advance authorization surrendered in favour of seller is additional consideration  includible</a:t>
            </a:r>
          </a:p>
          <a:p>
            <a:pPr marL="457200" indent="-457200">
              <a:buAutoNum type="arabicParenR"/>
            </a:pPr>
            <a:r>
              <a:rPr lang="en-US" sz="2000" dirty="0" smtClean="0">
                <a:solidFill>
                  <a:srgbClr val="008000"/>
                </a:solidFill>
              </a:rPr>
              <a:t>Free after sale service / warranty</a:t>
            </a:r>
          </a:p>
          <a:p>
            <a:pPr marL="457200" indent="-457200">
              <a:buAutoNum type="arabicParenR"/>
            </a:pPr>
            <a:r>
              <a:rPr lang="en-US" sz="2000" dirty="0" smtClean="0">
                <a:solidFill>
                  <a:srgbClr val="008000"/>
                </a:solidFill>
              </a:rPr>
              <a:t>Duty is payable on parts supplied as replacement</a:t>
            </a:r>
          </a:p>
          <a:p>
            <a:pPr marL="457200" indent="-457200">
              <a:buAutoNum type="arabicParenR"/>
            </a:pPr>
            <a:endParaRPr lang="en-US" sz="2000" dirty="0" smtClean="0"/>
          </a:p>
          <a:p>
            <a:pPr marL="457200" indent="-457200">
              <a:buAutoNum type="arabicParenR"/>
            </a:pPr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7733AE-BFA9-499D-BE6B-BCC5F40018B3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r>
              <a:rPr lang="en-US" sz="3600" dirty="0" smtClean="0">
                <a:solidFill>
                  <a:srgbClr val="008000"/>
                </a:solidFill>
              </a:rPr>
              <a:t>Deduction of the trade discount</a:t>
            </a:r>
            <a:endParaRPr lang="en-US" sz="3600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343400"/>
          </a:xfrm>
        </p:spPr>
        <p:txBody>
          <a:bodyPr/>
          <a:lstStyle/>
          <a:p>
            <a:r>
              <a:rPr lang="en-US" sz="2800" dirty="0" smtClean="0">
                <a:solidFill>
                  <a:srgbClr val="008000"/>
                </a:solidFill>
              </a:rPr>
              <a:t>Trade discount are allowable deduction for the valuation purpose.</a:t>
            </a:r>
          </a:p>
          <a:p>
            <a:r>
              <a:rPr lang="en-US" sz="2800" dirty="0" smtClean="0">
                <a:solidFill>
                  <a:srgbClr val="008000"/>
                </a:solidFill>
              </a:rPr>
              <a:t>Discount can be given at any time , even subsequent to the clearance</a:t>
            </a:r>
          </a:p>
          <a:p>
            <a:r>
              <a:rPr lang="en-US" sz="2800" dirty="0" smtClean="0">
                <a:solidFill>
                  <a:srgbClr val="008000"/>
                </a:solidFill>
              </a:rPr>
              <a:t>Commission to the selling agent not allowed as deduction</a:t>
            </a:r>
          </a:p>
          <a:p>
            <a:r>
              <a:rPr lang="en-US" sz="2800" dirty="0" smtClean="0">
                <a:solidFill>
                  <a:srgbClr val="008000"/>
                </a:solidFill>
              </a:rPr>
              <a:t>Discount in the form of the additional quantity</a:t>
            </a:r>
          </a:p>
          <a:p>
            <a:r>
              <a:rPr lang="en-US" sz="2800" dirty="0" smtClean="0">
                <a:solidFill>
                  <a:srgbClr val="008000"/>
                </a:solidFill>
              </a:rPr>
              <a:t>Discount for the damages in transit not permissible</a:t>
            </a:r>
          </a:p>
          <a:p>
            <a:pPr>
              <a:buNone/>
            </a:pPr>
            <a:endParaRPr lang="en-US" sz="2400" dirty="0" smtClean="0">
              <a:solidFill>
                <a:srgbClr val="008000"/>
              </a:solidFill>
            </a:endParaRPr>
          </a:p>
          <a:p>
            <a:endParaRPr lang="en-US" dirty="0" smtClean="0">
              <a:solidFill>
                <a:srgbClr val="008000"/>
              </a:solidFill>
            </a:endParaRPr>
          </a:p>
          <a:p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7733AE-BFA9-499D-BE6B-BCC5F40018B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008000"/>
                </a:solidFill>
              </a:rPr>
              <a:t>Place of the removal</a:t>
            </a:r>
            <a:br>
              <a:rPr lang="en-US" sz="2800" dirty="0" smtClean="0">
                <a:solidFill>
                  <a:srgbClr val="008000"/>
                </a:solidFill>
              </a:rPr>
            </a:br>
            <a:endParaRPr lang="en-US" sz="2800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724400"/>
          </a:xfrm>
        </p:spPr>
        <p:txBody>
          <a:bodyPr/>
          <a:lstStyle/>
          <a:p>
            <a:r>
              <a:rPr lang="en-US" sz="2800" dirty="0" smtClean="0">
                <a:solidFill>
                  <a:srgbClr val="008000"/>
                </a:solidFill>
              </a:rPr>
              <a:t>1)Factory or any other place or the premises of the production or manufacture of the central excisable goods from where such goods are removed</a:t>
            </a:r>
          </a:p>
          <a:p>
            <a:r>
              <a:rPr lang="en-US" sz="2800" dirty="0" smtClean="0">
                <a:solidFill>
                  <a:srgbClr val="008000"/>
                </a:solidFill>
              </a:rPr>
              <a:t>2) a warehouse or any other place or premises wherein the excisable goods have been permitted to be deposited without payment of duty</a:t>
            </a:r>
          </a:p>
          <a:p>
            <a:r>
              <a:rPr lang="en-US" sz="2800" dirty="0" smtClean="0">
                <a:solidFill>
                  <a:srgbClr val="008000"/>
                </a:solidFill>
              </a:rPr>
              <a:t>3) a depot premises of consignment agents place or any other place from where excisable goods are to be sold after their clearance from factory</a:t>
            </a:r>
            <a:br>
              <a:rPr lang="en-US" sz="2800" dirty="0" smtClean="0">
                <a:solidFill>
                  <a:srgbClr val="008000"/>
                </a:solidFill>
              </a:rPr>
            </a:br>
            <a:endParaRPr lang="en-US" sz="2800" dirty="0">
              <a:solidFill>
                <a:srgbClr val="008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7733AE-BFA9-499D-BE6B-BCC5F40018B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0B5B330-AD38-4CB5-B250-E9983B73AB34}" type="slidenum">
              <a:rPr lang="en-US">
                <a:solidFill>
                  <a:srgbClr val="008000"/>
                </a:solidFill>
              </a:rPr>
              <a:pPr/>
              <a:t>2</a:t>
            </a:fld>
            <a:endParaRPr lang="en-US">
              <a:solidFill>
                <a:srgbClr val="008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r>
              <a:rPr lang="en-US" b="1" dirty="0" smtClean="0">
                <a:solidFill>
                  <a:srgbClr val="008000"/>
                </a:solidFill>
              </a:rPr>
              <a:t>Excisable Goods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181600"/>
          </a:xfrm>
        </p:spPr>
        <p:txBody>
          <a:bodyPr/>
          <a:lstStyle/>
          <a:p>
            <a:pPr lvl="1">
              <a:buFontTx/>
              <a:buNone/>
            </a:pPr>
            <a:r>
              <a:rPr lang="en-US" dirty="0" smtClean="0">
                <a:solidFill>
                  <a:srgbClr val="008000"/>
                </a:solidFill>
              </a:rPr>
              <a:t>Section 2(d)</a:t>
            </a:r>
          </a:p>
          <a:p>
            <a:pPr marL="971550" lvl="1" indent="-514350">
              <a:buFontTx/>
              <a:buAutoNum type="alphaUcParenR"/>
            </a:pPr>
            <a:r>
              <a:rPr lang="en-US" dirty="0" smtClean="0">
                <a:solidFill>
                  <a:srgbClr val="008000"/>
                </a:solidFill>
              </a:rPr>
              <a:t>Goods must be specified in the  schedule of the central excise </a:t>
            </a:r>
            <a:r>
              <a:rPr lang="en-US" dirty="0" err="1" smtClean="0">
                <a:solidFill>
                  <a:srgbClr val="008000"/>
                </a:solidFill>
              </a:rPr>
              <a:t>tarrif</a:t>
            </a:r>
            <a:r>
              <a:rPr lang="en-US" dirty="0" smtClean="0">
                <a:solidFill>
                  <a:srgbClr val="008000"/>
                </a:solidFill>
              </a:rPr>
              <a:t> act. 1985</a:t>
            </a:r>
          </a:p>
          <a:p>
            <a:pPr marL="971550" lvl="1" indent="-514350">
              <a:buFontTx/>
              <a:buAutoNum type="alphaUcParenR"/>
            </a:pPr>
            <a:r>
              <a:rPr lang="en-US" dirty="0" smtClean="0">
                <a:solidFill>
                  <a:srgbClr val="008000"/>
                </a:solidFill>
              </a:rPr>
              <a:t>The goods so specified must be subject to duty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bldLvl="2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33400"/>
          </a:xfrm>
        </p:spPr>
        <p:txBody>
          <a:bodyPr/>
          <a:lstStyle/>
          <a:p>
            <a:r>
              <a:rPr lang="en-US" b="1" dirty="0" smtClean="0">
                <a:solidFill>
                  <a:srgbClr val="008000"/>
                </a:solidFill>
              </a:rPr>
              <a:t>Manufacture 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1054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8000"/>
                </a:solidFill>
              </a:rPr>
              <a:t>Section 2(f)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 </a:t>
            </a:r>
            <a:r>
              <a:rPr lang="en-US" sz="2800" dirty="0" smtClean="0">
                <a:solidFill>
                  <a:srgbClr val="008000"/>
                </a:solidFill>
              </a:rPr>
              <a:t>Manufacture means to make , to inset, to fabricate or to produce an article by hand , by machinery, or by other agency</a:t>
            </a:r>
          </a:p>
          <a:p>
            <a:r>
              <a:rPr lang="en-US" sz="2800" dirty="0" smtClean="0">
                <a:solidFill>
                  <a:srgbClr val="008000"/>
                </a:solidFill>
              </a:rPr>
              <a:t>Manufacture means:</a:t>
            </a:r>
          </a:p>
          <a:p>
            <a:r>
              <a:rPr lang="en-US" sz="2800" dirty="0" smtClean="0">
                <a:solidFill>
                  <a:srgbClr val="008000"/>
                </a:solidFill>
              </a:rPr>
              <a:t>A) manufacture as specified in the various court decisions i.e. new and identifiable product having distinct name , character or use must emerge</a:t>
            </a:r>
          </a:p>
          <a:p>
            <a:r>
              <a:rPr lang="en-US" sz="2800" dirty="0" smtClean="0">
                <a:solidFill>
                  <a:srgbClr val="008000"/>
                </a:solidFill>
              </a:rPr>
              <a:t>B) Deemed manufacture</a:t>
            </a:r>
          </a:p>
          <a:p>
            <a:pPr>
              <a:buFont typeface="Monotype Sorts" pitchFamily="2" charset="2"/>
              <a:buNone/>
            </a:pPr>
            <a:endParaRPr lang="en-US" dirty="0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E6B58CF-AC16-4A1C-80D0-0DE5B12378A5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410200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00B050"/>
                </a:solidFill>
              </a:rPr>
              <a:t>Manufacture: </a:t>
            </a:r>
          </a:p>
          <a:p>
            <a:pPr>
              <a:defRPr/>
            </a:pPr>
            <a:r>
              <a:rPr lang="en-US" b="1" dirty="0" smtClean="0">
                <a:solidFill>
                  <a:srgbClr val="00B050"/>
                </a:solidFill>
              </a:rPr>
              <a:t>1) Any process incidental or ancillary to the completion of a manufactured product</a:t>
            </a:r>
          </a:p>
          <a:p>
            <a:pPr>
              <a:defRPr/>
            </a:pPr>
            <a:r>
              <a:rPr lang="en-US" b="1" dirty="0" smtClean="0">
                <a:solidFill>
                  <a:srgbClr val="00B050"/>
                </a:solidFill>
              </a:rPr>
              <a:t>2) Incidental means : anything that occurs incidentally. It refers to the occasional or casual processes</a:t>
            </a:r>
          </a:p>
          <a:p>
            <a:pPr>
              <a:defRPr/>
            </a:pPr>
            <a:r>
              <a:rPr lang="en-US" b="1" dirty="0" smtClean="0">
                <a:solidFill>
                  <a:srgbClr val="00B050"/>
                </a:solidFill>
              </a:rPr>
              <a:t>3) ancillary means: auxiliary process which unless pursued shall not result into manufacture of the product.</a:t>
            </a:r>
          </a:p>
          <a:p>
            <a:pPr marL="571500" indent="-571500">
              <a:buFont typeface="+mj-lt"/>
              <a:buAutoNum type="arabicPeriod"/>
              <a:defRPr/>
            </a:pPr>
            <a:endParaRPr lang="en-US" sz="2800" u="sng" dirty="0" smtClean="0"/>
          </a:p>
          <a:p>
            <a:pPr marL="571500" indent="-571500">
              <a:buFont typeface="+mj-lt"/>
              <a:buAutoNum type="arabicPeriod"/>
              <a:defRPr/>
            </a:pPr>
            <a:endParaRPr lang="en-US" sz="2800" u="sng" dirty="0" smtClean="0">
              <a:solidFill>
                <a:srgbClr val="00B050"/>
              </a:solidFill>
            </a:endParaRPr>
          </a:p>
          <a:p>
            <a:pPr>
              <a:buFont typeface="Monotype Sorts" pitchFamily="2" charset="2"/>
              <a:buNone/>
              <a:defRPr/>
            </a:pPr>
            <a:endParaRPr lang="en-US" dirty="0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726F514-E806-4A61-9EE7-07CB7C1CC817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r>
              <a:rPr lang="en-US" dirty="0" smtClean="0">
                <a:solidFill>
                  <a:srgbClr val="008000"/>
                </a:solidFill>
              </a:rPr>
              <a:t>Deemed manufacture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572000"/>
          </a:xfrm>
        </p:spPr>
        <p:txBody>
          <a:bodyPr/>
          <a:lstStyle/>
          <a:p>
            <a:r>
              <a:rPr lang="en-US" sz="2800" dirty="0" smtClean="0">
                <a:solidFill>
                  <a:srgbClr val="008000"/>
                </a:solidFill>
              </a:rPr>
              <a:t>A)CETA specifies certain processes amounting to manufacture. If any of </a:t>
            </a:r>
            <a:r>
              <a:rPr lang="en-US" sz="2800" dirty="0" err="1" smtClean="0">
                <a:solidFill>
                  <a:srgbClr val="008000"/>
                </a:solidFill>
              </a:rPr>
              <a:t>thes</a:t>
            </a:r>
            <a:r>
              <a:rPr lang="en-US" sz="2800" dirty="0" smtClean="0">
                <a:solidFill>
                  <a:srgbClr val="008000"/>
                </a:solidFill>
              </a:rPr>
              <a:t> process carried , goods will be said to be manufactured even if as per the court decision , the process may not amount to manufacture.</a:t>
            </a:r>
          </a:p>
          <a:p>
            <a:pPr>
              <a:buNone/>
            </a:pPr>
            <a:endParaRPr lang="en-US" sz="2800" dirty="0" smtClean="0">
              <a:solidFill>
                <a:srgbClr val="008000"/>
              </a:solidFill>
            </a:endParaRPr>
          </a:p>
          <a:p>
            <a:r>
              <a:rPr lang="en-US" sz="2800" dirty="0" smtClean="0">
                <a:solidFill>
                  <a:srgbClr val="008000"/>
                </a:solidFill>
              </a:rPr>
              <a:t>B) in respect of the goods specified in the third schedule to the Central Excise Act, Repacking , relabeling, putting or altering retail sales price etc.</a:t>
            </a:r>
            <a:endParaRPr lang="en-US" sz="2800" dirty="0">
              <a:solidFill>
                <a:srgbClr val="008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7733AE-BFA9-499D-BE6B-BCC5F40018B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33400"/>
          </a:xfrm>
        </p:spPr>
        <p:txBody>
          <a:bodyPr/>
          <a:lstStyle/>
          <a:p>
            <a:r>
              <a:rPr lang="en-US" sz="2800" dirty="0" smtClean="0">
                <a:solidFill>
                  <a:srgbClr val="008000"/>
                </a:solidFill>
              </a:rPr>
              <a:t>concepts</a:t>
            </a:r>
            <a:endParaRPr lang="en-US" sz="2800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772400" cy="5029200"/>
          </a:xfrm>
        </p:spPr>
        <p:txBody>
          <a:bodyPr/>
          <a:lstStyle/>
          <a:p>
            <a:r>
              <a:rPr lang="en-US" sz="2400" dirty="0" smtClean="0">
                <a:solidFill>
                  <a:srgbClr val="008000"/>
                </a:solidFill>
              </a:rPr>
              <a:t>Commodity schedule be fit for the commercial use: e.g. painting of glass.</a:t>
            </a:r>
          </a:p>
          <a:p>
            <a:r>
              <a:rPr lang="en-US" sz="2400" dirty="0" smtClean="0">
                <a:solidFill>
                  <a:srgbClr val="008000"/>
                </a:solidFill>
              </a:rPr>
              <a:t>Commodity should come into existence as separate and distinct commodity: assembly of the components of the 	AC not manufacture</a:t>
            </a:r>
          </a:p>
          <a:p>
            <a:r>
              <a:rPr lang="en-US" sz="2400" dirty="0" smtClean="0">
                <a:solidFill>
                  <a:srgbClr val="008000"/>
                </a:solidFill>
              </a:rPr>
              <a:t>Mere value addition is not enough.</a:t>
            </a:r>
          </a:p>
          <a:p>
            <a:r>
              <a:rPr lang="en-US" sz="2400" dirty="0" smtClean="0">
                <a:solidFill>
                  <a:srgbClr val="008000"/>
                </a:solidFill>
              </a:rPr>
              <a:t>Trade parlance is important: test to be applied whether a commodity retains its original character or whether the processed commodity is regarded in the trade by those who deal in it , as distinct identity from original commodity</a:t>
            </a:r>
            <a:r>
              <a:rPr lang="en-US" sz="2800" dirty="0" smtClean="0">
                <a:solidFill>
                  <a:srgbClr val="008000"/>
                </a:solidFill>
              </a:rPr>
              <a:t>.</a:t>
            </a:r>
          </a:p>
          <a:p>
            <a:pPr>
              <a:buNone/>
            </a:pPr>
            <a:r>
              <a:rPr lang="en-US" sz="2400" dirty="0" smtClean="0">
                <a:solidFill>
                  <a:srgbClr val="008000"/>
                </a:solidFill>
              </a:rPr>
              <a:t>1)Identity of the original product should be lost</a:t>
            </a:r>
          </a:p>
          <a:p>
            <a:pPr>
              <a:buNone/>
            </a:pPr>
            <a:r>
              <a:rPr lang="en-US" sz="2400" dirty="0" smtClean="0">
                <a:solidFill>
                  <a:srgbClr val="008000"/>
                </a:solidFill>
              </a:rPr>
              <a:t>2)There can be manufacture if final product fall under the same tariff heading.</a:t>
            </a:r>
            <a:endParaRPr lang="en-US" sz="2400" dirty="0">
              <a:solidFill>
                <a:srgbClr val="008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7733AE-BFA9-499D-BE6B-BCC5F40018B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772400" cy="5410200"/>
          </a:xfrm>
        </p:spPr>
        <p:txBody>
          <a:bodyPr/>
          <a:lstStyle/>
          <a:p>
            <a:r>
              <a:rPr lang="en-US" sz="2800" dirty="0" smtClean="0">
                <a:solidFill>
                  <a:srgbClr val="008000"/>
                </a:solidFill>
              </a:rPr>
              <a:t>Assembly of the various components may amount to manufacture if new product emerges , which is movable and marketable</a:t>
            </a:r>
          </a:p>
          <a:p>
            <a:r>
              <a:rPr lang="en-US" sz="2800" dirty="0" smtClean="0">
                <a:solidFill>
                  <a:srgbClr val="008000"/>
                </a:solidFill>
              </a:rPr>
              <a:t>Steam engine turbine+ alternator=turbo alternator.</a:t>
            </a:r>
          </a:p>
          <a:p>
            <a:endParaRPr lang="en-US" sz="2800" dirty="0" smtClean="0">
              <a:solidFill>
                <a:srgbClr val="008000"/>
              </a:solidFill>
            </a:endParaRPr>
          </a:p>
          <a:p>
            <a:r>
              <a:rPr lang="en-US" sz="2800" dirty="0" smtClean="0">
                <a:solidFill>
                  <a:srgbClr val="008000"/>
                </a:solidFill>
              </a:rPr>
              <a:t>Assembly of CKD/SKD  packs is not manufacture</a:t>
            </a:r>
          </a:p>
          <a:p>
            <a:endParaRPr lang="en-US" sz="2800" dirty="0" smtClean="0">
              <a:solidFill>
                <a:srgbClr val="008000"/>
              </a:solidFill>
            </a:endParaRPr>
          </a:p>
          <a:p>
            <a:r>
              <a:rPr lang="en-US" sz="2800" dirty="0" smtClean="0">
                <a:solidFill>
                  <a:srgbClr val="008000"/>
                </a:solidFill>
              </a:rPr>
              <a:t>However if only some components are imported in CKD and balanced procured separately and final product assembled in India , assembly would amount to manufacture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7733AE-BFA9-499D-BE6B-BCC5F40018B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r>
              <a:rPr lang="en-US" b="1" dirty="0" smtClean="0">
                <a:solidFill>
                  <a:srgbClr val="008000"/>
                </a:solidFill>
              </a:rPr>
              <a:t>Manufacturer</a:t>
            </a:r>
            <a:endParaRPr lang="en-US" dirty="0" smtClean="0">
              <a:solidFill>
                <a:srgbClr val="008000"/>
              </a:solidFill>
            </a:endParaRP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5029200"/>
          </a:xfrm>
        </p:spPr>
        <p:txBody>
          <a:bodyPr/>
          <a:lstStyle/>
          <a:p>
            <a:r>
              <a:rPr lang="en-US" dirty="0" smtClean="0">
                <a:solidFill>
                  <a:srgbClr val="008000"/>
                </a:solidFill>
              </a:rPr>
              <a:t>Manufacturer is the person who actually brings new and identifiable product into existence. </a:t>
            </a:r>
          </a:p>
          <a:p>
            <a:pPr>
              <a:buNone/>
            </a:pPr>
            <a:endParaRPr lang="en-US" dirty="0" smtClean="0">
              <a:solidFill>
                <a:srgbClr val="008000"/>
              </a:solidFill>
            </a:endParaRPr>
          </a:p>
          <a:p>
            <a:r>
              <a:rPr lang="en-US" dirty="0" smtClean="0">
                <a:solidFill>
                  <a:srgbClr val="008000"/>
                </a:solidFill>
              </a:rPr>
              <a:t>Duty liability is on manufacturer</a:t>
            </a:r>
          </a:p>
          <a:p>
            <a:pPr>
              <a:buNone/>
            </a:pPr>
            <a:endParaRPr lang="en-US" dirty="0" smtClean="0">
              <a:solidFill>
                <a:srgbClr val="008000"/>
              </a:solidFill>
            </a:endParaRPr>
          </a:p>
          <a:p>
            <a:r>
              <a:rPr lang="en-US" dirty="0" smtClean="0">
                <a:solidFill>
                  <a:srgbClr val="008000"/>
                </a:solidFill>
              </a:rPr>
              <a:t>Mere supplier of the raw material or the brand name owner is not manufacturer.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9BC8472-3ED8-408C-8950-BF23F780DAB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33400"/>
          </a:xfrm>
        </p:spPr>
        <p:txBody>
          <a:bodyPr/>
          <a:lstStyle/>
          <a:p>
            <a:r>
              <a:rPr lang="en-US" sz="2800" dirty="0" smtClean="0">
                <a:solidFill>
                  <a:srgbClr val="008000"/>
                </a:solidFill>
              </a:rPr>
              <a:t>Manufacture through hired </a:t>
            </a:r>
            <a:r>
              <a:rPr lang="en-US" sz="2800" dirty="0" err="1" smtClean="0">
                <a:solidFill>
                  <a:srgbClr val="008000"/>
                </a:solidFill>
              </a:rPr>
              <a:t>labour</a:t>
            </a:r>
            <a:endParaRPr lang="en-US" sz="2800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181600"/>
          </a:xfrm>
        </p:spPr>
        <p:txBody>
          <a:bodyPr/>
          <a:lstStyle/>
          <a:p>
            <a:r>
              <a:rPr lang="en-US" sz="2400" dirty="0" smtClean="0">
                <a:solidFill>
                  <a:srgbClr val="008000"/>
                </a:solidFill>
              </a:rPr>
              <a:t>A hired labor  is one who hires himself out to work for and under control of another for wages</a:t>
            </a:r>
          </a:p>
          <a:p>
            <a:r>
              <a:rPr lang="en-US" sz="2400" dirty="0" smtClean="0">
                <a:solidFill>
                  <a:srgbClr val="008000"/>
                </a:solidFill>
              </a:rPr>
              <a:t>There should be master servant relationship or principal to agent relationship and the hired labor must be working under the control for another.</a:t>
            </a:r>
          </a:p>
          <a:p>
            <a:r>
              <a:rPr lang="en-US" sz="2400" dirty="0" smtClean="0">
                <a:solidFill>
                  <a:srgbClr val="008000"/>
                </a:solidFill>
              </a:rPr>
              <a:t>Processor or the contractor dealing with another on principal to principal basis cannot be termed as the hired labor</a:t>
            </a:r>
          </a:p>
          <a:p>
            <a:r>
              <a:rPr lang="en-US" sz="2400" dirty="0" smtClean="0">
                <a:solidFill>
                  <a:srgbClr val="008000"/>
                </a:solidFill>
              </a:rPr>
              <a:t>Sub contractor is manufacture if relation to the main contractor is on principal to principal basis.</a:t>
            </a:r>
          </a:p>
          <a:p>
            <a:r>
              <a:rPr lang="en-US" sz="2400" dirty="0" smtClean="0">
                <a:solidFill>
                  <a:srgbClr val="008000"/>
                </a:solidFill>
              </a:rPr>
              <a:t>Independent job worker having own factory and employees is not hired </a:t>
            </a:r>
            <a:r>
              <a:rPr lang="en-US" sz="2400" dirty="0" err="1" smtClean="0">
                <a:solidFill>
                  <a:srgbClr val="008000"/>
                </a:solidFill>
              </a:rPr>
              <a:t>labour</a:t>
            </a:r>
            <a:r>
              <a:rPr lang="en-US" sz="2400" dirty="0" smtClean="0">
                <a:solidFill>
                  <a:srgbClr val="008000"/>
                </a:solidFill>
              </a:rPr>
              <a:t>…he is manufacturer</a:t>
            </a:r>
          </a:p>
          <a:p>
            <a:endParaRPr lang="en-US" sz="2400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7733AE-BFA9-499D-BE6B-BCC5F40018B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vel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Beve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evel 1">
        <a:dk1>
          <a:srgbClr val="008080"/>
        </a:dk1>
        <a:lt1>
          <a:srgbClr val="DDDDDD"/>
        </a:lt1>
        <a:dk2>
          <a:srgbClr val="000000"/>
        </a:dk2>
        <a:lt2>
          <a:srgbClr val="FFFFFF"/>
        </a:lt2>
        <a:accent1>
          <a:srgbClr val="0099CC"/>
        </a:accent1>
        <a:accent2>
          <a:srgbClr val="9999FF"/>
        </a:accent2>
        <a:accent3>
          <a:srgbClr val="AAAAAA"/>
        </a:accent3>
        <a:accent4>
          <a:srgbClr val="BDBDBD"/>
        </a:accent4>
        <a:accent5>
          <a:srgbClr val="AACAE2"/>
        </a:accent5>
        <a:accent6>
          <a:srgbClr val="8A8AE7"/>
        </a:accent6>
        <a:hlink>
          <a:srgbClr val="00CCCC"/>
        </a:hlink>
        <a:folHlink>
          <a:srgbClr val="00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vel 2">
        <a:dk1>
          <a:srgbClr val="000000"/>
        </a:dk1>
        <a:lt1>
          <a:srgbClr val="FFFFFF"/>
        </a:lt1>
        <a:dk2>
          <a:srgbClr val="000080"/>
        </a:dk2>
        <a:lt2>
          <a:srgbClr val="3366CC"/>
        </a:lt2>
        <a:accent1>
          <a:srgbClr val="9999FF"/>
        </a:accent1>
        <a:accent2>
          <a:srgbClr val="7F00FF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7200E7"/>
        </a:accent6>
        <a:hlink>
          <a:srgbClr val="0099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vel 3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CBCBCB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C8C8C8"/>
        </a:accent6>
        <a:hlink>
          <a:srgbClr val="B2B2B2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vel 4">
        <a:dk1>
          <a:srgbClr val="003399"/>
        </a:dk1>
        <a:lt1>
          <a:srgbClr val="DDDDDD"/>
        </a:lt1>
        <a:dk2>
          <a:srgbClr val="000000"/>
        </a:dk2>
        <a:lt2>
          <a:srgbClr val="FFFFFF"/>
        </a:lt2>
        <a:accent1>
          <a:srgbClr val="CC00FF"/>
        </a:accent1>
        <a:accent2>
          <a:srgbClr val="00CCCC"/>
        </a:accent2>
        <a:accent3>
          <a:srgbClr val="AAAAAA"/>
        </a:accent3>
        <a:accent4>
          <a:srgbClr val="BDBDBD"/>
        </a:accent4>
        <a:accent5>
          <a:srgbClr val="E2AAFF"/>
        </a:accent5>
        <a:accent6>
          <a:srgbClr val="00B9B9"/>
        </a:accent6>
        <a:hlink>
          <a:srgbClr val="0000FF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vel 5">
        <a:dk1>
          <a:srgbClr val="660033"/>
        </a:dk1>
        <a:lt1>
          <a:srgbClr val="DDDDDD"/>
        </a:lt1>
        <a:dk2>
          <a:srgbClr val="000000"/>
        </a:dk2>
        <a:lt2>
          <a:srgbClr val="FFFFFF"/>
        </a:lt2>
        <a:accent1>
          <a:srgbClr val="FF99CC"/>
        </a:accent1>
        <a:accent2>
          <a:srgbClr val="9999FF"/>
        </a:accent2>
        <a:accent3>
          <a:srgbClr val="AAAAAA"/>
        </a:accent3>
        <a:accent4>
          <a:srgbClr val="BDBDBD"/>
        </a:accent4>
        <a:accent5>
          <a:srgbClr val="FFCAE2"/>
        </a:accent5>
        <a:accent6>
          <a:srgbClr val="8A8AE7"/>
        </a:accent6>
        <a:hlink>
          <a:srgbClr val="D60093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vel 6">
        <a:dk1>
          <a:srgbClr val="000000"/>
        </a:dk1>
        <a:lt1>
          <a:srgbClr val="FFFFFF"/>
        </a:lt1>
        <a:dk2>
          <a:srgbClr val="663300"/>
        </a:dk2>
        <a:lt2>
          <a:srgbClr val="CC9900"/>
        </a:lt2>
        <a:accent1>
          <a:srgbClr val="FF9933"/>
        </a:accent1>
        <a:accent2>
          <a:srgbClr val="FF5050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E74848"/>
        </a:accent6>
        <a:hlink>
          <a:srgbClr val="FFCC99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C:\MSOffice\Templates\Presentation Designs\Bevel.pot</Template>
  <TotalTime>1105</TotalTime>
  <Words>1025</Words>
  <Application>Microsoft PowerPoint</Application>
  <PresentationFormat>On-screen Show (4:3)</PresentationFormat>
  <Paragraphs>109</Paragraphs>
  <Slides>15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Bevel</vt:lpstr>
      <vt:lpstr>Equation</vt:lpstr>
      <vt:lpstr>Clip</vt:lpstr>
      <vt:lpstr>Indirect Taxation Chapter No.1  Central Excise </vt:lpstr>
      <vt:lpstr>Excisable Goods</vt:lpstr>
      <vt:lpstr>Manufacture </vt:lpstr>
      <vt:lpstr>Slide 4</vt:lpstr>
      <vt:lpstr>Deemed manufacture</vt:lpstr>
      <vt:lpstr>concepts</vt:lpstr>
      <vt:lpstr>Slide 7</vt:lpstr>
      <vt:lpstr>Manufacturer</vt:lpstr>
      <vt:lpstr>Manufacture through hired labour</vt:lpstr>
      <vt:lpstr>Slide 10</vt:lpstr>
      <vt:lpstr>Classification of Goods</vt:lpstr>
      <vt:lpstr>Sections, Chapters and Headings in Tariff</vt:lpstr>
      <vt:lpstr>Transaction value as assessable value </vt:lpstr>
      <vt:lpstr>Deduction of the trade discount</vt:lpstr>
      <vt:lpstr>Place of the removal </vt:lpstr>
    </vt:vector>
  </TitlesOfParts>
  <Company>St. Joseph's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student</cp:lastModifiedBy>
  <cp:revision>184</cp:revision>
  <dcterms:created xsi:type="dcterms:W3CDTF">2002-06-03T19:49:06Z</dcterms:created>
  <dcterms:modified xsi:type="dcterms:W3CDTF">2012-01-23T08:46:47Z</dcterms:modified>
</cp:coreProperties>
</file>