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3716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2" d="100"/>
          <a:sy n="82" d="100"/>
        </p:scale>
        <p:origin x="180" y="150"/>
      </p:cViewPr>
      <p:guideLst>
        <p:guide orient="horz" pos="2160"/>
        <p:guide pos="4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CA50A-3748-4BB4-B099-BDAD56A9FE37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685800"/>
            <a:ext cx="6858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3CDDB-C165-42A1-9ABE-4F4B9CE9088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11804768" y="4930726"/>
            <a:ext cx="1892949" cy="194134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810816" y="776289"/>
            <a:ext cx="12094368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810816" y="2250280"/>
            <a:ext cx="12094368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2057400" y="6012657"/>
            <a:ext cx="86868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57400" y="5650705"/>
            <a:ext cx="86868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588371" y="5752308"/>
            <a:ext cx="75438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72700" y="381000"/>
            <a:ext cx="28575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93726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7494"/>
            <a:ext cx="123444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82808"/>
            <a:ext cx="123444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87184" y="6480048"/>
            <a:ext cx="32004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6480970"/>
            <a:ext cx="6390084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10551" y="7035"/>
            <a:ext cx="13694898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11804768" y="-14067"/>
            <a:ext cx="1892949" cy="194134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3448" y="6477000"/>
            <a:ext cx="3200400" cy="3048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29064" y="6480970"/>
            <a:ext cx="6390084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676584" y="809625"/>
            <a:ext cx="754380" cy="3008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9703192" y="9381"/>
            <a:ext cx="4009292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5"/>
            <a:ext cx="13705449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1465"/>
            <a:ext cx="108585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633536"/>
            <a:ext cx="58293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22438"/>
            <a:ext cx="60579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1722438"/>
            <a:ext cx="60579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187184" y="6480969"/>
            <a:ext cx="32004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6480969"/>
            <a:ext cx="6390084" cy="3017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4280" y="6480969"/>
            <a:ext cx="75438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297" y="290732"/>
            <a:ext cx="16002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509" y="290732"/>
            <a:ext cx="871536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2047509" y="3427124"/>
            <a:ext cx="871536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033345" y="290732"/>
            <a:ext cx="10287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33345" y="3427124"/>
            <a:ext cx="10287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187184" y="6480969"/>
            <a:ext cx="3195828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5800" y="6480969"/>
            <a:ext cx="6391656" cy="3017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384280" y="6483096"/>
            <a:ext cx="754380" cy="301752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187184" y="6480969"/>
            <a:ext cx="32004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0" y="6481891"/>
            <a:ext cx="6390084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84280" y="6480969"/>
            <a:ext cx="75438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4" y="367664"/>
            <a:ext cx="13716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703784" y="367664"/>
            <a:ext cx="36576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476875" y="320040"/>
            <a:ext cx="7914132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18464" y="6556248"/>
            <a:ext cx="320040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03784" y="6556248"/>
            <a:ext cx="771468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615864" y="6556248"/>
            <a:ext cx="754380" cy="301752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4" y="150896"/>
            <a:ext cx="13716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07356" y="373966"/>
            <a:ext cx="11000232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500" y="5867400"/>
            <a:ext cx="11000232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62288" y="6556248"/>
            <a:ext cx="315468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55648" y="6557169"/>
            <a:ext cx="7422108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325788" y="6556248"/>
            <a:ext cx="54864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10551" y="14069"/>
            <a:ext cx="13694898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5"/>
            <a:ext cx="13705449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9703192" y="4948410"/>
            <a:ext cx="4009292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85800" y="267494"/>
            <a:ext cx="123444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85800" y="1882808"/>
            <a:ext cx="123444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187184" y="6480969"/>
            <a:ext cx="32004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85800" y="6481891"/>
            <a:ext cx="6390084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1384280" y="6480969"/>
            <a:ext cx="75438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1828800"/>
            <a:ext cx="8839200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5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Lucida Calligraphy" pitchFamily="66" charset="0"/>
              </a:rPr>
              <a:t>How to File TDS Return</a:t>
            </a:r>
          </a:p>
          <a:p>
            <a:pPr algn="ctr"/>
            <a:r>
              <a:rPr lang="en-US" sz="45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Lucida Calligraphy" pitchFamily="66" charset="0"/>
              </a:rPr>
              <a:t> &amp;Other TDS Issues</a:t>
            </a:r>
            <a:endParaRPr lang="en-US" sz="45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Lucida Calligraphy" pitchFamily="66" charset="0"/>
            </a:endParaRPr>
          </a:p>
        </p:txBody>
      </p:sp>
      <p:pic>
        <p:nvPicPr>
          <p:cNvPr id="3" name="Picture 2" descr="q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468662"/>
            <a:ext cx="3276600" cy="27797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1" y="228600"/>
            <a:ext cx="20794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" pitchFamily="18" charset="0"/>
              </a:rPr>
              <a:t>Agenda</a:t>
            </a:r>
            <a:r>
              <a:rPr lang="en-US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:-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914400"/>
            <a:ext cx="3511282" cy="7078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1.Due Date For TDS Payment.</a:t>
            </a:r>
          </a:p>
          <a:p>
            <a:pPr algn="ctr"/>
            <a:endParaRPr lang="en-U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6764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2.Due Date For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Filing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TDS Return &amp;Issuance Of Tds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Certificates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3622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3.Applicable TDS Rates.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297180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4.How To File TDS Returns.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35814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5.Type Of Forms And it’s Requirement.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" y="4114800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6.Consequines For Not-Filing Of Return And Payment of Tds.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685800"/>
            <a:ext cx="11041805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Lucida Calligraphy" pitchFamily="66" charset="0"/>
              </a:rPr>
              <a:t>Due Date For TDS Payments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Lucida Calligraphy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2600" y="2286000"/>
            <a:ext cx="8637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</a:t>
            </a:r>
            <a:r>
              <a:rPr lang="en-US" sz="2400" b="1" dirty="0" smtClean="0"/>
              <a:t> On Are Before 7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of Next Month in Which Tds Was Deducted.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81200" y="3276600"/>
            <a:ext cx="81122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" pitchFamily="18" charset="0"/>
              </a:rPr>
              <a:t>Note:-Except of Provision Made on 31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" pitchFamily="18" charset="0"/>
              </a:rPr>
              <a:t>st</a:t>
            </a:r>
            <a:r>
              <a:rPr lang="en-US" sz="2800" b="1" dirty="0" smtClean="0">
                <a:solidFill>
                  <a:srgbClr val="FF0000"/>
                </a:solidFill>
                <a:latin typeface="Times" pitchFamily="18" charset="0"/>
              </a:rPr>
              <a:t> March ,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" pitchFamily="18" charset="0"/>
              </a:rPr>
              <a:t>For Which Due Date Of Payment Will be 30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" pitchFamily="18" charset="0"/>
              </a:rPr>
              <a:t>th</a:t>
            </a:r>
            <a:r>
              <a:rPr lang="en-US" sz="2800" b="1" dirty="0" smtClean="0">
                <a:solidFill>
                  <a:srgbClr val="FF0000"/>
                </a:solidFill>
                <a:latin typeface="Times" pitchFamily="18" charset="0"/>
              </a:rPr>
              <a:t> April.</a:t>
            </a:r>
            <a:endParaRPr lang="en-US" sz="2800" b="1" dirty="0">
              <a:solidFill>
                <a:srgbClr val="FF0000"/>
              </a:solidFill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457200"/>
            <a:ext cx="11808041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5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ucida Calligraphy" pitchFamily="66" charset="0"/>
              </a:rPr>
              <a:t>Due Date Of Filing Of TDS Returns &amp;</a:t>
            </a:r>
          </a:p>
          <a:p>
            <a:pPr algn="ctr"/>
            <a:r>
              <a:rPr lang="en-US" sz="45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ucida Calligraphy" pitchFamily="66" charset="0"/>
              </a:rPr>
              <a:t>Issuance Of TDs Certificates</a:t>
            </a:r>
            <a:endParaRPr lang="en-US" sz="45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ucida Calligraphy" pitchFamily="66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33600" y="2407920"/>
          <a:ext cx="9448800" cy="2392680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2286000"/>
                <a:gridCol w="2133600"/>
                <a:gridCol w="2438400"/>
                <a:gridCol w="2590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 Ending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Last Date Of Filing Return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Last Date Issuance of</a:t>
                      </a:r>
                    </a:p>
                    <a:p>
                      <a:r>
                        <a:rPr lang="en-US" dirty="0" smtClean="0"/>
                        <a:t>Certificate of Form 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Last Date Issuance of</a:t>
                      </a:r>
                    </a:p>
                    <a:p>
                      <a:r>
                        <a:rPr lang="en-US" dirty="0" smtClean="0"/>
                        <a:t>Certificate of Form 16 A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 </a:t>
                      </a:r>
                      <a:r>
                        <a:rPr lang="en-US" dirty="0" smtClean="0"/>
                        <a:t> June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 July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 July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 July</a:t>
                      </a:r>
                      <a:endParaRPr lang="en-US" dirty="0"/>
                    </a:p>
                  </a:txBody>
                  <a:tcPr/>
                </a:tc>
              </a:tr>
              <a:tr h="162560"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 September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 October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 October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 October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 December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January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 January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 January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 March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 May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 May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 May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ques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999" y="1905001"/>
            <a:ext cx="4135672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685800"/>
            <a:ext cx="67818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Freestyle Script" pitchFamily="66" charset="0"/>
                <a:cs typeface="Arial" pitchFamily="34" charset="0"/>
              </a:rPr>
              <a:t>Applicable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Freestyle Script" pitchFamily="66" charset="0"/>
                <a:cs typeface="Arial" pitchFamily="34" charset="0"/>
              </a:rPr>
              <a:t> Tds Rates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Freestyle Script" pitchFamily="66" charset="0"/>
              <a:cs typeface="Arial" pitchFamily="34" charset="0"/>
            </a:endParaRPr>
          </a:p>
        </p:txBody>
      </p:sp>
      <p:pic>
        <p:nvPicPr>
          <p:cNvPr id="3" name="Picture 2" descr="ra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51" y="1973533"/>
            <a:ext cx="12966849" cy="4579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457200"/>
            <a:ext cx="10911705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i="1" dirty="0" smtClean="0">
                <a:ln/>
                <a:solidFill>
                  <a:schemeClr val="accent3"/>
                </a:solidFill>
                <a:latin typeface="Times" pitchFamily="18" charset="0"/>
              </a:rPr>
              <a:t>Type of Forms And It’s Requirements</a:t>
            </a:r>
            <a:endParaRPr lang="en-US" sz="5400" b="1" i="1" dirty="0">
              <a:ln/>
              <a:solidFill>
                <a:schemeClr val="accent3"/>
              </a:solidFill>
              <a:latin typeface="Times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8400" y="2133600"/>
            <a:ext cx="9753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24Q :- In Case Of Salary </a:t>
            </a:r>
            <a:r>
              <a:rPr lang="en-US" sz="4200" b="1" dirty="0" smtClean="0"/>
              <a:t>Return</a:t>
            </a:r>
          </a:p>
          <a:p>
            <a:r>
              <a:rPr lang="en-US" sz="3200" b="1" dirty="0" smtClean="0"/>
              <a:t>	</a:t>
            </a:r>
            <a:r>
              <a:rPr lang="en-US" sz="3200" b="1" dirty="0" smtClean="0"/>
              <a:t>Ex:- Sec 192B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438400" y="3733800"/>
            <a:ext cx="74676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/>
          </a:p>
          <a:p>
            <a:r>
              <a:rPr lang="en-US" sz="3000" b="1" dirty="0" smtClean="0"/>
              <a:t>26Q :- In Case Of Other Then Salary</a:t>
            </a:r>
          </a:p>
          <a:p>
            <a:r>
              <a:rPr lang="en-US" sz="3000" b="1" dirty="0" smtClean="0"/>
              <a:t>	Ex:- Sec 194 c,194 j,194 i,194 a.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533400"/>
            <a:ext cx="10058400" cy="12618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Freestyle Script" pitchFamily="66" charset="0"/>
              </a:rPr>
              <a:t>Consequences</a:t>
            </a:r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Freestyle Script" pitchFamily="66" charset="0"/>
              </a:rPr>
              <a:t> </a:t>
            </a:r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Freestyle Script" pitchFamily="66" charset="0"/>
              </a:rPr>
              <a:t>For </a:t>
            </a:r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Freestyle Script" pitchFamily="66" charset="0"/>
              </a:rPr>
              <a:t>Not-Filing </a:t>
            </a:r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Freestyle Script" pitchFamily="66" charset="0"/>
              </a:rPr>
              <a:t>And Payment of Return.</a:t>
            </a:r>
          </a:p>
          <a:p>
            <a:pPr algn="ctr"/>
            <a:endParaRPr lang="en-US" sz="3200" b="1" cap="none" spc="0" dirty="0">
              <a:ln/>
              <a:solidFill>
                <a:schemeClr val="accent3"/>
              </a:solidFill>
              <a:effectLst>
                <a:reflection blurRad="6350" stA="60000" endA="900" endPos="58000" dir="5400000" sy="-100000" algn="bl" rotWithShape="0"/>
              </a:effectLst>
              <a:latin typeface="Freestyle Script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flipH="1" flipV="1">
            <a:off x="2089731" y="2960131"/>
            <a:ext cx="882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514600"/>
            <a:ext cx="742703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 smtClean="0"/>
              <a:t>1.Not Filling Of Tds Return With In Due Date:-</a:t>
            </a:r>
          </a:p>
          <a:p>
            <a:r>
              <a:rPr lang="en-US" dirty="0" smtClean="0"/>
              <a:t>		</a:t>
            </a:r>
            <a:r>
              <a:rPr lang="en-US" sz="2100" b="1" i="1" dirty="0" smtClean="0"/>
              <a:t>1. 200/- Per Day From Due Date Date Of Filing.</a:t>
            </a:r>
          </a:p>
          <a:p>
            <a:r>
              <a:rPr lang="en-US" sz="2100" b="1" i="1" dirty="0" smtClean="0"/>
              <a:t>	  	2. </a:t>
            </a:r>
            <a:r>
              <a:rPr lang="en-US" sz="2100" b="1" i="1" dirty="0" smtClean="0"/>
              <a:t> Actual Tds </a:t>
            </a:r>
            <a:r>
              <a:rPr lang="en-US" sz="2100" b="1" i="1" dirty="0" smtClean="0"/>
              <a:t>Amount.</a:t>
            </a:r>
          </a:p>
          <a:p>
            <a:r>
              <a:rPr lang="en-US" dirty="0" smtClean="0"/>
              <a:t>	</a:t>
            </a:r>
            <a:endParaRPr lang="en-US" sz="2100" b="1" i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438400" y="3733800"/>
            <a:ext cx="337682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  <a:latin typeface="Forte" pitchFamily="66" charset="0"/>
              </a:rPr>
              <a:t>(Lower Of The Above Two)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71600" y="4419600"/>
            <a:ext cx="8824660" cy="2077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2.Delay In Payment Of Tds Amount.</a:t>
            </a:r>
          </a:p>
          <a:p>
            <a:r>
              <a:rPr lang="en-US" b="1" i="1" dirty="0" smtClean="0"/>
              <a:t>	Case (1):- Deducted But Not Paid.</a:t>
            </a:r>
          </a:p>
          <a:p>
            <a:r>
              <a:rPr lang="en-US" b="1" i="1" dirty="0" smtClean="0"/>
              <a:t>		1.5%P.m From The Date Deduction to till the date of Payment.</a:t>
            </a:r>
          </a:p>
          <a:p>
            <a:r>
              <a:rPr lang="en-US" b="1" i="1" dirty="0" smtClean="0"/>
              <a:t>	Case(2) :- Not Deducted And Not Paid.</a:t>
            </a:r>
          </a:p>
          <a:p>
            <a:r>
              <a:rPr lang="en-US" b="1" i="1" dirty="0" smtClean="0"/>
              <a:t>		1 % P.m From The Date Of Deductible to Actual Date Of Deduction.</a:t>
            </a:r>
          </a:p>
          <a:p>
            <a:r>
              <a:rPr lang="en-US" b="1" i="1" dirty="0" smtClean="0"/>
              <a:t>		1.5% P.m From The Date Of </a:t>
            </a:r>
            <a:r>
              <a:rPr lang="en-US" sz="2100" b="1" i="1" dirty="0" smtClean="0"/>
              <a:t>Deduction</a:t>
            </a:r>
            <a:r>
              <a:rPr lang="en-US" b="1" i="1" dirty="0" smtClean="0"/>
              <a:t> To Till The Date Of Payment.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66900" y="1219200"/>
            <a:ext cx="9982200" cy="2743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58000" dir="5400000" sy="-100000" algn="bl" rotWithShape="0"/>
                </a:effectLst>
              </a:rPr>
              <a:t>Q/A</a:t>
            </a:r>
            <a:endParaRPr lang="en-US" sz="20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anks.jp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FF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657600" y="1195289"/>
            <a:ext cx="6248400" cy="43610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263</TotalTime>
  <Words>221</Words>
  <Application>Microsoft Office PowerPoint</Application>
  <PresentationFormat>Custom</PresentationFormat>
  <Paragraphs>57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Verve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26</cp:revision>
  <dcterms:created xsi:type="dcterms:W3CDTF">2006-08-16T00:00:00Z</dcterms:created>
  <dcterms:modified xsi:type="dcterms:W3CDTF">2015-12-04T18:36:55Z</dcterms:modified>
</cp:coreProperties>
</file>