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notesMasterIdLst>
    <p:notesMasterId r:id="rId30"/>
  </p:notesMasterIdLst>
  <p:sldIdLst>
    <p:sldId id="259" r:id="rId2"/>
    <p:sldId id="284" r:id="rId3"/>
    <p:sldId id="285" r:id="rId4"/>
    <p:sldId id="286" r:id="rId5"/>
    <p:sldId id="287" r:id="rId6"/>
    <p:sldId id="264" r:id="rId7"/>
    <p:sldId id="266" r:id="rId8"/>
    <p:sldId id="290" r:id="rId9"/>
    <p:sldId id="260" r:id="rId10"/>
    <p:sldId id="262" r:id="rId11"/>
    <p:sldId id="291" r:id="rId12"/>
    <p:sldId id="268" r:id="rId13"/>
    <p:sldId id="270" r:id="rId14"/>
    <p:sldId id="272" r:id="rId15"/>
    <p:sldId id="273" r:id="rId16"/>
    <p:sldId id="274" r:id="rId17"/>
    <p:sldId id="275" r:id="rId18"/>
    <p:sldId id="276" r:id="rId19"/>
    <p:sldId id="277" r:id="rId20"/>
    <p:sldId id="278" r:id="rId21"/>
    <p:sldId id="279" r:id="rId22"/>
    <p:sldId id="292" r:id="rId23"/>
    <p:sldId id="293" r:id="rId24"/>
    <p:sldId id="294" r:id="rId25"/>
    <p:sldId id="295" r:id="rId26"/>
    <p:sldId id="280" r:id="rId27"/>
    <p:sldId id="282" r:id="rId28"/>
    <p:sldId id="28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718" autoAdjust="0"/>
  </p:normalViewPr>
  <p:slideViewPr>
    <p:cSldViewPr>
      <p:cViewPr>
        <p:scale>
          <a:sx n="86" d="100"/>
          <a:sy n="86" d="100"/>
        </p:scale>
        <p:origin x="-30" y="540"/>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E9D5EE-AE61-4ACA-8C7A-225B984F5C5F}" type="datetimeFigureOut">
              <a:rPr lang="en-US" smtClean="0"/>
              <a:pPr/>
              <a:t>12/15/2012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057A60-3453-4ADE-AC72-03828A8FC79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p:spPr>
        <p:txBody>
          <a:bodyPr/>
          <a:lstStyle/>
          <a:p>
            <a:endParaRPr lang="en-US" smtClean="0">
              <a:ea typeface="ＭＳ Ｐゴシック" pitchFamily="34" charset="-128"/>
            </a:endParaRPr>
          </a:p>
        </p:txBody>
      </p:sp>
      <p:sp>
        <p:nvSpPr>
          <p:cNvPr id="108548" name="Slide Number Placeholder 3"/>
          <p:cNvSpPr>
            <a:spLocks noGrp="1"/>
          </p:cNvSpPr>
          <p:nvPr>
            <p:ph type="sldNum" sz="quarter" idx="5"/>
          </p:nvPr>
        </p:nvSpPr>
        <p:spPr/>
        <p:txBody>
          <a:bodyPr/>
          <a:lstStyle/>
          <a:p>
            <a:pPr>
              <a:defRPr/>
            </a:pPr>
            <a:fld id="{79F1A32E-2775-47BF-B0B9-E01D30979667}" type="slidenum">
              <a:rPr lang="en-US" smtClean="0">
                <a:latin typeface="Arial" charset="0"/>
                <a:ea typeface="ＭＳ Ｐゴシック" pitchFamily="34" charset="-128"/>
              </a:rPr>
              <a:pPr>
                <a:defRPr/>
              </a:pPr>
              <a:t>6</a:t>
            </a:fld>
            <a:endParaRPr lang="en-US" smtClean="0">
              <a:latin typeface="Arial"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p:spPr>
        <p:txBody>
          <a:bodyPr/>
          <a:lstStyle/>
          <a:p>
            <a:endParaRPr lang="en-US" smtClean="0">
              <a:ea typeface="ＭＳ Ｐゴシック" pitchFamily="34" charset="-128"/>
            </a:endParaRPr>
          </a:p>
        </p:txBody>
      </p:sp>
      <p:sp>
        <p:nvSpPr>
          <p:cNvPr id="109572" name="Slide Number Placeholder 3"/>
          <p:cNvSpPr>
            <a:spLocks noGrp="1"/>
          </p:cNvSpPr>
          <p:nvPr>
            <p:ph type="sldNum" sz="quarter" idx="5"/>
          </p:nvPr>
        </p:nvSpPr>
        <p:spPr/>
        <p:txBody>
          <a:bodyPr/>
          <a:lstStyle/>
          <a:p>
            <a:pPr>
              <a:defRPr/>
            </a:pPr>
            <a:fld id="{87368131-AADF-4616-83C4-622FEDC63080}" type="slidenum">
              <a:rPr lang="en-US" smtClean="0">
                <a:latin typeface="Arial" charset="0"/>
                <a:ea typeface="ＭＳ Ｐゴシック" pitchFamily="34" charset="-128"/>
              </a:rPr>
              <a:pPr>
                <a:defRPr/>
              </a:pPr>
              <a:t>7</a:t>
            </a:fld>
            <a:endParaRPr lang="en-US" smtClean="0">
              <a:latin typeface="Arial"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D8BD707-D9CF-40AE-B4C6-C98DA3205C09}" type="datetimeFigureOut">
              <a:rPr lang="en-US" smtClean="0"/>
              <a:pPr/>
              <a:t>12/15/2012</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1D8BD707-D9CF-40AE-B4C6-C98DA3205C09}" type="datetimeFigureOut">
              <a:rPr lang="en-US" smtClean="0"/>
              <a:pPr/>
              <a:t>12/15/2012</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D8BD707-D9CF-40AE-B4C6-C98DA3205C09}" type="datetimeFigureOut">
              <a:rPr lang="en-US" smtClean="0"/>
              <a:pPr/>
              <a:t>12/15/2012</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12/15/2012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12/15/2012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1D8BD707-D9CF-40AE-B4C6-C98DA3205C09}" type="datetimeFigureOut">
              <a:rPr lang="en-US" smtClean="0"/>
              <a:pPr/>
              <a:t>12/15/2012</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D8BD707-D9CF-40AE-B4C6-C98DA3205C09}" type="datetimeFigureOut">
              <a:rPr lang="en-US" smtClean="0"/>
              <a:pPr/>
              <a:t>12/15/2012</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taxguru.in/service-tax/government-rescinds-81-service-tax-notifications.html" TargetMode="External"/><Relationship Id="rId2" Type="http://schemas.openxmlformats.org/officeDocument/2006/relationships/hyperlink" Target="http://taxguru.in/service-tax/taxable-services-extent-service-tax-payable-thereon.html" TargetMode="External"/><Relationship Id="rId1" Type="http://schemas.openxmlformats.org/officeDocument/2006/relationships/slideLayout" Target="../slideLayouts/slideLayout7.xml"/><Relationship Id="rId6" Type="http://schemas.openxmlformats.org/officeDocument/2006/relationships/hyperlink" Target="http://taxguru.in/service-tax/service-tax-abatement-condition-rates-wef-01072012.html" TargetMode="External"/><Relationship Id="rId5" Type="http://schemas.openxmlformats.org/officeDocument/2006/relationships/hyperlink" Target="http://taxguru.in/service-tax/service-tax-mega-exemption-notification.html" TargetMode="External"/><Relationship Id="rId4" Type="http://schemas.openxmlformats.org/officeDocument/2006/relationships/hyperlink" Target="http://taxguru.in/service-tax/service-tax-2nd-amendment-rules-2012-amend-service-tax-rules1994.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taxguru.in/service-tax/budget-2012-amendment-point-taxation-rules.html" TargetMode="External"/><Relationship Id="rId2" Type="http://schemas.openxmlformats.org/officeDocument/2006/relationships/hyperlink" Target="http://taxguru.in/service-tax/service-tax-amendment-rules-2b-3-5-6-insertion-rule-2c-substitution-rule-2a-omission-rule-7.html"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838200"/>
            <a:ext cx="9144000" cy="1470025"/>
          </a:xfrm>
        </p:spPr>
        <p:txBody>
          <a:bodyPr>
            <a:noAutofit/>
          </a:bodyPr>
          <a:lstStyle/>
          <a:p>
            <a:pPr algn="l" eaLnBrk="1" hangingPunct="1"/>
            <a:r>
              <a:rPr lang="en-US" sz="4800" dirty="0" smtClean="0">
                <a:solidFill>
                  <a:srgbClr val="CC6600"/>
                </a:solidFill>
              </a:rPr>
              <a:t>SEMINAR ON </a:t>
            </a:r>
            <a:r>
              <a:rPr lang="en-US" sz="4800" b="1" dirty="0" smtClean="0">
                <a:solidFill>
                  <a:srgbClr val="CC6600"/>
                </a:solidFill>
              </a:rPr>
              <a:t>RECENT CHANGES IN SERVICE TAX LAW </a:t>
            </a:r>
            <a:br>
              <a:rPr lang="en-US" sz="4800" b="1" dirty="0" smtClean="0">
                <a:solidFill>
                  <a:srgbClr val="CC6600"/>
                </a:solidFill>
              </a:rPr>
            </a:br>
            <a:endParaRPr lang="en-US" sz="4800" b="1" dirty="0" smtClean="0">
              <a:solidFill>
                <a:srgbClr val="CC6600"/>
              </a:solidFill>
            </a:endParaRPr>
          </a:p>
        </p:txBody>
      </p:sp>
      <p:sp>
        <p:nvSpPr>
          <p:cNvPr id="6" name="Rectangle 3"/>
          <p:cNvSpPr txBox="1">
            <a:spLocks noChangeArrowheads="1"/>
          </p:cNvSpPr>
          <p:nvPr/>
        </p:nvSpPr>
        <p:spPr>
          <a:xfrm>
            <a:off x="250825" y="3200400"/>
            <a:ext cx="8497888" cy="2892425"/>
          </a:xfrm>
          <a:prstGeom prst="rect">
            <a:avLst/>
          </a:prstGeom>
        </p:spPr>
        <p:txBody>
          <a:bodyPr vert="horz">
            <a:normAutofit/>
          </a:bodyPr>
          <a:lstStyle/>
          <a:p>
            <a:pPr marL="274320" marR="0" lvl="0" indent="-274320" algn="ctr" defTabSz="914400" rtl="0" eaLnBrk="1" fontAlgn="auto" latinLnBrk="0" hangingPunct="1">
              <a:lnSpc>
                <a:spcPct val="90000"/>
              </a:lnSpc>
              <a:spcBef>
                <a:spcPct val="30000"/>
              </a:spcBef>
              <a:spcAft>
                <a:spcPts val="0"/>
              </a:spcAft>
              <a:buClr>
                <a:schemeClr val="tx2"/>
              </a:buClr>
              <a:buSzPct val="73000"/>
              <a:buFontTx/>
              <a:buNone/>
              <a:tabLst/>
              <a:defRPr/>
            </a:pP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ctr" defTabSz="914400" rtl="0" eaLnBrk="1" fontAlgn="auto" latinLnBrk="0" hangingPunct="1">
              <a:lnSpc>
                <a:spcPct val="90000"/>
              </a:lnSpc>
              <a:spcBef>
                <a:spcPct val="30000"/>
              </a:spcBef>
              <a:spcAft>
                <a:spcPts val="0"/>
              </a:spcAft>
              <a:buClr>
                <a:schemeClr val="tx2"/>
              </a:buClr>
              <a:buSzPct val="73000"/>
              <a:buFontTx/>
              <a:buNone/>
              <a:tabLst/>
              <a:defRPr/>
            </a:pP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ctr" defTabSz="914400" rtl="0" eaLnBrk="1" fontAlgn="auto" latinLnBrk="0" hangingPunct="1">
              <a:lnSpc>
                <a:spcPct val="90000"/>
              </a:lnSpc>
              <a:spcBef>
                <a:spcPts val="600"/>
              </a:spcBef>
              <a:spcAft>
                <a:spcPts val="0"/>
              </a:spcAft>
              <a:buClr>
                <a:schemeClr val="tx2"/>
              </a:buClr>
              <a:buSzPct val="73000"/>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By</a:t>
            </a:r>
          </a:p>
          <a:p>
            <a:pPr marL="274320" marR="0" lvl="0" indent="-274320" algn="ctr" defTabSz="914400" rtl="0" eaLnBrk="1" fontAlgn="auto" latinLnBrk="0" hangingPunct="1">
              <a:lnSpc>
                <a:spcPct val="90000"/>
              </a:lnSpc>
              <a:spcBef>
                <a:spcPts val="600"/>
              </a:spcBef>
              <a:spcAft>
                <a:spcPts val="0"/>
              </a:spcAft>
              <a:buClr>
                <a:schemeClr val="tx2"/>
              </a:buClr>
              <a:buSzPct val="73000"/>
              <a:buFontTx/>
              <a:buNone/>
              <a:tabLst/>
              <a:defRPr/>
            </a:pPr>
            <a:r>
              <a:rPr kumimoji="0" lang="en-US" sz="3600" b="0" i="0" u="none" strike="noStrike" kern="1200" cap="none" spc="0" normalizeH="0" baseline="0" noProof="0" dirty="0" smtClean="0">
                <a:ln>
                  <a:noFill/>
                </a:ln>
                <a:solidFill>
                  <a:schemeClr val="tx1"/>
                </a:solidFill>
                <a:effectLst/>
                <a:uLnTx/>
                <a:uFillTx/>
                <a:latin typeface="+mn-lt"/>
                <a:ea typeface="+mn-ea"/>
                <a:cs typeface="+mn-cs"/>
              </a:rPr>
              <a:t>Krishna Agarwal</a:t>
            </a:r>
          </a:p>
          <a:p>
            <a:pPr marL="274320" marR="0" lvl="0" indent="-274320" algn="ctr" defTabSz="914400" rtl="0" eaLnBrk="1" fontAlgn="auto" latinLnBrk="0" hangingPunct="1">
              <a:lnSpc>
                <a:spcPct val="90000"/>
              </a:lnSpc>
              <a:spcBef>
                <a:spcPct val="50000"/>
              </a:spcBef>
              <a:spcAft>
                <a:spcPts val="0"/>
              </a:spcAft>
              <a:buClr>
                <a:schemeClr val="tx2"/>
              </a:buClr>
              <a:buSzPct val="73000"/>
              <a:buFontTx/>
              <a:buNone/>
              <a:tabLst/>
              <a:defRPr/>
            </a:pPr>
            <a:r>
              <a:rPr lang="en-US" sz="3600" dirty="0" smtClean="0"/>
              <a:t>15</a:t>
            </a:r>
            <a:r>
              <a:rPr lang="en-US" sz="3600" baseline="30000" dirty="0" smtClean="0"/>
              <a:t>th</a:t>
            </a:r>
            <a:r>
              <a:rPr lang="en-US" sz="3600" dirty="0" smtClean="0"/>
              <a:t> </a:t>
            </a:r>
            <a:r>
              <a:rPr kumimoji="0" lang="en-US" sz="3600" b="0" i="0" u="none" strike="noStrike" kern="1200" cap="none" spc="0" normalizeH="0" baseline="0" noProof="0" dirty="0" smtClean="0">
                <a:ln>
                  <a:noFill/>
                </a:ln>
                <a:solidFill>
                  <a:schemeClr val="tx1"/>
                </a:solidFill>
                <a:effectLst/>
                <a:uLnTx/>
                <a:uFillTx/>
                <a:latin typeface="+mn-lt"/>
                <a:ea typeface="+mn-ea"/>
                <a:cs typeface="+mn-cs"/>
              </a:rPr>
              <a:t> December, 2012</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ZZZZZZZZ.bmp"/>
          <p:cNvPicPr>
            <a:picLocks/>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776432" y="1075765"/>
            <a:ext cx="7648864" cy="259136"/>
          </a:xfrm>
          <a:prstGeom prst="rect">
            <a:avLst/>
          </a:prstGeom>
          <a:noFill/>
        </p:spPr>
        <p:txBody>
          <a:bodyPr wrap="none" lIns="0" tIns="0" rIns="0" bIns="0"/>
          <a:lstStyle/>
          <a:p>
            <a:pPr>
              <a:defRPr/>
            </a:pPr>
            <a:r>
              <a:rPr lang="en-US" sz="1700" dirty="0">
                <a:solidFill>
                  <a:srgbClr val="0BD0D9"/>
                </a:solidFill>
                <a:latin typeface="Wingdings"/>
              </a:rPr>
              <a:t></a:t>
            </a:r>
            <a:r>
              <a:rPr lang="en-US" b="1" dirty="0">
                <a:solidFill>
                  <a:srgbClr val="FF0000"/>
                </a:solidFill>
                <a:latin typeface="Calibri"/>
              </a:rPr>
              <a:t> </a:t>
            </a:r>
            <a:r>
              <a:rPr lang="en-US" b="1" dirty="0" smtClean="0">
                <a:solidFill>
                  <a:srgbClr val="FF0000"/>
                </a:solidFill>
                <a:latin typeface="Calibri"/>
              </a:rPr>
              <a:t>TAXABLE TERRITORY </a:t>
            </a:r>
            <a:r>
              <a:rPr lang="en-US" b="1" dirty="0" smtClean="0">
                <a:solidFill>
                  <a:srgbClr val="00B050"/>
                </a:solidFill>
                <a:latin typeface="Calibri"/>
              </a:rPr>
              <a:t>= </a:t>
            </a:r>
            <a:r>
              <a:rPr lang="en-US" b="1" dirty="0" smtClean="0">
                <a:solidFill>
                  <a:srgbClr val="0070C0"/>
                </a:solidFill>
                <a:latin typeface="Calibri"/>
              </a:rPr>
              <a:t>INDIA (200N.M INSIDE THE SEA) </a:t>
            </a:r>
            <a:r>
              <a:rPr lang="en-US" b="1" dirty="0" smtClean="0">
                <a:solidFill>
                  <a:srgbClr val="00B050"/>
                </a:solidFill>
                <a:latin typeface="Calibri"/>
              </a:rPr>
              <a:t>– </a:t>
            </a:r>
            <a:r>
              <a:rPr lang="en-US" b="1" dirty="0" smtClean="0">
                <a:solidFill>
                  <a:srgbClr val="FF0000"/>
                </a:solidFill>
                <a:latin typeface="Calibri"/>
              </a:rPr>
              <a:t>JAMMU &amp; KASHMIR</a:t>
            </a:r>
            <a:endParaRPr lang="en-US" b="1" dirty="0">
              <a:solidFill>
                <a:srgbClr val="FF0000"/>
              </a:solidFill>
              <a:latin typeface="Calibri"/>
            </a:endParaRPr>
          </a:p>
        </p:txBody>
      </p:sp>
      <p:sp>
        <p:nvSpPr>
          <p:cNvPr id="4100" name="TextBox 3"/>
          <p:cNvSpPr txBox="1">
            <a:spLocks noChangeArrowheads="1"/>
          </p:cNvSpPr>
          <p:nvPr/>
        </p:nvSpPr>
        <p:spPr bwMode="auto">
          <a:xfrm>
            <a:off x="3352800" y="1981200"/>
            <a:ext cx="2535382" cy="228600"/>
          </a:xfrm>
          <a:prstGeom prst="rect">
            <a:avLst/>
          </a:prstGeom>
          <a:noFill/>
          <a:ln w="9525">
            <a:noFill/>
            <a:miter lim="800000"/>
            <a:headEnd/>
            <a:tailEnd/>
          </a:ln>
        </p:spPr>
        <p:txBody>
          <a:bodyPr wrap="none" lIns="0" tIns="0" rIns="0" bIns="0"/>
          <a:lstStyle/>
          <a:p>
            <a:r>
              <a:rPr lang="en-US" dirty="0">
                <a:latin typeface="Calibri" pitchFamily="34" charset="0"/>
              </a:rPr>
              <a:t>Air Space above territory and</a:t>
            </a:r>
          </a:p>
        </p:txBody>
      </p:sp>
      <p:sp>
        <p:nvSpPr>
          <p:cNvPr id="4101" name="TextBox 4"/>
          <p:cNvSpPr txBox="1">
            <a:spLocks noChangeArrowheads="1"/>
          </p:cNvSpPr>
          <p:nvPr/>
        </p:nvSpPr>
        <p:spPr bwMode="auto">
          <a:xfrm>
            <a:off x="4033693" y="2176743"/>
            <a:ext cx="1339273" cy="256335"/>
          </a:xfrm>
          <a:prstGeom prst="rect">
            <a:avLst/>
          </a:prstGeom>
          <a:noFill/>
          <a:ln w="9525">
            <a:noFill/>
            <a:miter lim="800000"/>
            <a:headEnd/>
            <a:tailEnd/>
          </a:ln>
        </p:spPr>
        <p:txBody>
          <a:bodyPr wrap="none" lIns="0" tIns="0" rIns="0" bIns="0"/>
          <a:lstStyle/>
          <a:p>
            <a:r>
              <a:rPr lang="en-US" dirty="0">
                <a:latin typeface="Calibri" pitchFamily="34" charset="0"/>
              </a:rPr>
              <a:t>territorial water</a:t>
            </a:r>
          </a:p>
        </p:txBody>
      </p:sp>
      <p:sp>
        <p:nvSpPr>
          <p:cNvPr id="4102" name="TextBox 5"/>
          <p:cNvSpPr txBox="1">
            <a:spLocks noChangeArrowheads="1"/>
          </p:cNvSpPr>
          <p:nvPr/>
        </p:nvSpPr>
        <p:spPr bwMode="auto">
          <a:xfrm>
            <a:off x="838200" y="3048000"/>
            <a:ext cx="1816965" cy="256335"/>
          </a:xfrm>
          <a:prstGeom prst="rect">
            <a:avLst/>
          </a:prstGeom>
          <a:noFill/>
          <a:ln w="9525">
            <a:noFill/>
            <a:miter lim="800000"/>
            <a:headEnd/>
            <a:tailEnd/>
          </a:ln>
        </p:spPr>
        <p:txBody>
          <a:bodyPr wrap="none" lIns="0" tIns="0" rIns="0" bIns="0"/>
          <a:lstStyle/>
          <a:p>
            <a:r>
              <a:rPr lang="en-US" dirty="0">
                <a:latin typeface="Calibri" pitchFamily="34" charset="0"/>
              </a:rPr>
              <a:t>Installation, Structure</a:t>
            </a:r>
          </a:p>
        </p:txBody>
      </p:sp>
      <p:sp>
        <p:nvSpPr>
          <p:cNvPr id="4103" name="TextBox 6"/>
          <p:cNvSpPr txBox="1">
            <a:spLocks noChangeArrowheads="1"/>
          </p:cNvSpPr>
          <p:nvPr/>
        </p:nvSpPr>
        <p:spPr bwMode="auto">
          <a:xfrm>
            <a:off x="1023217" y="3312739"/>
            <a:ext cx="1665432" cy="256334"/>
          </a:xfrm>
          <a:prstGeom prst="rect">
            <a:avLst/>
          </a:prstGeom>
          <a:noFill/>
          <a:ln w="9525">
            <a:noFill/>
            <a:miter lim="800000"/>
            <a:headEnd/>
            <a:tailEnd/>
          </a:ln>
        </p:spPr>
        <p:txBody>
          <a:bodyPr wrap="none" lIns="0" tIns="0" rIns="0" bIns="0"/>
          <a:lstStyle/>
          <a:p>
            <a:r>
              <a:rPr lang="en-US" dirty="0">
                <a:latin typeface="Calibri" pitchFamily="34" charset="0"/>
              </a:rPr>
              <a:t>&amp; Vessels located in</a:t>
            </a:r>
          </a:p>
        </p:txBody>
      </p:sp>
      <p:sp>
        <p:nvSpPr>
          <p:cNvPr id="4104" name="TextBox 7"/>
          <p:cNvSpPr txBox="1">
            <a:spLocks noChangeArrowheads="1"/>
          </p:cNvSpPr>
          <p:nvPr/>
        </p:nvSpPr>
        <p:spPr bwMode="auto">
          <a:xfrm>
            <a:off x="1020330" y="3535456"/>
            <a:ext cx="1672647" cy="256335"/>
          </a:xfrm>
          <a:prstGeom prst="rect">
            <a:avLst/>
          </a:prstGeom>
          <a:noFill/>
          <a:ln w="9525">
            <a:noFill/>
            <a:miter lim="800000"/>
            <a:headEnd/>
            <a:tailEnd/>
          </a:ln>
        </p:spPr>
        <p:txBody>
          <a:bodyPr wrap="none" lIns="0" tIns="0" rIns="0" bIns="0"/>
          <a:lstStyle/>
          <a:p>
            <a:r>
              <a:rPr lang="en-US">
                <a:latin typeface="Calibri" pitchFamily="34" charset="0"/>
              </a:rPr>
              <a:t>Continental Shelf or</a:t>
            </a:r>
          </a:p>
        </p:txBody>
      </p:sp>
      <p:sp>
        <p:nvSpPr>
          <p:cNvPr id="4105" name="TextBox 8"/>
          <p:cNvSpPr txBox="1">
            <a:spLocks noChangeArrowheads="1"/>
          </p:cNvSpPr>
          <p:nvPr/>
        </p:nvSpPr>
        <p:spPr bwMode="auto">
          <a:xfrm>
            <a:off x="1708728" y="3756773"/>
            <a:ext cx="297295" cy="256335"/>
          </a:xfrm>
          <a:prstGeom prst="rect">
            <a:avLst/>
          </a:prstGeom>
          <a:noFill/>
          <a:ln w="9525">
            <a:noFill/>
            <a:miter lim="800000"/>
            <a:headEnd/>
            <a:tailEnd/>
          </a:ln>
        </p:spPr>
        <p:txBody>
          <a:bodyPr wrap="none" lIns="0" tIns="0" rIns="0" bIns="0"/>
          <a:lstStyle/>
          <a:p>
            <a:r>
              <a:rPr lang="en-US">
                <a:latin typeface="Calibri" pitchFamily="34" charset="0"/>
              </a:rPr>
              <a:t>EEZ</a:t>
            </a:r>
          </a:p>
        </p:txBody>
      </p:sp>
      <p:sp>
        <p:nvSpPr>
          <p:cNvPr id="4106" name="TextBox 9"/>
          <p:cNvSpPr txBox="1">
            <a:spLocks noChangeArrowheads="1"/>
          </p:cNvSpPr>
          <p:nvPr/>
        </p:nvSpPr>
        <p:spPr bwMode="auto">
          <a:xfrm>
            <a:off x="1122796" y="4064934"/>
            <a:ext cx="1467716" cy="256335"/>
          </a:xfrm>
          <a:prstGeom prst="rect">
            <a:avLst/>
          </a:prstGeom>
          <a:noFill/>
          <a:ln w="9525">
            <a:noFill/>
            <a:miter lim="800000"/>
            <a:headEnd/>
            <a:tailEnd/>
          </a:ln>
        </p:spPr>
        <p:txBody>
          <a:bodyPr wrap="none" lIns="0" tIns="0" rIns="0" bIns="0"/>
          <a:lstStyle/>
          <a:p>
            <a:r>
              <a:rPr lang="en-US" dirty="0">
                <a:latin typeface="Calibri" pitchFamily="34" charset="0"/>
              </a:rPr>
              <a:t>( for extraction of</a:t>
            </a:r>
          </a:p>
        </p:txBody>
      </p:sp>
      <p:sp>
        <p:nvSpPr>
          <p:cNvPr id="4107" name="TextBox 10"/>
          <p:cNvSpPr txBox="1">
            <a:spLocks noChangeArrowheads="1"/>
          </p:cNvSpPr>
          <p:nvPr/>
        </p:nvSpPr>
        <p:spPr bwMode="auto">
          <a:xfrm>
            <a:off x="991467" y="4286250"/>
            <a:ext cx="1728932" cy="256335"/>
          </a:xfrm>
          <a:prstGeom prst="rect">
            <a:avLst/>
          </a:prstGeom>
          <a:noFill/>
          <a:ln w="9525">
            <a:noFill/>
            <a:miter lim="800000"/>
            <a:headEnd/>
            <a:tailEnd/>
          </a:ln>
        </p:spPr>
        <p:txBody>
          <a:bodyPr wrap="none" lIns="0" tIns="0" rIns="0" bIns="0"/>
          <a:lstStyle/>
          <a:p>
            <a:r>
              <a:rPr lang="en-US">
                <a:latin typeface="Calibri" pitchFamily="34" charset="0"/>
              </a:rPr>
              <a:t>mineral oil &amp; natural</a:t>
            </a:r>
          </a:p>
        </p:txBody>
      </p:sp>
      <p:sp>
        <p:nvSpPr>
          <p:cNvPr id="4108" name="TextBox 11"/>
          <p:cNvSpPr txBox="1">
            <a:spLocks noChangeArrowheads="1"/>
          </p:cNvSpPr>
          <p:nvPr/>
        </p:nvSpPr>
        <p:spPr bwMode="auto">
          <a:xfrm>
            <a:off x="1687080" y="4508967"/>
            <a:ext cx="339147" cy="256334"/>
          </a:xfrm>
          <a:prstGeom prst="rect">
            <a:avLst/>
          </a:prstGeom>
          <a:noFill/>
          <a:ln w="9525">
            <a:noFill/>
            <a:miter lim="800000"/>
            <a:headEnd/>
            <a:tailEnd/>
          </a:ln>
        </p:spPr>
        <p:txBody>
          <a:bodyPr wrap="none" lIns="0" tIns="0" rIns="0" bIns="0"/>
          <a:lstStyle/>
          <a:p>
            <a:r>
              <a:rPr lang="en-US" dirty="0">
                <a:latin typeface="Calibri" pitchFamily="34" charset="0"/>
              </a:rPr>
              <a:t>gas)</a:t>
            </a:r>
          </a:p>
        </p:txBody>
      </p:sp>
      <p:sp>
        <p:nvSpPr>
          <p:cNvPr id="4109" name="TextBox 12"/>
          <p:cNvSpPr txBox="1">
            <a:spLocks noChangeArrowheads="1"/>
          </p:cNvSpPr>
          <p:nvPr/>
        </p:nvSpPr>
        <p:spPr bwMode="auto">
          <a:xfrm>
            <a:off x="3854739" y="3276600"/>
            <a:ext cx="1691409" cy="256335"/>
          </a:xfrm>
          <a:prstGeom prst="rect">
            <a:avLst/>
          </a:prstGeom>
          <a:noFill/>
          <a:ln w="9525">
            <a:noFill/>
            <a:miter lim="800000"/>
            <a:headEnd/>
            <a:tailEnd/>
          </a:ln>
        </p:spPr>
        <p:txBody>
          <a:bodyPr wrap="none" lIns="0" tIns="0" rIns="0" bIns="0"/>
          <a:lstStyle/>
          <a:p>
            <a:r>
              <a:rPr lang="en-US" dirty="0">
                <a:solidFill>
                  <a:srgbClr val="FF0000"/>
                </a:solidFill>
                <a:latin typeface="Calibri" pitchFamily="34" charset="0"/>
              </a:rPr>
              <a:t>All States and Union</a:t>
            </a:r>
          </a:p>
        </p:txBody>
      </p:sp>
      <p:sp>
        <p:nvSpPr>
          <p:cNvPr id="4110" name="TextBox 13"/>
          <p:cNvSpPr txBox="1">
            <a:spLocks noChangeArrowheads="1"/>
          </p:cNvSpPr>
          <p:nvPr/>
        </p:nvSpPr>
        <p:spPr bwMode="auto">
          <a:xfrm>
            <a:off x="4271818" y="3598489"/>
            <a:ext cx="858694" cy="256334"/>
          </a:xfrm>
          <a:prstGeom prst="rect">
            <a:avLst/>
          </a:prstGeom>
          <a:noFill/>
          <a:ln w="9525">
            <a:noFill/>
            <a:miter lim="800000"/>
            <a:headEnd/>
            <a:tailEnd/>
          </a:ln>
        </p:spPr>
        <p:txBody>
          <a:bodyPr wrap="none" lIns="0" tIns="0" rIns="0" bIns="0"/>
          <a:lstStyle/>
          <a:p>
            <a:r>
              <a:rPr lang="en-US" dirty="0">
                <a:solidFill>
                  <a:srgbClr val="FF0000"/>
                </a:solidFill>
                <a:latin typeface="Calibri" pitchFamily="34" charset="0"/>
              </a:rPr>
              <a:t>Territories</a:t>
            </a:r>
          </a:p>
        </p:txBody>
      </p:sp>
      <p:sp>
        <p:nvSpPr>
          <p:cNvPr id="4111" name="TextBox 14"/>
          <p:cNvSpPr txBox="1">
            <a:spLocks noChangeArrowheads="1"/>
          </p:cNvSpPr>
          <p:nvPr/>
        </p:nvSpPr>
        <p:spPr bwMode="auto">
          <a:xfrm>
            <a:off x="3947103" y="3906651"/>
            <a:ext cx="1506682" cy="256334"/>
          </a:xfrm>
          <a:prstGeom prst="rect">
            <a:avLst/>
          </a:prstGeom>
          <a:noFill/>
          <a:ln w="9525">
            <a:noFill/>
            <a:miter lim="800000"/>
            <a:headEnd/>
            <a:tailEnd/>
          </a:ln>
        </p:spPr>
        <p:txBody>
          <a:bodyPr wrap="none" lIns="0" tIns="0" rIns="0" bIns="0"/>
          <a:lstStyle/>
          <a:p>
            <a:r>
              <a:rPr lang="en-US">
                <a:solidFill>
                  <a:srgbClr val="FF0000"/>
                </a:solidFill>
                <a:latin typeface="Calibri" pitchFamily="34" charset="0"/>
              </a:rPr>
              <a:t>( Except Jammu &amp;</a:t>
            </a:r>
          </a:p>
        </p:txBody>
      </p:sp>
      <p:sp>
        <p:nvSpPr>
          <p:cNvPr id="4112" name="TextBox 15"/>
          <p:cNvSpPr txBox="1">
            <a:spLocks noChangeArrowheads="1"/>
          </p:cNvSpPr>
          <p:nvPr/>
        </p:nvSpPr>
        <p:spPr bwMode="auto">
          <a:xfrm>
            <a:off x="4329545" y="4127967"/>
            <a:ext cx="744682" cy="256334"/>
          </a:xfrm>
          <a:prstGeom prst="rect">
            <a:avLst/>
          </a:prstGeom>
          <a:noFill/>
          <a:ln w="9525">
            <a:noFill/>
            <a:miter lim="800000"/>
            <a:headEnd/>
            <a:tailEnd/>
          </a:ln>
        </p:spPr>
        <p:txBody>
          <a:bodyPr wrap="none" lIns="0" tIns="0" rIns="0" bIns="0"/>
          <a:lstStyle/>
          <a:p>
            <a:r>
              <a:rPr lang="en-US">
                <a:solidFill>
                  <a:srgbClr val="FF0000"/>
                </a:solidFill>
                <a:latin typeface="Calibri" pitchFamily="34" charset="0"/>
              </a:rPr>
              <a:t>Kashmir)</a:t>
            </a:r>
          </a:p>
        </p:txBody>
      </p:sp>
      <p:sp>
        <p:nvSpPr>
          <p:cNvPr id="4113" name="TextBox 16"/>
          <p:cNvSpPr txBox="1">
            <a:spLocks noChangeArrowheads="1"/>
          </p:cNvSpPr>
          <p:nvPr/>
        </p:nvSpPr>
        <p:spPr bwMode="auto">
          <a:xfrm>
            <a:off x="6694921" y="3532655"/>
            <a:ext cx="1700068" cy="256335"/>
          </a:xfrm>
          <a:prstGeom prst="rect">
            <a:avLst/>
          </a:prstGeom>
          <a:noFill/>
          <a:ln w="9525">
            <a:noFill/>
            <a:miter lim="800000"/>
            <a:headEnd/>
            <a:tailEnd/>
          </a:ln>
        </p:spPr>
        <p:txBody>
          <a:bodyPr wrap="none" lIns="0" tIns="0" rIns="0" bIns="0"/>
          <a:lstStyle/>
          <a:p>
            <a:r>
              <a:rPr lang="en-US">
                <a:latin typeface="Calibri" pitchFamily="34" charset="0"/>
              </a:rPr>
              <a:t>Territorial Waters &amp;</a:t>
            </a:r>
          </a:p>
        </p:txBody>
      </p:sp>
      <p:sp>
        <p:nvSpPr>
          <p:cNvPr id="4114" name="TextBox 17"/>
          <p:cNvSpPr txBox="1">
            <a:spLocks noChangeArrowheads="1"/>
          </p:cNvSpPr>
          <p:nvPr/>
        </p:nvSpPr>
        <p:spPr bwMode="auto">
          <a:xfrm>
            <a:off x="6731000" y="3752570"/>
            <a:ext cx="1627909" cy="256334"/>
          </a:xfrm>
          <a:prstGeom prst="rect">
            <a:avLst/>
          </a:prstGeom>
          <a:noFill/>
          <a:ln w="9525">
            <a:noFill/>
            <a:miter lim="800000"/>
            <a:headEnd/>
            <a:tailEnd/>
          </a:ln>
        </p:spPr>
        <p:txBody>
          <a:bodyPr wrap="none" lIns="0" tIns="0" rIns="0" bIns="0"/>
          <a:lstStyle/>
          <a:p>
            <a:r>
              <a:rPr lang="en-US">
                <a:latin typeface="Calibri" pitchFamily="34" charset="0"/>
              </a:rPr>
              <a:t>Seabed and Subsoil</a:t>
            </a:r>
          </a:p>
        </p:txBody>
      </p:sp>
      <p:sp>
        <p:nvSpPr>
          <p:cNvPr id="4115" name="TextBox 18"/>
          <p:cNvSpPr txBox="1">
            <a:spLocks noChangeArrowheads="1"/>
          </p:cNvSpPr>
          <p:nvPr/>
        </p:nvSpPr>
        <p:spPr bwMode="auto">
          <a:xfrm>
            <a:off x="6992216" y="3975287"/>
            <a:ext cx="1106920" cy="254934"/>
          </a:xfrm>
          <a:prstGeom prst="rect">
            <a:avLst/>
          </a:prstGeom>
          <a:noFill/>
          <a:ln w="9525">
            <a:noFill/>
            <a:miter lim="800000"/>
            <a:headEnd/>
            <a:tailEnd/>
          </a:ln>
        </p:spPr>
        <p:txBody>
          <a:bodyPr wrap="none" lIns="0" tIns="0" rIns="0" bIns="0"/>
          <a:lstStyle/>
          <a:p>
            <a:r>
              <a:rPr lang="en-US" dirty="0">
                <a:latin typeface="Calibri" pitchFamily="34" charset="0"/>
              </a:rPr>
              <a:t>under lying it</a:t>
            </a:r>
          </a:p>
        </p:txBody>
      </p:sp>
      <p:sp>
        <p:nvSpPr>
          <p:cNvPr id="4116" name="TextBox 19"/>
          <p:cNvSpPr txBox="1">
            <a:spLocks noChangeArrowheads="1"/>
          </p:cNvSpPr>
          <p:nvPr/>
        </p:nvSpPr>
        <p:spPr bwMode="auto">
          <a:xfrm>
            <a:off x="3276600" y="5334000"/>
            <a:ext cx="2879725" cy="222997"/>
          </a:xfrm>
          <a:prstGeom prst="rect">
            <a:avLst/>
          </a:prstGeom>
          <a:noFill/>
          <a:ln w="9525">
            <a:noFill/>
            <a:miter lim="800000"/>
            <a:headEnd/>
            <a:tailEnd/>
          </a:ln>
        </p:spPr>
        <p:txBody>
          <a:bodyPr wrap="none" lIns="0" tIns="0" rIns="0" bIns="0"/>
          <a:lstStyle/>
          <a:p>
            <a:r>
              <a:rPr lang="en-US" dirty="0">
                <a:latin typeface="Calibri" pitchFamily="34" charset="0"/>
              </a:rPr>
              <a:t>Continental Shelf, EEZ &amp; Other</a:t>
            </a:r>
          </a:p>
        </p:txBody>
      </p:sp>
      <p:sp>
        <p:nvSpPr>
          <p:cNvPr id="4117" name="TextBox 20"/>
          <p:cNvSpPr txBox="1">
            <a:spLocks noChangeArrowheads="1"/>
          </p:cNvSpPr>
          <p:nvPr/>
        </p:nvSpPr>
        <p:spPr bwMode="auto">
          <a:xfrm>
            <a:off x="4100080" y="5559519"/>
            <a:ext cx="1246909" cy="256334"/>
          </a:xfrm>
          <a:prstGeom prst="rect">
            <a:avLst/>
          </a:prstGeom>
          <a:noFill/>
          <a:ln w="9525">
            <a:noFill/>
            <a:miter lim="800000"/>
            <a:headEnd/>
            <a:tailEnd/>
          </a:ln>
        </p:spPr>
        <p:txBody>
          <a:bodyPr wrap="none" lIns="0" tIns="0" rIns="0" bIns="0"/>
          <a:lstStyle/>
          <a:p>
            <a:r>
              <a:rPr lang="en-US" dirty="0">
                <a:latin typeface="Calibri" pitchFamily="34" charset="0"/>
              </a:rPr>
              <a:t>Maritime Zone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75360"/>
          </a:xfrm>
        </p:spPr>
        <p:txBody>
          <a:bodyPr>
            <a:noAutofit/>
          </a:bodyPr>
          <a:lstStyle/>
          <a:p>
            <a:pPr fontAlgn="t"/>
            <a:r>
              <a:rPr lang="en-US" sz="3200" dirty="0" smtClean="0"/>
              <a:t/>
            </a:r>
            <a:br>
              <a:rPr lang="en-US" sz="3200" dirty="0" smtClean="0"/>
            </a:br>
            <a:r>
              <a:rPr lang="en-US" sz="3200" dirty="0" smtClean="0"/>
              <a:t/>
            </a:r>
            <a:br>
              <a:rPr lang="en-US" sz="3200" dirty="0" smtClean="0"/>
            </a:br>
            <a:r>
              <a:rPr lang="en-US" sz="3200" dirty="0" smtClean="0"/>
              <a:t> Charging Section - Section 66B</a:t>
            </a:r>
            <a:endParaRPr lang="en-US" sz="3200" dirty="0"/>
          </a:p>
        </p:txBody>
      </p:sp>
      <p:sp>
        <p:nvSpPr>
          <p:cNvPr id="3" name="Content Placeholder 2"/>
          <p:cNvSpPr>
            <a:spLocks noGrp="1"/>
          </p:cNvSpPr>
          <p:nvPr>
            <p:ph idx="1"/>
          </p:nvPr>
        </p:nvSpPr>
        <p:spPr/>
        <p:txBody>
          <a:bodyPr>
            <a:normAutofit/>
          </a:bodyPr>
          <a:lstStyle/>
          <a:p>
            <a:r>
              <a:rPr lang="en-US" sz="3200" dirty="0" smtClean="0"/>
              <a:t>Service tax to be levied at </a:t>
            </a:r>
            <a:r>
              <a:rPr lang="en-US" sz="3200" dirty="0" smtClean="0">
                <a:solidFill>
                  <a:srgbClr val="FF0000"/>
                </a:solidFill>
              </a:rPr>
              <a:t>12%</a:t>
            </a:r>
            <a:r>
              <a:rPr lang="en-US" sz="3200" dirty="0" smtClean="0"/>
              <a:t> on the value of all services, other than those specified in the negative list, provided or agreed to be provided in a taxable territory by one person to another.</a:t>
            </a:r>
          </a:p>
          <a:p>
            <a:endParaRPr lang="en-US" sz="32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a:bodyPr>
          <a:lstStyle/>
          <a:p>
            <a:r>
              <a:rPr lang="en-US" dirty="0" smtClean="0"/>
              <a:t>Negative List</a:t>
            </a:r>
            <a:endParaRPr lang="en-IN" dirty="0"/>
          </a:p>
        </p:txBody>
      </p:sp>
      <p:sp>
        <p:nvSpPr>
          <p:cNvPr id="4" name="Content Placeholder 2"/>
          <p:cNvSpPr>
            <a:spLocks noGrp="1"/>
          </p:cNvSpPr>
          <p:nvPr>
            <p:ph idx="1"/>
          </p:nvPr>
        </p:nvSpPr>
        <p:spPr>
          <a:xfrm>
            <a:off x="457200" y="1263503"/>
            <a:ext cx="8231369" cy="641498"/>
          </a:xfrm>
        </p:spPr>
        <p:txBody>
          <a:bodyPr vert="horz" lIns="91440" tIns="45720" rIns="91440" bIns="45720" rtlCol="0">
            <a:noAutofit/>
          </a:bodyPr>
          <a:lstStyle/>
          <a:p>
            <a:r>
              <a:rPr lang="en-IN" sz="1400" dirty="0" smtClean="0"/>
              <a:t>“Negative List" means the services which are listed in Section 66D as not liable to Service</a:t>
            </a:r>
          </a:p>
          <a:p>
            <a:r>
              <a:rPr lang="en-US" sz="1400" dirty="0" smtClean="0"/>
              <a:t>Services covered Under Negative List are </a:t>
            </a:r>
          </a:p>
          <a:p>
            <a:endParaRPr lang="en-IN" sz="1400" dirty="0" smtClean="0"/>
          </a:p>
        </p:txBody>
      </p:sp>
      <p:graphicFrame>
        <p:nvGraphicFramePr>
          <p:cNvPr id="5" name="Table 4"/>
          <p:cNvGraphicFramePr>
            <a:graphicFrameLocks noGrp="1"/>
          </p:cNvGraphicFramePr>
          <p:nvPr/>
        </p:nvGraphicFramePr>
        <p:xfrm>
          <a:off x="228600" y="2286001"/>
          <a:ext cx="7696200" cy="4038599"/>
        </p:xfrm>
        <a:graphic>
          <a:graphicData uri="http://schemas.openxmlformats.org/drawingml/2006/table">
            <a:tbl>
              <a:tblPr firstRow="1" bandRow="1">
                <a:tableStyleId>{21E4AEA4-8DFA-4A89-87EB-49C32662AFE0}</a:tableStyleId>
              </a:tblPr>
              <a:tblGrid>
                <a:gridCol w="5130800"/>
                <a:gridCol w="2565400"/>
              </a:tblGrid>
              <a:tr h="290107">
                <a:tc>
                  <a:txBody>
                    <a:bodyPr/>
                    <a:lstStyle/>
                    <a:p>
                      <a:r>
                        <a:rPr lang="en-US" sz="1100" dirty="0" smtClean="0"/>
                        <a:t>Service</a:t>
                      </a:r>
                      <a:endParaRPr lang="en-IN" sz="1100" dirty="0">
                        <a:latin typeface="Book Antiqua" pitchFamily="18" charset="0"/>
                      </a:endParaRPr>
                    </a:p>
                  </a:txBody>
                  <a:tcPr/>
                </a:tc>
                <a:tc>
                  <a:txBody>
                    <a:bodyPr/>
                    <a:lstStyle/>
                    <a:p>
                      <a:pPr algn="ctr"/>
                      <a:r>
                        <a:rPr lang="en-US" sz="1100" dirty="0" smtClean="0"/>
                        <a:t>Comments</a:t>
                      </a:r>
                      <a:endParaRPr lang="en-IN" sz="1100" dirty="0">
                        <a:latin typeface="Book Antiqua" pitchFamily="18" charset="0"/>
                      </a:endParaRPr>
                    </a:p>
                  </a:txBody>
                  <a:tcPr/>
                </a:tc>
              </a:tr>
              <a:tr h="1374193">
                <a:tc>
                  <a:txBody>
                    <a:bodyPr/>
                    <a:lstStyle/>
                    <a:p>
                      <a:r>
                        <a:rPr lang="en-US" sz="1100" dirty="0" smtClean="0"/>
                        <a:t>Services provided by Government</a:t>
                      </a:r>
                      <a:r>
                        <a:rPr lang="en-US" sz="1100" baseline="0" dirty="0" smtClean="0"/>
                        <a:t> Authorities, Excluding :</a:t>
                      </a:r>
                    </a:p>
                    <a:p>
                      <a:pPr>
                        <a:buFont typeface="Arial" pitchFamily="34" charset="0"/>
                        <a:buChar char="•"/>
                      </a:pPr>
                      <a:r>
                        <a:rPr lang="en-US" sz="1100" dirty="0" smtClean="0"/>
                        <a:t> Speed/Express</a:t>
                      </a:r>
                      <a:r>
                        <a:rPr lang="en-US" sz="1100" baseline="0" dirty="0" smtClean="0"/>
                        <a:t> Post, Life Insurance and other agency services</a:t>
                      </a:r>
                    </a:p>
                    <a:p>
                      <a:pPr>
                        <a:buFont typeface="Arial" pitchFamily="34" charset="0"/>
                        <a:buChar char="•"/>
                      </a:pPr>
                      <a:r>
                        <a:rPr lang="en-US" sz="1100" baseline="0" dirty="0" smtClean="0"/>
                        <a:t>Services in relation to aircraft/vessel in airport/port</a:t>
                      </a:r>
                    </a:p>
                    <a:p>
                      <a:pPr>
                        <a:buFont typeface="Arial" pitchFamily="34" charset="0"/>
                        <a:buChar char="•"/>
                      </a:pPr>
                      <a:r>
                        <a:rPr lang="en-US" sz="1100" baseline="0" dirty="0" smtClean="0"/>
                        <a:t>Transport of goods, passengers</a:t>
                      </a:r>
                    </a:p>
                    <a:p>
                      <a:pPr>
                        <a:buFont typeface="Arial" pitchFamily="34" charset="0"/>
                        <a:buChar char="•"/>
                      </a:pPr>
                      <a:r>
                        <a:rPr lang="en-US" sz="1100" baseline="0" dirty="0" smtClean="0"/>
                        <a:t>Other support services</a:t>
                      </a:r>
                      <a:endParaRPr lang="en-US" sz="1100" baseline="0" dirty="0" smtClean="0">
                        <a:latin typeface="Book Antiqua" pitchFamily="18" charset="0"/>
                      </a:endParaRPr>
                    </a:p>
                  </a:txBody>
                  <a:tcPr anchor="ctr"/>
                </a:tc>
                <a:tc>
                  <a:txBody>
                    <a:bodyPr/>
                    <a:lstStyle/>
                    <a:p>
                      <a:pPr algn="ctr"/>
                      <a:r>
                        <a:rPr lang="en-US" sz="1100" dirty="0" smtClean="0"/>
                        <a:t>In case of other support</a:t>
                      </a:r>
                      <a:r>
                        <a:rPr lang="en-US" sz="1100" baseline="0" dirty="0" smtClean="0"/>
                        <a:t> services, service receiver to pay taxes under reverse charge system</a:t>
                      </a:r>
                      <a:endParaRPr lang="en-IN" sz="1100" dirty="0">
                        <a:latin typeface="Book Antiqua" pitchFamily="18" charset="0"/>
                      </a:endParaRPr>
                    </a:p>
                  </a:txBody>
                  <a:tcPr anchor="ctr"/>
                </a:tc>
              </a:tr>
              <a:tr h="412259">
                <a:tc>
                  <a:txBody>
                    <a:bodyPr/>
                    <a:lstStyle/>
                    <a:p>
                      <a:r>
                        <a:rPr lang="en-US" sz="1100" dirty="0" smtClean="0"/>
                        <a:t>Services provided by Reserve</a:t>
                      </a:r>
                      <a:r>
                        <a:rPr lang="en-US" sz="1100" baseline="0" dirty="0" smtClean="0"/>
                        <a:t> Bank Of India (“RBI”)</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290107">
                <a:tc>
                  <a:txBody>
                    <a:bodyPr/>
                    <a:lstStyle/>
                    <a:p>
                      <a:r>
                        <a:rPr lang="en-US" sz="1100" dirty="0" smtClean="0"/>
                        <a:t>Services provided</a:t>
                      </a:r>
                      <a:r>
                        <a:rPr lang="en-US" sz="1100" baseline="0" dirty="0" smtClean="0"/>
                        <a:t> by Foreign Diplomatic Mission</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488601">
                <a:tc>
                  <a:txBody>
                    <a:bodyPr/>
                    <a:lstStyle/>
                    <a:p>
                      <a:r>
                        <a:rPr lang="en-US" sz="1100" dirty="0" smtClean="0"/>
                        <a:t>Agriculture and related activities</a:t>
                      </a:r>
                      <a:r>
                        <a:rPr lang="en-US" sz="1100" baseline="0" dirty="0" smtClean="0"/>
                        <a:t> ( including sale purchase of agricultural produce)</a:t>
                      </a:r>
                      <a:endParaRPr lang="en-US" sz="1100" baseline="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351183">
                <a:tc>
                  <a:txBody>
                    <a:bodyPr/>
                    <a:lstStyle/>
                    <a:p>
                      <a:r>
                        <a:rPr lang="en-US" sz="1100" dirty="0" smtClean="0"/>
                        <a:t>Trading of goods</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343548">
                <a:tc>
                  <a:txBody>
                    <a:bodyPr/>
                    <a:lstStyle/>
                    <a:p>
                      <a:r>
                        <a:rPr lang="en-US" sz="1100" dirty="0" smtClean="0"/>
                        <a:t>Manufacturing</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488601">
                <a:tc>
                  <a:txBody>
                    <a:bodyPr/>
                    <a:lstStyle/>
                    <a:p>
                      <a:r>
                        <a:rPr lang="en-US" sz="1100" dirty="0" smtClean="0"/>
                        <a:t>Sale of space or time for</a:t>
                      </a:r>
                      <a:r>
                        <a:rPr lang="en-US" sz="1100" baseline="0" dirty="0" smtClean="0"/>
                        <a:t> advertising</a:t>
                      </a:r>
                      <a:r>
                        <a:rPr lang="en-US" sz="1100" dirty="0" smtClean="0"/>
                        <a:t> ( other than radio and television)</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1143000"/>
          </a:xfrm>
        </p:spPr>
        <p:txBody>
          <a:bodyPr/>
          <a:lstStyle/>
          <a:p>
            <a:r>
              <a:rPr lang="en-US" dirty="0" smtClean="0"/>
              <a:t>Negative List</a:t>
            </a:r>
            <a:endParaRPr lang="en-IN" dirty="0"/>
          </a:p>
        </p:txBody>
      </p:sp>
      <p:graphicFrame>
        <p:nvGraphicFramePr>
          <p:cNvPr id="5" name="Table 4"/>
          <p:cNvGraphicFramePr>
            <a:graphicFrameLocks noGrp="1"/>
          </p:cNvGraphicFramePr>
          <p:nvPr/>
        </p:nvGraphicFramePr>
        <p:xfrm>
          <a:off x="228600" y="1524001"/>
          <a:ext cx="7848600" cy="5029199"/>
        </p:xfrm>
        <a:graphic>
          <a:graphicData uri="http://schemas.openxmlformats.org/drawingml/2006/table">
            <a:tbl>
              <a:tblPr firstRow="1" bandRow="1">
                <a:tableStyleId>{5C22544A-7EE6-4342-B048-85BDC9FD1C3A}</a:tableStyleId>
              </a:tblPr>
              <a:tblGrid>
                <a:gridCol w="5232400"/>
                <a:gridCol w="2616200"/>
              </a:tblGrid>
              <a:tr h="305262">
                <a:tc>
                  <a:txBody>
                    <a:bodyPr/>
                    <a:lstStyle/>
                    <a:p>
                      <a:r>
                        <a:rPr lang="en-US" sz="1100" dirty="0" smtClean="0">
                          <a:latin typeface="Book Antiqua" pitchFamily="18" charset="0"/>
                        </a:rPr>
                        <a:t>Service</a:t>
                      </a:r>
                      <a:endParaRPr lang="en-IN" sz="1100" dirty="0">
                        <a:latin typeface="Book Antiqua" pitchFamily="18" charset="0"/>
                      </a:endParaRPr>
                    </a:p>
                  </a:txBody>
                  <a:tcPr/>
                </a:tc>
                <a:tc>
                  <a:txBody>
                    <a:bodyPr/>
                    <a:lstStyle/>
                    <a:p>
                      <a:pPr algn="ctr"/>
                      <a:r>
                        <a:rPr lang="en-US" sz="1100" dirty="0" smtClean="0">
                          <a:latin typeface="Book Antiqua" pitchFamily="18" charset="0"/>
                        </a:rPr>
                        <a:t>Comments</a:t>
                      </a:r>
                      <a:endParaRPr lang="en-IN" sz="1100" dirty="0">
                        <a:latin typeface="Book Antiqua" pitchFamily="18" charset="0"/>
                      </a:endParaRPr>
                    </a:p>
                  </a:txBody>
                  <a:tcPr/>
                </a:tc>
              </a:tr>
              <a:tr h="305262">
                <a:tc>
                  <a:txBody>
                    <a:bodyPr/>
                    <a:lstStyle/>
                    <a:p>
                      <a:r>
                        <a:rPr lang="en-US" sz="1100" dirty="0" smtClean="0">
                          <a:latin typeface="Book Antiqua" pitchFamily="18" charset="0"/>
                        </a:rPr>
                        <a:t>Toll Charges</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305262">
                <a:tc>
                  <a:txBody>
                    <a:bodyPr/>
                    <a:lstStyle/>
                    <a:p>
                      <a:r>
                        <a:rPr lang="en-US" sz="1100" dirty="0" smtClean="0">
                          <a:latin typeface="Book Antiqua" pitchFamily="18" charset="0"/>
                        </a:rPr>
                        <a:t>Games of chance ( betting</a:t>
                      </a:r>
                      <a:r>
                        <a:rPr lang="en-US" sz="1100" baseline="0" dirty="0" smtClean="0">
                          <a:latin typeface="Book Antiqua" pitchFamily="18" charset="0"/>
                        </a:rPr>
                        <a:t>, gambling and lottery)</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659135">
                <a:tc>
                  <a:txBody>
                    <a:bodyPr/>
                    <a:lstStyle/>
                    <a:p>
                      <a:r>
                        <a:rPr lang="en-US" sz="1100" dirty="0" smtClean="0">
                          <a:latin typeface="Book Antiqua" pitchFamily="18" charset="0"/>
                        </a:rPr>
                        <a:t>Entertainment events and Amusement facilities</a:t>
                      </a:r>
                      <a:endParaRPr lang="en-IN" sz="1100" dirty="0" smtClean="0">
                        <a:latin typeface="Book Antiqua" pitchFamily="18" charset="0"/>
                      </a:endParaRPr>
                    </a:p>
                  </a:txBody>
                  <a:tcPr anchor="ctr"/>
                </a:tc>
                <a:tc>
                  <a:txBody>
                    <a:bodyPr/>
                    <a:lstStyle/>
                    <a:p>
                      <a:pPr algn="ctr"/>
                      <a:r>
                        <a:rPr lang="en-US" sz="1100" dirty="0" smtClean="0">
                          <a:latin typeface="Book Antiqua" pitchFamily="18" charset="0"/>
                        </a:rPr>
                        <a:t>These are subject</a:t>
                      </a:r>
                      <a:r>
                        <a:rPr lang="en-US" sz="1100" baseline="0" dirty="0" smtClean="0">
                          <a:latin typeface="Book Antiqua" pitchFamily="18" charset="0"/>
                        </a:rPr>
                        <a:t> to state administered “Entertainment Tax”</a:t>
                      </a:r>
                      <a:endParaRPr lang="en-IN" sz="1100" dirty="0">
                        <a:latin typeface="Book Antiqua" pitchFamily="18" charset="0"/>
                      </a:endParaRPr>
                    </a:p>
                  </a:txBody>
                  <a:tcPr anchor="ctr"/>
                </a:tc>
              </a:tr>
              <a:tr h="305262">
                <a:tc>
                  <a:txBody>
                    <a:bodyPr/>
                    <a:lstStyle/>
                    <a:p>
                      <a:r>
                        <a:rPr lang="en-US" sz="1100" dirty="0" smtClean="0">
                          <a:latin typeface="Book Antiqua" pitchFamily="18" charset="0"/>
                        </a:rPr>
                        <a:t>Electricity</a:t>
                      </a:r>
                      <a:r>
                        <a:rPr lang="en-US" sz="1100" baseline="0" dirty="0" smtClean="0">
                          <a:latin typeface="Book Antiqua" pitchFamily="18" charset="0"/>
                        </a:rPr>
                        <a:t> Transmission and Distribution</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433793">
                <a:tc>
                  <a:txBody>
                    <a:bodyPr/>
                    <a:lstStyle/>
                    <a:p>
                      <a:r>
                        <a:rPr lang="en-US" sz="1100" dirty="0" smtClean="0">
                          <a:latin typeface="Book Antiqua" pitchFamily="18" charset="0"/>
                        </a:rPr>
                        <a:t>Education ( pre-school, vocational and recognized</a:t>
                      </a:r>
                      <a:r>
                        <a:rPr lang="en-US" sz="1100" baseline="0" dirty="0" smtClean="0">
                          <a:latin typeface="Book Antiqua" pitchFamily="18" charset="0"/>
                        </a:rPr>
                        <a:t> qualifications)</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4337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100" dirty="0" smtClean="0">
                          <a:latin typeface="Book Antiqua" pitchFamily="18" charset="0"/>
                        </a:rPr>
                        <a:t>Services by</a:t>
                      </a:r>
                      <a:r>
                        <a:rPr lang="en-IN" sz="1100" baseline="0" dirty="0" smtClean="0">
                          <a:latin typeface="Book Antiqua" pitchFamily="18" charset="0"/>
                        </a:rPr>
                        <a:t> </a:t>
                      </a:r>
                      <a:r>
                        <a:rPr lang="en-IN" sz="1100" dirty="0" smtClean="0">
                          <a:latin typeface="Book Antiqua" pitchFamily="18" charset="0"/>
                        </a:rPr>
                        <a:t>way of renting of residential dwelling for use as residence</a:t>
                      </a:r>
                    </a:p>
                  </a:txBody>
                  <a:tcPr anchor="ctr"/>
                </a:tc>
                <a:tc>
                  <a:txBody>
                    <a:bodyPr/>
                    <a:lstStyle/>
                    <a:p>
                      <a:pPr algn="ctr"/>
                      <a:endParaRPr lang="en-IN" sz="1100" dirty="0">
                        <a:latin typeface="Book Antiqua" pitchFamily="18" charset="0"/>
                      </a:endParaRPr>
                    </a:p>
                  </a:txBody>
                  <a:tcPr anchor="ctr"/>
                </a:tc>
              </a:tr>
              <a:tr h="602490">
                <a:tc>
                  <a:txBody>
                    <a:bodyPr/>
                    <a:lstStyle/>
                    <a:p>
                      <a:r>
                        <a:rPr lang="en-US" sz="1100" dirty="0" smtClean="0">
                          <a:latin typeface="Book Antiqua" pitchFamily="18" charset="0"/>
                        </a:rPr>
                        <a:t>Interest on loans</a:t>
                      </a:r>
                      <a:r>
                        <a:rPr lang="en-US" sz="1100" baseline="0" dirty="0" smtClean="0">
                          <a:latin typeface="Book Antiqua" pitchFamily="18" charset="0"/>
                        </a:rPr>
                        <a:t> and advances and interbank </a:t>
                      </a:r>
                      <a:r>
                        <a:rPr lang="en-US" sz="1100" baseline="0" dirty="0" err="1" smtClean="0">
                          <a:latin typeface="Book Antiqua" pitchFamily="18" charset="0"/>
                        </a:rPr>
                        <a:t>forex</a:t>
                      </a:r>
                      <a:r>
                        <a:rPr lang="en-US" sz="1100" baseline="0" dirty="0" smtClean="0">
                          <a:latin typeface="Book Antiqua" pitchFamily="18" charset="0"/>
                        </a:rPr>
                        <a:t> trading</a:t>
                      </a:r>
                      <a:endParaRPr lang="en-IN" sz="1100" dirty="0" smtClean="0">
                        <a:latin typeface="Book Antiqua" pitchFamily="18" charset="0"/>
                      </a:endParaRPr>
                    </a:p>
                  </a:txBody>
                  <a:tcPr anchor="ctr"/>
                </a:tc>
                <a:tc>
                  <a:txBody>
                    <a:bodyPr/>
                    <a:lstStyle/>
                    <a:p>
                      <a:pPr algn="ctr"/>
                      <a:r>
                        <a:rPr lang="en-IN" sz="1100" dirty="0" smtClean="0">
                          <a:latin typeface="Book Antiqua" pitchFamily="18" charset="0"/>
                        </a:rPr>
                        <a:t>Interest does not include any processing</a:t>
                      </a:r>
                      <a:r>
                        <a:rPr lang="en-IN" sz="1100" baseline="0" dirty="0" smtClean="0">
                          <a:latin typeface="Book Antiqua" pitchFamily="18" charset="0"/>
                        </a:rPr>
                        <a:t> fee or other charges.</a:t>
                      </a:r>
                      <a:endParaRPr lang="en-IN" sz="1100" dirty="0">
                        <a:latin typeface="Book Antiqua" pitchFamily="18" charset="0"/>
                      </a:endParaRPr>
                    </a:p>
                  </a:txBody>
                  <a:tcPr anchor="ctr"/>
                </a:tc>
              </a:tr>
              <a:tr h="939885">
                <a:tc>
                  <a:txBody>
                    <a:bodyPr/>
                    <a:lstStyle/>
                    <a:p>
                      <a:r>
                        <a:rPr lang="en-US" sz="1100" dirty="0" smtClean="0">
                          <a:latin typeface="Book Antiqua" pitchFamily="18" charset="0"/>
                        </a:rPr>
                        <a:t>Public Transport (Stage carriage,</a:t>
                      </a:r>
                      <a:r>
                        <a:rPr lang="en-US" sz="1100" baseline="0" dirty="0" smtClean="0">
                          <a:latin typeface="Book Antiqua" pitchFamily="18" charset="0"/>
                        </a:rPr>
                        <a:t> railways ( except first class and AC coaches), Metro/trams, inland waterways, transport in a vessel of less than 15 </a:t>
                      </a:r>
                      <a:r>
                        <a:rPr lang="en-US" sz="1100" baseline="0" dirty="0" err="1" smtClean="0">
                          <a:latin typeface="Book Antiqua" pitchFamily="18" charset="0"/>
                        </a:rPr>
                        <a:t>tonnes</a:t>
                      </a:r>
                      <a:r>
                        <a:rPr lang="en-US" sz="1100" baseline="0" dirty="0" smtClean="0">
                          <a:latin typeface="Book Antiqua" pitchFamily="18" charset="0"/>
                        </a:rPr>
                        <a:t> ( other than for tourists),  metered cabs, radio tax, auto-rickshaws.</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433793">
                <a:tc>
                  <a:txBody>
                    <a:bodyPr/>
                    <a:lstStyle/>
                    <a:p>
                      <a:r>
                        <a:rPr lang="en-US" sz="1100" dirty="0" smtClean="0">
                          <a:latin typeface="Book Antiqua" pitchFamily="18" charset="0"/>
                        </a:rPr>
                        <a:t>Goods Transportation ( except goods transportation agency and courier agency)</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r h="305262">
                <a:tc>
                  <a:txBody>
                    <a:bodyPr/>
                    <a:lstStyle/>
                    <a:p>
                      <a:r>
                        <a:rPr lang="en-US" sz="1100" dirty="0" smtClean="0">
                          <a:latin typeface="Book Antiqua" pitchFamily="18" charset="0"/>
                        </a:rPr>
                        <a:t>Funeral Services</a:t>
                      </a:r>
                      <a:endParaRPr lang="en-IN" sz="1100" dirty="0" smtClean="0">
                        <a:latin typeface="Book Antiqua" pitchFamily="18" charset="0"/>
                      </a:endParaRPr>
                    </a:p>
                  </a:txBody>
                  <a:tcPr anchor="ctr"/>
                </a:tc>
                <a:tc>
                  <a:txBody>
                    <a:bodyPr/>
                    <a:lstStyle/>
                    <a:p>
                      <a:pPr algn="ctr"/>
                      <a:endParaRPr lang="en-IN" sz="1100" dirty="0">
                        <a:latin typeface="Book Antiqua" pitchFamily="18" charset="0"/>
                      </a:endParaRPr>
                    </a:p>
                  </a:txBody>
                  <a:tcPr anchor="ct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762000"/>
          </a:xfrm>
        </p:spPr>
        <p:txBody>
          <a:bodyPr>
            <a:normAutofit/>
          </a:bodyPr>
          <a:lstStyle/>
          <a:p>
            <a:r>
              <a:rPr lang="en-US" dirty="0" smtClean="0"/>
              <a:t>Declared Services </a:t>
            </a:r>
            <a:endParaRPr lang="en-IN" dirty="0"/>
          </a:p>
        </p:txBody>
      </p:sp>
      <p:sp>
        <p:nvSpPr>
          <p:cNvPr id="4" name="Content Placeholder 2"/>
          <p:cNvSpPr>
            <a:spLocks noGrp="1"/>
          </p:cNvSpPr>
          <p:nvPr>
            <p:ph idx="1"/>
          </p:nvPr>
        </p:nvSpPr>
        <p:spPr>
          <a:xfrm>
            <a:off x="304801" y="990600"/>
            <a:ext cx="7848600" cy="1371600"/>
          </a:xfrm>
        </p:spPr>
        <p:txBody>
          <a:bodyPr vert="horz" lIns="91440" tIns="45720" rIns="91440" bIns="45720" rtlCol="0">
            <a:noAutofit/>
          </a:bodyPr>
          <a:lstStyle/>
          <a:p>
            <a:r>
              <a:rPr lang="en-IN" sz="1400" dirty="0" smtClean="0"/>
              <a:t>‘Declared Services’ are the services carried out by a person for another for consideration and declared as such under section 66E.</a:t>
            </a:r>
          </a:p>
          <a:p>
            <a:r>
              <a:rPr lang="en-US" sz="1400" dirty="0" smtClean="0"/>
              <a:t>These section is basically a deeming section and deems the Following 9 activities also to be services as specified below :-</a:t>
            </a:r>
          </a:p>
          <a:p>
            <a:pPr>
              <a:buNone/>
            </a:pPr>
            <a:endParaRPr lang="en-US" sz="1800" dirty="0" smtClean="0"/>
          </a:p>
          <a:p>
            <a:endParaRPr lang="en-IN" sz="1400" dirty="0" smtClean="0"/>
          </a:p>
        </p:txBody>
      </p:sp>
      <p:graphicFrame>
        <p:nvGraphicFramePr>
          <p:cNvPr id="5" name="Table 4"/>
          <p:cNvGraphicFramePr>
            <a:graphicFrameLocks noGrp="1"/>
          </p:cNvGraphicFramePr>
          <p:nvPr/>
        </p:nvGraphicFramePr>
        <p:xfrm>
          <a:off x="381000" y="2133599"/>
          <a:ext cx="7543800" cy="4572002"/>
        </p:xfrm>
        <a:graphic>
          <a:graphicData uri="http://schemas.openxmlformats.org/drawingml/2006/table">
            <a:tbl>
              <a:tblPr firstRow="1" bandRow="1">
                <a:tableStyleId>{5C22544A-7EE6-4342-B048-85BDC9FD1C3A}</a:tableStyleId>
              </a:tblPr>
              <a:tblGrid>
                <a:gridCol w="7543800"/>
              </a:tblGrid>
              <a:tr h="391313">
                <a:tc>
                  <a:txBody>
                    <a:bodyPr/>
                    <a:lstStyle/>
                    <a:p>
                      <a:r>
                        <a:rPr lang="en-US" sz="1300" dirty="0" smtClean="0">
                          <a:latin typeface="Book Antiqua" pitchFamily="18" charset="0"/>
                        </a:rPr>
                        <a:t>Services</a:t>
                      </a:r>
                      <a:endParaRPr lang="en-IN" sz="1300" dirty="0">
                        <a:latin typeface="Book Antiqua" pitchFamily="18" charset="0"/>
                      </a:endParaRPr>
                    </a:p>
                  </a:txBody>
                  <a:tcPr/>
                </a:tc>
              </a:tr>
              <a:tr h="347533">
                <a:tc>
                  <a:txBody>
                    <a:bodyPr/>
                    <a:lstStyle/>
                    <a:p>
                      <a:r>
                        <a:rPr lang="en-US" sz="1100" dirty="0" smtClean="0">
                          <a:latin typeface="Book Antiqua" pitchFamily="18" charset="0"/>
                        </a:rPr>
                        <a:t>Renting of immovable property</a:t>
                      </a:r>
                      <a:endParaRPr lang="en-IN" sz="1100" dirty="0" smtClean="0">
                        <a:latin typeface="Book Antiqua" pitchFamily="18" charset="0"/>
                      </a:endParaRPr>
                    </a:p>
                  </a:txBody>
                  <a:tcPr anchor="ctr"/>
                </a:tc>
              </a:tr>
              <a:tr h="685918">
                <a:tc>
                  <a:txBody>
                    <a:bodyPr/>
                    <a:lstStyle/>
                    <a:p>
                      <a:r>
                        <a:rPr lang="en-IN" sz="1100" dirty="0" smtClean="0">
                          <a:latin typeface="Book Antiqua" pitchFamily="18" charset="0"/>
                        </a:rPr>
                        <a:t>Construction</a:t>
                      </a:r>
                      <a:r>
                        <a:rPr lang="en-IN" sz="1100" baseline="0" dirty="0" smtClean="0">
                          <a:latin typeface="Book Antiqua" pitchFamily="18" charset="0"/>
                        </a:rPr>
                        <a:t> of complex, building or structure or a part thereof except where entire consideration is received after issuance of certificate of completion.</a:t>
                      </a:r>
                      <a:endParaRPr lang="en-IN" sz="1100" dirty="0" smtClean="0">
                        <a:latin typeface="Book Antiqua" pitchFamily="18" charset="0"/>
                      </a:endParaRPr>
                    </a:p>
                  </a:txBody>
                  <a:tcPr anchor="ctr"/>
                </a:tc>
              </a:tr>
              <a:tr h="493861">
                <a:tc>
                  <a:txBody>
                    <a:bodyPr/>
                    <a:lstStyle/>
                    <a:p>
                      <a:r>
                        <a:rPr lang="en-US" sz="1100" dirty="0" smtClean="0">
                          <a:latin typeface="Book Antiqua" pitchFamily="18" charset="0"/>
                        </a:rPr>
                        <a:t>Temporary</a:t>
                      </a:r>
                      <a:r>
                        <a:rPr lang="en-US" sz="1100" baseline="0" dirty="0" smtClean="0">
                          <a:latin typeface="Book Antiqua" pitchFamily="18" charset="0"/>
                        </a:rPr>
                        <a:t> transfer or permitting the use of enjoyment of any intellectual property right. </a:t>
                      </a:r>
                      <a:endParaRPr lang="en-IN" sz="1100" dirty="0" smtClean="0">
                        <a:latin typeface="Book Antiqua" pitchFamily="18" charset="0"/>
                      </a:endParaRPr>
                    </a:p>
                  </a:txBody>
                  <a:tcPr anchor="ctr"/>
                </a:tc>
              </a:tr>
              <a:tr h="493861">
                <a:tc>
                  <a:txBody>
                    <a:bodyPr/>
                    <a:lstStyle/>
                    <a:p>
                      <a:r>
                        <a:rPr lang="en-IN" sz="1100" dirty="0" smtClean="0">
                          <a:latin typeface="Book Antiqua" pitchFamily="18" charset="0"/>
                        </a:rPr>
                        <a:t>Development,</a:t>
                      </a:r>
                      <a:r>
                        <a:rPr lang="en-IN" sz="1100" baseline="0" dirty="0" smtClean="0">
                          <a:latin typeface="Book Antiqua" pitchFamily="18" charset="0"/>
                        </a:rPr>
                        <a:t> design, programming, adaptation etc. of information technology software</a:t>
                      </a:r>
                      <a:endParaRPr lang="en-IN" sz="1100" dirty="0" smtClean="0">
                        <a:latin typeface="Book Antiqua" pitchFamily="18" charset="0"/>
                      </a:endParaRPr>
                    </a:p>
                  </a:txBody>
                  <a:tcPr anchor="ctr"/>
                </a:tc>
              </a:tr>
              <a:tr h="448838">
                <a:tc>
                  <a:txBody>
                    <a:bodyPr/>
                    <a:lstStyle/>
                    <a:p>
                      <a:r>
                        <a:rPr lang="en-US" sz="1100" dirty="0" smtClean="0">
                          <a:latin typeface="Book Antiqua" pitchFamily="18" charset="0"/>
                        </a:rPr>
                        <a:t>Agreeing to the obligation to refrain from ,to tolerate, to do an act.</a:t>
                      </a:r>
                      <a:endParaRPr lang="en-IN" sz="1100" dirty="0" smtClean="0">
                        <a:latin typeface="Book Antiqua" pitchFamily="18" charset="0"/>
                      </a:endParaRPr>
                    </a:p>
                  </a:txBody>
                  <a:tcPr anchor="ctr"/>
                </a:tc>
              </a:tr>
              <a:tr h="521751">
                <a:tc>
                  <a:txBody>
                    <a:bodyPr/>
                    <a:lstStyle/>
                    <a:p>
                      <a:pPr>
                        <a:buFont typeface="Arial"/>
                        <a:buNone/>
                      </a:pPr>
                      <a:r>
                        <a:rPr lang="en-US" sz="1100" dirty="0" smtClean="0">
                          <a:latin typeface="Book Antiqua" pitchFamily="18" charset="0"/>
                        </a:rPr>
                        <a:t>Transfer of goods by way of hiring, leasing,</a:t>
                      </a:r>
                      <a:r>
                        <a:rPr lang="en-US" sz="1100" baseline="0" dirty="0" smtClean="0">
                          <a:latin typeface="Book Antiqua" pitchFamily="18" charset="0"/>
                        </a:rPr>
                        <a:t> licensing without transfer of right to use.</a:t>
                      </a:r>
                      <a:endParaRPr lang="en-US" sz="1100" dirty="0" smtClean="0">
                        <a:latin typeface="Book Antiqua" pitchFamily="18" charset="0"/>
                      </a:endParaRPr>
                    </a:p>
                  </a:txBody>
                  <a:tcPr anchor="ctr"/>
                </a:tc>
              </a:tr>
              <a:tr h="347533">
                <a:tc>
                  <a:txBody>
                    <a:bodyPr/>
                    <a:lstStyle/>
                    <a:p>
                      <a:pPr>
                        <a:buFont typeface="Arial"/>
                        <a:buNone/>
                      </a:pPr>
                      <a:r>
                        <a:rPr lang="en-US" sz="1100" dirty="0" smtClean="0">
                          <a:latin typeface="Book Antiqua" pitchFamily="18" charset="0"/>
                        </a:rPr>
                        <a:t>Activity in relation to delivery</a:t>
                      </a:r>
                      <a:r>
                        <a:rPr lang="en-US" sz="1100" baseline="0" dirty="0" smtClean="0">
                          <a:latin typeface="Book Antiqua" pitchFamily="18" charset="0"/>
                        </a:rPr>
                        <a:t> of goods on hire purchase.</a:t>
                      </a:r>
                      <a:endParaRPr lang="en-US" sz="1100" dirty="0" smtClean="0">
                        <a:latin typeface="Book Antiqua" pitchFamily="18" charset="0"/>
                      </a:endParaRPr>
                    </a:p>
                  </a:txBody>
                  <a:tcPr anchor="ctr"/>
                </a:tc>
              </a:tr>
              <a:tr h="347533">
                <a:tc>
                  <a:txBody>
                    <a:bodyPr/>
                    <a:lstStyle/>
                    <a:p>
                      <a:pPr>
                        <a:buFont typeface="Arial"/>
                        <a:buNone/>
                      </a:pPr>
                      <a:r>
                        <a:rPr lang="en-US" sz="1100" dirty="0" smtClean="0">
                          <a:latin typeface="Book Antiqua" pitchFamily="18" charset="0"/>
                        </a:rPr>
                        <a:t>Service portion</a:t>
                      </a:r>
                      <a:r>
                        <a:rPr lang="en-US" sz="1100" baseline="0" dirty="0" smtClean="0">
                          <a:latin typeface="Book Antiqua" pitchFamily="18" charset="0"/>
                        </a:rPr>
                        <a:t> in execution of works contract.</a:t>
                      </a:r>
                      <a:endParaRPr lang="en-US" sz="1100" dirty="0" smtClean="0">
                        <a:latin typeface="Book Antiqua" pitchFamily="18" charset="0"/>
                      </a:endParaRPr>
                    </a:p>
                  </a:txBody>
                  <a:tcPr anchor="ctr"/>
                </a:tc>
              </a:tr>
              <a:tr h="493861">
                <a:tc>
                  <a:txBody>
                    <a:bodyPr/>
                    <a:lstStyle/>
                    <a:p>
                      <a:pPr>
                        <a:buFont typeface="Arial"/>
                        <a:buNone/>
                      </a:pPr>
                      <a:r>
                        <a:rPr lang="en-US" sz="1100" dirty="0" smtClean="0">
                          <a:latin typeface="Book Antiqua" pitchFamily="18" charset="0"/>
                        </a:rPr>
                        <a:t>Service portion</a:t>
                      </a:r>
                      <a:r>
                        <a:rPr lang="en-US" sz="1100" baseline="0" dirty="0" smtClean="0">
                          <a:latin typeface="Book Antiqua" pitchFamily="18" charset="0"/>
                        </a:rPr>
                        <a:t> in activity wherein food, other article of human consumption is supplied.</a:t>
                      </a:r>
                      <a:endParaRPr lang="en-US" sz="1100" dirty="0" smtClean="0">
                        <a:latin typeface="Book Antiqua" pitchFamily="18" charset="0"/>
                      </a:endParaRPr>
                    </a:p>
                  </a:txBody>
                  <a:tcPr anchor="ct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dirty="0" smtClean="0"/>
              <a:t>Reverse charge - Mechanism</a:t>
            </a:r>
            <a:endParaRPr lang="en-IN" dirty="0"/>
          </a:p>
        </p:txBody>
      </p:sp>
      <p:sp>
        <p:nvSpPr>
          <p:cNvPr id="4" name="Content Placeholder 2"/>
          <p:cNvSpPr>
            <a:spLocks noGrp="1"/>
          </p:cNvSpPr>
          <p:nvPr>
            <p:ph idx="1"/>
          </p:nvPr>
        </p:nvSpPr>
        <p:spPr>
          <a:xfrm>
            <a:off x="457201" y="1263503"/>
            <a:ext cx="7696200" cy="793897"/>
          </a:xfrm>
        </p:spPr>
        <p:txBody>
          <a:bodyPr vert="horz" lIns="91440" tIns="45720" rIns="91440" bIns="45720" rtlCol="0">
            <a:noAutofit/>
          </a:bodyPr>
          <a:lstStyle/>
          <a:p>
            <a:r>
              <a:rPr lang="en-IN" sz="1400" dirty="0" smtClean="0"/>
              <a:t>‘Reverse charge’ means when liability to pay service tax has been shifted to service recipient  in full or both the service recipient and service provider has to discharge the tax liability as per the prescribed ratio.</a:t>
            </a:r>
          </a:p>
          <a:p>
            <a:r>
              <a:rPr lang="en-US" sz="1400" dirty="0" smtClean="0"/>
              <a:t>Existing cases under reverse charge are (</a:t>
            </a:r>
            <a:r>
              <a:rPr lang="en-US" sz="1400" dirty="0" smtClean="0">
                <a:solidFill>
                  <a:srgbClr val="FF0000"/>
                </a:solidFill>
              </a:rPr>
              <a:t>100% liability of recipient</a:t>
            </a:r>
            <a:r>
              <a:rPr lang="en-US" sz="1400" dirty="0" smtClean="0"/>
              <a:t>):</a:t>
            </a:r>
          </a:p>
          <a:p>
            <a:pPr lvl="1">
              <a:spcAft>
                <a:spcPts val="600"/>
              </a:spcAft>
              <a:buFont typeface="Arial"/>
              <a:buChar char="•"/>
            </a:pPr>
            <a:r>
              <a:rPr lang="en-US" sz="1300" dirty="0" smtClean="0"/>
              <a:t>Service by insurance agent to person carrying on insurance business</a:t>
            </a:r>
          </a:p>
          <a:p>
            <a:pPr lvl="1">
              <a:spcAft>
                <a:spcPts val="600"/>
              </a:spcAft>
              <a:buFont typeface="Arial"/>
              <a:buChar char="•"/>
            </a:pPr>
            <a:r>
              <a:rPr lang="en-US" sz="1300" dirty="0" smtClean="0"/>
              <a:t>Transportation of goods by road by GTA</a:t>
            </a:r>
          </a:p>
          <a:p>
            <a:pPr lvl="1">
              <a:spcAft>
                <a:spcPts val="600"/>
              </a:spcAft>
              <a:buFont typeface="Arial"/>
              <a:buChar char="•"/>
            </a:pPr>
            <a:r>
              <a:rPr lang="en-US" sz="1300" dirty="0" smtClean="0"/>
              <a:t>Sponsorship services</a:t>
            </a:r>
          </a:p>
          <a:p>
            <a:pPr lvl="1">
              <a:spcAft>
                <a:spcPts val="600"/>
              </a:spcAft>
              <a:buFont typeface="Arial"/>
              <a:buChar char="•"/>
            </a:pPr>
            <a:r>
              <a:rPr lang="en-US" sz="1300" dirty="0" smtClean="0"/>
              <a:t>Service provided by a person from outside India</a:t>
            </a:r>
          </a:p>
          <a:p>
            <a:pPr lvl="1">
              <a:spcAft>
                <a:spcPts val="600"/>
              </a:spcAft>
              <a:buFont typeface="Arial"/>
              <a:buChar char="•"/>
            </a:pPr>
            <a:r>
              <a:rPr lang="en-US" sz="1300" dirty="0" smtClean="0"/>
              <a:t>Service by arbitral tribunal</a:t>
            </a:r>
          </a:p>
          <a:p>
            <a:pPr lvl="1">
              <a:spcAft>
                <a:spcPts val="600"/>
              </a:spcAft>
              <a:buFont typeface="Arial"/>
              <a:buChar char="•"/>
            </a:pPr>
            <a:r>
              <a:rPr lang="en-US" sz="1300" dirty="0" smtClean="0"/>
              <a:t>Service by govt. located in taxable territory</a:t>
            </a:r>
          </a:p>
          <a:p>
            <a:pPr>
              <a:buFont typeface="Arial"/>
              <a:buChar char="•"/>
            </a:pPr>
            <a:r>
              <a:rPr lang="en-US" sz="1400" dirty="0" smtClean="0"/>
              <a:t>Additional services covered under Reverse charge mechanism are:</a:t>
            </a:r>
          </a:p>
          <a:p>
            <a:pPr>
              <a:buFont typeface="Arial"/>
              <a:buChar char="•"/>
            </a:pPr>
            <a:endParaRPr lang="en-US" sz="1400" dirty="0" smtClean="0"/>
          </a:p>
          <a:p>
            <a:pPr>
              <a:buFont typeface="Arial"/>
              <a:buChar char="•"/>
            </a:pPr>
            <a:endParaRPr lang="en-US" sz="1400" dirty="0" smtClean="0"/>
          </a:p>
          <a:p>
            <a:pPr>
              <a:buFont typeface="Arial"/>
              <a:buChar char="•"/>
            </a:pPr>
            <a:endParaRPr lang="en-US" sz="1400" dirty="0" smtClean="0"/>
          </a:p>
          <a:p>
            <a:pPr>
              <a:buFont typeface="Arial"/>
              <a:buChar char="•"/>
            </a:pPr>
            <a:endParaRPr lang="en-US" sz="1400" dirty="0" smtClean="0"/>
          </a:p>
          <a:p>
            <a:pPr>
              <a:buFont typeface="Arial"/>
              <a:buChar char="•"/>
            </a:pPr>
            <a:endParaRPr lang="en-US" sz="1400" dirty="0" smtClean="0"/>
          </a:p>
          <a:p>
            <a:pPr>
              <a:buFont typeface="Arial"/>
              <a:buChar char="•"/>
            </a:pPr>
            <a:endParaRPr lang="en-US" sz="1400" dirty="0" smtClean="0"/>
          </a:p>
          <a:p>
            <a:pPr>
              <a:buFont typeface="Arial"/>
              <a:buChar char="•"/>
            </a:pPr>
            <a:endParaRPr lang="en-US" sz="1400" dirty="0" smtClean="0"/>
          </a:p>
          <a:p>
            <a:pPr>
              <a:buFont typeface="Arial"/>
              <a:buChar char="•"/>
            </a:pPr>
            <a:endParaRPr lang="en-US" sz="1400" dirty="0" smtClean="0"/>
          </a:p>
          <a:p>
            <a:pPr>
              <a:buFont typeface="Arial"/>
              <a:buChar char="•"/>
            </a:pPr>
            <a:endParaRPr lang="en-US" sz="1400" dirty="0" smtClean="0"/>
          </a:p>
          <a:p>
            <a:pPr>
              <a:buFont typeface="Arial"/>
              <a:buChar char="•"/>
            </a:pPr>
            <a:endParaRPr lang="en-US" sz="1400" dirty="0" smtClean="0"/>
          </a:p>
          <a:p>
            <a:pPr>
              <a:buFont typeface="Arial"/>
              <a:buChar char="•"/>
            </a:pPr>
            <a:endParaRPr lang="en-US" sz="1400" dirty="0" smtClean="0"/>
          </a:p>
          <a:p>
            <a:pPr>
              <a:buNone/>
            </a:pPr>
            <a:endParaRPr lang="en-IN" sz="1400" dirty="0" smtClean="0"/>
          </a:p>
        </p:txBody>
      </p:sp>
      <p:graphicFrame>
        <p:nvGraphicFramePr>
          <p:cNvPr id="5" name="Table 4"/>
          <p:cNvGraphicFramePr>
            <a:graphicFrameLocks noGrp="1"/>
          </p:cNvGraphicFramePr>
          <p:nvPr/>
        </p:nvGraphicFramePr>
        <p:xfrm>
          <a:off x="685800" y="4648199"/>
          <a:ext cx="7162801" cy="2057401"/>
        </p:xfrm>
        <a:graphic>
          <a:graphicData uri="http://schemas.openxmlformats.org/drawingml/2006/table">
            <a:tbl>
              <a:tblPr firstRow="1" bandRow="1">
                <a:tableStyleId>{5C22544A-7EE6-4342-B048-85BDC9FD1C3A}</a:tableStyleId>
              </a:tblPr>
              <a:tblGrid>
                <a:gridCol w="3657600"/>
                <a:gridCol w="1714501"/>
                <a:gridCol w="1790700"/>
              </a:tblGrid>
              <a:tr h="443174">
                <a:tc>
                  <a:txBody>
                    <a:bodyPr/>
                    <a:lstStyle/>
                    <a:p>
                      <a:r>
                        <a:rPr lang="en-US" sz="1100" dirty="0" smtClean="0">
                          <a:latin typeface="Book Antiqua" pitchFamily="18" charset="0"/>
                        </a:rPr>
                        <a:t>Services</a:t>
                      </a:r>
                      <a:endParaRPr lang="en-IN" sz="1100" dirty="0">
                        <a:latin typeface="Book Antiqua" pitchFamily="18" charset="0"/>
                      </a:endParaRPr>
                    </a:p>
                  </a:txBody>
                  <a:tcPr/>
                </a:tc>
                <a:tc>
                  <a:txBody>
                    <a:bodyPr/>
                    <a:lstStyle/>
                    <a:p>
                      <a:pPr algn="ctr"/>
                      <a:r>
                        <a:rPr lang="en-IN" sz="1100" dirty="0" smtClean="0">
                          <a:latin typeface="Book Antiqua" pitchFamily="18" charset="0"/>
                        </a:rPr>
                        <a:t>Liability of service provider</a:t>
                      </a:r>
                      <a:endParaRPr lang="en-IN" sz="1100" dirty="0">
                        <a:latin typeface="Book Antiqua" pitchFamily="18" charset="0"/>
                      </a:endParaRPr>
                    </a:p>
                  </a:txBody>
                  <a:tcPr/>
                </a:tc>
                <a:tc>
                  <a:txBody>
                    <a:bodyPr/>
                    <a:lstStyle/>
                    <a:p>
                      <a:pPr algn="ctr"/>
                      <a:r>
                        <a:rPr lang="en-US" sz="1100" dirty="0" smtClean="0">
                          <a:latin typeface="Book Antiqua" pitchFamily="18" charset="0"/>
                        </a:rPr>
                        <a:t>Liability</a:t>
                      </a:r>
                      <a:r>
                        <a:rPr lang="en-US" sz="1100" baseline="0" dirty="0" smtClean="0">
                          <a:latin typeface="Book Antiqua" pitchFamily="18" charset="0"/>
                        </a:rPr>
                        <a:t> of service receiver</a:t>
                      </a:r>
                      <a:endParaRPr lang="en-IN" sz="1100" dirty="0">
                        <a:latin typeface="Book Antiqua" pitchFamily="18" charset="0"/>
                      </a:endParaRPr>
                    </a:p>
                  </a:txBody>
                  <a:tcPr/>
                </a:tc>
              </a:tr>
              <a:tr h="791382">
                <a:tc>
                  <a:txBody>
                    <a:bodyPr/>
                    <a:lstStyle/>
                    <a:p>
                      <a:r>
                        <a:rPr lang="en-US" sz="1100" dirty="0" smtClean="0">
                          <a:latin typeface="Book Antiqua" pitchFamily="18" charset="0"/>
                        </a:rPr>
                        <a:t>Rent a</a:t>
                      </a:r>
                      <a:r>
                        <a:rPr lang="en-US" sz="1100" baseline="0" dirty="0" smtClean="0">
                          <a:latin typeface="Book Antiqua" pitchFamily="18" charset="0"/>
                        </a:rPr>
                        <a:t> Cab services</a:t>
                      </a:r>
                      <a:endParaRPr lang="en-US" sz="1100" dirty="0" smtClean="0">
                        <a:latin typeface="Book Antiqua" pitchFamily="18" charset="0"/>
                      </a:endParaRPr>
                    </a:p>
                    <a:p>
                      <a:pPr>
                        <a:buFont typeface="Arial"/>
                        <a:buChar char="•"/>
                      </a:pPr>
                      <a:r>
                        <a:rPr lang="en-US" sz="1100" dirty="0" smtClean="0">
                          <a:latin typeface="Book Antiqua" pitchFamily="18" charset="0"/>
                        </a:rPr>
                        <a:t>With abatement</a:t>
                      </a:r>
                    </a:p>
                    <a:p>
                      <a:pPr>
                        <a:buFont typeface="Arial"/>
                        <a:buChar char="•"/>
                      </a:pPr>
                      <a:r>
                        <a:rPr lang="en-US" sz="1100" dirty="0" smtClean="0">
                          <a:latin typeface="Book Antiqua" pitchFamily="18" charset="0"/>
                        </a:rPr>
                        <a:t>Without</a:t>
                      </a:r>
                      <a:r>
                        <a:rPr lang="en-US" sz="1100" baseline="0" dirty="0" smtClean="0">
                          <a:latin typeface="Book Antiqua" pitchFamily="18" charset="0"/>
                        </a:rPr>
                        <a:t> abatement</a:t>
                      </a:r>
                      <a:endParaRPr lang="en-IN" sz="1100" dirty="0" smtClean="0">
                        <a:latin typeface="Book Antiqua" pitchFamily="18" charset="0"/>
                      </a:endParaRPr>
                    </a:p>
                  </a:txBody>
                  <a:tcPr anchor="ctr"/>
                </a:tc>
                <a:tc>
                  <a:txBody>
                    <a:bodyPr/>
                    <a:lstStyle/>
                    <a:p>
                      <a:pPr algn="ctr"/>
                      <a:endParaRPr lang="en-IN" sz="1100" dirty="0" smtClean="0">
                        <a:latin typeface="Book Antiqua" pitchFamily="18" charset="0"/>
                      </a:endParaRPr>
                    </a:p>
                    <a:p>
                      <a:pPr algn="ctr"/>
                      <a:r>
                        <a:rPr lang="en-IN" sz="1100" dirty="0" smtClean="0">
                          <a:latin typeface="Book Antiqua" pitchFamily="18" charset="0"/>
                        </a:rPr>
                        <a:t>100%</a:t>
                      </a:r>
                    </a:p>
                    <a:p>
                      <a:pPr algn="ctr"/>
                      <a:r>
                        <a:rPr lang="en-IN" sz="1100" dirty="0" smtClean="0">
                          <a:latin typeface="Book Antiqua" pitchFamily="18" charset="0"/>
                        </a:rPr>
                        <a:t>40%</a:t>
                      </a:r>
                      <a:endParaRPr lang="en-IN" sz="1100" dirty="0">
                        <a:latin typeface="Book Antiqua" pitchFamily="18" charset="0"/>
                      </a:endParaRPr>
                    </a:p>
                  </a:txBody>
                  <a:tcPr anchor="ctr"/>
                </a:tc>
                <a:tc>
                  <a:txBody>
                    <a:bodyPr/>
                    <a:lstStyle/>
                    <a:p>
                      <a:pPr algn="ctr"/>
                      <a:endParaRPr lang="en-IN" sz="1100" dirty="0" smtClean="0">
                        <a:latin typeface="Book Antiqua" pitchFamily="18" charset="0"/>
                      </a:endParaRPr>
                    </a:p>
                    <a:p>
                      <a:pPr algn="ctr"/>
                      <a:r>
                        <a:rPr lang="en-IN" sz="1100" dirty="0" smtClean="0">
                          <a:latin typeface="Book Antiqua" pitchFamily="18" charset="0"/>
                        </a:rPr>
                        <a:t>Nil</a:t>
                      </a:r>
                    </a:p>
                    <a:p>
                      <a:pPr algn="ctr"/>
                      <a:r>
                        <a:rPr lang="en-IN" sz="1100" dirty="0" smtClean="0">
                          <a:latin typeface="Book Antiqua" pitchFamily="18" charset="0"/>
                        </a:rPr>
                        <a:t>60%</a:t>
                      </a:r>
                    </a:p>
                    <a:p>
                      <a:pPr algn="ctr"/>
                      <a:r>
                        <a:rPr lang="en-IN" sz="1100" dirty="0" smtClean="0">
                          <a:latin typeface="Book Antiqua" pitchFamily="18" charset="0"/>
                        </a:rPr>
                        <a:t> </a:t>
                      </a:r>
                      <a:endParaRPr lang="en-IN" sz="1100" dirty="0">
                        <a:latin typeface="Book Antiqua" pitchFamily="18" charset="0"/>
                      </a:endParaRPr>
                    </a:p>
                  </a:txBody>
                  <a:tcPr anchor="ctr"/>
                </a:tc>
              </a:tr>
              <a:tr h="341962">
                <a:tc>
                  <a:txBody>
                    <a:bodyPr/>
                    <a:lstStyle/>
                    <a:p>
                      <a:r>
                        <a:rPr lang="en-US" sz="1100" dirty="0" smtClean="0">
                          <a:latin typeface="Book Antiqua" pitchFamily="18" charset="0"/>
                        </a:rPr>
                        <a:t>Supply of manpower</a:t>
                      </a:r>
                      <a:endParaRPr lang="en-IN" sz="1100" dirty="0" smtClean="0">
                        <a:latin typeface="Book Antiqua" pitchFamily="18" charset="0"/>
                      </a:endParaRPr>
                    </a:p>
                  </a:txBody>
                  <a:tcPr anchor="ctr"/>
                </a:tc>
                <a:tc>
                  <a:txBody>
                    <a:bodyPr/>
                    <a:lstStyle/>
                    <a:p>
                      <a:pPr algn="ctr"/>
                      <a:r>
                        <a:rPr lang="en-IN" sz="1100" dirty="0" smtClean="0">
                          <a:latin typeface="Book Antiqua" pitchFamily="18" charset="0"/>
                        </a:rPr>
                        <a:t>75%</a:t>
                      </a:r>
                      <a:endParaRPr lang="en-IN" sz="1100" dirty="0">
                        <a:latin typeface="Book Antiqua" pitchFamily="18" charset="0"/>
                      </a:endParaRPr>
                    </a:p>
                  </a:txBody>
                  <a:tcPr anchor="ctr"/>
                </a:tc>
                <a:tc>
                  <a:txBody>
                    <a:bodyPr/>
                    <a:lstStyle/>
                    <a:p>
                      <a:pPr algn="ctr"/>
                      <a:r>
                        <a:rPr lang="en-IN" sz="1100" dirty="0" smtClean="0">
                          <a:latin typeface="Book Antiqua" pitchFamily="18" charset="0"/>
                        </a:rPr>
                        <a:t>25%</a:t>
                      </a:r>
                      <a:endParaRPr lang="en-IN" sz="1100" dirty="0">
                        <a:latin typeface="Book Antiqua" pitchFamily="18" charset="0"/>
                      </a:endParaRPr>
                    </a:p>
                  </a:txBody>
                  <a:tcPr anchor="ctr"/>
                </a:tc>
              </a:tr>
              <a:tr h="480883">
                <a:tc>
                  <a:txBody>
                    <a:bodyPr/>
                    <a:lstStyle/>
                    <a:p>
                      <a:r>
                        <a:rPr lang="en-IN" sz="1100" dirty="0" smtClean="0">
                          <a:latin typeface="Book Antiqua" pitchFamily="18" charset="0"/>
                        </a:rPr>
                        <a:t>Works contract services</a:t>
                      </a:r>
                    </a:p>
                  </a:txBody>
                  <a:tcPr anchor="ctr"/>
                </a:tc>
                <a:tc>
                  <a:txBody>
                    <a:bodyPr/>
                    <a:lstStyle/>
                    <a:p>
                      <a:pPr algn="ctr"/>
                      <a:r>
                        <a:rPr lang="en-IN" sz="1100" dirty="0" smtClean="0">
                          <a:latin typeface="Book Antiqua" pitchFamily="18" charset="0"/>
                        </a:rPr>
                        <a:t>50%</a:t>
                      </a:r>
                    </a:p>
                  </a:txBody>
                  <a:tcPr anchor="ctr"/>
                </a:tc>
                <a:tc>
                  <a:txBody>
                    <a:bodyPr/>
                    <a:lstStyle/>
                    <a:p>
                      <a:pPr algn="ctr"/>
                      <a:r>
                        <a:rPr lang="en-IN" sz="1100" dirty="0" smtClean="0">
                          <a:latin typeface="Book Antiqua" pitchFamily="18" charset="0"/>
                        </a:rPr>
                        <a:t>50%</a:t>
                      </a:r>
                      <a:endParaRPr lang="en-IN" sz="1100" dirty="0">
                        <a:latin typeface="Book Antiqua" pitchFamily="18" charset="0"/>
                      </a:endParaRPr>
                    </a:p>
                  </a:txBody>
                  <a:tcPr anchor="ct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a:bodyPr>
          <a:lstStyle/>
          <a:p>
            <a:r>
              <a:rPr lang="en-US" dirty="0" smtClean="0"/>
              <a:t>Exemption list</a:t>
            </a:r>
            <a:endParaRPr lang="en-IN" dirty="0"/>
          </a:p>
        </p:txBody>
      </p:sp>
      <p:sp>
        <p:nvSpPr>
          <p:cNvPr id="4" name="Content Placeholder 2"/>
          <p:cNvSpPr>
            <a:spLocks noGrp="1"/>
          </p:cNvSpPr>
          <p:nvPr>
            <p:ph idx="1"/>
          </p:nvPr>
        </p:nvSpPr>
        <p:spPr>
          <a:xfrm>
            <a:off x="508001" y="1143001"/>
            <a:ext cx="7645399" cy="1295399"/>
          </a:xfrm>
        </p:spPr>
        <p:txBody>
          <a:bodyPr vert="horz" lIns="91440" tIns="45720" rIns="91440" bIns="45720" rtlCol="0">
            <a:noAutofit/>
          </a:bodyPr>
          <a:lstStyle/>
          <a:p>
            <a:r>
              <a:rPr lang="en-US" sz="1400" dirty="0" smtClean="0"/>
              <a:t>A Single consolidated notification issued for exemptions ,Called as the “Mega Exemption Notification”. It lists 39 services which will be exempted under service tax.</a:t>
            </a:r>
          </a:p>
          <a:p>
            <a:pPr lvl="0"/>
            <a:r>
              <a:rPr lang="en-US" sz="1200" dirty="0" smtClean="0"/>
              <a:t>Consequential to the Mega list of exemptions, 81 exemption notifications issued in the past 18 years stand rescinded. There will now be only one single mega list of exemption from service tax.</a:t>
            </a:r>
          </a:p>
          <a:p>
            <a:r>
              <a:rPr lang="en-US" sz="1200" b="1" dirty="0" smtClean="0"/>
              <a:t> The new exemption list is as follows :</a:t>
            </a:r>
            <a:endParaRPr lang="en-US" sz="1200" dirty="0" smtClean="0"/>
          </a:p>
          <a:p>
            <a:endParaRPr lang="en-IN" sz="1200" dirty="0" smtClean="0"/>
          </a:p>
          <a:p>
            <a:r>
              <a:rPr lang="en-US" sz="1400" dirty="0" smtClean="0"/>
              <a:t>New exemption list is as follows :</a:t>
            </a:r>
          </a:p>
          <a:p>
            <a:endParaRPr lang="en-IN" sz="1400" dirty="0" smtClean="0"/>
          </a:p>
        </p:txBody>
      </p:sp>
      <p:graphicFrame>
        <p:nvGraphicFramePr>
          <p:cNvPr id="5" name="Table 4"/>
          <p:cNvGraphicFramePr>
            <a:graphicFrameLocks noGrp="1"/>
          </p:cNvGraphicFramePr>
          <p:nvPr/>
        </p:nvGraphicFramePr>
        <p:xfrm>
          <a:off x="381000" y="2438400"/>
          <a:ext cx="7569200" cy="4267201"/>
        </p:xfrm>
        <a:graphic>
          <a:graphicData uri="http://schemas.openxmlformats.org/drawingml/2006/table">
            <a:tbl>
              <a:tblPr firstRow="1" bandRow="1">
                <a:tableStyleId>{5C22544A-7EE6-4342-B048-85BDC9FD1C3A}</a:tableStyleId>
              </a:tblPr>
              <a:tblGrid>
                <a:gridCol w="5262396"/>
                <a:gridCol w="2306804"/>
              </a:tblGrid>
              <a:tr h="382252">
                <a:tc>
                  <a:txBody>
                    <a:bodyPr/>
                    <a:lstStyle/>
                    <a:p>
                      <a:r>
                        <a:rPr lang="en-US" sz="1200" dirty="0" smtClean="0">
                          <a:solidFill>
                            <a:schemeClr val="tx1"/>
                          </a:solidFill>
                          <a:latin typeface="Book Antiqua" pitchFamily="18" charset="0"/>
                        </a:rPr>
                        <a:t>Service</a:t>
                      </a:r>
                      <a:endParaRPr lang="en-IN" sz="1200" dirty="0">
                        <a:solidFill>
                          <a:schemeClr val="tx1"/>
                        </a:solidFill>
                        <a:latin typeface="Book Antiqua" pitchFamily="18" charset="0"/>
                      </a:endParaRPr>
                    </a:p>
                  </a:txBody>
                  <a:tcPr/>
                </a:tc>
                <a:tc>
                  <a:txBody>
                    <a:bodyPr/>
                    <a:lstStyle/>
                    <a:p>
                      <a:r>
                        <a:rPr lang="en-US" sz="1200" dirty="0" smtClean="0">
                          <a:solidFill>
                            <a:schemeClr val="tx1"/>
                          </a:solidFill>
                          <a:latin typeface="Book Antiqua" pitchFamily="18" charset="0"/>
                        </a:rPr>
                        <a:t>Comments</a:t>
                      </a:r>
                      <a:endParaRPr lang="en-IN" sz="1200" dirty="0">
                        <a:solidFill>
                          <a:schemeClr val="tx1"/>
                        </a:solidFill>
                        <a:latin typeface="Book Antiqua" pitchFamily="18" charset="0"/>
                      </a:endParaRPr>
                    </a:p>
                  </a:txBody>
                  <a:tcPr/>
                </a:tc>
              </a:tr>
              <a:tr h="509667">
                <a:tc>
                  <a:txBody>
                    <a:bodyPr/>
                    <a:lstStyle/>
                    <a:p>
                      <a:r>
                        <a:rPr lang="en-US" sz="1100" dirty="0" smtClean="0">
                          <a:solidFill>
                            <a:schemeClr val="tx1"/>
                          </a:solidFill>
                          <a:latin typeface="Book Antiqua" pitchFamily="18" charset="0"/>
                        </a:rPr>
                        <a:t>Services</a:t>
                      </a:r>
                      <a:r>
                        <a:rPr lang="en-US" sz="1100" baseline="0" dirty="0" smtClean="0">
                          <a:solidFill>
                            <a:schemeClr val="tx1"/>
                          </a:solidFill>
                          <a:latin typeface="Book Antiqua" pitchFamily="18" charset="0"/>
                        </a:rPr>
                        <a:t> provided to United Nations or specified International Organizations</a:t>
                      </a:r>
                      <a:endParaRPr lang="en-IN" sz="1100" dirty="0" smtClean="0">
                        <a:solidFill>
                          <a:schemeClr val="tx1"/>
                        </a:solidFill>
                        <a:latin typeface="Book Antiqua" pitchFamily="18" charset="0"/>
                      </a:endParaRPr>
                    </a:p>
                  </a:txBody>
                  <a:tcPr anchor="ctr"/>
                </a:tc>
                <a:tc>
                  <a:txBody>
                    <a:bodyPr/>
                    <a:lstStyle/>
                    <a:p>
                      <a:endParaRPr lang="en-IN" sz="1100" dirty="0" smtClean="0">
                        <a:solidFill>
                          <a:schemeClr val="tx1"/>
                        </a:solidFill>
                        <a:latin typeface="Book Antiqua" pitchFamily="18" charset="0"/>
                      </a:endParaRPr>
                    </a:p>
                  </a:txBody>
                  <a:tcPr anchor="ctr"/>
                </a:tc>
              </a:tr>
              <a:tr h="509667">
                <a:tc>
                  <a:txBody>
                    <a:bodyPr/>
                    <a:lstStyle/>
                    <a:p>
                      <a:r>
                        <a:rPr lang="en-IN" sz="1100" dirty="0" smtClean="0">
                          <a:solidFill>
                            <a:schemeClr val="tx1"/>
                          </a:solidFill>
                          <a:latin typeface="Book Antiqua" pitchFamily="18" charset="0"/>
                        </a:rPr>
                        <a:t>Health</a:t>
                      </a:r>
                      <a:r>
                        <a:rPr lang="en-IN" sz="1100" baseline="0" dirty="0" smtClean="0">
                          <a:solidFill>
                            <a:schemeClr val="tx1"/>
                          </a:solidFill>
                          <a:latin typeface="Book Antiqua" pitchFamily="18" charset="0"/>
                        </a:rPr>
                        <a:t> care services by a clinical establishment, medical practitioner or Para- medics</a:t>
                      </a:r>
                      <a:endParaRPr lang="en-IN" sz="1100" dirty="0" smtClean="0">
                        <a:solidFill>
                          <a:schemeClr val="tx1"/>
                        </a:solidFill>
                        <a:latin typeface="Book Antiqua" pitchFamily="18" charset="0"/>
                      </a:endParaRPr>
                    </a:p>
                  </a:txBody>
                  <a:tcPr anchor="ctr"/>
                </a:tc>
                <a:tc>
                  <a:txBody>
                    <a:bodyPr/>
                    <a:lstStyle/>
                    <a:p>
                      <a:endParaRPr lang="en-IN" sz="1100" dirty="0" smtClean="0">
                        <a:solidFill>
                          <a:schemeClr val="tx1"/>
                        </a:solidFill>
                        <a:latin typeface="Book Antiqua" pitchFamily="18" charset="0"/>
                      </a:endParaRPr>
                    </a:p>
                  </a:txBody>
                  <a:tcPr anchor="ctr"/>
                </a:tc>
              </a:tr>
              <a:tr h="358544">
                <a:tc>
                  <a:txBody>
                    <a:bodyPr/>
                    <a:lstStyle/>
                    <a:p>
                      <a:r>
                        <a:rPr lang="en-US" sz="1100" dirty="0" smtClean="0">
                          <a:solidFill>
                            <a:schemeClr val="tx1"/>
                          </a:solidFill>
                          <a:latin typeface="Book Antiqua" pitchFamily="18" charset="0"/>
                        </a:rPr>
                        <a:t>Services</a:t>
                      </a:r>
                      <a:r>
                        <a:rPr lang="en-US" sz="1100" baseline="0" dirty="0" smtClean="0">
                          <a:solidFill>
                            <a:schemeClr val="tx1"/>
                          </a:solidFill>
                          <a:latin typeface="Book Antiqua" pitchFamily="18" charset="0"/>
                        </a:rPr>
                        <a:t> provided by veterinary clinic</a:t>
                      </a:r>
                      <a:endParaRPr lang="en-IN" sz="1100" dirty="0" smtClean="0">
                        <a:solidFill>
                          <a:schemeClr val="tx1"/>
                        </a:solidFill>
                        <a:latin typeface="Book Antiqua" pitchFamily="18" charset="0"/>
                      </a:endParaRPr>
                    </a:p>
                  </a:txBody>
                  <a:tcPr anchor="ctr"/>
                </a:tc>
                <a:tc>
                  <a:txBody>
                    <a:bodyPr/>
                    <a:lstStyle/>
                    <a:p>
                      <a:endParaRPr lang="en-IN" sz="1100" dirty="0" smtClean="0">
                        <a:solidFill>
                          <a:schemeClr val="tx1"/>
                        </a:solidFill>
                        <a:latin typeface="Book Antiqua" pitchFamily="18" charset="0"/>
                      </a:endParaRPr>
                    </a:p>
                  </a:txBody>
                  <a:tcPr anchor="ctr"/>
                </a:tc>
              </a:tr>
              <a:tr h="430032">
                <a:tc>
                  <a:txBody>
                    <a:bodyPr/>
                    <a:lstStyle/>
                    <a:p>
                      <a:r>
                        <a:rPr lang="en-IN" sz="1100" dirty="0" smtClean="0">
                          <a:solidFill>
                            <a:schemeClr val="tx1"/>
                          </a:solidFill>
                          <a:latin typeface="Book Antiqua" pitchFamily="18" charset="0"/>
                        </a:rPr>
                        <a:t>Services</a:t>
                      </a:r>
                      <a:r>
                        <a:rPr lang="en-IN" sz="1100" baseline="0" dirty="0" smtClean="0">
                          <a:solidFill>
                            <a:schemeClr val="tx1"/>
                          </a:solidFill>
                          <a:latin typeface="Book Antiqua" pitchFamily="18" charset="0"/>
                        </a:rPr>
                        <a:t> by a section 12AA entity for charitable purposes</a:t>
                      </a:r>
                      <a:endParaRPr lang="en-IN" sz="1100" dirty="0" smtClean="0">
                        <a:solidFill>
                          <a:schemeClr val="tx1"/>
                        </a:solidFill>
                        <a:latin typeface="Book Antiqua" pitchFamily="18" charset="0"/>
                      </a:endParaRPr>
                    </a:p>
                  </a:txBody>
                  <a:tcPr anchor="ctr"/>
                </a:tc>
                <a:tc>
                  <a:txBody>
                    <a:bodyPr/>
                    <a:lstStyle/>
                    <a:p>
                      <a:endParaRPr lang="en-IN" sz="1100" dirty="0" smtClean="0">
                        <a:solidFill>
                          <a:schemeClr val="tx1"/>
                        </a:solidFill>
                        <a:latin typeface="Book Antiqua" pitchFamily="18" charset="0"/>
                      </a:endParaRPr>
                    </a:p>
                  </a:txBody>
                  <a:tcPr anchor="ctr"/>
                </a:tc>
              </a:tr>
              <a:tr h="715269">
                <a:tc>
                  <a:txBody>
                    <a:bodyPr/>
                    <a:lstStyle/>
                    <a:p>
                      <a:r>
                        <a:rPr lang="en-US" sz="1100" dirty="0" smtClean="0">
                          <a:solidFill>
                            <a:schemeClr val="tx1"/>
                          </a:solidFill>
                          <a:latin typeface="Book Antiqua" pitchFamily="18" charset="0"/>
                        </a:rPr>
                        <a:t>Services by a person by way of </a:t>
                      </a:r>
                      <a:endParaRPr lang="en-IN" sz="1100" dirty="0" smtClean="0">
                        <a:solidFill>
                          <a:schemeClr val="tx1"/>
                        </a:solidFill>
                        <a:latin typeface="Book Antiqua" pitchFamily="18" charset="0"/>
                      </a:endParaRPr>
                    </a:p>
                    <a:p>
                      <a:pPr marL="180975" indent="-180975">
                        <a:buFont typeface="Arial"/>
                        <a:buChar char="•"/>
                      </a:pPr>
                      <a:r>
                        <a:rPr lang="en-IN" sz="1100" dirty="0" smtClean="0">
                          <a:solidFill>
                            <a:schemeClr val="tx1"/>
                          </a:solidFill>
                          <a:latin typeface="Book Antiqua" pitchFamily="18" charset="0"/>
                        </a:rPr>
                        <a:t>Renting of a religious place for general public</a:t>
                      </a:r>
                    </a:p>
                    <a:p>
                      <a:pPr marL="180975" indent="-180975">
                        <a:buFont typeface="Arial"/>
                        <a:buChar char="•"/>
                      </a:pPr>
                      <a:r>
                        <a:rPr lang="en-IN" sz="1100" dirty="0" smtClean="0">
                          <a:solidFill>
                            <a:schemeClr val="tx1"/>
                          </a:solidFill>
                          <a:latin typeface="Book Antiqua" pitchFamily="18" charset="0"/>
                        </a:rPr>
                        <a:t>Conduct of religious ceremony</a:t>
                      </a:r>
                    </a:p>
                  </a:txBody>
                  <a:tcPr anchor="ctr"/>
                </a:tc>
                <a:tc>
                  <a:txBody>
                    <a:bodyPr/>
                    <a:lstStyle/>
                    <a:p>
                      <a:pPr>
                        <a:buFont typeface="Arial"/>
                        <a:buNone/>
                      </a:pPr>
                      <a:endParaRPr lang="en-IN" sz="1100" dirty="0" smtClean="0">
                        <a:solidFill>
                          <a:schemeClr val="tx1"/>
                        </a:solidFill>
                        <a:latin typeface="Book Antiqua" pitchFamily="18" charset="0"/>
                      </a:endParaRPr>
                    </a:p>
                  </a:txBody>
                  <a:tcPr anchor="ctr"/>
                </a:tc>
              </a:tr>
              <a:tr h="764503">
                <a:tc>
                  <a:txBody>
                    <a:bodyPr/>
                    <a:lstStyle/>
                    <a:p>
                      <a:pPr>
                        <a:buFont typeface="Arial"/>
                        <a:buNone/>
                      </a:pPr>
                      <a:r>
                        <a:rPr lang="en-US" sz="1100" dirty="0" smtClean="0">
                          <a:solidFill>
                            <a:schemeClr val="tx1"/>
                          </a:solidFill>
                          <a:latin typeface="Book Antiqua" pitchFamily="18" charset="0"/>
                        </a:rPr>
                        <a:t>Fee</a:t>
                      </a:r>
                      <a:r>
                        <a:rPr lang="en-US" sz="1100" baseline="0" dirty="0" smtClean="0">
                          <a:solidFill>
                            <a:schemeClr val="tx1"/>
                          </a:solidFill>
                          <a:latin typeface="Book Antiqua" pitchFamily="18" charset="0"/>
                        </a:rPr>
                        <a:t> </a:t>
                      </a:r>
                      <a:r>
                        <a:rPr lang="en-US" sz="1100" dirty="0" smtClean="0">
                          <a:solidFill>
                            <a:schemeClr val="tx1"/>
                          </a:solidFill>
                          <a:latin typeface="Book Antiqua" pitchFamily="18" charset="0"/>
                        </a:rPr>
                        <a:t>charged by Advocates</a:t>
                      </a:r>
                      <a:r>
                        <a:rPr lang="en-US" sz="1100" baseline="0" dirty="0" smtClean="0">
                          <a:solidFill>
                            <a:schemeClr val="tx1"/>
                          </a:solidFill>
                          <a:latin typeface="Book Antiqua" pitchFamily="18" charset="0"/>
                        </a:rPr>
                        <a:t> from non corporate  including representation</a:t>
                      </a:r>
                      <a:endParaRPr lang="en-US" sz="1100" dirty="0" smtClean="0">
                        <a:solidFill>
                          <a:schemeClr val="tx1"/>
                        </a:solidFill>
                        <a:latin typeface="Book Antiqua" pitchFamily="18" charset="0"/>
                      </a:endParaRPr>
                    </a:p>
                  </a:txBody>
                  <a:tcPr anchor="ctr"/>
                </a:tc>
                <a:tc>
                  <a:txBody>
                    <a:bodyPr/>
                    <a:lstStyle/>
                    <a:p>
                      <a:pPr>
                        <a:buFont typeface="Arial"/>
                        <a:buNone/>
                      </a:pPr>
                      <a:r>
                        <a:rPr lang="en-US" sz="1100" dirty="0" smtClean="0">
                          <a:solidFill>
                            <a:schemeClr val="tx1"/>
                          </a:solidFill>
                          <a:latin typeface="Book Antiqua" pitchFamily="18" charset="0"/>
                        </a:rPr>
                        <a:t>Not</a:t>
                      </a:r>
                      <a:r>
                        <a:rPr lang="en-US" sz="1100" baseline="0" dirty="0" smtClean="0">
                          <a:solidFill>
                            <a:schemeClr val="tx1"/>
                          </a:solidFill>
                          <a:latin typeface="Book Antiqua" pitchFamily="18" charset="0"/>
                        </a:rPr>
                        <a:t> covered under previous rules and hence no change is taxability</a:t>
                      </a:r>
                      <a:endParaRPr lang="en-US" sz="1100" dirty="0" smtClean="0">
                        <a:solidFill>
                          <a:schemeClr val="tx1"/>
                        </a:solidFill>
                        <a:latin typeface="Book Antiqua" pitchFamily="18" charset="0"/>
                      </a:endParaRPr>
                    </a:p>
                  </a:txBody>
                  <a:tcPr anchor="ctr"/>
                </a:tc>
              </a:tr>
              <a:tr h="597267">
                <a:tc>
                  <a:txBody>
                    <a:bodyPr/>
                    <a:lstStyle/>
                    <a:p>
                      <a:pPr>
                        <a:buFont typeface="Arial"/>
                        <a:buNone/>
                      </a:pPr>
                      <a:r>
                        <a:rPr lang="en-US" sz="1100" dirty="0" smtClean="0">
                          <a:solidFill>
                            <a:schemeClr val="tx1"/>
                          </a:solidFill>
                          <a:latin typeface="Book Antiqua" pitchFamily="18" charset="0"/>
                        </a:rPr>
                        <a:t>Services of technical testing</a:t>
                      </a:r>
                      <a:r>
                        <a:rPr lang="en-US" sz="1100" baseline="0" dirty="0" smtClean="0">
                          <a:solidFill>
                            <a:schemeClr val="tx1"/>
                          </a:solidFill>
                          <a:latin typeface="Book Antiqua" pitchFamily="18" charset="0"/>
                        </a:rPr>
                        <a:t> of drugs by approved organization</a:t>
                      </a:r>
                      <a:endParaRPr lang="en-US" sz="1100" dirty="0" smtClean="0">
                        <a:solidFill>
                          <a:schemeClr val="tx1"/>
                        </a:solidFill>
                        <a:latin typeface="Book Antiqua" pitchFamily="18" charset="0"/>
                      </a:endParaRPr>
                    </a:p>
                  </a:txBody>
                  <a:tcPr anchor="ctr"/>
                </a:tc>
                <a:tc>
                  <a:txBody>
                    <a:bodyPr/>
                    <a:lstStyle/>
                    <a:p>
                      <a:pPr>
                        <a:buFont typeface="Arial"/>
                        <a:buNone/>
                      </a:pPr>
                      <a:endParaRPr lang="en-US" sz="1100" baseline="0" dirty="0" smtClean="0">
                        <a:solidFill>
                          <a:schemeClr val="tx1"/>
                        </a:solidFill>
                        <a:latin typeface="Book Antiqua" pitchFamily="18" charset="0"/>
                      </a:endParaRPr>
                    </a:p>
                  </a:txBody>
                  <a:tcPr anchor="ct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325" y="274638"/>
            <a:ext cx="8229600" cy="639762"/>
          </a:xfrm>
        </p:spPr>
        <p:txBody>
          <a:bodyPr>
            <a:normAutofit/>
          </a:bodyPr>
          <a:lstStyle/>
          <a:p>
            <a:r>
              <a:rPr lang="en-US" dirty="0" smtClean="0"/>
              <a:t>Exemption list</a:t>
            </a:r>
            <a:endParaRPr lang="en-IN" dirty="0"/>
          </a:p>
        </p:txBody>
      </p:sp>
      <p:graphicFrame>
        <p:nvGraphicFramePr>
          <p:cNvPr id="5" name="Table 4"/>
          <p:cNvGraphicFramePr>
            <a:graphicFrameLocks noGrp="1"/>
          </p:cNvGraphicFramePr>
          <p:nvPr/>
        </p:nvGraphicFramePr>
        <p:xfrm>
          <a:off x="152400" y="1383932"/>
          <a:ext cx="7924800" cy="5245469"/>
        </p:xfrm>
        <a:graphic>
          <a:graphicData uri="http://schemas.openxmlformats.org/drawingml/2006/table">
            <a:tbl>
              <a:tblPr firstRow="1" bandRow="1">
                <a:tableStyleId>{5C22544A-7EE6-4342-B048-85BDC9FD1C3A}</a:tableStyleId>
              </a:tblPr>
              <a:tblGrid>
                <a:gridCol w="5554766"/>
                <a:gridCol w="2370034"/>
              </a:tblGrid>
              <a:tr h="306478">
                <a:tc>
                  <a:txBody>
                    <a:bodyPr/>
                    <a:lstStyle/>
                    <a:p>
                      <a:r>
                        <a:rPr lang="en-US" sz="1300" dirty="0" smtClean="0">
                          <a:solidFill>
                            <a:schemeClr val="tx1"/>
                          </a:solidFill>
                          <a:latin typeface="Book Antiqua" pitchFamily="18" charset="0"/>
                        </a:rPr>
                        <a:t>Service</a:t>
                      </a:r>
                      <a:endParaRPr lang="en-IN" sz="1300" dirty="0">
                        <a:solidFill>
                          <a:schemeClr val="tx1"/>
                        </a:solidFill>
                        <a:latin typeface="Book Antiqua" pitchFamily="18" charset="0"/>
                      </a:endParaRPr>
                    </a:p>
                  </a:txBody>
                  <a:tcPr/>
                </a:tc>
                <a:tc>
                  <a:txBody>
                    <a:bodyPr/>
                    <a:lstStyle/>
                    <a:p>
                      <a:r>
                        <a:rPr lang="en-US" sz="1300" dirty="0" smtClean="0">
                          <a:solidFill>
                            <a:schemeClr val="tx1"/>
                          </a:solidFill>
                          <a:latin typeface="Book Antiqua" pitchFamily="18" charset="0"/>
                        </a:rPr>
                        <a:t>Comments</a:t>
                      </a:r>
                      <a:endParaRPr lang="en-IN" sz="1300" dirty="0">
                        <a:solidFill>
                          <a:schemeClr val="tx1"/>
                        </a:solidFill>
                        <a:latin typeface="Book Antiqua" pitchFamily="18" charset="0"/>
                      </a:endParaRPr>
                    </a:p>
                  </a:txBody>
                  <a:tcPr/>
                </a:tc>
              </a:tr>
              <a:tr h="404054">
                <a:tc>
                  <a:txBody>
                    <a:bodyPr/>
                    <a:lstStyle/>
                    <a:p>
                      <a:pPr algn="just">
                        <a:buFont typeface="Arial"/>
                        <a:buNone/>
                      </a:pPr>
                      <a:r>
                        <a:rPr lang="en-US" sz="1100" dirty="0" smtClean="0">
                          <a:solidFill>
                            <a:schemeClr val="tx1"/>
                          </a:solidFill>
                          <a:latin typeface="Book Antiqua" pitchFamily="18" charset="0"/>
                        </a:rPr>
                        <a:t>Training</a:t>
                      </a:r>
                      <a:r>
                        <a:rPr lang="en-US" sz="1100" baseline="0" dirty="0" smtClean="0">
                          <a:solidFill>
                            <a:schemeClr val="tx1"/>
                          </a:solidFill>
                          <a:latin typeface="Book Antiqua" pitchFamily="18" charset="0"/>
                        </a:rPr>
                        <a:t> or coaching relating to arts, culture or sports</a:t>
                      </a:r>
                      <a:endParaRPr lang="en-US" sz="1100" dirty="0" smtClean="0">
                        <a:solidFill>
                          <a:schemeClr val="tx1"/>
                        </a:solidFill>
                        <a:latin typeface="Book Antiqua" pitchFamily="18" charset="0"/>
                      </a:endParaRPr>
                    </a:p>
                  </a:txBody>
                  <a:tcPr anchor="ctr"/>
                </a:tc>
                <a:tc>
                  <a:txBody>
                    <a:bodyPr/>
                    <a:lstStyle/>
                    <a:p>
                      <a:pPr>
                        <a:buFont typeface="Arial"/>
                        <a:buNone/>
                      </a:pPr>
                      <a:endParaRPr lang="en-US" sz="1100" dirty="0" smtClean="0">
                        <a:solidFill>
                          <a:schemeClr val="tx1"/>
                        </a:solidFill>
                        <a:latin typeface="Book Antiqua" pitchFamily="18" charset="0"/>
                      </a:endParaRPr>
                    </a:p>
                  </a:txBody>
                  <a:tcPr anchor="ctr"/>
                </a:tc>
              </a:tr>
              <a:tr h="718318">
                <a:tc>
                  <a:txBody>
                    <a:bodyPr/>
                    <a:lstStyle/>
                    <a:p>
                      <a:pPr algn="just">
                        <a:buFont typeface="Arial"/>
                        <a:buNone/>
                      </a:pPr>
                      <a:r>
                        <a:rPr lang="en-US" sz="1100" dirty="0" smtClean="0">
                          <a:solidFill>
                            <a:schemeClr val="tx1"/>
                          </a:solidFill>
                          <a:latin typeface="Book Antiqua" pitchFamily="18" charset="0"/>
                        </a:rPr>
                        <a:t>Services provided</a:t>
                      </a:r>
                      <a:r>
                        <a:rPr lang="en-US" sz="1100" baseline="0" dirty="0" smtClean="0">
                          <a:solidFill>
                            <a:schemeClr val="tx1"/>
                          </a:solidFill>
                          <a:latin typeface="Book Antiqua" pitchFamily="18" charset="0"/>
                        </a:rPr>
                        <a:t> </a:t>
                      </a:r>
                    </a:p>
                    <a:p>
                      <a:pPr algn="just">
                        <a:buFont typeface="Arial"/>
                        <a:buChar char="•"/>
                      </a:pPr>
                      <a:r>
                        <a:rPr lang="en-US" sz="1100" baseline="0" dirty="0" smtClean="0">
                          <a:solidFill>
                            <a:schemeClr val="tx1"/>
                          </a:solidFill>
                          <a:latin typeface="Book Antiqua" pitchFamily="18" charset="0"/>
                        </a:rPr>
                        <a:t>To educational inst. by way of catering </a:t>
                      </a:r>
                    </a:p>
                    <a:p>
                      <a:pPr algn="just">
                        <a:buFont typeface="Arial"/>
                        <a:buChar char="•"/>
                      </a:pPr>
                      <a:r>
                        <a:rPr lang="en-US" sz="1100" baseline="0" dirty="0" smtClean="0">
                          <a:solidFill>
                            <a:schemeClr val="tx1"/>
                          </a:solidFill>
                          <a:latin typeface="Book Antiqua" pitchFamily="18" charset="0"/>
                        </a:rPr>
                        <a:t>To educational inst. for transportation or admission of students</a:t>
                      </a:r>
                    </a:p>
                  </a:txBody>
                  <a:tcPr anchor="ctr"/>
                </a:tc>
                <a:tc>
                  <a:txBody>
                    <a:bodyPr/>
                    <a:lstStyle/>
                    <a:p>
                      <a:pPr>
                        <a:buFont typeface="Arial"/>
                        <a:buNone/>
                      </a:pPr>
                      <a:r>
                        <a:rPr lang="en-US" sz="1100" baseline="0" dirty="0" smtClean="0">
                          <a:solidFill>
                            <a:schemeClr val="tx1"/>
                          </a:solidFill>
                          <a:latin typeface="Book Antiqua" pitchFamily="18" charset="0"/>
                        </a:rPr>
                        <a:t>Clause covers mid-day meals and transportation services</a:t>
                      </a:r>
                    </a:p>
                  </a:txBody>
                  <a:tcPr anchor="ctr"/>
                </a:tc>
              </a:tr>
              <a:tr h="1032580">
                <a:tc>
                  <a:txBody>
                    <a:bodyPr/>
                    <a:lstStyle/>
                    <a:p>
                      <a:pPr algn="just">
                        <a:buFont typeface="Arial"/>
                        <a:buNone/>
                      </a:pPr>
                      <a:r>
                        <a:rPr lang="en-US" sz="1100" dirty="0" smtClean="0">
                          <a:solidFill>
                            <a:schemeClr val="tx1"/>
                          </a:solidFill>
                          <a:latin typeface="Book Antiqua" pitchFamily="18" charset="0"/>
                        </a:rPr>
                        <a:t>Services provided</a:t>
                      </a:r>
                      <a:r>
                        <a:rPr lang="en-US" sz="1100" baseline="0" dirty="0" smtClean="0">
                          <a:solidFill>
                            <a:schemeClr val="tx1"/>
                          </a:solidFill>
                          <a:latin typeface="Book Antiqua" pitchFamily="18" charset="0"/>
                        </a:rPr>
                        <a:t> to recognized sports body</a:t>
                      </a:r>
                      <a:endParaRPr lang="en-US" sz="1100" dirty="0" smtClean="0">
                        <a:solidFill>
                          <a:schemeClr val="tx1"/>
                        </a:solidFill>
                        <a:latin typeface="Book Antiqua" pitchFamily="18" charset="0"/>
                      </a:endParaRPr>
                    </a:p>
                  </a:txBody>
                  <a:tcPr anchor="ctr"/>
                </a:tc>
                <a:tc>
                  <a:txBody>
                    <a:bodyPr/>
                    <a:lstStyle/>
                    <a:p>
                      <a:pPr>
                        <a:buFont typeface="Arial"/>
                        <a:buNone/>
                      </a:pPr>
                      <a:r>
                        <a:rPr lang="en-US" sz="1100" dirty="0" smtClean="0">
                          <a:solidFill>
                            <a:schemeClr val="tx1"/>
                          </a:solidFill>
                          <a:latin typeface="Book Antiqua" pitchFamily="18" charset="0"/>
                        </a:rPr>
                        <a:t>Exemption only to services provided by coaches,</a:t>
                      </a:r>
                      <a:r>
                        <a:rPr lang="en-US" sz="1100" baseline="0" dirty="0" smtClean="0">
                          <a:solidFill>
                            <a:schemeClr val="tx1"/>
                          </a:solidFill>
                          <a:latin typeface="Book Antiqua" pitchFamily="18" charset="0"/>
                        </a:rPr>
                        <a:t> sportspersons , umpires etc and other sports bodies.</a:t>
                      </a:r>
                      <a:endParaRPr lang="en-US" sz="1100" dirty="0" smtClean="0">
                        <a:solidFill>
                          <a:schemeClr val="tx1"/>
                        </a:solidFill>
                        <a:latin typeface="Book Antiqua" pitchFamily="18" charset="0"/>
                      </a:endParaRPr>
                    </a:p>
                  </a:txBody>
                  <a:tcPr anchor="ctr"/>
                </a:tc>
              </a:tr>
              <a:tr h="875448">
                <a:tc>
                  <a:txBody>
                    <a:bodyPr/>
                    <a:lstStyle/>
                    <a:p>
                      <a:pPr algn="just">
                        <a:buFont typeface="Arial"/>
                        <a:buNone/>
                      </a:pPr>
                      <a:r>
                        <a:rPr lang="en-US" sz="1100" dirty="0" smtClean="0">
                          <a:solidFill>
                            <a:schemeClr val="tx1"/>
                          </a:solidFill>
                          <a:latin typeface="Book Antiqua" pitchFamily="18" charset="0"/>
                        </a:rPr>
                        <a:t>Services by way of sponsorship</a:t>
                      </a:r>
                      <a:r>
                        <a:rPr lang="en-US" sz="1100" baseline="0" dirty="0" smtClean="0">
                          <a:solidFill>
                            <a:schemeClr val="tx1"/>
                          </a:solidFill>
                          <a:latin typeface="Book Antiqua" pitchFamily="18" charset="0"/>
                        </a:rPr>
                        <a:t> of tournament or championships</a:t>
                      </a:r>
                      <a:endParaRPr lang="en-US" sz="1100" dirty="0" smtClean="0">
                        <a:solidFill>
                          <a:schemeClr val="tx1"/>
                        </a:solidFill>
                        <a:latin typeface="Book Antiqua" pitchFamily="18" charset="0"/>
                      </a:endParaRPr>
                    </a:p>
                  </a:txBody>
                  <a:tcPr anchor="ctr"/>
                </a:tc>
                <a:tc>
                  <a:txBody>
                    <a:bodyPr/>
                    <a:lstStyle/>
                    <a:p>
                      <a:pPr>
                        <a:buFont typeface="Arial"/>
                        <a:buNone/>
                      </a:pPr>
                      <a:r>
                        <a:rPr lang="en-US" sz="1100" dirty="0" smtClean="0">
                          <a:solidFill>
                            <a:schemeClr val="tx1"/>
                          </a:solidFill>
                          <a:latin typeface="Book Antiqua" pitchFamily="18" charset="0"/>
                        </a:rPr>
                        <a:t>Only where the tournament has</a:t>
                      </a:r>
                      <a:r>
                        <a:rPr lang="en-US" sz="1100" baseline="0" dirty="0" smtClean="0">
                          <a:solidFill>
                            <a:schemeClr val="tx1"/>
                          </a:solidFill>
                          <a:latin typeface="Book Antiqua" pitchFamily="18" charset="0"/>
                        </a:rPr>
                        <a:t> been organized by specified sports bodies</a:t>
                      </a:r>
                      <a:endParaRPr lang="en-US" sz="1100" dirty="0" smtClean="0">
                        <a:solidFill>
                          <a:schemeClr val="tx1"/>
                        </a:solidFill>
                        <a:latin typeface="Book Antiqua" pitchFamily="18" charset="0"/>
                      </a:endParaRPr>
                    </a:p>
                  </a:txBody>
                  <a:tcPr anchor="ctr"/>
                </a:tc>
              </a:tr>
              <a:tr h="561186">
                <a:tc>
                  <a:txBody>
                    <a:bodyPr/>
                    <a:lstStyle/>
                    <a:p>
                      <a:pPr algn="just">
                        <a:buFont typeface="Arial"/>
                        <a:buNone/>
                      </a:pPr>
                      <a:r>
                        <a:rPr lang="en-US" sz="1100" dirty="0" smtClean="0">
                          <a:solidFill>
                            <a:schemeClr val="tx1"/>
                          </a:solidFill>
                          <a:latin typeface="Book Antiqua" pitchFamily="18" charset="0"/>
                        </a:rPr>
                        <a:t>Services provided to govt. or local auth.</a:t>
                      </a:r>
                      <a:r>
                        <a:rPr lang="en-US" sz="1100" baseline="0" dirty="0" smtClean="0">
                          <a:solidFill>
                            <a:schemeClr val="tx1"/>
                          </a:solidFill>
                          <a:latin typeface="Book Antiqua" pitchFamily="18" charset="0"/>
                        </a:rPr>
                        <a:t> by way of erection , construction, repair, alteration , renovation  of civil structure, historical monument etc.</a:t>
                      </a:r>
                      <a:endParaRPr lang="en-US" sz="1100" dirty="0" smtClean="0">
                        <a:solidFill>
                          <a:schemeClr val="tx1"/>
                        </a:solidFill>
                        <a:latin typeface="Book Antiqua" pitchFamily="18" charset="0"/>
                      </a:endParaRPr>
                    </a:p>
                  </a:txBody>
                  <a:tcPr anchor="ctr"/>
                </a:tc>
                <a:tc>
                  <a:txBody>
                    <a:bodyPr/>
                    <a:lstStyle/>
                    <a:p>
                      <a:pPr>
                        <a:buFont typeface="Arial"/>
                        <a:buNone/>
                      </a:pPr>
                      <a:endParaRPr lang="en-US" sz="1100" dirty="0" smtClean="0">
                        <a:solidFill>
                          <a:schemeClr val="tx1"/>
                        </a:solidFill>
                        <a:latin typeface="Book Antiqua" pitchFamily="18" charset="0"/>
                      </a:endParaRPr>
                    </a:p>
                  </a:txBody>
                  <a:tcPr anchor="ctr"/>
                </a:tc>
              </a:tr>
              <a:tr h="718318">
                <a:tc>
                  <a:txBody>
                    <a:bodyPr/>
                    <a:lstStyle/>
                    <a:p>
                      <a:pPr algn="just">
                        <a:buFont typeface="Arial"/>
                        <a:buNone/>
                      </a:pPr>
                      <a:r>
                        <a:rPr lang="en-US" sz="1100" dirty="0" smtClean="0">
                          <a:solidFill>
                            <a:schemeClr val="tx1"/>
                          </a:solidFill>
                          <a:latin typeface="Book Antiqua" pitchFamily="18" charset="0"/>
                        </a:rPr>
                        <a:t>Services provided by way of erection , construction, repair, alteration , renovation  of roads, bridge, tunnel</a:t>
                      </a:r>
                      <a:r>
                        <a:rPr lang="en-US" sz="1100" baseline="0" dirty="0" smtClean="0">
                          <a:solidFill>
                            <a:schemeClr val="tx1"/>
                          </a:solidFill>
                          <a:latin typeface="Book Antiqua" pitchFamily="18" charset="0"/>
                        </a:rPr>
                        <a:t> , building owned by charitable organization, pollution control factory </a:t>
                      </a:r>
                      <a:r>
                        <a:rPr lang="en-US" sz="1100" dirty="0" smtClean="0">
                          <a:solidFill>
                            <a:schemeClr val="tx1"/>
                          </a:solidFill>
                          <a:latin typeface="Book Antiqua" pitchFamily="18" charset="0"/>
                        </a:rPr>
                        <a:t>etc.</a:t>
                      </a:r>
                    </a:p>
                  </a:txBody>
                  <a:tcPr anchor="ctr"/>
                </a:tc>
                <a:tc>
                  <a:txBody>
                    <a:bodyPr/>
                    <a:lstStyle/>
                    <a:p>
                      <a:pPr>
                        <a:buFont typeface="Arial"/>
                        <a:buNone/>
                      </a:pPr>
                      <a:endParaRPr lang="en-US" sz="1100" dirty="0" smtClean="0">
                        <a:solidFill>
                          <a:schemeClr val="tx1"/>
                        </a:solidFill>
                        <a:latin typeface="Book Antiqua" pitchFamily="18" charset="0"/>
                      </a:endParaRPr>
                    </a:p>
                  </a:txBody>
                  <a:tcPr anchor="ctr"/>
                </a:tc>
              </a:tr>
              <a:tr h="629087">
                <a:tc>
                  <a:txBody>
                    <a:bodyPr/>
                    <a:lstStyle/>
                    <a:p>
                      <a:pPr marL="0" marR="0" indent="0" algn="just" defTabSz="914400" rtl="0" eaLnBrk="1" fontAlgn="auto" latinLnBrk="0" hangingPunct="1">
                        <a:lnSpc>
                          <a:spcPct val="100000"/>
                        </a:lnSpc>
                        <a:spcBef>
                          <a:spcPts val="0"/>
                        </a:spcBef>
                        <a:spcAft>
                          <a:spcPts val="0"/>
                        </a:spcAft>
                        <a:buClrTx/>
                        <a:buSzTx/>
                        <a:buFont typeface="Arial"/>
                        <a:buNone/>
                        <a:tabLst/>
                        <a:defRPr/>
                      </a:pPr>
                      <a:r>
                        <a:rPr lang="en-US" sz="1100" dirty="0" smtClean="0">
                          <a:solidFill>
                            <a:schemeClr val="tx1"/>
                          </a:solidFill>
                          <a:latin typeface="Book Antiqua" pitchFamily="18" charset="0"/>
                        </a:rPr>
                        <a:t>Temporary transfer of a copyright </a:t>
                      </a:r>
                      <a:r>
                        <a:rPr lang="en-IN" sz="1100" dirty="0" smtClean="0">
                          <a:solidFill>
                            <a:schemeClr val="tx1"/>
                          </a:solidFill>
                          <a:latin typeface="Book Antiqua" pitchFamily="18" charset="0"/>
                        </a:rPr>
                        <a:t>relating to original</a:t>
                      </a:r>
                      <a:r>
                        <a:rPr lang="en-IN" sz="1100" baseline="0" dirty="0" smtClean="0">
                          <a:solidFill>
                            <a:schemeClr val="tx1"/>
                          </a:solidFill>
                          <a:latin typeface="Book Antiqua" pitchFamily="18" charset="0"/>
                        </a:rPr>
                        <a:t> </a:t>
                      </a:r>
                      <a:r>
                        <a:rPr lang="en-IN" sz="1100" dirty="0" smtClean="0">
                          <a:solidFill>
                            <a:schemeClr val="tx1"/>
                          </a:solidFill>
                          <a:latin typeface="Book Antiqua" pitchFamily="18" charset="0"/>
                        </a:rPr>
                        <a:t>literary, dramatic, musical, artistic works or cinematograph films</a:t>
                      </a:r>
                      <a:endParaRPr lang="en-US" sz="1100" dirty="0" smtClean="0">
                        <a:solidFill>
                          <a:schemeClr val="tx1"/>
                        </a:solidFill>
                        <a:latin typeface="Book Antiqua" pitchFamily="18" charset="0"/>
                      </a:endParaRPr>
                    </a:p>
                  </a:txBody>
                  <a:tcPr anchor="ctr"/>
                </a:tc>
                <a:tc>
                  <a:txBody>
                    <a:bodyPr/>
                    <a:lstStyle/>
                    <a:p>
                      <a:pPr>
                        <a:buFont typeface="Arial"/>
                        <a:buNone/>
                      </a:pPr>
                      <a:endParaRPr lang="en-US" sz="1100" dirty="0" smtClean="0">
                        <a:solidFill>
                          <a:schemeClr val="tx1"/>
                        </a:solidFill>
                        <a:latin typeface="Book Antiqua" pitchFamily="18" charset="0"/>
                      </a:endParaRPr>
                    </a:p>
                    <a:p>
                      <a:pPr>
                        <a:buFont typeface="Arial"/>
                        <a:buNone/>
                      </a:pPr>
                      <a:endParaRPr lang="en-US" sz="1100" dirty="0" smtClean="0">
                        <a:solidFill>
                          <a:schemeClr val="tx1"/>
                        </a:solidFill>
                        <a:latin typeface="Book Antiqua" pitchFamily="18" charset="0"/>
                      </a:endParaRPr>
                    </a:p>
                    <a:p>
                      <a:pPr>
                        <a:buFont typeface="Arial"/>
                        <a:buNone/>
                      </a:pPr>
                      <a:endParaRPr lang="en-US" sz="1100" dirty="0" smtClean="0">
                        <a:solidFill>
                          <a:schemeClr val="tx1"/>
                        </a:solidFill>
                        <a:latin typeface="Book Antiqua" pitchFamily="18" charset="0"/>
                      </a:endParaRPr>
                    </a:p>
                  </a:txBody>
                  <a:tcPr anchor="ct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Exemption list</a:t>
            </a:r>
            <a:endParaRPr lang="en-IN" dirty="0"/>
          </a:p>
        </p:txBody>
      </p:sp>
      <p:graphicFrame>
        <p:nvGraphicFramePr>
          <p:cNvPr id="5" name="Table 4"/>
          <p:cNvGraphicFramePr>
            <a:graphicFrameLocks noGrp="1"/>
          </p:cNvGraphicFramePr>
          <p:nvPr/>
        </p:nvGraphicFramePr>
        <p:xfrm>
          <a:off x="152400" y="1905000"/>
          <a:ext cx="7848600" cy="4662410"/>
        </p:xfrm>
        <a:graphic>
          <a:graphicData uri="http://schemas.openxmlformats.org/drawingml/2006/table">
            <a:tbl>
              <a:tblPr firstRow="1" bandRow="1">
                <a:tableStyleId>{5C22544A-7EE6-4342-B048-85BDC9FD1C3A}</a:tableStyleId>
              </a:tblPr>
              <a:tblGrid>
                <a:gridCol w="5501355"/>
                <a:gridCol w="2347245"/>
              </a:tblGrid>
              <a:tr h="305517">
                <a:tc>
                  <a:txBody>
                    <a:bodyPr/>
                    <a:lstStyle/>
                    <a:p>
                      <a:r>
                        <a:rPr lang="en-US" sz="1100" dirty="0" smtClean="0">
                          <a:latin typeface="Book Antiqua" pitchFamily="18" charset="0"/>
                        </a:rPr>
                        <a:t>Service</a:t>
                      </a:r>
                      <a:endParaRPr lang="en-IN" sz="1100" dirty="0">
                        <a:latin typeface="Book Antiqua" pitchFamily="18" charset="0"/>
                      </a:endParaRPr>
                    </a:p>
                  </a:txBody>
                  <a:tcPr/>
                </a:tc>
                <a:tc>
                  <a:txBody>
                    <a:bodyPr/>
                    <a:lstStyle/>
                    <a:p>
                      <a:endParaRPr lang="en-IN" sz="1100" dirty="0">
                        <a:latin typeface="Book Antiqua" pitchFamily="18" charset="0"/>
                      </a:endParaRPr>
                    </a:p>
                  </a:txBody>
                  <a:tcPr/>
                </a:tc>
              </a:tr>
              <a:tr h="815325">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IN" sz="1100" dirty="0" smtClean="0">
                          <a:latin typeface="Book Antiqua" pitchFamily="18" charset="0"/>
                        </a:rPr>
                        <a:t>Services provided in relation to serving of</a:t>
                      </a:r>
                      <a:r>
                        <a:rPr lang="en-IN" sz="1100" baseline="0" dirty="0" smtClean="0">
                          <a:latin typeface="Book Antiqua" pitchFamily="18" charset="0"/>
                        </a:rPr>
                        <a:t> </a:t>
                      </a:r>
                      <a:r>
                        <a:rPr lang="en-IN" sz="1100" dirty="0" smtClean="0">
                          <a:latin typeface="Book Antiqua" pitchFamily="18" charset="0"/>
                        </a:rPr>
                        <a:t>food or beverages by units not having air-conditioning/heating</a:t>
                      </a:r>
                      <a:r>
                        <a:rPr lang="en-IN" sz="1100" baseline="0" dirty="0" smtClean="0">
                          <a:latin typeface="Book Antiqua" pitchFamily="18" charset="0"/>
                        </a:rPr>
                        <a:t> or a license to serve alcoholic beverages</a:t>
                      </a:r>
                      <a:endParaRPr lang="en-US" sz="1100" dirty="0" smtClean="0">
                        <a:latin typeface="Book Antiqua" pitchFamily="18" charset="0"/>
                      </a:endParaRPr>
                    </a:p>
                  </a:txBody>
                  <a:tcPr anchor="ctr"/>
                </a:tc>
                <a:tc>
                  <a:txBody>
                    <a:bodyPr/>
                    <a:lstStyle/>
                    <a:p>
                      <a:pPr>
                        <a:buFont typeface="Arial"/>
                        <a:buNone/>
                      </a:pPr>
                      <a:endParaRPr lang="en-US" sz="1100" dirty="0" smtClean="0">
                        <a:latin typeface="Book Antiqua" pitchFamily="18" charset="0"/>
                      </a:endParaRPr>
                    </a:p>
                  </a:txBody>
                  <a:tcPr anchor="ctr"/>
                </a:tc>
              </a:tr>
              <a:tr h="636972">
                <a:tc>
                  <a:txBody>
                    <a:bodyPr/>
                    <a:lstStyle/>
                    <a:p>
                      <a:pPr>
                        <a:buFont typeface="Arial"/>
                        <a:buNone/>
                      </a:pPr>
                      <a:r>
                        <a:rPr lang="en-US" sz="1100" dirty="0" smtClean="0">
                          <a:latin typeface="Book Antiqua" pitchFamily="18" charset="0"/>
                        </a:rPr>
                        <a:t>Services</a:t>
                      </a:r>
                      <a:r>
                        <a:rPr lang="en-US" sz="1100" baseline="0" dirty="0" smtClean="0">
                          <a:latin typeface="Book Antiqua" pitchFamily="18" charset="0"/>
                        </a:rPr>
                        <a:t> provided by way of transportation of 9 specified goods by railways or by a vessel.</a:t>
                      </a:r>
                      <a:endParaRPr lang="en-US" sz="1100" dirty="0" smtClean="0">
                        <a:latin typeface="Book Antiqua" pitchFamily="18"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sz="1100" dirty="0" smtClean="0">
                          <a:latin typeface="Book Antiqua" pitchFamily="18" charset="0"/>
                        </a:rPr>
                        <a:t>As per </a:t>
                      </a:r>
                      <a:r>
                        <a:rPr lang="en-IN" sz="1100" dirty="0" smtClean="0">
                          <a:latin typeface="Book Antiqua" pitchFamily="18" charset="0"/>
                        </a:rPr>
                        <a:t>Notification No. 8/2010-ST, dated 27.2.2010</a:t>
                      </a:r>
                      <a:endParaRPr lang="en-US" sz="1100" dirty="0" smtClean="0">
                        <a:latin typeface="Book Antiqua" pitchFamily="18" charset="0"/>
                      </a:endParaRPr>
                    </a:p>
                  </a:txBody>
                  <a:tcPr anchor="ctr"/>
                </a:tc>
              </a:tr>
              <a:tr h="815325">
                <a:tc>
                  <a:txBody>
                    <a:bodyPr/>
                    <a:lstStyle/>
                    <a:p>
                      <a:pPr>
                        <a:buFont typeface="Arial"/>
                        <a:buNone/>
                      </a:pPr>
                      <a:r>
                        <a:rPr lang="en-US" sz="1100" dirty="0" smtClean="0">
                          <a:latin typeface="Book Antiqua" pitchFamily="18" charset="0"/>
                        </a:rPr>
                        <a:t>Services provided by GTA </a:t>
                      </a:r>
                      <a:r>
                        <a:rPr lang="en-US" sz="1100" baseline="0" dirty="0" smtClean="0">
                          <a:latin typeface="Book Antiqua" pitchFamily="18" charset="0"/>
                        </a:rPr>
                        <a:t> b</a:t>
                      </a:r>
                      <a:r>
                        <a:rPr lang="en-US" sz="1100" dirty="0" smtClean="0">
                          <a:latin typeface="Book Antiqua" pitchFamily="18" charset="0"/>
                        </a:rPr>
                        <a:t>y way of transportation of fruits,</a:t>
                      </a:r>
                      <a:r>
                        <a:rPr lang="en-US" sz="1100" baseline="0" dirty="0" smtClean="0">
                          <a:latin typeface="Book Antiqua" pitchFamily="18" charset="0"/>
                        </a:rPr>
                        <a:t> eggs, milk etc. where gross amount charged for single carriage does not exceed Rs 1500 and for a single consignee does not exceed Rs 750</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sz="1100" dirty="0" smtClean="0">
                        <a:latin typeface="Book Antiqua" pitchFamily="18" charset="0"/>
                      </a:endParaRPr>
                    </a:p>
                  </a:txBody>
                  <a:tcPr anchor="ctr"/>
                </a:tc>
              </a:tr>
              <a:tr h="815325">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sz="1100" dirty="0" smtClean="0">
                          <a:latin typeface="Book Antiqua" pitchFamily="18" charset="0"/>
                        </a:rPr>
                        <a:t>Renting of motor vehicle </a:t>
                      </a:r>
                      <a:r>
                        <a:rPr lang="en-IN" sz="1100" dirty="0" smtClean="0">
                          <a:latin typeface="Book Antiqua" pitchFamily="18" charset="0"/>
                        </a:rPr>
                        <a:t>meant to carry more</a:t>
                      </a:r>
                      <a:r>
                        <a:rPr lang="en-IN" sz="1100" baseline="0" dirty="0" smtClean="0">
                          <a:latin typeface="Book Antiqua" pitchFamily="18" charset="0"/>
                        </a:rPr>
                        <a:t> </a:t>
                      </a:r>
                      <a:r>
                        <a:rPr lang="en-IN" sz="1100" dirty="0" smtClean="0">
                          <a:latin typeface="Book Antiqua" pitchFamily="18" charset="0"/>
                        </a:rPr>
                        <a:t>than twelve passengers </a:t>
                      </a:r>
                      <a:r>
                        <a:rPr lang="en-US" sz="1100" dirty="0" smtClean="0">
                          <a:latin typeface="Book Antiqua" pitchFamily="18" charset="0"/>
                        </a:rPr>
                        <a:t>to state transport undertaking </a:t>
                      </a:r>
                      <a:r>
                        <a:rPr lang="en-IN" sz="1100" dirty="0" smtClean="0">
                          <a:latin typeface="Book Antiqua" pitchFamily="18" charset="0"/>
                        </a:rPr>
                        <a:t>and, a means of</a:t>
                      </a:r>
                      <a:r>
                        <a:rPr lang="en-IN" sz="1100" baseline="0" dirty="0" smtClean="0">
                          <a:latin typeface="Book Antiqua" pitchFamily="18" charset="0"/>
                        </a:rPr>
                        <a:t> </a:t>
                      </a:r>
                      <a:r>
                        <a:rPr lang="en-IN" sz="1100" dirty="0" smtClean="0">
                          <a:latin typeface="Book Antiqua" pitchFamily="18" charset="0"/>
                        </a:rPr>
                        <a:t>transportation of goods to a goods</a:t>
                      </a:r>
                      <a:r>
                        <a:rPr lang="en-IN" sz="1100" baseline="0" dirty="0" smtClean="0">
                          <a:latin typeface="Book Antiqua" pitchFamily="18" charset="0"/>
                        </a:rPr>
                        <a:t> </a:t>
                      </a:r>
                      <a:r>
                        <a:rPr lang="en-IN" sz="1100" dirty="0" smtClean="0">
                          <a:latin typeface="Book Antiqua" pitchFamily="18" charset="0"/>
                        </a:rPr>
                        <a:t>transport agency</a:t>
                      </a:r>
                      <a:endParaRPr lang="en-US" sz="1100" dirty="0" smtClean="0">
                        <a:latin typeface="Book Antiqua" pitchFamily="18"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sz="1100" dirty="0" smtClean="0">
                        <a:latin typeface="Book Antiqua" pitchFamily="18" charset="0"/>
                      </a:endParaRPr>
                    </a:p>
                  </a:txBody>
                  <a:tcPr anchor="ctr"/>
                </a:tc>
              </a:tr>
              <a:tr h="815325">
                <a:tc>
                  <a:txBody>
                    <a:bodyPr/>
                    <a:lstStyle/>
                    <a:p>
                      <a:pPr>
                        <a:buFont typeface="Arial"/>
                        <a:buNone/>
                      </a:pPr>
                      <a:r>
                        <a:rPr lang="en-US" sz="1100" dirty="0" smtClean="0">
                          <a:latin typeface="Book Antiqua" pitchFamily="18" charset="0"/>
                        </a:rPr>
                        <a:t>Transport of passengers by air terminating in an airport located in AP, Assam,</a:t>
                      </a:r>
                      <a:r>
                        <a:rPr lang="en-US" sz="1100" baseline="0" dirty="0" smtClean="0">
                          <a:latin typeface="Book Antiqua" pitchFamily="18" charset="0"/>
                        </a:rPr>
                        <a:t> Manipur, Meghalaya, Mizoram, Nagaland, Sikkim, or Tripura or WB or contract carriage for transportation of passengers</a:t>
                      </a:r>
                      <a:endParaRPr lang="en-US" sz="1100" dirty="0" smtClean="0">
                        <a:latin typeface="Book Antiqua" pitchFamily="18" charset="0"/>
                      </a:endParaRPr>
                    </a:p>
                  </a:txBody>
                  <a:tcPr anchor="ctr"/>
                </a:tc>
                <a:tc>
                  <a:txBody>
                    <a:bodyPr/>
                    <a:lstStyle/>
                    <a:p>
                      <a:pPr>
                        <a:buFont typeface="Arial"/>
                        <a:buNone/>
                      </a:pPr>
                      <a:endParaRPr lang="en-US" sz="1100" dirty="0" smtClean="0">
                        <a:latin typeface="Book Antiqua" pitchFamily="18" charset="0"/>
                      </a:endParaRPr>
                    </a:p>
                  </a:txBody>
                  <a:tcPr anchor="ctr"/>
                </a:tc>
              </a:tr>
              <a:tr h="458621">
                <a:tc>
                  <a:txBody>
                    <a:bodyPr/>
                    <a:lstStyle/>
                    <a:p>
                      <a:pPr>
                        <a:buFont typeface="Arial"/>
                        <a:buNone/>
                      </a:pPr>
                      <a:r>
                        <a:rPr lang="en-US" sz="1100" dirty="0" smtClean="0">
                          <a:latin typeface="Book Antiqua" pitchFamily="18" charset="0"/>
                        </a:rPr>
                        <a:t>Services by way of motor</a:t>
                      </a:r>
                      <a:r>
                        <a:rPr lang="en-US" sz="1100" baseline="0" dirty="0" smtClean="0">
                          <a:latin typeface="Book Antiqua" pitchFamily="18" charset="0"/>
                        </a:rPr>
                        <a:t> vehicle parking to general public excluding leasing</a:t>
                      </a:r>
                      <a:endParaRPr lang="en-US" sz="1100" dirty="0" smtClean="0">
                        <a:latin typeface="Book Antiqua" pitchFamily="18" charset="0"/>
                      </a:endParaRPr>
                    </a:p>
                  </a:txBody>
                  <a:tcPr anchor="ctr"/>
                </a:tc>
                <a:tc>
                  <a:txBody>
                    <a:bodyPr/>
                    <a:lstStyle/>
                    <a:p>
                      <a:pPr>
                        <a:buFont typeface="Arial"/>
                        <a:buNone/>
                      </a:pPr>
                      <a:endParaRPr lang="en-US" sz="1100" dirty="0" smtClean="0">
                        <a:latin typeface="Book Antiqua" pitchFamily="18" charset="0"/>
                      </a:endParaRPr>
                    </a:p>
                  </a:txBody>
                  <a:tcPr anchor="ct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Exemption list</a:t>
            </a:r>
            <a:endParaRPr lang="en-IN" dirty="0"/>
          </a:p>
        </p:txBody>
      </p:sp>
      <p:graphicFrame>
        <p:nvGraphicFramePr>
          <p:cNvPr id="5" name="Table 4"/>
          <p:cNvGraphicFramePr>
            <a:graphicFrameLocks noGrp="1"/>
          </p:cNvGraphicFramePr>
          <p:nvPr/>
        </p:nvGraphicFramePr>
        <p:xfrm>
          <a:off x="152400" y="1905000"/>
          <a:ext cx="7848600" cy="4724400"/>
        </p:xfrm>
        <a:graphic>
          <a:graphicData uri="http://schemas.openxmlformats.org/drawingml/2006/table">
            <a:tbl>
              <a:tblPr firstRow="1" bandRow="1">
                <a:tableStyleId>{5C22544A-7EE6-4342-B048-85BDC9FD1C3A}</a:tableStyleId>
              </a:tblPr>
              <a:tblGrid>
                <a:gridCol w="5415534"/>
                <a:gridCol w="2433066"/>
              </a:tblGrid>
              <a:tr h="395072">
                <a:tc>
                  <a:txBody>
                    <a:bodyPr/>
                    <a:lstStyle/>
                    <a:p>
                      <a:r>
                        <a:rPr lang="en-US" sz="1100" dirty="0" smtClean="0">
                          <a:latin typeface="Book Antiqua" pitchFamily="18" charset="0"/>
                        </a:rPr>
                        <a:t>Services</a:t>
                      </a:r>
                      <a:endParaRPr lang="en-IN" sz="1100" dirty="0">
                        <a:latin typeface="Book Antiqua" pitchFamily="18" charset="0"/>
                      </a:endParaRPr>
                    </a:p>
                  </a:txBody>
                  <a:tcPr/>
                </a:tc>
                <a:tc>
                  <a:txBody>
                    <a:bodyPr/>
                    <a:lstStyle/>
                    <a:p>
                      <a:endParaRPr lang="en-IN" sz="1100" dirty="0">
                        <a:latin typeface="Book Antiqua" pitchFamily="18" charset="0"/>
                      </a:endParaRPr>
                    </a:p>
                  </a:txBody>
                  <a:tcPr/>
                </a:tc>
              </a:tr>
              <a:tr h="444456">
                <a:tc>
                  <a:txBody>
                    <a:bodyPr/>
                    <a:lstStyle/>
                    <a:p>
                      <a:pPr>
                        <a:buFont typeface="Arial"/>
                        <a:buNone/>
                      </a:pPr>
                      <a:r>
                        <a:rPr lang="en-US" sz="1100" dirty="0" smtClean="0">
                          <a:latin typeface="Book Antiqua" pitchFamily="18" charset="0"/>
                        </a:rPr>
                        <a:t>Services by performing artist in</a:t>
                      </a:r>
                      <a:r>
                        <a:rPr lang="en-US" sz="1100" baseline="0" dirty="0" smtClean="0">
                          <a:latin typeface="Book Antiqua" pitchFamily="18" charset="0"/>
                        </a:rPr>
                        <a:t> folk or classical art forms</a:t>
                      </a:r>
                      <a:endParaRPr lang="en-US" sz="1100" dirty="0" smtClean="0">
                        <a:latin typeface="Book Antiqua" pitchFamily="18" charset="0"/>
                      </a:endParaRPr>
                    </a:p>
                  </a:txBody>
                  <a:tcPr anchor="ctr"/>
                </a:tc>
                <a:tc>
                  <a:txBody>
                    <a:bodyPr/>
                    <a:lstStyle/>
                    <a:p>
                      <a:pPr>
                        <a:buFont typeface="Arial"/>
                        <a:buNone/>
                      </a:pPr>
                      <a:endParaRPr lang="en-US" sz="1100" dirty="0" smtClean="0">
                        <a:latin typeface="Book Antiqua" pitchFamily="18" charset="0"/>
                      </a:endParaRPr>
                    </a:p>
                  </a:txBody>
                  <a:tcPr anchor="ctr"/>
                </a:tc>
              </a:tr>
              <a:tr h="617300">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sz="1100" dirty="0" smtClean="0">
                          <a:latin typeface="Book Antiqua" pitchFamily="18" charset="0"/>
                        </a:rPr>
                        <a:t>Services of</a:t>
                      </a:r>
                      <a:r>
                        <a:rPr lang="en-US" sz="1100" baseline="0" dirty="0" smtClean="0">
                          <a:latin typeface="Book Antiqua" pitchFamily="18" charset="0"/>
                        </a:rPr>
                        <a:t> collecting and providing news rendered by </a:t>
                      </a:r>
                      <a:r>
                        <a:rPr lang="en-IN" sz="1100" dirty="0" smtClean="0">
                          <a:latin typeface="Book Antiqua" pitchFamily="18" charset="0"/>
                        </a:rPr>
                        <a:t>independent journalists, Press</a:t>
                      </a:r>
                      <a:r>
                        <a:rPr lang="en-IN" sz="1100" baseline="0" dirty="0" smtClean="0">
                          <a:latin typeface="Book Antiqua" pitchFamily="18" charset="0"/>
                        </a:rPr>
                        <a:t> </a:t>
                      </a:r>
                      <a:r>
                        <a:rPr lang="en-IN" sz="1100" dirty="0" smtClean="0">
                          <a:latin typeface="Book Antiqua" pitchFamily="18" charset="0"/>
                        </a:rPr>
                        <a:t>Trust of India or United News of India</a:t>
                      </a:r>
                      <a:endParaRPr lang="en-US" sz="1100" dirty="0" smtClean="0">
                        <a:latin typeface="Book Antiqua" pitchFamily="18"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sz="1100" dirty="0" smtClean="0">
                        <a:latin typeface="Book Antiqua" pitchFamily="18" charset="0"/>
                      </a:endParaRPr>
                    </a:p>
                  </a:txBody>
                  <a:tcPr anchor="ctr"/>
                </a:tc>
              </a:tr>
              <a:tr h="790143">
                <a:tc>
                  <a:txBody>
                    <a:bodyPr/>
                    <a:lstStyle/>
                    <a:p>
                      <a:pPr>
                        <a:buFont typeface="Arial"/>
                        <a:buNone/>
                      </a:pPr>
                      <a:r>
                        <a:rPr lang="en-US" sz="1100" dirty="0" smtClean="0">
                          <a:latin typeface="Book Antiqua" pitchFamily="18" charset="0"/>
                        </a:rPr>
                        <a:t>Services by way of renting hotels,</a:t>
                      </a:r>
                      <a:r>
                        <a:rPr lang="en-US" sz="1100" baseline="0" dirty="0" smtClean="0">
                          <a:latin typeface="Book Antiqua" pitchFamily="18" charset="0"/>
                        </a:rPr>
                        <a:t> inns or places meant for residential or lodging purposes.</a:t>
                      </a:r>
                      <a:endParaRPr lang="en-US" sz="1100" dirty="0" smtClean="0">
                        <a:latin typeface="Book Antiqua" pitchFamily="18" charset="0"/>
                      </a:endParaRPr>
                    </a:p>
                  </a:txBody>
                  <a:tcPr anchor="ctr"/>
                </a:tc>
                <a:tc>
                  <a:txBody>
                    <a:bodyPr/>
                    <a:lstStyle/>
                    <a:p>
                      <a:pPr>
                        <a:buFont typeface="Arial"/>
                        <a:buNone/>
                      </a:pPr>
                      <a:r>
                        <a:rPr lang="en-US" sz="1100" dirty="0" smtClean="0">
                          <a:latin typeface="Book Antiqua" pitchFamily="18" charset="0"/>
                        </a:rPr>
                        <a:t>Exemption available only to units</a:t>
                      </a:r>
                      <a:r>
                        <a:rPr lang="en-US" sz="1100" baseline="0" dirty="0" smtClean="0">
                          <a:latin typeface="Book Antiqua" pitchFamily="18" charset="0"/>
                        </a:rPr>
                        <a:t> with declared tariff below Rs 1000/day</a:t>
                      </a:r>
                      <a:endParaRPr lang="en-US" sz="1100" dirty="0" smtClean="0">
                        <a:latin typeface="Book Antiqua" pitchFamily="18" charset="0"/>
                      </a:endParaRPr>
                    </a:p>
                  </a:txBody>
                  <a:tcPr anchor="ctr"/>
                </a:tc>
              </a:tr>
              <a:tr h="790143">
                <a:tc>
                  <a:txBody>
                    <a:bodyPr/>
                    <a:lstStyle/>
                    <a:p>
                      <a:pPr>
                        <a:buFont typeface="Arial"/>
                        <a:buNone/>
                      </a:pPr>
                      <a:r>
                        <a:rPr lang="en-US" sz="1100" dirty="0" smtClean="0">
                          <a:latin typeface="Book Antiqua" pitchFamily="18" charset="0"/>
                        </a:rPr>
                        <a:t>Services provided by</a:t>
                      </a:r>
                      <a:r>
                        <a:rPr lang="en-US" sz="1100" baseline="0" dirty="0" smtClean="0">
                          <a:latin typeface="Book Antiqua" pitchFamily="18" charset="0"/>
                        </a:rPr>
                        <a:t> </a:t>
                      </a:r>
                      <a:r>
                        <a:rPr lang="en-US" sz="1100" dirty="0" smtClean="0">
                          <a:latin typeface="Book Antiqua" pitchFamily="18" charset="0"/>
                        </a:rPr>
                        <a:t>Sub broker</a:t>
                      </a:r>
                      <a:r>
                        <a:rPr lang="en-US" sz="1100" baseline="0" dirty="0" smtClean="0">
                          <a:latin typeface="Book Antiqua" pitchFamily="18" charset="0"/>
                        </a:rPr>
                        <a:t> , </a:t>
                      </a:r>
                      <a:r>
                        <a:rPr lang="en-US" sz="1100" dirty="0" smtClean="0">
                          <a:latin typeface="Book Antiqua" pitchFamily="18" charset="0"/>
                        </a:rPr>
                        <a:t>Member</a:t>
                      </a:r>
                      <a:r>
                        <a:rPr lang="en-US" sz="1100" baseline="0" dirty="0" smtClean="0">
                          <a:latin typeface="Book Antiqua" pitchFamily="18" charset="0"/>
                        </a:rPr>
                        <a:t> of commodity exchange , Mutual fund agent, Marketing agent of lottery tickets  or A business facilitator</a:t>
                      </a:r>
                      <a:endParaRPr lang="en-US" sz="1100" dirty="0" smtClean="0">
                        <a:latin typeface="Book Antiqua" pitchFamily="18" charset="0"/>
                      </a:endParaRPr>
                    </a:p>
                  </a:txBody>
                  <a:tcPr anchor="ctr"/>
                </a:tc>
                <a:tc>
                  <a:txBody>
                    <a:bodyPr/>
                    <a:lstStyle/>
                    <a:p>
                      <a:pPr>
                        <a:buFont typeface="Arial"/>
                        <a:buNone/>
                      </a:pPr>
                      <a:endParaRPr lang="en-US" sz="1100" dirty="0" smtClean="0">
                        <a:latin typeface="Book Antiqua" pitchFamily="18" charset="0"/>
                      </a:endParaRPr>
                    </a:p>
                  </a:txBody>
                  <a:tcPr anchor="ctr"/>
                </a:tc>
              </a:tr>
              <a:tr h="312765">
                <a:tc>
                  <a:txBody>
                    <a:bodyPr/>
                    <a:lstStyle/>
                    <a:p>
                      <a:pPr>
                        <a:buFont typeface="Arial"/>
                        <a:buNone/>
                      </a:pPr>
                      <a:r>
                        <a:rPr lang="en-US" sz="1100" dirty="0" smtClean="0">
                          <a:latin typeface="Book Antiqua" pitchFamily="18" charset="0"/>
                        </a:rPr>
                        <a:t>Process as job</a:t>
                      </a:r>
                      <a:r>
                        <a:rPr lang="en-US" sz="1100" baseline="0" dirty="0" smtClean="0">
                          <a:latin typeface="Book Antiqua" pitchFamily="18" charset="0"/>
                        </a:rPr>
                        <a:t> worker in relation to specified goods</a:t>
                      </a:r>
                      <a:endParaRPr lang="en-US" sz="1100" dirty="0" smtClean="0">
                        <a:latin typeface="Book Antiqua" pitchFamily="18" charset="0"/>
                      </a:endParaRPr>
                    </a:p>
                  </a:txBody>
                  <a:tcPr anchor="ctr"/>
                </a:tc>
                <a:tc>
                  <a:txBody>
                    <a:bodyPr/>
                    <a:lstStyle/>
                    <a:p>
                      <a:pPr>
                        <a:buFont typeface="Arial"/>
                        <a:buNone/>
                      </a:pPr>
                      <a:endParaRPr lang="en-US" sz="1100" dirty="0" smtClean="0">
                        <a:latin typeface="Book Antiqua" pitchFamily="18" charset="0"/>
                      </a:endParaRPr>
                    </a:p>
                  </a:txBody>
                  <a:tcPr anchor="ctr"/>
                </a:tc>
              </a:tr>
              <a:tr h="444456">
                <a:tc>
                  <a:txBody>
                    <a:bodyPr/>
                    <a:lstStyle/>
                    <a:p>
                      <a:pPr>
                        <a:buFont typeface="Arial"/>
                        <a:buNone/>
                      </a:pPr>
                      <a:r>
                        <a:rPr lang="en-US" sz="1100" dirty="0" smtClean="0">
                          <a:latin typeface="Book Antiqua" pitchFamily="18" charset="0"/>
                        </a:rPr>
                        <a:t>Services by way of making telephone calls from PCO, Airport</a:t>
                      </a:r>
                      <a:r>
                        <a:rPr lang="en-US" sz="1100" baseline="0" dirty="0" smtClean="0">
                          <a:latin typeface="Book Antiqua" pitchFamily="18" charset="0"/>
                        </a:rPr>
                        <a:t> phones etc.</a:t>
                      </a:r>
                      <a:endParaRPr lang="en-US" sz="1100" dirty="0" smtClean="0">
                        <a:latin typeface="Book Antiqua" pitchFamily="18" charset="0"/>
                      </a:endParaRPr>
                    </a:p>
                  </a:txBody>
                  <a:tcPr anchor="ctr"/>
                </a:tc>
                <a:tc>
                  <a:txBody>
                    <a:bodyPr/>
                    <a:lstStyle/>
                    <a:p>
                      <a:pPr>
                        <a:buFont typeface="Arial"/>
                        <a:buNone/>
                      </a:pPr>
                      <a:endParaRPr lang="en-US" sz="1100" dirty="0" smtClean="0">
                        <a:latin typeface="Book Antiqua" pitchFamily="18" charset="0"/>
                      </a:endParaRPr>
                    </a:p>
                  </a:txBody>
                  <a:tcPr anchor="ctr"/>
                </a:tc>
              </a:tr>
              <a:tr h="312765">
                <a:tc>
                  <a:txBody>
                    <a:bodyPr/>
                    <a:lstStyle/>
                    <a:p>
                      <a:pPr>
                        <a:buFont typeface="Arial"/>
                        <a:buNone/>
                      </a:pPr>
                      <a:r>
                        <a:rPr lang="en-US" sz="1100" dirty="0" smtClean="0">
                          <a:latin typeface="Book Antiqua" pitchFamily="18" charset="0"/>
                        </a:rPr>
                        <a:t>Services of slaughtering of bovine animals</a:t>
                      </a:r>
                    </a:p>
                  </a:txBody>
                  <a:tcPr anchor="ctr"/>
                </a:tc>
                <a:tc>
                  <a:txBody>
                    <a:bodyPr/>
                    <a:lstStyle/>
                    <a:p>
                      <a:pPr>
                        <a:buFont typeface="Arial"/>
                        <a:buNone/>
                      </a:pPr>
                      <a:endParaRPr lang="en-US" sz="1100" dirty="0" smtClean="0">
                        <a:latin typeface="Book Antiqua" pitchFamily="18" charset="0"/>
                      </a:endParaRPr>
                    </a:p>
                  </a:txBody>
                  <a:tcPr anchor="ctr"/>
                </a:tc>
              </a:tr>
              <a:tr h="617300">
                <a:tc>
                  <a:txBody>
                    <a:bodyPr/>
                    <a:lstStyle/>
                    <a:p>
                      <a:pPr>
                        <a:buFont typeface="Arial"/>
                        <a:buNone/>
                      </a:pPr>
                      <a:r>
                        <a:rPr lang="en-US" sz="1100" dirty="0" smtClean="0">
                          <a:latin typeface="Book Antiqua" pitchFamily="18" charset="0"/>
                        </a:rPr>
                        <a:t>Services received by govt. or charitable</a:t>
                      </a:r>
                      <a:r>
                        <a:rPr lang="en-US" sz="1100" baseline="0" dirty="0" smtClean="0">
                          <a:latin typeface="Book Antiqua" pitchFamily="18" charset="0"/>
                        </a:rPr>
                        <a:t> organization from service provider located in non-taxable territory.</a:t>
                      </a:r>
                      <a:endParaRPr lang="en-US" sz="1100" dirty="0" smtClean="0">
                        <a:latin typeface="Book Antiqua" pitchFamily="18" charset="0"/>
                      </a:endParaRPr>
                    </a:p>
                  </a:txBody>
                  <a:tcPr anchor="ctr"/>
                </a:tc>
                <a:tc>
                  <a:txBody>
                    <a:bodyPr/>
                    <a:lstStyle/>
                    <a:p>
                      <a:pPr>
                        <a:buFont typeface="Arial"/>
                        <a:buNone/>
                      </a:pPr>
                      <a:endParaRPr lang="en-US" sz="1100" dirty="0" smtClean="0">
                        <a:latin typeface="Book Antiqua" pitchFamily="18" charset="0"/>
                      </a:endParaRPr>
                    </a:p>
                  </a:txBody>
                  <a:tcPr anchor="ct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none" dirty="0" smtClean="0"/>
              <a:t>Background</a:t>
            </a:r>
            <a:br>
              <a:rPr lang="en-US" cap="none" dirty="0" smtClean="0"/>
            </a:br>
            <a:endParaRPr lang="en-US" cap="none" dirty="0"/>
          </a:p>
        </p:txBody>
      </p:sp>
      <p:sp>
        <p:nvSpPr>
          <p:cNvPr id="3" name="Content Placeholder 2"/>
          <p:cNvSpPr>
            <a:spLocks noGrp="1"/>
          </p:cNvSpPr>
          <p:nvPr>
            <p:ph idx="1"/>
          </p:nvPr>
        </p:nvSpPr>
        <p:spPr>
          <a:xfrm>
            <a:off x="457200" y="1609416"/>
            <a:ext cx="7239000" cy="4486584"/>
          </a:xfrm>
        </p:spPr>
        <p:txBody>
          <a:bodyPr>
            <a:noAutofit/>
          </a:bodyPr>
          <a:lstStyle/>
          <a:p>
            <a:pPr lvl="0"/>
            <a:r>
              <a:rPr lang="en-US" sz="2800" b="1" dirty="0" smtClean="0">
                <a:latin typeface="Arabic Typesetting" pitchFamily="66" charset="-78"/>
                <a:cs typeface="Arabic Typesetting" pitchFamily="66" charset="-78"/>
              </a:rPr>
              <a:t>From the date the Finance Bill 2012 was introduced on March 17, 2012 until date, there have been numerous amendments made in the service tax law. </a:t>
            </a:r>
          </a:p>
          <a:p>
            <a:pPr lvl="0"/>
            <a:r>
              <a:rPr lang="en-US" sz="2800" b="1" dirty="0" smtClean="0">
                <a:latin typeface="Arabic Typesetting" pitchFamily="66" charset="-78"/>
                <a:cs typeface="Arabic Typesetting" pitchFamily="66" charset="-78"/>
              </a:rPr>
              <a:t>The service tax law has undergone a complete overhaul and with these amendments. The most significant changes being the shift to the new system of taxation popularly known as “Negative List of Services” and the introduction of “Place of Supply Rules”.</a:t>
            </a:r>
          </a:p>
          <a:p>
            <a:r>
              <a:rPr lang="en-US" sz="2800" b="1" dirty="0" smtClean="0">
                <a:latin typeface="Arabic Typesetting" pitchFamily="66" charset="-78"/>
                <a:cs typeface="Arabic Typesetting" pitchFamily="66" charset="-78"/>
              </a:rPr>
              <a:t>Besides these two changes, there are certain changes in the service tax rules, CENVAT credit rules and valuation rules.</a:t>
            </a:r>
          </a:p>
          <a:p>
            <a:endParaRPr lang="en-US" sz="2800" b="1"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Abatement of Service tax</a:t>
            </a:r>
            <a:endParaRPr lang="en-US" dirty="0"/>
          </a:p>
        </p:txBody>
      </p:sp>
      <p:sp>
        <p:nvSpPr>
          <p:cNvPr id="2" name="Content Placeholder 1"/>
          <p:cNvSpPr>
            <a:spLocks noGrp="1"/>
          </p:cNvSpPr>
          <p:nvPr>
            <p:ph idx="1"/>
          </p:nvPr>
        </p:nvSpPr>
        <p:spPr>
          <a:xfrm>
            <a:off x="457200" y="1481328"/>
            <a:ext cx="7696200" cy="1414271"/>
          </a:xfrm>
        </p:spPr>
        <p:txBody>
          <a:bodyPr>
            <a:noAutofit/>
          </a:bodyPr>
          <a:lstStyle/>
          <a:p>
            <a:r>
              <a:rPr lang="en-US" sz="2000" dirty="0" smtClean="0"/>
              <a:t>Service tax will be charged on the balance value after abatement.</a:t>
            </a:r>
          </a:p>
          <a:p>
            <a:r>
              <a:rPr lang="en-US" sz="2000" dirty="0" smtClean="0"/>
              <a:t>Abatement will be allowed at the following rates for the following services on the levy of service tax. i.e.</a:t>
            </a:r>
          </a:p>
          <a:p>
            <a:endParaRPr lang="en-US" sz="2000" dirty="0"/>
          </a:p>
        </p:txBody>
      </p:sp>
      <p:graphicFrame>
        <p:nvGraphicFramePr>
          <p:cNvPr id="6" name="Table 5"/>
          <p:cNvGraphicFramePr>
            <a:graphicFrameLocks noGrp="1"/>
          </p:cNvGraphicFramePr>
          <p:nvPr/>
        </p:nvGraphicFramePr>
        <p:xfrm>
          <a:off x="304800" y="2971800"/>
          <a:ext cx="7772400" cy="3587260"/>
        </p:xfrm>
        <a:graphic>
          <a:graphicData uri="http://schemas.openxmlformats.org/drawingml/2006/table">
            <a:tbl>
              <a:tblPr>
                <a:tableStyleId>{35758FB7-9AC5-4552-8A53-C91805E547FA}</a:tableStyleId>
              </a:tblPr>
              <a:tblGrid>
                <a:gridCol w="634481"/>
                <a:gridCol w="3630861"/>
                <a:gridCol w="3507058"/>
              </a:tblGrid>
              <a:tr h="631171">
                <a:tc>
                  <a:txBody>
                    <a:bodyPr/>
                    <a:lstStyle/>
                    <a:p>
                      <a:pPr marL="0" marR="0">
                        <a:lnSpc>
                          <a:spcPct val="115000"/>
                        </a:lnSpc>
                        <a:spcBef>
                          <a:spcPts val="0"/>
                        </a:spcBef>
                        <a:spcAft>
                          <a:spcPts val="1000"/>
                        </a:spcAft>
                      </a:pPr>
                      <a:r>
                        <a:rPr lang="en-US" sz="1600" dirty="0" smtClean="0">
                          <a:solidFill>
                            <a:srgbClr val="002060"/>
                          </a:solidFill>
                        </a:rPr>
                        <a:t>S.No</a:t>
                      </a:r>
                      <a:endParaRPr lang="en-US" sz="1600" dirty="0">
                        <a:solidFill>
                          <a:srgbClr val="002060"/>
                        </a:solidFill>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600" dirty="0">
                          <a:solidFill>
                            <a:srgbClr val="002060"/>
                          </a:solidFill>
                        </a:rPr>
                        <a:t>Description of Taxable Service</a:t>
                      </a:r>
                      <a:endParaRPr lang="en-US" sz="1600" dirty="0">
                        <a:solidFill>
                          <a:srgbClr val="002060"/>
                        </a:solidFill>
                        <a:latin typeface="Calibri"/>
                        <a:ea typeface="Times New Roman"/>
                        <a:cs typeface="Times New Roman"/>
                      </a:endParaRPr>
                    </a:p>
                  </a:txBody>
                  <a:tcPr marL="76200" marR="76200" marT="76200" marB="76200"/>
                </a:tc>
                <a:tc>
                  <a:txBody>
                    <a:bodyPr/>
                    <a:lstStyle/>
                    <a:p>
                      <a:pPr marL="0" marR="0" algn="ctr">
                        <a:lnSpc>
                          <a:spcPct val="115000"/>
                        </a:lnSpc>
                        <a:spcBef>
                          <a:spcPts val="0"/>
                        </a:spcBef>
                        <a:spcAft>
                          <a:spcPts val="0"/>
                        </a:spcAft>
                      </a:pPr>
                      <a:r>
                        <a:rPr lang="en-US" sz="1600" dirty="0">
                          <a:solidFill>
                            <a:srgbClr val="002060"/>
                          </a:solidFill>
                        </a:rPr>
                        <a:t>Abatement (standard Deduction of value)</a:t>
                      </a:r>
                      <a:endParaRPr lang="en-US" sz="1600" dirty="0">
                        <a:solidFill>
                          <a:srgbClr val="002060"/>
                        </a:solidFill>
                        <a:latin typeface="Calibri"/>
                        <a:ea typeface="Times New Roman"/>
                        <a:cs typeface="Times New Roman"/>
                      </a:endParaRPr>
                    </a:p>
                  </a:txBody>
                  <a:tcPr marL="76200" marR="76200" marT="76200" marB="76200"/>
                </a:tc>
              </a:tr>
              <a:tr h="587543">
                <a:tc>
                  <a:txBody>
                    <a:bodyPr/>
                    <a:lstStyle/>
                    <a:p>
                      <a:pPr marL="0" marR="0">
                        <a:lnSpc>
                          <a:spcPct val="115000"/>
                        </a:lnSpc>
                        <a:spcBef>
                          <a:spcPts val="0"/>
                        </a:spcBef>
                        <a:spcAft>
                          <a:spcPts val="1000"/>
                        </a:spcAft>
                      </a:pPr>
                      <a:r>
                        <a:rPr lang="en-US" sz="1200"/>
                        <a:t>1</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Financial leasing and Hire purchase</a:t>
                      </a:r>
                      <a:endParaRPr lang="en-US" sz="110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a:t>10%</a:t>
                      </a:r>
                      <a:endParaRPr lang="en-US" sz="1100">
                        <a:latin typeface="Calibri"/>
                        <a:ea typeface="Times New Roman"/>
                        <a:cs typeface="Times New Roman"/>
                      </a:endParaRPr>
                    </a:p>
                  </a:txBody>
                  <a:tcPr marL="76200" marR="76200" marT="76200" marB="76200"/>
                </a:tc>
              </a:tr>
              <a:tr h="587543">
                <a:tc>
                  <a:txBody>
                    <a:bodyPr/>
                    <a:lstStyle/>
                    <a:p>
                      <a:pPr marL="0" marR="0">
                        <a:lnSpc>
                          <a:spcPct val="115000"/>
                        </a:lnSpc>
                        <a:spcBef>
                          <a:spcPts val="0"/>
                        </a:spcBef>
                        <a:spcAft>
                          <a:spcPts val="1000"/>
                        </a:spcAft>
                      </a:pPr>
                      <a:r>
                        <a:rPr lang="en-US" sz="1200" dirty="0"/>
                        <a:t>2</a:t>
                      </a:r>
                      <a:endParaRPr lang="en-US" sz="1100" dirty="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Transport of goods in a vessel</a:t>
                      </a:r>
                      <a:endParaRPr lang="en-US" sz="1100" dirty="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dirty="0"/>
                        <a:t>50%</a:t>
                      </a:r>
                      <a:endParaRPr lang="en-US" sz="1100" dirty="0">
                        <a:latin typeface="Calibri"/>
                        <a:ea typeface="Times New Roman"/>
                        <a:cs typeface="Times New Roman"/>
                      </a:endParaRPr>
                    </a:p>
                  </a:txBody>
                  <a:tcPr marL="76200" marR="76200" marT="76200" marB="76200"/>
                </a:tc>
              </a:tr>
              <a:tr h="587543">
                <a:tc>
                  <a:txBody>
                    <a:bodyPr/>
                    <a:lstStyle/>
                    <a:p>
                      <a:pPr marL="0" marR="0">
                        <a:lnSpc>
                          <a:spcPct val="115000"/>
                        </a:lnSpc>
                        <a:spcBef>
                          <a:spcPts val="0"/>
                        </a:spcBef>
                        <a:spcAft>
                          <a:spcPts val="1000"/>
                        </a:spcAft>
                      </a:pPr>
                      <a:r>
                        <a:rPr lang="en-US" sz="1200"/>
                        <a:t>3</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Transport of goods by road</a:t>
                      </a:r>
                      <a:endParaRPr lang="en-US" sz="1100" dirty="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dirty="0"/>
                        <a:t>25%</a:t>
                      </a:r>
                      <a:endParaRPr lang="en-US" sz="1100" dirty="0">
                        <a:latin typeface="Calibri"/>
                        <a:ea typeface="Times New Roman"/>
                        <a:cs typeface="Times New Roman"/>
                      </a:endParaRPr>
                    </a:p>
                  </a:txBody>
                  <a:tcPr marL="76200" marR="76200" marT="76200" marB="76200"/>
                </a:tc>
              </a:tr>
              <a:tr h="587543">
                <a:tc>
                  <a:txBody>
                    <a:bodyPr/>
                    <a:lstStyle/>
                    <a:p>
                      <a:pPr marL="0" marR="0">
                        <a:lnSpc>
                          <a:spcPct val="115000"/>
                        </a:lnSpc>
                        <a:spcBef>
                          <a:spcPts val="0"/>
                        </a:spcBef>
                        <a:spcAft>
                          <a:spcPts val="1000"/>
                        </a:spcAft>
                      </a:pPr>
                      <a:r>
                        <a:rPr lang="en-US" sz="1200"/>
                        <a:t>4</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Transport of goods by rail</a:t>
                      </a:r>
                      <a:endParaRPr lang="en-US" sz="110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a:t>30%</a:t>
                      </a:r>
                      <a:endParaRPr lang="en-US" sz="1100">
                        <a:latin typeface="Calibri"/>
                        <a:ea typeface="Times New Roman"/>
                        <a:cs typeface="Times New Roman"/>
                      </a:endParaRPr>
                    </a:p>
                  </a:txBody>
                  <a:tcPr marL="76200" marR="76200" marT="76200" marB="76200"/>
                </a:tc>
              </a:tr>
              <a:tr h="523856">
                <a:tc>
                  <a:txBody>
                    <a:bodyPr/>
                    <a:lstStyle/>
                    <a:p>
                      <a:pPr marL="0" marR="0">
                        <a:lnSpc>
                          <a:spcPct val="115000"/>
                        </a:lnSpc>
                        <a:spcBef>
                          <a:spcPts val="0"/>
                        </a:spcBef>
                        <a:spcAft>
                          <a:spcPts val="1000"/>
                        </a:spcAft>
                      </a:pPr>
                      <a:r>
                        <a:rPr lang="en-US" sz="1200"/>
                        <a:t>5</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Transport of passengers by rail</a:t>
                      </a:r>
                      <a:endParaRPr lang="en-US" sz="1100" dirty="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dirty="0"/>
                        <a:t>30%</a:t>
                      </a:r>
                      <a:endParaRPr lang="en-US" sz="1100" dirty="0">
                        <a:latin typeface="Calibri"/>
                        <a:ea typeface="Times New Roman"/>
                        <a:cs typeface="Times New Roman"/>
                      </a:endParaRP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304800"/>
          <a:ext cx="7619998" cy="6324600"/>
        </p:xfrm>
        <a:graphic>
          <a:graphicData uri="http://schemas.openxmlformats.org/drawingml/2006/table">
            <a:tbl>
              <a:tblPr>
                <a:tableStyleId>{35758FB7-9AC5-4552-8A53-C91805E547FA}</a:tableStyleId>
              </a:tblPr>
              <a:tblGrid>
                <a:gridCol w="685799"/>
                <a:gridCol w="4419600"/>
                <a:gridCol w="2514599"/>
              </a:tblGrid>
              <a:tr h="817185">
                <a:tc>
                  <a:txBody>
                    <a:bodyPr/>
                    <a:lstStyle/>
                    <a:p>
                      <a:pPr marL="0" marR="0">
                        <a:lnSpc>
                          <a:spcPct val="115000"/>
                        </a:lnSpc>
                        <a:spcBef>
                          <a:spcPts val="0"/>
                        </a:spcBef>
                        <a:spcAft>
                          <a:spcPts val="1000"/>
                        </a:spcAft>
                      </a:pPr>
                      <a:r>
                        <a:rPr lang="en-US" sz="1200" dirty="0"/>
                        <a:t>6</a:t>
                      </a:r>
                      <a:endParaRPr lang="en-US" sz="1100" dirty="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Transport of passengers by air</a:t>
                      </a:r>
                      <a:endParaRPr lang="en-US" sz="110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a:t>40%</a:t>
                      </a:r>
                      <a:endParaRPr lang="en-US" sz="1100">
                        <a:latin typeface="Calibri"/>
                        <a:ea typeface="Times New Roman"/>
                        <a:cs typeface="Times New Roman"/>
                      </a:endParaRPr>
                    </a:p>
                  </a:txBody>
                  <a:tcPr marL="76200" marR="76200" marT="76200" marB="76200"/>
                </a:tc>
              </a:tr>
              <a:tr h="817185">
                <a:tc>
                  <a:txBody>
                    <a:bodyPr/>
                    <a:lstStyle/>
                    <a:p>
                      <a:pPr marL="0" marR="0">
                        <a:lnSpc>
                          <a:spcPct val="115000"/>
                        </a:lnSpc>
                        <a:spcBef>
                          <a:spcPts val="0"/>
                        </a:spcBef>
                        <a:spcAft>
                          <a:spcPts val="1000"/>
                        </a:spcAft>
                      </a:pPr>
                      <a:r>
                        <a:rPr lang="en-US" sz="1200"/>
                        <a:t>7</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Renting of passenger vehicles</a:t>
                      </a:r>
                      <a:endParaRPr lang="en-US" sz="110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a:t>40%</a:t>
                      </a:r>
                      <a:endParaRPr lang="en-US" sz="1100">
                        <a:latin typeface="Calibri"/>
                        <a:ea typeface="Times New Roman"/>
                        <a:cs typeface="Times New Roman"/>
                      </a:endParaRPr>
                    </a:p>
                  </a:txBody>
                  <a:tcPr marL="76200" marR="76200" marT="76200" marB="76200"/>
                </a:tc>
              </a:tr>
              <a:tr h="817185">
                <a:tc>
                  <a:txBody>
                    <a:bodyPr/>
                    <a:lstStyle/>
                    <a:p>
                      <a:pPr marL="0" marR="0">
                        <a:lnSpc>
                          <a:spcPct val="115000"/>
                        </a:lnSpc>
                        <a:spcBef>
                          <a:spcPts val="0"/>
                        </a:spcBef>
                        <a:spcAft>
                          <a:spcPts val="1000"/>
                        </a:spcAft>
                      </a:pPr>
                      <a:r>
                        <a:rPr lang="en-US" sz="1200"/>
                        <a:t>8</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Renting of hotels, guest houses</a:t>
                      </a:r>
                      <a:endParaRPr lang="en-US" sz="1100" dirty="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a:t>60%</a:t>
                      </a:r>
                      <a:endParaRPr lang="en-US" sz="1100">
                        <a:latin typeface="Calibri"/>
                        <a:ea typeface="Times New Roman"/>
                        <a:cs typeface="Times New Roman"/>
                      </a:endParaRPr>
                    </a:p>
                  </a:txBody>
                  <a:tcPr marL="76200" marR="76200" marT="76200" marB="76200"/>
                </a:tc>
              </a:tr>
              <a:tr h="1291015">
                <a:tc>
                  <a:txBody>
                    <a:bodyPr/>
                    <a:lstStyle/>
                    <a:p>
                      <a:pPr marL="0" marR="0">
                        <a:lnSpc>
                          <a:spcPct val="115000"/>
                        </a:lnSpc>
                        <a:spcBef>
                          <a:spcPts val="0"/>
                        </a:spcBef>
                        <a:spcAft>
                          <a:spcPts val="1000"/>
                        </a:spcAft>
                      </a:pPr>
                      <a:r>
                        <a:rPr lang="en-US" sz="1200"/>
                        <a:t>9</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Bundled service including food and hotel rent, convention center, etc.</a:t>
                      </a:r>
                      <a:endParaRPr lang="en-US" sz="1100" dirty="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a:t>70%</a:t>
                      </a:r>
                      <a:endParaRPr lang="en-US" sz="1100">
                        <a:latin typeface="Calibri"/>
                        <a:ea typeface="Times New Roman"/>
                        <a:cs typeface="Times New Roman"/>
                      </a:endParaRPr>
                    </a:p>
                  </a:txBody>
                  <a:tcPr marL="76200" marR="76200" marT="76200" marB="76200"/>
                </a:tc>
              </a:tr>
              <a:tr h="1291015">
                <a:tc>
                  <a:txBody>
                    <a:bodyPr/>
                    <a:lstStyle/>
                    <a:p>
                      <a:pPr marL="0" marR="0">
                        <a:lnSpc>
                          <a:spcPct val="115000"/>
                        </a:lnSpc>
                        <a:spcBef>
                          <a:spcPts val="0"/>
                        </a:spcBef>
                        <a:spcAft>
                          <a:spcPts val="1000"/>
                        </a:spcAft>
                      </a:pPr>
                      <a:r>
                        <a:rPr lang="en-US" sz="1200"/>
                        <a:t>10</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Tour operator</a:t>
                      </a:r>
                      <a:endParaRPr lang="en-US" sz="1100" dirty="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a:t>10%, 25%, 40%</a:t>
                      </a:r>
                      <a:endParaRPr lang="en-US" sz="1100">
                        <a:latin typeface="Calibri"/>
                        <a:ea typeface="Times New Roman"/>
                        <a:cs typeface="Times New Roman"/>
                      </a:endParaRPr>
                    </a:p>
                  </a:txBody>
                  <a:tcPr marL="76200" marR="76200" marT="76200" marB="76200"/>
                </a:tc>
              </a:tr>
              <a:tr h="1291015">
                <a:tc>
                  <a:txBody>
                    <a:bodyPr/>
                    <a:lstStyle/>
                    <a:p>
                      <a:pPr marL="0" marR="0">
                        <a:lnSpc>
                          <a:spcPct val="115000"/>
                        </a:lnSpc>
                        <a:spcBef>
                          <a:spcPts val="0"/>
                        </a:spcBef>
                        <a:spcAft>
                          <a:spcPts val="1000"/>
                        </a:spcAft>
                      </a:pPr>
                      <a:r>
                        <a:rPr lang="en-US" sz="1200"/>
                        <a:t>11</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Construction activity (per Section 66E)</a:t>
                      </a:r>
                      <a:endParaRPr lang="en-US" sz="1100">
                        <a:latin typeface="Calibri"/>
                        <a:ea typeface="Times New Roman"/>
                        <a:cs typeface="Times New Roman"/>
                      </a:endParaRPr>
                    </a:p>
                  </a:txBody>
                  <a:tcPr marL="76200" marR="76200" marT="76200" marB="76200"/>
                </a:tc>
                <a:tc>
                  <a:txBody>
                    <a:bodyPr/>
                    <a:lstStyle/>
                    <a:p>
                      <a:pPr marL="0" marR="0" algn="ctr">
                        <a:lnSpc>
                          <a:spcPct val="115000"/>
                        </a:lnSpc>
                        <a:spcBef>
                          <a:spcPts val="750"/>
                        </a:spcBef>
                        <a:spcAft>
                          <a:spcPts val="0"/>
                        </a:spcAft>
                      </a:pPr>
                      <a:r>
                        <a:rPr lang="en-US" sz="1100" dirty="0"/>
                        <a:t>25%.</a:t>
                      </a:r>
                      <a:endParaRPr lang="en-US" sz="1100" dirty="0">
                        <a:latin typeface="Calibri"/>
                        <a:ea typeface="Times New Roman"/>
                        <a:cs typeface="Times New Roman"/>
                      </a:endParaRP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in Valuation rules</a:t>
            </a:r>
            <a:endParaRPr lang="en-US" dirty="0"/>
          </a:p>
        </p:txBody>
      </p:sp>
      <p:sp>
        <p:nvSpPr>
          <p:cNvPr id="3" name="Content Placeholder 2"/>
          <p:cNvSpPr>
            <a:spLocks noGrp="1"/>
          </p:cNvSpPr>
          <p:nvPr>
            <p:ph idx="1"/>
          </p:nvPr>
        </p:nvSpPr>
        <p:spPr/>
        <p:txBody>
          <a:bodyPr/>
          <a:lstStyle/>
          <a:p>
            <a:pPr lvl="0"/>
            <a:r>
              <a:rPr lang="en-US" u="sng" dirty="0" smtClean="0"/>
              <a:t>Rule 2B inserted</a:t>
            </a:r>
            <a:r>
              <a:rPr lang="en-US" dirty="0" smtClean="0"/>
              <a:t> - This Rule states how to determine the service portion in the execution of a </a:t>
            </a:r>
            <a:r>
              <a:rPr lang="en-US" dirty="0" smtClean="0">
                <a:solidFill>
                  <a:srgbClr val="FF0000"/>
                </a:solidFill>
              </a:rPr>
              <a:t>works contract</a:t>
            </a:r>
            <a:r>
              <a:rPr lang="en-US" dirty="0" smtClean="0"/>
              <a:t>.</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57199" y="457200"/>
          <a:ext cx="7467602" cy="3048000"/>
        </p:xfrm>
        <a:graphic>
          <a:graphicData uri="http://schemas.openxmlformats.org/drawingml/2006/table">
            <a:tbl>
              <a:tblPr firstRow="1" bandRow="1">
                <a:tableStyleId>{5C22544A-7EE6-4342-B048-85BDC9FD1C3A}</a:tableStyleId>
              </a:tblPr>
              <a:tblGrid>
                <a:gridCol w="2286001"/>
                <a:gridCol w="3962400"/>
                <a:gridCol w="1219201"/>
              </a:tblGrid>
              <a:tr h="1143000">
                <a:tc>
                  <a:txBody>
                    <a:bodyPr/>
                    <a:lstStyle/>
                    <a:p>
                      <a:r>
                        <a:rPr lang="en-US" dirty="0" smtClean="0"/>
                        <a:t>Step 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Gross amount charged for work contract (excluding VAT</a:t>
                      </a:r>
                      <a:r>
                        <a:rPr lang="en-US" baseline="0" dirty="0" smtClean="0"/>
                        <a:t> , if any on transfer of goods)</a:t>
                      </a:r>
                      <a:endParaRPr lang="en-US" dirty="0" smtClean="0"/>
                    </a:p>
                    <a:p>
                      <a:endParaRPr lang="en-US" dirty="0"/>
                    </a:p>
                  </a:txBody>
                  <a:tcPr/>
                </a:tc>
                <a:tc>
                  <a:txBody>
                    <a:bodyPr/>
                    <a:lstStyle/>
                    <a:p>
                      <a:r>
                        <a:rPr lang="en-US" dirty="0" err="1" smtClean="0"/>
                        <a:t>xxxx</a:t>
                      </a:r>
                      <a:endParaRPr lang="en-US" dirty="0"/>
                    </a:p>
                  </a:txBody>
                  <a:tcPr/>
                </a:tc>
              </a:tr>
              <a:tr h="1136316">
                <a:tc>
                  <a:txBody>
                    <a:bodyPr/>
                    <a:lstStyle/>
                    <a:p>
                      <a:r>
                        <a:rPr lang="en-US" dirty="0" smtClean="0"/>
                        <a:t>Step 2 </a:t>
                      </a:r>
                    </a:p>
                    <a:p>
                      <a:r>
                        <a:rPr lang="en-US" dirty="0" smtClean="0"/>
                        <a:t>Less :</a:t>
                      </a:r>
                      <a:endParaRPr lang="en-US" dirty="0"/>
                    </a:p>
                  </a:txBody>
                  <a:tcPr/>
                </a:tc>
                <a:tc>
                  <a:txBody>
                    <a:bodyPr/>
                    <a:lstStyle/>
                    <a:p>
                      <a:r>
                        <a:rPr lang="en-US" dirty="0" smtClean="0"/>
                        <a:t>Value of transfer of property</a:t>
                      </a:r>
                      <a:r>
                        <a:rPr lang="en-US" baseline="0" dirty="0" smtClean="0"/>
                        <a:t> in goods involved in the execution of work contract</a:t>
                      </a:r>
                      <a:endParaRPr lang="en-US" dirty="0"/>
                    </a:p>
                  </a:txBody>
                  <a:tcPr/>
                </a:tc>
                <a:tc>
                  <a:txBody>
                    <a:bodyPr/>
                    <a:lstStyle/>
                    <a:p>
                      <a:r>
                        <a:rPr lang="en-US" dirty="0" smtClean="0"/>
                        <a:t>xx</a:t>
                      </a:r>
                      <a:endParaRPr lang="en-US" dirty="0"/>
                    </a:p>
                  </a:txBody>
                  <a:tcPr/>
                </a:tc>
              </a:tr>
              <a:tr h="722964">
                <a:tc>
                  <a:txBody>
                    <a:bodyPr/>
                    <a:lstStyle/>
                    <a:p>
                      <a:r>
                        <a:rPr lang="en-US" dirty="0" smtClean="0"/>
                        <a:t>Step </a:t>
                      </a:r>
                      <a:r>
                        <a:rPr lang="en-US" baseline="0" dirty="0" smtClean="0"/>
                        <a:t>3 ( step(1 -2))</a:t>
                      </a:r>
                      <a:endParaRPr lang="en-US" dirty="0"/>
                    </a:p>
                  </a:txBody>
                  <a:tcPr/>
                </a:tc>
                <a:tc>
                  <a:txBody>
                    <a:bodyPr/>
                    <a:lstStyle/>
                    <a:p>
                      <a:r>
                        <a:rPr lang="en-US" dirty="0" smtClean="0"/>
                        <a:t>Value of work contract</a:t>
                      </a:r>
                      <a:r>
                        <a:rPr lang="en-US" baseline="0" dirty="0" smtClean="0"/>
                        <a:t> service.</a:t>
                      </a:r>
                      <a:endParaRPr lang="en-US" dirty="0"/>
                    </a:p>
                  </a:txBody>
                  <a:tcPr/>
                </a:tc>
                <a:tc>
                  <a:txBody>
                    <a:bodyPr/>
                    <a:lstStyle/>
                    <a:p>
                      <a:r>
                        <a:rPr lang="en-US" dirty="0" smtClean="0"/>
                        <a:t>xxx</a:t>
                      </a:r>
                      <a:endParaRPr lang="en-US" dirty="0"/>
                    </a:p>
                  </a:txBody>
                  <a:tcPr/>
                </a:tc>
              </a:tr>
            </a:tbl>
          </a:graphicData>
        </a:graphic>
      </p:graphicFrame>
      <p:sp>
        <p:nvSpPr>
          <p:cNvPr id="5" name="TextBox 4"/>
          <p:cNvSpPr txBox="1"/>
          <p:nvPr/>
        </p:nvSpPr>
        <p:spPr>
          <a:xfrm>
            <a:off x="381000" y="3962400"/>
            <a:ext cx="7315200" cy="646331"/>
          </a:xfrm>
          <a:prstGeom prst="rect">
            <a:avLst/>
          </a:prstGeom>
          <a:noFill/>
        </p:spPr>
        <p:txBody>
          <a:bodyPr wrap="square" rtlCol="0">
            <a:spAutoFit/>
          </a:bodyPr>
          <a:lstStyle/>
          <a:p>
            <a:r>
              <a:rPr lang="en-US" u="sng" dirty="0" smtClean="0">
                <a:solidFill>
                  <a:srgbClr val="FF0000"/>
                </a:solidFill>
              </a:rPr>
              <a:t>Note</a:t>
            </a:r>
            <a:r>
              <a:rPr lang="en-US" dirty="0" smtClean="0"/>
              <a:t> : No cenvat credit of duty paid on goods , which do not form part of value of taxable services.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in Valuation rules</a:t>
            </a:r>
            <a:endParaRPr lang="en-US" dirty="0"/>
          </a:p>
        </p:txBody>
      </p:sp>
      <p:sp>
        <p:nvSpPr>
          <p:cNvPr id="3" name="Content Placeholder 2"/>
          <p:cNvSpPr>
            <a:spLocks noGrp="1"/>
          </p:cNvSpPr>
          <p:nvPr>
            <p:ph idx="1"/>
          </p:nvPr>
        </p:nvSpPr>
        <p:spPr/>
        <p:txBody>
          <a:bodyPr/>
          <a:lstStyle/>
          <a:p>
            <a:pPr lvl="0"/>
            <a:r>
              <a:rPr lang="en-US" u="sng" dirty="0" smtClean="0"/>
              <a:t>Rule 2C inserted</a:t>
            </a:r>
            <a:r>
              <a:rPr lang="en-US" dirty="0" smtClean="0"/>
              <a:t> - Thus Rule states how to determine the service portion in </a:t>
            </a:r>
            <a:r>
              <a:rPr lang="en-US" dirty="0" smtClean="0">
                <a:solidFill>
                  <a:srgbClr val="FF0000"/>
                </a:solidFill>
              </a:rPr>
              <a:t>supply of food and drinks</a:t>
            </a:r>
            <a:r>
              <a:rPr lang="en-US" dirty="0" smtClean="0"/>
              <a:t> in a restaurant or as outdoor catering.</a:t>
            </a:r>
          </a:p>
          <a:p>
            <a:pPr lvl="0"/>
            <a:r>
              <a:rPr lang="en-US" dirty="0" smtClean="0"/>
              <a:t>As per this rule service tax is leviable only on charges pertaining to catering charges and value of good/food/beverage supplied is not taxable.</a:t>
            </a:r>
          </a:p>
          <a:p>
            <a:pPr>
              <a:buNone/>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in Valuation rules</a:t>
            </a:r>
            <a:endParaRPr lang="en-US" dirty="0"/>
          </a:p>
        </p:txBody>
      </p:sp>
      <p:sp>
        <p:nvSpPr>
          <p:cNvPr id="3" name="Content Placeholder 2"/>
          <p:cNvSpPr>
            <a:spLocks noGrp="1"/>
          </p:cNvSpPr>
          <p:nvPr>
            <p:ph idx="1"/>
          </p:nvPr>
        </p:nvSpPr>
        <p:spPr/>
        <p:txBody>
          <a:bodyPr/>
          <a:lstStyle/>
          <a:p>
            <a:pPr lvl="0">
              <a:buNone/>
            </a:pPr>
            <a:r>
              <a:rPr lang="en-US" sz="2800" u="sng" dirty="0" smtClean="0"/>
              <a:t>Demurrage charges liable to service tax </a:t>
            </a:r>
            <a:r>
              <a:rPr lang="en-US" sz="2800" dirty="0" smtClean="0"/>
              <a:t>– </a:t>
            </a:r>
          </a:p>
          <a:p>
            <a:pPr lvl="0">
              <a:buNone/>
            </a:pPr>
            <a:endParaRPr lang="en-US" sz="2800" dirty="0" smtClean="0"/>
          </a:p>
          <a:p>
            <a:pPr>
              <a:spcAft>
                <a:spcPts val="600"/>
              </a:spcAft>
            </a:pPr>
            <a:r>
              <a:rPr lang="en-IN" sz="2800" dirty="0" smtClean="0"/>
              <a:t>It is charge required as compensation for the delay of a ship/freight car /other cargo beyond its scheduled time for departure service.</a:t>
            </a:r>
          </a:p>
          <a:p>
            <a:pPr lvl="0">
              <a:buNone/>
            </a:pPr>
            <a:endParaRPr lang="en-US" sz="2800" dirty="0" smtClean="0"/>
          </a:p>
          <a:p>
            <a:pPr lvl="0">
              <a:buNone/>
            </a:pPr>
            <a:endParaRPr lang="en-US" sz="2800"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in Valuation rules</a:t>
            </a:r>
            <a:endParaRPr lang="en-IN" dirty="0"/>
          </a:p>
        </p:txBody>
      </p:sp>
      <p:sp>
        <p:nvSpPr>
          <p:cNvPr id="4" name="Content Placeholder 2"/>
          <p:cNvSpPr>
            <a:spLocks noGrp="1"/>
          </p:cNvSpPr>
          <p:nvPr>
            <p:ph idx="1"/>
          </p:nvPr>
        </p:nvSpPr>
        <p:spPr>
          <a:xfrm>
            <a:off x="533401" y="1828800"/>
            <a:ext cx="7467599" cy="4419600"/>
          </a:xfrm>
        </p:spPr>
        <p:txBody>
          <a:bodyPr vert="horz" lIns="91440" tIns="45720" rIns="91440" bIns="45720" rtlCol="0">
            <a:noAutofit/>
          </a:bodyPr>
          <a:lstStyle/>
          <a:p>
            <a:pPr>
              <a:spcBef>
                <a:spcPts val="600"/>
              </a:spcBef>
              <a:spcAft>
                <a:spcPts val="600"/>
              </a:spcAft>
              <a:buNone/>
            </a:pPr>
            <a:r>
              <a:rPr lang="en-IN" sz="3200" u="sng" dirty="0" smtClean="0"/>
              <a:t>Other changes in valuation rules</a:t>
            </a:r>
            <a:r>
              <a:rPr lang="en-IN" sz="2000" dirty="0" smtClean="0"/>
              <a:t> - </a:t>
            </a:r>
          </a:p>
          <a:p>
            <a:pPr>
              <a:spcBef>
                <a:spcPts val="600"/>
              </a:spcBef>
              <a:spcAft>
                <a:spcPts val="600"/>
              </a:spcAft>
            </a:pPr>
            <a:r>
              <a:rPr lang="en-IN" sz="2400" dirty="0" smtClean="0"/>
              <a:t>Accidental damages due to unforeseen action would no longer form part of value of service.</a:t>
            </a:r>
          </a:p>
          <a:p>
            <a:pPr>
              <a:spcBef>
                <a:spcPts val="600"/>
              </a:spcBef>
              <a:spcAft>
                <a:spcPts val="600"/>
              </a:spcAft>
              <a:buNone/>
            </a:pPr>
            <a:endParaRPr lang="en-IN" sz="2400" dirty="0" smtClean="0"/>
          </a:p>
          <a:p>
            <a:pPr>
              <a:spcBef>
                <a:spcPts val="600"/>
              </a:spcBef>
              <a:spcAft>
                <a:spcPts val="600"/>
              </a:spcAft>
            </a:pPr>
            <a:r>
              <a:rPr lang="en-IN" sz="2400" dirty="0" smtClean="0"/>
              <a:t>Interest on Delayed payments not liable for service tax.</a:t>
            </a:r>
          </a:p>
          <a:p>
            <a:pPr>
              <a:spcBef>
                <a:spcPts val="600"/>
              </a:spcBef>
              <a:spcAft>
                <a:spcPts val="600"/>
              </a:spcAft>
              <a:buNone/>
            </a:pPr>
            <a:endParaRPr lang="en-IN" sz="2400" dirty="0" smtClean="0"/>
          </a:p>
          <a:p>
            <a:pPr>
              <a:spcBef>
                <a:spcPts val="600"/>
              </a:spcBef>
              <a:spcAft>
                <a:spcPts val="600"/>
              </a:spcAft>
            </a:pPr>
            <a:endParaRPr lang="en-IN" sz="2000" dirty="0" smtClean="0"/>
          </a:p>
          <a:p>
            <a:endParaRPr lang="en-IN" sz="2000" dirty="0" smtClean="0"/>
          </a:p>
          <a:p>
            <a:endParaRPr lang="en-IN" sz="2000" dirty="0" smtClean="0"/>
          </a:p>
          <a:p>
            <a:endParaRPr lang="en-IN" sz="2000" dirty="0" smtClean="0"/>
          </a:p>
          <a:p>
            <a:endParaRPr lang="en-IN" sz="2000" dirty="0" smtClean="0"/>
          </a:p>
          <a:p>
            <a:endParaRPr lang="en-IN" sz="2000" dirty="0" smtClean="0"/>
          </a:p>
          <a:p>
            <a:endParaRPr lang="en-IN" sz="2000" dirty="0" smtClean="0"/>
          </a:p>
          <a:p>
            <a:endParaRPr lang="en-IN" sz="2000" dirty="0" smtClean="0"/>
          </a:p>
          <a:p>
            <a:endParaRPr lang="en-IN" sz="20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762000"/>
          </a:xfrm>
        </p:spPr>
        <p:txBody>
          <a:bodyPr>
            <a:normAutofit fontScale="90000"/>
          </a:bodyPr>
          <a:lstStyle/>
          <a:p>
            <a:r>
              <a:rPr lang="en-US" dirty="0" smtClean="0"/>
              <a:t/>
            </a:r>
            <a:br>
              <a:rPr lang="en-US" dirty="0" smtClean="0"/>
            </a:br>
            <a:r>
              <a:rPr lang="en-US" dirty="0" smtClean="0"/>
              <a:t>Service Tax –POT </a:t>
            </a:r>
            <a:endParaRPr lang="en-US" dirty="0"/>
          </a:p>
        </p:txBody>
      </p:sp>
      <p:sp>
        <p:nvSpPr>
          <p:cNvPr id="2" name="Content Placeholder 1"/>
          <p:cNvSpPr>
            <a:spLocks noGrp="1"/>
          </p:cNvSpPr>
          <p:nvPr>
            <p:ph idx="1"/>
          </p:nvPr>
        </p:nvSpPr>
        <p:spPr>
          <a:xfrm>
            <a:off x="457200" y="1481328"/>
            <a:ext cx="7620000" cy="4386072"/>
          </a:xfrm>
        </p:spPr>
        <p:txBody>
          <a:bodyPr>
            <a:normAutofit fontScale="85000" lnSpcReduction="10000"/>
          </a:bodyPr>
          <a:lstStyle/>
          <a:p>
            <a:pPr lvl="0"/>
            <a:r>
              <a:rPr lang="en-US" sz="2000" dirty="0" smtClean="0"/>
              <a:t>Definition of “Continuous service” extended to include where service is provided continuously or on recurrent basis, under a contract, for a period exceeding three months with an obligation for periodic payment.</a:t>
            </a:r>
          </a:p>
          <a:p>
            <a:pPr lvl="0">
              <a:buNone/>
            </a:pPr>
            <a:endParaRPr lang="en-US" sz="2000" dirty="0" smtClean="0"/>
          </a:p>
          <a:p>
            <a:pPr lvl="0"/>
            <a:r>
              <a:rPr lang="en-US" sz="2000" dirty="0" smtClean="0"/>
              <a:t>Point of taxation is the date when the invoice for the service provided or agreed to be provided is issued. Where no invoice is issued within the time period of 30 days point of taxation will be the date of completion of service.</a:t>
            </a:r>
          </a:p>
          <a:p>
            <a:pPr lvl="0">
              <a:buNone/>
            </a:pPr>
            <a:endParaRPr lang="en-US" sz="2000" dirty="0" smtClean="0"/>
          </a:p>
          <a:p>
            <a:pPr lvl="0"/>
            <a:r>
              <a:rPr lang="en-US" sz="2000" dirty="0" smtClean="0"/>
              <a:t>In case where service tax is payable under the Reverse charge mechanism, point of taxation will be the date on which the payment is made for the service, or six months.</a:t>
            </a:r>
          </a:p>
          <a:p>
            <a:pPr lvl="0">
              <a:buNone/>
            </a:pPr>
            <a:endParaRPr lang="en-US" sz="2000" dirty="0" smtClean="0"/>
          </a:p>
          <a:p>
            <a:pPr lvl="0"/>
            <a:r>
              <a:rPr lang="en-US" sz="2000" dirty="0" smtClean="0"/>
              <a:t>In case of “associated enterprises” for import of services, the point of taxation shall be the date of debit in the books of account or date of payment, whichever is earlier.</a:t>
            </a:r>
          </a:p>
          <a:p>
            <a:pPr>
              <a:buNone/>
            </a:pPr>
            <a:endParaRPr lang="en-US" sz="12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4294967295"/>
          </p:nvPr>
        </p:nvSpPr>
        <p:spPr>
          <a:xfrm>
            <a:off x="0" y="1481138"/>
            <a:ext cx="8229600" cy="4525962"/>
          </a:xfrm>
          <a:prstGeom prst="rect">
            <a:avLst/>
          </a:prstGeom>
        </p:spPr>
        <p:txBody>
          <a:bodyPr/>
          <a:lstStyle/>
          <a:p>
            <a:pPr algn="ctr" eaLnBrk="1" hangingPunct="1">
              <a:buFontTx/>
              <a:buNone/>
            </a:pPr>
            <a:endParaRPr lang="en-US" dirty="0" smtClean="0"/>
          </a:p>
          <a:p>
            <a:pPr algn="ctr" eaLnBrk="1" hangingPunct="1">
              <a:buFontTx/>
              <a:buNone/>
            </a:pPr>
            <a:r>
              <a:rPr lang="en-US" sz="4800" b="1" dirty="0" smtClean="0">
                <a:solidFill>
                  <a:schemeClr val="hlink"/>
                </a:solidFill>
              </a:rPr>
              <a:t>Thank you</a:t>
            </a:r>
          </a:p>
          <a:p>
            <a:pPr algn="ctr" eaLnBrk="1" hangingPunct="1">
              <a:buFontTx/>
              <a:buNone/>
            </a:pPr>
            <a:r>
              <a:rPr lang="en-US" sz="3600" dirty="0" smtClean="0">
                <a:solidFill>
                  <a:srgbClr val="786FE7"/>
                </a:solidFill>
              </a:rPr>
              <a:t>for your participation</a:t>
            </a:r>
          </a:p>
          <a:p>
            <a:pPr algn="ctr" eaLnBrk="1" hangingPunct="1">
              <a:buFontTx/>
              <a:buNone/>
            </a:pPr>
            <a:r>
              <a:rPr lang="en-US" sz="3600" dirty="0" smtClean="0">
                <a:solidFill>
                  <a:srgbClr val="786FE7"/>
                </a:solidFill>
              </a:rPr>
              <a:t> in this discussion</a:t>
            </a:r>
          </a:p>
          <a:p>
            <a:pPr eaLnBrk="1" hangingPunct="1">
              <a:buFont typeface="Wingdings" pitchFamily="2" charset="2"/>
              <a:buChar char="q"/>
            </a:pPr>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Coverage</a:t>
            </a:r>
            <a:endParaRPr lang="en-US" dirty="0"/>
          </a:p>
        </p:txBody>
      </p:sp>
      <p:sp>
        <p:nvSpPr>
          <p:cNvPr id="3" name="Content Placeholder 2"/>
          <p:cNvSpPr>
            <a:spLocks noGrp="1"/>
          </p:cNvSpPr>
          <p:nvPr>
            <p:ph idx="1"/>
          </p:nvPr>
        </p:nvSpPr>
        <p:spPr/>
        <p:txBody>
          <a:bodyPr/>
          <a:lstStyle/>
          <a:p>
            <a:pPr lvl="0"/>
            <a:r>
              <a:rPr lang="en-US" dirty="0" smtClean="0"/>
              <a:t>Some of major changes in service tax law to the extent relevant to us are as under:</a:t>
            </a:r>
          </a:p>
          <a:p>
            <a:pPr lvl="0"/>
            <a:endParaRPr lang="en-US" dirty="0" smtClean="0"/>
          </a:p>
          <a:p>
            <a:endParaRPr lang="en-US" dirty="0" smtClean="0"/>
          </a:p>
          <a:p>
            <a:endParaRPr lang="en-US" dirty="0"/>
          </a:p>
        </p:txBody>
      </p:sp>
      <p:graphicFrame>
        <p:nvGraphicFramePr>
          <p:cNvPr id="4" name="Table 3"/>
          <p:cNvGraphicFramePr>
            <a:graphicFrameLocks noGrp="1"/>
          </p:cNvGraphicFramePr>
          <p:nvPr/>
        </p:nvGraphicFramePr>
        <p:xfrm>
          <a:off x="762000" y="2514599"/>
          <a:ext cx="6781800" cy="4051710"/>
        </p:xfrm>
        <a:graphic>
          <a:graphicData uri="http://schemas.openxmlformats.org/drawingml/2006/table">
            <a:tbl>
              <a:tblPr firstRow="1" bandRow="1">
                <a:tableStyleId>{93296810-A885-4BE3-A3E7-6D5BEEA58F35}</a:tableStyleId>
              </a:tblPr>
              <a:tblGrid>
                <a:gridCol w="2260600"/>
                <a:gridCol w="2260600"/>
                <a:gridCol w="2260600"/>
              </a:tblGrid>
              <a:tr h="569655">
                <a:tc>
                  <a:txBody>
                    <a:bodyPr/>
                    <a:lstStyle/>
                    <a:p>
                      <a:pPr marL="0" marR="0">
                        <a:lnSpc>
                          <a:spcPct val="115000"/>
                        </a:lnSpc>
                        <a:spcBef>
                          <a:spcPts val="0"/>
                        </a:spcBef>
                        <a:spcAft>
                          <a:spcPts val="0"/>
                        </a:spcAft>
                      </a:pPr>
                      <a:r>
                        <a:rPr lang="en-US" sz="1100" dirty="0"/>
                        <a:t>Section / Notification</a:t>
                      </a:r>
                      <a:endParaRPr lang="en-US" sz="1100" dirty="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0"/>
                        </a:spcAft>
                      </a:pPr>
                      <a:r>
                        <a:rPr lang="en-US" sz="1100"/>
                        <a:t>Description of Section</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0"/>
                        </a:spcAft>
                      </a:pPr>
                      <a:r>
                        <a:rPr lang="en-US" sz="1100"/>
                        <a:t>Brief Description</a:t>
                      </a:r>
                    </a:p>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76200" marR="76200" marT="76200" marB="76200"/>
                </a:tc>
              </a:tr>
              <a:tr h="1052167">
                <a:tc>
                  <a:txBody>
                    <a:bodyPr/>
                    <a:lstStyle/>
                    <a:p>
                      <a:pPr marL="0" marR="0">
                        <a:lnSpc>
                          <a:spcPct val="115000"/>
                        </a:lnSpc>
                        <a:spcBef>
                          <a:spcPts val="0"/>
                        </a:spcBef>
                        <a:spcAft>
                          <a:spcPts val="1000"/>
                        </a:spcAft>
                      </a:pPr>
                      <a:r>
                        <a:rPr lang="en-US" sz="1200" dirty="0"/>
                        <a:t>Section 65B</a:t>
                      </a:r>
                      <a:endParaRPr kumimoji="0" lang="en-US" sz="1200" b="1" kern="1200" dirty="0">
                        <a:solidFill>
                          <a:schemeClr val="tx1"/>
                        </a:solidFill>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Definitions</a:t>
                      </a:r>
                      <a:endParaRPr lang="en-US" sz="1100" dirty="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Important definitions include that of “service”, “taxable service”,  “taxable territory”, “India”</a:t>
                      </a:r>
                      <a:endParaRPr lang="en-US" sz="1100">
                        <a:latin typeface="Calibri"/>
                        <a:ea typeface="Times New Roman"/>
                        <a:cs typeface="Times New Roman"/>
                      </a:endParaRPr>
                    </a:p>
                  </a:txBody>
                  <a:tcPr marL="76200" marR="76200" marT="76200" marB="76200"/>
                </a:tc>
              </a:tr>
              <a:tr h="892779">
                <a:tc>
                  <a:txBody>
                    <a:bodyPr/>
                    <a:lstStyle/>
                    <a:p>
                      <a:pPr marL="0" marR="0">
                        <a:lnSpc>
                          <a:spcPct val="115000"/>
                        </a:lnSpc>
                        <a:spcBef>
                          <a:spcPts val="0"/>
                        </a:spcBef>
                        <a:spcAft>
                          <a:spcPts val="1000"/>
                        </a:spcAft>
                      </a:pPr>
                      <a:r>
                        <a:rPr lang="en-US" sz="1200" dirty="0"/>
                        <a:t>Section 66B</a:t>
                      </a:r>
                      <a:endParaRPr lang="en-US" sz="1100" dirty="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Charging Section</a:t>
                      </a:r>
                      <a:endParaRPr lang="en-US" sz="1100" dirty="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This section says that all services will be taxed at 12% except those services as specified in the Negative List</a:t>
                      </a:r>
                      <a:endParaRPr lang="en-US" sz="1100">
                        <a:latin typeface="Calibri"/>
                        <a:ea typeface="Times New Roman"/>
                        <a:cs typeface="Times New Roman"/>
                      </a:endParaRPr>
                    </a:p>
                  </a:txBody>
                  <a:tcPr marL="76200" marR="76200" marT="76200" marB="76200"/>
                </a:tc>
              </a:tr>
              <a:tr h="606771">
                <a:tc>
                  <a:txBody>
                    <a:bodyPr/>
                    <a:lstStyle/>
                    <a:p>
                      <a:pPr marL="0" marR="0">
                        <a:lnSpc>
                          <a:spcPct val="115000"/>
                        </a:lnSpc>
                        <a:spcBef>
                          <a:spcPts val="0"/>
                        </a:spcBef>
                        <a:spcAft>
                          <a:spcPts val="1000"/>
                        </a:spcAft>
                      </a:pPr>
                      <a:r>
                        <a:rPr lang="en-US" sz="1200"/>
                        <a:t>Section 66D</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Negative List</a:t>
                      </a:r>
                      <a:endParaRPr lang="en-US" sz="1100" dirty="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Services that would not be considered for service tax</a:t>
                      </a:r>
                      <a:endParaRPr lang="en-US" sz="1100">
                        <a:latin typeface="Calibri"/>
                        <a:ea typeface="Times New Roman"/>
                        <a:cs typeface="Times New Roman"/>
                      </a:endParaRPr>
                    </a:p>
                  </a:txBody>
                  <a:tcPr marL="76200" marR="76200" marT="76200" marB="76200"/>
                </a:tc>
              </a:tr>
              <a:tr h="829469">
                <a:tc>
                  <a:txBody>
                    <a:bodyPr/>
                    <a:lstStyle/>
                    <a:p>
                      <a:pPr marL="0" marR="0">
                        <a:lnSpc>
                          <a:spcPct val="115000"/>
                        </a:lnSpc>
                        <a:spcBef>
                          <a:spcPts val="0"/>
                        </a:spcBef>
                        <a:spcAft>
                          <a:spcPts val="1000"/>
                        </a:spcAft>
                      </a:pPr>
                      <a:r>
                        <a:rPr lang="en-US" sz="1200"/>
                        <a:t>Section 66E</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Declared Services</a:t>
                      </a:r>
                      <a:endParaRPr lang="en-US" sz="1100">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This section deems certain types of contract to be deemed services</a:t>
                      </a:r>
                      <a:endParaRPr lang="en-US" sz="1100" dirty="0">
                        <a:latin typeface="Calibri"/>
                        <a:ea typeface="Times New Roman"/>
                        <a:cs typeface="Times New Roman"/>
                      </a:endParaRP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304800"/>
          <a:ext cx="7848600" cy="6398761"/>
        </p:xfrm>
        <a:graphic>
          <a:graphicData uri="http://schemas.openxmlformats.org/drawingml/2006/table">
            <a:tbl>
              <a:tblPr firstRow="1" bandRow="1">
                <a:tableStyleId>{93296810-A885-4BE3-A3E7-6D5BEEA58F35}</a:tableStyleId>
              </a:tblPr>
              <a:tblGrid>
                <a:gridCol w="2438400"/>
                <a:gridCol w="2641600"/>
                <a:gridCol w="2768600"/>
              </a:tblGrid>
              <a:tr h="3056039">
                <a:tc>
                  <a:txBody>
                    <a:bodyPr/>
                    <a:lstStyle/>
                    <a:p>
                      <a:pPr marL="0" marR="0" algn="just">
                        <a:lnSpc>
                          <a:spcPts val="1500"/>
                        </a:lnSpc>
                        <a:spcBef>
                          <a:spcPts val="0"/>
                        </a:spcBef>
                        <a:spcAft>
                          <a:spcPts val="0"/>
                        </a:spcAft>
                      </a:pPr>
                      <a:r>
                        <a:rPr kumimoji="0" lang="en-US" sz="1200" kern="1200" dirty="0" smtClean="0">
                          <a:solidFill>
                            <a:srgbClr val="FF0000"/>
                          </a:solidFill>
                          <a:latin typeface="+mn-lt"/>
                          <a:ea typeface="+mn-ea"/>
                          <a:cs typeface="+mn-cs"/>
                          <a:hlinkClick r:id="rId2"/>
                        </a:rPr>
                        <a:t>Notification No 30/2012</a:t>
                      </a:r>
                      <a:r>
                        <a:rPr kumimoji="0" lang="en-US" sz="1200" kern="1200" dirty="0">
                          <a:solidFill>
                            <a:srgbClr val="FF0000"/>
                          </a:solidFill>
                          <a:latin typeface="+mn-lt"/>
                          <a:ea typeface="+mn-ea"/>
                          <a:cs typeface="+mn-cs"/>
                          <a:hlinkClick r:id="rId3"/>
                        </a:rPr>
                        <a:t> </a:t>
                      </a:r>
                      <a:r>
                        <a:rPr kumimoji="0" lang="en-US" sz="1200" kern="1200" dirty="0" smtClean="0">
                          <a:solidFill>
                            <a:srgbClr val="FF0000"/>
                          </a:solidFill>
                          <a:latin typeface="+mn-lt"/>
                          <a:ea typeface="+mn-ea"/>
                          <a:cs typeface="+mn-cs"/>
                          <a:hlinkClick r:id="rId3"/>
                        </a:rPr>
                        <a:t>  </a:t>
                      </a:r>
                      <a:r>
                        <a:rPr kumimoji="0" lang="en-US" sz="1200" kern="1200" dirty="0">
                          <a:solidFill>
                            <a:srgbClr val="FF0000"/>
                          </a:solidFill>
                          <a:latin typeface="+mn-lt"/>
                          <a:ea typeface="+mn-ea"/>
                          <a:cs typeface="+mn-cs"/>
                          <a:hlinkClick r:id="rId3"/>
                        </a:rPr>
                        <a:t>and  </a:t>
                      </a:r>
                      <a:r>
                        <a:rPr kumimoji="0" lang="en-US" sz="1200" kern="1200" dirty="0">
                          <a:solidFill>
                            <a:srgbClr val="FF0000"/>
                          </a:solidFill>
                          <a:latin typeface="+mn-lt"/>
                          <a:ea typeface="+mn-ea"/>
                          <a:cs typeface="+mn-cs"/>
                          <a:hlinkClick r:id="rId4"/>
                        </a:rPr>
                        <a:t>Notification 36/2012</a:t>
                      </a:r>
                      <a:endParaRPr kumimoji="0" lang="en-US" sz="1200" kern="1200" dirty="0">
                        <a:solidFill>
                          <a:srgbClr val="FF0000"/>
                        </a:solidFill>
                        <a:latin typeface="+mn-lt"/>
                        <a:ea typeface="+mn-ea"/>
                        <a:cs typeface="+mn-cs"/>
                        <a:hlinkClick r:id="rId3"/>
                      </a:endParaRPr>
                    </a:p>
                  </a:txBody>
                  <a:tcPr marL="76200" marR="76200" marT="76200" marB="76200">
                    <a:solidFill>
                      <a:schemeClr val="tx2">
                        <a:lumMod val="50000"/>
                      </a:schemeClr>
                    </a:solidFill>
                  </a:tcPr>
                </a:tc>
                <a:tc>
                  <a:txBody>
                    <a:bodyPr/>
                    <a:lstStyle/>
                    <a:p>
                      <a:pPr marL="0" marR="0">
                        <a:lnSpc>
                          <a:spcPct val="115000"/>
                        </a:lnSpc>
                        <a:spcBef>
                          <a:spcPts val="0"/>
                        </a:spcBef>
                        <a:spcAft>
                          <a:spcPts val="1000"/>
                        </a:spcAft>
                      </a:pPr>
                      <a:r>
                        <a:rPr lang="en-US" sz="1200" dirty="0"/>
                        <a:t>Reverse Charge Mechanism</a:t>
                      </a:r>
                      <a:endParaRPr lang="en-US" sz="1100" dirty="0">
                        <a:solidFill>
                          <a:schemeClr val="tx1"/>
                        </a:solidFill>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A list of services notified in which the Service Recipient is required to discharge the service tax liability in full, or both the service recipient and service provider has to discharge the tax liability as per the prescribed ratio.</a:t>
                      </a:r>
                      <a:endParaRPr lang="en-US" sz="1100" dirty="0">
                        <a:solidFill>
                          <a:schemeClr val="tx1"/>
                        </a:solidFill>
                        <a:latin typeface="Calibri"/>
                        <a:ea typeface="Times New Roman"/>
                        <a:cs typeface="Times New Roman"/>
                      </a:endParaRPr>
                    </a:p>
                  </a:txBody>
                  <a:tcPr marL="76200" marR="76200" marT="76200" marB="76200"/>
                </a:tc>
              </a:tr>
              <a:tr h="1473550">
                <a:tc>
                  <a:txBody>
                    <a:bodyPr/>
                    <a:lstStyle/>
                    <a:p>
                      <a:pPr marL="0" marR="0" algn="just">
                        <a:lnSpc>
                          <a:spcPts val="1500"/>
                        </a:lnSpc>
                        <a:spcBef>
                          <a:spcPts val="0"/>
                        </a:spcBef>
                        <a:spcAft>
                          <a:spcPts val="0"/>
                        </a:spcAft>
                      </a:pPr>
                      <a:r>
                        <a:rPr kumimoji="0" lang="en-US" sz="1200" kern="1200" dirty="0">
                          <a:hlinkClick r:id="rId5"/>
                        </a:rPr>
                        <a:t>Notification No. </a:t>
                      </a:r>
                      <a:r>
                        <a:rPr kumimoji="0" lang="en-US" sz="1200" kern="1200" dirty="0" smtClean="0">
                          <a:hlinkClick r:id="rId5"/>
                        </a:rPr>
                        <a:t>25/2012</a:t>
                      </a:r>
                      <a:r>
                        <a:rPr kumimoji="0" lang="en-US" sz="1200" kern="1200" dirty="0" smtClean="0"/>
                        <a:t>and </a:t>
                      </a:r>
                      <a:r>
                        <a:rPr kumimoji="0" lang="en-US" sz="1200" kern="1200" dirty="0" smtClean="0">
                          <a:solidFill>
                            <a:srgbClr val="FF0000"/>
                          </a:solidFill>
                          <a:hlinkClick r:id="rId3"/>
                        </a:rPr>
                        <a:t>Notification</a:t>
                      </a:r>
                      <a:r>
                        <a:rPr kumimoji="0" lang="en-US" sz="1200" kern="1200" dirty="0" smtClean="0">
                          <a:hlinkClick r:id="rId3"/>
                        </a:rPr>
                        <a:t> No. 34/2012</a:t>
                      </a:r>
                      <a:endParaRPr kumimoji="0" lang="en-US" sz="1200" b="1" kern="1200" dirty="0">
                        <a:solidFill>
                          <a:schemeClr val="tx1"/>
                        </a:solidFill>
                        <a:latin typeface="Calibri"/>
                        <a:ea typeface="Times New Roman"/>
                        <a:cs typeface="Times New Roman"/>
                      </a:endParaRPr>
                    </a:p>
                  </a:txBody>
                  <a:tcPr marL="76200" marR="76200" marT="76200" marB="76200">
                    <a:solidFill>
                      <a:schemeClr val="tx2">
                        <a:lumMod val="50000"/>
                      </a:schemeClr>
                    </a:solidFill>
                  </a:tcPr>
                </a:tc>
                <a:tc>
                  <a:txBody>
                    <a:bodyPr/>
                    <a:lstStyle/>
                    <a:p>
                      <a:pPr marL="0" marR="0" algn="just">
                        <a:lnSpc>
                          <a:spcPts val="1500"/>
                        </a:lnSpc>
                        <a:spcBef>
                          <a:spcPts val="0"/>
                        </a:spcBef>
                        <a:spcAft>
                          <a:spcPts val="0"/>
                        </a:spcAft>
                      </a:pPr>
                      <a:r>
                        <a:rPr lang="en-US" sz="1100" dirty="0"/>
                        <a:t>Exempted Services</a:t>
                      </a:r>
                      <a:endParaRPr lang="en-US" sz="1100" dirty="0">
                        <a:solidFill>
                          <a:schemeClr val="tx1"/>
                        </a:solidFill>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A Single consolidated notification issued for exemptions. Called as the “Mega Exemption Notification”.</a:t>
                      </a:r>
                      <a:endParaRPr lang="en-US" sz="1100">
                        <a:solidFill>
                          <a:schemeClr val="tx1"/>
                        </a:solidFill>
                        <a:latin typeface="Calibri"/>
                        <a:ea typeface="Times New Roman"/>
                        <a:cs typeface="Times New Roman"/>
                      </a:endParaRPr>
                    </a:p>
                  </a:txBody>
                  <a:tcPr marL="76200" marR="76200" marT="76200" marB="76200"/>
                </a:tc>
              </a:tr>
              <a:tr h="1869172">
                <a:tc>
                  <a:txBody>
                    <a:bodyPr/>
                    <a:lstStyle/>
                    <a:p>
                      <a:pPr marL="0" marR="0" algn="just">
                        <a:lnSpc>
                          <a:spcPts val="1500"/>
                        </a:lnSpc>
                        <a:spcBef>
                          <a:spcPts val="0"/>
                        </a:spcBef>
                        <a:spcAft>
                          <a:spcPts val="0"/>
                        </a:spcAft>
                      </a:pPr>
                      <a:r>
                        <a:rPr kumimoji="0" lang="en-US" sz="1200" kern="1200" dirty="0">
                          <a:hlinkClick r:id="rId6"/>
                        </a:rPr>
                        <a:t>Notification No. 26/ 2012</a:t>
                      </a:r>
                      <a:endParaRPr kumimoji="0" lang="en-US" sz="1200" b="1" kern="1200" dirty="0">
                        <a:solidFill>
                          <a:schemeClr val="tx1"/>
                        </a:solidFill>
                        <a:latin typeface="Calibri"/>
                        <a:ea typeface="Times New Roman"/>
                        <a:cs typeface="Times New Roman"/>
                      </a:endParaRPr>
                    </a:p>
                  </a:txBody>
                  <a:tcPr marL="76200" marR="76200" marT="76200" marB="76200">
                    <a:solidFill>
                      <a:schemeClr val="tx2">
                        <a:lumMod val="50000"/>
                      </a:schemeClr>
                    </a:solidFill>
                  </a:tcPr>
                </a:tc>
                <a:tc>
                  <a:txBody>
                    <a:bodyPr/>
                    <a:lstStyle/>
                    <a:p>
                      <a:pPr marL="0" marR="0" algn="just">
                        <a:lnSpc>
                          <a:spcPts val="1500"/>
                        </a:lnSpc>
                        <a:spcBef>
                          <a:spcPts val="0"/>
                        </a:spcBef>
                        <a:spcAft>
                          <a:spcPts val="0"/>
                        </a:spcAft>
                      </a:pPr>
                      <a:r>
                        <a:rPr lang="en-US" sz="1100" dirty="0"/>
                        <a:t>Abatement of Service tax</a:t>
                      </a:r>
                      <a:endParaRPr lang="en-US" sz="1100" dirty="0">
                        <a:solidFill>
                          <a:schemeClr val="tx1"/>
                        </a:solidFill>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dirty="0"/>
                        <a:t>For the following notified services the levy of service tax. i.e. Service tax will be charged on the balance value after abatement.</a:t>
                      </a:r>
                      <a:endParaRPr lang="en-US" sz="1100" dirty="0">
                        <a:solidFill>
                          <a:schemeClr val="tx1"/>
                        </a:solidFill>
                        <a:latin typeface="Calibri"/>
                        <a:ea typeface="Times New Roman"/>
                        <a:cs typeface="Times New Roman"/>
                      </a:endParaRP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33400" y="457200"/>
          <a:ext cx="7467600" cy="5867400"/>
        </p:xfrm>
        <a:graphic>
          <a:graphicData uri="http://schemas.openxmlformats.org/drawingml/2006/table">
            <a:tbl>
              <a:tblPr firstRow="1" bandRow="1">
                <a:tableStyleId>{5C22544A-7EE6-4342-B048-85BDC9FD1C3A}</a:tableStyleId>
              </a:tblPr>
              <a:tblGrid>
                <a:gridCol w="2489200"/>
                <a:gridCol w="2489200"/>
                <a:gridCol w="2489200"/>
              </a:tblGrid>
              <a:tr h="3543038">
                <a:tc>
                  <a:txBody>
                    <a:bodyPr/>
                    <a:lstStyle/>
                    <a:p>
                      <a:pPr marL="0" marR="0" algn="just">
                        <a:lnSpc>
                          <a:spcPts val="1500"/>
                        </a:lnSpc>
                        <a:spcBef>
                          <a:spcPts val="0"/>
                        </a:spcBef>
                        <a:spcAft>
                          <a:spcPts val="0"/>
                        </a:spcAft>
                      </a:pPr>
                      <a:r>
                        <a:rPr kumimoji="0" lang="en-US" sz="1200" kern="1200" dirty="0">
                          <a:hlinkClick r:id="rId2"/>
                        </a:rPr>
                        <a:t>Notification no. 24/2012</a:t>
                      </a:r>
                      <a:endParaRPr kumimoji="0" lang="en-US" sz="1200" b="1" kern="1200" dirty="0">
                        <a:solidFill>
                          <a:schemeClr val="tx1"/>
                        </a:solidFill>
                        <a:latin typeface="Calibri"/>
                        <a:ea typeface="Times New Roman"/>
                        <a:cs typeface="Times New Roman"/>
                      </a:endParaRPr>
                    </a:p>
                  </a:txBody>
                  <a:tcPr marL="76200" marR="76200" marT="76200" marB="76200">
                    <a:solidFill>
                      <a:schemeClr val="tx2">
                        <a:lumMod val="50000"/>
                      </a:schemeClr>
                    </a:solidFill>
                  </a:tcPr>
                </a:tc>
                <a:tc>
                  <a:txBody>
                    <a:bodyPr/>
                    <a:lstStyle/>
                    <a:p>
                      <a:pPr marL="0" marR="0" algn="just">
                        <a:lnSpc>
                          <a:spcPts val="1500"/>
                        </a:lnSpc>
                        <a:spcBef>
                          <a:spcPts val="0"/>
                        </a:spcBef>
                        <a:spcAft>
                          <a:spcPts val="0"/>
                        </a:spcAft>
                      </a:pPr>
                      <a:r>
                        <a:rPr lang="en-US" sz="1100" dirty="0"/>
                        <a:t>Amendments to Service tax Valuation Rules</a:t>
                      </a:r>
                      <a:endParaRPr lang="en-US" sz="1100" dirty="0">
                        <a:solidFill>
                          <a:schemeClr val="tx1"/>
                        </a:solidFill>
                        <a:latin typeface="Calibri"/>
                        <a:ea typeface="Times New Roman"/>
                        <a:cs typeface="Times New Roman"/>
                      </a:endParaRPr>
                    </a:p>
                  </a:txBody>
                  <a:tcPr marL="76200" marR="76200" marT="76200" marB="76200"/>
                </a:tc>
                <a:tc>
                  <a:txBody>
                    <a:bodyPr/>
                    <a:lstStyle/>
                    <a:p>
                      <a:pPr marL="0" marR="0">
                        <a:lnSpc>
                          <a:spcPct val="115000"/>
                        </a:lnSpc>
                        <a:spcBef>
                          <a:spcPts val="0"/>
                        </a:spcBef>
                        <a:spcAft>
                          <a:spcPts val="1000"/>
                        </a:spcAft>
                      </a:pPr>
                      <a:r>
                        <a:rPr lang="en-US" sz="1200"/>
                        <a:t>This Rule states how to determine the service portion in the execution of a works contract, supply of food and drinks in a restaurant or as outdoor catering, Demurrage charges, Interest on Delayed payments and Accidental damages not related to the service.</a:t>
                      </a:r>
                      <a:endParaRPr lang="en-US" sz="1100">
                        <a:solidFill>
                          <a:schemeClr val="tx1"/>
                        </a:solidFill>
                        <a:latin typeface="Calibri"/>
                        <a:ea typeface="Times New Roman"/>
                        <a:cs typeface="Times New Roman"/>
                      </a:endParaRPr>
                    </a:p>
                  </a:txBody>
                  <a:tcPr marL="76200" marR="76200" marT="76200" marB="76200"/>
                </a:tc>
              </a:tr>
              <a:tr h="2324362">
                <a:tc>
                  <a:txBody>
                    <a:bodyPr/>
                    <a:lstStyle/>
                    <a:p>
                      <a:pPr marL="0" marR="0" algn="just">
                        <a:lnSpc>
                          <a:spcPts val="1500"/>
                        </a:lnSpc>
                        <a:spcBef>
                          <a:spcPts val="0"/>
                        </a:spcBef>
                        <a:spcAft>
                          <a:spcPts val="0"/>
                        </a:spcAft>
                      </a:pPr>
                      <a:r>
                        <a:rPr kumimoji="0" lang="en-US" sz="1200" kern="1200" dirty="0">
                          <a:hlinkClick r:id="rId3"/>
                        </a:rPr>
                        <a:t>Notification No. 4/2012</a:t>
                      </a:r>
                      <a:endParaRPr kumimoji="0" lang="en-US" sz="1200" b="1" kern="1200" dirty="0">
                        <a:solidFill>
                          <a:schemeClr val="tx1"/>
                        </a:solidFill>
                        <a:latin typeface="Calibri"/>
                        <a:ea typeface="Times New Roman"/>
                        <a:cs typeface="Times New Roman"/>
                      </a:endParaRPr>
                    </a:p>
                  </a:txBody>
                  <a:tcPr marL="76200" marR="76200" marT="76200" marB="76200">
                    <a:solidFill>
                      <a:schemeClr val="tx2">
                        <a:lumMod val="50000"/>
                      </a:schemeClr>
                    </a:solidFill>
                  </a:tcPr>
                </a:tc>
                <a:tc>
                  <a:txBody>
                    <a:bodyPr/>
                    <a:lstStyle/>
                    <a:p>
                      <a:pPr marL="0" marR="0" algn="just">
                        <a:lnSpc>
                          <a:spcPts val="1500"/>
                        </a:lnSpc>
                        <a:spcBef>
                          <a:spcPts val="0"/>
                        </a:spcBef>
                        <a:spcAft>
                          <a:spcPts val="0"/>
                        </a:spcAft>
                      </a:pPr>
                      <a:r>
                        <a:rPr lang="en-US" sz="1100" dirty="0"/>
                        <a:t>Amendments to Point of Taxation Rules </a:t>
                      </a:r>
                      <a:endParaRPr lang="en-US" sz="1100" dirty="0">
                        <a:solidFill>
                          <a:schemeClr val="tx1"/>
                        </a:solidFill>
                        <a:latin typeface="Calibri"/>
                        <a:ea typeface="Times New Roman"/>
                        <a:cs typeface="Times New Roman"/>
                      </a:endParaRPr>
                    </a:p>
                  </a:txBody>
                  <a:tcPr marL="76200" marR="76200" marT="76200" marB="76200"/>
                </a:tc>
                <a:tc>
                  <a:txBody>
                    <a:bodyPr/>
                    <a:lstStyle/>
                    <a:p>
                      <a:pPr marL="0" marR="0" algn="just">
                        <a:lnSpc>
                          <a:spcPts val="1500"/>
                        </a:lnSpc>
                        <a:spcBef>
                          <a:spcPts val="750"/>
                        </a:spcBef>
                        <a:spcAft>
                          <a:spcPts val="0"/>
                        </a:spcAft>
                      </a:pPr>
                      <a:r>
                        <a:rPr lang="en-US" sz="1100" dirty="0"/>
                        <a:t>Once a POT is determined chargeability is decided; subsequent change will not change the chargeability.</a:t>
                      </a:r>
                    </a:p>
                    <a:p>
                      <a:pPr marL="0" marR="0">
                        <a:lnSpc>
                          <a:spcPct val="115000"/>
                        </a:lnSpc>
                        <a:spcBef>
                          <a:spcPts val="0"/>
                        </a:spcBef>
                        <a:spcAft>
                          <a:spcPts val="2125"/>
                        </a:spcAft>
                      </a:pPr>
                      <a:endParaRPr lang="en-US" sz="1200" dirty="0">
                        <a:solidFill>
                          <a:schemeClr val="tx1"/>
                        </a:solidFill>
                        <a:latin typeface="Georgia"/>
                        <a:ea typeface="Times New Roman"/>
                        <a:cs typeface="Georgia"/>
                      </a:endParaRP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4175" y="420688"/>
            <a:ext cx="8235950" cy="501650"/>
          </a:xfrm>
        </p:spPr>
        <p:txBody>
          <a:bodyPr>
            <a:normAutofit fontScale="90000"/>
          </a:bodyPr>
          <a:lstStyle/>
          <a:p>
            <a:pPr algn="l"/>
            <a:r>
              <a:rPr lang="en-US" dirty="0" smtClean="0">
                <a:solidFill>
                  <a:srgbClr val="7030A0"/>
                </a:solidFill>
                <a:ea typeface="ＭＳ Ｐゴシック" pitchFamily="34" charset="-128"/>
              </a:rPr>
              <a:t>DEFINATION OF SERVICE</a:t>
            </a:r>
          </a:p>
        </p:txBody>
      </p:sp>
      <p:sp>
        <p:nvSpPr>
          <p:cNvPr id="14339" name="Rectangle 3"/>
          <p:cNvSpPr>
            <a:spLocks noGrp="1" noChangeArrowheads="1"/>
          </p:cNvSpPr>
          <p:nvPr>
            <p:ph idx="1"/>
          </p:nvPr>
        </p:nvSpPr>
        <p:spPr bwMode="auto">
          <a:xfrm>
            <a:off x="446088" y="1282700"/>
            <a:ext cx="7707312" cy="4813300"/>
          </a:xfrm>
          <a:prstGeom prst="rect">
            <a:avLst/>
          </a:prstGeom>
          <a:ln>
            <a:miter lim="800000"/>
            <a:headEnd/>
            <a:tailEnd/>
          </a:ln>
        </p:spPr>
        <p:txBody>
          <a:bodyPr>
            <a:normAutofit/>
          </a:bodyPr>
          <a:lstStyle/>
          <a:p>
            <a:pPr>
              <a:buClr>
                <a:srgbClr val="00B9EC"/>
              </a:buClr>
              <a:buFont typeface="Wingdings" pitchFamily="2" charset="2"/>
              <a:buChar char="§"/>
              <a:defRPr/>
            </a:pPr>
            <a:r>
              <a:rPr lang="en-US" sz="2800" b="1" dirty="0" smtClean="0">
                <a:ea typeface="ＭＳ Ｐゴシック" pitchFamily="34" charset="-128"/>
              </a:rPr>
              <a:t>Section 65B(44) defines ‘Service’ as:</a:t>
            </a:r>
          </a:p>
          <a:p>
            <a:pPr lvl="1">
              <a:buClr>
                <a:srgbClr val="00B9EC"/>
              </a:buClr>
              <a:buFontTx/>
              <a:buChar char="•"/>
              <a:defRPr/>
            </a:pPr>
            <a:r>
              <a:rPr lang="en-US" b="1" dirty="0" smtClean="0">
                <a:ea typeface="ＭＳ Ｐゴシック" pitchFamily="34" charset="-128"/>
              </a:rPr>
              <a:t>any activity carried out by a </a:t>
            </a:r>
            <a:r>
              <a:rPr lang="en-US" b="1" u="sng" dirty="0" smtClean="0">
                <a:ea typeface="ＭＳ Ｐゴシック" pitchFamily="34" charset="-128"/>
              </a:rPr>
              <a:t>person for another for consideration</a:t>
            </a:r>
          </a:p>
          <a:p>
            <a:pPr marL="625476" lvl="2" indent="-284163">
              <a:buClr>
                <a:srgbClr val="00B9EC"/>
              </a:buClr>
              <a:buFont typeface="Wingdings" pitchFamily="2" charset="2"/>
              <a:buChar char="§"/>
              <a:defRPr/>
            </a:pPr>
            <a:r>
              <a:rPr lang="en-US" sz="2800" b="1" dirty="0" smtClean="0">
                <a:ea typeface="ＭＳ Ｐゴシック" pitchFamily="34" charset="-128"/>
                <a:cs typeface="ＭＳ Ｐゴシック" pitchFamily="18" charset="-128"/>
              </a:rPr>
              <a:t>And includes </a:t>
            </a:r>
            <a:r>
              <a:rPr lang="en-US" sz="2800" b="1" u="sng" dirty="0" smtClean="0">
                <a:ea typeface="ＭＳ Ｐゴシック" pitchFamily="34" charset="-128"/>
                <a:cs typeface="ＭＳ Ｐゴシック" pitchFamily="18" charset="-128"/>
              </a:rPr>
              <a:t>Declared Services</a:t>
            </a:r>
          </a:p>
          <a:p>
            <a:pPr marL="625476" lvl="2" indent="-284163">
              <a:buClr>
                <a:srgbClr val="00B9EC"/>
              </a:buClr>
              <a:buFont typeface="Wingdings" pitchFamily="2" charset="2"/>
              <a:buChar char="§"/>
              <a:defRPr/>
            </a:pPr>
            <a:r>
              <a:rPr lang="en-US" sz="2800" b="1" dirty="0" smtClean="0">
                <a:ea typeface="ＭＳ Ｐゴシック" pitchFamily="34" charset="-128"/>
                <a:cs typeface="ＭＳ Ｐゴシック" pitchFamily="18" charset="-128"/>
              </a:rPr>
              <a:t>Not  to include:</a:t>
            </a:r>
          </a:p>
          <a:p>
            <a:pPr lvl="1">
              <a:buClr>
                <a:srgbClr val="00B9EC"/>
              </a:buClr>
              <a:buFontTx/>
              <a:buChar char="•"/>
              <a:defRPr/>
            </a:pPr>
            <a:r>
              <a:rPr lang="en-US" b="1" dirty="0" smtClean="0">
                <a:ea typeface="ＭＳ Ｐゴシック" pitchFamily="34" charset="-128"/>
              </a:rPr>
              <a:t>Mere Transfer of title in:</a:t>
            </a:r>
          </a:p>
          <a:p>
            <a:pPr lvl="2">
              <a:buClr>
                <a:srgbClr val="00B9EC"/>
              </a:buClr>
              <a:buFont typeface="Courier New" pitchFamily="49" charset="0"/>
              <a:buChar char="o"/>
              <a:defRPr/>
            </a:pPr>
            <a:r>
              <a:rPr lang="en-US" sz="2800" b="1" dirty="0" smtClean="0">
                <a:ea typeface="ＭＳ Ｐゴシック" pitchFamily="34" charset="-128"/>
              </a:rPr>
              <a:t>Goods or Immovable property,</a:t>
            </a:r>
          </a:p>
          <a:p>
            <a:pPr lvl="2">
              <a:buClr>
                <a:srgbClr val="00B9EC"/>
              </a:buClr>
              <a:buFontTx/>
              <a:buNone/>
              <a:defRPr/>
            </a:pPr>
            <a:r>
              <a:rPr lang="en-US" sz="2800" b="1" dirty="0" smtClean="0">
                <a:ea typeface="ＭＳ Ｐゴシック" pitchFamily="34" charset="-128"/>
              </a:rPr>
              <a:t>   </a:t>
            </a:r>
          </a:p>
          <a:p>
            <a:pPr lvl="2">
              <a:buClr>
                <a:srgbClr val="00B9EC"/>
              </a:buClr>
              <a:buFontTx/>
              <a:buNone/>
              <a:defRPr/>
            </a:pPr>
            <a:r>
              <a:rPr lang="en-US" sz="2800" b="1" dirty="0" smtClean="0">
                <a:solidFill>
                  <a:srgbClr val="FF0000"/>
                </a:solidFill>
                <a:ea typeface="ＭＳ Ｐゴシック" pitchFamily="34" charset="-128"/>
              </a:rPr>
              <a:t> -By way of sale/gift or in any other manner.</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84175" y="420688"/>
            <a:ext cx="8235950" cy="501650"/>
          </a:xfrm>
        </p:spPr>
        <p:txBody>
          <a:bodyPr>
            <a:normAutofit fontScale="90000"/>
          </a:bodyPr>
          <a:lstStyle/>
          <a:p>
            <a:r>
              <a:rPr lang="en-US" sz="4000" dirty="0" smtClean="0">
                <a:solidFill>
                  <a:schemeClr val="accent5">
                    <a:lumMod val="60000"/>
                    <a:lumOff val="40000"/>
                  </a:schemeClr>
                </a:solidFill>
                <a:ea typeface="ＭＳ Ｐゴシック" pitchFamily="34" charset="-128"/>
              </a:rPr>
              <a:t>Not to include Continued…</a:t>
            </a:r>
            <a:endParaRPr lang="en-US" dirty="0" smtClean="0">
              <a:solidFill>
                <a:srgbClr val="7030A0"/>
              </a:solidFill>
              <a:ea typeface="ＭＳ Ｐゴシック" pitchFamily="34" charset="-128"/>
            </a:endParaRPr>
          </a:p>
        </p:txBody>
      </p:sp>
      <p:sp>
        <p:nvSpPr>
          <p:cNvPr id="18435" name="Rectangle 3"/>
          <p:cNvSpPr>
            <a:spLocks noGrp="1" noChangeArrowheads="1"/>
          </p:cNvSpPr>
          <p:nvPr>
            <p:ph idx="1"/>
          </p:nvPr>
        </p:nvSpPr>
        <p:spPr bwMode="auto">
          <a:xfrm>
            <a:off x="152400" y="1295400"/>
            <a:ext cx="7924800" cy="4813300"/>
          </a:xfrm>
          <a:prstGeom prst="rect">
            <a:avLst/>
          </a:prstGeom>
          <a:noFill/>
          <a:ln>
            <a:miter lim="800000"/>
            <a:headEnd/>
            <a:tailEnd/>
          </a:ln>
        </p:spPr>
        <p:txBody>
          <a:bodyPr/>
          <a:lstStyle/>
          <a:p>
            <a:pPr lvl="1">
              <a:buClr>
                <a:srgbClr val="00B9EC"/>
              </a:buClr>
              <a:buFontTx/>
              <a:buNone/>
            </a:pPr>
            <a:r>
              <a:rPr lang="en-US" sz="2000" b="1" dirty="0" smtClean="0">
                <a:ea typeface="ＭＳ Ｐゴシック" pitchFamily="34" charset="-128"/>
              </a:rPr>
              <a:t>	</a:t>
            </a:r>
            <a:endParaRPr lang="en-US" sz="2000" b="1" dirty="0" smtClean="0">
              <a:solidFill>
                <a:schemeClr val="accent5">
                  <a:lumMod val="60000"/>
                  <a:lumOff val="40000"/>
                </a:schemeClr>
              </a:solidFill>
              <a:ea typeface="ＭＳ Ｐゴシック" pitchFamily="34" charset="-128"/>
            </a:endParaRPr>
          </a:p>
          <a:p>
            <a:pPr lvl="1">
              <a:buClr>
                <a:srgbClr val="00B9EC"/>
              </a:buClr>
              <a:buFontTx/>
              <a:buNone/>
            </a:pPr>
            <a:endParaRPr lang="en-US" b="1" dirty="0" smtClean="0">
              <a:ea typeface="ＭＳ Ｐゴシック" pitchFamily="34" charset="-128"/>
            </a:endParaRPr>
          </a:p>
          <a:p>
            <a:pPr lvl="1">
              <a:buClr>
                <a:srgbClr val="00B9EC"/>
              </a:buClr>
              <a:buFontTx/>
              <a:buChar char="•"/>
            </a:pPr>
            <a:r>
              <a:rPr lang="en-US" b="1" dirty="0" smtClean="0">
                <a:ea typeface="ＭＳ Ｐゴシック" pitchFamily="34" charset="-128"/>
              </a:rPr>
              <a:t>Services in the course of employment provided by an employee to employer,</a:t>
            </a:r>
          </a:p>
          <a:p>
            <a:pPr lvl="1">
              <a:buClr>
                <a:srgbClr val="00B9EC"/>
              </a:buClr>
              <a:buFontTx/>
              <a:buChar char="•"/>
            </a:pPr>
            <a:endParaRPr lang="en-US" b="1" dirty="0" smtClean="0">
              <a:ea typeface="ＭＳ Ｐゴシック" pitchFamily="34" charset="-128"/>
            </a:endParaRPr>
          </a:p>
          <a:p>
            <a:pPr lvl="1">
              <a:buClr>
                <a:srgbClr val="00B9EC"/>
              </a:buClr>
              <a:buFontTx/>
              <a:buChar char="•"/>
            </a:pPr>
            <a:r>
              <a:rPr lang="en-US" b="1" dirty="0" smtClean="0">
                <a:ea typeface="ＭＳ Ｐゴシック" pitchFamily="34" charset="-128"/>
              </a:rPr>
              <a:t>Performance of statutory duties is not service.</a:t>
            </a:r>
          </a:p>
          <a:p>
            <a:pPr lvl="1">
              <a:buClr>
                <a:srgbClr val="00B9EC"/>
              </a:buClr>
              <a:buNone/>
            </a:pPr>
            <a:endParaRPr lang="en-US" b="1" dirty="0" smtClean="0">
              <a:ea typeface="ＭＳ Ｐゴシック" pitchFamily="34" charset="-128"/>
            </a:endParaRPr>
          </a:p>
          <a:p>
            <a:pPr lvl="1">
              <a:buClr>
                <a:srgbClr val="00B9EC"/>
              </a:buClr>
              <a:buNone/>
            </a:pPr>
            <a:r>
              <a:rPr lang="en-US" b="1" dirty="0" smtClean="0">
                <a:ea typeface="ＭＳ Ｐゴシック" pitchFamily="34" charset="-128"/>
              </a:rPr>
              <a:t>       - </a:t>
            </a:r>
            <a:r>
              <a:rPr lang="en-US" b="1" dirty="0" smtClean="0">
                <a:solidFill>
                  <a:srgbClr val="FF0000"/>
                </a:solidFill>
                <a:ea typeface="ＭＳ Ｐゴシック" pitchFamily="34" charset="-128"/>
              </a:rPr>
              <a:t>Any activity performed by a sovereign or public        authority  under law does not constitute taxable service.</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Definition Taxable service</a:t>
            </a:r>
            <a:endParaRPr lang="en-US" sz="4000" dirty="0"/>
          </a:p>
        </p:txBody>
      </p:sp>
      <p:sp>
        <p:nvSpPr>
          <p:cNvPr id="3" name="Content Placeholder 2"/>
          <p:cNvSpPr>
            <a:spLocks noGrp="1"/>
          </p:cNvSpPr>
          <p:nvPr>
            <p:ph idx="1"/>
          </p:nvPr>
        </p:nvSpPr>
        <p:spPr/>
        <p:txBody>
          <a:bodyPr>
            <a:normAutofit/>
          </a:bodyPr>
          <a:lstStyle/>
          <a:p>
            <a:r>
              <a:rPr lang="en-US" sz="2800" dirty="0" smtClean="0"/>
              <a:t>Any service on which service tax is leviable under section 66B ( Charging Section) .</a:t>
            </a:r>
            <a:endParaRPr lang="en-US"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solidFill>
                  <a:srgbClr val="7030A0"/>
                </a:solidFill>
              </a:rPr>
              <a:t>Section 65B</a:t>
            </a:r>
            <a:r>
              <a:rPr lang="en-US" sz="2400" dirty="0" smtClean="0">
                <a:solidFill>
                  <a:schemeClr val="accent6">
                    <a:lumMod val="75000"/>
                  </a:schemeClr>
                </a:solidFill>
              </a:rPr>
              <a:t> - </a:t>
            </a:r>
            <a:r>
              <a:rPr lang="en-US" sz="2400" b="1" dirty="0" smtClean="0">
                <a:solidFill>
                  <a:schemeClr val="accent6">
                    <a:lumMod val="75000"/>
                  </a:schemeClr>
                </a:solidFill>
              </a:rPr>
              <a:t>Taxable territory and non taxable territory</a:t>
            </a:r>
            <a:endParaRPr lang="en-US" sz="2400" dirty="0">
              <a:solidFill>
                <a:schemeClr val="accent6">
                  <a:lumMod val="75000"/>
                </a:schemeClr>
              </a:solidFill>
            </a:endParaRPr>
          </a:p>
        </p:txBody>
      </p:sp>
      <p:sp>
        <p:nvSpPr>
          <p:cNvPr id="3" name="Content Placeholder 2"/>
          <p:cNvSpPr>
            <a:spLocks noGrp="1"/>
          </p:cNvSpPr>
          <p:nvPr>
            <p:ph idx="1"/>
          </p:nvPr>
        </p:nvSpPr>
        <p:spPr/>
        <p:txBody>
          <a:bodyPr>
            <a:normAutofit/>
          </a:bodyPr>
          <a:lstStyle/>
          <a:p>
            <a:endParaRPr lang="en-US" sz="1600" b="1" dirty="0" smtClean="0">
              <a:solidFill>
                <a:srgbClr val="FF0000"/>
              </a:solidFill>
            </a:endParaRPr>
          </a:p>
          <a:p>
            <a:pPr>
              <a:buFont typeface="Wingdings" pitchFamily="2" charset="2"/>
              <a:buChar char="Ø"/>
            </a:pPr>
            <a:r>
              <a:rPr lang="en-US" sz="1800" dirty="0" smtClean="0"/>
              <a:t>The wordings of Charging section 66B are “ A Service is taxable only when it is provided or agreed to be provided in the </a:t>
            </a:r>
            <a:r>
              <a:rPr lang="en-US" sz="1800" b="1" dirty="0" smtClean="0">
                <a:solidFill>
                  <a:srgbClr val="FF0000"/>
                </a:solidFill>
              </a:rPr>
              <a:t>taxable territory</a:t>
            </a:r>
            <a:r>
              <a:rPr lang="en-US" sz="1800" b="1" dirty="0" smtClean="0"/>
              <a:t>”.</a:t>
            </a:r>
          </a:p>
          <a:p>
            <a:pPr>
              <a:buFont typeface="Wingdings" pitchFamily="2" charset="2"/>
              <a:buChar char="Ø"/>
            </a:pPr>
            <a:r>
              <a:rPr lang="en-US" sz="1800" dirty="0" smtClean="0"/>
              <a:t> As per Section 65B(52) </a:t>
            </a:r>
            <a:r>
              <a:rPr lang="en-US" sz="1800" b="1" dirty="0" smtClean="0">
                <a:solidFill>
                  <a:srgbClr val="FF0000"/>
                </a:solidFill>
              </a:rPr>
              <a:t>taxable territory </a:t>
            </a:r>
            <a:r>
              <a:rPr lang="en-US" sz="1800" b="1" dirty="0" smtClean="0"/>
              <a:t>means the territory to which the provisions of</a:t>
            </a:r>
            <a:r>
              <a:rPr lang="en-US" sz="1800" dirty="0" smtClean="0"/>
              <a:t> Chapter V of the Finance Act , 1994 apply.</a:t>
            </a:r>
          </a:p>
          <a:p>
            <a:pPr>
              <a:buFont typeface="Wingdings" pitchFamily="2" charset="2"/>
              <a:buChar char="Ø"/>
            </a:pPr>
            <a:r>
              <a:rPr lang="en-US" sz="1800" dirty="0" smtClean="0"/>
              <a:t> As per Section 64(1), Chapter V of the Finance Act , 1994 extends to the whole of India except the State of </a:t>
            </a:r>
            <a:r>
              <a:rPr lang="en-US" sz="1800" b="1" dirty="0" smtClean="0">
                <a:solidFill>
                  <a:srgbClr val="FF0000"/>
                </a:solidFill>
              </a:rPr>
              <a:t>Jammu and Kashmir</a:t>
            </a:r>
            <a:r>
              <a:rPr lang="en-US" sz="1800" b="1" dirty="0" smtClean="0"/>
              <a:t>.</a:t>
            </a:r>
          </a:p>
          <a:p>
            <a:pPr>
              <a:buFont typeface="Wingdings" pitchFamily="2" charset="2"/>
              <a:buChar char="Ø"/>
            </a:pPr>
            <a:r>
              <a:rPr lang="en-US" sz="1800" dirty="0" smtClean="0"/>
              <a:t> The essence of indirect taxation is that a service should be</a:t>
            </a:r>
            <a:r>
              <a:rPr lang="en-US" sz="1800" dirty="0" smtClean="0">
                <a:solidFill>
                  <a:srgbClr val="FF0000"/>
                </a:solidFill>
              </a:rPr>
              <a:t> taxed in the jurisdiction   of its consumption</a:t>
            </a:r>
            <a:r>
              <a:rPr lang="en-US" sz="1800" dirty="0" smtClean="0"/>
              <a:t>. This principle is more or less universally applied.</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398</TotalTime>
  <Words>2424</Words>
  <Application>Microsoft Office PowerPoint</Application>
  <PresentationFormat>On-screen Show (4:3)</PresentationFormat>
  <Paragraphs>315</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Opulent</vt:lpstr>
      <vt:lpstr>SEMINAR ON RECENT CHANGES IN SERVICE TAX LAW  </vt:lpstr>
      <vt:lpstr>Background </vt:lpstr>
      <vt:lpstr>Coverage</vt:lpstr>
      <vt:lpstr>Slide 4</vt:lpstr>
      <vt:lpstr>Slide 5</vt:lpstr>
      <vt:lpstr>DEFINATION OF SERVICE</vt:lpstr>
      <vt:lpstr>Not to include Continued…</vt:lpstr>
      <vt:lpstr>Definition Taxable service</vt:lpstr>
      <vt:lpstr>Section 65B - Taxable territory and non taxable territory</vt:lpstr>
      <vt:lpstr>Slide 10</vt:lpstr>
      <vt:lpstr>   Charging Section - Section 66B</vt:lpstr>
      <vt:lpstr>Negative List</vt:lpstr>
      <vt:lpstr>Negative List</vt:lpstr>
      <vt:lpstr>Declared Services </vt:lpstr>
      <vt:lpstr>Reverse charge - Mechanism</vt:lpstr>
      <vt:lpstr>Exemption list</vt:lpstr>
      <vt:lpstr>Exemption list</vt:lpstr>
      <vt:lpstr>Exemption list</vt:lpstr>
      <vt:lpstr>Exemption list</vt:lpstr>
      <vt:lpstr>Abatement of Service tax</vt:lpstr>
      <vt:lpstr>Slide 21</vt:lpstr>
      <vt:lpstr>Changes in Valuation rules</vt:lpstr>
      <vt:lpstr>Slide 23</vt:lpstr>
      <vt:lpstr>Changes in Valuation rules</vt:lpstr>
      <vt:lpstr>Changes in Valuation rules</vt:lpstr>
      <vt:lpstr>Changes in Valuation rules</vt:lpstr>
      <vt:lpstr> Service Tax –POT </vt:lpstr>
      <vt:lpstr>Slide 28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dc:title>
  <dc:creator>CA</dc:creator>
  <cp:lastModifiedBy>CA</cp:lastModifiedBy>
  <cp:revision>115</cp:revision>
  <dcterms:created xsi:type="dcterms:W3CDTF">2006-08-16T00:00:00Z</dcterms:created>
  <dcterms:modified xsi:type="dcterms:W3CDTF">2012-12-15T10:03:44Z</dcterms:modified>
</cp:coreProperties>
</file>