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3" r:id="rId1"/>
  </p:sldMasterIdLst>
  <p:notesMasterIdLst>
    <p:notesMasterId r:id="rId17"/>
  </p:notesMasterIdLst>
  <p:sldIdLst>
    <p:sldId id="256" r:id="rId2"/>
    <p:sldId id="257" r:id="rId3"/>
    <p:sldId id="258" r:id="rId4"/>
    <p:sldId id="259" r:id="rId5"/>
    <p:sldId id="260" r:id="rId6"/>
    <p:sldId id="261" r:id="rId7"/>
    <p:sldId id="270"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1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78717" autoAdjust="0"/>
  </p:normalViewPr>
  <p:slideViewPr>
    <p:cSldViewPr>
      <p:cViewPr varScale="1">
        <p:scale>
          <a:sx n="58" d="100"/>
          <a:sy n="58" d="100"/>
        </p:scale>
        <p:origin x="-846"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07258E-1E81-4F3C-BB5C-4E18EB026E2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371C261-1591-4435-A3B1-99903B7E3004}">
      <dgm:prSet phldrT="[Text]" custT="1">
        <dgm:style>
          <a:lnRef idx="0">
            <a:schemeClr val="dk1"/>
          </a:lnRef>
          <a:fillRef idx="3">
            <a:schemeClr val="dk1"/>
          </a:fillRef>
          <a:effectRef idx="3">
            <a:schemeClr val="dk1"/>
          </a:effectRef>
          <a:fontRef idx="minor">
            <a:schemeClr val="lt1"/>
          </a:fontRef>
        </dgm:style>
      </dgm:prSet>
      <dgm:spPr/>
      <dgm:t>
        <a:bodyPr/>
        <a:lstStyle/>
        <a:p>
          <a:pPr algn="ctr"/>
          <a:r>
            <a:rPr lang="en-US" sz="2400" dirty="0" smtClean="0"/>
            <a:t>BOARD OF DIRECTORS *</a:t>
          </a:r>
          <a:endParaRPr lang="en-US" sz="2400" dirty="0"/>
        </a:p>
      </dgm:t>
    </dgm:pt>
    <dgm:pt modelId="{71379F33-E2DE-4D27-BA8B-ECA7674B997C}" type="parTrans" cxnId="{0CCDB8FB-02DA-4E0F-A06A-D0A2A271773C}">
      <dgm:prSet/>
      <dgm:spPr/>
      <dgm:t>
        <a:bodyPr/>
        <a:lstStyle/>
        <a:p>
          <a:endParaRPr lang="en-US"/>
        </a:p>
      </dgm:t>
    </dgm:pt>
    <dgm:pt modelId="{BECEE9FA-3C11-45CF-AF6B-887A92AC44C2}" type="sibTrans" cxnId="{0CCDB8FB-02DA-4E0F-A06A-D0A2A271773C}">
      <dgm:prSet/>
      <dgm:spPr/>
      <dgm:t>
        <a:bodyPr/>
        <a:lstStyle/>
        <a:p>
          <a:endParaRPr lang="en-US"/>
        </a:p>
      </dgm:t>
    </dgm:pt>
    <dgm:pt modelId="{DDCEA81A-24C9-45AB-AC81-2DE75AED70D1}" type="pres">
      <dgm:prSet presAssocID="{7907258E-1E81-4F3C-BB5C-4E18EB026E26}" presName="linear" presStyleCnt="0">
        <dgm:presLayoutVars>
          <dgm:animLvl val="lvl"/>
          <dgm:resizeHandles val="exact"/>
        </dgm:presLayoutVars>
      </dgm:prSet>
      <dgm:spPr/>
      <dgm:t>
        <a:bodyPr/>
        <a:lstStyle/>
        <a:p>
          <a:endParaRPr lang="en-US"/>
        </a:p>
      </dgm:t>
    </dgm:pt>
    <dgm:pt modelId="{9AC5E45D-764B-42E2-A25A-12AE295C9F1C}" type="pres">
      <dgm:prSet presAssocID="{8371C261-1591-4435-A3B1-99903B7E3004}" presName="parentText" presStyleLbl="node1" presStyleIdx="0" presStyleCnt="1" custScaleX="65000" custScaleY="50882">
        <dgm:presLayoutVars>
          <dgm:chMax val="0"/>
          <dgm:bulletEnabled val="1"/>
        </dgm:presLayoutVars>
      </dgm:prSet>
      <dgm:spPr/>
      <dgm:t>
        <a:bodyPr/>
        <a:lstStyle/>
        <a:p>
          <a:endParaRPr lang="en-US"/>
        </a:p>
      </dgm:t>
    </dgm:pt>
  </dgm:ptLst>
  <dgm:cxnLst>
    <dgm:cxn modelId="{28EF40BA-E9DE-4775-856D-30ABB4CD568C}" type="presOf" srcId="{8371C261-1591-4435-A3B1-99903B7E3004}" destId="{9AC5E45D-764B-42E2-A25A-12AE295C9F1C}" srcOrd="0" destOrd="0" presId="urn:microsoft.com/office/officeart/2005/8/layout/vList2"/>
    <dgm:cxn modelId="{0CCDB8FB-02DA-4E0F-A06A-D0A2A271773C}" srcId="{7907258E-1E81-4F3C-BB5C-4E18EB026E26}" destId="{8371C261-1591-4435-A3B1-99903B7E3004}" srcOrd="0" destOrd="0" parTransId="{71379F33-E2DE-4D27-BA8B-ECA7674B997C}" sibTransId="{BECEE9FA-3C11-45CF-AF6B-887A92AC44C2}"/>
    <dgm:cxn modelId="{A2168ED4-4A27-4AC3-97D5-05DCDC997C44}" type="presOf" srcId="{7907258E-1E81-4F3C-BB5C-4E18EB026E26}" destId="{DDCEA81A-24C9-45AB-AC81-2DE75AED70D1}" srcOrd="0" destOrd="0" presId="urn:microsoft.com/office/officeart/2005/8/layout/vList2"/>
    <dgm:cxn modelId="{73E09C40-1A79-47F5-86AF-7C6D039296FA}" type="presParOf" srcId="{DDCEA81A-24C9-45AB-AC81-2DE75AED70D1}" destId="{9AC5E45D-764B-42E2-A25A-12AE295C9F1C}" srcOrd="0"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8B6A2963-25AC-4E17-AB66-1AF36A607A2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98993D1E-B34A-430F-96C0-3CF161AF5D18}">
      <dgm:prSet phldrT="[Text]" custT="1"/>
      <dgm:spPr/>
      <dgm:t>
        <a:bodyPr/>
        <a:lstStyle/>
        <a:p>
          <a:r>
            <a:rPr lang="en-US" sz="2400" dirty="0" smtClean="0"/>
            <a:t>INTERNATIONAL TRADE</a:t>
          </a:r>
          <a:endParaRPr lang="en-US" sz="2400" dirty="0"/>
        </a:p>
      </dgm:t>
    </dgm:pt>
    <dgm:pt modelId="{29A5503B-B60A-4461-B0BA-D02E8AC284EC}" type="parTrans" cxnId="{E40CA9D8-7FCB-452F-8F6B-A26BA67F8766}">
      <dgm:prSet/>
      <dgm:spPr/>
      <dgm:t>
        <a:bodyPr/>
        <a:lstStyle/>
        <a:p>
          <a:endParaRPr lang="en-US"/>
        </a:p>
      </dgm:t>
    </dgm:pt>
    <dgm:pt modelId="{CEB92306-1D6D-40AB-A669-A88B60D1C345}" type="sibTrans" cxnId="{E40CA9D8-7FCB-452F-8F6B-A26BA67F8766}">
      <dgm:prSet/>
      <dgm:spPr/>
      <dgm:t>
        <a:bodyPr/>
        <a:lstStyle/>
        <a:p>
          <a:endParaRPr lang="en-US"/>
        </a:p>
      </dgm:t>
    </dgm:pt>
    <dgm:pt modelId="{C080529A-95A2-4A21-9CAA-550E76AB9DCD}">
      <dgm:prSet phldrT="[Text]" custT="1"/>
      <dgm:spPr/>
      <dgm:t>
        <a:bodyPr/>
        <a:lstStyle/>
        <a:p>
          <a:r>
            <a:rPr lang="en-US" sz="2400" dirty="0" smtClean="0"/>
            <a:t>Financing</a:t>
          </a:r>
          <a:endParaRPr lang="en-US" sz="2400" dirty="0"/>
        </a:p>
      </dgm:t>
    </dgm:pt>
    <dgm:pt modelId="{45797B0F-B1CD-41EC-A4AD-7B74881DCF21}" type="parTrans" cxnId="{1CD49581-9590-4B25-AC19-6C60717A515F}">
      <dgm:prSet/>
      <dgm:spPr/>
      <dgm:t>
        <a:bodyPr/>
        <a:lstStyle/>
        <a:p>
          <a:endParaRPr lang="en-US"/>
        </a:p>
      </dgm:t>
    </dgm:pt>
    <dgm:pt modelId="{52F9B5E6-F384-4877-8C3F-29678D5B8F6F}" type="sibTrans" cxnId="{1CD49581-9590-4B25-AC19-6C60717A515F}">
      <dgm:prSet/>
      <dgm:spPr/>
      <dgm:t>
        <a:bodyPr/>
        <a:lstStyle/>
        <a:p>
          <a:endParaRPr lang="en-US"/>
        </a:p>
      </dgm:t>
    </dgm:pt>
    <dgm:pt modelId="{1FE7A44E-D966-442B-87D6-D7E1FD97442D}">
      <dgm:prSet phldrT="[Text]" custT="1"/>
      <dgm:spPr/>
      <dgm:t>
        <a:bodyPr/>
        <a:lstStyle/>
        <a:p>
          <a:r>
            <a:rPr lang="en-US" sz="2400" dirty="0" smtClean="0"/>
            <a:t>Promoting</a:t>
          </a:r>
          <a:endParaRPr lang="en-US" sz="2400" dirty="0"/>
        </a:p>
      </dgm:t>
    </dgm:pt>
    <dgm:pt modelId="{662F45BE-245F-4C02-9B68-D411DBEC596F}" type="parTrans" cxnId="{CD9440A5-3E0C-418A-AD1A-CC5EFCD204FA}">
      <dgm:prSet/>
      <dgm:spPr/>
      <dgm:t>
        <a:bodyPr/>
        <a:lstStyle/>
        <a:p>
          <a:endParaRPr lang="en-US"/>
        </a:p>
      </dgm:t>
    </dgm:pt>
    <dgm:pt modelId="{7CFB34DB-36AB-49BB-8E01-A4384CA92F11}" type="sibTrans" cxnId="{CD9440A5-3E0C-418A-AD1A-CC5EFCD204FA}">
      <dgm:prSet/>
      <dgm:spPr/>
      <dgm:t>
        <a:bodyPr/>
        <a:lstStyle/>
        <a:p>
          <a:endParaRPr lang="en-US"/>
        </a:p>
      </dgm:t>
    </dgm:pt>
    <dgm:pt modelId="{21B04842-3168-47F5-8F62-3417F41783B5}">
      <dgm:prSet phldrT="[Text]" custT="1"/>
      <dgm:spPr/>
      <dgm:t>
        <a:bodyPr/>
        <a:lstStyle/>
        <a:p>
          <a:r>
            <a:rPr lang="en-US" sz="2400" dirty="0" smtClean="0"/>
            <a:t>Facilitating</a:t>
          </a:r>
          <a:endParaRPr lang="en-US" sz="2400" dirty="0"/>
        </a:p>
      </dgm:t>
    </dgm:pt>
    <dgm:pt modelId="{63A3A2B9-DF2C-47AC-822D-2BD8C376C935}" type="parTrans" cxnId="{B833B6FD-5882-4288-A3E9-C9CFAE64816D}">
      <dgm:prSet/>
      <dgm:spPr/>
      <dgm:t>
        <a:bodyPr/>
        <a:lstStyle/>
        <a:p>
          <a:endParaRPr lang="en-US"/>
        </a:p>
      </dgm:t>
    </dgm:pt>
    <dgm:pt modelId="{A0DAF9C3-2CCA-4526-B32D-73A3F66F382A}" type="sibTrans" cxnId="{B833B6FD-5882-4288-A3E9-C9CFAE64816D}">
      <dgm:prSet/>
      <dgm:spPr/>
      <dgm:t>
        <a:bodyPr/>
        <a:lstStyle/>
        <a:p>
          <a:endParaRPr lang="en-US"/>
        </a:p>
      </dgm:t>
    </dgm:pt>
    <dgm:pt modelId="{EA59A908-447D-4CFC-A653-3A3F237F8F74}" type="pres">
      <dgm:prSet presAssocID="{8B6A2963-25AC-4E17-AB66-1AF36A607A2E}" presName="hierChild1" presStyleCnt="0">
        <dgm:presLayoutVars>
          <dgm:orgChart val="1"/>
          <dgm:chPref val="1"/>
          <dgm:dir/>
          <dgm:animOne val="branch"/>
          <dgm:animLvl val="lvl"/>
          <dgm:resizeHandles/>
        </dgm:presLayoutVars>
      </dgm:prSet>
      <dgm:spPr/>
      <dgm:t>
        <a:bodyPr/>
        <a:lstStyle/>
        <a:p>
          <a:endParaRPr lang="en-US"/>
        </a:p>
      </dgm:t>
    </dgm:pt>
    <dgm:pt modelId="{3900D620-10DF-4239-9934-983AC898774F}" type="pres">
      <dgm:prSet presAssocID="{98993D1E-B34A-430F-96C0-3CF161AF5D18}" presName="hierRoot1" presStyleCnt="0">
        <dgm:presLayoutVars>
          <dgm:hierBranch val="init"/>
        </dgm:presLayoutVars>
      </dgm:prSet>
      <dgm:spPr/>
    </dgm:pt>
    <dgm:pt modelId="{D2A6DFC6-C804-4C69-8B7A-25D3C69BE077}" type="pres">
      <dgm:prSet presAssocID="{98993D1E-B34A-430F-96C0-3CF161AF5D18}" presName="rootComposite1" presStyleCnt="0"/>
      <dgm:spPr/>
    </dgm:pt>
    <dgm:pt modelId="{8D56B93A-6E03-47F9-8A46-12CEB824B14C}" type="pres">
      <dgm:prSet presAssocID="{98993D1E-B34A-430F-96C0-3CF161AF5D18}" presName="rootText1" presStyleLbl="node0" presStyleIdx="0" presStyleCnt="1" custScaleX="132794">
        <dgm:presLayoutVars>
          <dgm:chPref val="3"/>
        </dgm:presLayoutVars>
      </dgm:prSet>
      <dgm:spPr/>
      <dgm:t>
        <a:bodyPr/>
        <a:lstStyle/>
        <a:p>
          <a:endParaRPr lang="en-US"/>
        </a:p>
      </dgm:t>
    </dgm:pt>
    <dgm:pt modelId="{AE9764C5-A0DD-421D-9969-98FD8B656C52}" type="pres">
      <dgm:prSet presAssocID="{98993D1E-B34A-430F-96C0-3CF161AF5D18}" presName="rootConnector1" presStyleLbl="node1" presStyleIdx="0" presStyleCnt="0"/>
      <dgm:spPr/>
      <dgm:t>
        <a:bodyPr/>
        <a:lstStyle/>
        <a:p>
          <a:endParaRPr lang="en-US"/>
        </a:p>
      </dgm:t>
    </dgm:pt>
    <dgm:pt modelId="{272AD2EB-6A7E-443B-B167-6148C70860C5}" type="pres">
      <dgm:prSet presAssocID="{98993D1E-B34A-430F-96C0-3CF161AF5D18}" presName="hierChild2" presStyleCnt="0"/>
      <dgm:spPr/>
    </dgm:pt>
    <dgm:pt modelId="{7C44A541-CF35-44F3-8359-2DA8FF9078B2}" type="pres">
      <dgm:prSet presAssocID="{45797B0F-B1CD-41EC-A4AD-7B74881DCF21}" presName="Name37" presStyleLbl="parChTrans1D2" presStyleIdx="0" presStyleCnt="3"/>
      <dgm:spPr/>
      <dgm:t>
        <a:bodyPr/>
        <a:lstStyle/>
        <a:p>
          <a:endParaRPr lang="en-US"/>
        </a:p>
      </dgm:t>
    </dgm:pt>
    <dgm:pt modelId="{131B17D6-1CED-42BA-8DE6-A152834D994D}" type="pres">
      <dgm:prSet presAssocID="{C080529A-95A2-4A21-9CAA-550E76AB9DCD}" presName="hierRoot2" presStyleCnt="0">
        <dgm:presLayoutVars>
          <dgm:hierBranch val="init"/>
        </dgm:presLayoutVars>
      </dgm:prSet>
      <dgm:spPr/>
    </dgm:pt>
    <dgm:pt modelId="{BBC04E60-14D3-4FD4-AE46-5D64EBC6B47C}" type="pres">
      <dgm:prSet presAssocID="{C080529A-95A2-4A21-9CAA-550E76AB9DCD}" presName="rootComposite" presStyleCnt="0"/>
      <dgm:spPr/>
    </dgm:pt>
    <dgm:pt modelId="{77C961DD-2B11-4829-874A-1C6245B953FF}" type="pres">
      <dgm:prSet presAssocID="{C080529A-95A2-4A21-9CAA-550E76AB9DCD}" presName="rootText" presStyleLbl="node2" presStyleIdx="0" presStyleCnt="3">
        <dgm:presLayoutVars>
          <dgm:chPref val="3"/>
        </dgm:presLayoutVars>
      </dgm:prSet>
      <dgm:spPr/>
      <dgm:t>
        <a:bodyPr/>
        <a:lstStyle/>
        <a:p>
          <a:endParaRPr lang="en-US"/>
        </a:p>
      </dgm:t>
    </dgm:pt>
    <dgm:pt modelId="{078ACD0C-A0A4-4283-A4FD-F2A0B9134FBC}" type="pres">
      <dgm:prSet presAssocID="{C080529A-95A2-4A21-9CAA-550E76AB9DCD}" presName="rootConnector" presStyleLbl="node2" presStyleIdx="0" presStyleCnt="3"/>
      <dgm:spPr/>
      <dgm:t>
        <a:bodyPr/>
        <a:lstStyle/>
        <a:p>
          <a:endParaRPr lang="en-US"/>
        </a:p>
      </dgm:t>
    </dgm:pt>
    <dgm:pt modelId="{48F5304A-6F95-40ED-AEEE-D7EA0C3DAC69}" type="pres">
      <dgm:prSet presAssocID="{C080529A-95A2-4A21-9CAA-550E76AB9DCD}" presName="hierChild4" presStyleCnt="0"/>
      <dgm:spPr/>
    </dgm:pt>
    <dgm:pt modelId="{CF1F24D8-EF70-45AF-9744-A416BE88CDC8}" type="pres">
      <dgm:prSet presAssocID="{C080529A-95A2-4A21-9CAA-550E76AB9DCD}" presName="hierChild5" presStyleCnt="0"/>
      <dgm:spPr/>
    </dgm:pt>
    <dgm:pt modelId="{4CB5B4A4-EB9F-4262-B144-B8E5A989941C}" type="pres">
      <dgm:prSet presAssocID="{662F45BE-245F-4C02-9B68-D411DBEC596F}" presName="Name37" presStyleLbl="parChTrans1D2" presStyleIdx="1" presStyleCnt="3"/>
      <dgm:spPr/>
      <dgm:t>
        <a:bodyPr/>
        <a:lstStyle/>
        <a:p>
          <a:endParaRPr lang="en-US"/>
        </a:p>
      </dgm:t>
    </dgm:pt>
    <dgm:pt modelId="{020B4C5A-3977-4C05-BDCA-1062C19B2786}" type="pres">
      <dgm:prSet presAssocID="{1FE7A44E-D966-442B-87D6-D7E1FD97442D}" presName="hierRoot2" presStyleCnt="0">
        <dgm:presLayoutVars>
          <dgm:hierBranch val="init"/>
        </dgm:presLayoutVars>
      </dgm:prSet>
      <dgm:spPr/>
    </dgm:pt>
    <dgm:pt modelId="{C602D8F2-DDFA-43CA-91C7-62F6F3F08980}" type="pres">
      <dgm:prSet presAssocID="{1FE7A44E-D966-442B-87D6-D7E1FD97442D}" presName="rootComposite" presStyleCnt="0"/>
      <dgm:spPr/>
    </dgm:pt>
    <dgm:pt modelId="{0689965A-698F-4F3A-B978-8524B939C47A}" type="pres">
      <dgm:prSet presAssocID="{1FE7A44E-D966-442B-87D6-D7E1FD97442D}" presName="rootText" presStyleLbl="node2" presStyleIdx="1" presStyleCnt="3">
        <dgm:presLayoutVars>
          <dgm:chPref val="3"/>
        </dgm:presLayoutVars>
      </dgm:prSet>
      <dgm:spPr/>
      <dgm:t>
        <a:bodyPr/>
        <a:lstStyle/>
        <a:p>
          <a:endParaRPr lang="en-US"/>
        </a:p>
      </dgm:t>
    </dgm:pt>
    <dgm:pt modelId="{ED98B521-2915-4352-97F1-03283473BFFF}" type="pres">
      <dgm:prSet presAssocID="{1FE7A44E-D966-442B-87D6-D7E1FD97442D}" presName="rootConnector" presStyleLbl="node2" presStyleIdx="1" presStyleCnt="3"/>
      <dgm:spPr/>
      <dgm:t>
        <a:bodyPr/>
        <a:lstStyle/>
        <a:p>
          <a:endParaRPr lang="en-US"/>
        </a:p>
      </dgm:t>
    </dgm:pt>
    <dgm:pt modelId="{D798921E-EFCD-415A-B81D-5CE64C0802FD}" type="pres">
      <dgm:prSet presAssocID="{1FE7A44E-D966-442B-87D6-D7E1FD97442D}" presName="hierChild4" presStyleCnt="0"/>
      <dgm:spPr/>
    </dgm:pt>
    <dgm:pt modelId="{435DBADD-13EF-44B9-91E0-078FA4B80ABE}" type="pres">
      <dgm:prSet presAssocID="{1FE7A44E-D966-442B-87D6-D7E1FD97442D}" presName="hierChild5" presStyleCnt="0"/>
      <dgm:spPr/>
    </dgm:pt>
    <dgm:pt modelId="{A57D5423-6F8C-4494-A746-76A4AA1C72FB}" type="pres">
      <dgm:prSet presAssocID="{63A3A2B9-DF2C-47AC-822D-2BD8C376C935}" presName="Name37" presStyleLbl="parChTrans1D2" presStyleIdx="2" presStyleCnt="3"/>
      <dgm:spPr/>
      <dgm:t>
        <a:bodyPr/>
        <a:lstStyle/>
        <a:p>
          <a:endParaRPr lang="en-US"/>
        </a:p>
      </dgm:t>
    </dgm:pt>
    <dgm:pt modelId="{8BEE2A72-DE10-46AA-9B31-18850988309A}" type="pres">
      <dgm:prSet presAssocID="{21B04842-3168-47F5-8F62-3417F41783B5}" presName="hierRoot2" presStyleCnt="0">
        <dgm:presLayoutVars>
          <dgm:hierBranch val="init"/>
        </dgm:presLayoutVars>
      </dgm:prSet>
      <dgm:spPr/>
    </dgm:pt>
    <dgm:pt modelId="{4780D20B-B65E-42A8-BB5A-838384A36BE8}" type="pres">
      <dgm:prSet presAssocID="{21B04842-3168-47F5-8F62-3417F41783B5}" presName="rootComposite" presStyleCnt="0"/>
      <dgm:spPr/>
    </dgm:pt>
    <dgm:pt modelId="{2CABED42-2E4A-4FB2-B701-A0FBED2438C1}" type="pres">
      <dgm:prSet presAssocID="{21B04842-3168-47F5-8F62-3417F41783B5}" presName="rootText" presStyleLbl="node2" presStyleIdx="2" presStyleCnt="3">
        <dgm:presLayoutVars>
          <dgm:chPref val="3"/>
        </dgm:presLayoutVars>
      </dgm:prSet>
      <dgm:spPr/>
      <dgm:t>
        <a:bodyPr/>
        <a:lstStyle/>
        <a:p>
          <a:endParaRPr lang="en-US"/>
        </a:p>
      </dgm:t>
    </dgm:pt>
    <dgm:pt modelId="{E810A030-3176-48DB-A645-107F6198ABF8}" type="pres">
      <dgm:prSet presAssocID="{21B04842-3168-47F5-8F62-3417F41783B5}" presName="rootConnector" presStyleLbl="node2" presStyleIdx="2" presStyleCnt="3"/>
      <dgm:spPr/>
      <dgm:t>
        <a:bodyPr/>
        <a:lstStyle/>
        <a:p>
          <a:endParaRPr lang="en-US"/>
        </a:p>
      </dgm:t>
    </dgm:pt>
    <dgm:pt modelId="{4F37A97E-1B9F-4758-9FFD-4E6F26C98C2E}" type="pres">
      <dgm:prSet presAssocID="{21B04842-3168-47F5-8F62-3417F41783B5}" presName="hierChild4" presStyleCnt="0"/>
      <dgm:spPr/>
    </dgm:pt>
    <dgm:pt modelId="{64AE69DE-4C9A-44DC-BD47-CBC613A64A0B}" type="pres">
      <dgm:prSet presAssocID="{21B04842-3168-47F5-8F62-3417F41783B5}" presName="hierChild5" presStyleCnt="0"/>
      <dgm:spPr/>
    </dgm:pt>
    <dgm:pt modelId="{634C5F01-0E81-448D-9A81-F775EEC42948}" type="pres">
      <dgm:prSet presAssocID="{98993D1E-B34A-430F-96C0-3CF161AF5D18}" presName="hierChild3" presStyleCnt="0"/>
      <dgm:spPr/>
    </dgm:pt>
  </dgm:ptLst>
  <dgm:cxnLst>
    <dgm:cxn modelId="{35877515-8551-4898-9F43-CE1C2786BF67}" type="presOf" srcId="{21B04842-3168-47F5-8F62-3417F41783B5}" destId="{E810A030-3176-48DB-A645-107F6198ABF8}" srcOrd="1" destOrd="0" presId="urn:microsoft.com/office/officeart/2005/8/layout/orgChart1"/>
    <dgm:cxn modelId="{2F4A4019-D385-46FE-A7B6-EC0D3A38632E}" type="presOf" srcId="{C080529A-95A2-4A21-9CAA-550E76AB9DCD}" destId="{77C961DD-2B11-4829-874A-1C6245B953FF}" srcOrd="0" destOrd="0" presId="urn:microsoft.com/office/officeart/2005/8/layout/orgChart1"/>
    <dgm:cxn modelId="{B14169C8-E0FC-4DD4-B9F5-D4A3016A5CC5}" type="presOf" srcId="{1FE7A44E-D966-442B-87D6-D7E1FD97442D}" destId="{0689965A-698F-4F3A-B978-8524B939C47A}" srcOrd="0" destOrd="0" presId="urn:microsoft.com/office/officeart/2005/8/layout/orgChart1"/>
    <dgm:cxn modelId="{7EEF2CD9-3859-4CAE-BC62-2AC94CEAAE98}" type="presOf" srcId="{63A3A2B9-DF2C-47AC-822D-2BD8C376C935}" destId="{A57D5423-6F8C-4494-A746-76A4AA1C72FB}" srcOrd="0" destOrd="0" presId="urn:microsoft.com/office/officeart/2005/8/layout/orgChart1"/>
    <dgm:cxn modelId="{30255F7B-715C-4C1C-BBDD-BDFCFF746213}" type="presOf" srcId="{C080529A-95A2-4A21-9CAA-550E76AB9DCD}" destId="{078ACD0C-A0A4-4283-A4FD-F2A0B9134FBC}" srcOrd="1" destOrd="0" presId="urn:microsoft.com/office/officeart/2005/8/layout/orgChart1"/>
    <dgm:cxn modelId="{F95BDB6F-BD2B-4CCB-AC91-A6BE9C29C453}" type="presOf" srcId="{1FE7A44E-D966-442B-87D6-D7E1FD97442D}" destId="{ED98B521-2915-4352-97F1-03283473BFFF}" srcOrd="1" destOrd="0" presId="urn:microsoft.com/office/officeart/2005/8/layout/orgChart1"/>
    <dgm:cxn modelId="{F2BE5C7D-C7A7-4FD9-824C-4CDA73E8F730}" type="presOf" srcId="{98993D1E-B34A-430F-96C0-3CF161AF5D18}" destId="{AE9764C5-A0DD-421D-9969-98FD8B656C52}" srcOrd="1" destOrd="0" presId="urn:microsoft.com/office/officeart/2005/8/layout/orgChart1"/>
    <dgm:cxn modelId="{1CD49581-9590-4B25-AC19-6C60717A515F}" srcId="{98993D1E-B34A-430F-96C0-3CF161AF5D18}" destId="{C080529A-95A2-4A21-9CAA-550E76AB9DCD}" srcOrd="0" destOrd="0" parTransId="{45797B0F-B1CD-41EC-A4AD-7B74881DCF21}" sibTransId="{52F9B5E6-F384-4877-8C3F-29678D5B8F6F}"/>
    <dgm:cxn modelId="{CD9440A5-3E0C-418A-AD1A-CC5EFCD204FA}" srcId="{98993D1E-B34A-430F-96C0-3CF161AF5D18}" destId="{1FE7A44E-D966-442B-87D6-D7E1FD97442D}" srcOrd="1" destOrd="0" parTransId="{662F45BE-245F-4C02-9B68-D411DBEC596F}" sibTransId="{7CFB34DB-36AB-49BB-8E01-A4384CA92F11}"/>
    <dgm:cxn modelId="{497D25D9-51F6-44E6-AB7C-21BC71C637E2}" type="presOf" srcId="{662F45BE-245F-4C02-9B68-D411DBEC596F}" destId="{4CB5B4A4-EB9F-4262-B144-B8E5A989941C}" srcOrd="0" destOrd="0" presId="urn:microsoft.com/office/officeart/2005/8/layout/orgChart1"/>
    <dgm:cxn modelId="{8C25E85C-502F-4633-AE1A-59CA4F3FF7D1}" type="presOf" srcId="{8B6A2963-25AC-4E17-AB66-1AF36A607A2E}" destId="{EA59A908-447D-4CFC-A653-3A3F237F8F74}" srcOrd="0" destOrd="0" presId="urn:microsoft.com/office/officeart/2005/8/layout/orgChart1"/>
    <dgm:cxn modelId="{E40CA9D8-7FCB-452F-8F6B-A26BA67F8766}" srcId="{8B6A2963-25AC-4E17-AB66-1AF36A607A2E}" destId="{98993D1E-B34A-430F-96C0-3CF161AF5D18}" srcOrd="0" destOrd="0" parTransId="{29A5503B-B60A-4461-B0BA-D02E8AC284EC}" sibTransId="{CEB92306-1D6D-40AB-A669-A88B60D1C345}"/>
    <dgm:cxn modelId="{B833B6FD-5882-4288-A3E9-C9CFAE64816D}" srcId="{98993D1E-B34A-430F-96C0-3CF161AF5D18}" destId="{21B04842-3168-47F5-8F62-3417F41783B5}" srcOrd="2" destOrd="0" parTransId="{63A3A2B9-DF2C-47AC-822D-2BD8C376C935}" sibTransId="{A0DAF9C3-2CCA-4526-B32D-73A3F66F382A}"/>
    <dgm:cxn modelId="{DFB5DEAD-51BF-4F5C-B557-102EEBE38CC4}" type="presOf" srcId="{45797B0F-B1CD-41EC-A4AD-7B74881DCF21}" destId="{7C44A541-CF35-44F3-8359-2DA8FF9078B2}" srcOrd="0" destOrd="0" presId="urn:microsoft.com/office/officeart/2005/8/layout/orgChart1"/>
    <dgm:cxn modelId="{C39EC0BD-B9AA-436E-B643-E951ECD5EB2A}" type="presOf" srcId="{98993D1E-B34A-430F-96C0-3CF161AF5D18}" destId="{8D56B93A-6E03-47F9-8A46-12CEB824B14C}" srcOrd="0" destOrd="0" presId="urn:microsoft.com/office/officeart/2005/8/layout/orgChart1"/>
    <dgm:cxn modelId="{94D475E4-9C5D-47CE-99F9-11B544637F22}" type="presOf" srcId="{21B04842-3168-47F5-8F62-3417F41783B5}" destId="{2CABED42-2E4A-4FB2-B701-A0FBED2438C1}" srcOrd="0" destOrd="0" presId="urn:microsoft.com/office/officeart/2005/8/layout/orgChart1"/>
    <dgm:cxn modelId="{01B80A76-2A45-40F7-B14B-9015C45732F5}" type="presParOf" srcId="{EA59A908-447D-4CFC-A653-3A3F237F8F74}" destId="{3900D620-10DF-4239-9934-983AC898774F}" srcOrd="0" destOrd="0" presId="urn:microsoft.com/office/officeart/2005/8/layout/orgChart1"/>
    <dgm:cxn modelId="{88A76AD1-9C33-448D-B5A0-53B0892C5F3E}" type="presParOf" srcId="{3900D620-10DF-4239-9934-983AC898774F}" destId="{D2A6DFC6-C804-4C69-8B7A-25D3C69BE077}" srcOrd="0" destOrd="0" presId="urn:microsoft.com/office/officeart/2005/8/layout/orgChart1"/>
    <dgm:cxn modelId="{B1C609E2-1BBF-4759-B9EA-7D6CD8B5CE8B}" type="presParOf" srcId="{D2A6DFC6-C804-4C69-8B7A-25D3C69BE077}" destId="{8D56B93A-6E03-47F9-8A46-12CEB824B14C}" srcOrd="0" destOrd="0" presId="urn:microsoft.com/office/officeart/2005/8/layout/orgChart1"/>
    <dgm:cxn modelId="{A4EA7AE5-7D94-4F28-908B-B9373458CBDD}" type="presParOf" srcId="{D2A6DFC6-C804-4C69-8B7A-25D3C69BE077}" destId="{AE9764C5-A0DD-421D-9969-98FD8B656C52}" srcOrd="1" destOrd="0" presId="urn:microsoft.com/office/officeart/2005/8/layout/orgChart1"/>
    <dgm:cxn modelId="{650A738E-6DFB-4C88-B989-7FE98D3964E0}" type="presParOf" srcId="{3900D620-10DF-4239-9934-983AC898774F}" destId="{272AD2EB-6A7E-443B-B167-6148C70860C5}" srcOrd="1" destOrd="0" presId="urn:microsoft.com/office/officeart/2005/8/layout/orgChart1"/>
    <dgm:cxn modelId="{AAFD772D-6DAE-4325-9E4E-CB356BCFBBCF}" type="presParOf" srcId="{272AD2EB-6A7E-443B-B167-6148C70860C5}" destId="{7C44A541-CF35-44F3-8359-2DA8FF9078B2}" srcOrd="0" destOrd="0" presId="urn:microsoft.com/office/officeart/2005/8/layout/orgChart1"/>
    <dgm:cxn modelId="{64A8DB01-FA33-4993-91EF-FD33AAFBDB1E}" type="presParOf" srcId="{272AD2EB-6A7E-443B-B167-6148C70860C5}" destId="{131B17D6-1CED-42BA-8DE6-A152834D994D}" srcOrd="1" destOrd="0" presId="urn:microsoft.com/office/officeart/2005/8/layout/orgChart1"/>
    <dgm:cxn modelId="{1FBDA09C-2A59-4B24-991A-725CF967449F}" type="presParOf" srcId="{131B17D6-1CED-42BA-8DE6-A152834D994D}" destId="{BBC04E60-14D3-4FD4-AE46-5D64EBC6B47C}" srcOrd="0" destOrd="0" presId="urn:microsoft.com/office/officeart/2005/8/layout/orgChart1"/>
    <dgm:cxn modelId="{919A612F-E311-4546-AA86-DC65B0DA5CD9}" type="presParOf" srcId="{BBC04E60-14D3-4FD4-AE46-5D64EBC6B47C}" destId="{77C961DD-2B11-4829-874A-1C6245B953FF}" srcOrd="0" destOrd="0" presId="urn:microsoft.com/office/officeart/2005/8/layout/orgChart1"/>
    <dgm:cxn modelId="{82E63EC1-2329-4323-8844-8F1677C259FC}" type="presParOf" srcId="{BBC04E60-14D3-4FD4-AE46-5D64EBC6B47C}" destId="{078ACD0C-A0A4-4283-A4FD-F2A0B9134FBC}" srcOrd="1" destOrd="0" presId="urn:microsoft.com/office/officeart/2005/8/layout/orgChart1"/>
    <dgm:cxn modelId="{B99F807B-4C0B-49AF-A6FD-02765CA0B58B}" type="presParOf" srcId="{131B17D6-1CED-42BA-8DE6-A152834D994D}" destId="{48F5304A-6F95-40ED-AEEE-D7EA0C3DAC69}" srcOrd="1" destOrd="0" presId="urn:microsoft.com/office/officeart/2005/8/layout/orgChart1"/>
    <dgm:cxn modelId="{4DB7229A-1B74-4A93-A38D-13E0DC26887F}" type="presParOf" srcId="{131B17D6-1CED-42BA-8DE6-A152834D994D}" destId="{CF1F24D8-EF70-45AF-9744-A416BE88CDC8}" srcOrd="2" destOrd="0" presId="urn:microsoft.com/office/officeart/2005/8/layout/orgChart1"/>
    <dgm:cxn modelId="{05AA20C5-5468-4513-AAB1-925E777760C8}" type="presParOf" srcId="{272AD2EB-6A7E-443B-B167-6148C70860C5}" destId="{4CB5B4A4-EB9F-4262-B144-B8E5A989941C}" srcOrd="2" destOrd="0" presId="urn:microsoft.com/office/officeart/2005/8/layout/orgChart1"/>
    <dgm:cxn modelId="{109CB476-2D0A-4A56-877F-131B4D4462C0}" type="presParOf" srcId="{272AD2EB-6A7E-443B-B167-6148C70860C5}" destId="{020B4C5A-3977-4C05-BDCA-1062C19B2786}" srcOrd="3" destOrd="0" presId="urn:microsoft.com/office/officeart/2005/8/layout/orgChart1"/>
    <dgm:cxn modelId="{5ED44D60-D5E6-4E6C-B8FD-DCEDB835008E}" type="presParOf" srcId="{020B4C5A-3977-4C05-BDCA-1062C19B2786}" destId="{C602D8F2-DDFA-43CA-91C7-62F6F3F08980}" srcOrd="0" destOrd="0" presId="urn:microsoft.com/office/officeart/2005/8/layout/orgChart1"/>
    <dgm:cxn modelId="{AE61A8B9-650D-452D-8E1D-582A598E275E}" type="presParOf" srcId="{C602D8F2-DDFA-43CA-91C7-62F6F3F08980}" destId="{0689965A-698F-4F3A-B978-8524B939C47A}" srcOrd="0" destOrd="0" presId="urn:microsoft.com/office/officeart/2005/8/layout/orgChart1"/>
    <dgm:cxn modelId="{2103BE71-7D71-457C-9FDA-8BC1EDC529FD}" type="presParOf" srcId="{C602D8F2-DDFA-43CA-91C7-62F6F3F08980}" destId="{ED98B521-2915-4352-97F1-03283473BFFF}" srcOrd="1" destOrd="0" presId="urn:microsoft.com/office/officeart/2005/8/layout/orgChart1"/>
    <dgm:cxn modelId="{47904780-7AD7-4873-AD1C-F84E141ED457}" type="presParOf" srcId="{020B4C5A-3977-4C05-BDCA-1062C19B2786}" destId="{D798921E-EFCD-415A-B81D-5CE64C0802FD}" srcOrd="1" destOrd="0" presId="urn:microsoft.com/office/officeart/2005/8/layout/orgChart1"/>
    <dgm:cxn modelId="{FA04D578-1C2C-4013-B10C-B93E555D7A10}" type="presParOf" srcId="{020B4C5A-3977-4C05-BDCA-1062C19B2786}" destId="{435DBADD-13EF-44B9-91E0-078FA4B80ABE}" srcOrd="2" destOrd="0" presId="urn:microsoft.com/office/officeart/2005/8/layout/orgChart1"/>
    <dgm:cxn modelId="{45E0EB98-FF11-4DF9-A401-EE8514EC5E76}" type="presParOf" srcId="{272AD2EB-6A7E-443B-B167-6148C70860C5}" destId="{A57D5423-6F8C-4494-A746-76A4AA1C72FB}" srcOrd="4" destOrd="0" presId="urn:microsoft.com/office/officeart/2005/8/layout/orgChart1"/>
    <dgm:cxn modelId="{3FFA7493-2FB4-4303-935C-473B90CDED83}" type="presParOf" srcId="{272AD2EB-6A7E-443B-B167-6148C70860C5}" destId="{8BEE2A72-DE10-46AA-9B31-18850988309A}" srcOrd="5" destOrd="0" presId="urn:microsoft.com/office/officeart/2005/8/layout/orgChart1"/>
    <dgm:cxn modelId="{D99D0B53-D879-4716-82DC-AEA75689268E}" type="presParOf" srcId="{8BEE2A72-DE10-46AA-9B31-18850988309A}" destId="{4780D20B-B65E-42A8-BB5A-838384A36BE8}" srcOrd="0" destOrd="0" presId="urn:microsoft.com/office/officeart/2005/8/layout/orgChart1"/>
    <dgm:cxn modelId="{1CA41A9B-1C49-46B9-A8FF-16E81372F61F}" type="presParOf" srcId="{4780D20B-B65E-42A8-BB5A-838384A36BE8}" destId="{2CABED42-2E4A-4FB2-B701-A0FBED2438C1}" srcOrd="0" destOrd="0" presId="urn:microsoft.com/office/officeart/2005/8/layout/orgChart1"/>
    <dgm:cxn modelId="{A7EABF03-EF54-48FC-8B21-AD61771CA025}" type="presParOf" srcId="{4780D20B-B65E-42A8-BB5A-838384A36BE8}" destId="{E810A030-3176-48DB-A645-107F6198ABF8}" srcOrd="1" destOrd="0" presId="urn:microsoft.com/office/officeart/2005/8/layout/orgChart1"/>
    <dgm:cxn modelId="{031EE434-FB27-4B26-8C41-0D3207628963}" type="presParOf" srcId="{8BEE2A72-DE10-46AA-9B31-18850988309A}" destId="{4F37A97E-1B9F-4758-9FFD-4E6F26C98C2E}" srcOrd="1" destOrd="0" presId="urn:microsoft.com/office/officeart/2005/8/layout/orgChart1"/>
    <dgm:cxn modelId="{CA0FDA16-A5DF-4DA4-9CC4-471225E17934}" type="presParOf" srcId="{8BEE2A72-DE10-46AA-9B31-18850988309A}" destId="{64AE69DE-4C9A-44DC-BD47-CBC613A64A0B}" srcOrd="2" destOrd="0" presId="urn:microsoft.com/office/officeart/2005/8/layout/orgChart1"/>
    <dgm:cxn modelId="{24B8EC06-77C0-4783-8F0D-16FBCDC514DD}" type="presParOf" srcId="{3900D620-10DF-4239-9934-983AC898774F}" destId="{634C5F01-0E81-448D-9A81-F775EEC42948}" srcOrd="2" destOrd="0" presId="urn:microsoft.com/office/officeart/2005/8/layout/orgChart1"/>
  </dgm:cxnLst>
  <dgm:bg/>
  <dgm:whole/>
</dgm:dataModel>
</file>

<file path=ppt/diagrams/data3.xml><?xml version="1.0" encoding="utf-8"?>
<dgm:dataModel xmlns:dgm="http://schemas.openxmlformats.org/drawingml/2006/diagram" xmlns:a="http://schemas.openxmlformats.org/drawingml/2006/main">
  <dgm:ptLst>
    <dgm:pt modelId="{8B6A2963-25AC-4E17-AB66-1AF36A607A2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98993D1E-B34A-430F-96C0-3CF161AF5D18}">
      <dgm:prSet phldrT="[Text]" custT="1"/>
      <dgm:spPr/>
      <dgm:t>
        <a:bodyPr/>
        <a:lstStyle/>
        <a:p>
          <a:r>
            <a:rPr lang="en-US" sz="2400" dirty="0" smtClean="0"/>
            <a:t>THROUGH</a:t>
          </a:r>
          <a:endParaRPr lang="en-US" sz="2400" dirty="0"/>
        </a:p>
      </dgm:t>
    </dgm:pt>
    <dgm:pt modelId="{29A5503B-B60A-4461-B0BA-D02E8AC284EC}" type="parTrans" cxnId="{E40CA9D8-7FCB-452F-8F6B-A26BA67F8766}">
      <dgm:prSet/>
      <dgm:spPr/>
      <dgm:t>
        <a:bodyPr/>
        <a:lstStyle/>
        <a:p>
          <a:endParaRPr lang="en-US"/>
        </a:p>
      </dgm:t>
    </dgm:pt>
    <dgm:pt modelId="{CEB92306-1D6D-40AB-A669-A88B60D1C345}" type="sibTrans" cxnId="{E40CA9D8-7FCB-452F-8F6B-A26BA67F8766}">
      <dgm:prSet/>
      <dgm:spPr/>
      <dgm:t>
        <a:bodyPr/>
        <a:lstStyle/>
        <a:p>
          <a:endParaRPr lang="en-US"/>
        </a:p>
      </dgm:t>
    </dgm:pt>
    <dgm:pt modelId="{C080529A-95A2-4A21-9CAA-550E76AB9DCD}">
      <dgm:prSet phldrT="[Text]" custT="1"/>
      <dgm:spPr/>
      <dgm:t>
        <a:bodyPr/>
        <a:lstStyle/>
        <a:p>
          <a:r>
            <a:rPr lang="en-US" sz="2400" smtClean="0"/>
            <a:t>Financing programmes</a:t>
          </a:r>
          <a:endParaRPr lang="en-US" sz="2400" dirty="0"/>
        </a:p>
      </dgm:t>
    </dgm:pt>
    <dgm:pt modelId="{45797B0F-B1CD-41EC-A4AD-7B74881DCF21}" type="parTrans" cxnId="{1CD49581-9590-4B25-AC19-6C60717A515F}">
      <dgm:prSet/>
      <dgm:spPr/>
      <dgm:t>
        <a:bodyPr/>
        <a:lstStyle/>
        <a:p>
          <a:endParaRPr lang="en-US"/>
        </a:p>
      </dgm:t>
    </dgm:pt>
    <dgm:pt modelId="{52F9B5E6-F384-4877-8C3F-29678D5B8F6F}" type="sibTrans" cxnId="{1CD49581-9590-4B25-AC19-6C60717A515F}">
      <dgm:prSet/>
      <dgm:spPr/>
      <dgm:t>
        <a:bodyPr/>
        <a:lstStyle/>
        <a:p>
          <a:endParaRPr lang="en-US"/>
        </a:p>
      </dgm:t>
    </dgm:pt>
    <dgm:pt modelId="{1FDB0D9F-A16A-4454-ACE5-3FF2F1501B64}">
      <dgm:prSet phldrT="[Text]" custT="1"/>
      <dgm:spPr/>
      <dgm:t>
        <a:bodyPr/>
        <a:lstStyle/>
        <a:p>
          <a:r>
            <a:rPr lang="en-US" sz="2400" dirty="0" smtClean="0"/>
            <a:t>Value added services</a:t>
          </a:r>
          <a:endParaRPr lang="en-US" sz="2400" dirty="0"/>
        </a:p>
      </dgm:t>
    </dgm:pt>
    <dgm:pt modelId="{6D17482E-8F6D-4C47-AC7C-1F848A2ED200}" type="parTrans" cxnId="{9489EACA-0ACC-4B62-BB84-92232987AD4B}">
      <dgm:prSet/>
      <dgm:spPr/>
      <dgm:t>
        <a:bodyPr/>
        <a:lstStyle/>
        <a:p>
          <a:endParaRPr lang="en-US"/>
        </a:p>
      </dgm:t>
    </dgm:pt>
    <dgm:pt modelId="{388B755C-ED34-4C10-B135-C638CFBFB5E8}" type="sibTrans" cxnId="{9489EACA-0ACC-4B62-BB84-92232987AD4B}">
      <dgm:prSet/>
      <dgm:spPr/>
      <dgm:t>
        <a:bodyPr/>
        <a:lstStyle/>
        <a:p>
          <a:endParaRPr lang="en-US"/>
        </a:p>
      </dgm:t>
    </dgm:pt>
    <dgm:pt modelId="{AEAE0035-C636-4429-8FB5-3AE28FF9DC38}">
      <dgm:prSet phldrT="[Text]" custT="1"/>
      <dgm:spPr/>
      <dgm:t>
        <a:bodyPr/>
        <a:lstStyle/>
        <a:p>
          <a:r>
            <a:rPr lang="en-US" sz="2400" dirty="0" smtClean="0"/>
            <a:t>Research &amp; Analysis</a:t>
          </a:r>
          <a:endParaRPr lang="en-US" sz="2400" dirty="0"/>
        </a:p>
      </dgm:t>
    </dgm:pt>
    <dgm:pt modelId="{6867BADB-D207-49D4-BC24-DCF0625D8530}" type="parTrans" cxnId="{D163C454-1AA3-4F48-AE43-58703DA5D7F1}">
      <dgm:prSet/>
      <dgm:spPr/>
      <dgm:t>
        <a:bodyPr/>
        <a:lstStyle/>
        <a:p>
          <a:endParaRPr lang="en-US"/>
        </a:p>
      </dgm:t>
    </dgm:pt>
    <dgm:pt modelId="{43481F79-8344-4306-8F2D-17EC555707B3}" type="sibTrans" cxnId="{D163C454-1AA3-4F48-AE43-58703DA5D7F1}">
      <dgm:prSet/>
      <dgm:spPr/>
      <dgm:t>
        <a:bodyPr/>
        <a:lstStyle/>
        <a:p>
          <a:endParaRPr lang="en-US"/>
        </a:p>
      </dgm:t>
    </dgm:pt>
    <dgm:pt modelId="{EA59A908-447D-4CFC-A653-3A3F237F8F74}" type="pres">
      <dgm:prSet presAssocID="{8B6A2963-25AC-4E17-AB66-1AF36A607A2E}" presName="hierChild1" presStyleCnt="0">
        <dgm:presLayoutVars>
          <dgm:orgChart val="1"/>
          <dgm:chPref val="1"/>
          <dgm:dir/>
          <dgm:animOne val="branch"/>
          <dgm:animLvl val="lvl"/>
          <dgm:resizeHandles/>
        </dgm:presLayoutVars>
      </dgm:prSet>
      <dgm:spPr/>
      <dgm:t>
        <a:bodyPr/>
        <a:lstStyle/>
        <a:p>
          <a:endParaRPr lang="en-US"/>
        </a:p>
      </dgm:t>
    </dgm:pt>
    <dgm:pt modelId="{3900D620-10DF-4239-9934-983AC898774F}" type="pres">
      <dgm:prSet presAssocID="{98993D1E-B34A-430F-96C0-3CF161AF5D18}" presName="hierRoot1" presStyleCnt="0">
        <dgm:presLayoutVars>
          <dgm:hierBranch val="init"/>
        </dgm:presLayoutVars>
      </dgm:prSet>
      <dgm:spPr/>
    </dgm:pt>
    <dgm:pt modelId="{D2A6DFC6-C804-4C69-8B7A-25D3C69BE077}" type="pres">
      <dgm:prSet presAssocID="{98993D1E-B34A-430F-96C0-3CF161AF5D18}" presName="rootComposite1" presStyleCnt="0"/>
      <dgm:spPr/>
    </dgm:pt>
    <dgm:pt modelId="{8D56B93A-6E03-47F9-8A46-12CEB824B14C}" type="pres">
      <dgm:prSet presAssocID="{98993D1E-B34A-430F-96C0-3CF161AF5D18}" presName="rootText1" presStyleLbl="node0" presStyleIdx="0" presStyleCnt="1" custScaleX="132794">
        <dgm:presLayoutVars>
          <dgm:chPref val="3"/>
        </dgm:presLayoutVars>
      </dgm:prSet>
      <dgm:spPr/>
      <dgm:t>
        <a:bodyPr/>
        <a:lstStyle/>
        <a:p>
          <a:endParaRPr lang="en-US"/>
        </a:p>
      </dgm:t>
    </dgm:pt>
    <dgm:pt modelId="{AE9764C5-A0DD-421D-9969-98FD8B656C52}" type="pres">
      <dgm:prSet presAssocID="{98993D1E-B34A-430F-96C0-3CF161AF5D18}" presName="rootConnector1" presStyleLbl="node1" presStyleIdx="0" presStyleCnt="0"/>
      <dgm:spPr/>
      <dgm:t>
        <a:bodyPr/>
        <a:lstStyle/>
        <a:p>
          <a:endParaRPr lang="en-US"/>
        </a:p>
      </dgm:t>
    </dgm:pt>
    <dgm:pt modelId="{272AD2EB-6A7E-443B-B167-6148C70860C5}" type="pres">
      <dgm:prSet presAssocID="{98993D1E-B34A-430F-96C0-3CF161AF5D18}" presName="hierChild2" presStyleCnt="0"/>
      <dgm:spPr/>
    </dgm:pt>
    <dgm:pt modelId="{7C44A541-CF35-44F3-8359-2DA8FF9078B2}" type="pres">
      <dgm:prSet presAssocID="{45797B0F-B1CD-41EC-A4AD-7B74881DCF21}" presName="Name37" presStyleLbl="parChTrans1D2" presStyleIdx="0" presStyleCnt="3"/>
      <dgm:spPr/>
      <dgm:t>
        <a:bodyPr/>
        <a:lstStyle/>
        <a:p>
          <a:endParaRPr lang="en-US"/>
        </a:p>
      </dgm:t>
    </dgm:pt>
    <dgm:pt modelId="{131B17D6-1CED-42BA-8DE6-A152834D994D}" type="pres">
      <dgm:prSet presAssocID="{C080529A-95A2-4A21-9CAA-550E76AB9DCD}" presName="hierRoot2" presStyleCnt="0">
        <dgm:presLayoutVars>
          <dgm:hierBranch val="init"/>
        </dgm:presLayoutVars>
      </dgm:prSet>
      <dgm:spPr/>
    </dgm:pt>
    <dgm:pt modelId="{BBC04E60-14D3-4FD4-AE46-5D64EBC6B47C}" type="pres">
      <dgm:prSet presAssocID="{C080529A-95A2-4A21-9CAA-550E76AB9DCD}" presName="rootComposite" presStyleCnt="0"/>
      <dgm:spPr/>
    </dgm:pt>
    <dgm:pt modelId="{77C961DD-2B11-4829-874A-1C6245B953FF}" type="pres">
      <dgm:prSet presAssocID="{C080529A-95A2-4A21-9CAA-550E76AB9DCD}" presName="rootText" presStyleLbl="node2" presStyleIdx="0" presStyleCnt="3">
        <dgm:presLayoutVars>
          <dgm:chPref val="3"/>
        </dgm:presLayoutVars>
      </dgm:prSet>
      <dgm:spPr/>
      <dgm:t>
        <a:bodyPr/>
        <a:lstStyle/>
        <a:p>
          <a:endParaRPr lang="en-US"/>
        </a:p>
      </dgm:t>
    </dgm:pt>
    <dgm:pt modelId="{078ACD0C-A0A4-4283-A4FD-F2A0B9134FBC}" type="pres">
      <dgm:prSet presAssocID="{C080529A-95A2-4A21-9CAA-550E76AB9DCD}" presName="rootConnector" presStyleLbl="node2" presStyleIdx="0" presStyleCnt="3"/>
      <dgm:spPr/>
      <dgm:t>
        <a:bodyPr/>
        <a:lstStyle/>
        <a:p>
          <a:endParaRPr lang="en-US"/>
        </a:p>
      </dgm:t>
    </dgm:pt>
    <dgm:pt modelId="{48F5304A-6F95-40ED-AEEE-D7EA0C3DAC69}" type="pres">
      <dgm:prSet presAssocID="{C080529A-95A2-4A21-9CAA-550E76AB9DCD}" presName="hierChild4" presStyleCnt="0"/>
      <dgm:spPr/>
    </dgm:pt>
    <dgm:pt modelId="{CF1F24D8-EF70-45AF-9744-A416BE88CDC8}" type="pres">
      <dgm:prSet presAssocID="{C080529A-95A2-4A21-9CAA-550E76AB9DCD}" presName="hierChild5" presStyleCnt="0"/>
      <dgm:spPr/>
    </dgm:pt>
    <dgm:pt modelId="{D6FB53EA-9FE3-4CCA-BEAD-2EE0CED0F161}" type="pres">
      <dgm:prSet presAssocID="{6D17482E-8F6D-4C47-AC7C-1F848A2ED200}" presName="Name37" presStyleLbl="parChTrans1D2" presStyleIdx="1" presStyleCnt="3"/>
      <dgm:spPr/>
      <dgm:t>
        <a:bodyPr/>
        <a:lstStyle/>
        <a:p>
          <a:endParaRPr lang="en-US"/>
        </a:p>
      </dgm:t>
    </dgm:pt>
    <dgm:pt modelId="{7F250E88-2E13-4749-A16A-8752136FFAC0}" type="pres">
      <dgm:prSet presAssocID="{1FDB0D9F-A16A-4454-ACE5-3FF2F1501B64}" presName="hierRoot2" presStyleCnt="0">
        <dgm:presLayoutVars>
          <dgm:hierBranch val="init"/>
        </dgm:presLayoutVars>
      </dgm:prSet>
      <dgm:spPr/>
    </dgm:pt>
    <dgm:pt modelId="{C5173B27-C423-4699-A834-D1D9AF2EF454}" type="pres">
      <dgm:prSet presAssocID="{1FDB0D9F-A16A-4454-ACE5-3FF2F1501B64}" presName="rootComposite" presStyleCnt="0"/>
      <dgm:spPr/>
    </dgm:pt>
    <dgm:pt modelId="{19800775-730D-4F75-A103-353B91F01761}" type="pres">
      <dgm:prSet presAssocID="{1FDB0D9F-A16A-4454-ACE5-3FF2F1501B64}" presName="rootText" presStyleLbl="node2" presStyleIdx="1" presStyleCnt="3">
        <dgm:presLayoutVars>
          <dgm:chPref val="3"/>
        </dgm:presLayoutVars>
      </dgm:prSet>
      <dgm:spPr/>
      <dgm:t>
        <a:bodyPr/>
        <a:lstStyle/>
        <a:p>
          <a:endParaRPr lang="en-US"/>
        </a:p>
      </dgm:t>
    </dgm:pt>
    <dgm:pt modelId="{0D20047B-73DB-413B-BE45-9C6B6EC31A3B}" type="pres">
      <dgm:prSet presAssocID="{1FDB0D9F-A16A-4454-ACE5-3FF2F1501B64}" presName="rootConnector" presStyleLbl="node2" presStyleIdx="1" presStyleCnt="3"/>
      <dgm:spPr/>
      <dgm:t>
        <a:bodyPr/>
        <a:lstStyle/>
        <a:p>
          <a:endParaRPr lang="en-US"/>
        </a:p>
      </dgm:t>
    </dgm:pt>
    <dgm:pt modelId="{7E690087-3E0B-4363-BA30-838DC222711B}" type="pres">
      <dgm:prSet presAssocID="{1FDB0D9F-A16A-4454-ACE5-3FF2F1501B64}" presName="hierChild4" presStyleCnt="0"/>
      <dgm:spPr/>
    </dgm:pt>
    <dgm:pt modelId="{8B4F59D0-C7CB-47A3-BF83-4FCC671024E4}" type="pres">
      <dgm:prSet presAssocID="{1FDB0D9F-A16A-4454-ACE5-3FF2F1501B64}" presName="hierChild5" presStyleCnt="0"/>
      <dgm:spPr/>
    </dgm:pt>
    <dgm:pt modelId="{BF05E270-2F7F-4B09-8C8E-A164BADE1BDF}" type="pres">
      <dgm:prSet presAssocID="{6867BADB-D207-49D4-BC24-DCF0625D8530}" presName="Name37" presStyleLbl="parChTrans1D2" presStyleIdx="2" presStyleCnt="3"/>
      <dgm:spPr/>
      <dgm:t>
        <a:bodyPr/>
        <a:lstStyle/>
        <a:p>
          <a:endParaRPr lang="en-US"/>
        </a:p>
      </dgm:t>
    </dgm:pt>
    <dgm:pt modelId="{8C6BDDEF-4C21-4AB0-81D4-4ECC48F08668}" type="pres">
      <dgm:prSet presAssocID="{AEAE0035-C636-4429-8FB5-3AE28FF9DC38}" presName="hierRoot2" presStyleCnt="0">
        <dgm:presLayoutVars>
          <dgm:hierBranch val="init"/>
        </dgm:presLayoutVars>
      </dgm:prSet>
      <dgm:spPr/>
    </dgm:pt>
    <dgm:pt modelId="{DCBCD86E-E36F-4240-A393-92B6D0484424}" type="pres">
      <dgm:prSet presAssocID="{AEAE0035-C636-4429-8FB5-3AE28FF9DC38}" presName="rootComposite" presStyleCnt="0"/>
      <dgm:spPr/>
    </dgm:pt>
    <dgm:pt modelId="{2C4230D0-4DD7-4DA7-9036-0F07271C266F}" type="pres">
      <dgm:prSet presAssocID="{AEAE0035-C636-4429-8FB5-3AE28FF9DC38}" presName="rootText" presStyleLbl="node2" presStyleIdx="2" presStyleCnt="3">
        <dgm:presLayoutVars>
          <dgm:chPref val="3"/>
        </dgm:presLayoutVars>
      </dgm:prSet>
      <dgm:spPr/>
      <dgm:t>
        <a:bodyPr/>
        <a:lstStyle/>
        <a:p>
          <a:endParaRPr lang="en-US"/>
        </a:p>
      </dgm:t>
    </dgm:pt>
    <dgm:pt modelId="{C4178760-89DE-417C-AAB4-E8D13DAD24CA}" type="pres">
      <dgm:prSet presAssocID="{AEAE0035-C636-4429-8FB5-3AE28FF9DC38}" presName="rootConnector" presStyleLbl="node2" presStyleIdx="2" presStyleCnt="3"/>
      <dgm:spPr/>
      <dgm:t>
        <a:bodyPr/>
        <a:lstStyle/>
        <a:p>
          <a:endParaRPr lang="en-US"/>
        </a:p>
      </dgm:t>
    </dgm:pt>
    <dgm:pt modelId="{AC450435-1A8C-4B01-8ED0-82D066DC1662}" type="pres">
      <dgm:prSet presAssocID="{AEAE0035-C636-4429-8FB5-3AE28FF9DC38}" presName="hierChild4" presStyleCnt="0"/>
      <dgm:spPr/>
    </dgm:pt>
    <dgm:pt modelId="{189DE82E-EAC7-41E6-80E8-C99415B19F48}" type="pres">
      <dgm:prSet presAssocID="{AEAE0035-C636-4429-8FB5-3AE28FF9DC38}" presName="hierChild5" presStyleCnt="0"/>
      <dgm:spPr/>
    </dgm:pt>
    <dgm:pt modelId="{634C5F01-0E81-448D-9A81-F775EEC42948}" type="pres">
      <dgm:prSet presAssocID="{98993D1E-B34A-430F-96C0-3CF161AF5D18}" presName="hierChild3" presStyleCnt="0"/>
      <dgm:spPr/>
    </dgm:pt>
  </dgm:ptLst>
  <dgm:cxnLst>
    <dgm:cxn modelId="{4B0987F3-9B87-4CE0-8842-4C380687B05E}" type="presOf" srcId="{8B6A2963-25AC-4E17-AB66-1AF36A607A2E}" destId="{EA59A908-447D-4CFC-A653-3A3F237F8F74}" srcOrd="0" destOrd="0" presId="urn:microsoft.com/office/officeart/2005/8/layout/orgChart1"/>
    <dgm:cxn modelId="{C2C21DFC-8A77-4016-815A-4D7A132CA8CB}" type="presOf" srcId="{45797B0F-B1CD-41EC-A4AD-7B74881DCF21}" destId="{7C44A541-CF35-44F3-8359-2DA8FF9078B2}" srcOrd="0" destOrd="0" presId="urn:microsoft.com/office/officeart/2005/8/layout/orgChart1"/>
    <dgm:cxn modelId="{0B36DA7F-7788-4BAB-9F23-7423B60B5C11}" type="presOf" srcId="{AEAE0035-C636-4429-8FB5-3AE28FF9DC38}" destId="{C4178760-89DE-417C-AAB4-E8D13DAD24CA}" srcOrd="1" destOrd="0" presId="urn:microsoft.com/office/officeart/2005/8/layout/orgChart1"/>
    <dgm:cxn modelId="{984595E2-8CB0-4BED-80E8-8D9B8A023246}" type="presOf" srcId="{C080529A-95A2-4A21-9CAA-550E76AB9DCD}" destId="{078ACD0C-A0A4-4283-A4FD-F2A0B9134FBC}" srcOrd="1" destOrd="0" presId="urn:microsoft.com/office/officeart/2005/8/layout/orgChart1"/>
    <dgm:cxn modelId="{1CD49581-9590-4B25-AC19-6C60717A515F}" srcId="{98993D1E-B34A-430F-96C0-3CF161AF5D18}" destId="{C080529A-95A2-4A21-9CAA-550E76AB9DCD}" srcOrd="0" destOrd="0" parTransId="{45797B0F-B1CD-41EC-A4AD-7B74881DCF21}" sibTransId="{52F9B5E6-F384-4877-8C3F-29678D5B8F6F}"/>
    <dgm:cxn modelId="{BEE712E7-0346-4BDD-9C06-18CE95A53ECD}" type="presOf" srcId="{98993D1E-B34A-430F-96C0-3CF161AF5D18}" destId="{AE9764C5-A0DD-421D-9969-98FD8B656C52}" srcOrd="1" destOrd="0" presId="urn:microsoft.com/office/officeart/2005/8/layout/orgChart1"/>
    <dgm:cxn modelId="{10AF9109-683C-4A14-81A9-70FB37D068CC}" type="presOf" srcId="{1FDB0D9F-A16A-4454-ACE5-3FF2F1501B64}" destId="{0D20047B-73DB-413B-BE45-9C6B6EC31A3B}" srcOrd="1" destOrd="0" presId="urn:microsoft.com/office/officeart/2005/8/layout/orgChart1"/>
    <dgm:cxn modelId="{E40CA9D8-7FCB-452F-8F6B-A26BA67F8766}" srcId="{8B6A2963-25AC-4E17-AB66-1AF36A607A2E}" destId="{98993D1E-B34A-430F-96C0-3CF161AF5D18}" srcOrd="0" destOrd="0" parTransId="{29A5503B-B60A-4461-B0BA-D02E8AC284EC}" sibTransId="{CEB92306-1D6D-40AB-A669-A88B60D1C345}"/>
    <dgm:cxn modelId="{40C90F24-3011-47F8-A93C-2322133028E5}" type="presOf" srcId="{6867BADB-D207-49D4-BC24-DCF0625D8530}" destId="{BF05E270-2F7F-4B09-8C8E-A164BADE1BDF}" srcOrd="0" destOrd="0" presId="urn:microsoft.com/office/officeart/2005/8/layout/orgChart1"/>
    <dgm:cxn modelId="{D163C454-1AA3-4F48-AE43-58703DA5D7F1}" srcId="{98993D1E-B34A-430F-96C0-3CF161AF5D18}" destId="{AEAE0035-C636-4429-8FB5-3AE28FF9DC38}" srcOrd="2" destOrd="0" parTransId="{6867BADB-D207-49D4-BC24-DCF0625D8530}" sibTransId="{43481F79-8344-4306-8F2D-17EC555707B3}"/>
    <dgm:cxn modelId="{9489EACA-0ACC-4B62-BB84-92232987AD4B}" srcId="{98993D1E-B34A-430F-96C0-3CF161AF5D18}" destId="{1FDB0D9F-A16A-4454-ACE5-3FF2F1501B64}" srcOrd="1" destOrd="0" parTransId="{6D17482E-8F6D-4C47-AC7C-1F848A2ED200}" sibTransId="{388B755C-ED34-4C10-B135-C638CFBFB5E8}"/>
    <dgm:cxn modelId="{F3B07869-4B7D-4E37-82CC-2718B4040DD8}" type="presOf" srcId="{98993D1E-B34A-430F-96C0-3CF161AF5D18}" destId="{8D56B93A-6E03-47F9-8A46-12CEB824B14C}" srcOrd="0" destOrd="0" presId="urn:microsoft.com/office/officeart/2005/8/layout/orgChart1"/>
    <dgm:cxn modelId="{D310CD6A-84BF-48CA-BBA9-0785B5B67825}" type="presOf" srcId="{1FDB0D9F-A16A-4454-ACE5-3FF2F1501B64}" destId="{19800775-730D-4F75-A103-353B91F01761}" srcOrd="0" destOrd="0" presId="urn:microsoft.com/office/officeart/2005/8/layout/orgChart1"/>
    <dgm:cxn modelId="{4A14E1B5-A1E5-415B-B71D-A38707A95121}" type="presOf" srcId="{AEAE0035-C636-4429-8FB5-3AE28FF9DC38}" destId="{2C4230D0-4DD7-4DA7-9036-0F07271C266F}" srcOrd="0" destOrd="0" presId="urn:microsoft.com/office/officeart/2005/8/layout/orgChart1"/>
    <dgm:cxn modelId="{252444A9-6069-4A8A-ABB7-D4AEA7A1CD9C}" type="presOf" srcId="{6D17482E-8F6D-4C47-AC7C-1F848A2ED200}" destId="{D6FB53EA-9FE3-4CCA-BEAD-2EE0CED0F161}" srcOrd="0" destOrd="0" presId="urn:microsoft.com/office/officeart/2005/8/layout/orgChart1"/>
    <dgm:cxn modelId="{47EE93A1-D084-46B2-8CDE-6A62565D0A2C}" type="presOf" srcId="{C080529A-95A2-4A21-9CAA-550E76AB9DCD}" destId="{77C961DD-2B11-4829-874A-1C6245B953FF}" srcOrd="0" destOrd="0" presId="urn:microsoft.com/office/officeart/2005/8/layout/orgChart1"/>
    <dgm:cxn modelId="{900E9E4B-96AA-4A34-8AF3-3406C14EF59D}" type="presParOf" srcId="{EA59A908-447D-4CFC-A653-3A3F237F8F74}" destId="{3900D620-10DF-4239-9934-983AC898774F}" srcOrd="0" destOrd="0" presId="urn:microsoft.com/office/officeart/2005/8/layout/orgChart1"/>
    <dgm:cxn modelId="{A5DEA779-4C39-4500-A25F-CED920738DEE}" type="presParOf" srcId="{3900D620-10DF-4239-9934-983AC898774F}" destId="{D2A6DFC6-C804-4C69-8B7A-25D3C69BE077}" srcOrd="0" destOrd="0" presId="urn:microsoft.com/office/officeart/2005/8/layout/orgChart1"/>
    <dgm:cxn modelId="{2061F818-155C-48F8-AB63-935CB59B2D5A}" type="presParOf" srcId="{D2A6DFC6-C804-4C69-8B7A-25D3C69BE077}" destId="{8D56B93A-6E03-47F9-8A46-12CEB824B14C}" srcOrd="0" destOrd="0" presId="urn:microsoft.com/office/officeart/2005/8/layout/orgChart1"/>
    <dgm:cxn modelId="{0409E85E-F7C7-4A34-9DE6-FAEB8E26162B}" type="presParOf" srcId="{D2A6DFC6-C804-4C69-8B7A-25D3C69BE077}" destId="{AE9764C5-A0DD-421D-9969-98FD8B656C52}" srcOrd="1" destOrd="0" presId="urn:microsoft.com/office/officeart/2005/8/layout/orgChart1"/>
    <dgm:cxn modelId="{41280C49-D2A2-4C94-9548-82EBE4BB124A}" type="presParOf" srcId="{3900D620-10DF-4239-9934-983AC898774F}" destId="{272AD2EB-6A7E-443B-B167-6148C70860C5}" srcOrd="1" destOrd="0" presId="urn:microsoft.com/office/officeart/2005/8/layout/orgChart1"/>
    <dgm:cxn modelId="{ADB8E4AF-C69B-47F2-AEBB-F3570E920C22}" type="presParOf" srcId="{272AD2EB-6A7E-443B-B167-6148C70860C5}" destId="{7C44A541-CF35-44F3-8359-2DA8FF9078B2}" srcOrd="0" destOrd="0" presId="urn:microsoft.com/office/officeart/2005/8/layout/orgChart1"/>
    <dgm:cxn modelId="{7E4671EC-03D7-450C-B46F-EC3E13DB77E7}" type="presParOf" srcId="{272AD2EB-6A7E-443B-B167-6148C70860C5}" destId="{131B17D6-1CED-42BA-8DE6-A152834D994D}" srcOrd="1" destOrd="0" presId="urn:microsoft.com/office/officeart/2005/8/layout/orgChart1"/>
    <dgm:cxn modelId="{A659BCFD-964A-4D66-9ED5-92ACA4AA619C}" type="presParOf" srcId="{131B17D6-1CED-42BA-8DE6-A152834D994D}" destId="{BBC04E60-14D3-4FD4-AE46-5D64EBC6B47C}" srcOrd="0" destOrd="0" presId="urn:microsoft.com/office/officeart/2005/8/layout/orgChart1"/>
    <dgm:cxn modelId="{A6032C40-C893-4E7E-8E6B-CCE39276FC40}" type="presParOf" srcId="{BBC04E60-14D3-4FD4-AE46-5D64EBC6B47C}" destId="{77C961DD-2B11-4829-874A-1C6245B953FF}" srcOrd="0" destOrd="0" presId="urn:microsoft.com/office/officeart/2005/8/layout/orgChart1"/>
    <dgm:cxn modelId="{9DC6EC63-2B99-4FC1-BC63-DC5952E4F6B2}" type="presParOf" srcId="{BBC04E60-14D3-4FD4-AE46-5D64EBC6B47C}" destId="{078ACD0C-A0A4-4283-A4FD-F2A0B9134FBC}" srcOrd="1" destOrd="0" presId="urn:microsoft.com/office/officeart/2005/8/layout/orgChart1"/>
    <dgm:cxn modelId="{832A0453-808D-44D3-9D04-952095A1D4EC}" type="presParOf" srcId="{131B17D6-1CED-42BA-8DE6-A152834D994D}" destId="{48F5304A-6F95-40ED-AEEE-D7EA0C3DAC69}" srcOrd="1" destOrd="0" presId="urn:microsoft.com/office/officeart/2005/8/layout/orgChart1"/>
    <dgm:cxn modelId="{1D465426-A395-4F03-B583-ECD7A3CC1CDA}" type="presParOf" srcId="{131B17D6-1CED-42BA-8DE6-A152834D994D}" destId="{CF1F24D8-EF70-45AF-9744-A416BE88CDC8}" srcOrd="2" destOrd="0" presId="urn:microsoft.com/office/officeart/2005/8/layout/orgChart1"/>
    <dgm:cxn modelId="{2E1ED8E2-79B3-4166-869F-83EE23970298}" type="presParOf" srcId="{272AD2EB-6A7E-443B-B167-6148C70860C5}" destId="{D6FB53EA-9FE3-4CCA-BEAD-2EE0CED0F161}" srcOrd="2" destOrd="0" presId="urn:microsoft.com/office/officeart/2005/8/layout/orgChart1"/>
    <dgm:cxn modelId="{D76E23C8-B050-4CD4-83BF-2F0225446141}" type="presParOf" srcId="{272AD2EB-6A7E-443B-B167-6148C70860C5}" destId="{7F250E88-2E13-4749-A16A-8752136FFAC0}" srcOrd="3" destOrd="0" presId="urn:microsoft.com/office/officeart/2005/8/layout/orgChart1"/>
    <dgm:cxn modelId="{B170A062-9D51-4805-ACBC-2F31DFB7C5EA}" type="presParOf" srcId="{7F250E88-2E13-4749-A16A-8752136FFAC0}" destId="{C5173B27-C423-4699-A834-D1D9AF2EF454}" srcOrd="0" destOrd="0" presId="urn:microsoft.com/office/officeart/2005/8/layout/orgChart1"/>
    <dgm:cxn modelId="{47365916-0D20-4EFC-BD32-2C5F438B2A68}" type="presParOf" srcId="{C5173B27-C423-4699-A834-D1D9AF2EF454}" destId="{19800775-730D-4F75-A103-353B91F01761}" srcOrd="0" destOrd="0" presId="urn:microsoft.com/office/officeart/2005/8/layout/orgChart1"/>
    <dgm:cxn modelId="{71C29468-BC85-42F8-B38B-886953B80666}" type="presParOf" srcId="{C5173B27-C423-4699-A834-D1D9AF2EF454}" destId="{0D20047B-73DB-413B-BE45-9C6B6EC31A3B}" srcOrd="1" destOrd="0" presId="urn:microsoft.com/office/officeart/2005/8/layout/orgChart1"/>
    <dgm:cxn modelId="{95B3794B-34B9-45BB-AB8E-068FD72258BF}" type="presParOf" srcId="{7F250E88-2E13-4749-A16A-8752136FFAC0}" destId="{7E690087-3E0B-4363-BA30-838DC222711B}" srcOrd="1" destOrd="0" presId="urn:microsoft.com/office/officeart/2005/8/layout/orgChart1"/>
    <dgm:cxn modelId="{0F5F2BFE-A565-4257-8DC7-6CE4652533A9}" type="presParOf" srcId="{7F250E88-2E13-4749-A16A-8752136FFAC0}" destId="{8B4F59D0-C7CB-47A3-BF83-4FCC671024E4}" srcOrd="2" destOrd="0" presId="urn:microsoft.com/office/officeart/2005/8/layout/orgChart1"/>
    <dgm:cxn modelId="{745CB0A3-DCB1-4FBF-88BB-7B4E407CCD6F}" type="presParOf" srcId="{272AD2EB-6A7E-443B-B167-6148C70860C5}" destId="{BF05E270-2F7F-4B09-8C8E-A164BADE1BDF}" srcOrd="4" destOrd="0" presId="urn:microsoft.com/office/officeart/2005/8/layout/orgChart1"/>
    <dgm:cxn modelId="{E34441DA-E707-472F-9AC5-5A519C9E3149}" type="presParOf" srcId="{272AD2EB-6A7E-443B-B167-6148C70860C5}" destId="{8C6BDDEF-4C21-4AB0-81D4-4ECC48F08668}" srcOrd="5" destOrd="0" presId="urn:microsoft.com/office/officeart/2005/8/layout/orgChart1"/>
    <dgm:cxn modelId="{0B70A360-DC44-4FFA-B57B-29D147B006F3}" type="presParOf" srcId="{8C6BDDEF-4C21-4AB0-81D4-4ECC48F08668}" destId="{DCBCD86E-E36F-4240-A393-92B6D0484424}" srcOrd="0" destOrd="0" presId="urn:microsoft.com/office/officeart/2005/8/layout/orgChart1"/>
    <dgm:cxn modelId="{5C8AAED4-5368-419B-A3F0-B6E1CFF1DE28}" type="presParOf" srcId="{DCBCD86E-E36F-4240-A393-92B6D0484424}" destId="{2C4230D0-4DD7-4DA7-9036-0F07271C266F}" srcOrd="0" destOrd="0" presId="urn:microsoft.com/office/officeart/2005/8/layout/orgChart1"/>
    <dgm:cxn modelId="{CB5952DE-4D2D-4246-884B-2FABAB259795}" type="presParOf" srcId="{DCBCD86E-E36F-4240-A393-92B6D0484424}" destId="{C4178760-89DE-417C-AAB4-E8D13DAD24CA}" srcOrd="1" destOrd="0" presId="urn:microsoft.com/office/officeart/2005/8/layout/orgChart1"/>
    <dgm:cxn modelId="{745993EB-7ABB-4C1B-BDBE-2A2C5262492C}" type="presParOf" srcId="{8C6BDDEF-4C21-4AB0-81D4-4ECC48F08668}" destId="{AC450435-1A8C-4B01-8ED0-82D066DC1662}" srcOrd="1" destOrd="0" presId="urn:microsoft.com/office/officeart/2005/8/layout/orgChart1"/>
    <dgm:cxn modelId="{C9D745AA-0C46-41CB-A694-6AAE6664EF3C}" type="presParOf" srcId="{8C6BDDEF-4C21-4AB0-81D4-4ECC48F08668}" destId="{189DE82E-EAC7-41E6-80E8-C99415B19F48}" srcOrd="2" destOrd="0" presId="urn:microsoft.com/office/officeart/2005/8/layout/orgChart1"/>
    <dgm:cxn modelId="{7E890B01-F4D7-47C2-9605-BE45E58C0C6B}" type="presParOf" srcId="{3900D620-10DF-4239-9934-983AC898774F}" destId="{634C5F01-0E81-448D-9A81-F775EEC42948}" srcOrd="2" destOrd="0" presId="urn:microsoft.com/office/officeart/2005/8/layout/orgChart1"/>
  </dgm:cxnLst>
  <dgm:bg/>
  <dgm:whole/>
</dgm:dataModel>
</file>

<file path=ppt/diagrams/data4.xml><?xml version="1.0" encoding="utf-8"?>
<dgm:dataModel xmlns:dgm="http://schemas.openxmlformats.org/drawingml/2006/diagram" xmlns:a="http://schemas.openxmlformats.org/drawingml/2006/main">
  <dgm:ptLst>
    <dgm:pt modelId="{728BD005-71F8-4E66-A19E-3A7D8E3FFBA5}"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50D5F7AC-4A9D-4FCA-A812-FDB7871D253F}">
      <dgm:prSet phldrT="[Text]" custT="1"/>
      <dgm:spPr>
        <a:solidFill>
          <a:srgbClr val="5C1F00"/>
        </a:solidFill>
        <a:ln>
          <a:noFill/>
        </a:ln>
        <a:effectLst/>
        <a:scene3d>
          <a:camera prst="orthographicFront">
            <a:rot lat="0" lon="0" rev="0"/>
          </a:camera>
          <a:lightRig rig="contrasting" dir="t">
            <a:rot lat="0" lon="0" rev="7800000"/>
          </a:lightRig>
        </a:scene3d>
        <a:sp3d>
          <a:bevelT w="139700" h="139700"/>
        </a:sp3d>
      </dgm:spPr>
      <dgm:t>
        <a:bodyPr/>
        <a:lstStyle/>
        <a:p>
          <a:r>
            <a:rPr lang="en-US" sz="1600" b="1" dirty="0" smtClean="0"/>
            <a:t>Pre-Shipment</a:t>
          </a:r>
          <a:endParaRPr lang="en-US" sz="1600" b="1" dirty="0"/>
        </a:p>
      </dgm:t>
    </dgm:pt>
    <dgm:pt modelId="{B07AE4FE-EE29-4F82-AD6E-DEE1244F8D51}" type="parTrans" cxnId="{3B9D72A1-BD99-4620-BB92-D51A8EE904EC}">
      <dgm:prSet/>
      <dgm:spPr/>
      <dgm:t>
        <a:bodyPr/>
        <a:lstStyle/>
        <a:p>
          <a:endParaRPr lang="en-US"/>
        </a:p>
      </dgm:t>
    </dgm:pt>
    <dgm:pt modelId="{562D5F7F-FD7F-49DE-AFFD-E4829BBDD712}" type="sibTrans" cxnId="{3B9D72A1-BD99-4620-BB92-D51A8EE904EC}">
      <dgm:prSet/>
      <dgm:spPr/>
      <dgm:t>
        <a:bodyPr/>
        <a:lstStyle/>
        <a:p>
          <a:endParaRPr lang="en-US"/>
        </a:p>
      </dgm:t>
    </dgm:pt>
    <dgm:pt modelId="{AF652F8B-354D-4653-8DC2-689E87F10145}">
      <dgm:prSet phldrT="[Text]" custT="1"/>
      <dgm:spPr>
        <a:solidFill>
          <a:srgbClr val="5C1F00"/>
        </a:solidFill>
        <a:ln>
          <a:noFill/>
        </a:ln>
        <a:effectLst/>
        <a:scene3d>
          <a:camera prst="orthographicFront">
            <a:rot lat="0" lon="0" rev="0"/>
          </a:camera>
          <a:lightRig rig="contrasting" dir="t">
            <a:rot lat="0" lon="0" rev="7800000"/>
          </a:lightRig>
        </a:scene3d>
        <a:sp3d>
          <a:bevelT w="139700" h="139700"/>
        </a:sp3d>
      </dgm:spPr>
      <dgm:t>
        <a:bodyPr/>
        <a:lstStyle/>
        <a:p>
          <a:r>
            <a:rPr lang="en-US" sz="1600" b="1" dirty="0" smtClean="0"/>
            <a:t>Post-Shipment</a:t>
          </a:r>
          <a:endParaRPr lang="en-US" sz="1600" b="1" dirty="0"/>
        </a:p>
      </dgm:t>
    </dgm:pt>
    <dgm:pt modelId="{190EBB80-9929-4A5E-BE06-868F0D8C63DE}" type="parTrans" cxnId="{90C81A0F-F977-4042-96DE-7D01B53E0D9D}">
      <dgm:prSet/>
      <dgm:spPr/>
      <dgm:t>
        <a:bodyPr/>
        <a:lstStyle/>
        <a:p>
          <a:endParaRPr lang="en-US"/>
        </a:p>
      </dgm:t>
    </dgm:pt>
    <dgm:pt modelId="{EA0240EA-9B71-4091-BFB1-1833D9B4594E}" type="sibTrans" cxnId="{90C81A0F-F977-4042-96DE-7D01B53E0D9D}">
      <dgm:prSet/>
      <dgm:spPr/>
      <dgm:t>
        <a:bodyPr/>
        <a:lstStyle/>
        <a:p>
          <a:endParaRPr lang="en-US"/>
        </a:p>
      </dgm:t>
    </dgm:pt>
    <dgm:pt modelId="{9A8DED4A-29B3-4D3E-91D5-EDB3754EFE0E}">
      <dgm:prSet phldrT="[Text]" custT="1"/>
      <dgm:spPr>
        <a:solidFill>
          <a:srgbClr val="5C1F00"/>
        </a:solidFill>
        <a:ln>
          <a:noFill/>
        </a:ln>
        <a:effectLst/>
        <a:scene3d>
          <a:camera prst="orthographicFront">
            <a:rot lat="0" lon="0" rev="0"/>
          </a:camera>
          <a:lightRig rig="contrasting" dir="t">
            <a:rot lat="0" lon="0" rev="7800000"/>
          </a:lightRig>
        </a:scene3d>
        <a:sp3d>
          <a:bevelT w="139700" h="139700"/>
        </a:sp3d>
      </dgm:spPr>
      <dgm:t>
        <a:bodyPr/>
        <a:lstStyle/>
        <a:p>
          <a:r>
            <a:rPr lang="en-US" sz="1600" b="1" dirty="0" smtClean="0"/>
            <a:t>Investment Abroad</a:t>
          </a:r>
          <a:endParaRPr lang="en-US" sz="1600" b="1" dirty="0"/>
        </a:p>
      </dgm:t>
    </dgm:pt>
    <dgm:pt modelId="{F317C1EF-6F40-49DE-9597-D4AF2BBA8F23}" type="parTrans" cxnId="{1EB77B8E-CD50-49B2-BFDF-672C4FA5EAED}">
      <dgm:prSet/>
      <dgm:spPr/>
      <dgm:t>
        <a:bodyPr/>
        <a:lstStyle/>
        <a:p>
          <a:endParaRPr lang="en-US"/>
        </a:p>
      </dgm:t>
    </dgm:pt>
    <dgm:pt modelId="{F98A8E76-4F1E-406C-AD3A-3A70D7D55707}" type="sibTrans" cxnId="{1EB77B8E-CD50-49B2-BFDF-672C4FA5EAED}">
      <dgm:prSet/>
      <dgm:spPr/>
      <dgm:t>
        <a:bodyPr/>
        <a:lstStyle/>
        <a:p>
          <a:endParaRPr lang="en-US"/>
        </a:p>
      </dgm:t>
    </dgm:pt>
    <dgm:pt modelId="{447D45B9-8E04-4EE5-BCA2-51128D1382C0}">
      <dgm:prSet phldrT="[Text]" custT="1"/>
      <dgm:spPr>
        <a:solidFill>
          <a:srgbClr val="5C1F00"/>
        </a:solidFill>
        <a:ln>
          <a:noFill/>
        </a:ln>
        <a:effectLst/>
        <a:scene3d>
          <a:camera prst="orthographicFront">
            <a:rot lat="0" lon="0" rev="0"/>
          </a:camera>
          <a:lightRig rig="contrasting" dir="t">
            <a:rot lat="0" lon="0" rev="7800000"/>
          </a:lightRig>
        </a:scene3d>
        <a:sp3d>
          <a:bevelT w="139700" h="139700"/>
        </a:sp3d>
      </dgm:spPr>
      <dgm:t>
        <a:bodyPr/>
        <a:lstStyle/>
        <a:p>
          <a:r>
            <a:rPr lang="en-US" sz="1600" b="1" dirty="0" smtClean="0"/>
            <a:t>Advisory Services</a:t>
          </a:r>
          <a:endParaRPr lang="en-US" sz="1600" b="1" dirty="0"/>
        </a:p>
      </dgm:t>
    </dgm:pt>
    <dgm:pt modelId="{92DC067F-E6EF-43E7-B9B4-FD7B656E827E}" type="parTrans" cxnId="{70DA522E-3DB2-4CB3-83F7-17804612349D}">
      <dgm:prSet/>
      <dgm:spPr/>
      <dgm:t>
        <a:bodyPr/>
        <a:lstStyle/>
        <a:p>
          <a:endParaRPr lang="en-US"/>
        </a:p>
      </dgm:t>
    </dgm:pt>
    <dgm:pt modelId="{2E76B8AB-6A7F-4216-BE00-D401B692764C}" type="sibTrans" cxnId="{70DA522E-3DB2-4CB3-83F7-17804612349D}">
      <dgm:prSet/>
      <dgm:spPr/>
      <dgm:t>
        <a:bodyPr/>
        <a:lstStyle/>
        <a:p>
          <a:endParaRPr lang="en-US"/>
        </a:p>
      </dgm:t>
    </dgm:pt>
    <dgm:pt modelId="{B1437C78-1CDC-4DAF-8305-214C0CDFF6D0}">
      <dgm:prSet phldrT="[Text]" custT="1"/>
      <dgm:spPr>
        <a:solidFill>
          <a:srgbClr val="5C1F00"/>
        </a:solidFill>
        <a:ln>
          <a:noFill/>
        </a:ln>
        <a:effectLst/>
        <a:scene3d>
          <a:camera prst="orthographicFront">
            <a:rot lat="0" lon="0" rev="0"/>
          </a:camera>
          <a:lightRig rig="contrasting" dir="t">
            <a:rot lat="0" lon="0" rev="7800000"/>
          </a:lightRig>
        </a:scene3d>
        <a:sp3d>
          <a:bevelT w="139700" h="139700"/>
        </a:sp3d>
      </dgm:spPr>
      <dgm:t>
        <a:bodyPr/>
        <a:lstStyle/>
        <a:p>
          <a:r>
            <a:rPr lang="en-US" sz="1600" b="1" dirty="0" smtClean="0"/>
            <a:t>Import Financing</a:t>
          </a:r>
          <a:endParaRPr lang="en-US" sz="1600" b="1" dirty="0"/>
        </a:p>
      </dgm:t>
    </dgm:pt>
    <dgm:pt modelId="{46D105F8-77FA-4002-B269-531EF6C74318}" type="parTrans" cxnId="{D0C079D6-AE0E-4222-B642-EF9AAEB94E8B}">
      <dgm:prSet/>
      <dgm:spPr/>
      <dgm:t>
        <a:bodyPr/>
        <a:lstStyle/>
        <a:p>
          <a:endParaRPr lang="en-US"/>
        </a:p>
      </dgm:t>
    </dgm:pt>
    <dgm:pt modelId="{D05D867B-CE1A-4936-A71A-DD004CA3C725}" type="sibTrans" cxnId="{D0C079D6-AE0E-4222-B642-EF9AAEB94E8B}">
      <dgm:prSet/>
      <dgm:spPr/>
      <dgm:t>
        <a:bodyPr/>
        <a:lstStyle/>
        <a:p>
          <a:endParaRPr lang="en-US"/>
        </a:p>
      </dgm:t>
    </dgm:pt>
    <dgm:pt modelId="{17772DAA-A41C-4DC2-BB21-98308773AD1A}">
      <dgm:prSet phldrT="[Text]" custT="1"/>
      <dgm:spPr>
        <a:solidFill>
          <a:srgbClr val="5C1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1600" b="1" dirty="0" smtClean="0"/>
            <a:t>Export Production Development</a:t>
          </a:r>
          <a:endParaRPr lang="en-US" sz="1600" b="1" dirty="0"/>
        </a:p>
      </dgm:t>
    </dgm:pt>
    <dgm:pt modelId="{796709F2-F485-45AA-B51D-8936F1949676}" type="parTrans" cxnId="{9F784153-7AA5-49BA-887E-EF2793850DB6}">
      <dgm:prSet/>
      <dgm:spPr/>
      <dgm:t>
        <a:bodyPr/>
        <a:lstStyle/>
        <a:p>
          <a:endParaRPr lang="en-US"/>
        </a:p>
      </dgm:t>
    </dgm:pt>
    <dgm:pt modelId="{304E47B2-CDE3-474B-951C-1AF0FFD079ED}" type="sibTrans" cxnId="{9F784153-7AA5-49BA-887E-EF2793850DB6}">
      <dgm:prSet/>
      <dgm:spPr/>
      <dgm:t>
        <a:bodyPr/>
        <a:lstStyle/>
        <a:p>
          <a:endParaRPr lang="en-US"/>
        </a:p>
      </dgm:t>
    </dgm:pt>
    <dgm:pt modelId="{D2744663-37DC-4ECB-8C63-E56907D9C855}">
      <dgm:prSet phldrT="[Text]" custT="1"/>
      <dgm:spPr>
        <a:solidFill>
          <a:srgbClr val="5C1F00"/>
        </a:solidFill>
        <a:ln>
          <a:noFill/>
        </a:ln>
        <a:effectLst/>
        <a:scene3d>
          <a:camera prst="orthographicFront">
            <a:rot lat="0" lon="0" rev="0"/>
          </a:camera>
          <a:lightRig rig="contrasting" dir="t">
            <a:rot lat="0" lon="0" rev="7800000"/>
          </a:lightRig>
        </a:scene3d>
        <a:sp3d>
          <a:bevelT w="139700" h="139700"/>
        </a:sp3d>
      </dgm:spPr>
      <dgm:t>
        <a:bodyPr/>
        <a:lstStyle/>
        <a:p>
          <a:r>
            <a:rPr lang="en-US" sz="1600" b="1" dirty="0" smtClean="0"/>
            <a:t>Export Production</a:t>
          </a:r>
          <a:endParaRPr lang="en-US" sz="1600" b="1" dirty="0"/>
        </a:p>
      </dgm:t>
    </dgm:pt>
    <dgm:pt modelId="{F1A08DAE-48CC-4DCE-B17B-F469F761B1BC}" type="parTrans" cxnId="{ECE9DB2F-73C3-4F4D-A533-297D8A424878}">
      <dgm:prSet/>
      <dgm:spPr/>
      <dgm:t>
        <a:bodyPr/>
        <a:lstStyle/>
        <a:p>
          <a:endParaRPr lang="en-US"/>
        </a:p>
      </dgm:t>
    </dgm:pt>
    <dgm:pt modelId="{C1930090-F331-47F2-B2CB-AF4A40A2F802}" type="sibTrans" cxnId="{ECE9DB2F-73C3-4F4D-A533-297D8A424878}">
      <dgm:prSet/>
      <dgm:spPr/>
      <dgm:t>
        <a:bodyPr/>
        <a:lstStyle/>
        <a:p>
          <a:endParaRPr lang="en-US"/>
        </a:p>
      </dgm:t>
    </dgm:pt>
    <dgm:pt modelId="{2FEB7748-948D-43DD-B75D-B77695914823}">
      <dgm:prSet phldrT="[Text]" custT="1"/>
      <dgm:spPr>
        <a:solidFill>
          <a:srgbClr val="5C1F00"/>
        </a:solidFill>
        <a:ln>
          <a:noFill/>
        </a:ln>
        <a:effectLst/>
        <a:scene3d>
          <a:camera prst="orthographicFront">
            <a:rot lat="0" lon="0" rev="0"/>
          </a:camera>
          <a:lightRig rig="contrasting" dir="t">
            <a:rot lat="0" lon="0" rev="7800000"/>
          </a:lightRig>
        </a:scene3d>
        <a:sp3d>
          <a:bevelT w="139700" h="139700"/>
        </a:sp3d>
      </dgm:spPr>
      <dgm:t>
        <a:bodyPr/>
        <a:lstStyle/>
        <a:p>
          <a:r>
            <a:rPr lang="en-US" sz="1600" b="1" dirty="0" smtClean="0"/>
            <a:t>Export Marketing</a:t>
          </a:r>
          <a:endParaRPr lang="en-US" sz="1600" b="1" dirty="0"/>
        </a:p>
      </dgm:t>
    </dgm:pt>
    <dgm:pt modelId="{AD9363E5-060B-4104-83FC-445EDD8F0694}" type="parTrans" cxnId="{A6A2220C-EDDE-4DD7-8188-6FC3D0BFEE7C}">
      <dgm:prSet/>
      <dgm:spPr/>
      <dgm:t>
        <a:bodyPr/>
        <a:lstStyle/>
        <a:p>
          <a:endParaRPr lang="en-US"/>
        </a:p>
      </dgm:t>
    </dgm:pt>
    <dgm:pt modelId="{D269CA82-0303-4E42-9404-88E6F573299B}" type="sibTrans" cxnId="{A6A2220C-EDDE-4DD7-8188-6FC3D0BFEE7C}">
      <dgm:prSet/>
      <dgm:spPr/>
      <dgm:t>
        <a:bodyPr/>
        <a:lstStyle/>
        <a:p>
          <a:endParaRPr lang="en-US"/>
        </a:p>
      </dgm:t>
    </dgm:pt>
    <dgm:pt modelId="{F2AF2701-CC9F-478C-87C0-8F7842F0D422}" type="pres">
      <dgm:prSet presAssocID="{728BD005-71F8-4E66-A19E-3A7D8E3FFBA5}" presName="Name0" presStyleCnt="0">
        <dgm:presLayoutVars>
          <dgm:dir/>
          <dgm:resizeHandles val="exact"/>
        </dgm:presLayoutVars>
      </dgm:prSet>
      <dgm:spPr/>
      <dgm:t>
        <a:bodyPr/>
        <a:lstStyle/>
        <a:p>
          <a:endParaRPr lang="en-US"/>
        </a:p>
      </dgm:t>
    </dgm:pt>
    <dgm:pt modelId="{18075C93-740E-4609-870E-2E5E179BBE04}" type="pres">
      <dgm:prSet presAssocID="{728BD005-71F8-4E66-A19E-3A7D8E3FFBA5}" presName="cycle" presStyleCnt="0"/>
      <dgm:spPr/>
    </dgm:pt>
    <dgm:pt modelId="{5F6CE4CE-E079-4F44-812F-F8D1359D2422}" type="pres">
      <dgm:prSet presAssocID="{50D5F7AC-4A9D-4FCA-A812-FDB7871D253F}" presName="nodeFirstNode" presStyleLbl="node1" presStyleIdx="0" presStyleCnt="8">
        <dgm:presLayoutVars>
          <dgm:bulletEnabled val="1"/>
        </dgm:presLayoutVars>
      </dgm:prSet>
      <dgm:spPr/>
      <dgm:t>
        <a:bodyPr/>
        <a:lstStyle/>
        <a:p>
          <a:endParaRPr lang="en-US"/>
        </a:p>
      </dgm:t>
    </dgm:pt>
    <dgm:pt modelId="{F69A550F-96F2-4696-9238-9CA2B90A2180}" type="pres">
      <dgm:prSet presAssocID="{562D5F7F-FD7F-49DE-AFFD-E4829BBDD712}" presName="sibTransFirstNode" presStyleLbl="bgShp" presStyleIdx="0" presStyleCnt="1"/>
      <dgm:spPr/>
      <dgm:t>
        <a:bodyPr/>
        <a:lstStyle/>
        <a:p>
          <a:endParaRPr lang="en-US"/>
        </a:p>
      </dgm:t>
    </dgm:pt>
    <dgm:pt modelId="{FB9BC543-1B5A-45A0-B7CB-90B127FE1029}" type="pres">
      <dgm:prSet presAssocID="{AF652F8B-354D-4653-8DC2-689E87F10145}" presName="nodeFollowingNodes" presStyleLbl="node1" presStyleIdx="1" presStyleCnt="8" custRadScaleRad="101931" custRadScaleInc="-2688">
        <dgm:presLayoutVars>
          <dgm:bulletEnabled val="1"/>
        </dgm:presLayoutVars>
      </dgm:prSet>
      <dgm:spPr/>
      <dgm:t>
        <a:bodyPr/>
        <a:lstStyle/>
        <a:p>
          <a:endParaRPr lang="en-US"/>
        </a:p>
      </dgm:t>
    </dgm:pt>
    <dgm:pt modelId="{675BFBF3-BD03-4C09-B056-29366D3D7BF4}" type="pres">
      <dgm:prSet presAssocID="{9A8DED4A-29B3-4D3E-91D5-EDB3754EFE0E}" presName="nodeFollowingNodes" presStyleLbl="node1" presStyleIdx="2" presStyleCnt="8" custRadScaleRad="100037" custRadScaleInc="-3874">
        <dgm:presLayoutVars>
          <dgm:bulletEnabled val="1"/>
        </dgm:presLayoutVars>
      </dgm:prSet>
      <dgm:spPr/>
      <dgm:t>
        <a:bodyPr/>
        <a:lstStyle/>
        <a:p>
          <a:endParaRPr lang="en-US"/>
        </a:p>
      </dgm:t>
    </dgm:pt>
    <dgm:pt modelId="{C0C052F2-4E6A-4FFA-995A-9EC5005696E9}" type="pres">
      <dgm:prSet presAssocID="{447D45B9-8E04-4EE5-BCA2-51128D1382C0}" presName="nodeFollowingNodes" presStyleLbl="node1" presStyleIdx="3" presStyleCnt="8" custRadScaleRad="98106" custRadScaleInc="-2793">
        <dgm:presLayoutVars>
          <dgm:bulletEnabled val="1"/>
        </dgm:presLayoutVars>
      </dgm:prSet>
      <dgm:spPr/>
      <dgm:t>
        <a:bodyPr/>
        <a:lstStyle/>
        <a:p>
          <a:endParaRPr lang="en-US"/>
        </a:p>
      </dgm:t>
    </dgm:pt>
    <dgm:pt modelId="{E6BC966F-8747-4FB8-8812-C44FAECE5EA1}" type="pres">
      <dgm:prSet presAssocID="{B1437C78-1CDC-4DAF-8305-214C0CDFF6D0}" presName="nodeFollowingNodes" presStyleLbl="node1" presStyleIdx="4" presStyleCnt="8">
        <dgm:presLayoutVars>
          <dgm:bulletEnabled val="1"/>
        </dgm:presLayoutVars>
      </dgm:prSet>
      <dgm:spPr/>
      <dgm:t>
        <a:bodyPr/>
        <a:lstStyle/>
        <a:p>
          <a:endParaRPr lang="en-US"/>
        </a:p>
      </dgm:t>
    </dgm:pt>
    <dgm:pt modelId="{16F90E69-5873-4007-87AB-C052006821CF}" type="pres">
      <dgm:prSet presAssocID="{17772DAA-A41C-4DC2-BB21-98308773AD1A}" presName="nodeFollowingNodes" presStyleLbl="node1" presStyleIdx="5" presStyleCnt="8">
        <dgm:presLayoutVars>
          <dgm:bulletEnabled val="1"/>
        </dgm:presLayoutVars>
      </dgm:prSet>
      <dgm:spPr/>
      <dgm:t>
        <a:bodyPr/>
        <a:lstStyle/>
        <a:p>
          <a:endParaRPr lang="en-US"/>
        </a:p>
      </dgm:t>
    </dgm:pt>
    <dgm:pt modelId="{E663EA9C-6239-4C13-9C7F-4A8B1622BC7F}" type="pres">
      <dgm:prSet presAssocID="{D2744663-37DC-4ECB-8C63-E56907D9C855}" presName="nodeFollowingNodes" presStyleLbl="node1" presStyleIdx="6" presStyleCnt="8">
        <dgm:presLayoutVars>
          <dgm:bulletEnabled val="1"/>
        </dgm:presLayoutVars>
      </dgm:prSet>
      <dgm:spPr/>
      <dgm:t>
        <a:bodyPr/>
        <a:lstStyle/>
        <a:p>
          <a:endParaRPr lang="en-US"/>
        </a:p>
      </dgm:t>
    </dgm:pt>
    <dgm:pt modelId="{A44C396C-7911-4A58-9DC3-8D1A17746CB4}" type="pres">
      <dgm:prSet presAssocID="{2FEB7748-948D-43DD-B75D-B77695914823}" presName="nodeFollowingNodes" presStyleLbl="node1" presStyleIdx="7" presStyleCnt="8">
        <dgm:presLayoutVars>
          <dgm:bulletEnabled val="1"/>
        </dgm:presLayoutVars>
      </dgm:prSet>
      <dgm:spPr/>
      <dgm:t>
        <a:bodyPr/>
        <a:lstStyle/>
        <a:p>
          <a:endParaRPr lang="en-US"/>
        </a:p>
      </dgm:t>
    </dgm:pt>
  </dgm:ptLst>
  <dgm:cxnLst>
    <dgm:cxn modelId="{1F614022-3A2E-4D74-929A-1834E06FF7B0}" type="presOf" srcId="{50D5F7AC-4A9D-4FCA-A812-FDB7871D253F}" destId="{5F6CE4CE-E079-4F44-812F-F8D1359D2422}" srcOrd="0" destOrd="0" presId="urn:microsoft.com/office/officeart/2005/8/layout/cycle3"/>
    <dgm:cxn modelId="{D0C079D6-AE0E-4222-B642-EF9AAEB94E8B}" srcId="{728BD005-71F8-4E66-A19E-3A7D8E3FFBA5}" destId="{B1437C78-1CDC-4DAF-8305-214C0CDFF6D0}" srcOrd="4" destOrd="0" parTransId="{46D105F8-77FA-4002-B269-531EF6C74318}" sibTransId="{D05D867B-CE1A-4936-A71A-DD004CA3C725}"/>
    <dgm:cxn modelId="{1BA7766B-4745-488A-BA2B-40531E1D8D86}" type="presOf" srcId="{B1437C78-1CDC-4DAF-8305-214C0CDFF6D0}" destId="{E6BC966F-8747-4FB8-8812-C44FAECE5EA1}" srcOrd="0" destOrd="0" presId="urn:microsoft.com/office/officeart/2005/8/layout/cycle3"/>
    <dgm:cxn modelId="{F782D525-AF78-4913-A659-5D2728DCDA46}" type="presOf" srcId="{D2744663-37DC-4ECB-8C63-E56907D9C855}" destId="{E663EA9C-6239-4C13-9C7F-4A8B1622BC7F}" srcOrd="0" destOrd="0" presId="urn:microsoft.com/office/officeart/2005/8/layout/cycle3"/>
    <dgm:cxn modelId="{9209C608-9251-4E91-9B67-112EAA71A888}" type="presOf" srcId="{17772DAA-A41C-4DC2-BB21-98308773AD1A}" destId="{16F90E69-5873-4007-87AB-C052006821CF}" srcOrd="0" destOrd="0" presId="urn:microsoft.com/office/officeart/2005/8/layout/cycle3"/>
    <dgm:cxn modelId="{A6A2220C-EDDE-4DD7-8188-6FC3D0BFEE7C}" srcId="{728BD005-71F8-4E66-A19E-3A7D8E3FFBA5}" destId="{2FEB7748-948D-43DD-B75D-B77695914823}" srcOrd="7" destOrd="0" parTransId="{AD9363E5-060B-4104-83FC-445EDD8F0694}" sibTransId="{D269CA82-0303-4E42-9404-88E6F573299B}"/>
    <dgm:cxn modelId="{1EB77B8E-CD50-49B2-BFDF-672C4FA5EAED}" srcId="{728BD005-71F8-4E66-A19E-3A7D8E3FFBA5}" destId="{9A8DED4A-29B3-4D3E-91D5-EDB3754EFE0E}" srcOrd="2" destOrd="0" parTransId="{F317C1EF-6F40-49DE-9597-D4AF2BBA8F23}" sibTransId="{F98A8E76-4F1E-406C-AD3A-3A70D7D55707}"/>
    <dgm:cxn modelId="{DC7EA8B3-4FEB-4BA3-A048-EA1FD6368888}" type="presOf" srcId="{2FEB7748-948D-43DD-B75D-B77695914823}" destId="{A44C396C-7911-4A58-9DC3-8D1A17746CB4}" srcOrd="0" destOrd="0" presId="urn:microsoft.com/office/officeart/2005/8/layout/cycle3"/>
    <dgm:cxn modelId="{C6176EDB-AB61-4A2E-ACAD-A22592D2E8CD}" type="presOf" srcId="{728BD005-71F8-4E66-A19E-3A7D8E3FFBA5}" destId="{F2AF2701-CC9F-478C-87C0-8F7842F0D422}" srcOrd="0" destOrd="0" presId="urn:microsoft.com/office/officeart/2005/8/layout/cycle3"/>
    <dgm:cxn modelId="{928E40BD-5BC7-42F8-9514-CEF784DDC5D5}" type="presOf" srcId="{9A8DED4A-29B3-4D3E-91D5-EDB3754EFE0E}" destId="{675BFBF3-BD03-4C09-B056-29366D3D7BF4}" srcOrd="0" destOrd="0" presId="urn:microsoft.com/office/officeart/2005/8/layout/cycle3"/>
    <dgm:cxn modelId="{70DA522E-3DB2-4CB3-83F7-17804612349D}" srcId="{728BD005-71F8-4E66-A19E-3A7D8E3FFBA5}" destId="{447D45B9-8E04-4EE5-BCA2-51128D1382C0}" srcOrd="3" destOrd="0" parTransId="{92DC067F-E6EF-43E7-B9B4-FD7B656E827E}" sibTransId="{2E76B8AB-6A7F-4216-BE00-D401B692764C}"/>
    <dgm:cxn modelId="{36760B01-1B8C-42BC-B090-9D8FF12BA6D0}" type="presOf" srcId="{447D45B9-8E04-4EE5-BCA2-51128D1382C0}" destId="{C0C052F2-4E6A-4FFA-995A-9EC5005696E9}" srcOrd="0" destOrd="0" presId="urn:microsoft.com/office/officeart/2005/8/layout/cycle3"/>
    <dgm:cxn modelId="{9F784153-7AA5-49BA-887E-EF2793850DB6}" srcId="{728BD005-71F8-4E66-A19E-3A7D8E3FFBA5}" destId="{17772DAA-A41C-4DC2-BB21-98308773AD1A}" srcOrd="5" destOrd="0" parTransId="{796709F2-F485-45AA-B51D-8936F1949676}" sibTransId="{304E47B2-CDE3-474B-951C-1AF0FFD079ED}"/>
    <dgm:cxn modelId="{3B9D72A1-BD99-4620-BB92-D51A8EE904EC}" srcId="{728BD005-71F8-4E66-A19E-3A7D8E3FFBA5}" destId="{50D5F7AC-4A9D-4FCA-A812-FDB7871D253F}" srcOrd="0" destOrd="0" parTransId="{B07AE4FE-EE29-4F82-AD6E-DEE1244F8D51}" sibTransId="{562D5F7F-FD7F-49DE-AFFD-E4829BBDD712}"/>
    <dgm:cxn modelId="{90C81A0F-F977-4042-96DE-7D01B53E0D9D}" srcId="{728BD005-71F8-4E66-A19E-3A7D8E3FFBA5}" destId="{AF652F8B-354D-4653-8DC2-689E87F10145}" srcOrd="1" destOrd="0" parTransId="{190EBB80-9929-4A5E-BE06-868F0D8C63DE}" sibTransId="{EA0240EA-9B71-4091-BFB1-1833D9B4594E}"/>
    <dgm:cxn modelId="{5B3D1683-1CD9-4388-906F-F19314479D0C}" type="presOf" srcId="{AF652F8B-354D-4653-8DC2-689E87F10145}" destId="{FB9BC543-1B5A-45A0-B7CB-90B127FE1029}" srcOrd="0" destOrd="0" presId="urn:microsoft.com/office/officeart/2005/8/layout/cycle3"/>
    <dgm:cxn modelId="{E8AB1CE2-D49D-4425-A2E6-D9A1B62743A0}" type="presOf" srcId="{562D5F7F-FD7F-49DE-AFFD-E4829BBDD712}" destId="{F69A550F-96F2-4696-9238-9CA2B90A2180}" srcOrd="0" destOrd="0" presId="urn:microsoft.com/office/officeart/2005/8/layout/cycle3"/>
    <dgm:cxn modelId="{ECE9DB2F-73C3-4F4D-A533-297D8A424878}" srcId="{728BD005-71F8-4E66-A19E-3A7D8E3FFBA5}" destId="{D2744663-37DC-4ECB-8C63-E56907D9C855}" srcOrd="6" destOrd="0" parTransId="{F1A08DAE-48CC-4DCE-B17B-F469F761B1BC}" sibTransId="{C1930090-F331-47F2-B2CB-AF4A40A2F802}"/>
    <dgm:cxn modelId="{1C024BB0-41F8-4ACC-98D2-220E18ECC691}" type="presParOf" srcId="{F2AF2701-CC9F-478C-87C0-8F7842F0D422}" destId="{18075C93-740E-4609-870E-2E5E179BBE04}" srcOrd="0" destOrd="0" presId="urn:microsoft.com/office/officeart/2005/8/layout/cycle3"/>
    <dgm:cxn modelId="{90D4E13C-F4B0-4D9A-B472-834F2E14AF39}" type="presParOf" srcId="{18075C93-740E-4609-870E-2E5E179BBE04}" destId="{5F6CE4CE-E079-4F44-812F-F8D1359D2422}" srcOrd="0" destOrd="0" presId="urn:microsoft.com/office/officeart/2005/8/layout/cycle3"/>
    <dgm:cxn modelId="{AB7694C0-6C91-4EC8-BE59-7A2228F30CEE}" type="presParOf" srcId="{18075C93-740E-4609-870E-2E5E179BBE04}" destId="{F69A550F-96F2-4696-9238-9CA2B90A2180}" srcOrd="1" destOrd="0" presId="urn:microsoft.com/office/officeart/2005/8/layout/cycle3"/>
    <dgm:cxn modelId="{3D3ADBB8-66C1-45C2-978A-9ECF770C27FB}" type="presParOf" srcId="{18075C93-740E-4609-870E-2E5E179BBE04}" destId="{FB9BC543-1B5A-45A0-B7CB-90B127FE1029}" srcOrd="2" destOrd="0" presId="urn:microsoft.com/office/officeart/2005/8/layout/cycle3"/>
    <dgm:cxn modelId="{B0767716-C87D-461D-AF12-5E8B691DC959}" type="presParOf" srcId="{18075C93-740E-4609-870E-2E5E179BBE04}" destId="{675BFBF3-BD03-4C09-B056-29366D3D7BF4}" srcOrd="3" destOrd="0" presId="urn:microsoft.com/office/officeart/2005/8/layout/cycle3"/>
    <dgm:cxn modelId="{80525370-92C9-4CAF-838B-5E3244AD76A7}" type="presParOf" srcId="{18075C93-740E-4609-870E-2E5E179BBE04}" destId="{C0C052F2-4E6A-4FFA-995A-9EC5005696E9}" srcOrd="4" destOrd="0" presId="urn:microsoft.com/office/officeart/2005/8/layout/cycle3"/>
    <dgm:cxn modelId="{87828EC1-0A51-48C7-AE52-FE0A47509228}" type="presParOf" srcId="{18075C93-740E-4609-870E-2E5E179BBE04}" destId="{E6BC966F-8747-4FB8-8812-C44FAECE5EA1}" srcOrd="5" destOrd="0" presId="urn:microsoft.com/office/officeart/2005/8/layout/cycle3"/>
    <dgm:cxn modelId="{4EB557AC-2AB8-428E-9B66-BA474DB3E4B4}" type="presParOf" srcId="{18075C93-740E-4609-870E-2E5E179BBE04}" destId="{16F90E69-5873-4007-87AB-C052006821CF}" srcOrd="6" destOrd="0" presId="urn:microsoft.com/office/officeart/2005/8/layout/cycle3"/>
    <dgm:cxn modelId="{CB45F10A-74EB-4E7D-AE4A-A4F350A4C158}" type="presParOf" srcId="{18075C93-740E-4609-870E-2E5E179BBE04}" destId="{E663EA9C-6239-4C13-9C7F-4A8B1622BC7F}" srcOrd="7" destOrd="0" presId="urn:microsoft.com/office/officeart/2005/8/layout/cycle3"/>
    <dgm:cxn modelId="{4F5F3999-B472-4E0B-9556-5CA9928E2DE9}" type="presParOf" srcId="{18075C93-740E-4609-870E-2E5E179BBE04}" destId="{A44C396C-7911-4A58-9DC3-8D1A17746CB4}" srcOrd="8" destOrd="0" presId="urn:microsoft.com/office/officeart/2005/8/layout/cycle3"/>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C2859875-115D-451D-961B-BBE085505BF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shvoong.com/business-management/international-business/55038-exim-bank-india/"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www.shvoong.com/tags/finance/" TargetMode="External"/><Relationship Id="rId4" Type="http://schemas.openxmlformats.org/officeDocument/2006/relationships/hyperlink" Target="http://www.shvoong.com/tags/oversea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E36B799D-D910-402F-800F-550EA69F494B}" type="slidenum">
              <a:rPr lang="en-US" smtClean="0"/>
              <a:pPr/>
              <a:t>1</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B653CD08-4A4B-4F43-88F6-AC56B0409B41}" type="slidenum">
              <a:rPr lang="en-US" smtClean="0"/>
              <a:pPr/>
              <a:t>10</a:t>
            </a:fld>
            <a:endParaRPr lang="en-US"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D1D901F3-0703-457F-A452-3006A50E9DA2}" type="slidenum">
              <a:rPr lang="en-US" smtClean="0"/>
              <a:pPr/>
              <a:t>11</a:t>
            </a:fld>
            <a:endParaRPr 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230E3D01-D83D-4DAA-AC3C-B2C589A59B81}" type="slidenum">
              <a:rPr lang="en-US" smtClean="0"/>
              <a:pPr/>
              <a:t>12</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07AB8AB6-B0F0-4C3C-8CF2-AC88F6B4A776}" type="slidenum">
              <a:rPr lang="en-US" smtClean="0"/>
              <a:pPr/>
              <a:t>13</a:t>
            </a:fld>
            <a:endParaRPr lang="en-U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24564488-9D26-4490-B48A-42A7A64EF211}" type="slidenum">
              <a:rPr lang="en-US" smtClean="0"/>
              <a:pPr/>
              <a:t>14</a:t>
            </a:fld>
            <a:endParaRPr lang="en-US"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E2513AA1-651C-4762-AD16-8B7C7623A6B2}" type="slidenum">
              <a:rPr lang="en-US" smtClean="0"/>
              <a:pPr/>
              <a:t>15</a:t>
            </a:fld>
            <a:endParaRPr lang="en-US"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88A8E6A1-222F-4720-9603-7D820E0D1C00}" type="slidenum">
              <a:rPr lang="en-US" smtClean="0"/>
              <a:pPr/>
              <a:t>2</a:t>
            </a:fld>
            <a:endParaRPr lang="en-US"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758D40F2-6FB7-42F7-ABB4-F7E97F9FC0FB}" type="slidenum">
              <a:rPr lang="en-US" smtClean="0"/>
              <a:pPr/>
              <a:t>3</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982D8503-4B02-419B-A7FD-88498C5AEF1E}" type="slidenum">
              <a:rPr lang="en-US" smtClean="0"/>
              <a:pPr/>
              <a:t>4</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7C85A149-CE95-4694-9476-828DCE9A0C21}" type="slidenum">
              <a:rPr lang="en-US" smtClean="0"/>
              <a:pPr/>
              <a:t>5</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5081ED4E-A3C3-447D-8256-3B1FD06432CE}" type="slidenum">
              <a:rPr lang="en-US" smtClean="0"/>
              <a:pPr/>
              <a:t>6</a:t>
            </a:fld>
            <a:endParaRPr 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r>
              <a:rPr lang="en-US" dirty="0" smtClean="0"/>
              <a:t>Slide 7:</a:t>
            </a:r>
            <a:endParaRPr lang="en-US" b="1" u="sng" dirty="0" smtClean="0"/>
          </a:p>
          <a:p>
            <a:r>
              <a:rPr lang="en-US" b="1" u="sng" dirty="0" smtClean="0"/>
              <a:t>Advisory Services</a:t>
            </a:r>
            <a:r>
              <a:rPr lang="en-US" dirty="0" smtClean="0"/>
              <a:t> It has undertaken following activities in fulfillment of its objective of providing quality advice to promote </a:t>
            </a:r>
            <a:r>
              <a:rPr lang="en-US" dirty="0" smtClean="0">
                <a:hlinkClick r:id="rId3"/>
              </a:rPr>
              <a:t>international</a:t>
            </a:r>
            <a:r>
              <a:rPr lang="en-US" dirty="0" smtClean="0"/>
              <a:t> trade from India </a:t>
            </a:r>
            <a:br>
              <a:rPr lang="en-US" dirty="0" smtClean="0"/>
            </a:br>
            <a:r>
              <a:rPr lang="en-US" dirty="0" smtClean="0"/>
              <a:t>Multilateral agencies funded projects </a:t>
            </a:r>
            <a:r>
              <a:rPr lang="en-US" dirty="0" smtClean="0">
                <a:hlinkClick r:id="rId4"/>
              </a:rPr>
              <a:t>overseas</a:t>
            </a:r>
            <a:r>
              <a:rPr lang="en-US" dirty="0" smtClean="0"/>
              <a:t> (MFPO)- It provides information and support services to Indian </a:t>
            </a:r>
            <a:r>
              <a:rPr lang="en-US" dirty="0" smtClean="0">
                <a:hlinkClick r:id="rId3"/>
              </a:rPr>
              <a:t>companies</a:t>
            </a:r>
            <a:r>
              <a:rPr lang="en-US" dirty="0" smtClean="0"/>
              <a:t> to help improve their prospects for securing </a:t>
            </a:r>
            <a:r>
              <a:rPr lang="en-US" dirty="0" smtClean="0">
                <a:hlinkClick r:id="rId3"/>
              </a:rPr>
              <a:t>business</a:t>
            </a:r>
            <a:r>
              <a:rPr lang="en-US" dirty="0" smtClean="0"/>
              <a:t> in multilateral agencies funded projects. </a:t>
            </a:r>
          </a:p>
          <a:p>
            <a:r>
              <a:rPr lang="en-US" dirty="0" smtClean="0"/>
              <a:t/>
            </a:r>
            <a:br>
              <a:rPr lang="en-US" dirty="0" smtClean="0"/>
            </a:br>
            <a:r>
              <a:rPr lang="en-US" dirty="0" smtClean="0"/>
              <a:t>Promoting consultancy among Indian companies -For this purpose it has entered in to tie up with the International </a:t>
            </a:r>
            <a:r>
              <a:rPr lang="en-US" dirty="0" smtClean="0">
                <a:hlinkClick r:id="rId5"/>
              </a:rPr>
              <a:t>Finance</a:t>
            </a:r>
            <a:r>
              <a:rPr lang="en-US" dirty="0" smtClean="0"/>
              <a:t> Corporation, Washington D.C., Eastern &amp; Southern African Trade &amp; Development Bank (PTA Bank) and African Management Services </a:t>
            </a:r>
            <a:r>
              <a:rPr lang="en-US" dirty="0" smtClean="0">
                <a:hlinkClick r:id="rId3"/>
              </a:rPr>
              <a:t>Company</a:t>
            </a:r>
            <a:r>
              <a:rPr lang="en-US" dirty="0" smtClean="0"/>
              <a:t> (AMSCO). </a:t>
            </a:r>
            <a:endParaRPr lang="en-US" b="1" dirty="0" smtClean="0"/>
          </a:p>
          <a:p>
            <a:r>
              <a:rPr lang="en-US" b="1" dirty="0" smtClean="0"/>
              <a:t/>
            </a:r>
            <a:br>
              <a:rPr lang="en-US" b="1" dirty="0" smtClean="0"/>
            </a:br>
            <a:r>
              <a:rPr lang="en-US" b="1" u="sng" dirty="0" smtClean="0"/>
              <a:t>Knowledge Building</a:t>
            </a:r>
            <a:r>
              <a:rPr lang="en-US" dirty="0" smtClean="0"/>
              <a:t> - For achievement of this goal </a:t>
            </a:r>
            <a:r>
              <a:rPr lang="en-US" dirty="0" err="1" smtClean="0"/>
              <a:t>Exim</a:t>
            </a:r>
            <a:r>
              <a:rPr lang="en-US" dirty="0" smtClean="0"/>
              <a:t> bank of India established EXIMIUS centre for learning in Bangalore in to </a:t>
            </a:r>
            <a:r>
              <a:rPr lang="en-US" dirty="0" err="1" smtClean="0"/>
              <a:t>organise</a:t>
            </a:r>
            <a:r>
              <a:rPr lang="en-US" dirty="0" smtClean="0"/>
              <a:t> seminars and workshops in areas related to international trade &amp; commerce. </a:t>
            </a:r>
            <a:endParaRPr lang="en-US" b="1" u="sng" dirty="0" smtClean="0"/>
          </a:p>
          <a:p>
            <a:r>
              <a:rPr lang="en-US" b="1" u="sng" dirty="0" smtClean="0"/>
              <a:t>Information Service</a:t>
            </a:r>
            <a:r>
              <a:rPr lang="en-US" dirty="0" smtClean="0"/>
              <a:t> </a:t>
            </a:r>
            <a:r>
              <a:rPr lang="en-US" dirty="0" err="1" smtClean="0"/>
              <a:t>Exim</a:t>
            </a:r>
            <a:r>
              <a:rPr lang="en-US" dirty="0" smtClean="0"/>
              <a:t> Bank of India provides information to and on exporters and importers, industry and market reports, trade regulations and laws, international quality standards and product display. </a:t>
            </a:r>
          </a:p>
          <a:p>
            <a:r>
              <a:rPr lang="en-US" dirty="0" smtClean="0"/>
              <a:t/>
            </a:r>
            <a:br>
              <a:rPr lang="en-US" dirty="0" smtClean="0"/>
            </a:br>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A18A015B-5B07-4F49-B4A3-FF6720F6B354}" type="slidenum">
              <a:rPr lang="en-US" smtClean="0"/>
              <a:pPr/>
              <a:t>8</a:t>
            </a:fld>
            <a:endParaRPr 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E40840CE-F072-4219-AAF3-33EA1E3D9037}" type="slidenum">
              <a:rPr lang="en-US" smtClean="0"/>
              <a:pPr/>
              <a:t>9</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6"/>
          <p:cNvSpPr>
            <a:spLocks noGrp="1"/>
          </p:cNvSpPr>
          <p:nvPr>
            <p:ph type="dt" sz="half" idx="10"/>
          </p:nvPr>
        </p:nvSpPr>
        <p:spPr/>
        <p:txBody>
          <a:bodyPr/>
          <a:lstStyle>
            <a:lvl1pPr>
              <a:defRPr/>
            </a:lvl1pPr>
            <a:extLst/>
          </a:lstStyle>
          <a:p>
            <a:pPr>
              <a:defRPr/>
            </a:pPr>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extLst/>
          </a:lstStyle>
          <a:p>
            <a:pPr>
              <a:defRPr/>
            </a:pPr>
            <a:fld id="{B116DE4B-933A-4B58-8B4D-ACBFE88A4870}"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E03B04D4-D614-4AF9-9A2C-1D6F7ECADBF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8DDD7E90-7B48-4FA5-B47E-898D88B60BF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B317A56F-7686-4FC4-8946-FF7EE54715B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extLst/>
          </a:lstStyle>
          <a:p>
            <a:pPr>
              <a:defRPr/>
            </a:pPr>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extLst/>
          </a:lstStyle>
          <a:p>
            <a:pPr>
              <a:defRPr/>
            </a:pPr>
            <a:fld id="{81E88FA9-BEFD-40E5-AED9-F6F56234852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218AC6C6-5356-4103-ADBE-298CF8ABA1A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86316B37-52D2-4117-8716-121D46AB342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12973FB5-09C7-47A3-9AB1-E70B384AB7B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4" name="Date Placeholder 1"/>
          <p:cNvSpPr>
            <a:spLocks noGrp="1"/>
          </p:cNvSpPr>
          <p:nvPr>
            <p:ph type="dt" sz="half" idx="10"/>
          </p:nvPr>
        </p:nvSpPr>
        <p:spPr/>
        <p:txBody>
          <a:bodyPr/>
          <a:lstStyle>
            <a:lvl1pPr>
              <a:defRPr/>
            </a:lvl1pPr>
            <a:extLst/>
          </a:lstStyle>
          <a:p>
            <a:pPr>
              <a:defRPr/>
            </a:pPr>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extLst/>
          </a:lstStyle>
          <a:p>
            <a:pPr>
              <a:defRPr/>
            </a:pPr>
            <a:fld id="{FDEA381C-2B25-47F3-B6F8-B6401F921E3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1CCAD04B-349C-4102-B1B7-94F6EC9084C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a:lnSpc>
                <a:spcPts val="3000"/>
              </a:lnSpc>
              <a:spcBef>
                <a:spcPts val="600"/>
              </a:spcBef>
              <a:buClr>
                <a:schemeClr val="accent1"/>
              </a:buClr>
              <a:buSzPct val="80000"/>
              <a:buFont typeface="Wingdings 2"/>
              <a:buNone/>
              <a:defRPr/>
            </a:pPr>
            <a:endParaRPr lang="en-US" sz="3200">
              <a:latin typeface="+mn-lt"/>
            </a:endParaRPr>
          </a:p>
        </p:txBody>
      </p:sp>
      <p:sp>
        <p:nvSpPr>
          <p:cNvPr id="6" name="Flowchart: Process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7" name="Flowchart: Process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extLst/>
          </a:lstStyle>
          <a:p>
            <a:pPr>
              <a:defRPr/>
            </a:pPr>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extLst/>
          </a:lstStyle>
          <a:p>
            <a:pPr>
              <a:defRPr/>
            </a:pPr>
            <a:fld id="{C73723B1-1F62-4249-BF17-F446D05699C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extLst/>
          </a:lstStyle>
          <a:p>
            <a:r>
              <a:rPr lang="en-US" smtClean="0"/>
              <a:t>Click to edit Master title style</a:t>
            </a:r>
            <a:endParaRPr lang="en-US"/>
          </a:p>
        </p:txBody>
      </p:sp>
      <p:sp>
        <p:nvSpPr>
          <p:cNvPr id="1033" name="Text Placeholder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C1FA53B1-8BF3-4C66-853B-2974BB177D83}" type="slidenum">
              <a:rPr lang="en-US"/>
              <a:pPr>
                <a:defRPr/>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Tree>
  </p:cSld>
  <p:clrMap bg1="dk1" tx1="lt1" bg2="dk2" tx2="lt2" accent1="accent1" accent2="accent2" accent3="accent3" accent4="accent4" accent5="accent5" accent6="accent6" hlink="hlink" folHlink="folHlink"/>
  <p:sldLayoutIdLst>
    <p:sldLayoutId id="2147483975" r:id="rId1"/>
    <p:sldLayoutId id="2147483970" r:id="rId2"/>
    <p:sldLayoutId id="2147483976" r:id="rId3"/>
    <p:sldLayoutId id="2147483971" r:id="rId4"/>
    <p:sldLayoutId id="2147483977" r:id="rId5"/>
    <p:sldLayoutId id="2147483972" r:id="rId6"/>
    <p:sldLayoutId id="2147483978" r:id="rId7"/>
    <p:sldLayoutId id="2147483979" r:id="rId8"/>
    <p:sldLayoutId id="2147483980" r:id="rId9"/>
    <p:sldLayoutId id="2147483973" r:id="rId10"/>
    <p:sldLayoutId id="2147483974" r:id="rId11"/>
  </p:sldLayoutIdLst>
  <p:txStyles>
    <p:titleStyle>
      <a:lvl1pPr algn="l" rtl="0" eaLnBrk="0" fontAlgn="base" hangingPunct="0">
        <a:spcBef>
          <a:spcPct val="0"/>
        </a:spcBef>
        <a:spcAft>
          <a:spcPct val="0"/>
        </a:spcAft>
        <a:defRPr sz="4300" kern="1200">
          <a:solidFill>
            <a:srgbClr val="ECE0C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ECE0C4"/>
          </a:solidFill>
          <a:latin typeface="Gill Sans MT" pitchFamily="34" charset="0"/>
        </a:defRPr>
      </a:lvl2pPr>
      <a:lvl3pPr algn="l" rtl="0" eaLnBrk="0" fontAlgn="base" hangingPunct="0">
        <a:spcBef>
          <a:spcPct val="0"/>
        </a:spcBef>
        <a:spcAft>
          <a:spcPct val="0"/>
        </a:spcAft>
        <a:defRPr sz="4300">
          <a:solidFill>
            <a:srgbClr val="ECE0C4"/>
          </a:solidFill>
          <a:latin typeface="Gill Sans MT" pitchFamily="34" charset="0"/>
        </a:defRPr>
      </a:lvl3pPr>
      <a:lvl4pPr algn="l" rtl="0" eaLnBrk="0" fontAlgn="base" hangingPunct="0">
        <a:spcBef>
          <a:spcPct val="0"/>
        </a:spcBef>
        <a:spcAft>
          <a:spcPct val="0"/>
        </a:spcAft>
        <a:defRPr sz="4300">
          <a:solidFill>
            <a:srgbClr val="ECE0C4"/>
          </a:solidFill>
          <a:latin typeface="Gill Sans MT" pitchFamily="34" charset="0"/>
        </a:defRPr>
      </a:lvl4pPr>
      <a:lvl5pPr algn="l" rtl="0" eaLnBrk="0" fontAlgn="base" hangingPunct="0">
        <a:spcBef>
          <a:spcPct val="0"/>
        </a:spcBef>
        <a:spcAft>
          <a:spcPct val="0"/>
        </a:spcAft>
        <a:defRPr sz="4300">
          <a:solidFill>
            <a:srgbClr val="ECE0C4"/>
          </a:solidFill>
          <a:latin typeface="Gill Sans MT" pitchFamily="34" charset="0"/>
        </a:defRPr>
      </a:lvl5pPr>
      <a:lvl6pPr marL="457200" algn="l" rtl="0" fontAlgn="base">
        <a:spcBef>
          <a:spcPct val="0"/>
        </a:spcBef>
        <a:spcAft>
          <a:spcPct val="0"/>
        </a:spcAft>
        <a:defRPr sz="4300">
          <a:solidFill>
            <a:srgbClr val="ECE0C4"/>
          </a:solidFill>
          <a:latin typeface="Gill Sans MT" pitchFamily="34" charset="0"/>
        </a:defRPr>
      </a:lvl6pPr>
      <a:lvl7pPr marL="914400" algn="l" rtl="0" fontAlgn="base">
        <a:spcBef>
          <a:spcPct val="0"/>
        </a:spcBef>
        <a:spcAft>
          <a:spcPct val="0"/>
        </a:spcAft>
        <a:defRPr sz="4300">
          <a:solidFill>
            <a:srgbClr val="ECE0C4"/>
          </a:solidFill>
          <a:latin typeface="Gill Sans MT" pitchFamily="34" charset="0"/>
        </a:defRPr>
      </a:lvl7pPr>
      <a:lvl8pPr marL="1371600" algn="l" rtl="0" fontAlgn="base">
        <a:spcBef>
          <a:spcPct val="0"/>
        </a:spcBef>
        <a:spcAft>
          <a:spcPct val="0"/>
        </a:spcAft>
        <a:defRPr sz="4300">
          <a:solidFill>
            <a:srgbClr val="ECE0C4"/>
          </a:solidFill>
          <a:latin typeface="Gill Sans MT" pitchFamily="34" charset="0"/>
        </a:defRPr>
      </a:lvl8pPr>
      <a:lvl9pPr marL="1828800" algn="l" rtl="0" fontAlgn="base">
        <a:spcBef>
          <a:spcPct val="0"/>
        </a:spcBef>
        <a:spcAft>
          <a:spcPct val="0"/>
        </a:spcAft>
        <a:defRPr sz="4300">
          <a:solidFill>
            <a:srgbClr val="ECE0C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Data" Target="../diagrams/data2.xml"/><Relationship Id="rId7" Type="http://schemas.openxmlformats.org/officeDocument/2006/relationships/diagramData" Target="../diagrams/data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diagramColors" Target="../diagrams/colors3.xml"/><Relationship Id="rId4" Type="http://schemas.openxmlformats.org/officeDocument/2006/relationships/diagramLayout" Target="../diagrams/layout2.xml"/><Relationship Id="rId9"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133600" y="1600200"/>
            <a:ext cx="6172200" cy="1893888"/>
          </a:xfrm>
        </p:spPr>
        <p:txBody>
          <a:bodyPr/>
          <a:lstStyle/>
          <a:p>
            <a:pPr algn="ctr" eaLnBrk="1" fontAlgn="auto" hangingPunct="1">
              <a:spcAft>
                <a:spcPts val="0"/>
              </a:spcAft>
              <a:defRPr/>
            </a:pPr>
            <a:r>
              <a:rPr lang="en-US" dirty="0">
                <a:solidFill>
                  <a:schemeClr val="tx1"/>
                </a:solidFill>
                <a:latin typeface="Papyrus" pitchFamily="66" charset="0"/>
              </a:rPr>
              <a:t>EXPORT-IMPORT BANK OF INDIA</a:t>
            </a:r>
          </a:p>
        </p:txBody>
      </p:sp>
      <p:sp>
        <p:nvSpPr>
          <p:cNvPr id="8195" name="TextBox 2"/>
          <p:cNvSpPr txBox="1">
            <a:spLocks noChangeArrowheads="1"/>
          </p:cNvSpPr>
          <p:nvPr/>
        </p:nvSpPr>
        <p:spPr bwMode="auto">
          <a:xfrm>
            <a:off x="5029200" y="4648200"/>
            <a:ext cx="3581400" cy="1016000"/>
          </a:xfrm>
          <a:prstGeom prst="rect">
            <a:avLst/>
          </a:prstGeom>
          <a:noFill/>
          <a:ln w="9525">
            <a:noFill/>
            <a:miter lim="800000"/>
            <a:headEnd/>
            <a:tailEnd/>
          </a:ln>
        </p:spPr>
        <p:txBody>
          <a:bodyPr>
            <a:spAutoFit/>
          </a:bodyPr>
          <a:lstStyle/>
          <a:p>
            <a:r>
              <a:rPr lang="en-US" sz="2000"/>
              <a:t>Presented By:</a:t>
            </a:r>
          </a:p>
          <a:p>
            <a:endParaRPr lang="en-US" sz="2000"/>
          </a:p>
          <a:p>
            <a:r>
              <a:rPr lang="en-US" sz="2000"/>
              <a:t>	The Ignited Minds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fontAlgn="auto" hangingPunct="1">
              <a:spcAft>
                <a:spcPts val="0"/>
              </a:spcAft>
              <a:defRPr/>
            </a:pPr>
            <a:r>
              <a:rPr lang="en-US" dirty="0" err="1">
                <a:solidFill>
                  <a:schemeClr val="tx1"/>
                </a:solidFill>
              </a:rPr>
              <a:t>Exim</a:t>
            </a:r>
            <a:r>
              <a:rPr lang="en-US" dirty="0">
                <a:solidFill>
                  <a:schemeClr val="tx1"/>
                </a:solidFill>
              </a:rPr>
              <a:t> Bank &amp; SMEs</a:t>
            </a:r>
          </a:p>
        </p:txBody>
      </p:sp>
      <p:sp>
        <p:nvSpPr>
          <p:cNvPr id="17411" name="Rectangle 4"/>
          <p:cNvSpPr>
            <a:spLocks noChangeArrowheads="1"/>
          </p:cNvSpPr>
          <p:nvPr/>
        </p:nvSpPr>
        <p:spPr bwMode="auto">
          <a:xfrm>
            <a:off x="1676400" y="2133600"/>
            <a:ext cx="6705600" cy="4114800"/>
          </a:xfrm>
          <a:prstGeom prst="rect">
            <a:avLst/>
          </a:prstGeom>
          <a:noFill/>
          <a:ln w="9525">
            <a:noFill/>
            <a:miter lim="800000"/>
            <a:headEnd/>
            <a:tailEnd/>
          </a:ln>
        </p:spPr>
        <p:txBody>
          <a:bodyPr lIns="0" tIns="0" rIns="0" bIns="0"/>
          <a:lstStyle/>
          <a:p>
            <a:pPr marL="339725" indent="-339725" algn="just" defTabSz="965200" eaLnBrk="0" hangingPunct="0">
              <a:lnSpc>
                <a:spcPct val="150000"/>
              </a:lnSpc>
              <a:spcBef>
                <a:spcPct val="30000"/>
              </a:spcBef>
              <a:buClr>
                <a:srgbClr val="0066CC"/>
              </a:buClr>
              <a:buFont typeface="Wingdings" pitchFamily="2" charset="2"/>
              <a:buChar char="q"/>
              <a:tabLst>
                <a:tab pos="3371850" algn="l"/>
                <a:tab pos="4224338" algn="l"/>
                <a:tab pos="9148763" algn="r"/>
              </a:tabLst>
            </a:pPr>
            <a:r>
              <a:rPr kumimoji="1" lang="en-US" sz="2000" b="1"/>
              <a:t>Exim Bank – Supporting exports from Rural Grassroots Enterprises </a:t>
            </a:r>
          </a:p>
          <a:p>
            <a:pPr marL="339725" indent="-339725" algn="just" defTabSz="965200" eaLnBrk="0" hangingPunct="0">
              <a:lnSpc>
                <a:spcPct val="150000"/>
              </a:lnSpc>
              <a:spcBef>
                <a:spcPct val="30000"/>
              </a:spcBef>
              <a:buClr>
                <a:srgbClr val="0066CC"/>
              </a:buClr>
              <a:buFont typeface="Wingdings" pitchFamily="2" charset="2"/>
              <a:buChar char="q"/>
              <a:tabLst>
                <a:tab pos="3371850" algn="l"/>
                <a:tab pos="4224338" algn="l"/>
                <a:tab pos="9148763" algn="r"/>
              </a:tabLst>
            </a:pPr>
            <a:endParaRPr kumimoji="1" lang="en-US" sz="2000" b="1"/>
          </a:p>
          <a:p>
            <a:pPr marL="339725" indent="-339725" algn="just" defTabSz="965200" eaLnBrk="0" hangingPunct="0">
              <a:lnSpc>
                <a:spcPct val="150000"/>
              </a:lnSpc>
              <a:spcBef>
                <a:spcPct val="30000"/>
              </a:spcBef>
              <a:buClr>
                <a:srgbClr val="0066CC"/>
              </a:buClr>
              <a:buFont typeface="Wingdings" pitchFamily="2" charset="2"/>
              <a:buChar char="q"/>
              <a:tabLst>
                <a:tab pos="3371850" algn="l"/>
                <a:tab pos="4224338" algn="l"/>
                <a:tab pos="9148763" algn="r"/>
              </a:tabLst>
            </a:pPr>
            <a:r>
              <a:rPr kumimoji="1" lang="en-US" sz="2000" b="1"/>
              <a:t>Export Marketing Services programme </a:t>
            </a:r>
          </a:p>
          <a:p>
            <a:pPr marL="339725" indent="-339725" algn="just" defTabSz="965200" eaLnBrk="0" hangingPunct="0">
              <a:lnSpc>
                <a:spcPct val="150000"/>
              </a:lnSpc>
              <a:spcBef>
                <a:spcPct val="30000"/>
              </a:spcBef>
              <a:buClr>
                <a:srgbClr val="0066CC"/>
              </a:buClr>
              <a:buFont typeface="Wingdings" pitchFamily="2" charset="2"/>
              <a:buChar char="q"/>
              <a:tabLst>
                <a:tab pos="3371850" algn="l"/>
                <a:tab pos="4224338" algn="l"/>
                <a:tab pos="9148763" algn="r"/>
              </a:tabLst>
            </a:pPr>
            <a:endParaRPr kumimoji="1" lang="en-US" sz="2000" b="1"/>
          </a:p>
          <a:p>
            <a:pPr marL="339725" indent="-339725" algn="just" defTabSz="965200" eaLnBrk="0" hangingPunct="0">
              <a:lnSpc>
                <a:spcPct val="150000"/>
              </a:lnSpc>
              <a:spcBef>
                <a:spcPct val="30000"/>
              </a:spcBef>
              <a:buClr>
                <a:srgbClr val="0066CC"/>
              </a:buClr>
              <a:buFont typeface="Wingdings" pitchFamily="2" charset="2"/>
              <a:buChar char="q"/>
              <a:tabLst>
                <a:tab pos="3371850" algn="l"/>
                <a:tab pos="4224338" algn="l"/>
                <a:tab pos="9148763" algn="r"/>
              </a:tabLst>
            </a:pPr>
            <a:r>
              <a:rPr kumimoji="1" lang="en-US" sz="2000" b="1"/>
              <a:t>Eximius Centres of Learning in Bangalore/ Pune/ Ahmedabad – for knowledge building &amp; capacity creation for SMEs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eaLnBrk="1" fontAlgn="auto" hangingPunct="1">
              <a:spcAft>
                <a:spcPts val="0"/>
              </a:spcAft>
              <a:defRPr/>
            </a:pPr>
            <a:r>
              <a:rPr lang="en-US" sz="4000" dirty="0" err="1">
                <a:solidFill>
                  <a:schemeClr val="tx1"/>
                </a:solidFill>
              </a:rPr>
              <a:t>Grassroot</a:t>
            </a:r>
            <a:r>
              <a:rPr lang="en-US" sz="4000" dirty="0">
                <a:solidFill>
                  <a:schemeClr val="tx1"/>
                </a:solidFill>
              </a:rPr>
              <a:t> business initiative</a:t>
            </a:r>
          </a:p>
        </p:txBody>
      </p:sp>
      <p:pic>
        <p:nvPicPr>
          <p:cNvPr id="18435" name="Picture 3"/>
          <p:cNvPicPr>
            <a:picLocks noChangeAspect="1" noChangeArrowheads="1"/>
          </p:cNvPicPr>
          <p:nvPr/>
        </p:nvPicPr>
        <p:blipFill>
          <a:blip r:embed="rId3"/>
          <a:srcRect l="27344" t="39583" r="42187" b="16667"/>
          <a:stretch>
            <a:fillRect/>
          </a:stretch>
        </p:blipFill>
        <p:spPr bwMode="auto">
          <a:xfrm>
            <a:off x="2895600" y="1582615"/>
            <a:ext cx="4648200" cy="5005754"/>
          </a:xfrm>
          <a:prstGeom prst="rect">
            <a:avLst/>
          </a:prstGeom>
          <a:ln>
            <a:noFill/>
          </a:ln>
          <a:effectLst>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fontAlgn="auto" hangingPunct="1">
              <a:spcAft>
                <a:spcPts val="0"/>
              </a:spcAft>
              <a:defRPr/>
            </a:pPr>
            <a:r>
              <a:rPr lang="en-US" dirty="0">
                <a:solidFill>
                  <a:schemeClr val="tx1"/>
                </a:solidFill>
              </a:rPr>
              <a:t>Research Analysis</a:t>
            </a:r>
          </a:p>
        </p:txBody>
      </p:sp>
      <p:sp>
        <p:nvSpPr>
          <p:cNvPr id="19459" name="Text Box 4"/>
          <p:cNvSpPr txBox="1">
            <a:spLocks noChangeArrowheads="1"/>
          </p:cNvSpPr>
          <p:nvPr/>
        </p:nvSpPr>
        <p:spPr bwMode="auto">
          <a:xfrm>
            <a:off x="1600200" y="2133600"/>
            <a:ext cx="6858000" cy="4038600"/>
          </a:xfrm>
          <a:prstGeom prst="rect">
            <a:avLst/>
          </a:prstGeom>
          <a:noFill/>
          <a:ln w="9525">
            <a:noFill/>
            <a:miter lim="800000"/>
            <a:headEnd/>
            <a:tailEnd/>
          </a:ln>
        </p:spPr>
        <p:txBody>
          <a:bodyPr lIns="0" tIns="0" rIns="0" bIns="0"/>
          <a:lstStyle/>
          <a:p>
            <a:pPr marL="339725" indent="-339725" algn="just" defTabSz="965200" eaLnBrk="0" hangingPunct="0">
              <a:lnSpc>
                <a:spcPct val="130000"/>
              </a:lnSpc>
              <a:spcBef>
                <a:spcPct val="30000"/>
              </a:spcBef>
              <a:buClr>
                <a:srgbClr val="0066CC"/>
              </a:buClr>
              <a:buFont typeface="Wingdings" pitchFamily="2" charset="2"/>
              <a:buChar char="q"/>
              <a:tabLst>
                <a:tab pos="3371850" algn="l"/>
                <a:tab pos="4224338" algn="l"/>
                <a:tab pos="9148763" algn="r"/>
              </a:tabLst>
            </a:pPr>
            <a:r>
              <a:rPr kumimoji="1" lang="en-US" sz="2000" b="1"/>
              <a:t>Research Studies on products, sectors, countries, macro economic issues relevant to international trade and investment</a:t>
            </a:r>
          </a:p>
          <a:p>
            <a:pPr marL="339725" indent="-339725" algn="just" defTabSz="965200" eaLnBrk="0" hangingPunct="0">
              <a:lnSpc>
                <a:spcPct val="130000"/>
              </a:lnSpc>
              <a:spcBef>
                <a:spcPct val="30000"/>
              </a:spcBef>
              <a:buClr>
                <a:srgbClr val="0066CC"/>
              </a:buClr>
              <a:buFont typeface="Wingdings" pitchFamily="2" charset="2"/>
              <a:buChar char="q"/>
              <a:tabLst>
                <a:tab pos="3371850" algn="l"/>
                <a:tab pos="4224338" algn="l"/>
                <a:tab pos="9148763" algn="r"/>
              </a:tabLst>
            </a:pPr>
            <a:endParaRPr kumimoji="1" lang="en-US" sz="2000" b="1"/>
          </a:p>
          <a:p>
            <a:pPr marL="339725" indent="-339725" algn="just" defTabSz="965200" eaLnBrk="0" hangingPunct="0">
              <a:lnSpc>
                <a:spcPct val="130000"/>
              </a:lnSpc>
              <a:spcBef>
                <a:spcPct val="30000"/>
              </a:spcBef>
              <a:buClr>
                <a:srgbClr val="0066CC"/>
              </a:buClr>
              <a:buFont typeface="Wingdings" pitchFamily="2" charset="2"/>
              <a:buChar char="q"/>
              <a:tabLst>
                <a:tab pos="3371850" algn="l"/>
                <a:tab pos="4224338" algn="l"/>
                <a:tab pos="9148763" algn="r"/>
              </a:tabLst>
            </a:pPr>
            <a:r>
              <a:rPr kumimoji="1" lang="en-US" sz="2000" b="1"/>
              <a:t>Exim Newsletters</a:t>
            </a:r>
          </a:p>
          <a:p>
            <a:pPr marL="339725" indent="-339725" algn="just" defTabSz="965200" eaLnBrk="0" hangingPunct="0">
              <a:lnSpc>
                <a:spcPct val="130000"/>
              </a:lnSpc>
              <a:spcBef>
                <a:spcPct val="30000"/>
              </a:spcBef>
              <a:buClr>
                <a:srgbClr val="0066CC"/>
              </a:buClr>
              <a:buFont typeface="Wingdings" pitchFamily="2" charset="2"/>
              <a:buChar char="q"/>
              <a:tabLst>
                <a:tab pos="3371850" algn="l"/>
                <a:tab pos="4224338" algn="l"/>
                <a:tab pos="9148763" algn="r"/>
              </a:tabLst>
            </a:pPr>
            <a:endParaRPr kumimoji="1" lang="en-US" sz="2000" b="1"/>
          </a:p>
          <a:p>
            <a:pPr marL="339725" indent="-339725" algn="just" defTabSz="965200" eaLnBrk="0" hangingPunct="0">
              <a:lnSpc>
                <a:spcPct val="130000"/>
              </a:lnSpc>
              <a:spcBef>
                <a:spcPct val="30000"/>
              </a:spcBef>
              <a:buClr>
                <a:srgbClr val="0066CC"/>
              </a:buClr>
              <a:buFont typeface="Wingdings" pitchFamily="2" charset="2"/>
              <a:buChar char="q"/>
              <a:tabLst>
                <a:tab pos="3371850" algn="l"/>
                <a:tab pos="4224338" algn="l"/>
                <a:tab pos="9148763" algn="r"/>
              </a:tabLst>
            </a:pPr>
            <a:r>
              <a:rPr kumimoji="1" lang="en-US" sz="2000" b="1"/>
              <a:t>Contribution to Public Policy formulation through inputs on WTO aspects, impact of exchange rates on exports, transaction costs, etc.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eaLnBrk="1" fontAlgn="auto" hangingPunct="1">
              <a:spcAft>
                <a:spcPts val="0"/>
              </a:spcAft>
              <a:defRPr/>
            </a:pPr>
            <a:r>
              <a:rPr lang="en-US" dirty="0">
                <a:solidFill>
                  <a:schemeClr val="tx1"/>
                </a:solidFill>
              </a:rPr>
              <a:t>EXIM Bank As a Consultant</a:t>
            </a:r>
          </a:p>
        </p:txBody>
      </p:sp>
      <p:sp>
        <p:nvSpPr>
          <p:cNvPr id="20483" name="Text Box 4"/>
          <p:cNvSpPr txBox="1">
            <a:spLocks noChangeArrowheads="1"/>
          </p:cNvSpPr>
          <p:nvPr/>
        </p:nvSpPr>
        <p:spPr bwMode="auto">
          <a:xfrm>
            <a:off x="1295400" y="1292225"/>
            <a:ext cx="7467600" cy="5413375"/>
          </a:xfrm>
          <a:prstGeom prst="rect">
            <a:avLst/>
          </a:prstGeom>
          <a:noFill/>
          <a:ln w="9525">
            <a:noFill/>
            <a:miter lim="800000"/>
            <a:headEnd/>
            <a:tailEnd/>
          </a:ln>
        </p:spPr>
        <p:txBody>
          <a:bodyPr>
            <a:spAutoFit/>
          </a:bodyPr>
          <a:lstStyle/>
          <a:p>
            <a:pPr marL="455613" indent="-455613" algn="just" eaLnBrk="0" hangingPunct="0">
              <a:lnSpc>
                <a:spcPct val="140000"/>
              </a:lnSpc>
              <a:spcBef>
                <a:spcPct val="20000"/>
              </a:spcBef>
              <a:buClr>
                <a:schemeClr val="accent2"/>
              </a:buClr>
              <a:buFont typeface="Wingdings" pitchFamily="2" charset="2"/>
              <a:buChar char="q"/>
            </a:pPr>
            <a:r>
              <a:rPr kumimoji="1" lang="en-US" sz="1900" b="1">
                <a:cs typeface="Times New Roman" pitchFamily="18" charset="0"/>
              </a:rPr>
              <a:t>Setting up an Exim Bank in Malaysia</a:t>
            </a:r>
          </a:p>
          <a:p>
            <a:pPr marL="455613" indent="-455613" algn="just" eaLnBrk="0" hangingPunct="0">
              <a:lnSpc>
                <a:spcPct val="140000"/>
              </a:lnSpc>
              <a:spcBef>
                <a:spcPct val="20000"/>
              </a:spcBef>
              <a:buClr>
                <a:schemeClr val="accent2"/>
              </a:buClr>
              <a:buFont typeface="Wingdings" pitchFamily="2" charset="2"/>
              <a:buChar char="q"/>
            </a:pPr>
            <a:r>
              <a:rPr kumimoji="1" lang="en-US" sz="1900" b="1">
                <a:cs typeface="Times New Roman" pitchFamily="18" charset="0"/>
              </a:rPr>
              <a:t>Establishing an Export Credit Guarantee Company in Zimbabwe</a:t>
            </a:r>
          </a:p>
          <a:p>
            <a:pPr marL="455613" indent="-455613" algn="just" eaLnBrk="0" hangingPunct="0">
              <a:lnSpc>
                <a:spcPct val="140000"/>
              </a:lnSpc>
              <a:spcBef>
                <a:spcPct val="20000"/>
              </a:spcBef>
              <a:buClr>
                <a:schemeClr val="accent2"/>
              </a:buClr>
              <a:buFont typeface="Wingdings" pitchFamily="2" charset="2"/>
              <a:buChar char="q"/>
            </a:pPr>
            <a:r>
              <a:rPr kumimoji="1" lang="en-US" sz="1900" b="1">
                <a:cs typeface="Times New Roman" pitchFamily="18" charset="0"/>
              </a:rPr>
              <a:t>Blueprint for establishing Exim Bank in Zimbabwe</a:t>
            </a:r>
          </a:p>
          <a:p>
            <a:pPr marL="455613" indent="-455613" algn="just" eaLnBrk="0" hangingPunct="0">
              <a:lnSpc>
                <a:spcPct val="140000"/>
              </a:lnSpc>
              <a:spcBef>
                <a:spcPct val="20000"/>
              </a:spcBef>
              <a:buClr>
                <a:schemeClr val="accent2"/>
              </a:buClr>
              <a:buFont typeface="Wingdings" pitchFamily="2" charset="2"/>
              <a:buChar char="q"/>
            </a:pPr>
            <a:r>
              <a:rPr kumimoji="1" lang="en-US" sz="1900" b="1">
                <a:cs typeface="Times New Roman" pitchFamily="18" charset="0"/>
              </a:rPr>
              <a:t>Feasibility study for setting up the Afrexim Bank</a:t>
            </a:r>
          </a:p>
          <a:p>
            <a:pPr marL="455613" indent="-455613" algn="just" eaLnBrk="0" hangingPunct="0">
              <a:lnSpc>
                <a:spcPct val="140000"/>
              </a:lnSpc>
              <a:spcBef>
                <a:spcPct val="20000"/>
              </a:spcBef>
              <a:buClr>
                <a:schemeClr val="accent2"/>
              </a:buClr>
              <a:buFont typeface="Wingdings" pitchFamily="2" charset="2"/>
              <a:buChar char="q"/>
            </a:pPr>
            <a:r>
              <a:rPr kumimoji="1" lang="en-US" sz="1900" b="1">
                <a:cs typeface="Times New Roman" pitchFamily="18" charset="0"/>
              </a:rPr>
              <a:t>Designing of Export Financing Programmes – Turkey, South Africa</a:t>
            </a:r>
          </a:p>
          <a:p>
            <a:pPr marL="455613" indent="-455613" algn="just" eaLnBrk="0" hangingPunct="0">
              <a:lnSpc>
                <a:spcPct val="140000"/>
              </a:lnSpc>
              <a:spcBef>
                <a:spcPct val="20000"/>
              </a:spcBef>
              <a:buClr>
                <a:schemeClr val="accent2"/>
              </a:buClr>
              <a:buFont typeface="Wingdings" pitchFamily="2" charset="2"/>
              <a:buChar char="q"/>
            </a:pPr>
            <a:r>
              <a:rPr kumimoji="1" lang="en-US" sz="1900" b="1">
                <a:cs typeface="Times New Roman" pitchFamily="18" charset="0"/>
              </a:rPr>
              <a:t>Export Development Project : Ukraine, Vietnam, Armenia </a:t>
            </a:r>
          </a:p>
          <a:p>
            <a:pPr marL="455613" indent="-455613" algn="just" eaLnBrk="0" hangingPunct="0">
              <a:lnSpc>
                <a:spcPct val="140000"/>
              </a:lnSpc>
              <a:spcBef>
                <a:spcPct val="20000"/>
              </a:spcBef>
              <a:buClr>
                <a:schemeClr val="accent2"/>
              </a:buClr>
              <a:buFont typeface="Wingdings" pitchFamily="2" charset="2"/>
              <a:buChar char="q"/>
            </a:pPr>
            <a:r>
              <a:rPr kumimoji="1" lang="en-US" sz="1900" b="1">
                <a:cs typeface="Times New Roman" pitchFamily="18" charset="0"/>
              </a:rPr>
              <a:t>Mauritius – Study on Projecting Mauritius as an Investment Hub for Indian Firms</a:t>
            </a:r>
          </a:p>
          <a:p>
            <a:pPr marL="455613" indent="-455613" algn="just" eaLnBrk="0" hangingPunct="0">
              <a:lnSpc>
                <a:spcPct val="140000"/>
              </a:lnSpc>
              <a:spcBef>
                <a:spcPct val="20000"/>
              </a:spcBef>
              <a:buClr>
                <a:schemeClr val="accent2"/>
              </a:buClr>
              <a:buFont typeface="Wingdings" pitchFamily="2" charset="2"/>
              <a:buChar char="q"/>
            </a:pPr>
            <a:r>
              <a:rPr kumimoji="1" lang="en-US" sz="1900" b="1">
                <a:cs typeface="Times New Roman" pitchFamily="18" charset="0"/>
              </a:rPr>
              <a:t>Feasibility study for establishment of an export credit and guarantee facility for Gulf Cooperation Council countries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eaLnBrk="1" fontAlgn="auto" hangingPunct="1">
              <a:spcAft>
                <a:spcPts val="0"/>
              </a:spcAft>
              <a:defRPr/>
            </a:pPr>
            <a:r>
              <a:rPr lang="en-US" dirty="0">
                <a:solidFill>
                  <a:schemeClr val="tx1"/>
                </a:solidFill>
              </a:rPr>
              <a:t>EXIM Banks Catalytic Role</a:t>
            </a:r>
          </a:p>
        </p:txBody>
      </p:sp>
      <p:sp>
        <p:nvSpPr>
          <p:cNvPr id="21507" name="Text Box 4"/>
          <p:cNvSpPr txBox="1">
            <a:spLocks noChangeArrowheads="1"/>
          </p:cNvSpPr>
          <p:nvPr/>
        </p:nvSpPr>
        <p:spPr bwMode="auto">
          <a:xfrm>
            <a:off x="1295400" y="1828800"/>
            <a:ext cx="7467600" cy="4592638"/>
          </a:xfrm>
          <a:prstGeom prst="rect">
            <a:avLst/>
          </a:prstGeom>
          <a:noFill/>
          <a:ln w="9525">
            <a:noFill/>
            <a:miter lim="800000"/>
            <a:headEnd/>
            <a:tailEnd/>
          </a:ln>
        </p:spPr>
        <p:txBody>
          <a:bodyPr>
            <a:spAutoFit/>
          </a:bodyPr>
          <a:lstStyle/>
          <a:p>
            <a:pPr marL="455613" indent="-455613" algn="just" eaLnBrk="0" hangingPunct="0">
              <a:lnSpc>
                <a:spcPct val="120000"/>
              </a:lnSpc>
              <a:spcBef>
                <a:spcPct val="20000"/>
              </a:spcBef>
              <a:buClr>
                <a:schemeClr val="accent2"/>
              </a:buClr>
              <a:buFont typeface="Wingdings" pitchFamily="2" charset="2"/>
              <a:buChar char="q"/>
            </a:pPr>
            <a:r>
              <a:rPr kumimoji="1" lang="en-US" sz="1700" b="1">
                <a:cs typeface="Times New Roman" pitchFamily="18" charset="0"/>
              </a:rPr>
              <a:t>Introduction of innovative products</a:t>
            </a:r>
          </a:p>
          <a:p>
            <a:pPr marL="455613" indent="-455613" algn="just" eaLnBrk="0" hangingPunct="0">
              <a:lnSpc>
                <a:spcPct val="120000"/>
              </a:lnSpc>
              <a:spcBef>
                <a:spcPct val="20000"/>
              </a:spcBef>
              <a:buClr>
                <a:schemeClr val="accent2"/>
              </a:buClr>
              <a:buFont typeface="Wingdings" pitchFamily="2" charset="2"/>
              <a:buChar char="q"/>
            </a:pPr>
            <a:endParaRPr kumimoji="1" lang="en-US" sz="1700" b="1">
              <a:cs typeface="Times New Roman" pitchFamily="18" charset="0"/>
            </a:endParaRPr>
          </a:p>
          <a:p>
            <a:pPr marL="455613" indent="-455613" algn="just" eaLnBrk="0" hangingPunct="0">
              <a:lnSpc>
                <a:spcPct val="120000"/>
              </a:lnSpc>
              <a:spcBef>
                <a:spcPct val="20000"/>
              </a:spcBef>
              <a:buClr>
                <a:schemeClr val="accent2"/>
              </a:buClr>
              <a:buFont typeface="Wingdings" pitchFamily="2" charset="2"/>
              <a:buChar char="q"/>
            </a:pPr>
            <a:r>
              <a:rPr kumimoji="1" lang="en-US" sz="1700" b="1">
                <a:cs typeface="Times New Roman" pitchFamily="18" charset="0"/>
              </a:rPr>
              <a:t>Set up Global Trade Finance Ltd. as a joint venture with IFC and West LB</a:t>
            </a:r>
          </a:p>
          <a:p>
            <a:pPr marL="455613" indent="-455613" algn="just" eaLnBrk="0" hangingPunct="0">
              <a:lnSpc>
                <a:spcPct val="120000"/>
              </a:lnSpc>
              <a:spcBef>
                <a:spcPct val="20000"/>
              </a:spcBef>
              <a:buClr>
                <a:schemeClr val="accent2"/>
              </a:buClr>
              <a:buFont typeface="Wingdings" pitchFamily="2" charset="2"/>
              <a:buChar char="q"/>
            </a:pPr>
            <a:endParaRPr kumimoji="1" lang="en-US" sz="1700" b="1">
              <a:cs typeface="Times New Roman" pitchFamily="18" charset="0"/>
            </a:endParaRPr>
          </a:p>
          <a:p>
            <a:pPr marL="455613" indent="-455613" algn="just" eaLnBrk="0" hangingPunct="0">
              <a:lnSpc>
                <a:spcPct val="120000"/>
              </a:lnSpc>
              <a:spcBef>
                <a:spcPct val="20000"/>
              </a:spcBef>
              <a:buClr>
                <a:schemeClr val="accent2"/>
              </a:buClr>
              <a:buFont typeface="Wingdings" pitchFamily="2" charset="2"/>
              <a:buChar char="q"/>
            </a:pPr>
            <a:r>
              <a:rPr kumimoji="1" lang="en-US" sz="1700" b="1">
                <a:cs typeface="Times New Roman" pitchFamily="18" charset="0"/>
              </a:rPr>
              <a:t>Set up Global Procurement Consultants Ltd. in 1996</a:t>
            </a:r>
          </a:p>
          <a:p>
            <a:pPr marL="455613" indent="-455613" algn="just" eaLnBrk="0" hangingPunct="0">
              <a:lnSpc>
                <a:spcPct val="120000"/>
              </a:lnSpc>
              <a:spcBef>
                <a:spcPct val="20000"/>
              </a:spcBef>
              <a:buClr>
                <a:schemeClr val="accent2"/>
              </a:buClr>
              <a:buFont typeface="Wingdings" pitchFamily="2" charset="2"/>
              <a:buChar char="q"/>
            </a:pPr>
            <a:endParaRPr kumimoji="1" lang="en-US" sz="1700" b="1">
              <a:cs typeface="Times New Roman" pitchFamily="18" charset="0"/>
            </a:endParaRPr>
          </a:p>
          <a:p>
            <a:pPr marL="455613" indent="-455613" algn="just" eaLnBrk="0" hangingPunct="0">
              <a:lnSpc>
                <a:spcPct val="120000"/>
              </a:lnSpc>
              <a:spcBef>
                <a:spcPct val="20000"/>
              </a:spcBef>
              <a:buClr>
                <a:schemeClr val="accent2"/>
              </a:buClr>
              <a:buFont typeface="Wingdings" pitchFamily="2" charset="2"/>
              <a:buChar char="q"/>
            </a:pPr>
            <a:r>
              <a:rPr kumimoji="1" lang="en-US" sz="1700" b="1">
                <a:cs typeface="Times New Roman" pitchFamily="18" charset="0"/>
              </a:rPr>
              <a:t>Instrumental in creation of Asian Exim Banks Forum in 1996</a:t>
            </a:r>
          </a:p>
          <a:p>
            <a:pPr marL="455613" indent="-455613" algn="just" eaLnBrk="0" hangingPunct="0">
              <a:lnSpc>
                <a:spcPct val="120000"/>
              </a:lnSpc>
              <a:spcBef>
                <a:spcPct val="20000"/>
              </a:spcBef>
              <a:buClr>
                <a:schemeClr val="accent2"/>
              </a:buClr>
              <a:buFont typeface="Wingdings" pitchFamily="2" charset="2"/>
              <a:buChar char="q"/>
            </a:pPr>
            <a:endParaRPr kumimoji="1" lang="en-US" sz="1700" b="1">
              <a:cs typeface="Times New Roman" pitchFamily="18" charset="0"/>
            </a:endParaRPr>
          </a:p>
          <a:p>
            <a:pPr marL="455613" indent="-455613" algn="just" eaLnBrk="0" hangingPunct="0">
              <a:lnSpc>
                <a:spcPct val="120000"/>
              </a:lnSpc>
              <a:spcBef>
                <a:spcPct val="20000"/>
              </a:spcBef>
              <a:buClr>
                <a:schemeClr val="accent2"/>
              </a:buClr>
              <a:buFont typeface="Wingdings" pitchFamily="2" charset="2"/>
              <a:buChar char="q"/>
            </a:pPr>
            <a:r>
              <a:rPr kumimoji="1" lang="en-US" sz="1700" b="1">
                <a:cs typeface="Times New Roman" pitchFamily="18" charset="0"/>
              </a:rPr>
              <a:t>Instrumental in creation of </a:t>
            </a:r>
            <a:r>
              <a:rPr kumimoji="1" lang="en-GB" sz="1700" b="1">
                <a:cs typeface="Times New Roman" pitchFamily="18" charset="0"/>
              </a:rPr>
              <a:t>Global Network of Exim Banks and Development Financial Institutions (GNEXID) at Geneva under the auspices of UNCTAD to promote trade &amp; development finance through cooperation and exchange of information.</a:t>
            </a:r>
            <a:endParaRPr kumimoji="1" lang="en-US" sz="1700" b="1">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362200" y="2819400"/>
            <a:ext cx="5486400" cy="914400"/>
          </a:xfrm>
        </p:spPr>
        <p:txBody>
          <a:bodyPr vert="horz" wrap="square" lIns="91440" tIns="45720" rIns="91440" bIns="45720" numCol="1" anchorCtr="0" compatLnSpc="1">
            <a:prstTxWarp prst="textNoShape">
              <a:avLst/>
            </a:prstTxWarp>
          </a:bodyPr>
          <a:lstStyle/>
          <a:p>
            <a:pPr algn="ctr" eaLnBrk="1" hangingPunct="1"/>
            <a:r>
              <a:rPr lang="en-US" b="1" smtClean="0">
                <a:effectLst>
                  <a:outerShdw blurRad="38100" dist="38100" dir="2700000" algn="tl">
                    <a:srgbClr val="000000"/>
                  </a:outerShdw>
                </a:effectLst>
                <a:latin typeface="Papyrus" pitchFamily="66" charset="0"/>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fontAlgn="auto" hangingPunct="1">
              <a:spcAft>
                <a:spcPts val="0"/>
              </a:spcAft>
              <a:defRPr/>
            </a:pPr>
            <a:r>
              <a:rPr lang="en-US" sz="3600" dirty="0" smtClean="0">
                <a:solidFill>
                  <a:schemeClr val="tx1"/>
                </a:solidFill>
              </a:rPr>
              <a:t>INTRODUCTION</a:t>
            </a:r>
            <a:endParaRPr lang="en-US" sz="3600" dirty="0">
              <a:solidFill>
                <a:schemeClr val="tx1"/>
              </a:solidFill>
            </a:endParaRPr>
          </a:p>
        </p:txBody>
      </p:sp>
      <p:sp>
        <p:nvSpPr>
          <p:cNvPr id="9219" name="Rectangle 4"/>
          <p:cNvSpPr>
            <a:spLocks noGrp="1" noChangeArrowheads="1"/>
          </p:cNvSpPr>
          <p:nvPr>
            <p:ph idx="1"/>
          </p:nvPr>
        </p:nvSpPr>
        <p:spPr>
          <a:xfrm>
            <a:off x="1371600" y="1676400"/>
            <a:ext cx="7497763" cy="4953000"/>
          </a:xfrm>
        </p:spPr>
        <p:txBody>
          <a:bodyPr/>
          <a:lstStyle/>
          <a:p>
            <a:pPr eaLnBrk="1" hangingPunct="1"/>
            <a:r>
              <a:rPr lang="en-GB" sz="1600" smtClean="0">
                <a:sym typeface="Wingdings" pitchFamily="2" charset="2"/>
              </a:rPr>
              <a:t>	</a:t>
            </a:r>
            <a:r>
              <a:rPr lang="en-GB" sz="1800" smtClean="0">
                <a:sym typeface="Wingdings" pitchFamily="2" charset="2"/>
              </a:rPr>
              <a:t>SET UP BY AN ACT OF PARLIAMENT IN SEPTEMBER 1981</a:t>
            </a:r>
          </a:p>
          <a:p>
            <a:pPr eaLnBrk="1" hangingPunct="1"/>
            <a:r>
              <a:rPr lang="en-GB" sz="1800" smtClean="0">
                <a:sym typeface="Wingdings" pitchFamily="2" charset="2"/>
              </a:rPr>
              <a:t>	COMMENCED OPERATIONS IN MARCH 1982</a:t>
            </a:r>
          </a:p>
          <a:p>
            <a:pPr eaLnBrk="1" hangingPunct="1"/>
            <a:r>
              <a:rPr lang="en-GB" sz="1800" smtClean="0">
                <a:sym typeface="Wingdings" pitchFamily="2" charset="2"/>
              </a:rPr>
              <a:t>	APEX FINANCIAL INSTITUTION</a:t>
            </a:r>
          </a:p>
          <a:p>
            <a:pPr eaLnBrk="1" hangingPunct="1">
              <a:buFont typeface="Wingdings 2" pitchFamily="18" charset="2"/>
              <a:buNone/>
            </a:pPr>
            <a:endParaRPr lang="en-GB" sz="1800" smtClean="0">
              <a:sym typeface="Wingdings" pitchFamily="2" charset="2"/>
            </a:endParaRPr>
          </a:p>
          <a:p>
            <a:pPr eaLnBrk="1" hangingPunct="1">
              <a:buFont typeface="Wingdings 2" pitchFamily="18" charset="2"/>
              <a:buNone/>
            </a:pPr>
            <a:r>
              <a:rPr lang="en-GB" sz="1800" smtClean="0">
                <a:sym typeface="Wingdings" pitchFamily="2" charset="2"/>
              </a:rPr>
              <a:t>	</a:t>
            </a:r>
            <a:r>
              <a:rPr lang="en-GB" sz="1800" u="sng" smtClean="0">
                <a:sym typeface="Wingdings" pitchFamily="2" charset="2"/>
              </a:rPr>
              <a:t>OBJECTIVES: </a:t>
            </a:r>
          </a:p>
          <a:p>
            <a:pPr eaLnBrk="1" hangingPunct="1"/>
            <a:endParaRPr lang="en-GB" sz="1800" smtClean="0">
              <a:sym typeface="Wingdings" pitchFamily="2" charset="2"/>
            </a:endParaRPr>
          </a:p>
          <a:p>
            <a:pPr eaLnBrk="1" hangingPunct="1">
              <a:buFontTx/>
              <a:buNone/>
            </a:pPr>
            <a:r>
              <a:rPr lang="en-GB" sz="1800" smtClean="0">
                <a:sym typeface="Wingdings" pitchFamily="2" charset="2"/>
              </a:rPr>
              <a:t>		“… for providing financial assistance to exporters and importers, and for functioning as the principal financial institution for coordinating the working of institutions engaged in financing export and import of goods and services with a view to promoting the country’s international trade…” </a:t>
            </a:r>
          </a:p>
          <a:p>
            <a:pPr eaLnBrk="1" hangingPunct="1">
              <a:buFontTx/>
              <a:buNone/>
            </a:pPr>
            <a:endParaRPr lang="en-GB" sz="1800" smtClean="0">
              <a:sym typeface="Wingdings" pitchFamily="2" charset="2"/>
            </a:endParaRPr>
          </a:p>
          <a:p>
            <a:pPr eaLnBrk="1" hangingPunct="1">
              <a:buFontTx/>
              <a:buNone/>
            </a:pPr>
            <a:r>
              <a:rPr lang="en-GB" sz="1800" smtClean="0">
                <a:sym typeface="Wingdings" pitchFamily="2" charset="2"/>
              </a:rPr>
              <a:t>		“… shall act on business principles with due regard to public interest”</a:t>
            </a:r>
          </a:p>
          <a:p>
            <a:pPr eaLnBrk="1" hangingPunct="1">
              <a:buFontTx/>
              <a:buNone/>
            </a:pPr>
            <a:r>
              <a:rPr lang="en-GB" sz="1800" smtClean="0">
                <a:sym typeface="Wingdings" pitchFamily="2" charset="2"/>
              </a:rPr>
              <a:t>	(Export-Import Bank of India Act, 1981)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219200" y="2438400"/>
            <a:ext cx="7467600" cy="3429000"/>
          </a:xfrm>
          <a:prstGeom prst="rect">
            <a:avLst/>
          </a:prstGeom>
          <a:noFill/>
          <a:ln w="171450" cmpd="db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170" name="Rectangle 2"/>
          <p:cNvSpPr>
            <a:spLocks noGrp="1" noChangeArrowheads="1"/>
          </p:cNvSpPr>
          <p:nvPr>
            <p:ph type="title"/>
          </p:nvPr>
        </p:nvSpPr>
        <p:spPr/>
        <p:txBody>
          <a:bodyPr/>
          <a:lstStyle/>
          <a:p>
            <a:pPr algn="ctr" eaLnBrk="1" fontAlgn="auto" hangingPunct="1">
              <a:spcAft>
                <a:spcPts val="0"/>
              </a:spcAft>
              <a:defRPr/>
            </a:pPr>
            <a:r>
              <a:rPr lang="en-US" sz="5000" dirty="0">
                <a:solidFill>
                  <a:schemeClr val="tx1"/>
                </a:solidFill>
              </a:rPr>
              <a:t>Organization</a:t>
            </a:r>
          </a:p>
        </p:txBody>
      </p:sp>
      <p:sp>
        <p:nvSpPr>
          <p:cNvPr id="10244" name="Rectangle 12"/>
          <p:cNvSpPr>
            <a:spLocks noGrp="1" noChangeArrowheads="1"/>
          </p:cNvSpPr>
          <p:nvPr>
            <p:ph idx="1"/>
          </p:nvPr>
        </p:nvSpPr>
        <p:spPr>
          <a:xfrm>
            <a:off x="1219200" y="2590800"/>
            <a:ext cx="4756150" cy="3263900"/>
          </a:xfrm>
        </p:spPr>
        <p:txBody>
          <a:bodyPr lIns="0" tIns="0" rIns="0" bIns="0"/>
          <a:lstStyle/>
          <a:p>
            <a:pPr marL="339725" indent="-339725" defTabSz="965200" eaLnBrk="1" hangingPunct="1">
              <a:lnSpc>
                <a:spcPct val="80000"/>
              </a:lnSpc>
            </a:pPr>
            <a:endParaRPr lang="en-US" sz="2200" smtClean="0">
              <a:solidFill>
                <a:srgbClr val="FF0000"/>
              </a:solidFill>
            </a:endParaRPr>
          </a:p>
          <a:p>
            <a:pPr marL="339725" indent="-339725" defTabSz="965200" eaLnBrk="1" hangingPunct="1">
              <a:lnSpc>
                <a:spcPct val="80000"/>
              </a:lnSpc>
              <a:buFont typeface="Wingdings 2" pitchFamily="18" charset="2"/>
              <a:buNone/>
            </a:pPr>
            <a:r>
              <a:rPr lang="en-US" sz="2200" smtClean="0"/>
              <a:t>	Chairman and Managing Director</a:t>
            </a:r>
          </a:p>
          <a:p>
            <a:pPr marL="339725" indent="-339725" defTabSz="965200" eaLnBrk="1" hangingPunct="1">
              <a:lnSpc>
                <a:spcPct val="80000"/>
              </a:lnSpc>
              <a:buFont typeface="Wingdings 2" pitchFamily="18" charset="2"/>
              <a:buNone/>
            </a:pPr>
            <a:r>
              <a:rPr lang="en-US" sz="2200" smtClean="0"/>
              <a:t>	5 Directors: Government of India </a:t>
            </a:r>
          </a:p>
          <a:p>
            <a:pPr marL="339725" indent="-339725" defTabSz="965200" eaLnBrk="1" hangingPunct="1">
              <a:lnSpc>
                <a:spcPct val="80000"/>
              </a:lnSpc>
              <a:buFont typeface="Wingdings 2" pitchFamily="18" charset="2"/>
              <a:buNone/>
            </a:pPr>
            <a:r>
              <a:rPr lang="en-US" sz="2200" smtClean="0"/>
              <a:t>	3 Directors: Scheduled Banks</a:t>
            </a:r>
          </a:p>
          <a:p>
            <a:pPr marL="339725" indent="-339725" defTabSz="965200" eaLnBrk="1" hangingPunct="1">
              <a:lnSpc>
                <a:spcPct val="80000"/>
              </a:lnSpc>
              <a:buFont typeface="Wingdings 2" pitchFamily="18" charset="2"/>
              <a:buNone/>
            </a:pPr>
            <a:r>
              <a:rPr lang="en-US" sz="2200" smtClean="0"/>
              <a:t>	4 Directors : Professionals/Experts</a:t>
            </a:r>
          </a:p>
          <a:p>
            <a:pPr marL="339725" indent="-339725" defTabSz="965200" eaLnBrk="1" hangingPunct="1">
              <a:lnSpc>
                <a:spcPct val="80000"/>
              </a:lnSpc>
              <a:buFont typeface="Wingdings 2" pitchFamily="18" charset="2"/>
              <a:buNone/>
            </a:pPr>
            <a:r>
              <a:rPr lang="en-US" sz="2200" smtClean="0"/>
              <a:t>	1 Director nominated by RBI</a:t>
            </a:r>
          </a:p>
          <a:p>
            <a:pPr marL="339725" indent="-339725" defTabSz="965200" eaLnBrk="1" hangingPunct="1">
              <a:lnSpc>
                <a:spcPct val="80000"/>
              </a:lnSpc>
              <a:buFont typeface="Wingdings 2" pitchFamily="18" charset="2"/>
              <a:buNone/>
            </a:pPr>
            <a:r>
              <a:rPr lang="en-US" sz="2200" smtClean="0"/>
              <a:t>	1 Director nominated by IDBI</a:t>
            </a:r>
          </a:p>
          <a:p>
            <a:pPr marL="339725" indent="-339725" defTabSz="965200" eaLnBrk="1" hangingPunct="1">
              <a:lnSpc>
                <a:spcPct val="80000"/>
              </a:lnSpc>
              <a:buFont typeface="Wingdings 2" pitchFamily="18" charset="2"/>
              <a:buNone/>
            </a:pPr>
            <a:r>
              <a:rPr lang="en-US" sz="2200" smtClean="0"/>
              <a:t>	1 Director nominated by ECGC</a:t>
            </a:r>
          </a:p>
        </p:txBody>
      </p:sp>
      <p:sp>
        <p:nvSpPr>
          <p:cNvPr id="10245" name="Text Box 13"/>
          <p:cNvSpPr txBox="1">
            <a:spLocks noChangeArrowheads="1"/>
          </p:cNvSpPr>
          <p:nvPr/>
        </p:nvSpPr>
        <p:spPr bwMode="auto">
          <a:xfrm>
            <a:off x="1447800" y="6172200"/>
            <a:ext cx="3184525" cy="396875"/>
          </a:xfrm>
          <a:prstGeom prst="rect">
            <a:avLst/>
          </a:prstGeom>
          <a:noFill/>
          <a:ln w="9525">
            <a:noFill/>
            <a:miter lim="800000"/>
            <a:headEnd/>
            <a:tailEnd/>
          </a:ln>
        </p:spPr>
        <p:txBody>
          <a:bodyPr>
            <a:spAutoFit/>
          </a:bodyPr>
          <a:lstStyle/>
          <a:p>
            <a:pPr algn="r" eaLnBrk="0" hangingPunct="0">
              <a:spcBef>
                <a:spcPct val="50000"/>
              </a:spcBef>
            </a:pPr>
            <a:r>
              <a:rPr lang="en-US" sz="2000" b="1"/>
              <a:t>* As per Exim Bank Act</a:t>
            </a:r>
          </a:p>
        </p:txBody>
      </p:sp>
      <p:graphicFrame>
        <p:nvGraphicFramePr>
          <p:cNvPr id="11" name="Diagram 10"/>
          <p:cNvGraphicFramePr/>
          <p:nvPr/>
        </p:nvGraphicFramePr>
        <p:xfrm>
          <a:off x="2057400" y="1066800"/>
          <a:ext cx="5715000" cy="104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247" name="Group 13"/>
          <p:cNvGrpSpPr>
            <a:grpSpLocks/>
          </p:cNvGrpSpPr>
          <p:nvPr/>
        </p:nvGrpSpPr>
        <p:grpSpPr bwMode="auto">
          <a:xfrm>
            <a:off x="5715000" y="2860675"/>
            <a:ext cx="2819400" cy="1447800"/>
            <a:chOff x="5715000" y="2632365"/>
            <a:chExt cx="2819400" cy="1447800"/>
          </a:xfrm>
        </p:grpSpPr>
        <p:sp>
          <p:nvSpPr>
            <p:cNvPr id="12" name="Right Brace 11"/>
            <p:cNvSpPr/>
            <p:nvPr/>
          </p:nvSpPr>
          <p:spPr>
            <a:xfrm>
              <a:off x="5715000" y="2632365"/>
              <a:ext cx="381000" cy="1447800"/>
            </a:xfrm>
            <a:prstGeom prst="rightBrace">
              <a:avLst>
                <a:gd name="adj1" fmla="val 51969"/>
                <a:gd name="adj2" fmla="val 50909"/>
              </a:avLst>
            </a:prstGeom>
            <a:ln w="317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0249" name="Text Box 7"/>
            <p:cNvSpPr txBox="1">
              <a:spLocks noChangeArrowheads="1"/>
            </p:cNvSpPr>
            <p:nvPr/>
          </p:nvSpPr>
          <p:spPr bwMode="auto">
            <a:xfrm>
              <a:off x="6324600" y="2743200"/>
              <a:ext cx="2209800" cy="1066800"/>
            </a:xfrm>
            <a:prstGeom prst="rect">
              <a:avLst/>
            </a:prstGeom>
            <a:noFill/>
            <a:ln w="9525">
              <a:noFill/>
              <a:miter lim="800000"/>
              <a:headEnd/>
              <a:tailEnd/>
            </a:ln>
          </p:spPr>
          <p:txBody>
            <a:bodyPr/>
            <a:lstStyle/>
            <a:p>
              <a:pPr algn="ctr" eaLnBrk="0" hangingPunct="0">
                <a:lnSpc>
                  <a:spcPct val="110000"/>
                </a:lnSpc>
              </a:pPr>
              <a:r>
                <a:rPr lang="en-US" sz="2000" b="1"/>
                <a:t>Appointed</a:t>
              </a:r>
            </a:p>
            <a:p>
              <a:pPr algn="ctr" eaLnBrk="0" hangingPunct="0">
                <a:lnSpc>
                  <a:spcPct val="110000"/>
                </a:lnSpc>
              </a:pPr>
              <a:r>
                <a:rPr lang="en-US" sz="2000" b="1"/>
                <a:t>by </a:t>
              </a:r>
            </a:p>
            <a:p>
              <a:pPr algn="ctr" eaLnBrk="0" hangingPunct="0">
                <a:lnSpc>
                  <a:spcPct val="110000"/>
                </a:lnSpc>
              </a:pPr>
              <a:r>
                <a:rPr lang="en-US" sz="2000" b="1"/>
                <a:t>Govt. of India</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435100" y="0"/>
            <a:ext cx="7499350" cy="1143000"/>
          </a:xfrm>
        </p:spPr>
        <p:txBody>
          <a:bodyPr/>
          <a:lstStyle/>
          <a:p>
            <a:pPr algn="ctr" eaLnBrk="1" fontAlgn="auto" hangingPunct="1">
              <a:spcAft>
                <a:spcPts val="0"/>
              </a:spcAft>
              <a:defRPr/>
            </a:pPr>
            <a:r>
              <a:rPr lang="en-US" dirty="0">
                <a:solidFill>
                  <a:schemeClr val="tx1"/>
                </a:solidFill>
              </a:rPr>
              <a:t>EVOLVING VISION</a:t>
            </a:r>
          </a:p>
        </p:txBody>
      </p:sp>
      <p:grpSp>
        <p:nvGrpSpPr>
          <p:cNvPr id="11267" name="Group 19"/>
          <p:cNvGrpSpPr>
            <a:grpSpLocks/>
          </p:cNvGrpSpPr>
          <p:nvPr/>
        </p:nvGrpSpPr>
        <p:grpSpPr bwMode="auto">
          <a:xfrm>
            <a:off x="1293813" y="1398588"/>
            <a:ext cx="1906587" cy="4087812"/>
            <a:chOff x="56" y="966"/>
            <a:chExt cx="1320" cy="2331"/>
          </a:xfrm>
        </p:grpSpPr>
        <p:sp>
          <p:nvSpPr>
            <p:cNvPr id="11285" name="AutoShape 20"/>
            <p:cNvSpPr>
              <a:spLocks noChangeArrowheads="1"/>
            </p:cNvSpPr>
            <p:nvPr/>
          </p:nvSpPr>
          <p:spPr bwMode="auto">
            <a:xfrm>
              <a:off x="521" y="1395"/>
              <a:ext cx="387" cy="1553"/>
            </a:xfrm>
            <a:prstGeom prst="downArrow">
              <a:avLst>
                <a:gd name="adj1" fmla="val 50000"/>
                <a:gd name="adj2" fmla="val 100323"/>
              </a:avLst>
            </a:prstGeom>
            <a:gradFill rotWithShape="0">
              <a:gsLst>
                <a:gs pos="0">
                  <a:srgbClr val="FFE98F"/>
                </a:gs>
                <a:gs pos="100000">
                  <a:srgbClr val="FFCC00"/>
                </a:gs>
              </a:gsLst>
              <a:lin ang="5400000" scaled="1"/>
            </a:gradFill>
            <a:ln w="9525">
              <a:noFill/>
              <a:miter lim="800000"/>
              <a:headEnd/>
              <a:tailEnd/>
            </a:ln>
          </p:spPr>
          <p:txBody>
            <a:bodyPr wrap="none" anchor="ctr"/>
            <a:lstStyle/>
            <a:p>
              <a:endParaRPr lang="en-US"/>
            </a:p>
          </p:txBody>
        </p:sp>
        <p:sp>
          <p:nvSpPr>
            <p:cNvPr id="11286" name="Text Box 21"/>
            <p:cNvSpPr txBox="1">
              <a:spLocks noChangeArrowheads="1"/>
            </p:cNvSpPr>
            <p:nvPr/>
          </p:nvSpPr>
          <p:spPr bwMode="auto">
            <a:xfrm>
              <a:off x="88" y="966"/>
              <a:ext cx="1241" cy="331"/>
            </a:xfrm>
            <a:prstGeom prst="rect">
              <a:avLst/>
            </a:prstGeom>
            <a:noFill/>
            <a:ln w="9525">
              <a:noFill/>
              <a:miter lim="800000"/>
              <a:headEnd/>
              <a:tailEnd/>
            </a:ln>
          </p:spPr>
          <p:txBody>
            <a:bodyPr>
              <a:spAutoFit/>
            </a:bodyPr>
            <a:lstStyle/>
            <a:p>
              <a:pPr algn="ctr" eaLnBrk="0" hangingPunct="0"/>
              <a:r>
                <a:rPr lang="en-US" sz="1600" b="1">
                  <a:solidFill>
                    <a:srgbClr val="FF0000"/>
                  </a:solidFill>
                </a:rPr>
                <a:t>Product Centric Approach</a:t>
              </a:r>
            </a:p>
          </p:txBody>
        </p:sp>
        <p:sp>
          <p:nvSpPr>
            <p:cNvPr id="11287" name="Text Box 22"/>
            <p:cNvSpPr txBox="1">
              <a:spLocks noChangeArrowheads="1"/>
            </p:cNvSpPr>
            <p:nvPr/>
          </p:nvSpPr>
          <p:spPr bwMode="auto">
            <a:xfrm>
              <a:off x="56" y="2965"/>
              <a:ext cx="1320" cy="332"/>
            </a:xfrm>
            <a:prstGeom prst="rect">
              <a:avLst/>
            </a:prstGeom>
            <a:noFill/>
            <a:ln w="9525">
              <a:noFill/>
              <a:miter lim="800000"/>
              <a:headEnd/>
              <a:tailEnd/>
            </a:ln>
          </p:spPr>
          <p:txBody>
            <a:bodyPr>
              <a:spAutoFit/>
            </a:bodyPr>
            <a:lstStyle/>
            <a:p>
              <a:pPr algn="ctr" eaLnBrk="0" hangingPunct="0"/>
              <a:r>
                <a:rPr lang="en-US" sz="1600" b="1">
                  <a:solidFill>
                    <a:srgbClr val="FF0000"/>
                  </a:solidFill>
                </a:rPr>
                <a:t>Customer Centric Approach</a:t>
              </a:r>
            </a:p>
          </p:txBody>
        </p:sp>
      </p:grpSp>
      <p:sp>
        <p:nvSpPr>
          <p:cNvPr id="11268" name="Rectangle 23"/>
          <p:cNvSpPr>
            <a:spLocks noChangeArrowheads="1"/>
          </p:cNvSpPr>
          <p:nvPr/>
        </p:nvSpPr>
        <p:spPr bwMode="auto">
          <a:xfrm>
            <a:off x="180975" y="990600"/>
            <a:ext cx="8459788" cy="5638800"/>
          </a:xfrm>
          <a:prstGeom prst="rect">
            <a:avLst/>
          </a:prstGeom>
          <a:noFill/>
          <a:ln w="9525">
            <a:noFill/>
            <a:miter lim="800000"/>
            <a:headEnd/>
            <a:tailEnd/>
          </a:ln>
        </p:spPr>
        <p:txBody>
          <a:bodyPr wrap="none" anchor="ctr"/>
          <a:lstStyle/>
          <a:p>
            <a:endParaRPr lang="en-US"/>
          </a:p>
        </p:txBody>
      </p:sp>
      <p:grpSp>
        <p:nvGrpSpPr>
          <p:cNvPr id="11269" name="Group 28"/>
          <p:cNvGrpSpPr>
            <a:grpSpLocks/>
          </p:cNvGrpSpPr>
          <p:nvPr/>
        </p:nvGrpSpPr>
        <p:grpSpPr bwMode="auto">
          <a:xfrm>
            <a:off x="3048000" y="962025"/>
            <a:ext cx="5838825" cy="5743575"/>
            <a:chOff x="2638425" y="962547"/>
            <a:chExt cx="5838825" cy="5743053"/>
          </a:xfrm>
        </p:grpSpPr>
        <p:grpSp>
          <p:nvGrpSpPr>
            <p:cNvPr id="11270" name="Group 5"/>
            <p:cNvGrpSpPr>
              <a:grpSpLocks/>
            </p:cNvGrpSpPr>
            <p:nvPr/>
          </p:nvGrpSpPr>
          <p:grpSpPr bwMode="auto">
            <a:xfrm>
              <a:off x="4806179" y="962547"/>
              <a:ext cx="1578430" cy="1665691"/>
              <a:chOff x="2597" y="880"/>
              <a:chExt cx="1093" cy="950"/>
            </a:xfrm>
          </p:grpSpPr>
          <p:sp>
            <p:nvSpPr>
              <p:cNvPr id="11282" name="Freeform 6"/>
              <p:cNvSpPr>
                <a:spLocks/>
              </p:cNvSpPr>
              <p:nvPr/>
            </p:nvSpPr>
            <p:spPr bwMode="auto">
              <a:xfrm>
                <a:off x="2597" y="880"/>
                <a:ext cx="1093" cy="950"/>
              </a:xfrm>
              <a:custGeom>
                <a:avLst/>
                <a:gdLst>
                  <a:gd name="T0" fmla="*/ 0 w 791"/>
                  <a:gd name="T1" fmla="*/ 7604 h 697"/>
                  <a:gd name="T2" fmla="*/ 10513 w 791"/>
                  <a:gd name="T3" fmla="*/ 7604 h 697"/>
                  <a:gd name="T4" fmla="*/ 5287 w 791"/>
                  <a:gd name="T5" fmla="*/ 0 h 697"/>
                  <a:gd name="T6" fmla="*/ 0 w 791"/>
                  <a:gd name="T7" fmla="*/ 7604 h 697"/>
                  <a:gd name="T8" fmla="*/ 0 60000 65536"/>
                  <a:gd name="T9" fmla="*/ 0 60000 65536"/>
                  <a:gd name="T10" fmla="*/ 0 60000 65536"/>
                  <a:gd name="T11" fmla="*/ 0 60000 65536"/>
                  <a:gd name="T12" fmla="*/ 0 w 791"/>
                  <a:gd name="T13" fmla="*/ 0 h 697"/>
                  <a:gd name="T14" fmla="*/ 791 w 791"/>
                  <a:gd name="T15" fmla="*/ 697 h 697"/>
                </a:gdLst>
                <a:ahLst/>
                <a:cxnLst>
                  <a:cxn ang="T8">
                    <a:pos x="T0" y="T1"/>
                  </a:cxn>
                  <a:cxn ang="T9">
                    <a:pos x="T2" y="T3"/>
                  </a:cxn>
                  <a:cxn ang="T10">
                    <a:pos x="T4" y="T5"/>
                  </a:cxn>
                  <a:cxn ang="T11">
                    <a:pos x="T6" y="T7"/>
                  </a:cxn>
                </a:cxnLst>
                <a:rect l="T12" t="T13" r="T14" b="T15"/>
                <a:pathLst>
                  <a:path w="791" h="697">
                    <a:moveTo>
                      <a:pt x="0" y="697"/>
                    </a:moveTo>
                    <a:lnTo>
                      <a:pt x="791" y="697"/>
                    </a:lnTo>
                    <a:lnTo>
                      <a:pt x="397" y="0"/>
                    </a:lnTo>
                    <a:lnTo>
                      <a:pt x="0" y="697"/>
                    </a:lnTo>
                    <a:close/>
                  </a:path>
                </a:pathLst>
              </a:custGeom>
              <a:solidFill>
                <a:schemeClr val="accent1"/>
              </a:solidFill>
              <a:ln w="28575">
                <a:noFill/>
                <a:round/>
                <a:headEnd/>
                <a:tailEnd/>
              </a:ln>
            </p:spPr>
            <p:txBody>
              <a:bodyPr/>
              <a:lstStyle/>
              <a:p>
                <a:endParaRPr lang="en-US"/>
              </a:p>
            </p:txBody>
          </p:sp>
          <p:sp>
            <p:nvSpPr>
              <p:cNvPr id="11283" name="Text Box 7"/>
              <p:cNvSpPr txBox="1">
                <a:spLocks noChangeArrowheads="1"/>
              </p:cNvSpPr>
              <p:nvPr/>
            </p:nvSpPr>
            <p:spPr bwMode="auto">
              <a:xfrm>
                <a:off x="2649" y="1605"/>
                <a:ext cx="882" cy="176"/>
              </a:xfrm>
              <a:prstGeom prst="rect">
                <a:avLst/>
              </a:prstGeom>
              <a:noFill/>
              <a:ln w="9525">
                <a:noFill/>
                <a:miter lim="800000"/>
                <a:headEnd/>
                <a:tailEnd/>
              </a:ln>
            </p:spPr>
            <p:txBody>
              <a:bodyPr>
                <a:spAutoFit/>
              </a:bodyPr>
              <a:lstStyle/>
              <a:p>
                <a:pPr algn="ctr">
                  <a:spcBef>
                    <a:spcPct val="50000"/>
                  </a:spcBef>
                </a:pPr>
                <a:r>
                  <a:rPr lang="en-US" sz="1400" b="1">
                    <a:solidFill>
                      <a:schemeClr val="bg1"/>
                    </a:solidFill>
                  </a:rPr>
                  <a:t>1982-85</a:t>
                </a:r>
                <a:endParaRPr lang="en-AU" sz="1400" b="1">
                  <a:solidFill>
                    <a:schemeClr val="bg1"/>
                  </a:solidFill>
                </a:endParaRPr>
              </a:p>
            </p:txBody>
          </p:sp>
          <p:sp>
            <p:nvSpPr>
              <p:cNvPr id="9224" name="Text Box 8"/>
              <p:cNvSpPr txBox="1">
                <a:spLocks noChangeArrowheads="1"/>
              </p:cNvSpPr>
              <p:nvPr/>
            </p:nvSpPr>
            <p:spPr bwMode="auto">
              <a:xfrm>
                <a:off x="2839" y="1244"/>
                <a:ext cx="612" cy="334"/>
              </a:xfrm>
              <a:prstGeom prst="rect">
                <a:avLst/>
              </a:prstGeom>
              <a:noFill/>
              <a:ln w="9525">
                <a:noFill/>
                <a:miter lim="800000"/>
                <a:headEnd/>
                <a:tailEnd/>
              </a:ln>
              <a:effectLst/>
            </p:spPr>
            <p:txBody>
              <a:bodyPr>
                <a:spAutoFit/>
              </a:bodyPr>
              <a:lstStyle/>
              <a:p>
                <a:pPr algn="ctr" eaLnBrk="0" hangingPunct="0">
                  <a:defRPr/>
                </a:pPr>
                <a:r>
                  <a:rPr lang="en-US" sz="1600" b="1" dirty="0">
                    <a:solidFill>
                      <a:schemeClr val="bg1"/>
                    </a:solidFill>
                    <a:effectLst>
                      <a:outerShdw blurRad="38100" dist="38100" dir="2700000" algn="tl">
                        <a:srgbClr val="C0C0C0"/>
                      </a:outerShdw>
                    </a:effectLst>
                  </a:rPr>
                  <a:t>Export</a:t>
                </a:r>
              </a:p>
              <a:p>
                <a:pPr algn="ctr" eaLnBrk="0" hangingPunct="0">
                  <a:defRPr/>
                </a:pPr>
                <a:r>
                  <a:rPr lang="en-US" sz="1600" b="1" dirty="0">
                    <a:solidFill>
                      <a:schemeClr val="bg1"/>
                    </a:solidFill>
                    <a:effectLst>
                      <a:outerShdw blurRad="38100" dist="38100" dir="2700000" algn="tl">
                        <a:srgbClr val="C0C0C0"/>
                      </a:outerShdw>
                    </a:effectLst>
                  </a:rPr>
                  <a:t>Credits</a:t>
                </a:r>
              </a:p>
            </p:txBody>
          </p:sp>
        </p:grpSp>
        <p:grpSp>
          <p:nvGrpSpPr>
            <p:cNvPr id="11271" name="Group 9"/>
            <p:cNvGrpSpPr>
              <a:grpSpLocks/>
            </p:cNvGrpSpPr>
            <p:nvPr/>
          </p:nvGrpSpPr>
          <p:grpSpPr bwMode="auto">
            <a:xfrm>
              <a:off x="3079004" y="4374582"/>
              <a:ext cx="4878259" cy="1493861"/>
              <a:chOff x="1401" y="2826"/>
              <a:chExt cx="3378" cy="852"/>
            </a:xfrm>
          </p:grpSpPr>
          <p:sp>
            <p:nvSpPr>
              <p:cNvPr id="11279" name="Freeform 10"/>
              <p:cNvSpPr>
                <a:spLocks/>
              </p:cNvSpPr>
              <p:nvPr/>
            </p:nvSpPr>
            <p:spPr bwMode="auto">
              <a:xfrm>
                <a:off x="1401" y="2826"/>
                <a:ext cx="3378" cy="852"/>
              </a:xfrm>
              <a:custGeom>
                <a:avLst/>
                <a:gdLst>
                  <a:gd name="T0" fmla="*/ 0 w 2575"/>
                  <a:gd name="T1" fmla="*/ 752 h 856"/>
                  <a:gd name="T2" fmla="*/ 22586 w 2575"/>
                  <a:gd name="T3" fmla="*/ 752 h 856"/>
                  <a:gd name="T4" fmla="*/ 18375 w 2575"/>
                  <a:gd name="T5" fmla="*/ 0 h 856"/>
                  <a:gd name="T6" fmla="*/ 18447 w 2575"/>
                  <a:gd name="T7" fmla="*/ 0 h 856"/>
                  <a:gd name="T8" fmla="*/ 4134 w 2575"/>
                  <a:gd name="T9" fmla="*/ 0 h 856"/>
                  <a:gd name="T10" fmla="*/ 0 w 2575"/>
                  <a:gd name="T11" fmla="*/ 752 h 856"/>
                  <a:gd name="T12" fmla="*/ 0 60000 65536"/>
                  <a:gd name="T13" fmla="*/ 0 60000 65536"/>
                  <a:gd name="T14" fmla="*/ 0 60000 65536"/>
                  <a:gd name="T15" fmla="*/ 0 60000 65536"/>
                  <a:gd name="T16" fmla="*/ 0 60000 65536"/>
                  <a:gd name="T17" fmla="*/ 0 60000 65536"/>
                  <a:gd name="T18" fmla="*/ 0 w 2575"/>
                  <a:gd name="T19" fmla="*/ 0 h 856"/>
                  <a:gd name="T20" fmla="*/ 2575 w 2575"/>
                  <a:gd name="T21" fmla="*/ 856 h 856"/>
                </a:gdLst>
                <a:ahLst/>
                <a:cxnLst>
                  <a:cxn ang="T12">
                    <a:pos x="T0" y="T1"/>
                  </a:cxn>
                  <a:cxn ang="T13">
                    <a:pos x="T2" y="T3"/>
                  </a:cxn>
                  <a:cxn ang="T14">
                    <a:pos x="T4" y="T5"/>
                  </a:cxn>
                  <a:cxn ang="T15">
                    <a:pos x="T6" y="T7"/>
                  </a:cxn>
                  <a:cxn ang="T16">
                    <a:pos x="T8" y="T9"/>
                  </a:cxn>
                  <a:cxn ang="T17">
                    <a:pos x="T10" y="T11"/>
                  </a:cxn>
                </a:cxnLst>
                <a:rect l="T18" t="T19" r="T20" b="T21"/>
                <a:pathLst>
                  <a:path w="2575" h="856">
                    <a:moveTo>
                      <a:pt x="0" y="856"/>
                    </a:moveTo>
                    <a:lnTo>
                      <a:pt x="2575" y="856"/>
                    </a:lnTo>
                    <a:lnTo>
                      <a:pt x="2095" y="0"/>
                    </a:lnTo>
                    <a:lnTo>
                      <a:pt x="2103" y="0"/>
                    </a:lnTo>
                    <a:lnTo>
                      <a:pt x="471" y="0"/>
                    </a:lnTo>
                    <a:lnTo>
                      <a:pt x="0" y="856"/>
                    </a:lnTo>
                    <a:close/>
                  </a:path>
                </a:pathLst>
              </a:custGeom>
              <a:solidFill>
                <a:srgbClr val="003399"/>
              </a:solidFill>
              <a:ln w="38100">
                <a:noFill/>
                <a:round/>
                <a:headEnd/>
                <a:tailEnd/>
              </a:ln>
            </p:spPr>
            <p:txBody>
              <a:bodyPr/>
              <a:lstStyle/>
              <a:p>
                <a:endParaRPr lang="en-US"/>
              </a:p>
            </p:txBody>
          </p:sp>
          <p:sp>
            <p:nvSpPr>
              <p:cNvPr id="11280" name="Text Box 11"/>
              <p:cNvSpPr txBox="1">
                <a:spLocks noChangeArrowheads="1"/>
              </p:cNvSpPr>
              <p:nvPr/>
            </p:nvSpPr>
            <p:spPr bwMode="auto">
              <a:xfrm>
                <a:off x="1616" y="2847"/>
                <a:ext cx="2885" cy="556"/>
              </a:xfrm>
              <a:prstGeom prst="rect">
                <a:avLst/>
              </a:prstGeom>
              <a:noFill/>
              <a:ln w="9525">
                <a:noFill/>
                <a:miter lim="800000"/>
                <a:headEnd/>
                <a:tailEnd/>
              </a:ln>
            </p:spPr>
            <p:txBody>
              <a:bodyPr>
                <a:spAutoFit/>
              </a:bodyPr>
              <a:lstStyle/>
              <a:p>
                <a:pPr algn="ctr" eaLnBrk="0" hangingPunct="0"/>
                <a:r>
                  <a:rPr kumimoji="1" lang="en-US" b="1">
                    <a:ea typeface="??"/>
                    <a:cs typeface="??"/>
                  </a:rPr>
                  <a:t>Comprehensive Range of </a:t>
                </a:r>
              </a:p>
              <a:p>
                <a:pPr algn="ctr" eaLnBrk="0" hangingPunct="0"/>
                <a:r>
                  <a:rPr kumimoji="1" lang="en-US" b="1">
                    <a:ea typeface="??"/>
                    <a:cs typeface="??"/>
                  </a:rPr>
                  <a:t>Products And Services</a:t>
                </a:r>
              </a:p>
              <a:p>
                <a:pPr algn="ctr" eaLnBrk="0" hangingPunct="0">
                  <a:lnSpc>
                    <a:spcPct val="30000"/>
                  </a:lnSpc>
                </a:pPr>
                <a:endParaRPr lang="en-US" b="1"/>
              </a:p>
              <a:p>
                <a:pPr algn="ctr" eaLnBrk="0" hangingPunct="0"/>
                <a:r>
                  <a:rPr lang="en-US" sz="1600" b="1"/>
                  <a:t> </a:t>
                </a:r>
                <a:r>
                  <a:rPr lang="en-US" sz="1400" b="1"/>
                  <a:t>– All Stages of the Export Business Cycle – </a:t>
                </a:r>
              </a:p>
            </p:txBody>
          </p:sp>
          <p:sp>
            <p:nvSpPr>
              <p:cNvPr id="11281" name="Text Box 12"/>
              <p:cNvSpPr txBox="1">
                <a:spLocks noChangeArrowheads="1"/>
              </p:cNvSpPr>
              <p:nvPr/>
            </p:nvSpPr>
            <p:spPr bwMode="auto">
              <a:xfrm>
                <a:off x="2334" y="3450"/>
                <a:ext cx="1514" cy="193"/>
              </a:xfrm>
              <a:prstGeom prst="rect">
                <a:avLst/>
              </a:prstGeom>
              <a:noFill/>
              <a:ln w="9525">
                <a:noFill/>
                <a:miter lim="800000"/>
                <a:headEnd/>
                <a:tailEnd/>
              </a:ln>
            </p:spPr>
            <p:txBody>
              <a:bodyPr>
                <a:spAutoFit/>
              </a:bodyPr>
              <a:lstStyle/>
              <a:p>
                <a:pPr algn="ctr">
                  <a:spcBef>
                    <a:spcPct val="50000"/>
                  </a:spcBef>
                </a:pPr>
                <a:r>
                  <a:rPr lang="en-US" sz="1600" b="1"/>
                  <a:t>Exim Bank TODAY</a:t>
                </a:r>
                <a:endParaRPr lang="en-AU" sz="1600" b="1"/>
              </a:p>
            </p:txBody>
          </p:sp>
        </p:grpSp>
        <p:grpSp>
          <p:nvGrpSpPr>
            <p:cNvPr id="11272" name="Group 13"/>
            <p:cNvGrpSpPr>
              <a:grpSpLocks/>
            </p:cNvGrpSpPr>
            <p:nvPr/>
          </p:nvGrpSpPr>
          <p:grpSpPr bwMode="auto">
            <a:xfrm>
              <a:off x="4160644" y="2947348"/>
              <a:ext cx="2720734" cy="1092343"/>
              <a:chOff x="2150" y="2012"/>
              <a:chExt cx="1884" cy="623"/>
            </a:xfrm>
          </p:grpSpPr>
          <p:sp>
            <p:nvSpPr>
              <p:cNvPr id="11276" name="Freeform 14"/>
              <p:cNvSpPr>
                <a:spLocks/>
              </p:cNvSpPr>
              <p:nvPr/>
            </p:nvSpPr>
            <p:spPr bwMode="auto">
              <a:xfrm>
                <a:off x="2150" y="2012"/>
                <a:ext cx="1879" cy="623"/>
              </a:xfrm>
              <a:custGeom>
                <a:avLst/>
                <a:gdLst>
                  <a:gd name="T0" fmla="*/ 0 w 1536"/>
                  <a:gd name="T1" fmla="*/ 1333 h 552"/>
                  <a:gd name="T2" fmla="*/ 7704 w 1536"/>
                  <a:gd name="T3" fmla="*/ 1333 h 552"/>
                  <a:gd name="T4" fmla="*/ 6164 w 1536"/>
                  <a:gd name="T5" fmla="*/ 3 h 552"/>
                  <a:gd name="T6" fmla="*/ 1525 w 1536"/>
                  <a:gd name="T7" fmla="*/ 0 h 552"/>
                  <a:gd name="T8" fmla="*/ 0 w 1536"/>
                  <a:gd name="T9" fmla="*/ 1333 h 552"/>
                  <a:gd name="T10" fmla="*/ 0 60000 65536"/>
                  <a:gd name="T11" fmla="*/ 0 60000 65536"/>
                  <a:gd name="T12" fmla="*/ 0 60000 65536"/>
                  <a:gd name="T13" fmla="*/ 0 60000 65536"/>
                  <a:gd name="T14" fmla="*/ 0 60000 65536"/>
                  <a:gd name="T15" fmla="*/ 0 w 1536"/>
                  <a:gd name="T16" fmla="*/ 0 h 552"/>
                  <a:gd name="T17" fmla="*/ 1536 w 1536"/>
                  <a:gd name="T18" fmla="*/ 552 h 552"/>
                </a:gdLst>
                <a:ahLst/>
                <a:cxnLst>
                  <a:cxn ang="T10">
                    <a:pos x="T0" y="T1"/>
                  </a:cxn>
                  <a:cxn ang="T11">
                    <a:pos x="T2" y="T3"/>
                  </a:cxn>
                  <a:cxn ang="T12">
                    <a:pos x="T4" y="T5"/>
                  </a:cxn>
                  <a:cxn ang="T13">
                    <a:pos x="T6" y="T7"/>
                  </a:cxn>
                  <a:cxn ang="T14">
                    <a:pos x="T8" y="T9"/>
                  </a:cxn>
                </a:cxnLst>
                <a:rect l="T15" t="T16" r="T17" b="T18"/>
                <a:pathLst>
                  <a:path w="1536" h="552">
                    <a:moveTo>
                      <a:pt x="0" y="552"/>
                    </a:moveTo>
                    <a:lnTo>
                      <a:pt x="1536" y="552"/>
                    </a:lnTo>
                    <a:lnTo>
                      <a:pt x="1229" y="3"/>
                    </a:lnTo>
                    <a:lnTo>
                      <a:pt x="304" y="0"/>
                    </a:lnTo>
                    <a:lnTo>
                      <a:pt x="0" y="552"/>
                    </a:lnTo>
                    <a:close/>
                  </a:path>
                </a:pathLst>
              </a:custGeom>
              <a:solidFill>
                <a:schemeClr val="folHlink"/>
              </a:solidFill>
              <a:ln w="28575">
                <a:noFill/>
                <a:round/>
                <a:headEnd/>
                <a:tailEnd/>
              </a:ln>
            </p:spPr>
            <p:txBody>
              <a:bodyPr/>
              <a:lstStyle/>
              <a:p>
                <a:endParaRPr lang="en-US"/>
              </a:p>
            </p:txBody>
          </p:sp>
          <p:sp>
            <p:nvSpPr>
              <p:cNvPr id="11277" name="Text Box 15"/>
              <p:cNvSpPr txBox="1">
                <a:spLocks noChangeArrowheads="1"/>
              </p:cNvSpPr>
              <p:nvPr/>
            </p:nvSpPr>
            <p:spPr bwMode="auto">
              <a:xfrm>
                <a:off x="2649" y="2397"/>
                <a:ext cx="881" cy="193"/>
              </a:xfrm>
              <a:prstGeom prst="rect">
                <a:avLst/>
              </a:prstGeom>
              <a:noFill/>
              <a:ln w="9525">
                <a:noFill/>
                <a:miter lim="800000"/>
                <a:headEnd/>
                <a:tailEnd/>
              </a:ln>
            </p:spPr>
            <p:txBody>
              <a:bodyPr>
                <a:spAutoFit/>
              </a:bodyPr>
              <a:lstStyle/>
              <a:p>
                <a:pPr algn="ctr">
                  <a:spcBef>
                    <a:spcPct val="50000"/>
                  </a:spcBef>
                </a:pPr>
                <a:r>
                  <a:rPr lang="en-US" sz="1600" b="1">
                    <a:solidFill>
                      <a:schemeClr val="bg1"/>
                    </a:solidFill>
                  </a:rPr>
                  <a:t>1986-94</a:t>
                </a:r>
                <a:endParaRPr lang="en-AU" sz="1600" b="1">
                  <a:solidFill>
                    <a:schemeClr val="bg1"/>
                  </a:solidFill>
                </a:endParaRPr>
              </a:p>
            </p:txBody>
          </p:sp>
          <p:sp>
            <p:nvSpPr>
              <p:cNvPr id="11278" name="Text Box 16"/>
              <p:cNvSpPr txBox="1">
                <a:spLocks noChangeArrowheads="1"/>
              </p:cNvSpPr>
              <p:nvPr/>
            </p:nvSpPr>
            <p:spPr bwMode="auto">
              <a:xfrm>
                <a:off x="2166" y="2065"/>
                <a:ext cx="1868" cy="351"/>
              </a:xfrm>
              <a:prstGeom prst="rect">
                <a:avLst/>
              </a:prstGeom>
              <a:noFill/>
              <a:ln w="9525">
                <a:noFill/>
                <a:miter lim="800000"/>
                <a:headEnd/>
                <a:tailEnd/>
              </a:ln>
            </p:spPr>
            <p:txBody>
              <a:bodyPr>
                <a:spAutoFit/>
              </a:bodyPr>
              <a:lstStyle/>
              <a:p>
                <a:pPr algn="ctr" eaLnBrk="0" hangingPunct="0"/>
                <a:r>
                  <a:rPr lang="en-US" sz="1700" b="1">
                    <a:solidFill>
                      <a:schemeClr val="bg1"/>
                    </a:solidFill>
                  </a:rPr>
                  <a:t>Export Capability </a:t>
                </a:r>
              </a:p>
              <a:p>
                <a:pPr algn="ctr" eaLnBrk="0" hangingPunct="0"/>
                <a:r>
                  <a:rPr lang="en-US" sz="1700" b="1">
                    <a:solidFill>
                      <a:schemeClr val="bg1"/>
                    </a:solidFill>
                  </a:rPr>
                  <a:t>Creation</a:t>
                </a:r>
              </a:p>
            </p:txBody>
          </p:sp>
        </p:grpSp>
        <p:sp>
          <p:nvSpPr>
            <p:cNvPr id="11273" name="AutoShape 17"/>
            <p:cNvSpPr>
              <a:spLocks noChangeArrowheads="1"/>
            </p:cNvSpPr>
            <p:nvPr/>
          </p:nvSpPr>
          <p:spPr bwMode="auto">
            <a:xfrm>
              <a:off x="4160121" y="4055972"/>
              <a:ext cx="2706293" cy="327376"/>
            </a:xfrm>
            <a:prstGeom prst="downArrow">
              <a:avLst>
                <a:gd name="adj1" fmla="val 100000"/>
                <a:gd name="adj2" fmla="val 100000"/>
              </a:avLst>
            </a:prstGeom>
            <a:gradFill rotWithShape="0">
              <a:gsLst>
                <a:gs pos="0">
                  <a:srgbClr val="FFE98F"/>
                </a:gs>
                <a:gs pos="100000">
                  <a:srgbClr val="FFCC00"/>
                </a:gs>
              </a:gsLst>
              <a:lin ang="5400000" scaled="1"/>
            </a:gradFill>
            <a:ln w="9525">
              <a:noFill/>
              <a:miter lim="800000"/>
              <a:headEnd/>
              <a:tailEnd/>
            </a:ln>
          </p:spPr>
          <p:txBody>
            <a:bodyPr wrap="none" anchor="ctr"/>
            <a:lstStyle/>
            <a:p>
              <a:endParaRPr lang="en-US"/>
            </a:p>
          </p:txBody>
        </p:sp>
        <p:sp>
          <p:nvSpPr>
            <p:cNvPr id="11274" name="AutoShape 18"/>
            <p:cNvSpPr>
              <a:spLocks noChangeArrowheads="1"/>
            </p:cNvSpPr>
            <p:nvPr/>
          </p:nvSpPr>
          <p:spPr bwMode="auto">
            <a:xfrm>
              <a:off x="4812866" y="2666687"/>
              <a:ext cx="1548103" cy="313975"/>
            </a:xfrm>
            <a:prstGeom prst="downArrow">
              <a:avLst>
                <a:gd name="adj1" fmla="val 100000"/>
                <a:gd name="adj2" fmla="val 100000"/>
              </a:avLst>
            </a:prstGeom>
            <a:gradFill rotWithShape="0">
              <a:gsLst>
                <a:gs pos="0">
                  <a:srgbClr val="FFE98F"/>
                </a:gs>
                <a:gs pos="100000">
                  <a:srgbClr val="FFCC00"/>
                </a:gs>
              </a:gsLst>
              <a:lin ang="5400000" scaled="1"/>
            </a:gradFill>
            <a:ln w="9525">
              <a:noFill/>
              <a:miter lim="800000"/>
              <a:headEnd/>
              <a:tailEnd/>
            </a:ln>
          </p:spPr>
          <p:txBody>
            <a:bodyPr wrap="none" anchor="ctr"/>
            <a:lstStyle/>
            <a:p>
              <a:endParaRPr lang="en-US"/>
            </a:p>
          </p:txBody>
        </p:sp>
        <p:sp>
          <p:nvSpPr>
            <p:cNvPr id="11275" name="Text Box 27"/>
            <p:cNvSpPr txBox="1">
              <a:spLocks noChangeArrowheads="1"/>
            </p:cNvSpPr>
            <p:nvPr/>
          </p:nvSpPr>
          <p:spPr bwMode="auto">
            <a:xfrm>
              <a:off x="2638425" y="6067716"/>
              <a:ext cx="5838825" cy="637884"/>
            </a:xfrm>
            <a:prstGeom prst="rect">
              <a:avLst/>
            </a:prstGeom>
            <a:solidFill>
              <a:srgbClr val="FF9999">
                <a:alpha val="50195"/>
              </a:srgbClr>
            </a:solidFill>
            <a:ln w="31750">
              <a:solidFill>
                <a:schemeClr val="accent1"/>
              </a:solidFill>
              <a:miter lim="800000"/>
              <a:headEnd/>
              <a:tailEnd/>
            </a:ln>
          </p:spPr>
          <p:txBody>
            <a:bodyPr lIns="0" rIns="0" anchor="ctr"/>
            <a:lstStyle/>
            <a:p>
              <a:pPr algn="ctr" eaLnBrk="0" hangingPunct="0"/>
              <a:r>
                <a:rPr lang="en-US" b="1">
                  <a:solidFill>
                    <a:schemeClr val="bg1"/>
                  </a:solidFill>
                </a:rPr>
                <a:t>Leadership and Expertise in India’s Export Finance</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435100" y="0"/>
            <a:ext cx="7499350" cy="1143000"/>
          </a:xfrm>
        </p:spPr>
        <p:txBody>
          <a:bodyPr/>
          <a:lstStyle/>
          <a:p>
            <a:pPr algn="ctr" eaLnBrk="1" fontAlgn="auto" hangingPunct="1">
              <a:spcAft>
                <a:spcPts val="0"/>
              </a:spcAft>
              <a:defRPr/>
            </a:pPr>
            <a:r>
              <a:rPr lang="en-US" dirty="0">
                <a:solidFill>
                  <a:schemeClr val="tx1"/>
                </a:solidFill>
              </a:rPr>
              <a:t>Operational Philosophy</a:t>
            </a:r>
          </a:p>
        </p:txBody>
      </p:sp>
      <p:graphicFrame>
        <p:nvGraphicFramePr>
          <p:cNvPr id="20" name="Diagram 19"/>
          <p:cNvGraphicFramePr/>
          <p:nvPr/>
        </p:nvGraphicFramePr>
        <p:xfrm>
          <a:off x="1524000" y="1143000"/>
          <a:ext cx="6477000" cy="287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1" name="Diagram 20"/>
          <p:cNvGraphicFramePr/>
          <p:nvPr/>
        </p:nvGraphicFramePr>
        <p:xfrm>
          <a:off x="1676400" y="3810000"/>
          <a:ext cx="6477000" cy="2870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914400" y="274638"/>
            <a:ext cx="8077200" cy="715962"/>
          </a:xfrm>
        </p:spPr>
        <p:txBody>
          <a:bodyPr/>
          <a:lstStyle/>
          <a:p>
            <a:pPr algn="ctr" eaLnBrk="1" fontAlgn="auto" hangingPunct="1">
              <a:spcAft>
                <a:spcPts val="0"/>
              </a:spcAft>
              <a:defRPr/>
            </a:pPr>
            <a:r>
              <a:rPr lang="en-US" sz="4000" dirty="0">
                <a:solidFill>
                  <a:schemeClr val="tx1"/>
                </a:solidFill>
              </a:rPr>
              <a:t>Range of Products and Services</a:t>
            </a:r>
          </a:p>
        </p:txBody>
      </p:sp>
      <p:graphicFrame>
        <p:nvGraphicFramePr>
          <p:cNvPr id="34" name="Diagram 33"/>
          <p:cNvGraphicFramePr/>
          <p:nvPr/>
        </p:nvGraphicFramePr>
        <p:xfrm>
          <a:off x="1066800" y="1219200"/>
          <a:ext cx="78486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503238"/>
            <a:ext cx="7499350" cy="868362"/>
          </a:xfrm>
        </p:spPr>
        <p:txBody>
          <a:bodyPr/>
          <a:lstStyle/>
          <a:p>
            <a:pPr algn="ctr" eaLnBrk="1" hangingPunct="1">
              <a:defRPr/>
            </a:pPr>
            <a:r>
              <a:rPr kumimoji="1" lang="en-US" sz="3200" b="1" dirty="0" smtClean="0">
                <a:solidFill>
                  <a:schemeClr val="tx1"/>
                </a:solidFill>
                <a:ea typeface="??"/>
                <a:cs typeface="??"/>
              </a:rPr>
              <a:t>Value Based Services to Exporters</a:t>
            </a:r>
            <a:endParaRPr lang="en-US" sz="3200" dirty="0">
              <a:solidFill>
                <a:schemeClr val="tx1"/>
              </a:solidFill>
            </a:endParaRPr>
          </a:p>
        </p:txBody>
      </p:sp>
      <p:grpSp>
        <p:nvGrpSpPr>
          <p:cNvPr id="14339" name="Group 14"/>
          <p:cNvGrpSpPr>
            <a:grpSpLocks/>
          </p:cNvGrpSpPr>
          <p:nvPr/>
        </p:nvGrpSpPr>
        <p:grpSpPr bwMode="auto">
          <a:xfrm>
            <a:off x="1862138" y="1679575"/>
            <a:ext cx="6869112" cy="4797425"/>
            <a:chOff x="1862037" y="2122665"/>
            <a:chExt cx="6869110" cy="3969516"/>
          </a:xfrm>
        </p:grpSpPr>
        <p:sp>
          <p:nvSpPr>
            <p:cNvPr id="14340" name="Freeform 24"/>
            <p:cNvSpPr>
              <a:spLocks/>
            </p:cNvSpPr>
            <p:nvPr/>
          </p:nvSpPr>
          <p:spPr bwMode="auto">
            <a:xfrm>
              <a:off x="1958606" y="4565925"/>
              <a:ext cx="6691219" cy="982615"/>
            </a:xfrm>
            <a:custGeom>
              <a:avLst/>
              <a:gdLst>
                <a:gd name="T0" fmla="*/ 0 w 2575"/>
                <a:gd name="T1" fmla="*/ 2147483647 h 856"/>
                <a:gd name="T2" fmla="*/ 2147483647 w 2575"/>
                <a:gd name="T3" fmla="*/ 2147483647 h 856"/>
                <a:gd name="T4" fmla="*/ 2147483647 w 2575"/>
                <a:gd name="T5" fmla="*/ 0 h 856"/>
                <a:gd name="T6" fmla="*/ 2147483647 w 2575"/>
                <a:gd name="T7" fmla="*/ 0 h 856"/>
                <a:gd name="T8" fmla="*/ 2147483647 w 2575"/>
                <a:gd name="T9" fmla="*/ 0 h 856"/>
                <a:gd name="T10" fmla="*/ 0 w 2575"/>
                <a:gd name="T11" fmla="*/ 2147483647 h 856"/>
                <a:gd name="T12" fmla="*/ 0 60000 65536"/>
                <a:gd name="T13" fmla="*/ 0 60000 65536"/>
                <a:gd name="T14" fmla="*/ 0 60000 65536"/>
                <a:gd name="T15" fmla="*/ 0 60000 65536"/>
                <a:gd name="T16" fmla="*/ 0 60000 65536"/>
                <a:gd name="T17" fmla="*/ 0 60000 65536"/>
                <a:gd name="T18" fmla="*/ 0 w 2575"/>
                <a:gd name="T19" fmla="*/ 0 h 856"/>
                <a:gd name="T20" fmla="*/ 2575 w 2575"/>
                <a:gd name="T21" fmla="*/ 856 h 856"/>
              </a:gdLst>
              <a:ahLst/>
              <a:cxnLst>
                <a:cxn ang="T12">
                  <a:pos x="T0" y="T1"/>
                </a:cxn>
                <a:cxn ang="T13">
                  <a:pos x="T2" y="T3"/>
                </a:cxn>
                <a:cxn ang="T14">
                  <a:pos x="T4" y="T5"/>
                </a:cxn>
                <a:cxn ang="T15">
                  <a:pos x="T6" y="T7"/>
                </a:cxn>
                <a:cxn ang="T16">
                  <a:pos x="T8" y="T9"/>
                </a:cxn>
                <a:cxn ang="T17">
                  <a:pos x="T10" y="T11"/>
                </a:cxn>
              </a:cxnLst>
              <a:rect l="T18" t="T19" r="T20" b="T21"/>
              <a:pathLst>
                <a:path w="2575" h="856">
                  <a:moveTo>
                    <a:pt x="0" y="856"/>
                  </a:moveTo>
                  <a:lnTo>
                    <a:pt x="2575" y="856"/>
                  </a:lnTo>
                  <a:lnTo>
                    <a:pt x="2095" y="0"/>
                  </a:lnTo>
                  <a:lnTo>
                    <a:pt x="2103" y="0"/>
                  </a:lnTo>
                  <a:lnTo>
                    <a:pt x="471" y="0"/>
                  </a:lnTo>
                  <a:lnTo>
                    <a:pt x="0" y="856"/>
                  </a:lnTo>
                  <a:close/>
                </a:path>
              </a:pathLst>
            </a:custGeom>
            <a:solidFill>
              <a:srgbClr val="003399"/>
            </a:solidFill>
            <a:ln w="38100">
              <a:noFill/>
              <a:round/>
              <a:headEnd/>
              <a:tailEnd/>
            </a:ln>
          </p:spPr>
          <p:txBody>
            <a:bodyPr/>
            <a:lstStyle/>
            <a:p>
              <a:endParaRPr lang="en-US"/>
            </a:p>
          </p:txBody>
        </p:sp>
        <p:sp>
          <p:nvSpPr>
            <p:cNvPr id="14341" name="Text Box 25"/>
            <p:cNvSpPr txBox="1">
              <a:spLocks noChangeArrowheads="1"/>
            </p:cNvSpPr>
            <p:nvPr/>
          </p:nvSpPr>
          <p:spPr bwMode="auto">
            <a:xfrm>
              <a:off x="2471947" y="4911168"/>
              <a:ext cx="5735694" cy="307751"/>
            </a:xfrm>
            <a:prstGeom prst="rect">
              <a:avLst/>
            </a:prstGeom>
            <a:noFill/>
            <a:ln w="9525">
              <a:noFill/>
              <a:miter lim="800000"/>
              <a:headEnd/>
              <a:tailEnd/>
            </a:ln>
          </p:spPr>
          <p:txBody>
            <a:bodyPr>
              <a:spAutoFit/>
            </a:bodyPr>
            <a:lstStyle/>
            <a:p>
              <a:pPr algn="ctr" eaLnBrk="0" hangingPunct="0"/>
              <a:r>
                <a:rPr kumimoji="1" lang="en-US" sz="1600" b="1">
                  <a:solidFill>
                    <a:schemeClr val="bg1"/>
                  </a:solidFill>
                  <a:ea typeface="??"/>
                  <a:cs typeface="??"/>
                </a:rPr>
                <a:t>INFORMATION</a:t>
              </a:r>
              <a:endParaRPr lang="en-US" sz="1600" b="1">
                <a:solidFill>
                  <a:schemeClr val="bg1"/>
                </a:solidFill>
              </a:endParaRPr>
            </a:p>
          </p:txBody>
        </p:sp>
        <p:sp>
          <p:nvSpPr>
            <p:cNvPr id="14342" name="Freeform 26"/>
            <p:cNvSpPr>
              <a:spLocks/>
            </p:cNvSpPr>
            <p:nvPr/>
          </p:nvSpPr>
          <p:spPr bwMode="auto">
            <a:xfrm>
              <a:off x="3234334" y="3514573"/>
              <a:ext cx="3870386" cy="720168"/>
            </a:xfrm>
            <a:custGeom>
              <a:avLst/>
              <a:gdLst>
                <a:gd name="T0" fmla="*/ 0 w 1536"/>
                <a:gd name="T1" fmla="*/ 2147483647 h 552"/>
                <a:gd name="T2" fmla="*/ 2147483647 w 1536"/>
                <a:gd name="T3" fmla="*/ 2147483647 h 552"/>
                <a:gd name="T4" fmla="*/ 2147483647 w 1536"/>
                <a:gd name="T5" fmla="*/ 2147483647 h 552"/>
                <a:gd name="T6" fmla="*/ 2147483647 w 1536"/>
                <a:gd name="T7" fmla="*/ 0 h 552"/>
                <a:gd name="T8" fmla="*/ 0 w 1536"/>
                <a:gd name="T9" fmla="*/ 2147483647 h 552"/>
                <a:gd name="T10" fmla="*/ 0 60000 65536"/>
                <a:gd name="T11" fmla="*/ 0 60000 65536"/>
                <a:gd name="T12" fmla="*/ 0 60000 65536"/>
                <a:gd name="T13" fmla="*/ 0 60000 65536"/>
                <a:gd name="T14" fmla="*/ 0 60000 65536"/>
                <a:gd name="T15" fmla="*/ 0 w 1536"/>
                <a:gd name="T16" fmla="*/ 0 h 552"/>
                <a:gd name="T17" fmla="*/ 1536 w 1536"/>
                <a:gd name="T18" fmla="*/ 552 h 552"/>
              </a:gdLst>
              <a:ahLst/>
              <a:cxnLst>
                <a:cxn ang="T10">
                  <a:pos x="T0" y="T1"/>
                </a:cxn>
                <a:cxn ang="T11">
                  <a:pos x="T2" y="T3"/>
                </a:cxn>
                <a:cxn ang="T12">
                  <a:pos x="T4" y="T5"/>
                </a:cxn>
                <a:cxn ang="T13">
                  <a:pos x="T6" y="T7"/>
                </a:cxn>
                <a:cxn ang="T14">
                  <a:pos x="T8" y="T9"/>
                </a:cxn>
              </a:cxnLst>
              <a:rect l="T15" t="T16" r="T17" b="T18"/>
              <a:pathLst>
                <a:path w="1536" h="552">
                  <a:moveTo>
                    <a:pt x="0" y="552"/>
                  </a:moveTo>
                  <a:lnTo>
                    <a:pt x="1536" y="552"/>
                  </a:lnTo>
                  <a:lnTo>
                    <a:pt x="1229" y="3"/>
                  </a:lnTo>
                  <a:lnTo>
                    <a:pt x="304" y="0"/>
                  </a:lnTo>
                  <a:lnTo>
                    <a:pt x="0" y="552"/>
                  </a:lnTo>
                  <a:close/>
                </a:path>
              </a:pathLst>
            </a:custGeom>
            <a:solidFill>
              <a:schemeClr val="folHlink"/>
            </a:solidFill>
            <a:ln w="28575">
              <a:noFill/>
              <a:round/>
              <a:headEnd/>
              <a:tailEnd/>
            </a:ln>
          </p:spPr>
          <p:txBody>
            <a:bodyPr/>
            <a:lstStyle/>
            <a:p>
              <a:endParaRPr lang="en-US"/>
            </a:p>
          </p:txBody>
        </p:sp>
        <p:sp>
          <p:nvSpPr>
            <p:cNvPr id="14343" name="Freeform 27"/>
            <p:cNvSpPr>
              <a:spLocks/>
            </p:cNvSpPr>
            <p:nvPr/>
          </p:nvSpPr>
          <p:spPr bwMode="auto">
            <a:xfrm>
              <a:off x="4055171" y="2122665"/>
              <a:ext cx="2259208" cy="1098217"/>
            </a:xfrm>
            <a:custGeom>
              <a:avLst/>
              <a:gdLst>
                <a:gd name="T0" fmla="*/ 0 w 791"/>
                <a:gd name="T1" fmla="*/ 2147483647 h 697"/>
                <a:gd name="T2" fmla="*/ 2147483647 w 791"/>
                <a:gd name="T3" fmla="*/ 2147483647 h 697"/>
                <a:gd name="T4" fmla="*/ 2147483647 w 791"/>
                <a:gd name="T5" fmla="*/ 0 h 697"/>
                <a:gd name="T6" fmla="*/ 0 w 791"/>
                <a:gd name="T7" fmla="*/ 2147483647 h 697"/>
                <a:gd name="T8" fmla="*/ 0 60000 65536"/>
                <a:gd name="T9" fmla="*/ 0 60000 65536"/>
                <a:gd name="T10" fmla="*/ 0 60000 65536"/>
                <a:gd name="T11" fmla="*/ 0 60000 65536"/>
                <a:gd name="T12" fmla="*/ 0 w 791"/>
                <a:gd name="T13" fmla="*/ 0 h 697"/>
                <a:gd name="T14" fmla="*/ 791 w 791"/>
                <a:gd name="T15" fmla="*/ 697 h 697"/>
              </a:gdLst>
              <a:ahLst/>
              <a:cxnLst>
                <a:cxn ang="T8">
                  <a:pos x="T0" y="T1"/>
                </a:cxn>
                <a:cxn ang="T9">
                  <a:pos x="T2" y="T3"/>
                </a:cxn>
                <a:cxn ang="T10">
                  <a:pos x="T4" y="T5"/>
                </a:cxn>
                <a:cxn ang="T11">
                  <a:pos x="T6" y="T7"/>
                </a:cxn>
              </a:cxnLst>
              <a:rect l="T12" t="T13" r="T14" b="T15"/>
              <a:pathLst>
                <a:path w="791" h="697">
                  <a:moveTo>
                    <a:pt x="0" y="697"/>
                  </a:moveTo>
                  <a:lnTo>
                    <a:pt x="791" y="697"/>
                  </a:lnTo>
                  <a:lnTo>
                    <a:pt x="397" y="0"/>
                  </a:lnTo>
                  <a:lnTo>
                    <a:pt x="0" y="697"/>
                  </a:lnTo>
                  <a:close/>
                </a:path>
              </a:pathLst>
            </a:custGeom>
            <a:solidFill>
              <a:schemeClr val="accent1"/>
            </a:solidFill>
            <a:ln w="28575">
              <a:noFill/>
              <a:round/>
              <a:headEnd/>
              <a:tailEnd/>
            </a:ln>
          </p:spPr>
          <p:txBody>
            <a:bodyPr/>
            <a:lstStyle/>
            <a:p>
              <a:endParaRPr lang="en-US"/>
            </a:p>
            <a:p>
              <a:endParaRPr lang="en-US"/>
            </a:p>
          </p:txBody>
        </p:sp>
        <p:sp>
          <p:nvSpPr>
            <p:cNvPr id="14344" name="Text Box 28"/>
            <p:cNvSpPr txBox="1">
              <a:spLocks noChangeArrowheads="1"/>
            </p:cNvSpPr>
            <p:nvPr/>
          </p:nvSpPr>
          <p:spPr bwMode="auto">
            <a:xfrm>
              <a:off x="4629446" y="2560913"/>
              <a:ext cx="1085554" cy="483923"/>
            </a:xfrm>
            <a:prstGeom prst="rect">
              <a:avLst/>
            </a:prstGeom>
            <a:noFill/>
            <a:ln w="9525">
              <a:noFill/>
              <a:miter lim="800000"/>
              <a:headEnd/>
              <a:tailEnd/>
            </a:ln>
          </p:spPr>
          <p:txBody>
            <a:bodyPr wrap="none">
              <a:spAutoFit/>
            </a:bodyPr>
            <a:lstStyle/>
            <a:p>
              <a:pPr algn="ctr" eaLnBrk="0" hangingPunct="0"/>
              <a:r>
                <a:rPr lang="en-US" sz="1600" b="1">
                  <a:solidFill>
                    <a:schemeClr val="bg1"/>
                  </a:solidFill>
                </a:rPr>
                <a:t>Advisory</a:t>
              </a:r>
            </a:p>
            <a:p>
              <a:pPr algn="ctr" eaLnBrk="0" hangingPunct="0"/>
              <a:r>
                <a:rPr lang="en-US" sz="1600" b="1">
                  <a:solidFill>
                    <a:schemeClr val="bg1"/>
                  </a:solidFill>
                </a:rPr>
                <a:t> Services</a:t>
              </a:r>
            </a:p>
          </p:txBody>
        </p:sp>
        <p:sp>
          <p:nvSpPr>
            <p:cNvPr id="14345" name="Text Box 29"/>
            <p:cNvSpPr txBox="1">
              <a:spLocks noChangeArrowheads="1"/>
            </p:cNvSpPr>
            <p:nvPr/>
          </p:nvSpPr>
          <p:spPr bwMode="auto">
            <a:xfrm>
              <a:off x="3539289" y="3623926"/>
              <a:ext cx="3392624" cy="531144"/>
            </a:xfrm>
            <a:prstGeom prst="rect">
              <a:avLst/>
            </a:prstGeom>
            <a:noFill/>
            <a:ln w="9525">
              <a:noFill/>
              <a:miter lim="800000"/>
              <a:headEnd/>
              <a:tailEnd/>
            </a:ln>
          </p:spPr>
          <p:txBody>
            <a:bodyPr>
              <a:spAutoFit/>
            </a:bodyPr>
            <a:lstStyle/>
            <a:p>
              <a:pPr algn="ctr" eaLnBrk="0" hangingPunct="0"/>
              <a:r>
                <a:rPr lang="en-US" sz="1600" b="1">
                  <a:solidFill>
                    <a:schemeClr val="bg1"/>
                  </a:solidFill>
                </a:rPr>
                <a:t>Knowledge </a:t>
              </a:r>
            </a:p>
            <a:p>
              <a:pPr algn="ctr" eaLnBrk="0" hangingPunct="0"/>
              <a:r>
                <a:rPr lang="en-US" sz="1600" b="1">
                  <a:solidFill>
                    <a:schemeClr val="bg1"/>
                  </a:solidFill>
                </a:rPr>
                <a:t>Building</a:t>
              </a:r>
            </a:p>
          </p:txBody>
        </p:sp>
        <p:sp>
          <p:nvSpPr>
            <p:cNvPr id="14346" name="Text Box 30"/>
            <p:cNvSpPr txBox="1">
              <a:spLocks noChangeArrowheads="1"/>
            </p:cNvSpPr>
            <p:nvPr/>
          </p:nvSpPr>
          <p:spPr bwMode="auto">
            <a:xfrm>
              <a:off x="1862037" y="5628212"/>
              <a:ext cx="6869110" cy="463969"/>
            </a:xfrm>
            <a:prstGeom prst="rect">
              <a:avLst/>
            </a:prstGeom>
            <a:solidFill>
              <a:srgbClr val="FF9999">
                <a:alpha val="50195"/>
              </a:srgbClr>
            </a:solidFill>
            <a:ln w="31750">
              <a:solidFill>
                <a:schemeClr val="accent1"/>
              </a:solidFill>
              <a:miter lim="800000"/>
              <a:headEnd/>
              <a:tailEnd/>
            </a:ln>
          </p:spPr>
          <p:txBody>
            <a:bodyPr lIns="0" rIns="0" anchor="ctr"/>
            <a:lstStyle/>
            <a:p>
              <a:pPr algn="ctr" eaLnBrk="0" hangingPunct="0"/>
              <a:r>
                <a:rPr lang="en-US" sz="1500" b="1"/>
                <a:t>SUPPLEMENTS FINANCING PROGRAMMES </a:t>
              </a:r>
            </a:p>
          </p:txBody>
        </p:sp>
        <p:sp>
          <p:nvSpPr>
            <p:cNvPr id="14347" name="AutoShape 31"/>
            <p:cNvSpPr>
              <a:spLocks noChangeArrowheads="1"/>
            </p:cNvSpPr>
            <p:nvPr/>
          </p:nvSpPr>
          <p:spPr bwMode="auto">
            <a:xfrm>
              <a:off x="4156823" y="3266185"/>
              <a:ext cx="2035574" cy="206209"/>
            </a:xfrm>
            <a:prstGeom prst="downArrow">
              <a:avLst>
                <a:gd name="adj1" fmla="val 100000"/>
                <a:gd name="adj2" fmla="val 100000"/>
              </a:avLst>
            </a:prstGeom>
            <a:gradFill rotWithShape="0">
              <a:gsLst>
                <a:gs pos="0">
                  <a:srgbClr val="FFE98F"/>
                </a:gs>
                <a:gs pos="100000">
                  <a:srgbClr val="FFCC00"/>
                </a:gs>
              </a:gsLst>
              <a:lin ang="5400000" scaled="1"/>
            </a:gradFill>
            <a:ln w="9525">
              <a:noFill/>
              <a:miter lim="800000"/>
              <a:headEnd/>
              <a:tailEnd/>
            </a:ln>
          </p:spPr>
          <p:txBody>
            <a:bodyPr wrap="none" anchor="ct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4"/>
          <p:cNvGrpSpPr>
            <a:grpSpLocks/>
          </p:cNvGrpSpPr>
          <p:nvPr/>
        </p:nvGrpSpPr>
        <p:grpSpPr bwMode="auto">
          <a:xfrm>
            <a:off x="152400" y="609600"/>
            <a:ext cx="8839200" cy="5791200"/>
            <a:chOff x="137" y="845"/>
            <a:chExt cx="6111" cy="3373"/>
          </a:xfrm>
        </p:grpSpPr>
        <p:sp>
          <p:nvSpPr>
            <p:cNvPr id="15363" name="Text Box 5"/>
            <p:cNvSpPr txBox="1">
              <a:spLocks noChangeArrowheads="1"/>
            </p:cNvSpPr>
            <p:nvPr/>
          </p:nvSpPr>
          <p:spPr bwMode="auto">
            <a:xfrm>
              <a:off x="725" y="845"/>
              <a:ext cx="4733" cy="263"/>
            </a:xfrm>
            <a:prstGeom prst="rect">
              <a:avLst/>
            </a:prstGeom>
            <a:solidFill>
              <a:srgbClr val="FFCC00">
                <a:alpha val="50195"/>
              </a:srgbClr>
            </a:solidFill>
            <a:ln w="38100">
              <a:solidFill>
                <a:schemeClr val="accent1"/>
              </a:solidFill>
              <a:miter lim="800000"/>
              <a:headEnd/>
              <a:tailEnd/>
            </a:ln>
          </p:spPr>
          <p:txBody>
            <a:bodyPr>
              <a:spAutoFit/>
            </a:bodyPr>
            <a:lstStyle/>
            <a:p>
              <a:pPr algn="ctr" eaLnBrk="0" hangingPunct="0">
                <a:lnSpc>
                  <a:spcPct val="90000"/>
                </a:lnSpc>
                <a:spcBef>
                  <a:spcPct val="50000"/>
                </a:spcBef>
              </a:pPr>
              <a:r>
                <a:rPr lang="en-US" sz="2600" b="1"/>
                <a:t>Financing Programmes </a:t>
              </a:r>
            </a:p>
          </p:txBody>
        </p:sp>
        <p:sp>
          <p:nvSpPr>
            <p:cNvPr id="15364" name="Line 6"/>
            <p:cNvSpPr>
              <a:spLocks noChangeShapeType="1"/>
            </p:cNvSpPr>
            <p:nvPr/>
          </p:nvSpPr>
          <p:spPr bwMode="auto">
            <a:xfrm flipV="1">
              <a:off x="926" y="1284"/>
              <a:ext cx="4269" cy="0"/>
            </a:xfrm>
            <a:prstGeom prst="line">
              <a:avLst/>
            </a:prstGeom>
            <a:noFill/>
            <a:ln w="38100">
              <a:solidFill>
                <a:schemeClr val="tx1"/>
              </a:solidFill>
              <a:round/>
              <a:headEnd/>
              <a:tailEnd/>
            </a:ln>
          </p:spPr>
          <p:txBody>
            <a:bodyPr/>
            <a:lstStyle/>
            <a:p>
              <a:endParaRPr lang="en-US"/>
            </a:p>
          </p:txBody>
        </p:sp>
        <p:sp>
          <p:nvSpPr>
            <p:cNvPr id="15365" name="Line 7"/>
            <p:cNvSpPr>
              <a:spLocks noChangeShapeType="1"/>
            </p:cNvSpPr>
            <p:nvPr/>
          </p:nvSpPr>
          <p:spPr bwMode="auto">
            <a:xfrm>
              <a:off x="942" y="1292"/>
              <a:ext cx="0" cy="173"/>
            </a:xfrm>
            <a:prstGeom prst="line">
              <a:avLst/>
            </a:prstGeom>
            <a:noFill/>
            <a:ln w="38100">
              <a:solidFill>
                <a:schemeClr val="tx1"/>
              </a:solidFill>
              <a:round/>
              <a:headEnd/>
              <a:tailEnd type="arrow" w="sm" len="sm"/>
            </a:ln>
          </p:spPr>
          <p:txBody>
            <a:bodyPr/>
            <a:lstStyle/>
            <a:p>
              <a:endParaRPr lang="en-US"/>
            </a:p>
          </p:txBody>
        </p:sp>
        <p:sp>
          <p:nvSpPr>
            <p:cNvPr id="15368" name="Text Box 8"/>
            <p:cNvSpPr txBox="1">
              <a:spLocks noChangeArrowheads="1"/>
            </p:cNvSpPr>
            <p:nvPr/>
          </p:nvSpPr>
          <p:spPr bwMode="auto">
            <a:xfrm>
              <a:off x="299" y="1582"/>
              <a:ext cx="1260" cy="462"/>
            </a:xfrm>
            <a:prstGeom prst="rect">
              <a:avLst/>
            </a:prstGeom>
            <a:solidFill>
              <a:srgbClr val="FFCC99">
                <a:alpha val="50000"/>
              </a:srgbClr>
            </a:solidFill>
            <a:ln w="38100">
              <a:solidFill>
                <a:srgbClr val="FF0000"/>
              </a:solidFill>
              <a:miter lim="800000"/>
              <a:headEnd/>
              <a:tailEnd/>
            </a:ln>
            <a:effectLst/>
          </p:spPr>
          <p:txBody>
            <a:bodyPr>
              <a:spAutoFit/>
            </a:bodyPr>
            <a:lstStyle/>
            <a:p>
              <a:pPr algn="ctr" eaLnBrk="0" hangingPunct="0">
                <a:spcBef>
                  <a:spcPct val="50000"/>
                </a:spcBef>
                <a:defRPr/>
              </a:pPr>
              <a:r>
                <a:rPr lang="en-US" sz="2200" b="1" dirty="0">
                  <a:effectLst>
                    <a:outerShdw blurRad="38100" dist="38100" dir="2700000" algn="tl">
                      <a:srgbClr val="FFFFFF"/>
                    </a:outerShdw>
                  </a:effectLst>
                </a:rPr>
                <a:t>Export Credit</a:t>
              </a:r>
            </a:p>
          </p:txBody>
        </p:sp>
        <p:sp>
          <p:nvSpPr>
            <p:cNvPr id="15369" name="Text Box 9"/>
            <p:cNvSpPr txBox="1">
              <a:spLocks noChangeArrowheads="1"/>
            </p:cNvSpPr>
            <p:nvPr/>
          </p:nvSpPr>
          <p:spPr bwMode="auto">
            <a:xfrm>
              <a:off x="2068" y="1718"/>
              <a:ext cx="1485" cy="326"/>
            </a:xfrm>
            <a:prstGeom prst="rect">
              <a:avLst/>
            </a:prstGeom>
            <a:solidFill>
              <a:srgbClr val="FFCC99">
                <a:alpha val="50000"/>
              </a:srgbClr>
            </a:solidFill>
            <a:ln w="38100">
              <a:solidFill>
                <a:srgbClr val="FF0000"/>
              </a:solidFill>
              <a:miter lim="800000"/>
              <a:headEnd/>
              <a:tailEnd/>
            </a:ln>
            <a:effectLst/>
          </p:spPr>
          <p:txBody>
            <a:bodyPr>
              <a:spAutoFit/>
            </a:bodyPr>
            <a:lstStyle/>
            <a:p>
              <a:pPr algn="ctr" eaLnBrk="0" hangingPunct="0">
                <a:spcBef>
                  <a:spcPct val="50000"/>
                </a:spcBef>
                <a:defRPr/>
              </a:pPr>
              <a:r>
                <a:rPr lang="en-US" sz="2200" b="1">
                  <a:effectLst>
                    <a:outerShdw blurRad="38100" dist="38100" dir="2700000" algn="tl">
                      <a:srgbClr val="FFFFFF"/>
                    </a:outerShdw>
                  </a:effectLst>
                </a:rPr>
                <a:t>Import Credit</a:t>
              </a:r>
            </a:p>
          </p:txBody>
        </p:sp>
        <p:sp>
          <p:nvSpPr>
            <p:cNvPr id="15370" name="Text Box 10"/>
            <p:cNvSpPr txBox="1">
              <a:spLocks noChangeArrowheads="1"/>
            </p:cNvSpPr>
            <p:nvPr/>
          </p:nvSpPr>
          <p:spPr bwMode="auto">
            <a:xfrm>
              <a:off x="3912" y="1503"/>
              <a:ext cx="2336" cy="558"/>
            </a:xfrm>
            <a:prstGeom prst="rect">
              <a:avLst/>
            </a:prstGeom>
            <a:solidFill>
              <a:srgbClr val="FFCC99">
                <a:alpha val="50000"/>
              </a:srgbClr>
            </a:solidFill>
            <a:ln w="38100">
              <a:solidFill>
                <a:srgbClr val="FF0000"/>
              </a:solidFill>
              <a:miter lim="800000"/>
              <a:headEnd/>
              <a:tailEnd/>
            </a:ln>
            <a:effectLst/>
          </p:spPr>
          <p:txBody>
            <a:bodyPr>
              <a:spAutoFit/>
            </a:bodyPr>
            <a:lstStyle/>
            <a:p>
              <a:pPr algn="ctr" eaLnBrk="0" hangingPunct="0">
                <a:spcBef>
                  <a:spcPct val="50000"/>
                </a:spcBef>
                <a:defRPr/>
              </a:pPr>
              <a:r>
                <a:rPr lang="en-US" sz="2200" b="1">
                  <a:effectLst>
                    <a:outerShdw blurRad="38100" dist="38100" dir="2700000" algn="tl">
                      <a:srgbClr val="FFFFFF"/>
                    </a:outerShdw>
                  </a:effectLst>
                </a:rPr>
                <a:t>Loans for Exporting Units</a:t>
              </a:r>
            </a:p>
          </p:txBody>
        </p:sp>
        <p:sp>
          <p:nvSpPr>
            <p:cNvPr id="2" name="Line 11"/>
            <p:cNvSpPr>
              <a:spLocks noChangeShapeType="1"/>
            </p:cNvSpPr>
            <p:nvPr/>
          </p:nvSpPr>
          <p:spPr bwMode="auto">
            <a:xfrm>
              <a:off x="2970" y="1285"/>
              <a:ext cx="0" cy="404"/>
            </a:xfrm>
            <a:prstGeom prst="line">
              <a:avLst/>
            </a:prstGeom>
            <a:noFill/>
            <a:ln w="38100">
              <a:solidFill>
                <a:schemeClr val="tx1"/>
              </a:solidFill>
              <a:round/>
              <a:headEnd/>
              <a:tailEnd type="arrow" w="sm" len="sm"/>
            </a:ln>
          </p:spPr>
          <p:txBody>
            <a:bodyPr/>
            <a:lstStyle/>
            <a:p>
              <a:endParaRPr lang="en-US"/>
            </a:p>
          </p:txBody>
        </p:sp>
        <p:sp>
          <p:nvSpPr>
            <p:cNvPr id="3" name="Line 12"/>
            <p:cNvSpPr>
              <a:spLocks noChangeShapeType="1"/>
            </p:cNvSpPr>
            <p:nvPr/>
          </p:nvSpPr>
          <p:spPr bwMode="auto">
            <a:xfrm>
              <a:off x="5187" y="1283"/>
              <a:ext cx="0" cy="162"/>
            </a:xfrm>
            <a:prstGeom prst="line">
              <a:avLst/>
            </a:prstGeom>
            <a:noFill/>
            <a:ln w="38100">
              <a:solidFill>
                <a:schemeClr val="tx1"/>
              </a:solidFill>
              <a:round/>
              <a:headEnd/>
              <a:tailEnd type="arrow" w="sm" len="sm"/>
            </a:ln>
          </p:spPr>
          <p:txBody>
            <a:bodyPr/>
            <a:lstStyle/>
            <a:p>
              <a:endParaRPr lang="en-US"/>
            </a:p>
          </p:txBody>
        </p:sp>
        <p:sp>
          <p:nvSpPr>
            <p:cNvPr id="15371" name="Text Box 13"/>
            <p:cNvSpPr txBox="1">
              <a:spLocks noChangeArrowheads="1"/>
            </p:cNvSpPr>
            <p:nvPr/>
          </p:nvSpPr>
          <p:spPr bwMode="auto">
            <a:xfrm>
              <a:off x="137" y="2346"/>
              <a:ext cx="1720" cy="1827"/>
            </a:xfrm>
            <a:prstGeom prst="rect">
              <a:avLst/>
            </a:prstGeom>
            <a:solidFill>
              <a:srgbClr val="FFFFCC">
                <a:alpha val="50195"/>
              </a:srgbClr>
            </a:solidFill>
            <a:ln w="38100">
              <a:solidFill>
                <a:srgbClr val="000080"/>
              </a:solidFill>
              <a:miter lim="800000"/>
              <a:headEnd/>
              <a:tailEnd/>
            </a:ln>
          </p:spPr>
          <p:txBody>
            <a:bodyPr>
              <a:spAutoFit/>
            </a:bodyPr>
            <a:lstStyle/>
            <a:p>
              <a:pPr marL="177800" indent="-177800" eaLnBrk="0" hangingPunct="0">
                <a:lnSpc>
                  <a:spcPct val="110000"/>
                </a:lnSpc>
                <a:spcBef>
                  <a:spcPct val="50000"/>
                </a:spcBef>
              </a:pPr>
              <a:r>
                <a:rPr lang="en-US" b="1">
                  <a:solidFill>
                    <a:srgbClr val="800000"/>
                  </a:solidFill>
                </a:rPr>
                <a:t>Medium / Long Term</a:t>
              </a:r>
            </a:p>
            <a:p>
              <a:pPr marL="177800" indent="-177800" eaLnBrk="0" hangingPunct="0">
                <a:lnSpc>
                  <a:spcPct val="110000"/>
                </a:lnSpc>
                <a:spcBef>
                  <a:spcPct val="50000"/>
                </a:spcBef>
                <a:buFontTx/>
                <a:buChar char="-"/>
              </a:pPr>
              <a:r>
                <a:rPr lang="en-US" sz="1700" b="1"/>
                <a:t>Lines of Credit</a:t>
              </a:r>
            </a:p>
            <a:p>
              <a:pPr marL="177800" indent="-177800" eaLnBrk="0" hangingPunct="0">
                <a:lnSpc>
                  <a:spcPct val="110000"/>
                </a:lnSpc>
                <a:spcBef>
                  <a:spcPct val="50000"/>
                </a:spcBef>
                <a:buFontTx/>
                <a:buChar char="-"/>
              </a:pPr>
              <a:r>
                <a:rPr lang="en-US" sz="1700" b="1"/>
                <a:t>Buyer’s Credit</a:t>
              </a:r>
            </a:p>
            <a:p>
              <a:pPr marL="177800" indent="-177800" eaLnBrk="0" hangingPunct="0">
                <a:lnSpc>
                  <a:spcPct val="110000"/>
                </a:lnSpc>
                <a:spcBef>
                  <a:spcPct val="50000"/>
                </a:spcBef>
                <a:buFontTx/>
                <a:buChar char="-"/>
              </a:pPr>
              <a:r>
                <a:rPr lang="en-US" sz="1700" b="1"/>
                <a:t>Supplier’s Credit</a:t>
              </a:r>
            </a:p>
            <a:p>
              <a:pPr marL="177800" indent="-177800" eaLnBrk="0" hangingPunct="0">
                <a:lnSpc>
                  <a:spcPct val="110000"/>
                </a:lnSpc>
                <a:spcBef>
                  <a:spcPct val="50000"/>
                </a:spcBef>
              </a:pPr>
              <a:endParaRPr lang="en-US" sz="700" b="1"/>
            </a:p>
            <a:p>
              <a:pPr marL="177800" indent="-177800" eaLnBrk="0" hangingPunct="0">
                <a:lnSpc>
                  <a:spcPct val="80000"/>
                </a:lnSpc>
                <a:spcBef>
                  <a:spcPct val="50000"/>
                </a:spcBef>
              </a:pPr>
              <a:r>
                <a:rPr lang="en-US" b="1">
                  <a:solidFill>
                    <a:srgbClr val="800000"/>
                  </a:solidFill>
                </a:rPr>
                <a:t>Short Term</a:t>
              </a:r>
            </a:p>
            <a:p>
              <a:pPr marL="177800" indent="-177800" eaLnBrk="0" hangingPunct="0">
                <a:lnSpc>
                  <a:spcPct val="110000"/>
                </a:lnSpc>
                <a:spcBef>
                  <a:spcPct val="50000"/>
                </a:spcBef>
                <a:buFontTx/>
                <a:buChar char="-"/>
              </a:pPr>
              <a:r>
                <a:rPr lang="en-US" sz="1700" b="1"/>
                <a:t>Pre/Post Shipment Credit</a:t>
              </a:r>
            </a:p>
            <a:p>
              <a:pPr marL="177800" indent="-177800" eaLnBrk="0" hangingPunct="0">
                <a:lnSpc>
                  <a:spcPct val="110000"/>
                </a:lnSpc>
                <a:spcBef>
                  <a:spcPct val="50000"/>
                </a:spcBef>
              </a:pPr>
              <a:endParaRPr lang="en-US" sz="1000" b="1"/>
            </a:p>
          </p:txBody>
        </p:sp>
        <p:sp>
          <p:nvSpPr>
            <p:cNvPr id="15372" name="Line 14"/>
            <p:cNvSpPr>
              <a:spLocks noChangeShapeType="1"/>
            </p:cNvSpPr>
            <p:nvPr/>
          </p:nvSpPr>
          <p:spPr bwMode="auto">
            <a:xfrm>
              <a:off x="773" y="2137"/>
              <a:ext cx="0" cy="173"/>
            </a:xfrm>
            <a:prstGeom prst="line">
              <a:avLst/>
            </a:prstGeom>
            <a:noFill/>
            <a:ln w="38100">
              <a:solidFill>
                <a:schemeClr val="tx1"/>
              </a:solidFill>
              <a:round/>
              <a:headEnd/>
              <a:tailEnd type="arrow" w="sm" len="sm"/>
            </a:ln>
          </p:spPr>
          <p:txBody>
            <a:bodyPr/>
            <a:lstStyle/>
            <a:p>
              <a:endParaRPr lang="en-US"/>
            </a:p>
          </p:txBody>
        </p:sp>
        <p:sp>
          <p:nvSpPr>
            <p:cNvPr id="15373" name="Text Box 15"/>
            <p:cNvSpPr txBox="1">
              <a:spLocks noChangeArrowheads="1"/>
            </p:cNvSpPr>
            <p:nvPr/>
          </p:nvSpPr>
          <p:spPr bwMode="auto">
            <a:xfrm>
              <a:off x="2139" y="2456"/>
              <a:ext cx="1540" cy="1540"/>
            </a:xfrm>
            <a:prstGeom prst="rect">
              <a:avLst/>
            </a:prstGeom>
            <a:solidFill>
              <a:srgbClr val="FFFFCC">
                <a:alpha val="50195"/>
              </a:srgbClr>
            </a:solidFill>
            <a:ln w="38100">
              <a:solidFill>
                <a:srgbClr val="000080"/>
              </a:solidFill>
              <a:miter lim="800000"/>
              <a:headEnd/>
              <a:tailEnd/>
            </a:ln>
          </p:spPr>
          <p:txBody>
            <a:bodyPr>
              <a:spAutoFit/>
            </a:bodyPr>
            <a:lstStyle/>
            <a:p>
              <a:pPr marL="114300" indent="-114300" eaLnBrk="0" hangingPunct="0">
                <a:lnSpc>
                  <a:spcPct val="140000"/>
                </a:lnSpc>
                <a:spcBef>
                  <a:spcPct val="50000"/>
                </a:spcBef>
                <a:buFontTx/>
                <a:buChar char="-"/>
              </a:pPr>
              <a:r>
                <a:rPr lang="en-US" sz="1700" b="1"/>
                <a:t>Import Loan for capital goods</a:t>
              </a:r>
            </a:p>
            <a:p>
              <a:pPr marL="114300" indent="-114300" eaLnBrk="0" hangingPunct="0">
                <a:lnSpc>
                  <a:spcPct val="140000"/>
                </a:lnSpc>
                <a:spcBef>
                  <a:spcPct val="50000"/>
                </a:spcBef>
                <a:buFontTx/>
                <a:buChar char="-"/>
              </a:pPr>
              <a:r>
                <a:rPr lang="en-US" sz="1700" b="1"/>
                <a:t>Bulk Import Loan for Raw Materials</a:t>
              </a:r>
            </a:p>
            <a:p>
              <a:pPr marL="114300" indent="-114300" eaLnBrk="0" hangingPunct="0">
                <a:lnSpc>
                  <a:spcPct val="140000"/>
                </a:lnSpc>
                <a:spcBef>
                  <a:spcPct val="50000"/>
                </a:spcBef>
              </a:pPr>
              <a:endParaRPr lang="en-US" sz="1700" b="1"/>
            </a:p>
          </p:txBody>
        </p:sp>
        <p:sp>
          <p:nvSpPr>
            <p:cNvPr id="15374" name="Line 16"/>
            <p:cNvSpPr>
              <a:spLocks noChangeShapeType="1"/>
            </p:cNvSpPr>
            <p:nvPr/>
          </p:nvSpPr>
          <p:spPr bwMode="auto">
            <a:xfrm>
              <a:off x="2877" y="2153"/>
              <a:ext cx="0" cy="157"/>
            </a:xfrm>
            <a:prstGeom prst="line">
              <a:avLst/>
            </a:prstGeom>
            <a:noFill/>
            <a:ln w="38100">
              <a:solidFill>
                <a:schemeClr val="tx1"/>
              </a:solidFill>
              <a:round/>
              <a:headEnd/>
              <a:tailEnd type="arrow" w="sm" len="sm"/>
            </a:ln>
          </p:spPr>
          <p:txBody>
            <a:bodyPr/>
            <a:lstStyle/>
            <a:p>
              <a:endParaRPr lang="en-US"/>
            </a:p>
          </p:txBody>
        </p:sp>
        <p:sp>
          <p:nvSpPr>
            <p:cNvPr id="15375" name="Text Box 17"/>
            <p:cNvSpPr txBox="1">
              <a:spLocks noChangeArrowheads="1"/>
            </p:cNvSpPr>
            <p:nvPr/>
          </p:nvSpPr>
          <p:spPr bwMode="auto">
            <a:xfrm>
              <a:off x="3930" y="2359"/>
              <a:ext cx="2310" cy="1859"/>
            </a:xfrm>
            <a:prstGeom prst="rect">
              <a:avLst/>
            </a:prstGeom>
            <a:solidFill>
              <a:srgbClr val="FFFFCC">
                <a:alpha val="50195"/>
              </a:srgbClr>
            </a:solidFill>
            <a:ln w="38100">
              <a:solidFill>
                <a:srgbClr val="000080"/>
              </a:solidFill>
              <a:miter lim="800000"/>
              <a:headEnd/>
              <a:tailEnd/>
            </a:ln>
          </p:spPr>
          <p:txBody>
            <a:bodyPr>
              <a:spAutoFit/>
            </a:bodyPr>
            <a:lstStyle/>
            <a:p>
              <a:pPr marL="228600" indent="-228600" eaLnBrk="0" hangingPunct="0">
                <a:lnSpc>
                  <a:spcPct val="110000"/>
                </a:lnSpc>
                <a:spcBef>
                  <a:spcPct val="50000"/>
                </a:spcBef>
                <a:buFontTx/>
                <a:buChar char="-"/>
              </a:pPr>
              <a:r>
                <a:rPr lang="en-US" sz="1600" b="1"/>
                <a:t>Term Loans for expansion/ diversification/ new projects/ export product development/ export marketing/ research &amp; development</a:t>
              </a:r>
            </a:p>
            <a:p>
              <a:pPr marL="228600" indent="-228600" eaLnBrk="0" hangingPunct="0">
                <a:spcBef>
                  <a:spcPct val="50000"/>
                </a:spcBef>
                <a:buFontTx/>
                <a:buChar char="-"/>
              </a:pPr>
              <a:r>
                <a:rPr lang="en-US" sz="1600" b="1"/>
                <a:t>Term Loans for overseas equity investment</a:t>
              </a:r>
            </a:p>
            <a:p>
              <a:pPr marL="228600" indent="-228600" eaLnBrk="0" hangingPunct="0">
                <a:lnSpc>
                  <a:spcPct val="110000"/>
                </a:lnSpc>
                <a:spcBef>
                  <a:spcPct val="50000"/>
                </a:spcBef>
                <a:buFontTx/>
                <a:buChar char="-"/>
              </a:pPr>
              <a:r>
                <a:rPr lang="en-US" sz="1600" b="1"/>
                <a:t>Direct equity stake in Indian/ Overseas ventures of exporting companies</a:t>
              </a:r>
            </a:p>
            <a:p>
              <a:pPr marL="228600" indent="-228600" eaLnBrk="0" hangingPunct="0">
                <a:lnSpc>
                  <a:spcPct val="110000"/>
                </a:lnSpc>
                <a:spcBef>
                  <a:spcPct val="50000"/>
                </a:spcBef>
              </a:pPr>
              <a:endParaRPr lang="en-US" sz="700" b="1"/>
            </a:p>
          </p:txBody>
        </p:sp>
        <p:sp>
          <p:nvSpPr>
            <p:cNvPr id="15376" name="Line 18"/>
            <p:cNvSpPr>
              <a:spLocks noChangeShapeType="1"/>
            </p:cNvSpPr>
            <p:nvPr/>
          </p:nvSpPr>
          <p:spPr bwMode="auto">
            <a:xfrm>
              <a:off x="5195" y="2088"/>
              <a:ext cx="0" cy="176"/>
            </a:xfrm>
            <a:prstGeom prst="line">
              <a:avLst/>
            </a:prstGeom>
            <a:noFill/>
            <a:ln w="38100">
              <a:solidFill>
                <a:schemeClr val="tx1"/>
              </a:solidFill>
              <a:round/>
              <a:headEnd/>
              <a:tailEnd type="arrow" w="sm" len="sm"/>
            </a:ln>
          </p:spPr>
          <p:txBody>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fontAlgn="auto" hangingPunct="1">
              <a:spcAft>
                <a:spcPts val="0"/>
              </a:spcAft>
              <a:defRPr/>
            </a:pPr>
            <a:r>
              <a:rPr lang="en-US" dirty="0">
                <a:solidFill>
                  <a:schemeClr val="tx1"/>
                </a:solidFill>
              </a:rPr>
              <a:t>Promoting Investment</a:t>
            </a:r>
          </a:p>
        </p:txBody>
      </p:sp>
      <p:sp>
        <p:nvSpPr>
          <p:cNvPr id="16387" name="Text Box 4"/>
          <p:cNvSpPr txBox="1">
            <a:spLocks noChangeArrowheads="1"/>
          </p:cNvSpPr>
          <p:nvPr/>
        </p:nvSpPr>
        <p:spPr bwMode="auto">
          <a:xfrm>
            <a:off x="1143000" y="1905000"/>
            <a:ext cx="7772400" cy="4495800"/>
          </a:xfrm>
          <a:prstGeom prst="rect">
            <a:avLst/>
          </a:prstGeom>
          <a:noFill/>
          <a:ln w="9525">
            <a:noFill/>
            <a:miter lim="800000"/>
            <a:headEnd/>
            <a:tailEnd/>
          </a:ln>
        </p:spPr>
        <p:txBody>
          <a:bodyPr lIns="0" tIns="0" rIns="0" bIns="0"/>
          <a:lstStyle/>
          <a:p>
            <a:pPr marL="339725" indent="-339725" algn="just" defTabSz="965200" eaLnBrk="0" hangingPunct="0">
              <a:lnSpc>
                <a:spcPct val="110000"/>
              </a:lnSpc>
              <a:spcBef>
                <a:spcPct val="30000"/>
              </a:spcBef>
              <a:buClr>
                <a:srgbClr val="0066CC"/>
              </a:buClr>
              <a:buFont typeface="Wingdings" pitchFamily="2" charset="2"/>
              <a:buChar char="q"/>
            </a:pPr>
            <a:r>
              <a:rPr kumimoji="1" lang="en-US" b="1"/>
              <a:t>Comprehensive assistance</a:t>
            </a:r>
          </a:p>
          <a:p>
            <a:pPr marL="339725" indent="-339725" algn="just" defTabSz="965200" eaLnBrk="0" hangingPunct="0">
              <a:lnSpc>
                <a:spcPct val="110000"/>
              </a:lnSpc>
              <a:spcBef>
                <a:spcPct val="30000"/>
              </a:spcBef>
              <a:buClr>
                <a:srgbClr val="0066CC"/>
              </a:buClr>
              <a:buFont typeface="Wingdings" pitchFamily="2" charset="2"/>
              <a:buChar char="q"/>
            </a:pPr>
            <a:endParaRPr kumimoji="1" lang="en-US" b="1"/>
          </a:p>
          <a:p>
            <a:pPr marL="339725" indent="-339725" algn="just" defTabSz="965200" eaLnBrk="0" hangingPunct="0">
              <a:lnSpc>
                <a:spcPct val="110000"/>
              </a:lnSpc>
              <a:spcBef>
                <a:spcPct val="30000"/>
              </a:spcBef>
              <a:buClr>
                <a:srgbClr val="0066CC"/>
              </a:buClr>
              <a:buFont typeface="Wingdings" pitchFamily="2" charset="2"/>
              <a:buChar char="q"/>
            </a:pPr>
            <a:r>
              <a:rPr kumimoji="1" lang="en-US" b="1"/>
              <a:t>Finance</a:t>
            </a:r>
          </a:p>
          <a:p>
            <a:pPr marL="339725" indent="-339725" algn="just" defTabSz="965200" eaLnBrk="0" hangingPunct="0">
              <a:lnSpc>
                <a:spcPct val="110000"/>
              </a:lnSpc>
              <a:spcBef>
                <a:spcPct val="30000"/>
              </a:spcBef>
              <a:buClr>
                <a:srgbClr val="0066CC"/>
              </a:buClr>
              <a:buFont typeface="Wingdings" pitchFamily="2" charset="2"/>
              <a:buChar char="q"/>
            </a:pPr>
            <a:endParaRPr kumimoji="1" lang="en-US" b="1"/>
          </a:p>
          <a:p>
            <a:pPr marL="339725" indent="-339725" algn="just" defTabSz="965200" eaLnBrk="0" hangingPunct="0">
              <a:lnSpc>
                <a:spcPct val="110000"/>
              </a:lnSpc>
              <a:spcBef>
                <a:spcPct val="30000"/>
              </a:spcBef>
              <a:buClr>
                <a:srgbClr val="0066CC"/>
              </a:buClr>
              <a:buFont typeface="Wingdings" pitchFamily="2" charset="2"/>
              <a:buChar char="q"/>
            </a:pPr>
            <a:r>
              <a:rPr kumimoji="1" lang="en-US" b="1"/>
              <a:t>Direct equity participation in Indian ventures abroad</a:t>
            </a:r>
          </a:p>
          <a:p>
            <a:pPr marL="339725" indent="-339725" algn="just" defTabSz="965200" eaLnBrk="0" hangingPunct="0">
              <a:lnSpc>
                <a:spcPct val="110000"/>
              </a:lnSpc>
              <a:spcBef>
                <a:spcPct val="30000"/>
              </a:spcBef>
              <a:buClr>
                <a:srgbClr val="0066CC"/>
              </a:buClr>
              <a:buFont typeface="Wingdings" pitchFamily="2" charset="2"/>
              <a:buChar char="q"/>
            </a:pPr>
            <a:endParaRPr kumimoji="1" lang="en-US" b="1"/>
          </a:p>
          <a:p>
            <a:pPr marL="339725" indent="-339725" algn="just" defTabSz="965200" eaLnBrk="0" hangingPunct="0">
              <a:lnSpc>
                <a:spcPct val="110000"/>
              </a:lnSpc>
              <a:spcBef>
                <a:spcPct val="30000"/>
              </a:spcBef>
              <a:buClr>
                <a:srgbClr val="0066CC"/>
              </a:buClr>
              <a:buFont typeface="Wingdings" pitchFamily="2" charset="2"/>
              <a:buChar char="q"/>
            </a:pPr>
            <a:r>
              <a:rPr kumimoji="1" lang="en-US" b="1"/>
              <a:t>Joint investments by Indian and overseas company in third country markets in addition to facilitating investments into India.</a:t>
            </a:r>
          </a:p>
          <a:p>
            <a:pPr marL="339725" indent="-339725" algn="just" defTabSz="965200" eaLnBrk="0" hangingPunct="0">
              <a:lnSpc>
                <a:spcPct val="110000"/>
              </a:lnSpc>
              <a:spcBef>
                <a:spcPct val="30000"/>
              </a:spcBef>
              <a:buClr>
                <a:srgbClr val="0066CC"/>
              </a:buClr>
              <a:buFont typeface="Wingdings" pitchFamily="2" charset="2"/>
              <a:buChar char="q"/>
            </a:pPr>
            <a:endParaRPr kumimoji="1" lang="en-US" b="1"/>
          </a:p>
          <a:p>
            <a:pPr marL="339725" indent="-339725" algn="just" defTabSz="965200" eaLnBrk="0" hangingPunct="0">
              <a:lnSpc>
                <a:spcPct val="110000"/>
              </a:lnSpc>
              <a:spcBef>
                <a:spcPct val="30000"/>
              </a:spcBef>
              <a:buClr>
                <a:srgbClr val="0066CC"/>
              </a:buClr>
              <a:buFont typeface="Wingdings" pitchFamily="2" charset="2"/>
              <a:buChar char="q"/>
            </a:pPr>
            <a:r>
              <a:rPr kumimoji="1" lang="en-US" b="1"/>
              <a:t>Exim has provided finance to 229 ventures set up by 186 Indian companies in 62 countries. Aggregate loans extended for overseas investment amount to Rs. 10,191 crore.</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393</TotalTime>
  <Words>538</Words>
  <Application>Microsoft Office PowerPoint</Application>
  <PresentationFormat>On-screen Show (4:3)</PresentationFormat>
  <Paragraphs>148</Paragraphs>
  <Slides>15</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Gill Sans MT</vt:lpstr>
      <vt:lpstr>Wingdings 2</vt:lpstr>
      <vt:lpstr>Verdana</vt:lpstr>
      <vt:lpstr>Papyrus</vt:lpstr>
      <vt:lpstr>Wingdings</vt:lpstr>
      <vt:lpstr>??</vt:lpstr>
      <vt:lpstr>Times New Roman</vt:lpstr>
      <vt:lpstr>Solstice</vt:lpstr>
      <vt:lpstr>EXPORT-IMPORT BANK OF INDIA</vt:lpstr>
      <vt:lpstr>INTRODUCTION</vt:lpstr>
      <vt:lpstr>Organization</vt:lpstr>
      <vt:lpstr>EVOLVING VISION</vt:lpstr>
      <vt:lpstr>Operational Philosophy</vt:lpstr>
      <vt:lpstr>Range of Products and Services</vt:lpstr>
      <vt:lpstr>Value Based Services to Exporters</vt:lpstr>
      <vt:lpstr>Slide 8</vt:lpstr>
      <vt:lpstr>Promoting Investment</vt:lpstr>
      <vt:lpstr>Exim Bank &amp; SMEs</vt:lpstr>
      <vt:lpstr>Grassroot business initiative</vt:lpstr>
      <vt:lpstr>Research Analysis</vt:lpstr>
      <vt:lpstr>EXIM Bank As a Consultant</vt:lpstr>
      <vt:lpstr>EXIM Banks Catalytic Role</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EXPORT-IMPORT BANK OF INDIA</dc:title>
  <dc:creator>Mridulya</dc:creator>
  <cp:lastModifiedBy>ICA</cp:lastModifiedBy>
  <cp:revision>41</cp:revision>
  <dcterms:created xsi:type="dcterms:W3CDTF">2009-02-15T10:30:55Z</dcterms:created>
  <dcterms:modified xsi:type="dcterms:W3CDTF">2012-10-14T23:10:12Z</dcterms:modified>
</cp:coreProperties>
</file>