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58" r:id="rId4"/>
    <p:sldId id="259" r:id="rId5"/>
    <p:sldId id="260" r:id="rId6"/>
    <p:sldId id="261" r:id="rId7"/>
    <p:sldId id="263" r:id="rId8"/>
    <p:sldId id="262"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Rg st="1" end="8"/>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6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1D8BD707-D9CF-40AE-B4C6-C98DA3205C09}" type="datetimeFigureOut">
              <a:rPr lang="en-US" smtClean="0"/>
              <a:pPr/>
              <a:t>31/01/2013</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B6F15528-21DE-4FAA-801E-634DDDAF4B2B}" type="slidenum">
              <a:rPr lang="en-US" smtClean="0"/>
              <a:pPr/>
              <a:t>‹#›</a:t>
            </a:fld>
            <a:endParaRPr lang="en-US"/>
          </a:p>
        </p:txBody>
      </p:sp>
    </p:spTree>
  </p:cSld>
  <p:clrMapOvr>
    <a:masterClrMapping/>
  </p:clrMapOvr>
  <p:transition advClick="0" advTm="2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31/01/2013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2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31/01/2013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2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31/01/2013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2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31/01/2013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2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31/01/2013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2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1D8BD707-D9CF-40AE-B4C6-C98DA3205C09}" type="datetimeFigureOut">
              <a:rPr lang="en-US" smtClean="0"/>
              <a:pPr/>
              <a:t>31/01/2013</a:t>
            </a:fld>
            <a:endParaRPr lang="en-US"/>
          </a:p>
        </p:txBody>
      </p:sp>
      <p:sp>
        <p:nvSpPr>
          <p:cNvPr id="27" name="Slide Number Placeholder 26"/>
          <p:cNvSpPr>
            <a:spLocks noGrp="1"/>
          </p:cNvSpPr>
          <p:nvPr>
            <p:ph type="sldNum" sz="quarter" idx="11"/>
          </p:nvPr>
        </p:nvSpPr>
        <p:spPr/>
        <p:txBody>
          <a:bodyPr rtlCol="0"/>
          <a:lstStyle/>
          <a:p>
            <a:fld id="{B6F15528-21DE-4FAA-801E-634DDDAF4B2B}"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transition advClick="0" advTm="2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1D8BD707-D9CF-40AE-B4C6-C98DA3205C09}" type="datetimeFigureOut">
              <a:rPr lang="en-US" smtClean="0"/>
              <a:pPr/>
              <a:t>31/01/2013</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B6F15528-21DE-4FAA-801E-634DDDAF4B2B}" type="slidenum">
              <a:rPr lang="en-US" smtClean="0"/>
              <a:pPr/>
              <a:t>‹#›</a:t>
            </a:fld>
            <a:endParaRPr lang="en-US"/>
          </a:p>
        </p:txBody>
      </p:sp>
    </p:spTree>
  </p:cSld>
  <p:clrMapOvr>
    <a:masterClrMapping/>
  </p:clrMapOvr>
  <p:transition advClick="0" advTm="2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31/01/2013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2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31/01/2013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2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31/01/2013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advClick="0" advTm="2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1D8BD707-D9CF-40AE-B4C6-C98DA3205C09}" type="datetimeFigureOut">
              <a:rPr lang="en-US" smtClean="0"/>
              <a:pPr/>
              <a:t>31/01/2013</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advClick="0" advTm="200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www.vakilno1.com/bareacts/companiesact/s265.htm" TargetMode="External"/><Relationship Id="rId2" Type="http://schemas.openxmlformats.org/officeDocument/2006/relationships/hyperlink" Target="http://indiankanoon.org/doc/691232/"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524000"/>
            <a:ext cx="7772400" cy="2209800"/>
          </a:xfrm>
        </p:spPr>
        <p:txBody>
          <a:bodyPr anchor="ctr">
            <a:noAutofit/>
          </a:bodyPr>
          <a:lstStyle/>
          <a:p>
            <a:r>
              <a:rPr lang="en-US" sz="4800" b="1" dirty="0" smtClean="0">
                <a:ln w="900" cmpd="sng">
                  <a:solidFill>
                    <a:srgbClr val="7030A0">
                      <a:alpha val="55000"/>
                    </a:srgbClr>
                  </a:solidFill>
                  <a:prstDash val="solid"/>
                </a:ln>
                <a:solidFill>
                  <a:schemeClr val="accent1">
                    <a:lumMod val="40000"/>
                    <a:lumOff val="60000"/>
                  </a:schemeClr>
                </a:solidFill>
                <a:effectLst>
                  <a:innerShdw blurRad="101600" dist="76200" dir="5400000">
                    <a:schemeClr val="accent1">
                      <a:satMod val="190000"/>
                      <a:tint val="100000"/>
                      <a:alpha val="74000"/>
                    </a:schemeClr>
                  </a:innerShdw>
                </a:effectLst>
              </a:rPr>
              <a:t>PROCEDURE FOR REMOVAL   OF DIRECTORS - U/S </a:t>
            </a:r>
            <a:r>
              <a:rPr lang="en-US" sz="4800" b="1" dirty="0" smtClean="0">
                <a:ln w="900" cmpd="sng">
                  <a:solidFill>
                    <a:srgbClr val="7030A0">
                      <a:alpha val="55000"/>
                    </a:srgbClr>
                  </a:solidFill>
                  <a:prstDash val="solid"/>
                </a:ln>
                <a:solidFill>
                  <a:schemeClr val="accent1">
                    <a:lumMod val="40000"/>
                    <a:lumOff val="60000"/>
                  </a:schemeClr>
                </a:solidFill>
                <a:effectLst>
                  <a:innerShdw blurRad="101600" dist="76200" dir="5400000">
                    <a:schemeClr val="accent1">
                      <a:satMod val="190000"/>
                      <a:tint val="100000"/>
                      <a:alpha val="74000"/>
                    </a:schemeClr>
                  </a:innerShdw>
                </a:effectLst>
                <a:latin typeface="Arial Unicode MS" pitchFamily="34" charset="-128"/>
                <a:ea typeface="Arial Unicode MS" pitchFamily="34" charset="-128"/>
                <a:cs typeface="Arial Unicode MS" pitchFamily="34" charset="-128"/>
              </a:rPr>
              <a:t>284</a:t>
            </a:r>
            <a:endParaRPr lang="en-US" sz="4800" b="1" dirty="0">
              <a:ln w="900" cmpd="sng">
                <a:solidFill>
                  <a:srgbClr val="7030A0">
                    <a:alpha val="55000"/>
                  </a:srgbClr>
                </a:solidFill>
                <a:prstDash val="solid"/>
              </a:ln>
              <a:solidFill>
                <a:schemeClr val="accent1">
                  <a:lumMod val="40000"/>
                  <a:lumOff val="60000"/>
                </a:schemeClr>
              </a:solidFill>
              <a:effectLst>
                <a:innerShdw blurRad="101600" dist="76200" dir="5400000">
                  <a:schemeClr val="accent1">
                    <a:satMod val="190000"/>
                    <a:tint val="100000"/>
                    <a:alpha val="74000"/>
                  </a:schemeClr>
                </a:innerShdw>
              </a:effectLst>
              <a:latin typeface="Arial Unicode MS" pitchFamily="34" charset="-128"/>
              <a:ea typeface="Arial Unicode MS" pitchFamily="34" charset="-128"/>
              <a:cs typeface="Arial Unicode MS" pitchFamily="34" charset="-128"/>
            </a:endParaRPr>
          </a:p>
        </p:txBody>
      </p:sp>
      <p:sp>
        <p:nvSpPr>
          <p:cNvPr id="4" name="TextBox 3"/>
          <p:cNvSpPr txBox="1"/>
          <p:nvPr/>
        </p:nvSpPr>
        <p:spPr>
          <a:xfrm>
            <a:off x="5638800" y="4495800"/>
            <a:ext cx="3352800" cy="954107"/>
          </a:xfrm>
          <a:prstGeom prst="rect">
            <a:avLst/>
          </a:prstGeom>
          <a:noFill/>
        </p:spPr>
        <p:txBody>
          <a:bodyPr wrap="square" rtlCol="0">
            <a:spAutoFit/>
          </a:bodyPr>
          <a:lstStyle/>
          <a:p>
            <a:r>
              <a:rPr lang="en-US" sz="2800" b="1" dirty="0" smtClean="0">
                <a:solidFill>
                  <a:srgbClr val="7030A0"/>
                </a:solidFill>
              </a:rPr>
              <a:t>By :-</a:t>
            </a:r>
          </a:p>
          <a:p>
            <a:r>
              <a:rPr lang="en-US" sz="2800" b="1" dirty="0" err="1" smtClean="0">
                <a:solidFill>
                  <a:srgbClr val="7030A0"/>
                </a:solidFill>
              </a:rPr>
              <a:t>Uttma</a:t>
            </a:r>
            <a:r>
              <a:rPr lang="en-US" sz="2800" b="1" dirty="0" smtClean="0">
                <a:solidFill>
                  <a:srgbClr val="7030A0"/>
                </a:solidFill>
              </a:rPr>
              <a:t> </a:t>
            </a:r>
            <a:r>
              <a:rPr lang="en-US" sz="2800" b="1" dirty="0" err="1" smtClean="0">
                <a:solidFill>
                  <a:srgbClr val="7030A0"/>
                </a:solidFill>
              </a:rPr>
              <a:t>Shukla</a:t>
            </a:r>
            <a:endParaRPr lang="en-US" dirty="0"/>
          </a:p>
        </p:txBody>
      </p:sp>
    </p:spTree>
  </p:cSld>
  <p:clrMapOvr>
    <a:masterClrMapping/>
  </p:clrMapOvr>
  <p:transition advClick="0" advTm="2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838200"/>
            <a:ext cx="7848600" cy="5293757"/>
          </a:xfrm>
          <a:prstGeom prst="rect">
            <a:avLst/>
          </a:prstGeom>
          <a:noFill/>
        </p:spPr>
        <p:txBody>
          <a:bodyPr wrap="square" rtlCol="0">
            <a:spAutoFit/>
          </a:bodyPr>
          <a:lstStyle/>
          <a:p>
            <a:r>
              <a:rPr lang="en-US" sz="4000" dirty="0" smtClean="0"/>
              <a:t>A director of a company can be removed by</a:t>
            </a:r>
          </a:p>
          <a:p>
            <a:endParaRPr lang="en-US" sz="4000" dirty="0" smtClean="0"/>
          </a:p>
          <a:p>
            <a:r>
              <a:rPr lang="en-US" sz="4000" dirty="0" smtClean="0"/>
              <a:t>	1.  Shareholders</a:t>
            </a:r>
          </a:p>
          <a:p>
            <a:endParaRPr lang="en-US" sz="4000" dirty="0" smtClean="0"/>
          </a:p>
          <a:p>
            <a:r>
              <a:rPr lang="en-US" sz="4000" dirty="0" smtClean="0"/>
              <a:t>	2.  Central Government </a:t>
            </a:r>
          </a:p>
          <a:p>
            <a:endParaRPr lang="en-US" sz="4000" dirty="0" smtClean="0"/>
          </a:p>
          <a:p>
            <a:r>
              <a:rPr lang="en-US" sz="4000" dirty="0" smtClean="0"/>
              <a:t>	3.  CLB/Tribunal </a:t>
            </a:r>
          </a:p>
          <a:p>
            <a:endParaRPr lang="en-US" dirty="0"/>
          </a:p>
        </p:txBody>
      </p:sp>
    </p:spTree>
  </p:cSld>
  <p:clrMapOvr>
    <a:masterClrMapping/>
  </p:clrMapOvr>
  <p:transition advClick="0" advTm="200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381000"/>
            <a:ext cx="7467600" cy="6247864"/>
          </a:xfrm>
          <a:prstGeom prst="rect">
            <a:avLst/>
          </a:prstGeom>
          <a:noFill/>
        </p:spPr>
        <p:txBody>
          <a:bodyPr wrap="square" rtlCol="0">
            <a:spAutoFit/>
          </a:bodyPr>
          <a:lstStyle/>
          <a:p>
            <a:pPr algn="ctr"/>
            <a:r>
              <a:rPr lang="en-US" sz="2800" b="1" dirty="0" smtClean="0">
                <a:solidFill>
                  <a:srgbClr val="FF0000"/>
                </a:solidFill>
              </a:rPr>
              <a:t>Removal by shareholder :</a:t>
            </a:r>
          </a:p>
          <a:p>
            <a:endParaRPr lang="en-US" dirty="0" smtClean="0"/>
          </a:p>
          <a:p>
            <a:endParaRPr lang="en-US" dirty="0" smtClean="0"/>
          </a:p>
          <a:p>
            <a:r>
              <a:rPr lang="en-US" sz="2000" dirty="0" smtClean="0">
                <a:latin typeface="Arial" pitchFamily="34" charset="0"/>
                <a:cs typeface="Arial" pitchFamily="34" charset="0"/>
              </a:rPr>
              <a:t>Section 284 empowers the company to remove a director by ordinary resolution before the expiry of his period of office except in the following cases:</a:t>
            </a:r>
          </a:p>
          <a:p>
            <a:endParaRPr lang="en-US" sz="2000" dirty="0" smtClean="0">
              <a:latin typeface="Arial" pitchFamily="34" charset="0"/>
              <a:cs typeface="Arial" pitchFamily="34" charset="0"/>
            </a:endParaRPr>
          </a:p>
          <a:p>
            <a:pPr>
              <a:buFont typeface="Arial" pitchFamily="34" charset="0"/>
              <a:buChar char="•"/>
            </a:pPr>
            <a:r>
              <a:rPr lang="en-US" sz="2000" dirty="0" smtClean="0">
                <a:latin typeface="Arial" pitchFamily="34" charset="0"/>
                <a:cs typeface="Arial" pitchFamily="34" charset="0"/>
              </a:rPr>
              <a:t> A director appointed by the central government under </a:t>
            </a:r>
            <a:r>
              <a:rPr lang="en-US" sz="2000" dirty="0" smtClean="0">
                <a:latin typeface="Arial" pitchFamily="34" charset="0"/>
                <a:cs typeface="Arial" pitchFamily="34" charset="0"/>
                <a:hlinkClick r:id="rId2"/>
              </a:rPr>
              <a:t>section 408.</a:t>
            </a:r>
            <a:endParaRPr lang="en-US" sz="2000" dirty="0" smtClean="0">
              <a:latin typeface="Arial" pitchFamily="34" charset="0"/>
              <a:cs typeface="Arial" pitchFamily="34" charset="0"/>
            </a:endParaRPr>
          </a:p>
          <a:p>
            <a:endParaRPr lang="en-US" sz="2000" dirty="0" smtClean="0">
              <a:latin typeface="Arial" pitchFamily="34" charset="0"/>
              <a:cs typeface="Arial" pitchFamily="34" charset="0"/>
            </a:endParaRPr>
          </a:p>
          <a:p>
            <a:pPr>
              <a:buFont typeface="Arial" pitchFamily="34" charset="0"/>
              <a:buChar char="•"/>
            </a:pPr>
            <a:r>
              <a:rPr lang="en-US" sz="2000" dirty="0" smtClean="0">
                <a:latin typeface="Arial" pitchFamily="34" charset="0"/>
                <a:cs typeface="Arial" pitchFamily="34" charset="0"/>
              </a:rPr>
              <a:t> A director in case of a private company, holding office for life on the 1</a:t>
            </a:r>
            <a:r>
              <a:rPr lang="en-US" sz="2000" b="1" baseline="30000" dirty="0" smtClean="0">
                <a:latin typeface="Arial" pitchFamily="34" charset="0"/>
                <a:cs typeface="Arial" pitchFamily="34" charset="0"/>
              </a:rPr>
              <a:t>st</a:t>
            </a:r>
            <a:r>
              <a:rPr lang="en-US" sz="2000" dirty="0" smtClean="0">
                <a:latin typeface="Arial" pitchFamily="34" charset="0"/>
                <a:cs typeface="Arial" pitchFamily="34" charset="0"/>
              </a:rPr>
              <a:t> day of April 1952. (A director for life subsequent to that day may be removed).</a:t>
            </a:r>
          </a:p>
          <a:p>
            <a:pPr>
              <a:buFont typeface="Arial" pitchFamily="34" charset="0"/>
              <a:buChar char="•"/>
            </a:pPr>
            <a:endParaRPr lang="en-US" sz="2000" dirty="0" smtClean="0">
              <a:latin typeface="Arial" pitchFamily="34" charset="0"/>
              <a:cs typeface="Arial" pitchFamily="34" charset="0"/>
            </a:endParaRPr>
          </a:p>
          <a:p>
            <a:pPr>
              <a:buFont typeface="Arial" pitchFamily="34" charset="0"/>
              <a:buChar char="•"/>
            </a:pPr>
            <a:r>
              <a:rPr lang="en-US" sz="2000" dirty="0" smtClean="0">
                <a:latin typeface="Arial" pitchFamily="34" charset="0"/>
                <a:cs typeface="Arial" pitchFamily="34" charset="0"/>
              </a:rPr>
              <a:t> Director appointed in accordance with the principal of proportional representation, under </a:t>
            </a:r>
            <a:r>
              <a:rPr lang="en-US" sz="2000" dirty="0" smtClean="0">
                <a:latin typeface="Arial" pitchFamily="34" charset="0"/>
                <a:cs typeface="Arial" pitchFamily="34" charset="0"/>
                <a:hlinkClick r:id="rId3"/>
              </a:rPr>
              <a:t>section 265</a:t>
            </a:r>
            <a:r>
              <a:rPr lang="en-US" sz="2000" dirty="0" smtClean="0">
                <a:latin typeface="Arial" pitchFamily="34" charset="0"/>
                <a:cs typeface="Arial" pitchFamily="34" charset="0"/>
              </a:rPr>
              <a:t>. This is to ensure that the directors appointed by the minority are not removed by a bare majority.</a:t>
            </a:r>
          </a:p>
          <a:p>
            <a:pPr>
              <a:buFont typeface="Arial" pitchFamily="34" charset="0"/>
              <a:buChar char="•"/>
            </a:pPr>
            <a:endParaRPr lang="en-US" dirty="0" smtClean="0"/>
          </a:p>
          <a:p>
            <a:endParaRPr lang="en-US" dirty="0"/>
          </a:p>
        </p:txBody>
      </p:sp>
    </p:spTree>
  </p:cSld>
  <p:clrMapOvr>
    <a:masterClrMapping/>
  </p:clrMapOvr>
  <p:transition advClick="0" advTm="200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381000"/>
            <a:ext cx="7848600" cy="6247864"/>
          </a:xfrm>
          <a:prstGeom prst="rect">
            <a:avLst/>
          </a:prstGeom>
          <a:noFill/>
        </p:spPr>
        <p:txBody>
          <a:bodyPr wrap="square" rtlCol="0">
            <a:spAutoFit/>
          </a:bodyPr>
          <a:lstStyle/>
          <a:p>
            <a:r>
              <a:rPr lang="en-US" sz="2000" dirty="0" smtClean="0">
                <a:latin typeface="Arial" pitchFamily="34" charset="0"/>
                <a:cs typeface="Arial" pitchFamily="34" charset="0"/>
              </a:rPr>
              <a:t>Procedures to be followed for removing director by shareholders:</a:t>
            </a:r>
          </a:p>
          <a:p>
            <a:endParaRPr lang="en-US" sz="2000" dirty="0" smtClean="0">
              <a:latin typeface="Arial" pitchFamily="34" charset="0"/>
              <a:cs typeface="Arial" pitchFamily="34" charset="0"/>
            </a:endParaRPr>
          </a:p>
          <a:p>
            <a:pPr marL="342900" lvl="0" indent="-342900">
              <a:buFont typeface="+mj-lt"/>
              <a:buAutoNum type="arabicPeriod"/>
            </a:pPr>
            <a:r>
              <a:rPr lang="en-US" sz="2000" b="1" dirty="0" smtClean="0">
                <a:latin typeface="Arial" pitchFamily="34" charset="0"/>
                <a:cs typeface="Arial" pitchFamily="34" charset="0"/>
              </a:rPr>
              <a:t>Special notice</a:t>
            </a:r>
            <a:r>
              <a:rPr lang="en-US" sz="2000" dirty="0" smtClean="0">
                <a:latin typeface="Arial" pitchFamily="34" charset="0"/>
                <a:cs typeface="Arial" pitchFamily="34" charset="0"/>
              </a:rPr>
              <a:t> –  For removing a director a special notice should be obtained from a member proposing an Ordinary Resolution for removal.</a:t>
            </a:r>
          </a:p>
          <a:p>
            <a:pPr marL="342900" indent="-342900">
              <a:buFont typeface="+mj-lt"/>
              <a:buAutoNum type="arabicPeriod"/>
            </a:pPr>
            <a:endParaRPr lang="en-US" sz="2000" dirty="0" smtClean="0">
              <a:latin typeface="Arial" pitchFamily="34" charset="0"/>
              <a:cs typeface="Arial" pitchFamily="34" charset="0"/>
            </a:endParaRPr>
          </a:p>
          <a:p>
            <a:pPr marL="342900" indent="-342900">
              <a:buFont typeface="+mj-lt"/>
              <a:buAutoNum type="arabicPeriod"/>
            </a:pPr>
            <a:r>
              <a:rPr lang="en-US" sz="2000" b="1" dirty="0" smtClean="0">
                <a:latin typeface="Arial" pitchFamily="34" charset="0"/>
                <a:cs typeface="Arial" pitchFamily="34" charset="0"/>
              </a:rPr>
              <a:t>Intimate the director</a:t>
            </a:r>
            <a:r>
              <a:rPr lang="en-US" sz="2000" dirty="0" smtClean="0">
                <a:latin typeface="Arial" pitchFamily="34" charset="0"/>
                <a:cs typeface="Arial" pitchFamily="34" charset="0"/>
              </a:rPr>
              <a:t> –  Send the copy of special notice to the director to be removed.</a:t>
            </a:r>
          </a:p>
          <a:p>
            <a:pPr marL="342900" indent="-342900">
              <a:buFont typeface="+mj-lt"/>
              <a:buAutoNum type="arabicPeriod"/>
            </a:pPr>
            <a:endParaRPr lang="en-US" sz="2000" dirty="0" smtClean="0">
              <a:latin typeface="Arial" pitchFamily="34" charset="0"/>
              <a:cs typeface="Arial" pitchFamily="34" charset="0"/>
            </a:endParaRPr>
          </a:p>
          <a:p>
            <a:pPr marL="342900" indent="-342900">
              <a:buFont typeface="+mj-lt"/>
              <a:buAutoNum type="arabicPeriod"/>
            </a:pPr>
            <a:r>
              <a:rPr lang="en-US" sz="2000" b="1" dirty="0" smtClean="0">
                <a:latin typeface="Arial" pitchFamily="34" charset="0"/>
                <a:cs typeface="Arial" pitchFamily="34" charset="0"/>
              </a:rPr>
              <a:t>Notices for General Meeting</a:t>
            </a:r>
            <a:r>
              <a:rPr lang="en-US" sz="2000" dirty="0" smtClean="0">
                <a:latin typeface="Arial" pitchFamily="34" charset="0"/>
                <a:cs typeface="Arial" pitchFamily="34" charset="0"/>
              </a:rPr>
              <a:t> –  Notices to be issued for conducting a General Meeting at least 21 days before the meeting stating about the special notice and proposing the Ordinary Resolution for removal.</a:t>
            </a:r>
          </a:p>
          <a:p>
            <a:pPr marL="342900" indent="-342900">
              <a:buFont typeface="+mj-lt"/>
              <a:buAutoNum type="arabicPeriod"/>
            </a:pPr>
            <a:endParaRPr lang="en-US" sz="2000" dirty="0" smtClean="0">
              <a:latin typeface="Arial" pitchFamily="34" charset="0"/>
              <a:cs typeface="Arial" pitchFamily="34" charset="0"/>
            </a:endParaRPr>
          </a:p>
          <a:p>
            <a:pPr marL="342900" indent="-342900">
              <a:buFont typeface="+mj-lt"/>
              <a:buAutoNum type="arabicPeriod"/>
            </a:pPr>
            <a:r>
              <a:rPr lang="en-US" sz="2000" b="1" dirty="0" smtClean="0">
                <a:latin typeface="Arial" pitchFamily="34" charset="0"/>
                <a:cs typeface="Arial" pitchFamily="34" charset="0"/>
              </a:rPr>
              <a:t>Representations made</a:t>
            </a:r>
            <a:r>
              <a:rPr lang="en-US" sz="2000" dirty="0" smtClean="0">
                <a:latin typeface="Arial" pitchFamily="34" charset="0"/>
                <a:cs typeface="Arial" pitchFamily="34" charset="0"/>
              </a:rPr>
              <a:t> –  If any representation has been made by the director concerned, it should also be stated in the notice and the copy of representation to be enclosed. If representation has not been given to all the members, director can request to read out such representation in the meeting.</a:t>
            </a:r>
          </a:p>
          <a:p>
            <a:pPr marL="342900" indent="-342900"/>
            <a:endParaRPr lang="en-US" sz="2000" dirty="0" smtClean="0">
              <a:latin typeface="Arial" pitchFamily="34" charset="0"/>
              <a:cs typeface="Arial" pitchFamily="34" charset="0"/>
            </a:endParaRPr>
          </a:p>
        </p:txBody>
      </p:sp>
    </p:spTree>
  </p:cSld>
  <p:clrMapOvr>
    <a:masterClrMapping/>
  </p:clrMapOvr>
  <p:transition advClick="0" advTm="200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304800"/>
            <a:ext cx="8305800" cy="6986528"/>
          </a:xfrm>
          <a:prstGeom prst="rect">
            <a:avLst/>
          </a:prstGeom>
          <a:noFill/>
        </p:spPr>
        <p:txBody>
          <a:bodyPr wrap="square" rtlCol="0">
            <a:spAutoFit/>
          </a:bodyPr>
          <a:lstStyle/>
          <a:p>
            <a:pPr marL="342900" lvl="0" indent="-342900">
              <a:buAutoNum type="arabicPeriod" startAt="5"/>
            </a:pPr>
            <a:endParaRPr lang="en-US" b="1" dirty="0" smtClean="0"/>
          </a:p>
          <a:p>
            <a:pPr marL="342900" lvl="0" indent="-342900">
              <a:buAutoNum type="arabicPeriod" startAt="5"/>
            </a:pPr>
            <a:r>
              <a:rPr lang="en-US" sz="2000" b="1" dirty="0" smtClean="0">
                <a:latin typeface="Arial" pitchFamily="34" charset="0"/>
                <a:cs typeface="Arial" pitchFamily="34" charset="0"/>
              </a:rPr>
              <a:t>Opportunity of being heard</a:t>
            </a:r>
            <a:r>
              <a:rPr lang="en-US" sz="2000" dirty="0" smtClean="0">
                <a:latin typeface="Arial" pitchFamily="34" charset="0"/>
                <a:cs typeface="Arial" pitchFamily="34" charset="0"/>
              </a:rPr>
              <a:t> – The director also has the right to be heard at the meeting.</a:t>
            </a:r>
          </a:p>
          <a:p>
            <a:pPr marL="342900" lvl="0" indent="-342900">
              <a:buAutoNum type="arabicPeriod" startAt="5"/>
            </a:pPr>
            <a:endParaRPr lang="en-US" sz="2000" dirty="0" smtClean="0">
              <a:latin typeface="Arial" pitchFamily="34" charset="0"/>
              <a:cs typeface="Arial" pitchFamily="34" charset="0"/>
            </a:endParaRPr>
          </a:p>
          <a:p>
            <a:pPr marL="342900" lvl="0" indent="-342900">
              <a:buAutoNum type="arabicPeriod" startAt="5"/>
            </a:pPr>
            <a:endParaRPr lang="en-US" sz="2000" dirty="0" smtClean="0">
              <a:latin typeface="Arial" pitchFamily="34" charset="0"/>
              <a:cs typeface="Arial" pitchFamily="34" charset="0"/>
            </a:endParaRPr>
          </a:p>
          <a:p>
            <a:pPr marL="342900" lvl="0" indent="-342900"/>
            <a:r>
              <a:rPr lang="en-US" sz="2000" dirty="0" smtClean="0">
                <a:latin typeface="Arial" pitchFamily="34" charset="0"/>
                <a:cs typeface="Arial" pitchFamily="34" charset="0"/>
              </a:rPr>
              <a:t>6.   </a:t>
            </a:r>
            <a:r>
              <a:rPr lang="en-US" sz="2000" b="1" dirty="0" smtClean="0">
                <a:latin typeface="Arial" pitchFamily="34" charset="0"/>
                <a:cs typeface="Arial" pitchFamily="34" charset="0"/>
              </a:rPr>
              <a:t>Pass resolution</a:t>
            </a:r>
            <a:r>
              <a:rPr lang="en-US" sz="2000" dirty="0" smtClean="0">
                <a:latin typeface="Arial" pitchFamily="34" charset="0"/>
                <a:cs typeface="Arial" pitchFamily="34" charset="0"/>
              </a:rPr>
              <a:t> – Pass the resolution and remove the director of the company.</a:t>
            </a:r>
          </a:p>
          <a:p>
            <a:pPr marL="342900" lvl="0" indent="-342900">
              <a:buAutoNum type="arabicPeriod" startAt="5"/>
            </a:pPr>
            <a:endParaRPr lang="en-US" sz="2000" dirty="0" smtClean="0">
              <a:latin typeface="Arial" pitchFamily="34" charset="0"/>
              <a:cs typeface="Arial" pitchFamily="34" charset="0"/>
            </a:endParaRPr>
          </a:p>
          <a:p>
            <a:pPr marL="342900" lvl="0" indent="-342900">
              <a:buAutoNum type="arabicPeriod" startAt="5"/>
            </a:pPr>
            <a:endParaRPr lang="en-US" sz="2000" dirty="0" smtClean="0">
              <a:latin typeface="Arial" pitchFamily="34" charset="0"/>
              <a:cs typeface="Arial" pitchFamily="34" charset="0"/>
            </a:endParaRPr>
          </a:p>
          <a:p>
            <a:pPr marL="342900" indent="-342900"/>
            <a:r>
              <a:rPr lang="en-US" sz="2000" b="1" dirty="0" smtClean="0">
                <a:latin typeface="Arial" pitchFamily="34" charset="0"/>
                <a:cs typeface="Arial" pitchFamily="34" charset="0"/>
              </a:rPr>
              <a:t>7.   Inform the ROC</a:t>
            </a:r>
            <a:r>
              <a:rPr lang="en-US" sz="2000" dirty="0" smtClean="0">
                <a:latin typeface="Arial" pitchFamily="34" charset="0"/>
                <a:cs typeface="Arial" pitchFamily="34" charset="0"/>
              </a:rPr>
              <a:t> –  The Company shall within 30 days from the removal of a director file </a:t>
            </a:r>
            <a:r>
              <a:rPr lang="en-US" sz="2000" dirty="0" smtClean="0">
                <a:solidFill>
                  <a:srgbClr val="7030A0"/>
                </a:solidFill>
                <a:latin typeface="Arial" pitchFamily="34" charset="0"/>
                <a:cs typeface="Arial" pitchFamily="34" charset="0"/>
              </a:rPr>
              <a:t>Form No.32</a:t>
            </a:r>
            <a:r>
              <a:rPr lang="en-US" sz="2000" dirty="0" smtClean="0">
                <a:latin typeface="Arial" pitchFamily="34" charset="0"/>
                <a:cs typeface="Arial" pitchFamily="34" charset="0"/>
              </a:rPr>
              <a:t> and a copy of the resolution with the Registrar.</a:t>
            </a:r>
          </a:p>
          <a:p>
            <a:pPr marL="342900" indent="-342900">
              <a:buFontTx/>
              <a:buAutoNum type="arabicPeriod" startAt="5"/>
            </a:pPr>
            <a:endParaRPr lang="en-US" sz="2000" dirty="0" smtClean="0">
              <a:latin typeface="Arial" pitchFamily="34" charset="0"/>
              <a:cs typeface="Arial" pitchFamily="34" charset="0"/>
            </a:endParaRPr>
          </a:p>
          <a:p>
            <a:pPr marL="342900" indent="-342900">
              <a:buFontTx/>
              <a:buAutoNum type="arabicPeriod" startAt="5"/>
            </a:pPr>
            <a:endParaRPr lang="en-US" sz="2000" dirty="0" smtClean="0">
              <a:latin typeface="Arial" pitchFamily="34" charset="0"/>
              <a:cs typeface="Arial" pitchFamily="34" charset="0"/>
            </a:endParaRPr>
          </a:p>
          <a:p>
            <a:pPr marL="342900" indent="-342900"/>
            <a:r>
              <a:rPr lang="en-US" sz="2000" dirty="0" smtClean="0">
                <a:latin typeface="Arial" pitchFamily="34" charset="0"/>
                <a:cs typeface="Arial" pitchFamily="34" charset="0"/>
              </a:rPr>
              <a:t>8.   </a:t>
            </a:r>
            <a:r>
              <a:rPr lang="en-US" sz="2000" b="1" dirty="0" smtClean="0">
                <a:latin typeface="Arial" pitchFamily="34" charset="0"/>
                <a:cs typeface="Arial" pitchFamily="34" charset="0"/>
              </a:rPr>
              <a:t>Penalty</a:t>
            </a:r>
            <a:r>
              <a:rPr lang="en-US" sz="2000" dirty="0" smtClean="0">
                <a:latin typeface="Arial" pitchFamily="34" charset="0"/>
                <a:cs typeface="Arial" pitchFamily="34" charset="0"/>
              </a:rPr>
              <a:t> – If default is made on complying with the aforesaid requirements, the company and every officer in default shall be punishable with a </a:t>
            </a:r>
            <a:r>
              <a:rPr lang="en-US" sz="2000" dirty="0" smtClean="0">
                <a:solidFill>
                  <a:srgbClr val="7030A0"/>
                </a:solidFill>
                <a:latin typeface="Arial" pitchFamily="34" charset="0"/>
                <a:cs typeface="Arial" pitchFamily="34" charset="0"/>
              </a:rPr>
              <a:t>fine of up to Rs. 500</a:t>
            </a:r>
            <a:r>
              <a:rPr lang="en-US" sz="2000" dirty="0" smtClean="0">
                <a:latin typeface="Arial" pitchFamily="34" charset="0"/>
                <a:cs typeface="Arial" pitchFamily="34" charset="0"/>
              </a:rPr>
              <a:t> for everyday during which the default continues.</a:t>
            </a:r>
          </a:p>
          <a:p>
            <a:pPr marL="342900" indent="-342900"/>
            <a:endParaRPr lang="en-US" sz="2000" dirty="0" smtClean="0">
              <a:latin typeface="Arial" pitchFamily="34" charset="0"/>
              <a:cs typeface="Arial" pitchFamily="34" charset="0"/>
            </a:endParaRPr>
          </a:p>
          <a:p>
            <a:pPr marL="342900" indent="-342900">
              <a:buFontTx/>
              <a:buAutoNum type="arabicPeriod" startAt="5"/>
            </a:pPr>
            <a:endParaRPr lang="en-US" sz="2000" dirty="0" smtClean="0">
              <a:latin typeface="Arial" pitchFamily="34" charset="0"/>
              <a:cs typeface="Arial" pitchFamily="34" charset="0"/>
            </a:endParaRPr>
          </a:p>
          <a:p>
            <a:pPr marL="342900" indent="-342900">
              <a:buFontTx/>
              <a:buAutoNum type="arabicPeriod" startAt="5"/>
            </a:pPr>
            <a:endParaRPr lang="en-US" dirty="0" smtClean="0"/>
          </a:p>
          <a:p>
            <a:pPr marL="342900" lvl="0" indent="-342900">
              <a:buAutoNum type="arabicPeriod" startAt="5"/>
            </a:pPr>
            <a:endParaRPr lang="en-US" dirty="0" smtClean="0"/>
          </a:p>
          <a:p>
            <a:endParaRPr lang="en-US" dirty="0"/>
          </a:p>
        </p:txBody>
      </p:sp>
    </p:spTree>
  </p:cSld>
  <p:clrMapOvr>
    <a:masterClrMapping/>
  </p:clrMapOvr>
  <p:transition advClick="0" advTm="2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990600"/>
            <a:ext cx="8153400" cy="6432530"/>
          </a:xfrm>
          <a:prstGeom prst="rect">
            <a:avLst/>
          </a:prstGeom>
          <a:noFill/>
        </p:spPr>
        <p:txBody>
          <a:bodyPr wrap="square" rtlCol="0">
            <a:spAutoFit/>
          </a:bodyPr>
          <a:lstStyle/>
          <a:p>
            <a:pPr algn="ctr"/>
            <a:r>
              <a:rPr lang="en-US" sz="2800" b="1" dirty="0" smtClean="0"/>
              <a:t>Removal  by the Central Government</a:t>
            </a:r>
          </a:p>
          <a:p>
            <a:endParaRPr lang="en-US" sz="2800" b="1" dirty="0" smtClean="0"/>
          </a:p>
          <a:p>
            <a:endParaRPr lang="en-US" sz="2800" b="1" dirty="0" smtClean="0"/>
          </a:p>
          <a:p>
            <a:pPr algn="just"/>
            <a:r>
              <a:rPr lang="en-US" sz="2000" dirty="0" smtClean="0">
                <a:latin typeface="Arial" pitchFamily="34" charset="0"/>
                <a:cs typeface="Arial" pitchFamily="34" charset="0"/>
              </a:rPr>
              <a:t>The companies act enables the central government to remove managerial personnel (including a director) from office on the recommendation of the high court. The central government may refer to the high court cases against managerial person on any of the ground mentioned in section 388-B. Every such reference will be made in the form of an application which must contain a statement of material facts. The person against whom such reference is made must be joined as a respondent to the application.</a:t>
            </a:r>
          </a:p>
          <a:p>
            <a:pPr algn="just"/>
            <a:endParaRPr lang="en-US" sz="2000" dirty="0" smtClean="0">
              <a:latin typeface="Arial" pitchFamily="34" charset="0"/>
              <a:cs typeface="Arial" pitchFamily="34" charset="0"/>
            </a:endParaRPr>
          </a:p>
          <a:p>
            <a:endParaRPr lang="en-US" sz="2000" dirty="0" smtClean="0"/>
          </a:p>
          <a:p>
            <a:endParaRPr lang="en-US" b="1" dirty="0" smtClean="0"/>
          </a:p>
          <a:p>
            <a:endParaRPr lang="en-US" b="1" dirty="0" smtClean="0"/>
          </a:p>
          <a:p>
            <a:endParaRPr lang="en-US" b="1" dirty="0" smtClean="0"/>
          </a:p>
          <a:p>
            <a:endParaRPr lang="en-US" b="1" dirty="0" smtClean="0"/>
          </a:p>
          <a:p>
            <a:endParaRPr lang="en-US" sz="2800" b="1" dirty="0" smtClean="0"/>
          </a:p>
          <a:p>
            <a:endParaRPr lang="en-US" sz="2800" dirty="0"/>
          </a:p>
        </p:txBody>
      </p:sp>
    </p:spTree>
  </p:cSld>
  <p:clrMapOvr>
    <a:masterClrMapping/>
  </p:clrMapOvr>
  <p:transition advClick="0" advTm="2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762000"/>
            <a:ext cx="8458200" cy="5324535"/>
          </a:xfrm>
          <a:prstGeom prst="rect">
            <a:avLst/>
          </a:prstGeom>
          <a:noFill/>
        </p:spPr>
        <p:txBody>
          <a:bodyPr wrap="square" rtlCol="0">
            <a:spAutoFit/>
          </a:bodyPr>
          <a:lstStyle/>
          <a:p>
            <a:endParaRPr lang="en-US" sz="2000" dirty="0" smtClean="0"/>
          </a:p>
          <a:p>
            <a:endParaRPr lang="en-US" sz="2000" dirty="0" smtClean="0"/>
          </a:p>
          <a:p>
            <a:pPr algn="just"/>
            <a:r>
              <a:rPr lang="en-US" sz="2400" dirty="0" smtClean="0"/>
              <a:t>At the conclusion of hearing of the case, the high court shall record its decision stating specifically whether or not the respondent is a fit and proper person to hold the office of director. If the finding of the high court is against the respondent the central government shall by order remove such a person from office.</a:t>
            </a:r>
          </a:p>
          <a:p>
            <a:pPr algn="just"/>
            <a:endParaRPr lang="en-US" sz="2400" dirty="0" smtClean="0"/>
          </a:p>
          <a:p>
            <a:pPr algn="just"/>
            <a:endParaRPr lang="en-US" dirty="0" smtClean="0"/>
          </a:p>
          <a:p>
            <a:pPr algn="just"/>
            <a:r>
              <a:rPr lang="en-US" sz="2400" dirty="0" smtClean="0"/>
              <a:t>The person who is so removed cannot hold office of a director for a term of five years unless the period is remitted. The person removed cannot claim any compensation for loss or termination of office.</a:t>
            </a:r>
          </a:p>
          <a:p>
            <a:pPr algn="just"/>
            <a:endParaRPr lang="en-US" dirty="0"/>
          </a:p>
        </p:txBody>
      </p:sp>
    </p:spTree>
  </p:cSld>
  <p:clrMapOvr>
    <a:masterClrMapping/>
  </p:clrMapOvr>
  <p:transition advClick="0" advTm="2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914400"/>
            <a:ext cx="7696200" cy="5355312"/>
          </a:xfrm>
          <a:prstGeom prst="rect">
            <a:avLst/>
          </a:prstGeom>
          <a:noFill/>
        </p:spPr>
        <p:txBody>
          <a:bodyPr wrap="square" rtlCol="0">
            <a:spAutoFit/>
          </a:bodyPr>
          <a:lstStyle/>
          <a:p>
            <a:pPr algn="ctr"/>
            <a:r>
              <a:rPr lang="en-US" sz="2800" b="1" dirty="0" smtClean="0"/>
              <a:t>Removal of director by CLB/Tribunal</a:t>
            </a:r>
            <a:r>
              <a:rPr lang="en-US" sz="2800" dirty="0" smtClean="0"/>
              <a:t> </a:t>
            </a:r>
          </a:p>
          <a:p>
            <a:r>
              <a:rPr lang="en-US" dirty="0" smtClean="0"/>
              <a:t> </a:t>
            </a:r>
          </a:p>
          <a:p>
            <a:endParaRPr lang="en-US" dirty="0" smtClean="0"/>
          </a:p>
          <a:p>
            <a:r>
              <a:rPr lang="en-US" sz="2000" dirty="0" smtClean="0"/>
              <a:t>Regarding oppression and mismanagement under section 397/398 the CLB/Tribunal has the power to reconstitute the Board of a company by removal of director. </a:t>
            </a:r>
          </a:p>
          <a:p>
            <a:endParaRPr lang="en-US" sz="2000" b="1" dirty="0" smtClean="0"/>
          </a:p>
          <a:p>
            <a:r>
              <a:rPr lang="en-US" sz="2000" dirty="0" smtClean="0"/>
              <a:t>On an application to the court for prevention of oppression and mismanagement the court may terminate or set aside or modify any agreement between the company and the managing director, or any other director or manager. On such termination, the director cannot serve the company in a managerial capacity for a period of five years from the date of the order of termination, without the permission of the court. The director on removal cannot sue the company for damages or compensation for loss of office.</a:t>
            </a:r>
          </a:p>
          <a:p>
            <a:endParaRPr lang="en-US" dirty="0"/>
          </a:p>
        </p:txBody>
      </p:sp>
    </p:spTree>
  </p:cSld>
  <p:clrMapOvr>
    <a:masterClrMapping/>
  </p:clrMapOvr>
  <p:transition advClick="0" advTm="2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2667000"/>
            <a:ext cx="7696200" cy="2123658"/>
          </a:xfrm>
          <a:prstGeom prst="rect">
            <a:avLst/>
          </a:prstGeom>
          <a:noFill/>
        </p:spPr>
        <p:txBody>
          <a:bodyPr wrap="square" rtlCol="0">
            <a:spAutoFit/>
          </a:bodyPr>
          <a:lstStyle/>
          <a:p>
            <a:pPr algn="ctr"/>
            <a:r>
              <a:rPr lang="en-US" sz="6600" dirty="0" smtClean="0">
                <a:solidFill>
                  <a:schemeClr val="accent2">
                    <a:lumMod val="60000"/>
                    <a:lumOff val="40000"/>
                  </a:schemeClr>
                </a:solidFill>
                <a:latin typeface="Arial Black" pitchFamily="34" charset="0"/>
              </a:rPr>
              <a:t>THE END</a:t>
            </a:r>
          </a:p>
          <a:p>
            <a:pPr algn="ctr"/>
            <a:r>
              <a:rPr lang="en-US" sz="6600" dirty="0" smtClean="0">
                <a:solidFill>
                  <a:schemeClr val="accent2">
                    <a:lumMod val="60000"/>
                    <a:lumOff val="40000"/>
                  </a:schemeClr>
                </a:solidFill>
                <a:latin typeface="Arial Black" pitchFamily="34" charset="0"/>
              </a:rPr>
              <a:t>THANK  US</a:t>
            </a:r>
            <a:endParaRPr lang="en-US" sz="6600" dirty="0">
              <a:solidFill>
                <a:schemeClr val="accent2">
                  <a:lumMod val="60000"/>
                  <a:lumOff val="40000"/>
                </a:schemeClr>
              </a:solidFill>
              <a:latin typeface="Arial Black"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0288" y="1490663"/>
            <a:ext cx="7083425" cy="388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advClick="0" advTm="2000"/>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169</TotalTime>
  <Words>296</Words>
  <Application>Microsoft Office PowerPoint</Application>
  <PresentationFormat>On-screen Show (4:3)</PresentationFormat>
  <Paragraphs>67</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Urban</vt:lpstr>
      <vt:lpstr>PROCEDURE FOR REMOVAL   OF DIRECTORS - U/S 284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REMOVAL  OF  DIRECTORS U/S 284</dc:title>
  <dc:creator/>
  <cp:lastModifiedBy>a</cp:lastModifiedBy>
  <cp:revision>26</cp:revision>
  <dcterms:created xsi:type="dcterms:W3CDTF">2006-08-16T00:00:00Z</dcterms:created>
  <dcterms:modified xsi:type="dcterms:W3CDTF">2013-01-31T10:04:35Z</dcterms:modified>
</cp:coreProperties>
</file>