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388" r:id="rId2"/>
    <p:sldId id="256" r:id="rId3"/>
    <p:sldId id="324" r:id="rId4"/>
    <p:sldId id="318" r:id="rId5"/>
    <p:sldId id="325" r:id="rId6"/>
    <p:sldId id="319" r:id="rId7"/>
    <p:sldId id="326" r:id="rId8"/>
    <p:sldId id="327" r:id="rId9"/>
    <p:sldId id="328" r:id="rId10"/>
    <p:sldId id="329" r:id="rId11"/>
    <p:sldId id="330" r:id="rId12"/>
    <p:sldId id="331" r:id="rId13"/>
    <p:sldId id="332" r:id="rId14"/>
    <p:sldId id="333" r:id="rId15"/>
    <p:sldId id="334" r:id="rId16"/>
    <p:sldId id="335" r:id="rId17"/>
    <p:sldId id="336" r:id="rId18"/>
    <p:sldId id="337" r:id="rId19"/>
    <p:sldId id="338" r:id="rId20"/>
    <p:sldId id="339" r:id="rId21"/>
    <p:sldId id="340" r:id="rId22"/>
    <p:sldId id="341" r:id="rId23"/>
    <p:sldId id="342" r:id="rId24"/>
    <p:sldId id="343" r:id="rId25"/>
    <p:sldId id="344" r:id="rId26"/>
    <p:sldId id="345" r:id="rId27"/>
    <p:sldId id="346" r:id="rId28"/>
    <p:sldId id="347" r:id="rId29"/>
    <p:sldId id="348" r:id="rId30"/>
    <p:sldId id="349" r:id="rId31"/>
    <p:sldId id="350" r:id="rId32"/>
    <p:sldId id="351" r:id="rId33"/>
    <p:sldId id="352" r:id="rId34"/>
    <p:sldId id="353" r:id="rId35"/>
    <p:sldId id="354" r:id="rId36"/>
    <p:sldId id="355" r:id="rId37"/>
    <p:sldId id="356" r:id="rId38"/>
    <p:sldId id="357" r:id="rId39"/>
    <p:sldId id="358" r:id="rId40"/>
    <p:sldId id="359" r:id="rId41"/>
    <p:sldId id="360" r:id="rId42"/>
    <p:sldId id="361" r:id="rId43"/>
    <p:sldId id="362" r:id="rId44"/>
    <p:sldId id="363" r:id="rId45"/>
    <p:sldId id="364" r:id="rId46"/>
    <p:sldId id="365" r:id="rId47"/>
    <p:sldId id="366" r:id="rId48"/>
    <p:sldId id="380" r:id="rId49"/>
    <p:sldId id="367" r:id="rId50"/>
    <p:sldId id="368" r:id="rId51"/>
    <p:sldId id="381" r:id="rId52"/>
    <p:sldId id="370" r:id="rId53"/>
    <p:sldId id="369" r:id="rId54"/>
    <p:sldId id="371" r:id="rId55"/>
    <p:sldId id="372" r:id="rId56"/>
    <p:sldId id="373" r:id="rId57"/>
    <p:sldId id="374" r:id="rId58"/>
    <p:sldId id="375" r:id="rId59"/>
    <p:sldId id="376" r:id="rId60"/>
    <p:sldId id="377" r:id="rId61"/>
    <p:sldId id="382" r:id="rId62"/>
    <p:sldId id="378" r:id="rId63"/>
    <p:sldId id="379" r:id="rId64"/>
    <p:sldId id="383" r:id="rId65"/>
    <p:sldId id="386" r:id="rId66"/>
    <p:sldId id="385" r:id="rId67"/>
    <p:sldId id="384" r:id="rId68"/>
    <p:sldId id="387" r:id="rId69"/>
    <p:sldId id="299"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nay" initials="V" lastIdx="2" clrIdx="0">
    <p:extLst/>
  </p:cmAuthor>
  <p:cmAuthor id="2" name="Aradhana Ashok" initials="AA" lastIdx="4"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00000"/>
    <a:srgbClr val="12C47C"/>
    <a:srgbClr val="009DD9"/>
    <a:srgbClr val="FF99FF"/>
    <a:srgbClr val="96E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53" autoAdjust="0"/>
    <p:restoredTop sz="87034" autoAdjust="0"/>
  </p:normalViewPr>
  <p:slideViewPr>
    <p:cSldViewPr>
      <p:cViewPr varScale="1">
        <p:scale>
          <a:sx n="70" d="100"/>
          <a:sy n="70" d="100"/>
        </p:scale>
        <p:origin x="-1434" y="-96"/>
      </p:cViewPr>
      <p:guideLst>
        <p:guide orient="horz" pos="2160"/>
        <p:guide pos="2880"/>
      </p:guideLst>
    </p:cSldViewPr>
  </p:slideViewPr>
  <p:outlineViewPr>
    <p:cViewPr>
      <p:scale>
        <a:sx n="33" d="100"/>
        <a:sy n="33" d="100"/>
      </p:scale>
      <p:origin x="0" y="3486"/>
    </p:cViewPr>
  </p:outlineViewPr>
  <p:notesTextViewPr>
    <p:cViewPr>
      <p:scale>
        <a:sx n="100" d="100"/>
        <a:sy n="100" d="100"/>
      </p:scale>
      <p:origin x="0" y="0"/>
    </p:cViewPr>
  </p:notesTextViewPr>
  <p:sorterViewPr>
    <p:cViewPr>
      <p:scale>
        <a:sx n="100" d="100"/>
        <a:sy n="100" d="100"/>
      </p:scale>
      <p:origin x="0" y="582"/>
    </p:cViewPr>
  </p:sorterViewPr>
  <p:notesViewPr>
    <p:cSldViewPr>
      <p:cViewPr varScale="1">
        <p:scale>
          <a:sx n="60" d="100"/>
          <a:sy n="60" d="100"/>
        </p:scale>
        <p:origin x="-249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69E23EC-054A-437A-ABC9-51A75DA72F83}" type="datetimeFigureOut">
              <a:rPr lang="en-US" smtClean="0"/>
              <a:pPr/>
              <a:t>7/27/2018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2C4498-8EA8-4745-999B-31CCDC407B6D}" type="slidenum">
              <a:rPr lang="en-US" smtClean="0"/>
              <a:pPr/>
              <a:t>‹#›</a:t>
            </a:fld>
            <a:endParaRPr lang="en-US" dirty="0"/>
          </a:p>
        </p:txBody>
      </p:sp>
    </p:spTree>
    <p:extLst>
      <p:ext uri="{BB962C8B-B14F-4D97-AF65-F5344CB8AC3E}">
        <p14:creationId xmlns:p14="http://schemas.microsoft.com/office/powerpoint/2010/main" val="1075093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C6B923-C46A-42A1-8996-3B6085A564E7}" type="datetimeFigureOut">
              <a:rPr lang="en-US" smtClean="0"/>
              <a:pPr/>
              <a:t>7/27/2018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22504-BEB6-451B-8655-134D97A9A6EF}" type="slidenum">
              <a:rPr lang="en-US" smtClean="0"/>
              <a:pPr/>
              <a:t>‹#›</a:t>
            </a:fld>
            <a:endParaRPr lang="en-US" dirty="0"/>
          </a:p>
        </p:txBody>
      </p:sp>
    </p:spTree>
    <p:extLst>
      <p:ext uri="{BB962C8B-B14F-4D97-AF65-F5344CB8AC3E}">
        <p14:creationId xmlns:p14="http://schemas.microsoft.com/office/powerpoint/2010/main" val="312718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228600" y="6356350"/>
            <a:ext cx="5791200" cy="365125"/>
          </a:xfrm>
        </p:spPr>
        <p:txBody>
          <a:bodyPr/>
          <a:lstStyle>
            <a:lvl1pPr algn="l">
              <a:defRPr sz="1000">
                <a:latin typeface="Trebuchet MS" pitchFamily="34" charset="0"/>
              </a:defRPr>
            </a:lvl1pPr>
          </a:lstStyle>
          <a:p>
            <a:r>
              <a:rPr lang="en-IN" dirty="0">
                <a:solidFill>
                  <a:srgbClr val="009DD9"/>
                </a:solidFill>
              </a:rPr>
              <a:t># 766, II Floor, 'Sri Nivasa', 18th Main, 36th Cross, 4th 'T' Block, Jayanagar - 560 041           </a:t>
            </a:r>
            <a:endParaRPr lang="en-US" dirty="0"/>
          </a:p>
        </p:txBody>
      </p:sp>
      <p:sp>
        <p:nvSpPr>
          <p:cNvPr id="6" name="Slide Number Placeholder 5"/>
          <p:cNvSpPr>
            <a:spLocks noGrp="1"/>
          </p:cNvSpPr>
          <p:nvPr>
            <p:ph type="sldNum" sz="quarter" idx="12"/>
          </p:nvPr>
        </p:nvSpPr>
        <p:spPr/>
        <p:txBody>
          <a:bodyPr/>
          <a:lstStyle/>
          <a:p>
            <a:fld id="{A02DC780-7641-4AA1-8D67-6C88A3E5057C}" type="slidenum">
              <a:rPr lang="en-US" smtClean="0"/>
              <a:pPr/>
              <a:t>‹#›</a:t>
            </a:fld>
            <a:endParaRPr lang="en-US" dirty="0"/>
          </a:p>
        </p:txBody>
      </p:sp>
      <p:sp>
        <p:nvSpPr>
          <p:cNvPr id="7" name="TextBox 6"/>
          <p:cNvSpPr txBox="1"/>
          <p:nvPr userDrawn="1"/>
        </p:nvSpPr>
        <p:spPr>
          <a:xfrm>
            <a:off x="1219200" y="0"/>
            <a:ext cx="3962400" cy="276999"/>
          </a:xfrm>
          <a:prstGeom prst="rect">
            <a:avLst/>
          </a:prstGeom>
          <a:solidFill>
            <a:srgbClr val="96E100"/>
          </a:solidFill>
        </p:spPr>
        <p:txBody>
          <a:bodyPr wrap="square" rtlCol="0">
            <a:spAutoFit/>
          </a:bodyPr>
          <a:lstStyle/>
          <a:p>
            <a:endParaRPr lang="en-US" sz="1200" dirty="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6" name="Slide Number Placeholder 5"/>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6" name="Slide Number Placeholder 5"/>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l">
              <a:defRPr/>
            </a:lvl1pPr>
          </a:lstStyle>
          <a:p>
            <a:endParaRPr lang="en-US" dirty="0"/>
          </a:p>
        </p:txBody>
      </p:sp>
      <p:sp>
        <p:nvSpPr>
          <p:cNvPr id="5" name="Footer Placeholder 4"/>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6" name="Slide Number Placeholder 5"/>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6" name="Slide Number Placeholder 5"/>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7" name="Slide Number Placeholder 6"/>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9" name="Slide Number Placeholder 8"/>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200400" y="6356350"/>
            <a:ext cx="2895600" cy="365125"/>
          </a:xfrm>
        </p:spPr>
        <p:txBody>
          <a:bodyPr/>
          <a:lstStyle/>
          <a:p>
            <a:r>
              <a:rPr lang="en-IN" dirty="0"/>
              <a:t># 766, II Floor, 'Sri Nivasa', 18th Main, 36th Cross, 4th 'T' Block, Jayanagar - 560 041           </a:t>
            </a:r>
            <a:endParaRPr lang="en-US" dirty="0"/>
          </a:p>
        </p:txBody>
      </p:sp>
      <p:sp>
        <p:nvSpPr>
          <p:cNvPr id="5" name="Slide Number Placeholder 4"/>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4" name="Slide Number Placeholder 3"/>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7" name="Slide Number Placeholder 6"/>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IN" dirty="0"/>
              <a:t># 766, II Floor, 'Sri Nivasa', 18th Main, 36th Cross, 4th 'T' Block, Jayanagar - 560 041           </a:t>
            </a:r>
            <a:endParaRPr lang="en-US" dirty="0"/>
          </a:p>
        </p:txBody>
      </p:sp>
      <p:sp>
        <p:nvSpPr>
          <p:cNvPr id="7" name="Slide Number Placeholder 6"/>
          <p:cNvSpPr>
            <a:spLocks noGrp="1"/>
          </p:cNvSpPr>
          <p:nvPr>
            <p:ph type="sldNum" sz="quarter" idx="12"/>
          </p:nvPr>
        </p:nvSpPr>
        <p:spPr/>
        <p:txBody>
          <a:bodyPr/>
          <a:lstStyle/>
          <a:p>
            <a:fld id="{A02DC780-7641-4AA1-8D67-6C88A3E5057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dirty="0"/>
              <a:t># 766, II Floor, 'Sri Nivasa', 18th Main, 36th Cross, 4th 'T' Block, Jayanagar - 560 041           </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2DC780-7641-4AA1-8D67-6C88A3E5057C}" type="slidenum">
              <a:rPr lang="en-US" smtClean="0"/>
              <a:pPr/>
              <a:t>‹#›</a:t>
            </a:fld>
            <a:endParaRPr lang="en-US" dirty="0"/>
          </a:p>
        </p:txBody>
      </p:sp>
      <p:sp>
        <p:nvSpPr>
          <p:cNvPr id="7" name="TextBox 6"/>
          <p:cNvSpPr txBox="1"/>
          <p:nvPr/>
        </p:nvSpPr>
        <p:spPr>
          <a:xfrm>
            <a:off x="1219200" y="0"/>
            <a:ext cx="3962400" cy="276999"/>
          </a:xfrm>
          <a:prstGeom prst="rect">
            <a:avLst/>
          </a:prstGeom>
          <a:solidFill>
            <a:srgbClr val="96E100"/>
          </a:solidFill>
        </p:spPr>
        <p:txBody>
          <a:bodyPr wrap="square" rtlCol="0">
            <a:spAutoFit/>
          </a:bodyPr>
          <a:lstStyle/>
          <a:p>
            <a:endParaRPr lang="en-US" sz="1200" dirty="0">
              <a:solidFill>
                <a:schemeClr val="bg1"/>
              </a:solidFill>
            </a:endParaRPr>
          </a:p>
        </p:txBody>
      </p:sp>
      <p:sp>
        <p:nvSpPr>
          <p:cNvPr id="8" name="TextBox 7"/>
          <p:cNvSpPr txBox="1"/>
          <p:nvPr/>
        </p:nvSpPr>
        <p:spPr>
          <a:xfrm>
            <a:off x="5181600" y="0"/>
            <a:ext cx="3962400" cy="276999"/>
          </a:xfrm>
          <a:prstGeom prst="rect">
            <a:avLst/>
          </a:prstGeom>
          <a:solidFill>
            <a:srgbClr val="009DD9"/>
          </a:solidFill>
        </p:spPr>
        <p:txBody>
          <a:bodyPr wrap="square" rtlCol="0">
            <a:spAutoFit/>
          </a:bodyPr>
          <a:lstStyle/>
          <a:p>
            <a:endParaRPr lang="en-US" sz="12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offic.blr@jaa-associates.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taxguru.in/income-tax/thin-capitalisation-income-tax-faqs.htm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noAutofit/>
          </a:bodyPr>
          <a:lstStyle/>
          <a:p>
            <a:r>
              <a:rPr lang="en-US" sz="2800" dirty="0">
                <a:solidFill>
                  <a:srgbClr val="002060"/>
                </a:solidFill>
                <a:latin typeface="Cambria" pitchFamily="18" charset="0"/>
              </a:rPr>
              <a:t>Tax Audit U/s 44AB    FY – </a:t>
            </a:r>
            <a:r>
              <a:rPr lang="en-US" sz="2800" dirty="0" smtClean="0">
                <a:solidFill>
                  <a:srgbClr val="002060"/>
                </a:solidFill>
                <a:latin typeface="Cambria" pitchFamily="18" charset="0"/>
              </a:rPr>
              <a:t>2017-18</a:t>
            </a:r>
            <a:br>
              <a:rPr lang="en-US" sz="2800" dirty="0" smtClean="0">
                <a:solidFill>
                  <a:srgbClr val="002060"/>
                </a:solidFill>
                <a:latin typeface="Cambria" pitchFamily="18" charset="0"/>
              </a:rPr>
            </a:br>
            <a:r>
              <a:rPr lang="en-US" sz="2800" dirty="0" smtClean="0">
                <a:solidFill>
                  <a:schemeClr val="accent6">
                    <a:lumMod val="50000"/>
                  </a:schemeClr>
                </a:solidFill>
                <a:latin typeface="Cambria" pitchFamily="18" charset="0"/>
              </a:rPr>
              <a:t>(Including Amendments)</a:t>
            </a:r>
            <a:r>
              <a:rPr lang="en-US" sz="2800" dirty="0">
                <a:solidFill>
                  <a:srgbClr val="002060"/>
                </a:solidFill>
                <a:latin typeface="Cambria" pitchFamily="18" charset="0"/>
              </a:rPr>
              <a:t/>
            </a:r>
            <a:br>
              <a:rPr lang="en-US" sz="2800" dirty="0">
                <a:solidFill>
                  <a:srgbClr val="002060"/>
                </a:solidFill>
                <a:latin typeface="Cambria" pitchFamily="18" charset="0"/>
              </a:rPr>
            </a:br>
            <a:endParaRPr lang="en-US" sz="28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447800"/>
            <a:ext cx="8382000" cy="4368006"/>
          </a:xfrm>
        </p:spPr>
      </p:pic>
    </p:spTree>
    <p:extLst>
      <p:ext uri="{BB962C8B-B14F-4D97-AF65-F5344CB8AC3E}">
        <p14:creationId xmlns:p14="http://schemas.microsoft.com/office/powerpoint/2010/main" val="2911087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sp>
        <p:nvSpPr>
          <p:cNvPr id="3" name="Content Placeholder 2"/>
          <p:cNvSpPr>
            <a:spLocks noGrp="1"/>
          </p:cNvSpPr>
          <p:nvPr>
            <p:ph idx="1"/>
          </p:nvPr>
        </p:nvSpPr>
        <p:spPr>
          <a:xfrm>
            <a:off x="457200" y="914400"/>
            <a:ext cx="8229600" cy="4525963"/>
          </a:xfrm>
        </p:spPr>
        <p:txBody>
          <a:bodyPr>
            <a:normAutofit/>
          </a:bodyPr>
          <a:lstStyle/>
          <a:p>
            <a:pPr>
              <a:buFont typeface="Wingdings" panose="05000000000000000000" pitchFamily="2" charset="2"/>
              <a:buChar char="Ø"/>
            </a:pPr>
            <a:r>
              <a:rPr lang="en-US" sz="1900" dirty="0" smtClean="0">
                <a:solidFill>
                  <a:srgbClr val="000000"/>
                </a:solidFill>
                <a:latin typeface="Cambria" panose="02040503050406030204" pitchFamily="18" charset="0"/>
              </a:rPr>
              <a:t>New  3CD </a:t>
            </a:r>
            <a:r>
              <a:rPr lang="en-US" sz="1900" dirty="0" smtClean="0">
                <a:solidFill>
                  <a:srgbClr val="000000"/>
                </a:solidFill>
                <a:latin typeface="Cambria" panose="02040503050406030204" pitchFamily="18" charset="0"/>
              </a:rPr>
              <a:t>report has </a:t>
            </a:r>
            <a:r>
              <a:rPr lang="en-US" sz="1900" dirty="0" smtClean="0">
                <a:solidFill>
                  <a:srgbClr val="000000"/>
                </a:solidFill>
                <a:latin typeface="Cambria" panose="02040503050406030204" pitchFamily="18" charset="0"/>
              </a:rPr>
              <a:t>44 </a:t>
            </a:r>
            <a:r>
              <a:rPr lang="en-US" sz="1900" dirty="0" smtClean="0">
                <a:solidFill>
                  <a:srgbClr val="000000"/>
                </a:solidFill>
                <a:latin typeface="Cambria" panose="02040503050406030204" pitchFamily="18" charset="0"/>
              </a:rPr>
              <a:t>clauses which are as follows:</a:t>
            </a:r>
          </a:p>
          <a:p>
            <a:pPr marL="0" indent="0">
              <a:buNone/>
            </a:pPr>
            <a:r>
              <a:rPr lang="en-US" sz="1900" dirty="0" smtClean="0">
                <a:solidFill>
                  <a:srgbClr val="000000"/>
                </a:solidFill>
                <a:latin typeface="Cambria" panose="02040503050406030204" pitchFamily="18" charset="0"/>
              </a:rPr>
              <a:t>     </a:t>
            </a:r>
            <a:r>
              <a:rPr lang="en-US" sz="1900" dirty="0" smtClean="0">
                <a:solidFill>
                  <a:srgbClr val="C00000"/>
                </a:solidFill>
                <a:latin typeface="Cambria" panose="02040503050406030204" pitchFamily="18" charset="0"/>
              </a:rPr>
              <a:t>Clauses </a:t>
            </a:r>
            <a:r>
              <a:rPr lang="en-US" sz="1900" dirty="0" smtClean="0">
                <a:solidFill>
                  <a:srgbClr val="000000"/>
                </a:solidFill>
                <a:latin typeface="Cambria" panose="02040503050406030204" pitchFamily="18" charset="0"/>
              </a:rPr>
              <a:t>will be discussed as follows:</a:t>
            </a:r>
          </a:p>
          <a:p>
            <a:pPr marL="0" indent="0">
              <a:buNone/>
            </a:pPr>
            <a:endParaRPr lang="en-US" sz="1900" dirty="0">
              <a:solidFill>
                <a:srgbClr val="000000"/>
              </a:solidFill>
              <a:latin typeface="Cambria" panose="02040503050406030204" pitchFamily="18" charset="0"/>
            </a:endParaRPr>
          </a:p>
          <a:p>
            <a:pPr marL="0" indent="0">
              <a:buNone/>
            </a:pPr>
            <a:endParaRPr lang="en-US" sz="1900" dirty="0" smtClean="0">
              <a:solidFill>
                <a:srgbClr val="000000"/>
              </a:solidFill>
              <a:latin typeface="Cambria" panose="02040503050406030204" pitchFamily="18" charset="0"/>
            </a:endParaRPr>
          </a:p>
          <a:p>
            <a:pPr marL="0" indent="0">
              <a:buNone/>
            </a:pPr>
            <a:endParaRPr lang="en-US" sz="1900" dirty="0" smtClean="0">
              <a:solidFill>
                <a:srgbClr val="000000"/>
              </a:solidFill>
              <a:latin typeface="Cambria" panose="02040503050406030204" pitchFamily="18" charset="0"/>
            </a:endParaRPr>
          </a:p>
          <a:p>
            <a:pPr marL="0" indent="0">
              <a:buNone/>
            </a:pPr>
            <a:endParaRPr lang="en-US" sz="1900" dirty="0" smtClean="0">
              <a:solidFill>
                <a:srgbClr val="000000"/>
              </a:solidFill>
              <a:latin typeface="Cambria" panose="02040503050406030204" pitchFamily="18" charset="0"/>
            </a:endParaRPr>
          </a:p>
          <a:p>
            <a:pPr>
              <a:buFont typeface="Wingdings" panose="05000000000000000000" pitchFamily="2" charset="2"/>
              <a:buChar char="Ø"/>
            </a:pPr>
            <a:endParaRPr lang="en-US" sz="1900" dirty="0">
              <a:solidFill>
                <a:srgbClr val="000000"/>
              </a:solidFill>
              <a:latin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919768"/>
              </p:ext>
            </p:extLst>
          </p:nvPr>
        </p:nvGraphicFramePr>
        <p:xfrm>
          <a:off x="304800" y="1752600"/>
          <a:ext cx="8610601" cy="4389120"/>
        </p:xfrm>
        <a:graphic>
          <a:graphicData uri="http://schemas.openxmlformats.org/drawingml/2006/table">
            <a:tbl>
              <a:tblPr firstRow="1" bandRow="1">
                <a:tableStyleId>{5C22544A-7EE6-4342-B048-85BDC9FD1C3A}</a:tableStyleId>
              </a:tblPr>
              <a:tblGrid>
                <a:gridCol w="752383"/>
                <a:gridCol w="3632646"/>
                <a:gridCol w="4225572"/>
              </a:tblGrid>
              <a:tr h="457200">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1" u="sng" kern="1200" dirty="0" smtClean="0">
                          <a:solidFill>
                            <a:srgbClr val="C00000"/>
                          </a:solidFill>
                          <a:effectLst/>
                          <a:latin typeface="Cambria" panose="02040503050406030204" pitchFamily="18" charset="0"/>
                          <a:ea typeface="+mn-ea"/>
                          <a:cs typeface="+mn-cs"/>
                        </a:rPr>
                        <a:t>Part-A</a:t>
                      </a:r>
                      <a:endParaRPr lang="en-US" sz="1700" kern="1200" dirty="0" smtClean="0">
                        <a:solidFill>
                          <a:srgbClr val="C00000"/>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en-US" sz="18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6200">
                <a:tc>
                  <a:txBody>
                    <a:bodyPr/>
                    <a:lstStyle/>
                    <a:p>
                      <a:r>
                        <a:rPr lang="en-US" sz="1700" dirty="0" smtClean="0">
                          <a:latin typeface="Cambria" panose="02040503050406030204" pitchFamily="18" charset="0"/>
                        </a:rPr>
                        <a:t>1 – 3</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Name of the assesse-</a:t>
                      </a:r>
                    </a:p>
                    <a:p>
                      <a:r>
                        <a:rPr lang="en-US" sz="1700" kern="1200" dirty="0" smtClean="0">
                          <a:solidFill>
                            <a:schemeClr val="dk1"/>
                          </a:solidFill>
                          <a:effectLst/>
                          <a:latin typeface="Cambria" panose="02040503050406030204" pitchFamily="18" charset="0"/>
                          <a:ea typeface="+mn-ea"/>
                          <a:cs typeface="+mn-cs"/>
                        </a:rPr>
                        <a:t>Address-</a:t>
                      </a:r>
                    </a:p>
                    <a:p>
                      <a:r>
                        <a:rPr lang="en-US" sz="1700" kern="1200" dirty="0" smtClean="0">
                          <a:solidFill>
                            <a:schemeClr val="dk1"/>
                          </a:solidFill>
                          <a:effectLst/>
                          <a:latin typeface="Cambria" panose="02040503050406030204" pitchFamily="18" charset="0"/>
                          <a:ea typeface="+mn-ea"/>
                          <a:cs typeface="+mn-cs"/>
                        </a:rPr>
                        <a:t>PAN-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PAN card copy</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The address should be the same as has been communicated by the </a:t>
                      </a:r>
                      <a:r>
                        <a:rPr lang="en-US" sz="1700" kern="1200" dirty="0" err="1" smtClean="0">
                          <a:solidFill>
                            <a:schemeClr val="dk1"/>
                          </a:solidFill>
                          <a:effectLst/>
                          <a:latin typeface="Cambria" panose="02040503050406030204" pitchFamily="18" charset="0"/>
                          <a:ea typeface="+mn-ea"/>
                          <a:cs typeface="+mn-cs"/>
                        </a:rPr>
                        <a:t>Assesseto</a:t>
                      </a:r>
                      <a:r>
                        <a:rPr lang="en-US" sz="1700" kern="1200" dirty="0" smtClean="0">
                          <a:solidFill>
                            <a:schemeClr val="dk1"/>
                          </a:solidFill>
                          <a:effectLst/>
                          <a:latin typeface="Cambria" panose="02040503050406030204" pitchFamily="18" charset="0"/>
                          <a:ea typeface="+mn-ea"/>
                          <a:cs typeface="+mn-cs"/>
                        </a:rPr>
                        <a:t> the Income-tax Department for assessment purposes as on the date of signing of the audit report.</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6200">
                <a:tc>
                  <a:txBody>
                    <a:bodyPr/>
                    <a:lstStyle/>
                    <a:p>
                      <a:r>
                        <a:rPr lang="en-US" sz="1700" dirty="0" smtClean="0">
                          <a:latin typeface="Cambria" panose="02040503050406030204" pitchFamily="18" charset="0"/>
                        </a:rPr>
                        <a:t>4</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Assesse is liable to pay indirect tax like excise duty, service tax, sales tax, customs duty, </a:t>
                      </a:r>
                      <a:r>
                        <a:rPr lang="en-US" sz="1700" b="1" kern="1200" dirty="0" smtClean="0">
                          <a:solidFill>
                            <a:schemeClr val="accent6">
                              <a:lumMod val="50000"/>
                            </a:schemeClr>
                          </a:solidFill>
                          <a:effectLst/>
                          <a:latin typeface="Cambria" panose="02040503050406030204" pitchFamily="18" charset="0"/>
                          <a:ea typeface="+mn-ea"/>
                          <a:cs typeface="+mn-cs"/>
                        </a:rPr>
                        <a:t>GST</a:t>
                      </a:r>
                      <a:r>
                        <a:rPr lang="en-US" sz="1700" b="1" kern="1200" baseline="0" dirty="0" smtClean="0">
                          <a:solidFill>
                            <a:schemeClr val="accent6">
                              <a:lumMod val="50000"/>
                            </a:schemeClr>
                          </a:solidFill>
                          <a:effectLst/>
                          <a:latin typeface="Cambria" panose="02040503050406030204" pitchFamily="18" charset="0"/>
                          <a:ea typeface="+mn-ea"/>
                          <a:cs typeface="+mn-cs"/>
                        </a:rPr>
                        <a:t> Registration Number</a:t>
                      </a:r>
                      <a:r>
                        <a:rPr lang="en-US" sz="1700" kern="1200" baseline="0" dirty="0" smtClean="0">
                          <a:solidFill>
                            <a:schemeClr val="dk1"/>
                          </a:solidFill>
                          <a:effectLst/>
                          <a:latin typeface="Cambria" panose="02040503050406030204" pitchFamily="18" charset="0"/>
                          <a:ea typeface="+mn-ea"/>
                          <a:cs typeface="+mn-cs"/>
                        </a:rPr>
                        <a:t> </a:t>
                      </a:r>
                      <a:r>
                        <a:rPr lang="en-US" sz="1700" kern="1200" dirty="0" smtClean="0">
                          <a:solidFill>
                            <a:schemeClr val="dk1"/>
                          </a:solidFill>
                          <a:effectLst/>
                          <a:latin typeface="Cambria" panose="02040503050406030204" pitchFamily="18" charset="0"/>
                          <a:ea typeface="+mn-ea"/>
                          <a:cs typeface="+mn-cs"/>
                        </a:rPr>
                        <a:t>etc. If yes, please furnish the registration number or any other identification number allotted for the same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Auditor is required to mention the registration number or any other identification number, if any, allotted, in case the Assesse is liable to pay indirect taxes like excise duty, service tax, sales tax, customs duty, </a:t>
                      </a:r>
                      <a:r>
                        <a:rPr lang="en-US" sz="1700" b="1" kern="1200" dirty="0" smtClean="0">
                          <a:solidFill>
                            <a:schemeClr val="accent6">
                              <a:lumMod val="50000"/>
                            </a:schemeClr>
                          </a:solidFill>
                          <a:effectLst/>
                          <a:latin typeface="Cambria" panose="02040503050406030204" pitchFamily="18" charset="0"/>
                          <a:ea typeface="+mn-ea"/>
                          <a:cs typeface="+mn-cs"/>
                        </a:rPr>
                        <a:t>Goods</a:t>
                      </a:r>
                      <a:r>
                        <a:rPr lang="en-US" sz="1700" b="1" kern="1200" baseline="0" dirty="0" smtClean="0">
                          <a:solidFill>
                            <a:schemeClr val="accent6">
                              <a:lumMod val="50000"/>
                            </a:schemeClr>
                          </a:solidFill>
                          <a:effectLst/>
                          <a:latin typeface="Cambria" panose="02040503050406030204" pitchFamily="18" charset="0"/>
                          <a:ea typeface="+mn-ea"/>
                          <a:cs typeface="+mn-cs"/>
                        </a:rPr>
                        <a:t> and Service Tax </a:t>
                      </a:r>
                      <a:r>
                        <a:rPr lang="en-US" sz="1700" kern="1200" dirty="0" smtClean="0">
                          <a:solidFill>
                            <a:schemeClr val="dk1"/>
                          </a:solidFill>
                          <a:effectLst/>
                          <a:latin typeface="Cambria" panose="02040503050406030204" pitchFamily="18" charset="0"/>
                          <a:ea typeface="+mn-ea"/>
                          <a:cs typeface="+mn-cs"/>
                        </a:rPr>
                        <a:t>etc.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397219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52772990"/>
              </p:ext>
            </p:extLst>
          </p:nvPr>
        </p:nvGraphicFramePr>
        <p:xfrm>
          <a:off x="380999" y="838200"/>
          <a:ext cx="8610601" cy="5257800"/>
        </p:xfrm>
        <a:graphic>
          <a:graphicData uri="http://schemas.openxmlformats.org/drawingml/2006/table">
            <a:tbl>
              <a:tblPr firstRow="1" bandRow="1">
                <a:tableStyleId>{5C22544A-7EE6-4342-B048-85BDC9FD1C3A}</a:tableStyleId>
              </a:tblPr>
              <a:tblGrid>
                <a:gridCol w="752383"/>
                <a:gridCol w="3632646"/>
                <a:gridCol w="4225572"/>
              </a:tblGrid>
              <a:tr h="498687">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00178">
                <a:tc>
                  <a:txBody>
                    <a:bodyPr/>
                    <a:lstStyle/>
                    <a:p>
                      <a:r>
                        <a:rPr lang="en-US" sz="1700" dirty="0" smtClean="0">
                          <a:latin typeface="Cambria" panose="02040503050406030204" pitchFamily="18" charset="0"/>
                        </a:rPr>
                        <a:t>5 – 8</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Status-</a:t>
                      </a:r>
                    </a:p>
                    <a:p>
                      <a:r>
                        <a:rPr lang="en-US" sz="1700" kern="1200" dirty="0" smtClean="0">
                          <a:solidFill>
                            <a:schemeClr val="dk1"/>
                          </a:solidFill>
                          <a:effectLst/>
                          <a:latin typeface="Cambria" panose="02040503050406030204" pitchFamily="18" charset="0"/>
                          <a:ea typeface="+mn-ea"/>
                          <a:cs typeface="+mn-cs"/>
                        </a:rPr>
                        <a:t>Previous year-</a:t>
                      </a:r>
                    </a:p>
                    <a:p>
                      <a:r>
                        <a:rPr lang="en-US" sz="1700" kern="1200" dirty="0" smtClean="0">
                          <a:solidFill>
                            <a:schemeClr val="dk1"/>
                          </a:solidFill>
                          <a:effectLst/>
                          <a:latin typeface="Cambria" panose="02040503050406030204" pitchFamily="18" charset="0"/>
                          <a:ea typeface="+mn-ea"/>
                          <a:cs typeface="+mn-cs"/>
                        </a:rPr>
                        <a:t>Assessment year-</a:t>
                      </a:r>
                    </a:p>
                    <a:p>
                      <a:r>
                        <a:rPr lang="en-US" sz="1700" kern="1200" dirty="0" smtClean="0">
                          <a:solidFill>
                            <a:schemeClr val="dk1"/>
                          </a:solidFill>
                          <a:effectLst/>
                          <a:latin typeface="Cambria" panose="02040503050406030204" pitchFamily="18" charset="0"/>
                          <a:ea typeface="+mn-ea"/>
                          <a:cs typeface="+mn-cs"/>
                        </a:rPr>
                        <a:t>Indicate the relevant clause</a:t>
                      </a:r>
                    </a:p>
                    <a:p>
                      <a:r>
                        <a:rPr lang="en-US" sz="1700" kern="1200" dirty="0" smtClean="0">
                          <a:solidFill>
                            <a:schemeClr val="dk1"/>
                          </a:solidFill>
                          <a:effectLst/>
                          <a:latin typeface="Cambria" panose="02040503050406030204" pitchFamily="18" charset="0"/>
                          <a:ea typeface="+mn-ea"/>
                          <a:cs typeface="+mn-cs"/>
                        </a:rPr>
                        <a:t>of section 44AB under which</a:t>
                      </a:r>
                    </a:p>
                    <a:p>
                      <a:r>
                        <a:rPr lang="en-US" sz="1700" kern="1200" dirty="0" smtClean="0">
                          <a:solidFill>
                            <a:schemeClr val="dk1"/>
                          </a:solidFill>
                          <a:effectLst/>
                          <a:latin typeface="Cambria" panose="02040503050406030204" pitchFamily="18" charset="0"/>
                          <a:ea typeface="+mn-ea"/>
                          <a:cs typeface="+mn-cs"/>
                        </a:rPr>
                        <a:t>the audit has been Conducted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Check the status of the assesse as per ITR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State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State the relevant assessment year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Auditor is required to mention the relevant clause of section 44AB under which the audit has been conducted from a, b, c or 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4712">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1" u="sng" kern="1200" dirty="0" smtClean="0">
                          <a:solidFill>
                            <a:srgbClr val="C00000"/>
                          </a:solidFill>
                          <a:effectLst/>
                          <a:latin typeface="Cambria" panose="02040503050406030204" pitchFamily="18" charset="0"/>
                          <a:ea typeface="+mn-ea"/>
                          <a:cs typeface="+mn-cs"/>
                        </a:rPr>
                        <a:t>Part-B</a:t>
                      </a:r>
                      <a:endParaRPr lang="en-US" sz="1700" kern="1200" dirty="0" smtClean="0">
                        <a:solidFill>
                          <a:srgbClr val="C00000"/>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4223">
                <a:tc>
                  <a:txBody>
                    <a:bodyPr/>
                    <a:lstStyle/>
                    <a:p>
                      <a:r>
                        <a:rPr lang="en-US" sz="1700" dirty="0" smtClean="0">
                          <a:latin typeface="Cambria" panose="02040503050406030204" pitchFamily="18" charset="0"/>
                        </a:rPr>
                        <a:t>9</a:t>
                      </a:r>
                      <a:r>
                        <a:rPr lang="en-US" sz="1700" baseline="0" dirty="0" smtClean="0">
                          <a:latin typeface="Cambria" panose="02040503050406030204" pitchFamily="18" charset="0"/>
                        </a:rPr>
                        <a:t> </a:t>
                      </a:r>
                      <a:r>
                        <a:rPr lang="en-US" sz="1700" dirty="0" smtClean="0">
                          <a:latin typeface="Cambria" panose="02040503050406030204" pitchFamily="18" charset="0"/>
                        </a:rPr>
                        <a:t>(a)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If firm or Association of Persons, indicate names of partners/ members and their profit sharing ratios.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Obtain a schedule indicating the names of partners/members and their profit sharing ratios</a:t>
                      </a:r>
                      <a:r>
                        <a:rPr lang="en-US" sz="1700" b="1" kern="1200" dirty="0" smtClean="0">
                          <a:solidFill>
                            <a:schemeClr val="dk1"/>
                          </a:solidFill>
                          <a:effectLst/>
                          <a:latin typeface="Cambria" panose="02040503050406030204" pitchFamily="18" charset="0"/>
                          <a:ea typeface="+mn-ea"/>
                          <a:cs typeface="+mn-cs"/>
                        </a:rPr>
                        <a:t>. </a:t>
                      </a:r>
                      <a:endParaRPr lang="en-US" sz="1700" kern="1200" dirty="0" smtClean="0">
                        <a:solidFill>
                          <a:schemeClr val="dk1"/>
                        </a:solidFill>
                        <a:effectLst/>
                        <a:latin typeface="Cambria" panose="02040503050406030204" pitchFamily="18" charset="0"/>
                        <a:ea typeface="+mn-ea"/>
                        <a:cs typeface="+mn-cs"/>
                      </a:endParaRPr>
                    </a:p>
                    <a:p>
                      <a:r>
                        <a:rPr lang="en-US" sz="1700" b="1" kern="1200" dirty="0" smtClean="0">
                          <a:solidFill>
                            <a:schemeClr val="dk1"/>
                          </a:solidFill>
                          <a:effectLst/>
                          <a:latin typeface="Cambria" panose="02040503050406030204" pitchFamily="18" charset="0"/>
                          <a:ea typeface="+mn-ea"/>
                          <a:cs typeface="+mn-cs"/>
                        </a:rPr>
                        <a:t> </a:t>
                      </a:r>
                      <a:endParaRPr lang="en-US" sz="1700" kern="1200" dirty="0" smtClean="0">
                        <a:solidFill>
                          <a:schemeClr val="dk1"/>
                        </a:solidFill>
                        <a:effectLst/>
                        <a:latin typeface="Cambria" panose="02040503050406030204" pitchFamily="18" charset="0"/>
                        <a:ea typeface="+mn-ea"/>
                        <a:cs typeface="+mn-cs"/>
                      </a:endParaRPr>
                    </a:p>
                    <a:p>
                      <a:r>
                        <a:rPr lang="en-US" sz="1700" kern="1200" dirty="0" smtClean="0">
                          <a:solidFill>
                            <a:schemeClr val="dk1"/>
                          </a:solidFill>
                          <a:effectLst/>
                          <a:latin typeface="Cambria" panose="02040503050406030204" pitchFamily="18" charset="0"/>
                          <a:ea typeface="+mn-ea"/>
                          <a:cs typeface="+mn-cs"/>
                        </a:rPr>
                        <a:t>Please note that details of partners or members during the entire previous year will have to be furnished.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53433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45202369"/>
              </p:ext>
            </p:extLst>
          </p:nvPr>
        </p:nvGraphicFramePr>
        <p:xfrm>
          <a:off x="304800" y="914400"/>
          <a:ext cx="8686800" cy="4754490"/>
        </p:xfrm>
        <a:graphic>
          <a:graphicData uri="http://schemas.openxmlformats.org/drawingml/2006/table">
            <a:tbl>
              <a:tblPr firstRow="1" bandRow="1">
                <a:tableStyleId>{5C22544A-7EE6-4342-B048-85BDC9FD1C3A}</a:tableStyleId>
              </a:tblPr>
              <a:tblGrid>
                <a:gridCol w="759041"/>
                <a:gridCol w="3238424"/>
                <a:gridCol w="4689335"/>
              </a:tblGrid>
              <a:tr h="381000">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22572">
                <a:tc>
                  <a:txBody>
                    <a:bodyPr/>
                    <a:lstStyle/>
                    <a:p>
                      <a:r>
                        <a:rPr lang="en-US" sz="1700" dirty="0" smtClean="0">
                          <a:latin typeface="Cambria" panose="02040503050406030204" pitchFamily="18" charset="0"/>
                        </a:rPr>
                        <a:t>9(b)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If there is any change in the partners/members or their profit sharing ratios, the particulars of such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partnership deeds and other relevant documents and take a certified copy of that for record purpose.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there has been any change in the partners/members and/ or their profit sharing ratios.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All the changes occurring during the entire previous year must be stated.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50918">
                <a:tc>
                  <a:txBody>
                    <a:bodyPr/>
                    <a:lstStyle/>
                    <a:p>
                      <a:r>
                        <a:rPr lang="en-US" sz="1700" dirty="0" smtClean="0">
                          <a:latin typeface="Cambria" panose="02040503050406030204" pitchFamily="18" charset="0"/>
                        </a:rPr>
                        <a:t>10(a)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Nature of business or profession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See the nature stated in partnership deed, Sales tax registration certificate, Shop act License or MOA/AOA.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45565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92738272"/>
              </p:ext>
            </p:extLst>
          </p:nvPr>
        </p:nvGraphicFramePr>
        <p:xfrm>
          <a:off x="304800" y="904810"/>
          <a:ext cx="8686800" cy="5191190"/>
        </p:xfrm>
        <a:graphic>
          <a:graphicData uri="http://schemas.openxmlformats.org/drawingml/2006/table">
            <a:tbl>
              <a:tblPr firstRow="1" bandRow="1">
                <a:tableStyleId>{5C22544A-7EE6-4342-B048-85BDC9FD1C3A}</a:tableStyleId>
              </a:tblPr>
              <a:tblGrid>
                <a:gridCol w="759041"/>
                <a:gridCol w="2365159"/>
                <a:gridCol w="5562600"/>
              </a:tblGrid>
              <a:tr h="395538">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81062">
                <a:tc>
                  <a:txBody>
                    <a:bodyPr/>
                    <a:lstStyle/>
                    <a:p>
                      <a:r>
                        <a:rPr lang="en-US" sz="1700" dirty="0" smtClean="0">
                          <a:latin typeface="Cambria" panose="02040503050406030204" pitchFamily="18" charset="0"/>
                        </a:rPr>
                        <a:t>10(b)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If there is any change in the nature of business or profession, the particulars of such change.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financial statements and other relevant information to ascertain whether there is any apparent change in the business carried out by the Assesse, which may need to be highlighted under this clause.  In particular, examine whether any business or activity has been discontinued, any new activity has been commenced or whether there has been any expansion of the existing business.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Check board resolution or minutes of meeting.</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14590">
                <a:tc>
                  <a:txBody>
                    <a:bodyPr/>
                    <a:lstStyle/>
                    <a:p>
                      <a:r>
                        <a:rPr lang="en-US" sz="1700" dirty="0" smtClean="0">
                          <a:latin typeface="Cambria" panose="02040503050406030204" pitchFamily="18" charset="0"/>
                        </a:rPr>
                        <a:t>11(a)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books of account are prescribed under section 44AA, if yes, list of books so prescribed.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Ascertain whether books of account are prescribed under section 44AA.  It should be noted that under this section presently books of account have been prescribed only for professionals and Rule 6F details the books/records to be maintained by such persons.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10295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4540077"/>
              </p:ext>
            </p:extLst>
          </p:nvPr>
        </p:nvGraphicFramePr>
        <p:xfrm>
          <a:off x="304800" y="838201"/>
          <a:ext cx="8686800" cy="5191573"/>
        </p:xfrm>
        <a:graphic>
          <a:graphicData uri="http://schemas.openxmlformats.org/drawingml/2006/table">
            <a:tbl>
              <a:tblPr firstRow="1" bandRow="1">
                <a:tableStyleId>{5C22544A-7EE6-4342-B048-85BDC9FD1C3A}</a:tableStyleId>
              </a:tblPr>
              <a:tblGrid>
                <a:gridCol w="759041"/>
                <a:gridCol w="3279559"/>
                <a:gridCol w="4648200"/>
              </a:tblGrid>
              <a:tr h="338530">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85296">
                <a:tc>
                  <a:txBody>
                    <a:bodyPr/>
                    <a:lstStyle/>
                    <a:p>
                      <a:r>
                        <a:rPr lang="en-US" sz="1700" dirty="0" smtClean="0">
                          <a:latin typeface="Cambria" panose="02040503050406030204" pitchFamily="18" charset="0"/>
                        </a:rPr>
                        <a:t>11(b)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List of books of account maintained and the address at which the books of accounts are kept. (In case books of account are maintained in a computer system, mention the books of account generated by such computer system. If the books of accounts are not kept at one location, please furnish the addresses of locations along with the details of books of accounts maintained at each location. )</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Obtain a schedule indicating the list of books of account maintained.</a:t>
                      </a:r>
                    </a:p>
                    <a:p>
                      <a:pPr lvl="0"/>
                      <a:r>
                        <a:rPr lang="en-US" sz="1700" kern="1200" dirty="0" smtClean="0">
                          <a:solidFill>
                            <a:schemeClr val="dk1"/>
                          </a:solidFill>
                          <a:effectLst/>
                          <a:latin typeface="Cambria" panose="02040503050406030204" pitchFamily="18" charset="0"/>
                          <a:ea typeface="+mn-ea"/>
                          <a:cs typeface="+mn-cs"/>
                        </a:rPr>
                        <a:t>Obtain management representation.</a:t>
                      </a:r>
                    </a:p>
                    <a:p>
                      <a:r>
                        <a:rPr lang="en-US" sz="1700" kern="1200" dirty="0" smtClean="0">
                          <a:solidFill>
                            <a:schemeClr val="dk1"/>
                          </a:solidFill>
                          <a:effectLst/>
                          <a:latin typeface="Cambria" panose="02040503050406030204" pitchFamily="18" charset="0"/>
                          <a:ea typeface="+mn-ea"/>
                          <a:cs typeface="+mn-cs"/>
                        </a:rPr>
                        <a:t>In case books of account are maintained on computer system the auditor should obtain from the Assesse the details of address of the place where the server is located or the principal place of business/Head office or registered office by whatever name called and mention the same accordingly in clause.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81573">
                <a:tc>
                  <a:txBody>
                    <a:bodyPr/>
                    <a:lstStyle/>
                    <a:p>
                      <a:r>
                        <a:rPr lang="en-US" sz="1700" dirty="0" smtClean="0">
                          <a:latin typeface="Cambria" panose="02040503050406030204" pitchFamily="18" charset="0"/>
                        </a:rPr>
                        <a:t>11(</a:t>
                      </a:r>
                      <a:r>
                        <a:rPr lang="en-US" sz="1700" baseline="0" dirty="0" smtClean="0">
                          <a:latin typeface="Cambria" panose="02040503050406030204" pitchFamily="18" charset="0"/>
                        </a:rPr>
                        <a:t>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List of books of account and nature of relevant documents examined.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Disclose the list of books of account examined.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354566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0655471"/>
              </p:ext>
            </p:extLst>
          </p:nvPr>
        </p:nvGraphicFramePr>
        <p:xfrm>
          <a:off x="304800" y="822960"/>
          <a:ext cx="8686800" cy="5882640"/>
        </p:xfrm>
        <a:graphic>
          <a:graphicData uri="http://schemas.openxmlformats.org/drawingml/2006/table">
            <a:tbl>
              <a:tblPr firstRow="1" bandRow="1">
                <a:tableStyleId>{5C22544A-7EE6-4342-B048-85BDC9FD1C3A}</a:tableStyleId>
              </a:tblPr>
              <a:tblGrid>
                <a:gridCol w="759041"/>
                <a:gridCol w="1755559"/>
                <a:gridCol w="6172200"/>
              </a:tblGrid>
              <a:tr h="313765">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20234">
                <a:tc>
                  <a:txBody>
                    <a:bodyPr/>
                    <a:lstStyle/>
                    <a:p>
                      <a:r>
                        <a:rPr lang="en-US" sz="1700" dirty="0" smtClean="0">
                          <a:latin typeface="Cambria" panose="02040503050406030204" pitchFamily="18" charset="0"/>
                        </a:rPr>
                        <a:t>12</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profit and loss account includes any profits and gains assessable on presumptive basis, if yes, indicate the amount and the relevant section (44AD, 44AE, 44AF, 44B, 44BB, 44BBA, 44BBB, Chapter XIIG, First Schedule or any other relevant section.)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Obtain an analysis of revenues and ascertain whether the profits and gains arising from such revenues are assessable on a presumptive basis for the following :</a:t>
                      </a:r>
                    </a:p>
                    <a:p>
                      <a:pPr lvl="0"/>
                      <a:r>
                        <a:rPr lang="en-US" sz="1700" kern="1200" dirty="0" smtClean="0">
                          <a:solidFill>
                            <a:schemeClr val="dk1"/>
                          </a:solidFill>
                          <a:effectLst/>
                          <a:latin typeface="Cambria" panose="02040503050406030204" pitchFamily="18" charset="0"/>
                          <a:ea typeface="+mn-ea"/>
                          <a:cs typeface="+mn-cs"/>
                        </a:rPr>
                        <a:t>44AD- Business profit on estimated basis.</a:t>
                      </a:r>
                    </a:p>
                    <a:p>
                      <a:pPr lvl="0"/>
                      <a:r>
                        <a:rPr lang="en-US" sz="1700" kern="1200" dirty="0" smtClean="0">
                          <a:solidFill>
                            <a:schemeClr val="dk1"/>
                          </a:solidFill>
                          <a:effectLst/>
                          <a:latin typeface="Cambria" panose="02040503050406030204" pitchFamily="18" charset="0"/>
                          <a:ea typeface="+mn-ea"/>
                          <a:cs typeface="+mn-cs"/>
                        </a:rPr>
                        <a:t>44AE- Business of plying, hiring or leasing goods carriages.</a:t>
                      </a:r>
                    </a:p>
                    <a:p>
                      <a:pPr lvl="0"/>
                      <a:r>
                        <a:rPr lang="en-US" sz="1700" kern="1200" dirty="0" smtClean="0">
                          <a:solidFill>
                            <a:schemeClr val="dk1"/>
                          </a:solidFill>
                          <a:effectLst/>
                          <a:latin typeface="Cambria" panose="02040503050406030204" pitchFamily="18" charset="0"/>
                          <a:ea typeface="+mn-ea"/>
                          <a:cs typeface="+mn-cs"/>
                        </a:rPr>
                        <a:t>44B- Shipping business of non-residents.</a:t>
                      </a:r>
                    </a:p>
                    <a:p>
                      <a:pPr lvl="0"/>
                      <a:r>
                        <a:rPr lang="en-US" sz="1700" kern="1200" dirty="0" smtClean="0">
                          <a:solidFill>
                            <a:schemeClr val="dk1"/>
                          </a:solidFill>
                          <a:effectLst/>
                          <a:latin typeface="Cambria" panose="02040503050406030204" pitchFamily="18" charset="0"/>
                          <a:ea typeface="+mn-ea"/>
                          <a:cs typeface="+mn-cs"/>
                        </a:rPr>
                        <a:t>44BB- Business of exploration of mineral oils.</a:t>
                      </a:r>
                    </a:p>
                    <a:p>
                      <a:pPr lvl="0"/>
                      <a:r>
                        <a:rPr lang="en-US" sz="1700" kern="1200" dirty="0" smtClean="0">
                          <a:solidFill>
                            <a:schemeClr val="dk1"/>
                          </a:solidFill>
                          <a:effectLst/>
                          <a:latin typeface="Cambria" panose="02040503050406030204" pitchFamily="18" charset="0"/>
                          <a:ea typeface="+mn-ea"/>
                          <a:cs typeface="+mn-cs"/>
                        </a:rPr>
                        <a:t>44BBA- Operation of Aircraft by non-resident.</a:t>
                      </a:r>
                    </a:p>
                    <a:p>
                      <a:pPr lvl="0"/>
                      <a:r>
                        <a:rPr lang="en-US" sz="1700" kern="1200" dirty="0" smtClean="0">
                          <a:solidFill>
                            <a:schemeClr val="dk1"/>
                          </a:solidFill>
                          <a:effectLst/>
                          <a:latin typeface="Cambria" panose="02040503050406030204" pitchFamily="18" charset="0"/>
                          <a:ea typeface="+mn-ea"/>
                          <a:cs typeface="+mn-cs"/>
                        </a:rPr>
                        <a:t>44BBB- Foreign companies engaged in civil construction, etc. in turnkey power projects.</a:t>
                      </a:r>
                    </a:p>
                    <a:p>
                      <a:pPr lvl="0"/>
                      <a:r>
                        <a:rPr lang="en-US" sz="1700" kern="1200" dirty="0" smtClean="0">
                          <a:solidFill>
                            <a:schemeClr val="dk1"/>
                          </a:solidFill>
                          <a:effectLst/>
                          <a:latin typeface="Cambria" panose="02040503050406030204" pitchFamily="18" charset="0"/>
                          <a:ea typeface="+mn-ea"/>
                          <a:cs typeface="+mn-cs"/>
                        </a:rPr>
                        <a:t>Other relevant sections e.g. section 172 shipping business of non-residents.</a:t>
                      </a:r>
                    </a:p>
                    <a:p>
                      <a:pPr lvl="0"/>
                      <a:r>
                        <a:rPr lang="en-US" sz="1700" kern="1200" dirty="0" smtClean="0">
                          <a:solidFill>
                            <a:schemeClr val="dk1"/>
                          </a:solidFill>
                          <a:effectLst/>
                          <a:latin typeface="Cambria" panose="02040503050406030204" pitchFamily="18" charset="0"/>
                          <a:ea typeface="+mn-ea"/>
                          <a:cs typeface="+mn-cs"/>
                        </a:rPr>
                        <a:t>Review assessments completed/ prior year tax returns to examine the basis adopted in earlier years for assessing such profits/gains.</a:t>
                      </a:r>
                    </a:p>
                    <a:p>
                      <a:pPr lvl="0"/>
                      <a:r>
                        <a:rPr lang="en-US" sz="1700" kern="1200" dirty="0" smtClean="0">
                          <a:solidFill>
                            <a:schemeClr val="dk1"/>
                          </a:solidFill>
                          <a:effectLst/>
                          <a:latin typeface="Cambria" panose="02040503050406030204" pitchFamily="18" charset="0"/>
                          <a:ea typeface="+mn-ea"/>
                          <a:cs typeface="+mn-cs"/>
                        </a:rPr>
                        <a:t>It may be noted that the income assessable under these sections is not required to be disclosed, but as the Assesse may carry on other businesses, profits included in the profit and loss account arising from the business covered by these sections is to be disclosed.</a:t>
                      </a:r>
                    </a:p>
                    <a:p>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5969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43699364"/>
              </p:ext>
            </p:extLst>
          </p:nvPr>
        </p:nvGraphicFramePr>
        <p:xfrm>
          <a:off x="304800" y="838201"/>
          <a:ext cx="8686800" cy="4445382"/>
        </p:xfrm>
        <a:graphic>
          <a:graphicData uri="http://schemas.openxmlformats.org/drawingml/2006/table">
            <a:tbl>
              <a:tblPr firstRow="1" bandRow="1">
                <a:tableStyleId>{5C22544A-7EE6-4342-B048-85BDC9FD1C3A}</a:tableStyleId>
              </a:tblPr>
              <a:tblGrid>
                <a:gridCol w="759041"/>
                <a:gridCol w="2593759"/>
                <a:gridCol w="5334000"/>
              </a:tblGrid>
              <a:tr h="305758">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53542">
                <a:tc>
                  <a:txBody>
                    <a:bodyPr/>
                    <a:lstStyle/>
                    <a:p>
                      <a:r>
                        <a:rPr lang="en-US" sz="1700" dirty="0" smtClean="0">
                          <a:latin typeface="Cambria" panose="02040503050406030204" pitchFamily="18" charset="0"/>
                        </a:rPr>
                        <a:t>13 (a)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Method of accounting employed in the previous year.</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Obtain an understanding of the accounting policies followed by reviewing the financial statements and other relevant information.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49">
                <a:tc>
                  <a:txBody>
                    <a:bodyPr/>
                    <a:lstStyle/>
                    <a:p>
                      <a:r>
                        <a:rPr lang="en-US" sz="1700" dirty="0" smtClean="0">
                          <a:latin typeface="Cambria" panose="02040503050406030204" pitchFamily="18" charset="0"/>
                        </a:rPr>
                        <a:t>13(b)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there has been any change in the method of accounting employed vis-a-vis the method employed in the immediately preceding previous year.</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Ensure that our examination includes where relevant, a review of the accounting policies followed in respect of;</a:t>
                      </a:r>
                    </a:p>
                    <a:p>
                      <a:pPr marL="285750" lvl="0" indent="1588">
                        <a:buFont typeface="Wingdings" panose="05000000000000000000" pitchFamily="2" charset="2"/>
                        <a:buChar char="§"/>
                      </a:pPr>
                      <a:r>
                        <a:rPr lang="en-US" sz="1700" kern="1200" dirty="0" smtClean="0">
                          <a:solidFill>
                            <a:schemeClr val="dk1"/>
                          </a:solidFill>
                          <a:effectLst/>
                          <a:latin typeface="Cambria" panose="02040503050406030204" pitchFamily="18" charset="0"/>
                          <a:ea typeface="+mn-ea"/>
                          <a:cs typeface="+mn-cs"/>
                        </a:rPr>
                        <a:t> Refund for income-tax, sales tax, etc.</a:t>
                      </a:r>
                    </a:p>
                    <a:p>
                      <a:pPr marL="463550" lvl="0" indent="-177800">
                        <a:buFont typeface="Wingdings" panose="05000000000000000000" pitchFamily="2" charset="2"/>
                        <a:buChar char="§"/>
                      </a:pPr>
                      <a:r>
                        <a:rPr lang="en-US" sz="1700" kern="1200" dirty="0" smtClean="0">
                          <a:solidFill>
                            <a:schemeClr val="dk1"/>
                          </a:solidFill>
                          <a:effectLst/>
                          <a:latin typeface="Cambria" panose="02040503050406030204" pitchFamily="18" charset="0"/>
                          <a:ea typeface="+mn-ea"/>
                          <a:cs typeface="+mn-cs"/>
                        </a:rPr>
                        <a:t>Export incentives</a:t>
                      </a:r>
                    </a:p>
                    <a:p>
                      <a:pPr marL="463550" lvl="0" indent="-177800">
                        <a:buFont typeface="Wingdings" panose="05000000000000000000" pitchFamily="2" charset="2"/>
                        <a:buChar char="§"/>
                      </a:pPr>
                      <a:r>
                        <a:rPr lang="en-US" sz="1700" kern="1200" dirty="0" smtClean="0">
                          <a:solidFill>
                            <a:schemeClr val="dk1"/>
                          </a:solidFill>
                          <a:effectLst/>
                          <a:latin typeface="Cambria" panose="02040503050406030204" pitchFamily="18" charset="0"/>
                          <a:ea typeface="+mn-ea"/>
                          <a:cs typeface="+mn-cs"/>
                        </a:rPr>
                        <a:t>Claims</a:t>
                      </a:r>
                    </a:p>
                    <a:p>
                      <a:pPr marL="46355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700" kern="1200" dirty="0" smtClean="0">
                          <a:solidFill>
                            <a:schemeClr val="dk1"/>
                          </a:solidFill>
                          <a:effectLst/>
                          <a:latin typeface="Cambria" panose="02040503050406030204" pitchFamily="18" charset="0"/>
                          <a:ea typeface="+mn-ea"/>
                          <a:cs typeface="+mn-cs"/>
                        </a:rPr>
                        <a:t>Grants/Subsidies</a:t>
                      </a:r>
                    </a:p>
                    <a:p>
                      <a:pPr marL="46355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700" kern="1200" dirty="0" smtClean="0">
                          <a:solidFill>
                            <a:schemeClr val="dk1"/>
                          </a:solidFill>
                          <a:effectLst/>
                          <a:latin typeface="Cambria" panose="02040503050406030204" pitchFamily="18" charset="0"/>
                          <a:ea typeface="+mn-ea"/>
                          <a:cs typeface="+mn-cs"/>
                        </a:rPr>
                        <a:t>Others</a:t>
                      </a:r>
                    </a:p>
                    <a:p>
                      <a:r>
                        <a:rPr lang="en-US" sz="1700" kern="1200" dirty="0" smtClean="0">
                          <a:solidFill>
                            <a:schemeClr val="dk1"/>
                          </a:solidFill>
                          <a:effectLst/>
                          <a:latin typeface="Cambria" panose="02040503050406030204" pitchFamily="18" charset="0"/>
                          <a:ea typeface="+mn-ea"/>
                          <a:cs typeface="+mn-cs"/>
                        </a:rPr>
                        <a:t>Determine whether </a:t>
                      </a:r>
                      <a:r>
                        <a:rPr lang="en-US" sz="1700" kern="1200" dirty="0" smtClean="0">
                          <a:solidFill>
                            <a:srgbClr val="C00000"/>
                          </a:solidFill>
                          <a:effectLst/>
                          <a:latin typeface="Cambria" panose="02040503050406030204" pitchFamily="18" charset="0"/>
                          <a:ea typeface="+mn-ea"/>
                          <a:cs typeface="+mn-cs"/>
                        </a:rPr>
                        <a:t>there has been any change in the method of accounting employed </a:t>
                      </a:r>
                      <a:r>
                        <a:rPr lang="en-US" sz="1700" kern="1200" dirty="0" smtClean="0">
                          <a:solidFill>
                            <a:schemeClr val="dk1"/>
                          </a:solidFill>
                          <a:effectLst/>
                          <a:latin typeface="Cambria" panose="02040503050406030204" pitchFamily="18" charset="0"/>
                          <a:ea typeface="+mn-ea"/>
                          <a:cs typeface="+mn-cs"/>
                        </a:rPr>
                        <a:t>vis-à-vis the method employed in the immediately preceding year.</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60130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57775750"/>
              </p:ext>
            </p:extLst>
          </p:nvPr>
        </p:nvGraphicFramePr>
        <p:xfrm>
          <a:off x="304800" y="838201"/>
          <a:ext cx="8686800" cy="5587648"/>
        </p:xfrm>
        <a:graphic>
          <a:graphicData uri="http://schemas.openxmlformats.org/drawingml/2006/table">
            <a:tbl>
              <a:tblPr firstRow="1" bandRow="1">
                <a:tableStyleId>{5C22544A-7EE6-4342-B048-85BDC9FD1C3A}</a:tableStyleId>
              </a:tblPr>
              <a:tblGrid>
                <a:gridCol w="759041"/>
                <a:gridCol w="2441359"/>
                <a:gridCol w="5486400"/>
              </a:tblGrid>
              <a:tr h="32547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20238">
                <a:tc>
                  <a:txBody>
                    <a:bodyPr/>
                    <a:lstStyle/>
                    <a:p>
                      <a:r>
                        <a:rPr lang="en-US" sz="1700" dirty="0" smtClean="0">
                          <a:latin typeface="Cambria" panose="02040503050406030204" pitchFamily="18" charset="0"/>
                        </a:rPr>
                        <a:t>13(c)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If answer to (b) above is in the affirmative, give details of such change, and the effect thereof on the profit or loss.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Ensure that any change in the method of accounting employed is appropriately disclosed and the effect thereof on the profit/loss is also disclosed.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6890">
                <a:tc>
                  <a:txBody>
                    <a:bodyPr/>
                    <a:lstStyle/>
                    <a:p>
                      <a:r>
                        <a:rPr lang="en-US" sz="1700" dirty="0" smtClean="0">
                          <a:latin typeface="Cambria" panose="02040503050406030204" pitchFamily="18" charset="0"/>
                        </a:rPr>
                        <a:t>13(d)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any adjustment is required to be made to the profits or loss for complying with the provisions of income computation and disclosure standards notified</a:t>
                      </a:r>
                    </a:p>
                    <a:p>
                      <a:r>
                        <a:rPr lang="en-US" sz="1700" kern="1200" dirty="0" smtClean="0">
                          <a:solidFill>
                            <a:schemeClr val="dk1"/>
                          </a:solidFill>
                          <a:effectLst/>
                          <a:latin typeface="Cambria" panose="02040503050406030204" pitchFamily="18" charset="0"/>
                          <a:ea typeface="+mn-ea"/>
                          <a:cs typeface="+mn-cs"/>
                        </a:rPr>
                        <a:t>under section 145(2)</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accounting standards prescribed under section 145 and ascertain whether the method of accounting employed is in conformity with such standards. It should be noted that vide notification number SO 69(E) dated January 1, 1996 the following accounting standard have been notified under section 145 :</a:t>
                      </a:r>
                    </a:p>
                    <a:p>
                      <a:pPr marL="858838"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AS I relating to Disclosure of Accounting Policies.</a:t>
                      </a:r>
                    </a:p>
                    <a:p>
                      <a:pPr marL="858838"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dirty="0" smtClean="0">
                          <a:solidFill>
                            <a:schemeClr val="dk1"/>
                          </a:solidFill>
                          <a:effectLst/>
                          <a:latin typeface="Cambria" panose="02040503050406030204" pitchFamily="18" charset="0"/>
                          <a:ea typeface="+mn-ea"/>
                          <a:cs typeface="+mn-cs"/>
                        </a:rPr>
                        <a:t>AS II relating to Prior Period and Extraordinary Items and Changes in Accounting Policies.</a:t>
                      </a:r>
                    </a:p>
                    <a:p>
                      <a:r>
                        <a:rPr lang="en-US" sz="1700" kern="1200" dirty="0" smtClean="0">
                          <a:solidFill>
                            <a:schemeClr val="dk1"/>
                          </a:solidFill>
                          <a:effectLst/>
                          <a:latin typeface="Cambria" panose="02040503050406030204" pitchFamily="18" charset="0"/>
                          <a:ea typeface="+mn-ea"/>
                          <a:cs typeface="+mn-cs"/>
                        </a:rPr>
                        <a:t>Ensure that deviation from such standards is appropriately disclosed and the effect thereof on the profit/loss is also indicated.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538616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73260757"/>
              </p:ext>
            </p:extLst>
          </p:nvPr>
        </p:nvGraphicFramePr>
        <p:xfrm>
          <a:off x="304800" y="838201"/>
          <a:ext cx="8686800" cy="1920238"/>
        </p:xfrm>
        <a:graphic>
          <a:graphicData uri="http://schemas.openxmlformats.org/drawingml/2006/table">
            <a:tbl>
              <a:tblPr firstRow="1" bandRow="1">
                <a:tableStyleId>{5C22544A-7EE6-4342-B048-85BDC9FD1C3A}</a:tableStyleId>
              </a:tblPr>
              <a:tblGrid>
                <a:gridCol w="759041"/>
                <a:gridCol w="2441359"/>
                <a:gridCol w="5486400"/>
              </a:tblGrid>
              <a:tr h="32547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88719">
                <a:tc>
                  <a:txBody>
                    <a:bodyPr/>
                    <a:lstStyle/>
                    <a:p>
                      <a:r>
                        <a:rPr lang="en-US" sz="1700" dirty="0" smtClean="0">
                          <a:latin typeface="Cambria" panose="02040503050406030204" pitchFamily="18" charset="0"/>
                        </a:rPr>
                        <a:t>13(e)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kern="1200" dirty="0" smtClean="0">
                          <a:solidFill>
                            <a:schemeClr val="dk1"/>
                          </a:solidFill>
                          <a:effectLst/>
                          <a:latin typeface="Cambria" panose="02040503050406030204" pitchFamily="18" charset="0"/>
                          <a:ea typeface="+mn-ea"/>
                          <a:cs typeface="+mn-cs"/>
                        </a:rPr>
                        <a:t>If answer to (d) above is in the affirmative, give details of such adjustments: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dirty="0" smtClean="0">
                          <a:latin typeface="Cambria" panose="02040503050406030204" pitchFamily="18" charset="0"/>
                        </a:rPr>
                        <a:t>Refer</a:t>
                      </a:r>
                      <a:r>
                        <a:rPr lang="en-US" sz="1700" baseline="0" dirty="0" smtClean="0">
                          <a:latin typeface="Cambria" panose="02040503050406030204" pitchFamily="18" charset="0"/>
                        </a:rPr>
                        <a:t> 3CD- Checklist</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0999">
                <a:tc>
                  <a:txBody>
                    <a:bodyPr/>
                    <a:lstStyle/>
                    <a:p>
                      <a:r>
                        <a:rPr lang="en-US" sz="1700" dirty="0" smtClean="0">
                          <a:latin typeface="Cambria" panose="02040503050406030204" pitchFamily="18" charset="0"/>
                        </a:rPr>
                        <a:t>13(f)</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Disclosure as per ICDS: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dirty="0" smtClean="0">
                          <a:latin typeface="Cambria" panose="02040503050406030204" pitchFamily="18" charset="0"/>
                        </a:rPr>
                        <a:t>Refer</a:t>
                      </a:r>
                      <a:r>
                        <a:rPr lang="en-US" sz="1700" baseline="0" dirty="0" smtClean="0">
                          <a:latin typeface="Cambria" panose="02040503050406030204" pitchFamily="18" charset="0"/>
                        </a:rPr>
                        <a:t> 3CD- Checklist</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75959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0389714"/>
              </p:ext>
            </p:extLst>
          </p:nvPr>
        </p:nvGraphicFramePr>
        <p:xfrm>
          <a:off x="304800" y="762000"/>
          <a:ext cx="8686800" cy="5105400"/>
        </p:xfrm>
        <a:graphic>
          <a:graphicData uri="http://schemas.openxmlformats.org/drawingml/2006/table">
            <a:tbl>
              <a:tblPr firstRow="1" bandRow="1">
                <a:tableStyleId>{5C22544A-7EE6-4342-B048-85BDC9FD1C3A}</a:tableStyleId>
              </a:tblPr>
              <a:tblGrid>
                <a:gridCol w="762000"/>
                <a:gridCol w="1066800"/>
                <a:gridCol w="6858000"/>
              </a:tblGrid>
              <a:tr h="32547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6890">
                <a:tc>
                  <a:txBody>
                    <a:bodyPr/>
                    <a:lstStyle/>
                    <a:p>
                      <a:r>
                        <a:rPr lang="en-US" sz="1700" dirty="0" smtClean="0">
                          <a:latin typeface="Cambria" panose="02040503050406030204" pitchFamily="18" charset="0"/>
                        </a:rPr>
                        <a:t>14(a)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Method of valuation of closing stock employed in the previous year.</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lgn="just">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method of valuation of closing stock employed during the year.  It may be noted that the ICAI had earlier recommended that stock-in-trade would include raw materials, finished goods and work in progress only and stores and spare parts and loose tools would not be included.  Since the new clause refers to “closing stock” instead of “stock-in-trade”, store and spare parts and loose tools would also be included as part of closing stock. </a:t>
                      </a:r>
                    </a:p>
                    <a:p>
                      <a:pPr marL="285750" lvl="0" indent="-285750" algn="just">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Change in the method of valuation of opening and closing stock, including effect of change, is now covered under clause 11.</a:t>
                      </a:r>
                    </a:p>
                    <a:p>
                      <a:pPr marL="285750" lvl="0" indent="-285750" algn="just">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method of valuation with audited working papers and audited financial statements.</a:t>
                      </a:r>
                    </a:p>
                    <a:p>
                      <a:pPr marL="285750" lvl="0" indent="-285750" algn="just">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method of accounting prescribed under section 145A and ascertain whether valuation of closing stock includes the amount of any tax, duty, </a:t>
                      </a:r>
                      <a:r>
                        <a:rPr lang="en-US" sz="1700" kern="1200" dirty="0" err="1" smtClean="0">
                          <a:solidFill>
                            <a:schemeClr val="dk1"/>
                          </a:solidFill>
                          <a:effectLst/>
                          <a:latin typeface="Cambria" panose="02040503050406030204" pitchFamily="18" charset="0"/>
                          <a:ea typeface="+mn-ea"/>
                          <a:cs typeface="+mn-cs"/>
                        </a:rPr>
                        <a:t>cess</a:t>
                      </a:r>
                      <a:r>
                        <a:rPr lang="en-US" sz="1700" kern="1200" dirty="0" smtClean="0">
                          <a:solidFill>
                            <a:schemeClr val="dk1"/>
                          </a:solidFill>
                          <a:effectLst/>
                          <a:latin typeface="Cambria" panose="02040503050406030204" pitchFamily="18" charset="0"/>
                          <a:ea typeface="+mn-ea"/>
                          <a:cs typeface="+mn-cs"/>
                        </a:rPr>
                        <a:t> or fee actually paid or incurred by the </a:t>
                      </a:r>
                      <a:r>
                        <a:rPr lang="en-US" sz="1700" kern="1200" dirty="0" smtClean="0">
                          <a:solidFill>
                            <a:schemeClr val="dk1"/>
                          </a:solidFill>
                          <a:effectLst/>
                          <a:latin typeface="Cambria" panose="02040503050406030204" pitchFamily="18" charset="0"/>
                          <a:ea typeface="+mn-ea"/>
                          <a:cs typeface="+mn-cs"/>
                        </a:rPr>
                        <a:t>Assesse to </a:t>
                      </a:r>
                      <a:r>
                        <a:rPr lang="en-US" sz="1700" kern="1200" dirty="0" smtClean="0">
                          <a:solidFill>
                            <a:schemeClr val="dk1"/>
                          </a:solidFill>
                          <a:effectLst/>
                          <a:latin typeface="Cambria" panose="02040503050406030204" pitchFamily="18" charset="0"/>
                          <a:ea typeface="+mn-ea"/>
                          <a:cs typeface="+mn-cs"/>
                        </a:rPr>
                        <a:t>bring the goods to the place of its location and condition as on the date of its valuation.  In particular examine whether :</a:t>
                      </a:r>
                    </a:p>
                    <a:p>
                      <a:pPr marL="0" lvl="0" indent="0">
                        <a:buFont typeface="Arial" panose="020B0604020202020204" pitchFamily="34" charset="0"/>
                        <a:buNone/>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59130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362200" y="807660"/>
            <a:ext cx="7848600" cy="609600"/>
          </a:xfrm>
        </p:spPr>
        <p:txBody>
          <a:bodyPr>
            <a:noAutofit/>
          </a:bodyPr>
          <a:lstStyle/>
          <a:p>
            <a:pPr lvl="0" fontAlgn="base">
              <a:spcAft>
                <a:spcPct val="0"/>
              </a:spcAft>
            </a:pPr>
            <a:r>
              <a:rPr lang="en-US" sz="1800" b="1" dirty="0">
                <a:solidFill>
                  <a:srgbClr val="009DD9"/>
                </a:solidFill>
                <a:latin typeface="Trebuchet MS" pitchFamily="34" charset="0"/>
                <a:ea typeface="Times New Roman" pitchFamily="18" charset="0"/>
                <a:cs typeface="Arial" pitchFamily="34" charset="0"/>
              </a:rPr>
              <a:t>|</a:t>
            </a:r>
            <a:r>
              <a:rPr lang="en-US" sz="1800" b="1" dirty="0">
                <a:solidFill>
                  <a:srgbClr val="96E100"/>
                </a:solidFill>
                <a:latin typeface="Trebuchet MS" pitchFamily="34" charset="0"/>
                <a:ea typeface="Times New Roman" pitchFamily="18" charset="0"/>
                <a:cs typeface="Arial" pitchFamily="34" charset="0"/>
              </a:rPr>
              <a:t>J A A </a:t>
            </a:r>
            <a:r>
              <a:rPr lang="en-US" sz="1800" b="1" dirty="0">
                <a:solidFill>
                  <a:srgbClr val="96E100"/>
                </a:solidFill>
                <a:latin typeface="Arial Narrow" pitchFamily="34" charset="0"/>
                <a:ea typeface="Times New Roman" pitchFamily="18" charset="0"/>
                <a:cs typeface="Arial" pitchFamily="34" charset="0"/>
              </a:rPr>
              <a:t>&amp; </a:t>
            </a:r>
            <a:r>
              <a:rPr lang="en-US" sz="1800" dirty="0">
                <a:latin typeface="Arial" pitchFamily="34" charset="0"/>
                <a:cs typeface="Arial" pitchFamily="34" charset="0"/>
              </a:rPr>
              <a:t/>
            </a:r>
            <a:br>
              <a:rPr lang="en-US" sz="1800" dirty="0">
                <a:latin typeface="Arial" pitchFamily="34" charset="0"/>
                <a:cs typeface="Arial" pitchFamily="34" charset="0"/>
              </a:rPr>
            </a:br>
            <a:r>
              <a:rPr lang="en-US" sz="1800" b="1" dirty="0">
                <a:solidFill>
                  <a:srgbClr val="96E100"/>
                </a:solidFill>
                <a:ea typeface="Times New Roman" pitchFamily="18" charset="0"/>
                <a:cs typeface="Arial" pitchFamily="34" charset="0"/>
              </a:rPr>
              <a:t>        </a:t>
            </a:r>
            <a:r>
              <a:rPr lang="en-US" sz="1800" b="1" dirty="0">
                <a:solidFill>
                  <a:srgbClr val="96E100"/>
                </a:solidFill>
                <a:latin typeface="Trebuchet MS" pitchFamily="34" charset="0"/>
                <a:ea typeface="Times New Roman" pitchFamily="18" charset="0"/>
                <a:cs typeface="Arial" pitchFamily="34" charset="0"/>
              </a:rPr>
              <a:t>            Associates</a:t>
            </a:r>
            <a:r>
              <a:rPr lang="en-US" sz="1800" b="1" dirty="0">
                <a:solidFill>
                  <a:srgbClr val="009DD9"/>
                </a:solidFill>
                <a:latin typeface="Trebuchet MS" pitchFamily="34" charset="0"/>
                <a:ea typeface="Times New Roman" pitchFamily="18" charset="0"/>
                <a:cs typeface="Arial" pitchFamily="34" charset="0"/>
              </a:rPr>
              <a:t>|</a:t>
            </a:r>
            <a:r>
              <a:rPr lang="en-US" sz="1800" dirty="0">
                <a:latin typeface="Arial" pitchFamily="34" charset="0"/>
                <a:cs typeface="Arial" pitchFamily="34" charset="0"/>
              </a:rPr>
              <a:t/>
            </a:r>
            <a:br>
              <a:rPr lang="en-US" sz="1800" dirty="0">
                <a:latin typeface="Arial" pitchFamily="34" charset="0"/>
                <a:cs typeface="Arial" pitchFamily="34" charset="0"/>
              </a:rPr>
            </a:br>
            <a:endParaRPr lang="en-US" sz="1800" dirty="0"/>
          </a:p>
        </p:txBody>
      </p:sp>
      <p:sp>
        <p:nvSpPr>
          <p:cNvPr id="7" name="TextBox 6"/>
          <p:cNvSpPr txBox="1"/>
          <p:nvPr/>
        </p:nvSpPr>
        <p:spPr>
          <a:xfrm>
            <a:off x="1066800" y="1195863"/>
            <a:ext cx="3810000" cy="553998"/>
          </a:xfrm>
          <a:prstGeom prst="rect">
            <a:avLst/>
          </a:prstGeom>
          <a:noFill/>
        </p:spPr>
        <p:txBody>
          <a:bodyPr wrap="square" rtlCol="0">
            <a:spAutoFit/>
          </a:bodyPr>
          <a:lstStyle/>
          <a:p>
            <a:r>
              <a:rPr lang="en-US" sz="1500" dirty="0">
                <a:solidFill>
                  <a:srgbClr val="595959"/>
                </a:solidFill>
                <a:latin typeface="Trebuchet MS" pitchFamily="34" charset="0"/>
              </a:rPr>
              <a:t>       Chartered Accountants</a:t>
            </a:r>
            <a:endParaRPr lang="en-US" sz="1500" i="1" dirty="0">
              <a:solidFill>
                <a:srgbClr val="595959"/>
              </a:solidFill>
            </a:endParaRPr>
          </a:p>
          <a:p>
            <a:endParaRPr lang="en-US" sz="1500" dirty="0"/>
          </a:p>
        </p:txBody>
      </p:sp>
      <p:sp>
        <p:nvSpPr>
          <p:cNvPr id="2" name="Footer Placeholder 1"/>
          <p:cNvSpPr>
            <a:spLocks noGrp="1"/>
          </p:cNvSpPr>
          <p:nvPr>
            <p:ph type="ftr" sz="quarter" idx="11"/>
          </p:nvPr>
        </p:nvSpPr>
        <p:spPr>
          <a:xfrm>
            <a:off x="228600" y="5334000"/>
            <a:ext cx="8763000" cy="1143000"/>
          </a:xfrm>
        </p:spPr>
        <p:txBody>
          <a:bodyPr/>
          <a:lstStyle/>
          <a:p>
            <a:pPr algn="ctr"/>
            <a:r>
              <a:rPr lang="en-IN" sz="1100" dirty="0">
                <a:solidFill>
                  <a:srgbClr val="595959"/>
                </a:solidFill>
              </a:rPr>
              <a:t># 364, II Floor, Aswath Lakshmi Mansion, 16</a:t>
            </a:r>
            <a:r>
              <a:rPr lang="en-IN" sz="1100" baseline="30000" dirty="0">
                <a:solidFill>
                  <a:srgbClr val="595959"/>
                </a:solidFill>
              </a:rPr>
              <a:t>th</a:t>
            </a:r>
            <a:r>
              <a:rPr lang="en-IN" sz="1100" dirty="0">
                <a:solidFill>
                  <a:srgbClr val="595959"/>
                </a:solidFill>
              </a:rPr>
              <a:t> main road , 35</a:t>
            </a:r>
            <a:r>
              <a:rPr lang="en-IN" sz="1100" baseline="30000" dirty="0">
                <a:solidFill>
                  <a:srgbClr val="595959"/>
                </a:solidFill>
              </a:rPr>
              <a:t>th</a:t>
            </a:r>
            <a:r>
              <a:rPr lang="en-IN" sz="1100" dirty="0">
                <a:solidFill>
                  <a:srgbClr val="595959"/>
                </a:solidFill>
              </a:rPr>
              <a:t> cross road , Above Canara Bank, 4</a:t>
            </a:r>
            <a:r>
              <a:rPr lang="en-IN" sz="1100" baseline="30000" dirty="0">
                <a:solidFill>
                  <a:srgbClr val="595959"/>
                </a:solidFill>
              </a:rPr>
              <a:t>th</a:t>
            </a:r>
            <a:r>
              <a:rPr lang="en-IN" sz="1100" dirty="0">
                <a:solidFill>
                  <a:srgbClr val="595959"/>
                </a:solidFill>
              </a:rPr>
              <a:t> T Block East, Jayanagar, Bangalore - 560 041, INDIA</a:t>
            </a:r>
            <a:endParaRPr lang="en-US" sz="1100" dirty="0">
              <a:solidFill>
                <a:srgbClr val="595959"/>
              </a:solidFill>
            </a:endParaRPr>
          </a:p>
          <a:p>
            <a:pPr algn="ctr"/>
            <a:r>
              <a:rPr lang="en-US" sz="1100" dirty="0">
                <a:solidFill>
                  <a:srgbClr val="595959"/>
                </a:solidFill>
              </a:rPr>
              <a:t>Phone: +91 80 26640689</a:t>
            </a:r>
          </a:p>
          <a:p>
            <a:pPr algn="ctr"/>
            <a:r>
              <a:rPr lang="en-US" sz="1100" dirty="0">
                <a:solidFill>
                  <a:srgbClr val="595959"/>
                </a:solidFill>
              </a:rPr>
              <a:t>Email: </a:t>
            </a:r>
            <a:r>
              <a:rPr lang="en-US" sz="1100" dirty="0">
                <a:solidFill>
                  <a:srgbClr val="009DD9"/>
                </a:solidFill>
                <a:hlinkClick r:id="rId2"/>
              </a:rPr>
              <a:t>office@jaa-associates.com</a:t>
            </a:r>
            <a:r>
              <a:rPr lang="en-US" sz="1100" dirty="0">
                <a:solidFill>
                  <a:srgbClr val="009DD9"/>
                </a:solidFill>
              </a:rPr>
              <a:t>; </a:t>
            </a:r>
          </a:p>
          <a:p>
            <a:pPr algn="ctr"/>
            <a:r>
              <a:rPr lang="en-US" sz="1100" dirty="0">
                <a:solidFill>
                  <a:srgbClr val="009DD9"/>
                </a:solidFill>
              </a:rPr>
              <a:t>www.jaa-associates.com</a:t>
            </a:r>
            <a:endParaRPr lang="en-IN" sz="1100" dirty="0">
              <a:solidFill>
                <a:srgbClr val="009DD9"/>
              </a:solidFill>
            </a:endParaRPr>
          </a:p>
          <a:p>
            <a:pPr algn="ctr"/>
            <a:r>
              <a:rPr lang="en-IN" sz="1100" dirty="0">
                <a:solidFill>
                  <a:srgbClr val="009DD9"/>
                </a:solidFill>
              </a:rPr>
              <a:t>           </a:t>
            </a:r>
            <a:endParaRPr lang="en-US" sz="1100" dirty="0"/>
          </a:p>
        </p:txBody>
      </p:sp>
      <p:cxnSp>
        <p:nvCxnSpPr>
          <p:cNvPr id="4" name="Straight Connector 3"/>
          <p:cNvCxnSpPr/>
          <p:nvPr/>
        </p:nvCxnSpPr>
        <p:spPr>
          <a:xfrm>
            <a:off x="1143000" y="1472862"/>
            <a:ext cx="800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29821" y="5181600"/>
            <a:ext cx="8001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29821" y="2133600"/>
            <a:ext cx="8382000" cy="1200329"/>
          </a:xfrm>
          <a:prstGeom prst="rect">
            <a:avLst/>
          </a:prstGeom>
          <a:noFill/>
        </p:spPr>
        <p:txBody>
          <a:bodyPr wrap="square" rtlCol="0">
            <a:spAutoFit/>
          </a:bodyPr>
          <a:lstStyle/>
          <a:p>
            <a:r>
              <a:rPr lang="en-US" sz="3600" dirty="0" smtClean="0">
                <a:solidFill>
                  <a:srgbClr val="002060"/>
                </a:solidFill>
                <a:latin typeface="Cambria" pitchFamily="18" charset="0"/>
              </a:rPr>
              <a:t>Tax Audit U/s 44AB    FY – 2017-18</a:t>
            </a:r>
          </a:p>
          <a:p>
            <a:r>
              <a:rPr lang="en-US" sz="3600" dirty="0" smtClean="0">
                <a:solidFill>
                  <a:srgbClr val="002060"/>
                </a:solidFill>
                <a:latin typeface="Cambria" pitchFamily="18" charset="0"/>
              </a:rPr>
              <a:t>               </a:t>
            </a:r>
            <a:r>
              <a:rPr lang="en-US" sz="3600" b="1" dirty="0" smtClean="0">
                <a:solidFill>
                  <a:srgbClr val="002060"/>
                </a:solidFill>
                <a:latin typeface="Cambria" pitchFamily="18" charset="0"/>
              </a:rPr>
              <a:t>        </a:t>
            </a:r>
            <a:r>
              <a:rPr lang="en-US" sz="3200" b="1" dirty="0" smtClean="0">
                <a:solidFill>
                  <a:schemeClr val="accent6">
                    <a:lumMod val="50000"/>
                  </a:schemeClr>
                </a:solidFill>
                <a:latin typeface="Cambria" pitchFamily="18" charset="0"/>
              </a:rPr>
              <a:t>(Including Amendments 17-18)</a:t>
            </a:r>
            <a:endParaRPr lang="en-US" sz="3200" b="1" dirty="0">
              <a:solidFill>
                <a:schemeClr val="accent6">
                  <a:lumMod val="50000"/>
                </a:schemeClr>
              </a:solidFill>
              <a:latin typeface="Cambri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118034315"/>
              </p:ext>
            </p:extLst>
          </p:nvPr>
        </p:nvGraphicFramePr>
        <p:xfrm>
          <a:off x="304800" y="883920"/>
          <a:ext cx="8686800" cy="5273040"/>
        </p:xfrm>
        <a:graphic>
          <a:graphicData uri="http://schemas.openxmlformats.org/drawingml/2006/table">
            <a:tbl>
              <a:tblPr firstRow="1" bandRow="1">
                <a:tableStyleId>{5C22544A-7EE6-4342-B048-85BDC9FD1C3A}</a:tableStyleId>
              </a:tblPr>
              <a:tblGrid>
                <a:gridCol w="762000"/>
                <a:gridCol w="1828800"/>
                <a:gridCol w="6096000"/>
              </a:tblGrid>
              <a:tr h="32547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5520">
                <a:tc>
                  <a:txBody>
                    <a:bodyPr/>
                    <a:lstStyle/>
                    <a:p>
                      <a:r>
                        <a:rPr lang="en-US" sz="1700" dirty="0" smtClean="0">
                          <a:latin typeface="Cambria" panose="02040503050406030204" pitchFamily="18" charset="0"/>
                        </a:rPr>
                        <a:t>14(a)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dirty="0" smtClean="0">
                          <a:solidFill>
                            <a:schemeClr val="dk1"/>
                          </a:solidFill>
                          <a:effectLst/>
                          <a:latin typeface="Cambria" panose="02040503050406030204" pitchFamily="18" charset="0"/>
                          <a:ea typeface="+mn-ea"/>
                          <a:cs typeface="+mn-cs"/>
                        </a:rPr>
                        <a:t>Duties payable in respect of goods held in bond have been included;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Excise duty paid in respect of goods cleared and lying at branches/depots etc. have been included;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The accounting for CENVAT credit has been done in accordance with the `inclusive’ method suggested by the ICAI in the Guidance Note on Accounting treatment for MODVAT.</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67000">
                <a:tc>
                  <a:txBody>
                    <a:bodyPr/>
                    <a:lstStyle/>
                    <a:p>
                      <a:r>
                        <a:rPr lang="en-US" sz="1700" dirty="0" smtClean="0">
                          <a:latin typeface="Cambria" panose="02040503050406030204" pitchFamily="18" charset="0"/>
                        </a:rPr>
                        <a:t>14(b)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Details of deviation, if any, from the method of valuation prescribed under section 145A, and the effect thereof on the profit or loss.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Ensure that any deviation from the method of valuation prescribed under section 145A is appropriately disclosed and the effect thereof on the profit/loss is also indicated.  For instance, where the `exclusive’ method has been followed in respect of accounting for CENVAT credit or duties in respect of goods held in bond have not been included or excise duties in respect of goods cleared have been disclosed as a prepayment, ensure that appropriate disclosure and a statement that this has no effect on the profit and loss for the period/year is made.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13641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333272788"/>
              </p:ext>
            </p:extLst>
          </p:nvPr>
        </p:nvGraphicFramePr>
        <p:xfrm>
          <a:off x="304800" y="914401"/>
          <a:ext cx="8686800" cy="5486399"/>
        </p:xfrm>
        <a:graphic>
          <a:graphicData uri="http://schemas.openxmlformats.org/drawingml/2006/table">
            <a:tbl>
              <a:tblPr firstRow="1" bandRow="1">
                <a:tableStyleId>{5C22544A-7EE6-4342-B048-85BDC9FD1C3A}</a:tableStyleId>
              </a:tblPr>
              <a:tblGrid>
                <a:gridCol w="762000"/>
                <a:gridCol w="3200400"/>
                <a:gridCol w="4724400"/>
              </a:tblGrid>
              <a:tr h="361380">
                <a:tc>
                  <a:txBody>
                    <a:bodyPr/>
                    <a:lstStyle/>
                    <a:p>
                      <a:r>
                        <a:rPr lang="en-US" sz="1600" b="1" kern="1200" dirty="0" err="1" smtClean="0">
                          <a:solidFill>
                            <a:schemeClr val="lt1"/>
                          </a:solidFill>
                          <a:effectLst/>
                          <a:latin typeface="Cambria" panose="02040503050406030204" pitchFamily="18" charset="0"/>
                          <a:ea typeface="+mn-ea"/>
                          <a:cs typeface="+mn-cs"/>
                        </a:rPr>
                        <a:t>S.No</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lt1"/>
                          </a:solidFill>
                          <a:effectLst/>
                          <a:latin typeface="Cambria" panose="02040503050406030204" pitchFamily="18" charset="0"/>
                          <a:ea typeface="+mn-ea"/>
                          <a:cs typeface="+mn-cs"/>
                        </a:rPr>
                        <a:t>Particulars</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lt1"/>
                          </a:solidFill>
                          <a:effectLst/>
                          <a:latin typeface="Cambria" panose="02040503050406030204" pitchFamily="18" charset="0"/>
                          <a:ea typeface="+mn-ea"/>
                          <a:cs typeface="+mn-cs"/>
                        </a:rPr>
                        <a:t>Auditor’s requirements</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250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latin typeface="Cambria" panose="02040503050406030204" pitchFamily="18" charset="0"/>
                        </a:rPr>
                        <a:t>15</a:t>
                      </a:r>
                    </a:p>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Give the following particulars of the capital asset converted into stock-in-trade:—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Description of capital asset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Date of acquisition</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Cost of acquisition</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at which the asset is converted into stock-in-trade.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Description of the capital asset is required to be mentioned for example shares, security, land, building, plant, machinery </a:t>
                      </a:r>
                      <a:r>
                        <a:rPr lang="en-US" sz="1700" kern="1200" dirty="0" err="1" smtClean="0">
                          <a:solidFill>
                            <a:schemeClr val="dk1"/>
                          </a:solidFill>
                          <a:effectLst/>
                          <a:latin typeface="Cambria" panose="02040503050406030204" pitchFamily="18" charset="0"/>
                          <a:ea typeface="+mn-ea"/>
                          <a:cs typeface="+mn-cs"/>
                        </a:rPr>
                        <a:t>etc</a:t>
                      </a:r>
                      <a:endParaRPr lang="en-US" sz="1700" kern="1200" dirty="0" smtClean="0">
                        <a:solidFill>
                          <a:schemeClr val="dk1"/>
                        </a:solidFill>
                        <a:effectLst/>
                        <a:latin typeface="Cambria" panose="02040503050406030204" pitchFamily="18" charset="0"/>
                        <a:ea typeface="+mn-ea"/>
                        <a:cs typeface="+mn-cs"/>
                      </a:endParaRP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For ascertaining the correct date the tax auditor will have to refer the accounts of the financial year in which such capital asset is acquired. The date assumes importance for the purpose of determining whether the asset is long-term or short-term in nature.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The cost of acquisition as per the books of account is to be mentioned. In case of depreciable assets, the carrying cost appearing in the books will be the written down value.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The amount recorded in the books of account at which the asset is converted into stock-in-trade should be stated.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97248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21030350"/>
              </p:ext>
            </p:extLst>
          </p:nvPr>
        </p:nvGraphicFramePr>
        <p:xfrm>
          <a:off x="228600" y="914401"/>
          <a:ext cx="8763000" cy="5620349"/>
        </p:xfrm>
        <a:graphic>
          <a:graphicData uri="http://schemas.openxmlformats.org/drawingml/2006/table">
            <a:tbl>
              <a:tblPr firstRow="1" bandRow="1">
                <a:tableStyleId>{5C22544A-7EE6-4342-B048-85BDC9FD1C3A}</a:tableStyleId>
              </a:tblPr>
              <a:tblGrid>
                <a:gridCol w="691816"/>
                <a:gridCol w="999289"/>
                <a:gridCol w="307474"/>
                <a:gridCol w="6764421"/>
              </a:tblGrid>
              <a:tr h="514949">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45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latin typeface="Cambria" panose="02040503050406030204" pitchFamily="18" charset="0"/>
                        </a:rPr>
                        <a:t>16</a:t>
                      </a:r>
                    </a:p>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r>
                        <a:rPr lang="en-US" sz="1700" kern="1200" dirty="0" smtClean="0">
                          <a:solidFill>
                            <a:schemeClr val="dk1"/>
                          </a:solidFill>
                          <a:effectLst/>
                          <a:latin typeface="Cambria" panose="02040503050406030204" pitchFamily="18" charset="0"/>
                          <a:ea typeface="+mn-ea"/>
                          <a:cs typeface="+mn-cs"/>
                        </a:rPr>
                        <a:t>Amounts </a:t>
                      </a:r>
                      <a:r>
                        <a:rPr lang="en-US" sz="1700" kern="1200" dirty="0" smtClean="0">
                          <a:solidFill>
                            <a:srgbClr val="C00000"/>
                          </a:solidFill>
                          <a:effectLst/>
                          <a:latin typeface="Cambria" panose="02040503050406030204" pitchFamily="18" charset="0"/>
                          <a:ea typeface="+mn-ea"/>
                          <a:cs typeface="+mn-cs"/>
                        </a:rPr>
                        <a:t>not credited to the profit and loss account</a:t>
                      </a:r>
                      <a:r>
                        <a:rPr lang="en-US" sz="1700" kern="1200" dirty="0" smtClean="0">
                          <a:solidFill>
                            <a:schemeClr val="dk1"/>
                          </a:solidFill>
                          <a:effectLst/>
                          <a:latin typeface="Cambria" panose="02040503050406030204" pitchFamily="18" charset="0"/>
                          <a:ea typeface="+mn-ea"/>
                          <a:cs typeface="+mn-cs"/>
                        </a:rPr>
                        <a:t>, being -</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4458366">
                <a:tc>
                  <a:txBody>
                    <a:bodyPr/>
                    <a:lstStyle/>
                    <a:p>
                      <a:r>
                        <a:rPr lang="en-US" sz="1700" dirty="0" smtClean="0">
                          <a:latin typeface="Cambria" panose="02040503050406030204" pitchFamily="18" charset="0"/>
                        </a:rPr>
                        <a:t>16(a)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The items falling within the scope of section 28;</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any item of income chargeable under `Profit and Gains of Business of Profession’ has not been credited to the profit and loss account. Section 28 covers :</a:t>
                      </a:r>
                    </a:p>
                    <a:p>
                      <a:pPr marL="627063" lvl="0" indent="-163513">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 Profits and gains of business or profession</a:t>
                      </a:r>
                    </a:p>
                    <a:p>
                      <a:pPr marL="519113" lvl="0" indent="-55563">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 Compensation received on termination of employment, agency, etc.</a:t>
                      </a:r>
                    </a:p>
                    <a:p>
                      <a:pPr marL="682625" marR="0" lvl="0" indent="-219075"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700" kern="1200" dirty="0" smtClean="0">
                          <a:solidFill>
                            <a:schemeClr val="dk1"/>
                          </a:solidFill>
                          <a:effectLst/>
                          <a:latin typeface="Cambria" panose="02040503050406030204" pitchFamily="18" charset="0"/>
                          <a:ea typeface="+mn-ea"/>
                          <a:cs typeface="+mn-cs"/>
                        </a:rPr>
                        <a:t>Income of trade or professional or similar association from specific services to members</a:t>
                      </a:r>
                    </a:p>
                    <a:p>
                      <a:pPr marL="519113" marR="0" lvl="0" indent="-555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700" kern="1200" dirty="0" smtClean="0">
                          <a:solidFill>
                            <a:schemeClr val="dk1"/>
                          </a:solidFill>
                          <a:effectLst/>
                          <a:latin typeface="Cambria" panose="02040503050406030204" pitchFamily="18" charset="0"/>
                          <a:ea typeface="+mn-ea"/>
                          <a:cs typeface="+mn-cs"/>
                        </a:rPr>
                        <a:t> Export incentives</a:t>
                      </a:r>
                    </a:p>
                    <a:p>
                      <a:pPr marL="519113" marR="0" lvl="0" indent="-555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700" kern="1200" dirty="0" smtClean="0">
                          <a:solidFill>
                            <a:schemeClr val="dk1"/>
                          </a:solidFill>
                          <a:effectLst/>
                          <a:latin typeface="Cambria" panose="02040503050406030204" pitchFamily="18" charset="0"/>
                          <a:ea typeface="+mn-ea"/>
                          <a:cs typeface="+mn-cs"/>
                        </a:rPr>
                        <a:t> Perquisites received during the course of business</a:t>
                      </a:r>
                    </a:p>
                    <a:p>
                      <a:pPr marL="519113" marR="0" lvl="0" indent="-555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700" kern="1200" dirty="0" smtClean="0">
                          <a:solidFill>
                            <a:schemeClr val="dk1"/>
                          </a:solidFill>
                          <a:effectLst/>
                          <a:latin typeface="Cambria" panose="02040503050406030204" pitchFamily="18" charset="0"/>
                          <a:ea typeface="+mn-ea"/>
                          <a:cs typeface="+mn-cs"/>
                        </a:rPr>
                        <a:t> Interest, salary, bonus, remuneration, etc. received by a partner from firm, which is allowable under section 40B.</a:t>
                      </a:r>
                    </a:p>
                    <a:p>
                      <a:pPr marL="519113" marR="0" lvl="0" indent="-555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700" kern="1200" dirty="0" smtClean="0">
                          <a:solidFill>
                            <a:schemeClr val="dk1"/>
                          </a:solidFill>
                          <a:effectLst/>
                          <a:latin typeface="Cambria" panose="02040503050406030204" pitchFamily="18" charset="0"/>
                          <a:ea typeface="+mn-ea"/>
                          <a:cs typeface="+mn-cs"/>
                        </a:rPr>
                        <a:t> Amount received under </a:t>
                      </a:r>
                      <a:r>
                        <a:rPr lang="en-US" sz="1700" kern="1200" dirty="0" err="1" smtClean="0">
                          <a:solidFill>
                            <a:schemeClr val="dk1"/>
                          </a:solidFill>
                          <a:effectLst/>
                          <a:latin typeface="Cambria" panose="02040503050406030204" pitchFamily="18" charset="0"/>
                          <a:ea typeface="+mn-ea"/>
                          <a:cs typeface="+mn-cs"/>
                        </a:rPr>
                        <a:t>keyman’s</a:t>
                      </a:r>
                      <a:r>
                        <a:rPr lang="en-US" sz="1700" kern="1200" dirty="0" smtClean="0">
                          <a:solidFill>
                            <a:schemeClr val="dk1"/>
                          </a:solidFill>
                          <a:effectLst/>
                          <a:latin typeface="Cambria" panose="02040503050406030204" pitchFamily="18" charset="0"/>
                          <a:ea typeface="+mn-ea"/>
                          <a:cs typeface="+mn-cs"/>
                        </a:rPr>
                        <a:t> insurance policy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audited schedules and financial statements to determine whether such income has been credited directly to reserves or retained as a credit under the head `current liabilities and provisions’ or any other head.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lvl="0" indent="-285750">
                        <a:buFont typeface="Arial" panose="020B0604020202020204" pitchFamily="34" charset="0"/>
                        <a:buChar char="•"/>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36277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60756220"/>
              </p:ext>
            </p:extLst>
          </p:nvPr>
        </p:nvGraphicFramePr>
        <p:xfrm>
          <a:off x="304800" y="914401"/>
          <a:ext cx="8686800" cy="5063753"/>
        </p:xfrm>
        <a:graphic>
          <a:graphicData uri="http://schemas.openxmlformats.org/drawingml/2006/table">
            <a:tbl>
              <a:tblPr firstRow="1" bandRow="1">
                <a:tableStyleId>{5C22544A-7EE6-4342-B048-85BDC9FD1C3A}</a:tableStyleId>
              </a:tblPr>
              <a:tblGrid>
                <a:gridCol w="838200"/>
                <a:gridCol w="1524000"/>
                <a:gridCol w="6324600"/>
              </a:tblGrid>
              <a:tr h="56795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98093">
                <a:tc>
                  <a:txBody>
                    <a:bodyPr/>
                    <a:lstStyle/>
                    <a:p>
                      <a:r>
                        <a:rPr lang="en-US" sz="1700" dirty="0" smtClean="0">
                          <a:latin typeface="Cambria" panose="02040503050406030204" pitchFamily="18" charset="0"/>
                        </a:rPr>
                        <a:t>16(b)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The Performa credits, drawbacks, refunds of duty of customs or excise, or refunds of sales tax, where such credits, drawbacks or refunds are admitted as due by the authorities concerned;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details of the following claims admitted as due by the concerned authorities but not credited to the profit and loss account.  The schedule should also indicate the year in which it was admitted as due.</a:t>
                      </a:r>
                    </a:p>
                    <a:p>
                      <a:pPr marL="682625" lvl="0" indent="0"/>
                      <a:r>
                        <a:rPr lang="en-US" sz="1700" kern="1200" dirty="0" smtClean="0">
                          <a:solidFill>
                            <a:schemeClr val="dk1"/>
                          </a:solidFill>
                          <a:effectLst/>
                          <a:latin typeface="Cambria" panose="02040503050406030204" pitchFamily="18" charset="0"/>
                          <a:ea typeface="+mn-ea"/>
                          <a:cs typeface="+mn-cs"/>
                        </a:rPr>
                        <a:t>- Performa credits</a:t>
                      </a:r>
                    </a:p>
                    <a:p>
                      <a:pPr lvl="0"/>
                      <a:r>
                        <a:rPr lang="en-US" sz="1700" kern="1200" dirty="0" smtClean="0">
                          <a:solidFill>
                            <a:schemeClr val="dk1"/>
                          </a:solidFill>
                          <a:effectLst/>
                          <a:latin typeface="Cambria" panose="02040503050406030204" pitchFamily="18" charset="0"/>
                          <a:ea typeface="+mn-ea"/>
                          <a:cs typeface="+mn-cs"/>
                        </a:rPr>
                        <a:t>             - Duty drawbacks</a:t>
                      </a:r>
                    </a:p>
                    <a:p>
                      <a:pPr lvl="0"/>
                      <a:r>
                        <a:rPr lang="en-US" sz="1700" kern="1200" dirty="0" smtClean="0">
                          <a:solidFill>
                            <a:schemeClr val="dk1"/>
                          </a:solidFill>
                          <a:effectLst/>
                          <a:latin typeface="Cambria" panose="02040503050406030204" pitchFamily="18" charset="0"/>
                          <a:ea typeface="+mn-ea"/>
                          <a:cs typeface="+mn-cs"/>
                        </a:rPr>
                        <a:t>             - Excise/Custom duty refunds</a:t>
                      </a:r>
                    </a:p>
                    <a:p>
                      <a:pPr lvl="0"/>
                      <a:r>
                        <a:rPr lang="en-US" sz="1700" kern="1200" dirty="0" smtClean="0">
                          <a:solidFill>
                            <a:schemeClr val="dk1"/>
                          </a:solidFill>
                          <a:effectLst/>
                          <a:latin typeface="Cambria" panose="02040503050406030204" pitchFamily="18" charset="0"/>
                          <a:ea typeface="+mn-ea"/>
                          <a:cs typeface="+mn-cs"/>
                        </a:rPr>
                        <a:t>             - Sales tax refunds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an understanding of the relevant accounting policies [refer clause 11(a)].</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schedule with the claim papers and relevant correspondence files.  Further ensure that the claims have been admitted as due by the concerned authorities.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assessment orders to determine whether any such claims are due.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95489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39715632"/>
              </p:ext>
            </p:extLst>
          </p:nvPr>
        </p:nvGraphicFramePr>
        <p:xfrm>
          <a:off x="304800" y="948954"/>
          <a:ext cx="8686800" cy="4766046"/>
        </p:xfrm>
        <a:graphic>
          <a:graphicData uri="http://schemas.openxmlformats.org/drawingml/2006/table">
            <a:tbl>
              <a:tblPr firstRow="1" bandRow="1">
                <a:tableStyleId>{5C22544A-7EE6-4342-B048-85BDC9FD1C3A}</a:tableStyleId>
              </a:tblPr>
              <a:tblGrid>
                <a:gridCol w="685800"/>
                <a:gridCol w="1676400"/>
                <a:gridCol w="6324600"/>
              </a:tblGrid>
              <a:tr h="56795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98093">
                <a:tc>
                  <a:txBody>
                    <a:bodyPr/>
                    <a:lstStyle/>
                    <a:p>
                      <a:r>
                        <a:rPr lang="en-US" sz="1700" dirty="0" smtClean="0">
                          <a:latin typeface="Cambria" panose="02040503050406030204" pitchFamily="18" charset="0"/>
                        </a:rPr>
                        <a:t>16(c)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Escalation claims accepted during the previous year;</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details of escalation claims accepted during the year but not credited to the profit and loss account.  The schedule should also indicate the year in which it was accepted as due.  Certain instances of escalation claims may be in relation of contract with government customers and other sales to customers having escalation clause in contracts.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an understanding of the relevant accounting policies [refer clause 11(a)].</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claims accepted with contracts and other relevant documents and ensure that claims have been accepted by the concerned authorities.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b="1"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079191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52927302"/>
              </p:ext>
            </p:extLst>
          </p:nvPr>
        </p:nvGraphicFramePr>
        <p:xfrm>
          <a:off x="304800" y="838201"/>
          <a:ext cx="8686800" cy="5562599"/>
        </p:xfrm>
        <a:graphic>
          <a:graphicData uri="http://schemas.openxmlformats.org/drawingml/2006/table">
            <a:tbl>
              <a:tblPr firstRow="1" bandRow="1">
                <a:tableStyleId>{5C22544A-7EE6-4342-B048-85BDC9FD1C3A}</a:tableStyleId>
              </a:tblPr>
              <a:tblGrid>
                <a:gridCol w="762000"/>
                <a:gridCol w="1600200"/>
                <a:gridCol w="6324600"/>
              </a:tblGrid>
              <a:tr h="400617">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00786">
                <a:tc>
                  <a:txBody>
                    <a:bodyPr/>
                    <a:lstStyle/>
                    <a:p>
                      <a:r>
                        <a:rPr lang="en-US" sz="1700" dirty="0" smtClean="0">
                          <a:latin typeface="Cambria" panose="02040503050406030204" pitchFamily="18" charset="0"/>
                        </a:rPr>
                        <a:t>16(d)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any other item of income;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any item of income chargeable to tax under heads of income other than `Profits and Gains of Business or Profession’ has not been credited to profit and loss account.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t>
                      </a:r>
                      <a:r>
                        <a:rPr lang="en-US" sz="1700" kern="1200" dirty="0" smtClean="0">
                          <a:solidFill>
                            <a:srgbClr val="FF0000"/>
                          </a:solidFill>
                          <a:effectLst/>
                          <a:latin typeface="Cambria" panose="02040503050406030204" pitchFamily="18" charset="0"/>
                          <a:ea typeface="+mn-ea"/>
                          <a:cs typeface="+mn-cs"/>
                        </a:rPr>
                        <a:t>audited schedules and financial statements</a:t>
                      </a:r>
                      <a:r>
                        <a:rPr lang="en-US" sz="1700" kern="1200" dirty="0" smtClean="0">
                          <a:solidFill>
                            <a:schemeClr val="dk1"/>
                          </a:solidFill>
                          <a:effectLst/>
                          <a:latin typeface="Cambria" panose="02040503050406030204" pitchFamily="18" charset="0"/>
                          <a:ea typeface="+mn-ea"/>
                          <a:cs typeface="+mn-cs"/>
                        </a:rPr>
                        <a:t> to determine whether such income has been credited directly to reserves or retained as a credit under the head `current liabilities and provisions’ or any other head.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b="1"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61196">
                <a:tc>
                  <a:txBody>
                    <a:bodyPr/>
                    <a:lstStyle/>
                    <a:p>
                      <a:r>
                        <a:rPr lang="en-US" sz="1700" dirty="0" smtClean="0">
                          <a:latin typeface="Cambria" panose="02040503050406030204" pitchFamily="18" charset="0"/>
                        </a:rPr>
                        <a:t>16(e)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Capital receipt, if any.</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any capital receipt ha s not been credited to profit and loss account.  For instance, capital receipts may be in the nature of grants/subsidies, non compete fees etc.</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an understanding of the relevant accounting policies [refer clause 11(a)].</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audited schedules and financial statements to determine whether such capital receipt has been credited directly to reserves or retained as a credit under the head `current liabilities and provisions’ or any other hand.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b="1"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247946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306457881"/>
              </p:ext>
            </p:extLst>
          </p:nvPr>
        </p:nvGraphicFramePr>
        <p:xfrm>
          <a:off x="304800" y="838201"/>
          <a:ext cx="8686800" cy="3291840"/>
        </p:xfrm>
        <a:graphic>
          <a:graphicData uri="http://schemas.openxmlformats.org/drawingml/2006/table">
            <a:tbl>
              <a:tblPr firstRow="1" bandRow="1">
                <a:tableStyleId>{5C22544A-7EE6-4342-B048-85BDC9FD1C3A}</a:tableStyleId>
              </a:tblPr>
              <a:tblGrid>
                <a:gridCol w="685800"/>
                <a:gridCol w="3886200"/>
                <a:gridCol w="4114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061">
                <a:tc>
                  <a:txBody>
                    <a:bodyPr/>
                    <a:lstStyle/>
                    <a:p>
                      <a:r>
                        <a:rPr lang="en-US" sz="1700" dirty="0" smtClean="0">
                          <a:latin typeface="Cambria" panose="02040503050406030204" pitchFamily="18" charset="0"/>
                        </a:rPr>
                        <a:t>17</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Where any land or building or both is transferred during the previous year for </a:t>
                      </a:r>
                      <a:r>
                        <a:rPr lang="en-US" sz="1700" kern="1200" dirty="0" smtClean="0">
                          <a:solidFill>
                            <a:srgbClr val="FF0000"/>
                          </a:solidFill>
                          <a:effectLst/>
                          <a:latin typeface="Cambria" panose="02040503050406030204" pitchFamily="18" charset="0"/>
                          <a:ea typeface="+mn-ea"/>
                          <a:cs typeface="+mn-cs"/>
                        </a:rPr>
                        <a:t>a consideration less than value adopted  </a:t>
                      </a:r>
                      <a:r>
                        <a:rPr lang="en-US" sz="1700" kern="1200" dirty="0" smtClean="0">
                          <a:solidFill>
                            <a:schemeClr val="dk1"/>
                          </a:solidFill>
                          <a:effectLst/>
                          <a:latin typeface="Cambria" panose="02040503050406030204" pitchFamily="18" charset="0"/>
                          <a:ea typeface="+mn-ea"/>
                          <a:cs typeface="+mn-cs"/>
                        </a:rPr>
                        <a:t>or assessed or assessable by any authority of a State Government referred to in section </a:t>
                      </a:r>
                      <a:r>
                        <a:rPr lang="en-US" sz="1700" kern="1200" dirty="0" smtClean="0">
                          <a:solidFill>
                            <a:srgbClr val="FF0000"/>
                          </a:solidFill>
                          <a:effectLst/>
                          <a:latin typeface="Cambria" panose="02040503050406030204" pitchFamily="18" charset="0"/>
                          <a:ea typeface="+mn-ea"/>
                          <a:cs typeface="+mn-cs"/>
                        </a:rPr>
                        <a:t>43CA or 50C</a:t>
                      </a:r>
                      <a:r>
                        <a:rPr lang="en-US" sz="1700" kern="1200" dirty="0" smtClean="0">
                          <a:solidFill>
                            <a:schemeClr val="dk1"/>
                          </a:solidFill>
                          <a:effectLst/>
                          <a:latin typeface="Cambria" panose="02040503050406030204" pitchFamily="18" charset="0"/>
                          <a:ea typeface="+mn-ea"/>
                          <a:cs typeface="+mn-cs"/>
                        </a:rPr>
                        <a:t>, please furnish:</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Details of property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Consideration received or accrued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Value adopted or assessed or assessable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the list of all properties transferred during the year and their nature whether land or building along with their addresses.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from the Assesse a copy of the registered sale deed in case, the property is registered.</a:t>
                      </a:r>
                      <a:endParaRPr lang="en-US" sz="1700" b="1"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87045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45926267"/>
              </p:ext>
            </p:extLst>
          </p:nvPr>
        </p:nvGraphicFramePr>
        <p:xfrm>
          <a:off x="304800" y="838201"/>
          <a:ext cx="8686800" cy="5105400"/>
        </p:xfrm>
        <a:graphic>
          <a:graphicData uri="http://schemas.openxmlformats.org/drawingml/2006/table">
            <a:tbl>
              <a:tblPr firstRow="1" bandRow="1">
                <a:tableStyleId>{5C22544A-7EE6-4342-B048-85BDC9FD1C3A}</a:tableStyleId>
              </a:tblPr>
              <a:tblGrid>
                <a:gridCol w="685800"/>
                <a:gridCol w="3352800"/>
                <a:gridCol w="46482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18</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Particulars of depreciation allowable as per the Income-tax Act,1961 in respect of each asset or block of assets, as the case may be, in the following form :-</a:t>
                      </a:r>
                    </a:p>
                    <a:p>
                      <a:r>
                        <a:rPr lang="en-US" sz="1700" kern="1200" dirty="0" smtClean="0">
                          <a:solidFill>
                            <a:schemeClr val="dk1"/>
                          </a:solidFill>
                          <a:effectLst/>
                          <a:latin typeface="Cambria" panose="02040503050406030204" pitchFamily="18" charset="0"/>
                          <a:ea typeface="+mn-ea"/>
                          <a:cs typeface="+mn-cs"/>
                        </a:rPr>
                        <a:t>Description of asset/block of assets</a:t>
                      </a:r>
                      <a:r>
                        <a:rPr lang="en-US" sz="1700" dirty="0" smtClean="0">
                          <a:latin typeface="Cambria" panose="02040503050406030204" pitchFamily="18" charset="0"/>
                        </a:rPr>
                        <a:t>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dirty="0" smtClean="0">
                          <a:solidFill>
                            <a:schemeClr val="dk1"/>
                          </a:solidFill>
                          <a:effectLst/>
                          <a:latin typeface="Cambria" panose="02040503050406030204" pitchFamily="18" charset="0"/>
                          <a:ea typeface="+mn-ea"/>
                          <a:cs typeface="+mn-cs"/>
                        </a:rPr>
                        <a:t>Rate of depreciation.</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dirty="0" smtClean="0">
                          <a:solidFill>
                            <a:schemeClr val="dk1"/>
                          </a:solidFill>
                          <a:effectLst/>
                          <a:latin typeface="Cambria" panose="02040503050406030204" pitchFamily="18" charset="0"/>
                          <a:ea typeface="+mn-ea"/>
                          <a:cs typeface="+mn-cs"/>
                        </a:rPr>
                        <a:t>Actual cost or written down value, as the case may be.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Additions/deductions during the year with dates; in the case of any addition of an asset,</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date put to use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providing the relevant details indicated in the aforesaid clause in respect of each asset or block of assets.  In particular, ensure that the following have been included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Written down value at the beginning of the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Assets acquired during the year have been segregated between the assets put to use for less than 180 days and those used for more than 180 days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Adjustment on account of </a:t>
                      </a:r>
                      <a:r>
                        <a:rPr lang="en-US" sz="1700" kern="1200" dirty="0" err="1" smtClean="0">
                          <a:solidFill>
                            <a:schemeClr val="dk1"/>
                          </a:solidFill>
                          <a:effectLst/>
                          <a:latin typeface="Cambria" panose="02040503050406030204" pitchFamily="18" charset="0"/>
                          <a:ea typeface="+mn-ea"/>
                          <a:cs typeface="+mn-cs"/>
                        </a:rPr>
                        <a:t>modvat</a:t>
                      </a:r>
                      <a:r>
                        <a:rPr lang="en-US" sz="1700" kern="1200" dirty="0" smtClean="0">
                          <a:solidFill>
                            <a:schemeClr val="dk1"/>
                          </a:solidFill>
                          <a:effectLst/>
                          <a:latin typeface="Cambria" panose="02040503050406030204" pitchFamily="18" charset="0"/>
                          <a:ea typeface="+mn-ea"/>
                          <a:cs typeface="+mn-cs"/>
                        </a:rPr>
                        <a:t>, change in exchange rates and subsidy/grant have been separately disclosed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Deductions during the year represent the sale proceeds of assets sold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Rates of depreciation </a:t>
                      </a:r>
                    </a:p>
                    <a:p>
                      <a:pPr marL="285750" lvl="0" indent="-285750">
                        <a:buFont typeface="Arial" panose="020B0604020202020204" pitchFamily="34" charset="0"/>
                        <a:buChar char="•"/>
                      </a:pPr>
                      <a:endParaRPr lang="en-US" sz="1700" b="1"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853370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19241915"/>
              </p:ext>
            </p:extLst>
          </p:nvPr>
        </p:nvGraphicFramePr>
        <p:xfrm>
          <a:off x="304800" y="838201"/>
          <a:ext cx="8686800" cy="5806439"/>
        </p:xfrm>
        <a:graphic>
          <a:graphicData uri="http://schemas.openxmlformats.org/drawingml/2006/table">
            <a:tbl>
              <a:tblPr firstRow="1" bandRow="1">
                <a:tableStyleId>{5C22544A-7EE6-4342-B048-85BDC9FD1C3A}</a:tableStyleId>
              </a:tblPr>
              <a:tblGrid>
                <a:gridCol w="685800"/>
                <a:gridCol w="2743200"/>
                <a:gridCol w="609600"/>
                <a:gridCol w="46482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0119">
                <a:tc>
                  <a:txBody>
                    <a:bodyPr/>
                    <a:lstStyle/>
                    <a:p>
                      <a:r>
                        <a:rPr lang="en-US" sz="1700" dirty="0" smtClean="0">
                          <a:latin typeface="Cambria" panose="02040503050406030204" pitchFamily="18" charset="0"/>
                        </a:rPr>
                        <a:t>19</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kern="1200" dirty="0" smtClean="0">
                          <a:solidFill>
                            <a:schemeClr val="dk1"/>
                          </a:solidFill>
                          <a:effectLst/>
                          <a:latin typeface="Cambria" panose="02040503050406030204" pitchFamily="18" charset="0"/>
                          <a:ea typeface="+mn-ea"/>
                          <a:cs typeface="+mn-cs"/>
                        </a:rPr>
                        <a:t>Amounts admissible under section 32AC,</a:t>
                      </a:r>
                      <a:r>
                        <a:rPr lang="en-US" sz="1700" b="1" kern="1200" dirty="0" smtClean="0">
                          <a:solidFill>
                            <a:schemeClr val="accent6">
                              <a:lumMod val="50000"/>
                            </a:schemeClr>
                          </a:solidFill>
                          <a:effectLst/>
                          <a:latin typeface="Cambria" panose="02040503050406030204" pitchFamily="18" charset="0"/>
                          <a:ea typeface="+mn-ea"/>
                          <a:cs typeface="+mn-cs"/>
                        </a:rPr>
                        <a:t>32AD</a:t>
                      </a:r>
                      <a:r>
                        <a:rPr lang="en-US" sz="1700" kern="1200" dirty="0" smtClean="0">
                          <a:solidFill>
                            <a:schemeClr val="dk1"/>
                          </a:solidFill>
                          <a:effectLst/>
                          <a:latin typeface="Cambria" panose="02040503050406030204" pitchFamily="18" charset="0"/>
                          <a:ea typeface="+mn-ea"/>
                          <a:cs typeface="+mn-cs"/>
                        </a:rPr>
                        <a:t>,33AB, 33ABA, 35(1)(</a:t>
                      </a:r>
                      <a:r>
                        <a:rPr lang="en-US" sz="1700" kern="1200" dirty="0" err="1" smtClean="0">
                          <a:solidFill>
                            <a:schemeClr val="dk1"/>
                          </a:solidFill>
                          <a:effectLst/>
                          <a:latin typeface="Cambria" panose="02040503050406030204" pitchFamily="18" charset="0"/>
                          <a:ea typeface="+mn-ea"/>
                          <a:cs typeface="+mn-cs"/>
                        </a:rPr>
                        <a:t>i</a:t>
                      </a:r>
                      <a:r>
                        <a:rPr lang="en-US" sz="1700" kern="1200" dirty="0" smtClean="0">
                          <a:solidFill>
                            <a:schemeClr val="dk1"/>
                          </a:solidFill>
                          <a:effectLst/>
                          <a:latin typeface="Cambria" panose="02040503050406030204" pitchFamily="18" charset="0"/>
                          <a:ea typeface="+mn-ea"/>
                          <a:cs typeface="+mn-cs"/>
                        </a:rPr>
                        <a:t>), 35(1)(ii), 35(1)(</a:t>
                      </a:r>
                      <a:r>
                        <a:rPr lang="en-US" sz="1700" kern="1200" dirty="0" err="1" smtClean="0">
                          <a:solidFill>
                            <a:schemeClr val="dk1"/>
                          </a:solidFill>
                          <a:effectLst/>
                          <a:latin typeface="Cambria" panose="02040503050406030204" pitchFamily="18" charset="0"/>
                          <a:ea typeface="+mn-ea"/>
                          <a:cs typeface="+mn-cs"/>
                        </a:rPr>
                        <a:t>iia</a:t>
                      </a:r>
                      <a:r>
                        <a:rPr lang="en-US" sz="1700" kern="1200" dirty="0" smtClean="0">
                          <a:solidFill>
                            <a:schemeClr val="dk1"/>
                          </a:solidFill>
                          <a:effectLst/>
                          <a:latin typeface="Cambria" panose="02040503050406030204" pitchFamily="18" charset="0"/>
                          <a:ea typeface="+mn-ea"/>
                          <a:cs typeface="+mn-cs"/>
                        </a:rPr>
                        <a:t>), 35(1)(iii), 35(1)(iv), 35(2AA), 35(2AB), 35ABB, 35AC, 35AD, 35CCA, 35CCB, 35CCC, 35CCD, 35D, 35DD, 35DDA, 35E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pPr marL="285750" lvl="0" indent="-285750">
                        <a:buFont typeface="Arial" panose="020B0604020202020204" pitchFamily="34" charset="0"/>
                        <a:buChar char="•"/>
                      </a:pPr>
                      <a:endParaRPr lang="en-US" sz="1600" b="1"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lphaLcParenBoth"/>
                        <a:tabLst>
                          <a:tab pos="341313" algn="l"/>
                        </a:tabLst>
                        <a:defRPr/>
                      </a:pPr>
                      <a:r>
                        <a:rPr lang="en-US" sz="1700" kern="1200" dirty="0" smtClean="0">
                          <a:solidFill>
                            <a:schemeClr val="dk1"/>
                          </a:solidFill>
                          <a:effectLst/>
                          <a:latin typeface="Cambria" panose="02040503050406030204" pitchFamily="18" charset="0"/>
                          <a:ea typeface="+mn-ea"/>
                          <a:cs typeface="+mn-cs"/>
                        </a:rPr>
                        <a:t>Debited to the profit and loss account (showing the amount debited and deduction allowable under each section separately);</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341313" algn="l"/>
                        </a:tabLst>
                        <a:defRPr/>
                      </a:pPr>
                      <a:endParaRPr lang="en-US" sz="1700" kern="1200" dirty="0" smtClean="0">
                        <a:solidFill>
                          <a:schemeClr val="dk1"/>
                        </a:solidFill>
                        <a:effectLst/>
                        <a:latin typeface="Cambria" panose="02040503050406030204" pitchFamily="18" charset="0"/>
                        <a:ea typeface="+mn-ea"/>
                        <a:cs typeface="+mn-cs"/>
                      </a:endParaRPr>
                    </a:p>
                    <a:p>
                      <a:pPr marL="341313" indent="-341313"/>
                      <a:r>
                        <a:rPr lang="en-US" sz="1700" dirty="0" smtClean="0">
                          <a:latin typeface="Cambria" panose="02040503050406030204" pitchFamily="18" charset="0"/>
                        </a:rPr>
                        <a:t>(b) </a:t>
                      </a:r>
                      <a:r>
                        <a:rPr lang="en-US" sz="1700" kern="1200" dirty="0" smtClean="0">
                          <a:solidFill>
                            <a:schemeClr val="dk1"/>
                          </a:solidFill>
                          <a:effectLst/>
                          <a:latin typeface="Cambria" panose="02040503050406030204" pitchFamily="18" charset="0"/>
                          <a:ea typeface="+mn-ea"/>
                          <a:cs typeface="+mn-cs"/>
                        </a:rPr>
                        <a:t>Not debited to the    profit and loss account.</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lgn="l">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giving details of deduction admissible under the relevant sections, indicating separately, the amounts debited to profit and loss account and not debited to profit and loss account.  The aforesaid sections are as follows:</a:t>
                      </a:r>
                    </a:p>
                    <a:p>
                      <a:pPr marL="0" lvl="0" indent="0" algn="l">
                        <a:buFont typeface="Arial" panose="020B0604020202020204" pitchFamily="34" charset="0"/>
                        <a:buNone/>
                      </a:pPr>
                      <a:r>
                        <a:rPr lang="en-US" sz="1700" b="1" kern="1200" dirty="0" smtClean="0">
                          <a:solidFill>
                            <a:schemeClr val="accent6">
                              <a:lumMod val="50000"/>
                            </a:schemeClr>
                          </a:solidFill>
                          <a:effectLst/>
                          <a:latin typeface="Cambria" panose="02040503050406030204" pitchFamily="18" charset="0"/>
                          <a:ea typeface="+mn-ea"/>
                          <a:cs typeface="+mn-cs"/>
                        </a:rPr>
                        <a:t>32AD Investment Allowance</a:t>
                      </a:r>
                      <a:r>
                        <a:rPr lang="en-US" sz="1700" b="1" kern="1200" baseline="0" dirty="0" smtClean="0">
                          <a:solidFill>
                            <a:schemeClr val="accent6">
                              <a:lumMod val="50000"/>
                            </a:schemeClr>
                          </a:solidFill>
                          <a:effectLst/>
                          <a:latin typeface="Cambria" panose="02040503050406030204" pitchFamily="18" charset="0"/>
                          <a:ea typeface="+mn-ea"/>
                          <a:cs typeface="+mn-cs"/>
                        </a:rPr>
                        <a:t> of 15% in backward states</a:t>
                      </a:r>
                      <a:endParaRPr lang="en-US" sz="1700" b="1" kern="1200" dirty="0" smtClean="0">
                        <a:solidFill>
                          <a:schemeClr val="accent6">
                            <a:lumMod val="50000"/>
                          </a:schemeClr>
                        </a:solidFill>
                        <a:effectLst/>
                        <a:latin typeface="Cambria" panose="02040503050406030204" pitchFamily="18" charset="0"/>
                        <a:ea typeface="+mn-ea"/>
                        <a:cs typeface="+mn-cs"/>
                      </a:endParaRPr>
                    </a:p>
                    <a:p>
                      <a:pPr lvl="0"/>
                      <a:r>
                        <a:rPr lang="en-US" sz="1700" kern="1200" dirty="0" smtClean="0">
                          <a:solidFill>
                            <a:schemeClr val="dk1"/>
                          </a:solidFill>
                          <a:effectLst/>
                          <a:latin typeface="Cambria" panose="02040503050406030204" pitchFamily="18" charset="0"/>
                          <a:ea typeface="+mn-ea"/>
                          <a:cs typeface="+mn-cs"/>
                        </a:rPr>
                        <a:t>33AB   Tea development account</a:t>
                      </a:r>
                    </a:p>
                    <a:p>
                      <a:pPr lvl="0"/>
                      <a:r>
                        <a:rPr lang="en-US" sz="1700" kern="1200" dirty="0" smtClean="0">
                          <a:solidFill>
                            <a:schemeClr val="dk1"/>
                          </a:solidFill>
                          <a:effectLst/>
                          <a:latin typeface="Cambria" panose="02040503050406030204" pitchFamily="18" charset="0"/>
                          <a:ea typeface="+mn-ea"/>
                          <a:cs typeface="+mn-cs"/>
                        </a:rPr>
                        <a:t>33ABA Site restoration fund</a:t>
                      </a:r>
                    </a:p>
                    <a:p>
                      <a:pPr lvl="0"/>
                      <a:r>
                        <a:rPr lang="en-US" sz="1700" kern="1200" dirty="0" smtClean="0">
                          <a:solidFill>
                            <a:schemeClr val="dk1"/>
                          </a:solidFill>
                          <a:effectLst/>
                          <a:latin typeface="Cambria" panose="02040503050406030204" pitchFamily="18" charset="0"/>
                          <a:ea typeface="+mn-ea"/>
                          <a:cs typeface="+mn-cs"/>
                        </a:rPr>
                        <a:t>33AC   Reserve for shipping business               </a:t>
                      </a:r>
                    </a:p>
                    <a:p>
                      <a:pPr lvl="0"/>
                      <a:r>
                        <a:rPr lang="en-US" sz="1700" kern="1200" dirty="0" smtClean="0">
                          <a:solidFill>
                            <a:schemeClr val="dk1"/>
                          </a:solidFill>
                          <a:effectLst/>
                          <a:latin typeface="Cambria" panose="02040503050406030204" pitchFamily="18" charset="0"/>
                          <a:ea typeface="+mn-ea"/>
                          <a:cs typeface="+mn-cs"/>
                        </a:rPr>
                        <a:t>35 Expenditure on scientific  research            </a:t>
                      </a:r>
                    </a:p>
                    <a:p>
                      <a:pPr lvl="0"/>
                      <a:r>
                        <a:rPr lang="en-US" sz="1700" kern="1200" dirty="0" smtClean="0">
                          <a:solidFill>
                            <a:schemeClr val="dk1"/>
                          </a:solidFill>
                          <a:effectLst/>
                          <a:latin typeface="Cambria" panose="02040503050406030204" pitchFamily="18" charset="0"/>
                          <a:ea typeface="+mn-ea"/>
                          <a:cs typeface="+mn-cs"/>
                        </a:rPr>
                        <a:t>35CCA  Expenditure by way of payment to associations and   institution for carrying out rural development programs.              </a:t>
                      </a:r>
                    </a:p>
                    <a:p>
                      <a:pPr lvl="0"/>
                      <a:r>
                        <a:rPr lang="en-US" sz="1700" kern="1200" dirty="0" smtClean="0">
                          <a:solidFill>
                            <a:schemeClr val="dk1"/>
                          </a:solidFill>
                          <a:effectLst/>
                          <a:latin typeface="Cambria" panose="02040503050406030204" pitchFamily="18" charset="0"/>
                          <a:ea typeface="+mn-ea"/>
                          <a:cs typeface="+mn-cs"/>
                        </a:rPr>
                        <a:t>35CCB   Expenditure by way of payment to associations and institutions carrying out programs of conversation of nature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bl>
          </a:graphicData>
        </a:graphic>
      </p:graphicFrame>
    </p:spTree>
    <p:extLst>
      <p:ext uri="{BB962C8B-B14F-4D97-AF65-F5344CB8AC3E}">
        <p14:creationId xmlns:p14="http://schemas.microsoft.com/office/powerpoint/2010/main" val="19215630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65751348"/>
              </p:ext>
            </p:extLst>
          </p:nvPr>
        </p:nvGraphicFramePr>
        <p:xfrm>
          <a:off x="304800" y="838201"/>
          <a:ext cx="8686800" cy="4937760"/>
        </p:xfrm>
        <a:graphic>
          <a:graphicData uri="http://schemas.openxmlformats.org/drawingml/2006/table">
            <a:tbl>
              <a:tblPr firstRow="1" bandRow="1">
                <a:tableStyleId>{5C22544A-7EE6-4342-B048-85BDC9FD1C3A}</a:tableStyleId>
              </a:tblPr>
              <a:tblGrid>
                <a:gridCol w="838200"/>
                <a:gridCol w="2590800"/>
                <a:gridCol w="609600"/>
                <a:gridCol w="46482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lvl="0"/>
                      <a:r>
                        <a:rPr lang="en-US" sz="1700" kern="1200" dirty="0" smtClean="0">
                          <a:solidFill>
                            <a:schemeClr val="dk1"/>
                          </a:solidFill>
                          <a:effectLst/>
                          <a:latin typeface="Cambria" panose="02040503050406030204" pitchFamily="18" charset="0"/>
                          <a:ea typeface="+mn-ea"/>
                          <a:cs typeface="+mn-cs"/>
                        </a:rPr>
                        <a:t>35D Amortization of certain preliminary expenses.</a:t>
                      </a:r>
                    </a:p>
                    <a:p>
                      <a:pPr lvl="0"/>
                      <a:r>
                        <a:rPr lang="en-US" sz="1700" kern="1200" dirty="0" smtClean="0">
                          <a:solidFill>
                            <a:schemeClr val="dk1"/>
                          </a:solidFill>
                          <a:effectLst/>
                          <a:latin typeface="Cambria" panose="02040503050406030204" pitchFamily="18" charset="0"/>
                          <a:ea typeface="+mn-ea"/>
                          <a:cs typeface="+mn-cs"/>
                        </a:rPr>
                        <a:t>35E Deduction of expenditure   of prospecting, etc. for certain minerals.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computation of the amounts admissible under the aforesaid sections and agree the same with the audited schedules, financial statements and other relevant supporting documents.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r h="2057396">
                <a:tc>
                  <a:txBody>
                    <a:bodyPr/>
                    <a:lstStyle/>
                    <a:p>
                      <a:r>
                        <a:rPr lang="en-US" sz="1700" dirty="0" smtClean="0">
                          <a:latin typeface="Cambria" panose="02040503050406030204" pitchFamily="18" charset="0"/>
                        </a:rPr>
                        <a:t>20(a)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Any sum paid to an employee as bonus or commission for services rendered, where such sum was </a:t>
                      </a:r>
                      <a:r>
                        <a:rPr lang="en-US" sz="1700" kern="1200" dirty="0" smtClean="0">
                          <a:solidFill>
                            <a:srgbClr val="FF0000"/>
                          </a:solidFill>
                          <a:effectLst/>
                          <a:latin typeface="Cambria" panose="02040503050406030204" pitchFamily="18" charset="0"/>
                          <a:ea typeface="+mn-ea"/>
                          <a:cs typeface="+mn-cs"/>
                        </a:rPr>
                        <a:t>otherwise payable</a:t>
                      </a:r>
                      <a:r>
                        <a:rPr lang="en-US" sz="1700" kern="1200" dirty="0" smtClean="0">
                          <a:solidFill>
                            <a:schemeClr val="dk1"/>
                          </a:solidFill>
                          <a:effectLst/>
                          <a:latin typeface="Cambria" panose="02040503050406030204" pitchFamily="18" charset="0"/>
                          <a:ea typeface="+mn-ea"/>
                          <a:cs typeface="+mn-cs"/>
                        </a:rPr>
                        <a:t> to him as profits or dividend [Section 36(1)(ii)].</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giving details of sum paid to an employee as bonus or commission for services rendered, where such sum was otherwise payable to him as profits or dividend.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amounts paid as bonus and commission to employees and ensure that there are no such sums other than those disclosed in the above schedule, which would have otherwise been payable as profits or dividend.</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bl>
          </a:graphicData>
        </a:graphic>
      </p:graphicFrame>
    </p:spTree>
    <p:extLst>
      <p:ext uri="{BB962C8B-B14F-4D97-AF65-F5344CB8AC3E}">
        <p14:creationId xmlns:p14="http://schemas.microsoft.com/office/powerpoint/2010/main" val="535054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543800" cy="1143000"/>
          </a:xfrm>
        </p:spPr>
        <p:txBody>
          <a:bodyPr/>
          <a:lstStyle/>
          <a:p>
            <a:pPr algn="l"/>
            <a:r>
              <a:rPr lang="en-US" sz="2400" b="1" u="sng" dirty="0" smtClean="0">
                <a:solidFill>
                  <a:srgbClr val="000000"/>
                </a:solidFill>
                <a:latin typeface="Cambria" pitchFamily="18" charset="0"/>
              </a:rPr>
              <a:t>Tax Audit Meaning: </a:t>
            </a:r>
            <a:r>
              <a:rPr lang="en-US" b="1" u="sng" dirty="0" smtClean="0">
                <a:solidFill>
                  <a:srgbClr val="000000"/>
                </a:solidFill>
                <a:latin typeface="Cambria" pitchFamily="18" charset="0"/>
              </a:rPr>
              <a:t> </a:t>
            </a:r>
            <a:endParaRPr lang="en-US" b="1" u="sng" dirty="0">
              <a:solidFill>
                <a:srgbClr val="000000"/>
              </a:solidFill>
              <a:latin typeface="Cambria" pitchFamily="18" charset="0"/>
            </a:endParaRPr>
          </a:p>
        </p:txBody>
      </p:sp>
      <p:sp>
        <p:nvSpPr>
          <p:cNvPr id="3" name="Content Placeholder 2"/>
          <p:cNvSpPr>
            <a:spLocks noGrp="1"/>
          </p:cNvSpPr>
          <p:nvPr>
            <p:ph idx="1"/>
          </p:nvPr>
        </p:nvSpPr>
        <p:spPr>
          <a:xfrm>
            <a:off x="304800" y="1219200"/>
            <a:ext cx="8229600" cy="1676400"/>
          </a:xfrm>
        </p:spPr>
        <p:style>
          <a:lnRef idx="2">
            <a:schemeClr val="accent4"/>
          </a:lnRef>
          <a:fillRef idx="1">
            <a:schemeClr val="lt1"/>
          </a:fillRef>
          <a:effectRef idx="0">
            <a:schemeClr val="accent4"/>
          </a:effectRef>
          <a:fontRef idx="minor">
            <a:schemeClr val="dk1"/>
          </a:fontRef>
        </p:style>
        <p:txBody>
          <a:bodyPr>
            <a:normAutofit/>
          </a:bodyPr>
          <a:lstStyle/>
          <a:p>
            <a:pPr>
              <a:buClr>
                <a:srgbClr val="000000"/>
              </a:buClr>
              <a:buFont typeface="Wingdings" pitchFamily="2" charset="2"/>
              <a:buChar char="Ø"/>
            </a:pPr>
            <a:r>
              <a:rPr lang="en-US" sz="1900" dirty="0">
                <a:solidFill>
                  <a:srgbClr val="000000"/>
                </a:solidFill>
                <a:latin typeface="Cambria" panose="02040503050406030204" pitchFamily="18" charset="0"/>
              </a:rPr>
              <a:t>A Tax Audit is an audit, made compulsory by the Income Tax Act, if the annual gross turnover/receipts of the </a:t>
            </a:r>
            <a:r>
              <a:rPr lang="en-US" sz="1900" dirty="0" smtClean="0">
                <a:solidFill>
                  <a:srgbClr val="000000"/>
                </a:solidFill>
                <a:latin typeface="Cambria" panose="02040503050406030204" pitchFamily="18" charset="0"/>
              </a:rPr>
              <a:t>assesse </a:t>
            </a:r>
            <a:r>
              <a:rPr lang="en-US" sz="1900" dirty="0">
                <a:solidFill>
                  <a:srgbClr val="000000"/>
                </a:solidFill>
                <a:latin typeface="Cambria" panose="02040503050406030204" pitchFamily="18" charset="0"/>
              </a:rPr>
              <a:t>exceed the specified limit. Tax audit is conducted in Sec 44AB of the Income Tax </a:t>
            </a:r>
            <a:r>
              <a:rPr lang="en-US" sz="1900" dirty="0" smtClean="0">
                <a:solidFill>
                  <a:srgbClr val="000000"/>
                </a:solidFill>
                <a:latin typeface="Cambria" panose="02040503050406030204" pitchFamily="18" charset="0"/>
              </a:rPr>
              <a:t>Act,1961 </a:t>
            </a:r>
            <a:r>
              <a:rPr lang="en-US" sz="1900" dirty="0">
                <a:solidFill>
                  <a:srgbClr val="000000"/>
                </a:solidFill>
                <a:latin typeface="Cambria" panose="02040503050406030204" pitchFamily="18" charset="0"/>
              </a:rPr>
              <a:t>by a Chartered Accountant. </a:t>
            </a:r>
            <a:endParaRPr lang="en-US" sz="1900" dirty="0" smtClean="0">
              <a:solidFill>
                <a:srgbClr val="000000"/>
              </a:solidFill>
              <a:latin typeface="Cambria" panose="02040503050406030204" pitchFamily="18" charset="0"/>
            </a:endParaRPr>
          </a:p>
          <a:p>
            <a:pPr>
              <a:buClr>
                <a:srgbClr val="000000"/>
              </a:buClr>
              <a:buFont typeface="Wingdings" pitchFamily="2" charset="2"/>
              <a:buChar char="Ø"/>
            </a:pPr>
            <a:r>
              <a:rPr lang="en-US" sz="1900" dirty="0" smtClean="0">
                <a:solidFill>
                  <a:srgbClr val="000000"/>
                </a:solidFill>
                <a:latin typeface="Cambria" panose="02040503050406030204" pitchFamily="18" charset="0"/>
              </a:rPr>
              <a:t>Simply </a:t>
            </a:r>
            <a:r>
              <a:rPr lang="en-US" sz="1900" dirty="0">
                <a:solidFill>
                  <a:srgbClr val="000000"/>
                </a:solidFill>
                <a:latin typeface="Cambria" panose="02040503050406030204" pitchFamily="18" charset="0"/>
              </a:rPr>
              <a:t>Tax Audit means, an audit of matters related to tax.</a:t>
            </a:r>
          </a:p>
        </p:txBody>
      </p:sp>
      <p:sp>
        <p:nvSpPr>
          <p:cNvPr id="6" name="Content Placeholder 2"/>
          <p:cNvSpPr txBox="1">
            <a:spLocks/>
          </p:cNvSpPr>
          <p:nvPr/>
        </p:nvSpPr>
        <p:spPr>
          <a:xfrm>
            <a:off x="304800" y="3581400"/>
            <a:ext cx="8229600" cy="25146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0000"/>
              </a:buClr>
              <a:buNone/>
            </a:pPr>
            <a:r>
              <a:rPr lang="en-US" sz="2000" dirty="0" smtClean="0">
                <a:solidFill>
                  <a:srgbClr val="000000"/>
                </a:solidFill>
                <a:latin typeface="Cambria" pitchFamily="18" charset="0"/>
              </a:rPr>
              <a:t>    The </a:t>
            </a:r>
            <a:r>
              <a:rPr lang="en-US" sz="2000" dirty="0">
                <a:solidFill>
                  <a:srgbClr val="000000"/>
                </a:solidFill>
                <a:latin typeface="Cambria" pitchFamily="18" charset="0"/>
              </a:rPr>
              <a:t>Following persons need to be liable for tax audit U/s 44AB </a:t>
            </a:r>
            <a:endParaRPr lang="en-US" sz="2000" b="1" dirty="0">
              <a:solidFill>
                <a:srgbClr val="C00000"/>
              </a:solidFill>
              <a:latin typeface="Cambria" pitchFamily="18" charset="0"/>
            </a:endParaRPr>
          </a:p>
          <a:p>
            <a:pPr>
              <a:buClr>
                <a:srgbClr val="000000"/>
              </a:buClr>
              <a:buFont typeface="Wingdings" pitchFamily="2" charset="2"/>
              <a:buChar char="Ø"/>
            </a:pPr>
            <a:r>
              <a:rPr lang="en-US" sz="2000" b="1" dirty="0" smtClean="0">
                <a:solidFill>
                  <a:srgbClr val="C00000"/>
                </a:solidFill>
                <a:latin typeface="Cambria" pitchFamily="18" charset="0"/>
              </a:rPr>
              <a:t>Business:</a:t>
            </a:r>
          </a:p>
          <a:p>
            <a:pPr>
              <a:buClr>
                <a:srgbClr val="000000"/>
              </a:buClr>
              <a:buFont typeface="Wingdings" panose="05000000000000000000" pitchFamily="2" charset="2"/>
              <a:buChar char="§"/>
            </a:pPr>
            <a:r>
              <a:rPr lang="en-US" sz="2000" dirty="0" smtClean="0">
                <a:solidFill>
                  <a:srgbClr val="000000"/>
                </a:solidFill>
                <a:latin typeface="Cambria" pitchFamily="18" charset="0"/>
              </a:rPr>
              <a:t> </a:t>
            </a:r>
            <a:r>
              <a:rPr lang="en-US" sz="1900" dirty="0" err="1">
                <a:solidFill>
                  <a:srgbClr val="000000"/>
                </a:solidFill>
                <a:latin typeface="Cambria" panose="02040503050406030204" pitchFamily="18" charset="0"/>
              </a:rPr>
              <a:t>Rs</a:t>
            </a:r>
            <a:r>
              <a:rPr lang="en-US" sz="1900" dirty="0">
                <a:solidFill>
                  <a:srgbClr val="000000"/>
                </a:solidFill>
                <a:latin typeface="Cambria" panose="02040503050406030204" pitchFamily="18" charset="0"/>
              </a:rPr>
              <a:t>. 1 Crore. It means an </a:t>
            </a:r>
            <a:r>
              <a:rPr lang="en-US" sz="1900" dirty="0" smtClean="0">
                <a:solidFill>
                  <a:srgbClr val="000000"/>
                </a:solidFill>
                <a:latin typeface="Cambria" panose="02040503050406030204" pitchFamily="18" charset="0"/>
              </a:rPr>
              <a:t>assesse </a:t>
            </a:r>
            <a:r>
              <a:rPr lang="en-US" sz="1900" dirty="0">
                <a:solidFill>
                  <a:srgbClr val="000000"/>
                </a:solidFill>
                <a:latin typeface="Cambria" panose="02040503050406030204" pitchFamily="18" charset="0"/>
              </a:rPr>
              <a:t>need to be audited under Sec.44AB if his </a:t>
            </a:r>
            <a:r>
              <a:rPr lang="en-US" sz="1900" b="1" dirty="0">
                <a:solidFill>
                  <a:srgbClr val="000000"/>
                </a:solidFill>
                <a:latin typeface="Cambria" panose="02040503050406030204" pitchFamily="18" charset="0"/>
              </a:rPr>
              <a:t>annual gross turnover/receipts</a:t>
            </a: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 in </a:t>
            </a:r>
            <a:r>
              <a:rPr lang="en-US" sz="1900" dirty="0">
                <a:solidFill>
                  <a:srgbClr val="000000"/>
                </a:solidFill>
                <a:latin typeface="Cambria" panose="02040503050406030204" pitchFamily="18" charset="0"/>
              </a:rPr>
              <a:t>business exceeds </a:t>
            </a:r>
            <a:r>
              <a:rPr lang="en-US" sz="1900" dirty="0" err="1">
                <a:solidFill>
                  <a:srgbClr val="000000"/>
                </a:solidFill>
                <a:latin typeface="Cambria" panose="02040503050406030204" pitchFamily="18" charset="0"/>
              </a:rPr>
              <a:t>Rs</a:t>
            </a:r>
            <a:r>
              <a:rPr lang="en-US" sz="1900" dirty="0">
                <a:solidFill>
                  <a:srgbClr val="000000"/>
                </a:solidFill>
                <a:latin typeface="Cambria" panose="02040503050406030204" pitchFamily="18" charset="0"/>
              </a:rPr>
              <a:t>. 1 Crore. </a:t>
            </a:r>
            <a:endParaRPr lang="en-US" sz="1900" dirty="0" smtClean="0">
              <a:solidFill>
                <a:srgbClr val="000000"/>
              </a:solidFill>
              <a:latin typeface="Cambria" panose="02040503050406030204" pitchFamily="18" charset="0"/>
            </a:endParaRPr>
          </a:p>
          <a:p>
            <a:pPr>
              <a:buClr>
                <a:srgbClr val="000000"/>
              </a:buClr>
              <a:buFont typeface="Wingdings" panose="05000000000000000000" pitchFamily="2" charset="2"/>
              <a:buChar char="Ø"/>
            </a:pPr>
            <a:r>
              <a:rPr lang="en-US" sz="1900" b="1" dirty="0" smtClean="0">
                <a:solidFill>
                  <a:srgbClr val="C00000"/>
                </a:solidFill>
                <a:latin typeface="Cambria" panose="02040503050406030204" pitchFamily="18" charset="0"/>
              </a:rPr>
              <a:t>Profession:</a:t>
            </a:r>
          </a:p>
          <a:p>
            <a:pPr>
              <a:buClr>
                <a:srgbClr val="000000"/>
              </a:buClr>
              <a:buFont typeface="Wingdings" panose="05000000000000000000" pitchFamily="2" charset="2"/>
              <a:buChar char="§"/>
            </a:pPr>
            <a:r>
              <a:rPr lang="en-US" sz="1900" dirty="0" err="1">
                <a:solidFill>
                  <a:srgbClr val="000000"/>
                </a:solidFill>
                <a:latin typeface="Cambria" panose="02040503050406030204" pitchFamily="18" charset="0"/>
              </a:rPr>
              <a:t>Rs</a:t>
            </a:r>
            <a:r>
              <a:rPr lang="en-US" sz="1900" dirty="0">
                <a:solidFill>
                  <a:srgbClr val="000000"/>
                </a:solidFill>
                <a:latin typeface="Cambria" panose="02040503050406030204" pitchFamily="18" charset="0"/>
              </a:rPr>
              <a:t>. 50 Lakh. It means an </a:t>
            </a:r>
            <a:r>
              <a:rPr lang="en-US" sz="1900" dirty="0" smtClean="0">
                <a:solidFill>
                  <a:srgbClr val="000000"/>
                </a:solidFill>
                <a:latin typeface="Cambria" panose="02040503050406030204" pitchFamily="18" charset="0"/>
              </a:rPr>
              <a:t>assesse </a:t>
            </a:r>
            <a:r>
              <a:rPr lang="en-US" sz="1900" dirty="0">
                <a:solidFill>
                  <a:srgbClr val="000000"/>
                </a:solidFill>
                <a:latin typeface="Cambria" panose="02040503050406030204" pitchFamily="18" charset="0"/>
              </a:rPr>
              <a:t>need to be audited under Sec 44AB if his </a:t>
            </a:r>
            <a:r>
              <a:rPr lang="en-US" sz="1900" b="1" dirty="0">
                <a:solidFill>
                  <a:srgbClr val="000000"/>
                </a:solidFill>
                <a:latin typeface="Cambria" panose="02040503050406030204" pitchFamily="18" charset="0"/>
              </a:rPr>
              <a:t>annual gross receipts </a:t>
            </a:r>
            <a:r>
              <a:rPr lang="en-US" sz="1900" dirty="0">
                <a:solidFill>
                  <a:srgbClr val="000000"/>
                </a:solidFill>
                <a:latin typeface="Cambria" panose="02040503050406030204" pitchFamily="18" charset="0"/>
              </a:rPr>
              <a:t>in profession exceeds </a:t>
            </a:r>
            <a:r>
              <a:rPr lang="en-US" sz="1900" dirty="0" err="1">
                <a:solidFill>
                  <a:srgbClr val="000000"/>
                </a:solidFill>
                <a:latin typeface="Cambria" panose="02040503050406030204" pitchFamily="18" charset="0"/>
              </a:rPr>
              <a:t>Rs</a:t>
            </a:r>
            <a:r>
              <a:rPr lang="en-US" sz="1900" dirty="0">
                <a:solidFill>
                  <a:srgbClr val="000000"/>
                </a:solidFill>
                <a:latin typeface="Cambria" panose="02040503050406030204" pitchFamily="18" charset="0"/>
              </a:rPr>
              <a:t>. 50 Lakh. </a:t>
            </a:r>
          </a:p>
        </p:txBody>
      </p:sp>
      <p:sp>
        <p:nvSpPr>
          <p:cNvPr id="8" name="Title 1"/>
          <p:cNvSpPr txBox="1">
            <a:spLocks/>
          </p:cNvSpPr>
          <p:nvPr/>
        </p:nvSpPr>
        <p:spPr>
          <a:xfrm>
            <a:off x="304800" y="2895600"/>
            <a:ext cx="75438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u="sng" dirty="0" smtClean="0">
                <a:solidFill>
                  <a:srgbClr val="000000"/>
                </a:solidFill>
                <a:latin typeface="Cambria" pitchFamily="18" charset="0"/>
              </a:rPr>
              <a:t>Tax Audit Applicability:</a:t>
            </a:r>
            <a:r>
              <a:rPr lang="en-US" sz="3600" u="sng" dirty="0" smtClean="0">
                <a:solidFill>
                  <a:srgbClr val="009DD9"/>
                </a:solidFill>
                <a:latin typeface="Cambria" pitchFamily="18" charset="0"/>
              </a:rPr>
              <a:t> </a:t>
            </a:r>
            <a:endParaRPr lang="en-US" sz="3600" u="sng" dirty="0">
              <a:solidFill>
                <a:srgbClr val="009DD9"/>
              </a:solidFill>
              <a:latin typeface="Cambria" pitchFamily="18" charset="0"/>
            </a:endParaRPr>
          </a:p>
        </p:txBody>
      </p:sp>
    </p:spTree>
    <p:extLst>
      <p:ext uri="{BB962C8B-B14F-4D97-AF65-F5344CB8AC3E}">
        <p14:creationId xmlns:p14="http://schemas.microsoft.com/office/powerpoint/2010/main" val="35693296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12325564"/>
              </p:ext>
            </p:extLst>
          </p:nvPr>
        </p:nvGraphicFramePr>
        <p:xfrm>
          <a:off x="304800" y="838201"/>
          <a:ext cx="8686800" cy="5105399"/>
        </p:xfrm>
        <a:graphic>
          <a:graphicData uri="http://schemas.openxmlformats.org/drawingml/2006/table">
            <a:tbl>
              <a:tblPr firstRow="1" bandRow="1">
                <a:tableStyleId>{5C22544A-7EE6-4342-B048-85BDC9FD1C3A}</a:tableStyleId>
              </a:tblPr>
              <a:tblGrid>
                <a:gridCol w="762000"/>
                <a:gridCol w="26670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22119">
                <a:tc>
                  <a:txBody>
                    <a:bodyPr/>
                    <a:lstStyle/>
                    <a:p>
                      <a:r>
                        <a:rPr lang="en-US" sz="1700" dirty="0" smtClean="0">
                          <a:latin typeface="Cambria" panose="02040503050406030204" pitchFamily="18" charset="0"/>
                        </a:rPr>
                        <a:t>20(b)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Details of </a:t>
                      </a:r>
                      <a:r>
                        <a:rPr lang="en-US" sz="1700" kern="1200" dirty="0" smtClean="0">
                          <a:solidFill>
                            <a:srgbClr val="C00000"/>
                          </a:solidFill>
                          <a:effectLst/>
                          <a:latin typeface="Cambria" panose="02040503050406030204" pitchFamily="18" charset="0"/>
                          <a:ea typeface="+mn-ea"/>
                          <a:cs typeface="+mn-cs"/>
                        </a:rPr>
                        <a:t>contributions received from employees for various funds</a:t>
                      </a:r>
                      <a:r>
                        <a:rPr lang="en-US" sz="1700" kern="1200" dirty="0" smtClean="0">
                          <a:solidFill>
                            <a:schemeClr val="dk1"/>
                          </a:solidFill>
                          <a:effectLst/>
                          <a:latin typeface="Cambria" panose="02040503050406030204" pitchFamily="18" charset="0"/>
                          <a:ea typeface="+mn-ea"/>
                          <a:cs typeface="+mn-cs"/>
                        </a:rPr>
                        <a:t> as referred to in section 36(1)(</a:t>
                      </a:r>
                      <a:r>
                        <a:rPr lang="en-US" sz="1700" kern="1200" dirty="0" err="1" smtClean="0">
                          <a:solidFill>
                            <a:schemeClr val="dk1"/>
                          </a:solidFill>
                          <a:effectLst/>
                          <a:latin typeface="Cambria" panose="02040503050406030204" pitchFamily="18" charset="0"/>
                          <a:ea typeface="+mn-ea"/>
                          <a:cs typeface="+mn-cs"/>
                        </a:rPr>
                        <a:t>va</a:t>
                      </a:r>
                      <a:r>
                        <a:rPr lang="en-US" sz="1700" kern="1200" dirty="0" smtClean="0">
                          <a:solidFill>
                            <a:schemeClr val="dk1"/>
                          </a:solidFill>
                          <a:effectLst/>
                          <a:latin typeface="Cambria" panose="02040503050406030204" pitchFamily="18" charset="0"/>
                          <a:ea typeface="+mn-ea"/>
                          <a:cs typeface="+mn-cs"/>
                        </a:rPr>
                        <a:t>):</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details of contributions received towards the specified funds</a:t>
                      </a:r>
                      <a:r>
                        <a:rPr lang="en-US" sz="1700" kern="1200" dirty="0" smtClean="0">
                          <a:solidFill>
                            <a:srgbClr val="C00000"/>
                          </a:solidFill>
                          <a:effectLst/>
                          <a:latin typeface="Cambria" panose="02040503050406030204" pitchFamily="18" charset="0"/>
                          <a:ea typeface="+mn-ea"/>
                          <a:cs typeface="+mn-cs"/>
                        </a:rPr>
                        <a:t>, due date of payment and the actual date of paymen</a:t>
                      </a:r>
                      <a:r>
                        <a:rPr lang="en-US" sz="1700" kern="1200" dirty="0" smtClean="0">
                          <a:solidFill>
                            <a:schemeClr val="dk1"/>
                          </a:solidFill>
                          <a:effectLst/>
                          <a:latin typeface="Cambria" panose="02040503050406030204" pitchFamily="18" charset="0"/>
                          <a:ea typeface="+mn-ea"/>
                          <a:cs typeface="+mn-cs"/>
                        </a:rPr>
                        <a:t>t to the authorities.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other relevant supporting documents.</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4359">
                <a:tc>
                  <a:txBody>
                    <a:bodyPr/>
                    <a:lstStyle/>
                    <a:p>
                      <a:r>
                        <a:rPr lang="en-US" sz="1700" dirty="0" smtClean="0">
                          <a:latin typeface="Cambria" panose="02040503050406030204" pitchFamily="18" charset="0"/>
                        </a:rPr>
                        <a:t>21</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sz="1700" kern="1200" dirty="0" smtClean="0">
                          <a:solidFill>
                            <a:schemeClr val="dk1"/>
                          </a:solidFill>
                          <a:effectLst/>
                          <a:latin typeface="Cambria" panose="02040503050406030204" pitchFamily="18" charset="0"/>
                          <a:ea typeface="+mn-ea"/>
                          <a:cs typeface="+mn-cs"/>
                        </a:rPr>
                        <a:t>Please furnish the details of </a:t>
                      </a:r>
                      <a:r>
                        <a:rPr lang="en-US" sz="1700" kern="1200" dirty="0" smtClean="0">
                          <a:solidFill>
                            <a:srgbClr val="C00000"/>
                          </a:solidFill>
                          <a:effectLst/>
                          <a:latin typeface="Cambria" panose="02040503050406030204" pitchFamily="18" charset="0"/>
                          <a:ea typeface="+mn-ea"/>
                          <a:cs typeface="+mn-cs"/>
                        </a:rPr>
                        <a:t>amounts debited to the profit and loss account</a:t>
                      </a:r>
                      <a:r>
                        <a:rPr lang="en-US" sz="1700" kern="1200" dirty="0" smtClean="0">
                          <a:solidFill>
                            <a:schemeClr val="dk1"/>
                          </a:solidFill>
                          <a:effectLst/>
                          <a:latin typeface="Cambria" panose="02040503050406030204" pitchFamily="18" charset="0"/>
                          <a:ea typeface="+mn-ea"/>
                          <a:cs typeface="+mn-cs"/>
                        </a:rPr>
                        <a:t>, being in the </a:t>
                      </a:r>
                      <a:r>
                        <a:rPr lang="en-US" sz="1700" kern="1200" dirty="0" smtClean="0">
                          <a:solidFill>
                            <a:srgbClr val="C00000"/>
                          </a:solidFill>
                          <a:effectLst/>
                          <a:latin typeface="Cambria" panose="02040503050406030204" pitchFamily="18" charset="0"/>
                          <a:ea typeface="+mn-ea"/>
                          <a:cs typeface="+mn-cs"/>
                        </a:rPr>
                        <a:t>nature of capital</a:t>
                      </a:r>
                      <a:r>
                        <a:rPr lang="en-US" sz="1700" kern="1200" dirty="0" smtClean="0">
                          <a:solidFill>
                            <a:schemeClr val="dk1"/>
                          </a:solidFill>
                          <a:effectLst/>
                          <a:latin typeface="Cambria" panose="02040503050406030204" pitchFamily="18" charset="0"/>
                          <a:ea typeface="+mn-ea"/>
                          <a:cs typeface="+mn-cs"/>
                        </a:rPr>
                        <a:t>, </a:t>
                      </a:r>
                      <a:r>
                        <a:rPr lang="en-US" sz="1700" kern="1200" dirty="0" smtClean="0">
                          <a:solidFill>
                            <a:srgbClr val="C00000"/>
                          </a:solidFill>
                          <a:effectLst/>
                          <a:latin typeface="Cambria" panose="02040503050406030204" pitchFamily="18" charset="0"/>
                          <a:ea typeface="+mn-ea"/>
                          <a:cs typeface="+mn-cs"/>
                        </a:rPr>
                        <a:t>personal</a:t>
                      </a:r>
                      <a:r>
                        <a:rPr lang="en-US" sz="1700" kern="1200" dirty="0" smtClean="0">
                          <a:solidFill>
                            <a:schemeClr val="dk1"/>
                          </a:solidFill>
                          <a:effectLst/>
                          <a:latin typeface="Cambria" panose="02040503050406030204" pitchFamily="18" charset="0"/>
                          <a:ea typeface="+mn-ea"/>
                          <a:cs typeface="+mn-cs"/>
                        </a:rPr>
                        <a:t>, </a:t>
                      </a:r>
                      <a:r>
                        <a:rPr lang="en-US" sz="1700" kern="1200" dirty="0" smtClean="0">
                          <a:solidFill>
                            <a:srgbClr val="C00000"/>
                          </a:solidFill>
                          <a:effectLst/>
                          <a:latin typeface="Cambria" panose="02040503050406030204" pitchFamily="18" charset="0"/>
                          <a:ea typeface="+mn-ea"/>
                          <a:cs typeface="+mn-cs"/>
                        </a:rPr>
                        <a:t>advertisement</a:t>
                      </a:r>
                      <a:r>
                        <a:rPr lang="en-US" sz="1700" kern="1200" dirty="0" smtClean="0">
                          <a:solidFill>
                            <a:schemeClr val="dk1"/>
                          </a:solidFill>
                          <a:effectLst/>
                          <a:latin typeface="Cambria" panose="02040503050406030204" pitchFamily="18" charset="0"/>
                          <a:ea typeface="+mn-ea"/>
                          <a:cs typeface="+mn-cs"/>
                        </a:rPr>
                        <a:t> expenditure etc.</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lvl="0" indent="-285750">
                        <a:buFont typeface="Arial" panose="020B0604020202020204" pitchFamily="34" charset="0"/>
                        <a:buChar char="•"/>
                      </a:pPr>
                      <a:endParaRPr lang="en-US" sz="16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expenditure of capital nature;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an understanding of the capitalization policy followed by the client.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expenditure of capital nature debited to the profit and loss account.</a:t>
                      </a:r>
                    </a:p>
                    <a:p>
                      <a:r>
                        <a:rPr lang="en-US" sz="1700" kern="1200" dirty="0" smtClean="0">
                          <a:solidFill>
                            <a:schemeClr val="dk1"/>
                          </a:solidFill>
                          <a:effectLst/>
                          <a:latin typeface="Cambria" panose="02040503050406030204" pitchFamily="18" charset="0"/>
                          <a:ea typeface="+mn-ea"/>
                          <a:cs typeface="+mn-cs"/>
                        </a:rPr>
                        <a:t>Note : Examples of capital expenditure debited to the profit and loss account could be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Capital expenditure on scientific research</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Capital items below a certain rupee limit (write off of items of value below Rs.5,000)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615382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55734368"/>
              </p:ext>
            </p:extLst>
          </p:nvPr>
        </p:nvGraphicFramePr>
        <p:xfrm>
          <a:off x="304800" y="838201"/>
          <a:ext cx="8686800" cy="4328160"/>
        </p:xfrm>
        <a:graphic>
          <a:graphicData uri="http://schemas.openxmlformats.org/drawingml/2006/table">
            <a:tbl>
              <a:tblPr firstRow="1" bandRow="1">
                <a:tableStyleId>{5C22544A-7EE6-4342-B048-85BDC9FD1C3A}</a:tableStyleId>
              </a:tblPr>
              <a:tblGrid>
                <a:gridCol w="685800"/>
                <a:gridCol w="27432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expenditure of personal nature;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Auditor is required to enquire whether personal expenses have been charged to the revenue account.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If there is any such comment in the auditor’s statutory report then;</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of personal expenses debited to the profit and loss account.</a:t>
                      </a:r>
                    </a:p>
                    <a:p>
                      <a:r>
                        <a:rPr lang="en-US" sz="1700" kern="1200" dirty="0" smtClean="0">
                          <a:solidFill>
                            <a:schemeClr val="dk1"/>
                          </a:solidFill>
                          <a:effectLst/>
                          <a:latin typeface="Cambria" panose="02040503050406030204" pitchFamily="18" charset="0"/>
                          <a:ea typeface="+mn-ea"/>
                          <a:cs typeface="+mn-cs"/>
                        </a:rPr>
                        <a:t>Note : Expenses of personal nature paid under a contractual obligation need not be disclosed.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with the audited schedules supporting the comments in the auditor’s statutory report.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accounts to ensure that no other expenditure of personal nature has been charged to the profit and loss account.</a:t>
                      </a:r>
                    </a:p>
                    <a:p>
                      <a:r>
                        <a:rPr lang="en-US" sz="1700" kern="1200" dirty="0" smtClean="0">
                          <a:solidFill>
                            <a:schemeClr val="dk1"/>
                          </a:solidFill>
                          <a:effectLst/>
                          <a:latin typeface="Cambria" panose="02040503050406030204" pitchFamily="18" charset="0"/>
                          <a:ea typeface="+mn-ea"/>
                          <a:cs typeface="+mn-cs"/>
                        </a:rPr>
                        <a:t> </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702248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6484352"/>
              </p:ext>
            </p:extLst>
          </p:nvPr>
        </p:nvGraphicFramePr>
        <p:xfrm>
          <a:off x="304800" y="838201"/>
          <a:ext cx="8686800" cy="3291840"/>
        </p:xfrm>
        <a:graphic>
          <a:graphicData uri="http://schemas.openxmlformats.org/drawingml/2006/table">
            <a:tbl>
              <a:tblPr firstRow="1" bandRow="1">
                <a:tableStyleId>{5C22544A-7EE6-4342-B048-85BDC9FD1C3A}</a:tableStyleId>
              </a:tblPr>
              <a:tblGrid>
                <a:gridCol w="685800"/>
                <a:gridCol w="27432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expenditure on advertisement in any souvenir, brochure, tract, pamphlet or the like, published by a political party;</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expenses incurred on advertisement if any publication of a political party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schedule with the relevant supporting documents.</a:t>
                      </a:r>
                    </a:p>
                    <a:p>
                      <a:r>
                        <a:rPr lang="en-US" sz="1700" kern="1200" dirty="0" smtClean="0">
                          <a:solidFill>
                            <a:schemeClr val="dk1"/>
                          </a:solidFill>
                          <a:effectLst/>
                          <a:latin typeface="Cambria" panose="02040503050406030204" pitchFamily="18" charset="0"/>
                          <a:ea typeface="+mn-ea"/>
                          <a:cs typeface="+mn-cs"/>
                        </a:rPr>
                        <a:t>Note : Political parties would include both national and regional parties, which are approved by the Election Commission.</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advertisement, sales promotion and other relevant accounts to ensure that all such expenditure has been appropriately disclosed.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399554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000247523"/>
              </p:ext>
            </p:extLst>
          </p:nvPr>
        </p:nvGraphicFramePr>
        <p:xfrm>
          <a:off x="304800" y="838201"/>
          <a:ext cx="8686800" cy="5105400"/>
        </p:xfrm>
        <a:graphic>
          <a:graphicData uri="http://schemas.openxmlformats.org/drawingml/2006/table">
            <a:tbl>
              <a:tblPr firstRow="1" bandRow="1">
                <a:tableStyleId>{5C22544A-7EE6-4342-B048-85BDC9FD1C3A}</a:tableStyleId>
              </a:tblPr>
              <a:tblGrid>
                <a:gridCol w="685800"/>
                <a:gridCol w="27432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kern="1200" dirty="0" smtClean="0">
                          <a:solidFill>
                            <a:schemeClr val="dk1"/>
                          </a:solidFill>
                          <a:effectLst/>
                          <a:latin typeface="Cambria" panose="02040503050406030204" pitchFamily="18" charset="0"/>
                          <a:ea typeface="+mn-ea"/>
                          <a:cs typeface="+mn-cs"/>
                        </a:rPr>
                        <a:t>expenditure incurred at clubs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as entrance fees and subscriptions;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as cost for club services and facilities used;</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payments made to clubs classified under the following heads :</a:t>
                      </a:r>
                    </a:p>
                    <a:p>
                      <a:pPr lvl="0"/>
                      <a:r>
                        <a:rPr lang="en-US" sz="1700" kern="1200" dirty="0" smtClean="0">
                          <a:solidFill>
                            <a:schemeClr val="dk1"/>
                          </a:solidFill>
                          <a:effectLst/>
                          <a:latin typeface="Cambria" panose="02040503050406030204" pitchFamily="18" charset="0"/>
                          <a:ea typeface="+mn-ea"/>
                          <a:cs typeface="+mn-cs"/>
                        </a:rPr>
                        <a:t>         - Entrance fees</a:t>
                      </a:r>
                    </a:p>
                    <a:p>
                      <a:pPr lvl="0"/>
                      <a:r>
                        <a:rPr lang="en-US" sz="1700" kern="1200" dirty="0" smtClean="0">
                          <a:solidFill>
                            <a:schemeClr val="dk1"/>
                          </a:solidFill>
                          <a:effectLst/>
                          <a:latin typeface="Cambria" panose="02040503050406030204" pitchFamily="18" charset="0"/>
                          <a:ea typeface="+mn-ea"/>
                          <a:cs typeface="+mn-cs"/>
                        </a:rPr>
                        <a:t>         - Subscriptions</a:t>
                      </a:r>
                    </a:p>
                    <a:p>
                      <a:pPr lvl="0"/>
                      <a:r>
                        <a:rPr lang="en-US" sz="1700" kern="1200" baseline="0" dirty="0" smtClean="0">
                          <a:solidFill>
                            <a:schemeClr val="dk1"/>
                          </a:solidFill>
                          <a:effectLst/>
                          <a:latin typeface="Cambria" panose="02040503050406030204" pitchFamily="18" charset="0"/>
                          <a:ea typeface="+mn-ea"/>
                          <a:cs typeface="+mn-cs"/>
                        </a:rPr>
                        <a:t>         </a:t>
                      </a:r>
                      <a:r>
                        <a:rPr lang="en-US" sz="1700" kern="1200" dirty="0" smtClean="0">
                          <a:solidFill>
                            <a:schemeClr val="dk1"/>
                          </a:solidFill>
                          <a:effectLst/>
                          <a:latin typeface="Cambria" panose="02040503050406030204" pitchFamily="18" charset="0"/>
                          <a:ea typeface="+mn-ea"/>
                          <a:cs typeface="+mn-cs"/>
                        </a:rPr>
                        <a:t>- Expenditure towards use of club services and          facilities i.e. entertainment, staying expenses etc.</a:t>
                      </a:r>
                    </a:p>
                    <a:p>
                      <a:r>
                        <a:rPr lang="en-US" sz="1700" u="sng" kern="1200" dirty="0" smtClean="0">
                          <a:solidFill>
                            <a:srgbClr val="C00000"/>
                          </a:solidFill>
                          <a:effectLst/>
                          <a:latin typeface="Cambria" panose="02040503050406030204" pitchFamily="18" charset="0"/>
                          <a:ea typeface="+mn-ea"/>
                          <a:cs typeface="+mn-cs"/>
                        </a:rPr>
                        <a:t>Note</a:t>
                      </a:r>
                      <a:r>
                        <a:rPr lang="en-US" sz="1700" kern="1200" dirty="0" smtClean="0">
                          <a:solidFill>
                            <a:srgbClr val="C00000"/>
                          </a:solidFill>
                          <a:effectLst/>
                          <a:latin typeface="Cambria" panose="02040503050406030204" pitchFamily="18" charset="0"/>
                          <a:ea typeface="+mn-ea"/>
                          <a:cs typeface="+mn-cs"/>
                        </a:rPr>
                        <a:t>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Reimbursement of club payments to directors/employees should be included in the above statement.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Subscriptions and other payments to credit organizations like Diners Club should be excluded.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other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accounts and ensure that all expenditure incurred at clubs has been appropriately disclosed.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443512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08229659"/>
              </p:ext>
            </p:extLst>
          </p:nvPr>
        </p:nvGraphicFramePr>
        <p:xfrm>
          <a:off x="304800" y="838201"/>
          <a:ext cx="8686800" cy="5105400"/>
        </p:xfrm>
        <a:graphic>
          <a:graphicData uri="http://schemas.openxmlformats.org/drawingml/2006/table">
            <a:tbl>
              <a:tblPr firstRow="1" bandRow="1">
                <a:tableStyleId>{5C22544A-7EE6-4342-B048-85BDC9FD1C3A}</a:tableStyleId>
              </a:tblPr>
              <a:tblGrid>
                <a:gridCol w="685800"/>
                <a:gridCol w="27432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expenditure   by  way  </a:t>
                      </a:r>
                      <a:r>
                        <a:rPr lang="en-US" sz="1700" kern="1200" dirty="0" smtClean="0">
                          <a:solidFill>
                            <a:srgbClr val="C00000"/>
                          </a:solidFill>
                          <a:effectLst/>
                          <a:latin typeface="Cambria" panose="02040503050406030204" pitchFamily="18" charset="0"/>
                          <a:ea typeface="+mn-ea"/>
                          <a:cs typeface="+mn-cs"/>
                        </a:rPr>
                        <a:t>of penalty or fine for violation of any law </a:t>
                      </a:r>
                      <a:r>
                        <a:rPr lang="en-US" sz="1700" kern="1200" dirty="0" smtClean="0">
                          <a:solidFill>
                            <a:schemeClr val="dk1"/>
                          </a:solidFill>
                          <a:effectLst/>
                          <a:latin typeface="Cambria" panose="02040503050406030204" pitchFamily="18" charset="0"/>
                          <a:ea typeface="+mn-ea"/>
                          <a:cs typeface="+mn-cs"/>
                        </a:rPr>
                        <a:t>for  the time being in force;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any </a:t>
                      </a:r>
                      <a:r>
                        <a:rPr lang="en-US" sz="1700" kern="1200" dirty="0" smtClean="0">
                          <a:solidFill>
                            <a:srgbClr val="C00000"/>
                          </a:solidFill>
                          <a:effectLst/>
                          <a:latin typeface="Cambria" panose="02040503050406030204" pitchFamily="18" charset="0"/>
                          <a:ea typeface="+mn-ea"/>
                          <a:cs typeface="+mn-cs"/>
                        </a:rPr>
                        <a:t>other penalty</a:t>
                      </a:r>
                      <a:r>
                        <a:rPr lang="en-US" sz="1700" kern="1200" dirty="0" smtClean="0">
                          <a:solidFill>
                            <a:schemeClr val="dk1"/>
                          </a:solidFill>
                          <a:effectLst/>
                          <a:latin typeface="Cambria" panose="02040503050406030204" pitchFamily="18" charset="0"/>
                          <a:ea typeface="+mn-ea"/>
                          <a:cs typeface="+mn-cs"/>
                        </a:rPr>
                        <a:t> or fine;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expenditure incurred for any purpose which  is an offence or which is prohibited by law;</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payments made under the following:</a:t>
                      </a:r>
                    </a:p>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       - Penalty or fine for violation of any law</a:t>
                      </a:r>
                    </a:p>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       - Expenditure which is an offence or which is prohibited by law</a:t>
                      </a:r>
                    </a:p>
                    <a:p>
                      <a:pPr lvl="0"/>
                      <a:r>
                        <a:rPr lang="en-US" sz="1700" kern="1200" dirty="0" smtClean="0">
                          <a:solidFill>
                            <a:schemeClr val="dk1"/>
                          </a:solidFill>
                          <a:effectLst/>
                          <a:latin typeface="Cambria" panose="02040503050406030204" pitchFamily="18" charset="0"/>
                          <a:ea typeface="+mn-ea"/>
                          <a:cs typeface="+mn-cs"/>
                        </a:rPr>
                        <a:t>       - Any other penalty or fine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other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legal and professional fees and other relevant accounts and ensure that all such expenditure has been appropriately disclosed.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p>
                      <a:r>
                        <a:rPr lang="en-US" sz="1700" u="sng" kern="1200" dirty="0" smtClean="0">
                          <a:solidFill>
                            <a:schemeClr val="dk1"/>
                          </a:solidFill>
                          <a:effectLst/>
                          <a:latin typeface="Cambria" panose="02040503050406030204" pitchFamily="18" charset="0"/>
                          <a:ea typeface="+mn-ea"/>
                          <a:cs typeface="+mn-cs"/>
                        </a:rPr>
                        <a:t>Note</a:t>
                      </a:r>
                      <a:r>
                        <a:rPr lang="en-US" sz="1700" kern="1200" dirty="0" smtClean="0">
                          <a:solidFill>
                            <a:schemeClr val="dk1"/>
                          </a:solidFill>
                          <a:effectLst/>
                          <a:latin typeface="Cambria" panose="02040503050406030204" pitchFamily="18" charset="0"/>
                          <a:ea typeface="+mn-ea"/>
                          <a:cs typeface="+mn-cs"/>
                        </a:rPr>
                        <a:t> : Expenditure in respect of liquidated damages under contract may need to be included under `any other penalty or fine’.  Further, unsupported expenditure may need to be reviewed to determine whether it needs to be included under `expenditure which is an offence or prohibited by law’.</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336766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50192916"/>
              </p:ext>
            </p:extLst>
          </p:nvPr>
        </p:nvGraphicFramePr>
        <p:xfrm>
          <a:off x="304800" y="838201"/>
          <a:ext cx="8686800" cy="4328160"/>
        </p:xfrm>
        <a:graphic>
          <a:graphicData uri="http://schemas.openxmlformats.org/drawingml/2006/table">
            <a:tbl>
              <a:tblPr firstRow="1" bandRow="1">
                <a:tableStyleId>{5C22544A-7EE6-4342-B048-85BDC9FD1C3A}</a:tableStyleId>
              </a:tblPr>
              <a:tblGrid>
                <a:gridCol w="685800"/>
                <a:gridCol w="27432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(f)</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Amounts   inadmissible   under section </a:t>
                      </a:r>
                      <a:r>
                        <a:rPr lang="en-US" sz="1700" kern="1200" dirty="0" smtClean="0">
                          <a:solidFill>
                            <a:srgbClr val="C00000"/>
                          </a:solidFill>
                          <a:effectLst/>
                          <a:latin typeface="Cambria" panose="02040503050406030204" pitchFamily="18" charset="0"/>
                          <a:ea typeface="+mn-ea"/>
                          <a:cs typeface="+mn-cs"/>
                        </a:rPr>
                        <a:t>40(a);</a:t>
                      </a:r>
                      <a:endParaRPr lang="en-US" sz="1700" dirty="0" smtClean="0">
                        <a:solidFill>
                          <a:srgbClr val="C00000"/>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Obtain a schedule indication the following in respect of amounts inadmissible under section 40(a)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Interest, royalty, fees for technical services, which is payable outside India, on  which tax has not been paid or deducted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Rate or tax levied on the profits or gains of any business or profession</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Wealth tax</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Salaries payable outside India and tax has not been paid thereon nor deducted therefrom.</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Payment to a provident fund or other fund unless arrangement is made for tax deduction at source.</a:t>
                      </a:r>
                    </a:p>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Agree the details with audited schedules and other relevant supporting documents.</a:t>
                      </a:r>
                    </a:p>
                    <a:p>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38622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8378239"/>
              </p:ext>
            </p:extLst>
          </p:nvPr>
        </p:nvGraphicFramePr>
        <p:xfrm>
          <a:off x="304800" y="838201"/>
          <a:ext cx="8686800" cy="3032760"/>
        </p:xfrm>
        <a:graphic>
          <a:graphicData uri="http://schemas.openxmlformats.org/drawingml/2006/table">
            <a:tbl>
              <a:tblPr firstRow="1" bandRow="1">
                <a:tableStyleId>{5C22544A-7EE6-4342-B048-85BDC9FD1C3A}</a:tableStyleId>
              </a:tblPr>
              <a:tblGrid>
                <a:gridCol w="685800"/>
                <a:gridCol w="2743200"/>
                <a:gridCol w="52578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(g)</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Interest,    salary,     bonus, commission   or    remuneration inadmissible   under    section    </a:t>
                      </a:r>
                      <a:r>
                        <a:rPr lang="en-US" sz="1700" kern="1200" dirty="0" smtClean="0">
                          <a:solidFill>
                            <a:srgbClr val="C00000"/>
                          </a:solidFill>
                          <a:effectLst/>
                          <a:latin typeface="Cambria" panose="02040503050406030204" pitchFamily="18" charset="0"/>
                          <a:ea typeface="+mn-ea"/>
                          <a:cs typeface="+mn-cs"/>
                        </a:rPr>
                        <a:t>40(b)/ 40(</a:t>
                      </a:r>
                      <a:r>
                        <a:rPr lang="en-US" sz="1700" kern="1200" dirty="0" err="1" smtClean="0">
                          <a:solidFill>
                            <a:srgbClr val="C00000"/>
                          </a:solidFill>
                          <a:effectLst/>
                          <a:latin typeface="Cambria" panose="02040503050406030204" pitchFamily="18" charset="0"/>
                          <a:ea typeface="+mn-ea"/>
                          <a:cs typeface="+mn-cs"/>
                        </a:rPr>
                        <a:t>ba</a:t>
                      </a:r>
                      <a:r>
                        <a:rPr lang="en-US" sz="1700" kern="1200" dirty="0" smtClean="0">
                          <a:solidFill>
                            <a:srgbClr val="C00000"/>
                          </a:solidFill>
                          <a:effectLst/>
                          <a:latin typeface="Cambria" panose="02040503050406030204" pitchFamily="18" charset="0"/>
                          <a:ea typeface="+mn-ea"/>
                          <a:cs typeface="+mn-cs"/>
                        </a:rPr>
                        <a:t>)  </a:t>
                      </a:r>
                      <a:r>
                        <a:rPr lang="en-US" sz="1700" kern="1200" dirty="0" smtClean="0">
                          <a:solidFill>
                            <a:schemeClr val="dk1"/>
                          </a:solidFill>
                          <a:effectLst/>
                          <a:latin typeface="Cambria" panose="02040503050406030204" pitchFamily="18" charset="0"/>
                          <a:ea typeface="+mn-ea"/>
                          <a:cs typeface="+mn-cs"/>
                        </a:rPr>
                        <a:t>and   computation  thereof;</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Obtain a  schedule indicating the amount inadmissible under section </a:t>
                      </a:r>
                      <a:r>
                        <a:rPr lang="en-US" sz="1700" kern="1200" dirty="0" smtClean="0">
                          <a:solidFill>
                            <a:srgbClr val="C00000"/>
                          </a:solidFill>
                          <a:effectLst/>
                          <a:latin typeface="Cambria" panose="02040503050406030204" pitchFamily="18" charset="0"/>
                          <a:ea typeface="+mn-ea"/>
                          <a:cs typeface="+mn-cs"/>
                        </a:rPr>
                        <a:t>40(b)/40(</a:t>
                      </a:r>
                      <a:r>
                        <a:rPr lang="en-US" sz="1700" kern="1200" dirty="0" err="1" smtClean="0">
                          <a:solidFill>
                            <a:srgbClr val="C00000"/>
                          </a:solidFill>
                          <a:effectLst/>
                          <a:latin typeface="Cambria" panose="02040503050406030204" pitchFamily="18" charset="0"/>
                          <a:ea typeface="+mn-ea"/>
                          <a:cs typeface="+mn-cs"/>
                        </a:rPr>
                        <a:t>ba</a:t>
                      </a:r>
                      <a:r>
                        <a:rPr lang="en-US" sz="1700" kern="1200" dirty="0" smtClean="0">
                          <a:solidFill>
                            <a:srgbClr val="C00000"/>
                          </a:solidFill>
                          <a:effectLst/>
                          <a:latin typeface="Cambria" panose="02040503050406030204" pitchFamily="18" charset="0"/>
                          <a:ea typeface="+mn-ea"/>
                          <a:cs typeface="+mn-cs"/>
                        </a:rPr>
                        <a:t>)</a:t>
                      </a:r>
                      <a:r>
                        <a:rPr lang="en-US" sz="1700" kern="1200" dirty="0" smtClean="0">
                          <a:solidFill>
                            <a:schemeClr val="dk1"/>
                          </a:solidFill>
                          <a:effectLst/>
                          <a:latin typeface="Cambria" panose="02040503050406030204" pitchFamily="18" charset="0"/>
                          <a:ea typeface="+mn-ea"/>
                          <a:cs typeface="+mn-cs"/>
                        </a:rPr>
                        <a:t> and computation thereof, classified under the following heads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Interest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Salary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Bonus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Commission or any other remuneration.</a:t>
                      </a:r>
                    </a:p>
                    <a:p>
                      <a:pPr lvl="0"/>
                      <a:r>
                        <a:rPr lang="en-US" sz="1700" kern="1200" dirty="0" smtClean="0">
                          <a:solidFill>
                            <a:schemeClr val="dk1"/>
                          </a:solidFill>
                          <a:effectLst/>
                          <a:latin typeface="Cambria" panose="02040503050406030204" pitchFamily="18" charset="0"/>
                          <a:ea typeface="+mn-ea"/>
                          <a:cs typeface="+mn-cs"/>
                        </a:rPr>
                        <a:t>Agree the schedule with the books of account of the firm and the partnership deed.</a:t>
                      </a:r>
                    </a:p>
                    <a:p>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102309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030588447"/>
              </p:ext>
            </p:extLst>
          </p:nvPr>
        </p:nvGraphicFramePr>
        <p:xfrm>
          <a:off x="304800" y="838201"/>
          <a:ext cx="8686800" cy="5105400"/>
        </p:xfrm>
        <a:graphic>
          <a:graphicData uri="http://schemas.openxmlformats.org/drawingml/2006/table">
            <a:tbl>
              <a:tblPr firstRow="1" bandRow="1">
                <a:tableStyleId>{5C22544A-7EE6-4342-B048-85BDC9FD1C3A}</a:tableStyleId>
              </a:tblPr>
              <a:tblGrid>
                <a:gridCol w="685800"/>
                <a:gridCol w="2209800"/>
                <a:gridCol w="5791200"/>
              </a:tblGrid>
              <a:tr h="27834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57396">
                <a:tc>
                  <a:txBody>
                    <a:bodyPr/>
                    <a:lstStyle/>
                    <a:p>
                      <a:r>
                        <a:rPr lang="en-US" sz="1700" dirty="0" smtClean="0">
                          <a:latin typeface="Cambria" panose="02040503050406030204" pitchFamily="18" charset="0"/>
                        </a:rPr>
                        <a:t>(h)</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Amount   inadmissible    under section 40A(3) read with  </a:t>
                      </a:r>
                      <a:r>
                        <a:rPr lang="en-US" sz="1700" kern="1200" dirty="0" smtClean="0">
                          <a:solidFill>
                            <a:srgbClr val="C00000"/>
                          </a:solidFill>
                          <a:effectLst/>
                          <a:latin typeface="Cambria" panose="02040503050406030204" pitchFamily="18" charset="0"/>
                          <a:ea typeface="+mn-ea"/>
                          <a:cs typeface="+mn-cs"/>
                        </a:rPr>
                        <a:t>Rule 6DD </a:t>
                      </a:r>
                      <a:r>
                        <a:rPr lang="en-US" sz="1700" kern="1200" dirty="0" smtClean="0">
                          <a:solidFill>
                            <a:schemeClr val="dk1"/>
                          </a:solidFill>
                          <a:effectLst/>
                          <a:latin typeface="Cambria" panose="02040503050406030204" pitchFamily="18" charset="0"/>
                          <a:ea typeface="+mn-ea"/>
                          <a:cs typeface="+mn-cs"/>
                        </a:rPr>
                        <a:t>and computation thereof;</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of all payments made in </a:t>
                      </a:r>
                      <a:r>
                        <a:rPr lang="en-US" sz="1700" kern="1200" dirty="0" smtClean="0">
                          <a:solidFill>
                            <a:srgbClr val="C00000"/>
                          </a:solidFill>
                          <a:effectLst/>
                          <a:latin typeface="Cambria" panose="02040503050406030204" pitchFamily="18" charset="0"/>
                          <a:ea typeface="+mn-ea"/>
                          <a:cs typeface="+mn-cs"/>
                        </a:rPr>
                        <a:t>excess of Rs.10,000 made in cash</a:t>
                      </a:r>
                      <a:r>
                        <a:rPr lang="en-US" sz="1700" kern="1200" dirty="0" smtClean="0">
                          <a:solidFill>
                            <a:schemeClr val="dk1"/>
                          </a:solidFill>
                          <a:effectLst/>
                          <a:latin typeface="Cambria" panose="02040503050406030204" pitchFamily="18" charset="0"/>
                          <a:ea typeface="+mn-ea"/>
                          <a:cs typeface="+mn-cs"/>
                        </a:rPr>
                        <a:t>.  If such payments are exempt under any of the clauses (a) to (l) of Rule 6DD, indicate in the schedule.  Ensure that the conditions for specific exemption under any of the clauses (a) to (l) of Rule 6DD are satisfied.  Ensure that the schedule indicates the computation of disallowance as per section 40A(3).</a:t>
                      </a:r>
                    </a:p>
                    <a:p>
                      <a:r>
                        <a:rPr lang="en-US" sz="1700" u="sng" kern="1200" dirty="0" smtClean="0">
                          <a:solidFill>
                            <a:schemeClr val="dk1"/>
                          </a:solidFill>
                          <a:effectLst/>
                          <a:latin typeface="Cambria" panose="02040503050406030204" pitchFamily="18" charset="0"/>
                          <a:ea typeface="+mn-ea"/>
                          <a:cs typeface="+mn-cs"/>
                        </a:rPr>
                        <a:t>Notes</a:t>
                      </a:r>
                      <a:r>
                        <a:rPr lang="en-US" sz="1700" kern="1200" dirty="0" smtClean="0">
                          <a:solidFill>
                            <a:schemeClr val="dk1"/>
                          </a:solidFill>
                          <a:effectLst/>
                          <a:latin typeface="Cambria" panose="02040503050406030204" pitchFamily="18" charset="0"/>
                          <a:ea typeface="+mn-ea"/>
                          <a:cs typeface="+mn-cs"/>
                        </a:rPr>
                        <a:t> :</a:t>
                      </a:r>
                    </a:p>
                    <a:p>
                      <a:pPr lvl="0"/>
                      <a:r>
                        <a:rPr lang="en-US" sz="1700" kern="1200" dirty="0" smtClean="0">
                          <a:solidFill>
                            <a:schemeClr val="dk1"/>
                          </a:solidFill>
                          <a:effectLst/>
                          <a:latin typeface="Cambria" panose="02040503050406030204" pitchFamily="18" charset="0"/>
                          <a:ea typeface="+mn-ea"/>
                          <a:cs typeface="+mn-cs"/>
                        </a:rPr>
                        <a:t>Payments exceeding Rs.10,000 otherwise than by crossed </a:t>
                      </a:r>
                      <a:r>
                        <a:rPr lang="en-US" sz="1700" kern="1200" dirty="0" err="1" smtClean="0">
                          <a:solidFill>
                            <a:schemeClr val="dk1"/>
                          </a:solidFill>
                          <a:effectLst/>
                          <a:latin typeface="Cambria" panose="02040503050406030204" pitchFamily="18" charset="0"/>
                          <a:ea typeface="+mn-ea"/>
                          <a:cs typeface="+mn-cs"/>
                        </a:rPr>
                        <a:t>cheque</a:t>
                      </a:r>
                      <a:r>
                        <a:rPr lang="en-US" sz="1700" kern="1200" dirty="0" smtClean="0">
                          <a:solidFill>
                            <a:schemeClr val="dk1"/>
                          </a:solidFill>
                          <a:effectLst/>
                          <a:latin typeface="Cambria" panose="02040503050406030204" pitchFamily="18" charset="0"/>
                          <a:ea typeface="+mn-ea"/>
                          <a:cs typeface="+mn-cs"/>
                        </a:rPr>
                        <a:t> or draft will attract 20 percent disallowance.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This should include payments to staff by way of salary, travel allowance etc.</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Only revenue payments would be covered.  Purchase of fixed assets for which cash payments are made in excess of Rs.10,000 would not be covered.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Payment for purchase of raw materials and stocks would be covered.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555122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195226021"/>
              </p:ext>
            </p:extLst>
          </p:nvPr>
        </p:nvGraphicFramePr>
        <p:xfrm>
          <a:off x="304800" y="838200"/>
          <a:ext cx="8686800" cy="4190999"/>
        </p:xfrm>
        <a:graphic>
          <a:graphicData uri="http://schemas.openxmlformats.org/drawingml/2006/table">
            <a:tbl>
              <a:tblPr firstRow="1" bandRow="1">
                <a:tableStyleId>{5C22544A-7EE6-4342-B048-85BDC9FD1C3A}</a:tableStyleId>
              </a:tblPr>
              <a:tblGrid>
                <a:gridCol w="685800"/>
                <a:gridCol w="2209800"/>
                <a:gridCol w="5791200"/>
              </a:tblGrid>
              <a:tr h="40797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83026">
                <a:tc>
                  <a:txBody>
                    <a:bodyPr/>
                    <a:lstStyle/>
                    <a:p>
                      <a:r>
                        <a:rPr lang="en-US" sz="1700" dirty="0" smtClean="0">
                          <a:latin typeface="Cambria" panose="02040503050406030204" pitchFamily="18" charset="0"/>
                        </a:rPr>
                        <a:t>(</a:t>
                      </a:r>
                      <a:r>
                        <a:rPr lang="en-US" sz="1700" dirty="0" err="1" smtClean="0">
                          <a:latin typeface="Cambria" panose="02040503050406030204" pitchFamily="18" charset="0"/>
                        </a:rPr>
                        <a:t>i</a:t>
                      </a:r>
                      <a:r>
                        <a:rPr lang="en-US" sz="1700" dirty="0" smtClean="0">
                          <a:latin typeface="Cambria" panose="02040503050406030204" pitchFamily="18" charset="0"/>
                        </a:rPr>
                        <a:t>)</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Provision  for  payment  of gratuity not allowable under section 40A(7);</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provision for payment of gratuity not allowable under section 40A(7)..</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amounts provided with the audited schedules, financial statements and other relevant supporting documents and ensure that all such expenditure has been appropriately disclosed.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Whether contributions have been made to approved gratuity fund, review the copy of the trust deed and rules and the order of the Commissioner of Income-tax granting recognition to the gratuity fund.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076154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25087044"/>
              </p:ext>
            </p:extLst>
          </p:nvPr>
        </p:nvGraphicFramePr>
        <p:xfrm>
          <a:off x="304800" y="838200"/>
          <a:ext cx="8686800" cy="5257800"/>
        </p:xfrm>
        <a:graphic>
          <a:graphicData uri="http://schemas.openxmlformats.org/drawingml/2006/table">
            <a:tbl>
              <a:tblPr firstRow="1" bandRow="1">
                <a:tableStyleId>{5C22544A-7EE6-4342-B048-85BDC9FD1C3A}</a:tableStyleId>
              </a:tblPr>
              <a:tblGrid>
                <a:gridCol w="685800"/>
                <a:gridCol w="2057400"/>
                <a:gridCol w="5943600"/>
              </a:tblGrid>
              <a:tr h="49426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3539">
                <a:tc>
                  <a:txBody>
                    <a:bodyPr/>
                    <a:lstStyle/>
                    <a:p>
                      <a:r>
                        <a:rPr lang="en-US" sz="1700" dirty="0" smtClean="0">
                          <a:latin typeface="Cambria" panose="02040503050406030204" pitchFamily="18" charset="0"/>
                        </a:rPr>
                        <a:t>(J)</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Any sum paid by  the  Assesse as an employer  not  allowable under section 40A(9); </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sum paid by the Assesse as an employer, not allowable under section 40A(9) i.e. towards setting up or formation or contribution to any fund, trust, company, etc. other than ;</a:t>
                      </a:r>
                    </a:p>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Recognized provident fund</a:t>
                      </a:r>
                    </a:p>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Recognized gratuity fund</a:t>
                      </a:r>
                    </a:p>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Recognized superannuation fund</a:t>
                      </a:r>
                    </a:p>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As required by or under any other law.</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other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staff welfare and other relevant accounts to ensure that all such sums not allowable under section 40A(9) have been appropriately disclosed.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5966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1" cy="944562"/>
          </a:xfrm>
        </p:spPr>
        <p:txBody>
          <a:bodyPr>
            <a:noAutofit/>
          </a:bodyPr>
          <a:lstStyle/>
          <a:p>
            <a:pPr algn="l"/>
            <a:r>
              <a:rPr lang="en-US" sz="2800" b="1" u="sng" dirty="0" smtClean="0">
                <a:solidFill>
                  <a:srgbClr val="00B0F0"/>
                </a:solidFill>
                <a:latin typeface="Cambria" pitchFamily="18" charset="0"/>
              </a:rPr>
              <a:t>Presumptive Taxation Scheme – Sec 44AD</a:t>
            </a:r>
            <a:endParaRPr lang="en-US" sz="2800" b="1" u="sng" dirty="0">
              <a:solidFill>
                <a:srgbClr val="00B0F0"/>
              </a:solidFill>
              <a:latin typeface="Cambria" pitchFamily="18" charset="0"/>
            </a:endParaRPr>
          </a:p>
        </p:txBody>
      </p:sp>
      <p:sp>
        <p:nvSpPr>
          <p:cNvPr id="9" name="Rectangle 8"/>
          <p:cNvSpPr/>
          <p:nvPr/>
        </p:nvSpPr>
        <p:spPr>
          <a:xfrm>
            <a:off x="381000" y="1143000"/>
            <a:ext cx="8229600" cy="485979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spcBef>
                <a:spcPct val="20000"/>
              </a:spcBef>
              <a:buClr>
                <a:srgbClr val="000000"/>
              </a:buClr>
              <a:buFont typeface="Wingdings" pitchFamily="2" charset="2"/>
              <a:buChar char="Ø"/>
            </a:pPr>
            <a:r>
              <a:rPr lang="en-US" sz="1900" dirty="0">
                <a:solidFill>
                  <a:srgbClr val="000000"/>
                </a:solidFill>
                <a:latin typeface="Cambria" panose="02040503050406030204" pitchFamily="18" charset="0"/>
              </a:rPr>
              <a:t>Businesses, whose annual gross turnover/receipt does not exceeds </a:t>
            </a:r>
            <a:r>
              <a:rPr lang="en-US" sz="1900" dirty="0" err="1">
                <a:solidFill>
                  <a:srgbClr val="000000"/>
                </a:solidFill>
                <a:latin typeface="Cambria" panose="02040503050406030204" pitchFamily="18" charset="0"/>
              </a:rPr>
              <a:t>Rs</a:t>
            </a:r>
            <a:r>
              <a:rPr lang="en-US" sz="1900" dirty="0">
                <a:solidFill>
                  <a:srgbClr val="000000"/>
                </a:solidFill>
                <a:latin typeface="Cambria" panose="02040503050406030204" pitchFamily="18" charset="0"/>
              </a:rPr>
              <a:t>. 2 Crore are eligible for this scheme</a:t>
            </a:r>
            <a:r>
              <a:rPr lang="en-US" sz="1900" dirty="0" smtClean="0">
                <a:solidFill>
                  <a:srgbClr val="000000"/>
                </a:solidFill>
                <a:latin typeface="Cambria" panose="02040503050406030204" pitchFamily="18" charset="0"/>
              </a:rPr>
              <a:t>.</a:t>
            </a:r>
          </a:p>
          <a:p>
            <a:pPr marL="342900" indent="-342900">
              <a:spcBef>
                <a:spcPct val="20000"/>
              </a:spcBef>
              <a:buClr>
                <a:srgbClr val="000000"/>
              </a:buClr>
              <a:buFont typeface="Wingdings" pitchFamily="2" charset="2"/>
              <a:buChar char="Ø"/>
            </a:pPr>
            <a:r>
              <a:rPr lang="en-US" sz="1900" dirty="0">
                <a:solidFill>
                  <a:srgbClr val="000000"/>
                </a:solidFill>
                <a:latin typeface="Cambria" panose="02040503050406030204" pitchFamily="18" charset="0"/>
              </a:rPr>
              <a:t>Sec 44AD provides special provision for computing profits and gains of business on presumptive </a:t>
            </a:r>
            <a:r>
              <a:rPr lang="en-US" sz="1900" dirty="0" smtClean="0">
                <a:solidFill>
                  <a:srgbClr val="000000"/>
                </a:solidFill>
                <a:latin typeface="Cambria" panose="02040503050406030204" pitchFamily="18" charset="0"/>
              </a:rPr>
              <a:t>basis.</a:t>
            </a:r>
          </a:p>
          <a:p>
            <a:pPr marL="342900" indent="-342900">
              <a:spcBef>
                <a:spcPct val="20000"/>
              </a:spcBef>
              <a:buClr>
                <a:srgbClr val="000000"/>
              </a:buClr>
              <a:buFont typeface="Wingdings" pitchFamily="2" charset="2"/>
              <a:buChar char="Ø"/>
            </a:pPr>
            <a:r>
              <a:rPr lang="en-US" sz="1900" dirty="0" smtClean="0">
                <a:solidFill>
                  <a:srgbClr val="000000"/>
                </a:solidFill>
                <a:latin typeface="Cambria" panose="02040503050406030204" pitchFamily="18" charset="0"/>
              </a:rPr>
              <a:t>U/s 44AD need not maintain books of Accounts.</a:t>
            </a:r>
          </a:p>
          <a:p>
            <a:pPr marL="342900" indent="-342900">
              <a:spcBef>
                <a:spcPct val="20000"/>
              </a:spcBef>
              <a:buClr>
                <a:srgbClr val="000000"/>
              </a:buClr>
              <a:buFont typeface="Wingdings" pitchFamily="2" charset="2"/>
              <a:buChar char="Ø"/>
            </a:pPr>
            <a:r>
              <a:rPr lang="en-US" sz="1900" dirty="0">
                <a:solidFill>
                  <a:srgbClr val="000000"/>
                </a:solidFill>
                <a:latin typeface="Cambria" panose="02040503050406030204" pitchFamily="18" charset="0"/>
              </a:rPr>
              <a:t>N</a:t>
            </a:r>
            <a:r>
              <a:rPr lang="en-US" sz="1900" dirty="0" smtClean="0">
                <a:solidFill>
                  <a:srgbClr val="000000"/>
                </a:solidFill>
                <a:latin typeface="Cambria" panose="02040503050406030204" pitchFamily="18" charset="0"/>
              </a:rPr>
              <a:t>et </a:t>
            </a:r>
            <a:r>
              <a:rPr lang="en-US" sz="1900" dirty="0">
                <a:solidFill>
                  <a:srgbClr val="000000"/>
                </a:solidFill>
                <a:latin typeface="Cambria" panose="02040503050406030204" pitchFamily="18" charset="0"/>
              </a:rPr>
              <a:t>income is estimated to be @8% of your gross receipt/turnover</a:t>
            </a:r>
            <a:r>
              <a:rPr lang="en-US" sz="1900" dirty="0" smtClean="0">
                <a:solidFill>
                  <a:srgbClr val="000000"/>
                </a:solidFill>
                <a:latin typeface="Cambria" panose="02040503050406030204" pitchFamily="18" charset="0"/>
              </a:rPr>
              <a:t>.</a:t>
            </a:r>
          </a:p>
          <a:p>
            <a:pPr marL="342900" indent="-342900">
              <a:spcBef>
                <a:spcPct val="20000"/>
              </a:spcBef>
              <a:buClr>
                <a:srgbClr val="000000"/>
              </a:buClr>
              <a:buFont typeface="Wingdings" pitchFamily="2" charset="2"/>
              <a:buChar char="Ø"/>
            </a:pPr>
            <a:r>
              <a:rPr lang="en-US" sz="1900" dirty="0" smtClean="0">
                <a:solidFill>
                  <a:srgbClr val="000000"/>
                </a:solidFill>
                <a:latin typeface="Cambria" panose="02040503050406030204" pitchFamily="18" charset="0"/>
              </a:rPr>
              <a:t>If Gross </a:t>
            </a:r>
            <a:r>
              <a:rPr lang="en-US" sz="1900" dirty="0">
                <a:solidFill>
                  <a:srgbClr val="000000"/>
                </a:solidFill>
                <a:latin typeface="Cambria" panose="02040503050406030204" pitchFamily="18" charset="0"/>
              </a:rPr>
              <a:t>receipts are received through digital mode of </a:t>
            </a:r>
            <a:r>
              <a:rPr lang="en-US" sz="1900" dirty="0" smtClean="0">
                <a:solidFill>
                  <a:srgbClr val="000000"/>
                </a:solidFill>
                <a:latin typeface="Cambria" panose="02040503050406030204" pitchFamily="18" charset="0"/>
              </a:rPr>
              <a:t>payments,</a:t>
            </a:r>
          </a:p>
          <a:p>
            <a:pPr marL="511175" indent="-166688">
              <a:spcBef>
                <a:spcPct val="20000"/>
              </a:spcBef>
              <a:buClr>
                <a:srgbClr val="000000"/>
              </a:buClr>
              <a:buFont typeface="Wingdings" panose="05000000000000000000" pitchFamily="2" charset="2"/>
              <a:buChar char="§"/>
            </a:pPr>
            <a:r>
              <a:rPr lang="en-US" sz="1900" dirty="0">
                <a:solidFill>
                  <a:srgbClr val="000000"/>
                </a:solidFill>
                <a:latin typeface="Cambria" panose="02040503050406030204" pitchFamily="18" charset="0"/>
              </a:rPr>
              <a:t>N</a:t>
            </a:r>
            <a:r>
              <a:rPr lang="en-US" sz="1900" dirty="0" smtClean="0">
                <a:solidFill>
                  <a:srgbClr val="000000"/>
                </a:solidFill>
                <a:latin typeface="Cambria" panose="02040503050406030204" pitchFamily="18" charset="0"/>
              </a:rPr>
              <a:t>et income can be calculated </a:t>
            </a:r>
            <a:r>
              <a:rPr lang="en-US" sz="1900" dirty="0">
                <a:solidFill>
                  <a:srgbClr val="000000"/>
                </a:solidFill>
                <a:latin typeface="Cambria" panose="02040503050406030204" pitchFamily="18" charset="0"/>
              </a:rPr>
              <a:t>as @6</a:t>
            </a:r>
            <a:r>
              <a:rPr lang="en-US" sz="1900" dirty="0" smtClean="0">
                <a:solidFill>
                  <a:srgbClr val="000000"/>
                </a:solidFill>
                <a:latin typeface="Cambria" panose="02040503050406030204" pitchFamily="18" charset="0"/>
              </a:rPr>
              <a:t>% and </a:t>
            </a:r>
          </a:p>
          <a:p>
            <a:pPr marL="511175" indent="-166688">
              <a:spcBef>
                <a:spcPct val="20000"/>
              </a:spcBef>
              <a:buClr>
                <a:srgbClr val="000000"/>
              </a:buClr>
              <a:buFont typeface="Wingdings" panose="05000000000000000000" pitchFamily="2" charset="2"/>
              <a:buChar char="§"/>
            </a:pP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 8% of gross receipts are received through cash.</a:t>
            </a:r>
          </a:p>
          <a:p>
            <a:pPr marL="403225" indent="-344488">
              <a:spcBef>
                <a:spcPct val="20000"/>
              </a:spcBef>
              <a:buClr>
                <a:srgbClr val="000000"/>
              </a:buClr>
              <a:buFont typeface="Wingdings" panose="05000000000000000000" pitchFamily="2" charset="2"/>
              <a:buChar char="Ø"/>
            </a:pPr>
            <a:r>
              <a:rPr lang="en-US" sz="1900" dirty="0" smtClean="0">
                <a:solidFill>
                  <a:srgbClr val="000000"/>
                </a:solidFill>
                <a:latin typeface="Cambria" panose="02040503050406030204" pitchFamily="18" charset="0"/>
              </a:rPr>
              <a:t>If Assesse opt for Presumptive taxation u/s 44AD, then he should be follow same section of audit for next 5 Financial years.</a:t>
            </a:r>
          </a:p>
          <a:p>
            <a:pPr marL="58737">
              <a:spcBef>
                <a:spcPct val="20000"/>
              </a:spcBef>
              <a:buClr>
                <a:srgbClr val="000000"/>
              </a:buClr>
            </a:pPr>
            <a:endParaRPr lang="en-US" sz="1900" dirty="0" smtClean="0">
              <a:solidFill>
                <a:srgbClr val="000000"/>
              </a:solidFill>
              <a:latin typeface="Cambria" panose="02040503050406030204" pitchFamily="18" charset="0"/>
            </a:endParaRPr>
          </a:p>
          <a:p>
            <a:pPr marL="403225" indent="-344488">
              <a:spcBef>
                <a:spcPct val="20000"/>
              </a:spcBef>
              <a:buClr>
                <a:srgbClr val="000000"/>
              </a:buClr>
              <a:buFont typeface="Wingdings" panose="05000000000000000000" pitchFamily="2" charset="2"/>
              <a:buChar char="Ø"/>
            </a:pPr>
            <a:r>
              <a:rPr lang="en-US" sz="1900" dirty="0" smtClean="0">
                <a:solidFill>
                  <a:srgbClr val="000000"/>
                </a:solidFill>
                <a:latin typeface="Cambria" panose="02040503050406030204" pitchFamily="18" charset="0"/>
              </a:rPr>
              <a:t>You need to file </a:t>
            </a:r>
            <a:r>
              <a:rPr lang="en-US" sz="1900" b="1" dirty="0" smtClean="0">
                <a:solidFill>
                  <a:srgbClr val="000000"/>
                </a:solidFill>
                <a:latin typeface="Cambria" panose="02040503050406030204" pitchFamily="18" charset="0"/>
              </a:rPr>
              <a:t>ITR 4 </a:t>
            </a:r>
            <a:r>
              <a:rPr lang="en-US" sz="1900" dirty="0" smtClean="0">
                <a:solidFill>
                  <a:srgbClr val="000000"/>
                </a:solidFill>
                <a:latin typeface="Cambria" panose="02040503050406030204" pitchFamily="18" charset="0"/>
              </a:rPr>
              <a:t>(previously ITR4S) to avail these  scheme.</a:t>
            </a:r>
          </a:p>
          <a:p>
            <a:pPr marL="342900" indent="-342900">
              <a:spcBef>
                <a:spcPct val="20000"/>
              </a:spcBef>
              <a:buClr>
                <a:srgbClr val="000000"/>
              </a:buClr>
              <a:buFont typeface="Wingdings" pitchFamily="2" charset="2"/>
              <a:buChar char="Ø"/>
            </a:pPr>
            <a:endParaRPr lang="en-IN" sz="1900" dirty="0">
              <a:solidFill>
                <a:srgbClr val="000000"/>
              </a:solidFill>
              <a:latin typeface="Cambria" panose="02040503050406030204" pitchFamily="18" charset="0"/>
            </a:endParaRPr>
          </a:p>
        </p:txBody>
      </p:sp>
    </p:spTree>
    <p:extLst>
      <p:ext uri="{BB962C8B-B14F-4D97-AF65-F5344CB8AC3E}">
        <p14:creationId xmlns:p14="http://schemas.microsoft.com/office/powerpoint/2010/main" val="21553940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4713977"/>
              </p:ext>
            </p:extLst>
          </p:nvPr>
        </p:nvGraphicFramePr>
        <p:xfrm>
          <a:off x="304800" y="838200"/>
          <a:ext cx="8686800" cy="4190999"/>
        </p:xfrm>
        <a:graphic>
          <a:graphicData uri="http://schemas.openxmlformats.org/drawingml/2006/table">
            <a:tbl>
              <a:tblPr firstRow="1" bandRow="1">
                <a:tableStyleId>{5C22544A-7EE6-4342-B048-85BDC9FD1C3A}</a:tableStyleId>
              </a:tblPr>
              <a:tblGrid>
                <a:gridCol w="685800"/>
                <a:gridCol w="2057400"/>
                <a:gridCol w="5943600"/>
              </a:tblGrid>
              <a:tr h="40797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83026">
                <a:tc>
                  <a:txBody>
                    <a:bodyPr/>
                    <a:lstStyle/>
                    <a:p>
                      <a:r>
                        <a:rPr lang="en-US" sz="1700" dirty="0" smtClean="0">
                          <a:latin typeface="Cambria" panose="02040503050406030204" pitchFamily="18" charset="0"/>
                        </a:rPr>
                        <a:t>(K)</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Particulars of  any  liability of a contingent nature.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of contingent liabilities debited to the profit and loss account indicating the nature of the demand and the reasons for making provisions in the accounts.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audited accounts, in particular the notes to the accounts to ensure that all liabilities of a disputed nature have been identified for further discussion.</a:t>
                      </a:r>
                    </a:p>
                    <a:p>
                      <a:r>
                        <a:rPr lang="en-US" sz="1700" kern="1200" dirty="0" smtClean="0">
                          <a:solidFill>
                            <a:schemeClr val="dk1"/>
                          </a:solidFill>
                          <a:effectLst/>
                          <a:latin typeface="Cambria" panose="02040503050406030204" pitchFamily="18" charset="0"/>
                          <a:ea typeface="+mn-ea"/>
                          <a:cs typeface="+mn-cs"/>
                        </a:rPr>
                        <a:t>Note :  As per the ICAI these are normally expenses connected with disputed claims which will be revealed only on the basis of the scrutiny of correspondence relating to cases pending in a court of law.</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809077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29836045"/>
              </p:ext>
            </p:extLst>
          </p:nvPr>
        </p:nvGraphicFramePr>
        <p:xfrm>
          <a:off x="304800" y="838201"/>
          <a:ext cx="8686800" cy="5638954"/>
        </p:xfrm>
        <a:graphic>
          <a:graphicData uri="http://schemas.openxmlformats.org/drawingml/2006/table">
            <a:tbl>
              <a:tblPr firstRow="1" bandRow="1">
                <a:tableStyleId>{5C22544A-7EE6-4342-B048-85BDC9FD1C3A}</a:tableStyleId>
              </a:tblPr>
              <a:tblGrid>
                <a:gridCol w="685800"/>
                <a:gridCol w="2438400"/>
                <a:gridCol w="5562600"/>
              </a:tblGrid>
              <a:tr h="310602">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09483">
                <a:tc>
                  <a:txBody>
                    <a:bodyPr/>
                    <a:lstStyle/>
                    <a:p>
                      <a:r>
                        <a:rPr lang="en-US" sz="1700" dirty="0" smtClean="0">
                          <a:latin typeface="Cambria" panose="02040503050406030204" pitchFamily="18" charset="0"/>
                        </a:rPr>
                        <a:t>22</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kern="1200" dirty="0" smtClean="0">
                          <a:solidFill>
                            <a:schemeClr val="dk1"/>
                          </a:solidFill>
                          <a:effectLst/>
                          <a:latin typeface="Cambria" panose="02040503050406030204" pitchFamily="18" charset="0"/>
                          <a:ea typeface="+mn-ea"/>
                          <a:cs typeface="+mn-cs"/>
                        </a:rPr>
                        <a:t>Amount of interest inadmissible under section 23 of the </a:t>
                      </a:r>
                      <a:r>
                        <a:rPr lang="en-US" sz="1700" kern="1200" dirty="0" smtClean="0">
                          <a:solidFill>
                            <a:srgbClr val="C00000"/>
                          </a:solidFill>
                          <a:effectLst/>
                          <a:latin typeface="Cambria" panose="02040503050406030204" pitchFamily="18" charset="0"/>
                          <a:ea typeface="+mn-ea"/>
                          <a:cs typeface="+mn-cs"/>
                        </a:rPr>
                        <a:t>Micro, Small and Medium Enterprises </a:t>
                      </a:r>
                      <a:r>
                        <a:rPr lang="en-US" sz="1700" kern="1200" dirty="0" smtClean="0">
                          <a:solidFill>
                            <a:schemeClr val="dk1"/>
                          </a:solidFill>
                          <a:effectLst/>
                          <a:latin typeface="Cambria" panose="02040503050406030204" pitchFamily="18" charset="0"/>
                          <a:ea typeface="+mn-ea"/>
                          <a:cs typeface="+mn-cs"/>
                        </a:rPr>
                        <a:t>Development Act, 2006.</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Refer Check List </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42514">
                <a:tc>
                  <a:txBody>
                    <a:bodyPr/>
                    <a:lstStyle/>
                    <a:p>
                      <a:r>
                        <a:rPr lang="en-US" sz="1700" dirty="0" smtClean="0">
                          <a:latin typeface="Cambria" panose="02040503050406030204" pitchFamily="18" charset="0"/>
                        </a:rPr>
                        <a:t>23</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kern="1200" dirty="0" smtClean="0">
                          <a:solidFill>
                            <a:schemeClr val="dk1"/>
                          </a:solidFill>
                          <a:effectLst/>
                          <a:latin typeface="Cambria" panose="02040503050406030204" pitchFamily="18" charset="0"/>
                          <a:ea typeface="+mn-ea"/>
                          <a:cs typeface="+mn-cs"/>
                        </a:rPr>
                        <a:t>Particulars of </a:t>
                      </a:r>
                      <a:r>
                        <a:rPr lang="en-US" sz="1700" kern="1200" dirty="0" smtClean="0">
                          <a:solidFill>
                            <a:srgbClr val="C00000"/>
                          </a:solidFill>
                          <a:effectLst/>
                          <a:latin typeface="Cambria" panose="02040503050406030204" pitchFamily="18" charset="0"/>
                          <a:ea typeface="+mn-ea"/>
                          <a:cs typeface="+mn-cs"/>
                        </a:rPr>
                        <a:t>payments made to persons specified</a:t>
                      </a:r>
                      <a:r>
                        <a:rPr lang="en-US" sz="1700" kern="1200" dirty="0" smtClean="0">
                          <a:solidFill>
                            <a:schemeClr val="dk1"/>
                          </a:solidFill>
                          <a:effectLst/>
                          <a:latin typeface="Cambria" panose="02040503050406030204" pitchFamily="18" charset="0"/>
                          <a:ea typeface="+mn-ea"/>
                          <a:cs typeface="+mn-cs"/>
                        </a:rPr>
                        <a:t> under section 40A(2)(b).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700" kern="1200" dirty="0" smtClean="0">
                        <a:solidFill>
                          <a:schemeClr val="dk1"/>
                        </a:solidFill>
                        <a:effectLst/>
                        <a:latin typeface="Cambria"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700" kern="1200" dirty="0" smtClean="0">
                        <a:solidFill>
                          <a:schemeClr val="dk1"/>
                        </a:solidFill>
                        <a:effectLst/>
                        <a:latin typeface="Cambria"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kern="1200" dirty="0" smtClean="0">
                          <a:solidFill>
                            <a:schemeClr val="dk1"/>
                          </a:solidFill>
                          <a:effectLst/>
                          <a:latin typeface="Cambria" panose="02040503050406030204" pitchFamily="18" charset="0"/>
                          <a:ea typeface="+mn-ea"/>
                          <a:cs typeface="+mn-cs"/>
                        </a:rPr>
                        <a:t>40A(2)(b): Relatives</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from the client indicating the following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List of persons specified under section 40A(2)(b)</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Details of payments made to persons specified in above list.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schedule with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Relevant contracts/agreements with specified persons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Relevant supports for payments made to such specified persons.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accounts to identify any payments made to persons specified under section 40A(2)(b).</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899206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1424628"/>
              </p:ext>
            </p:extLst>
          </p:nvPr>
        </p:nvGraphicFramePr>
        <p:xfrm>
          <a:off x="304800" y="838201"/>
          <a:ext cx="8686800" cy="5426990"/>
        </p:xfrm>
        <a:graphic>
          <a:graphicData uri="http://schemas.openxmlformats.org/drawingml/2006/table">
            <a:tbl>
              <a:tblPr firstRow="1" bandRow="1">
                <a:tableStyleId>{5C22544A-7EE6-4342-B048-85BDC9FD1C3A}</a:tableStyleId>
              </a:tblPr>
              <a:tblGrid>
                <a:gridCol w="685800"/>
                <a:gridCol w="2286000"/>
                <a:gridCol w="5715000"/>
              </a:tblGrid>
              <a:tr h="32417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45036">
                <a:tc>
                  <a:txBody>
                    <a:bodyPr/>
                    <a:lstStyle/>
                    <a:p>
                      <a:r>
                        <a:rPr lang="en-US" sz="1700" dirty="0" smtClean="0">
                          <a:latin typeface="Cambria" panose="02040503050406030204" pitchFamily="18" charset="0"/>
                        </a:rPr>
                        <a:t>24</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kern="1200" dirty="0" smtClean="0">
                          <a:solidFill>
                            <a:schemeClr val="dk1"/>
                          </a:solidFill>
                          <a:effectLst/>
                          <a:latin typeface="Cambria" panose="02040503050406030204" pitchFamily="18" charset="0"/>
                          <a:ea typeface="+mn-ea"/>
                          <a:cs typeface="+mn-cs"/>
                        </a:rPr>
                        <a:t>Amounts </a:t>
                      </a:r>
                      <a:r>
                        <a:rPr lang="en-US" sz="1700" kern="1200" dirty="0" smtClean="0">
                          <a:solidFill>
                            <a:srgbClr val="C00000"/>
                          </a:solidFill>
                          <a:effectLst/>
                          <a:latin typeface="Cambria" panose="02040503050406030204" pitchFamily="18" charset="0"/>
                          <a:ea typeface="+mn-ea"/>
                          <a:cs typeface="+mn-cs"/>
                        </a:rPr>
                        <a:t>deemed to be profits and gains </a:t>
                      </a:r>
                      <a:r>
                        <a:rPr lang="en-US" sz="1700" kern="1200" dirty="0" smtClean="0">
                          <a:solidFill>
                            <a:schemeClr val="dk1"/>
                          </a:solidFill>
                          <a:effectLst/>
                          <a:latin typeface="Cambria" panose="02040503050406030204" pitchFamily="18" charset="0"/>
                          <a:ea typeface="+mn-ea"/>
                          <a:cs typeface="+mn-cs"/>
                        </a:rPr>
                        <a:t>under section 32AC or 33AB or 33ABA or 33AC  or</a:t>
                      </a:r>
                      <a:r>
                        <a:rPr lang="en-US" sz="1700" kern="1200" baseline="0" dirty="0" smtClean="0">
                          <a:solidFill>
                            <a:schemeClr val="dk1"/>
                          </a:solidFill>
                          <a:effectLst/>
                          <a:latin typeface="Cambria" panose="02040503050406030204" pitchFamily="18" charset="0"/>
                          <a:ea typeface="+mn-ea"/>
                          <a:cs typeface="+mn-cs"/>
                        </a:rPr>
                        <a:t> </a:t>
                      </a:r>
                      <a:r>
                        <a:rPr lang="en-US" sz="1700" b="1" kern="1200" baseline="0" dirty="0" smtClean="0">
                          <a:solidFill>
                            <a:schemeClr val="accent6">
                              <a:lumMod val="50000"/>
                            </a:schemeClr>
                          </a:solidFill>
                          <a:effectLst/>
                          <a:latin typeface="Cambria" panose="02040503050406030204" pitchFamily="18" charset="0"/>
                          <a:ea typeface="+mn-ea"/>
                          <a:cs typeface="+mn-cs"/>
                        </a:rPr>
                        <a:t>32AD</a:t>
                      </a:r>
                      <a:endParaRPr lang="en-US" sz="1700" b="1"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amounts deemed to be profits and gains under the relevant sections.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assessments completed/ prior year tax returns to examine the basis adopted in earlier years.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accounts to ensure that all such amounts have been appropriately disclosed.</a:t>
                      </a:r>
                    </a:p>
                    <a:p>
                      <a:pPr marL="285750" lvl="0" indent="-285750">
                        <a:buFont typeface="Arial" panose="020B0604020202020204" pitchFamily="34" charset="0"/>
                        <a:buChar char="•"/>
                      </a:pPr>
                      <a:r>
                        <a:rPr lang="en-US" sz="1700" b="1" kern="1200" dirty="0" smtClean="0">
                          <a:solidFill>
                            <a:schemeClr val="accent6">
                              <a:lumMod val="50000"/>
                            </a:schemeClr>
                          </a:solidFill>
                          <a:effectLst/>
                          <a:latin typeface="Cambria" panose="02040503050406030204" pitchFamily="18" charset="0"/>
                          <a:ea typeface="+mn-ea"/>
                          <a:cs typeface="+mn-cs"/>
                        </a:rPr>
                        <a:t>Deemed Gains</a:t>
                      </a:r>
                      <a:r>
                        <a:rPr lang="en-US" sz="1700" b="1" kern="1200" baseline="0" dirty="0" smtClean="0">
                          <a:solidFill>
                            <a:schemeClr val="accent6">
                              <a:lumMod val="50000"/>
                            </a:schemeClr>
                          </a:solidFill>
                          <a:effectLst/>
                          <a:latin typeface="Cambria" panose="02040503050406030204" pitchFamily="18" charset="0"/>
                          <a:ea typeface="+mn-ea"/>
                          <a:cs typeface="+mn-cs"/>
                        </a:rPr>
                        <a:t> u/s 32AD should be reported</a:t>
                      </a:r>
                      <a:endParaRPr lang="en-US" sz="1700" b="1" kern="1200" dirty="0" smtClean="0">
                        <a:solidFill>
                          <a:schemeClr val="accent6">
                            <a:lumMod val="50000"/>
                          </a:schemeClr>
                        </a:solidFill>
                        <a:effectLst/>
                        <a:latin typeface="Cambria" panose="02040503050406030204" pitchFamily="18" charset="0"/>
                        <a:ea typeface="+mn-ea"/>
                        <a:cs typeface="+mn-cs"/>
                      </a:endParaRP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12390">
                <a:tc>
                  <a:txBody>
                    <a:bodyPr/>
                    <a:lstStyle/>
                    <a:p>
                      <a:r>
                        <a:rPr lang="en-US" sz="1700" dirty="0" smtClean="0">
                          <a:latin typeface="Cambria" panose="02040503050406030204" pitchFamily="18" charset="0"/>
                        </a:rPr>
                        <a:t>25</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kern="1200" dirty="0" smtClean="0">
                          <a:solidFill>
                            <a:schemeClr val="dk1"/>
                          </a:solidFill>
                          <a:effectLst/>
                          <a:latin typeface="Cambria" panose="02040503050406030204" pitchFamily="18" charset="0"/>
                          <a:ea typeface="+mn-ea"/>
                          <a:cs typeface="+mn-cs"/>
                        </a:rPr>
                        <a:t>Any </a:t>
                      </a:r>
                      <a:r>
                        <a:rPr lang="en-US" sz="1700" kern="1200" dirty="0" smtClean="0">
                          <a:solidFill>
                            <a:srgbClr val="C00000"/>
                          </a:solidFill>
                          <a:effectLst/>
                          <a:latin typeface="Cambria" panose="02040503050406030204" pitchFamily="18" charset="0"/>
                          <a:ea typeface="+mn-ea"/>
                          <a:cs typeface="+mn-cs"/>
                        </a:rPr>
                        <a:t>amount of profit chargeable to tax under section 41 </a:t>
                      </a:r>
                      <a:r>
                        <a:rPr lang="en-US" sz="1700" kern="1200" dirty="0" smtClean="0">
                          <a:solidFill>
                            <a:schemeClr val="dk1"/>
                          </a:solidFill>
                          <a:effectLst/>
                          <a:latin typeface="Cambria" panose="02040503050406030204" pitchFamily="18" charset="0"/>
                          <a:ea typeface="+mn-ea"/>
                          <a:cs typeface="+mn-cs"/>
                        </a:rPr>
                        <a:t>and computation thereof.</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amount of profit chargeable to tax under the aforesaid clause and the computation thereof.</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other relevant support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accounts to ensure that all such sums have been appropriately disclosed.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511832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92862989"/>
              </p:ext>
            </p:extLst>
          </p:nvPr>
        </p:nvGraphicFramePr>
        <p:xfrm>
          <a:off x="304800" y="762000"/>
          <a:ext cx="8686800" cy="5884024"/>
        </p:xfrm>
        <a:graphic>
          <a:graphicData uri="http://schemas.openxmlformats.org/drawingml/2006/table">
            <a:tbl>
              <a:tblPr firstRow="1" bandRow="1">
                <a:tableStyleId>{5C22544A-7EE6-4342-B048-85BDC9FD1C3A}</a:tableStyleId>
              </a:tblPr>
              <a:tblGrid>
                <a:gridCol w="457200"/>
                <a:gridCol w="3276600"/>
                <a:gridCol w="4953000"/>
              </a:tblGrid>
              <a:tr h="592975">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74424">
                <a:tc>
                  <a:txBody>
                    <a:bodyPr/>
                    <a:lstStyle/>
                    <a:p>
                      <a:r>
                        <a:rPr lang="en-US" sz="1700" dirty="0" smtClean="0">
                          <a:latin typeface="Cambria" panose="02040503050406030204" pitchFamily="18" charset="0"/>
                        </a:rPr>
                        <a:t>26(</a:t>
                      </a:r>
                      <a:r>
                        <a:rPr lang="en-US" sz="1700" dirty="0" err="1" smtClean="0">
                          <a:latin typeface="Cambria" panose="02040503050406030204" pitchFamily="18" charset="0"/>
                        </a:rPr>
                        <a:t>i</a:t>
                      </a:r>
                      <a:r>
                        <a:rPr lang="en-US" sz="1700" dirty="0" smtClean="0">
                          <a:latin typeface="Cambria" panose="02040503050406030204" pitchFamily="18" charset="0"/>
                        </a:rPr>
                        <a:t>)</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In respect of any sum referred to in clause</a:t>
                      </a:r>
                    </a:p>
                    <a:p>
                      <a:r>
                        <a:rPr lang="en-US" sz="1700" kern="1200" dirty="0" smtClean="0">
                          <a:solidFill>
                            <a:schemeClr val="dk1"/>
                          </a:solidFill>
                          <a:effectLst/>
                          <a:latin typeface="Cambria" panose="02040503050406030204" pitchFamily="18" charset="0"/>
                          <a:ea typeface="+mn-ea"/>
                          <a:cs typeface="+mn-cs"/>
                        </a:rPr>
                        <a:t>(a),(b),(c),(d),(e),(f) or </a:t>
                      </a:r>
                      <a:r>
                        <a:rPr lang="en-US" sz="1700" b="1" kern="1200" dirty="0" smtClean="0">
                          <a:solidFill>
                            <a:schemeClr val="accent6">
                              <a:lumMod val="50000"/>
                            </a:schemeClr>
                          </a:solidFill>
                          <a:effectLst/>
                          <a:latin typeface="Cambria" panose="02040503050406030204" pitchFamily="18" charset="0"/>
                          <a:ea typeface="+mn-ea"/>
                          <a:cs typeface="+mn-cs"/>
                        </a:rPr>
                        <a:t>(g)</a:t>
                      </a:r>
                      <a:r>
                        <a:rPr lang="en-US" sz="1700" kern="1200" dirty="0" smtClean="0">
                          <a:solidFill>
                            <a:schemeClr val="dk1"/>
                          </a:solidFill>
                          <a:effectLst/>
                          <a:latin typeface="Cambria" panose="02040503050406030204" pitchFamily="18" charset="0"/>
                          <a:ea typeface="+mn-ea"/>
                          <a:cs typeface="+mn-cs"/>
                        </a:rPr>
                        <a:t> of section </a:t>
                      </a:r>
                      <a:r>
                        <a:rPr lang="en-US" sz="1700" kern="1200" dirty="0" smtClean="0">
                          <a:solidFill>
                            <a:srgbClr val="C00000"/>
                          </a:solidFill>
                          <a:effectLst/>
                          <a:latin typeface="Cambria" panose="02040503050406030204" pitchFamily="18" charset="0"/>
                          <a:ea typeface="+mn-ea"/>
                          <a:cs typeface="+mn-cs"/>
                        </a:rPr>
                        <a:t>43B the liability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pre-existed on the first day of the previous year but was not allowed in the assessment of any preceding previous year and was</a:t>
                      </a:r>
                    </a:p>
                    <a:p>
                      <a:pPr marL="28575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paid during the previous year;</a:t>
                      </a:r>
                    </a:p>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not paid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was incurred in the previous year and was</a:t>
                      </a:r>
                    </a:p>
                    <a:p>
                      <a:pPr marL="285750" lvl="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paid on or before the due date for furnishing the return of income or the previous year under section 139(1);</a:t>
                      </a:r>
                    </a:p>
                    <a:p>
                      <a:pPr marL="285750" indent="-285750">
                        <a:buFont typeface="Wingdings" panose="05000000000000000000" pitchFamily="2" charset="2"/>
                        <a:buChar char="Ø"/>
                      </a:pPr>
                      <a:r>
                        <a:rPr lang="en-US" sz="1700" kern="1200" dirty="0" smtClean="0">
                          <a:solidFill>
                            <a:schemeClr val="dk1"/>
                          </a:solidFill>
                          <a:effectLst/>
                          <a:latin typeface="Cambria" panose="02040503050406030204" pitchFamily="18" charset="0"/>
                          <a:ea typeface="+mn-ea"/>
                          <a:cs typeface="+mn-cs"/>
                        </a:rPr>
                        <a:t>not paid on or before the aforesaid date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following information in respect of the items referred to in clause (a),(c),(d),(e) or </a:t>
                      </a:r>
                      <a:r>
                        <a:rPr lang="en-US" sz="1700" b="1" kern="1200" dirty="0" smtClean="0">
                          <a:solidFill>
                            <a:schemeClr val="accent6">
                              <a:lumMod val="50000"/>
                            </a:schemeClr>
                          </a:solidFill>
                          <a:effectLst/>
                          <a:latin typeface="Cambria" panose="02040503050406030204" pitchFamily="18" charset="0"/>
                          <a:ea typeface="+mn-ea"/>
                          <a:cs typeface="+mn-cs"/>
                        </a:rPr>
                        <a:t>(g)</a:t>
                      </a:r>
                      <a:r>
                        <a:rPr lang="en-US" sz="1700" kern="1200" baseline="0" dirty="0" smtClean="0">
                          <a:solidFill>
                            <a:schemeClr val="dk1"/>
                          </a:solidFill>
                          <a:effectLst/>
                          <a:latin typeface="Cambria" panose="02040503050406030204" pitchFamily="18" charset="0"/>
                          <a:ea typeface="+mn-ea"/>
                          <a:cs typeface="+mn-cs"/>
                        </a:rPr>
                        <a:t> </a:t>
                      </a:r>
                      <a:r>
                        <a:rPr lang="en-US" sz="1700" kern="1200" dirty="0" smtClean="0">
                          <a:solidFill>
                            <a:schemeClr val="dk1"/>
                          </a:solidFill>
                          <a:effectLst/>
                          <a:latin typeface="Cambria" panose="02040503050406030204" pitchFamily="18" charset="0"/>
                          <a:ea typeface="+mn-ea"/>
                          <a:cs typeface="+mn-cs"/>
                        </a:rPr>
                        <a:t>of section 43B :</a:t>
                      </a:r>
                    </a:p>
                    <a:p>
                      <a:pPr lvl="0"/>
                      <a:r>
                        <a:rPr lang="en-US" sz="1700" kern="1200" dirty="0" smtClean="0">
                          <a:solidFill>
                            <a:schemeClr val="dk1"/>
                          </a:solidFill>
                          <a:effectLst/>
                          <a:latin typeface="Cambria" panose="02040503050406030204" pitchFamily="18" charset="0"/>
                          <a:ea typeface="+mn-ea"/>
                          <a:cs typeface="+mn-cs"/>
                        </a:rPr>
                        <a:t>           - Liability at the beginning of the year</a:t>
                      </a:r>
                    </a:p>
                    <a:p>
                      <a:pPr marL="682625" lvl="0" indent="-682625"/>
                      <a:r>
                        <a:rPr lang="en-US" sz="1700" kern="1200" dirty="0" smtClean="0">
                          <a:solidFill>
                            <a:schemeClr val="dk1"/>
                          </a:solidFill>
                          <a:effectLst/>
                          <a:latin typeface="Cambria" panose="02040503050406030204" pitchFamily="18" charset="0"/>
                          <a:ea typeface="+mn-ea"/>
                          <a:cs typeface="+mn-cs"/>
                        </a:rPr>
                        <a:t>           -</a:t>
                      </a:r>
                      <a:r>
                        <a:rPr lang="en-US" sz="1700" kern="1200" baseline="0" dirty="0" smtClean="0">
                          <a:solidFill>
                            <a:schemeClr val="dk1"/>
                          </a:solidFill>
                          <a:effectLst/>
                          <a:latin typeface="Cambria" panose="02040503050406030204" pitchFamily="18" charset="0"/>
                          <a:ea typeface="+mn-ea"/>
                          <a:cs typeface="+mn-cs"/>
                        </a:rPr>
                        <a:t> </a:t>
                      </a:r>
                      <a:r>
                        <a:rPr lang="en-US" sz="1700" kern="1200" dirty="0" smtClean="0">
                          <a:solidFill>
                            <a:schemeClr val="dk1"/>
                          </a:solidFill>
                          <a:effectLst/>
                          <a:latin typeface="Cambria" panose="02040503050406030204" pitchFamily="18" charset="0"/>
                          <a:ea typeface="+mn-ea"/>
                          <a:cs typeface="+mn-cs"/>
                        </a:rPr>
                        <a:t>Amount paid during the year including the      date of payment</a:t>
                      </a:r>
                    </a:p>
                    <a:p>
                      <a:pPr lvl="0"/>
                      <a:r>
                        <a:rPr lang="en-US" sz="1700" kern="1200" dirty="0" smtClean="0">
                          <a:solidFill>
                            <a:schemeClr val="dk1"/>
                          </a:solidFill>
                          <a:effectLst/>
                          <a:latin typeface="Cambria" panose="02040503050406030204" pitchFamily="18" charset="0"/>
                          <a:ea typeface="+mn-ea"/>
                          <a:cs typeface="+mn-cs"/>
                        </a:rPr>
                        <a:t>           - Amount not paid during the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amounts and dates with audited schedules and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 respect of the items mentioned above, specifically indicating the following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Liability incurred during the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paid on or before the due date for furnishing the return of income under section 139(1) along with date of payment.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not paid on or before the aforesaid date.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 Agree the amounts and dates with audited schedules and relevant supporting documents.</a:t>
                      </a:r>
                    </a:p>
                    <a:p>
                      <a:pPr marL="285750" indent="-285750">
                        <a:buFont typeface="Arial" panose="020B0604020202020204" pitchFamily="34" charset="0"/>
                        <a:buChar char="•"/>
                      </a:pPr>
                      <a:r>
                        <a:rPr lang="en-US" sz="1700" b="1" kern="1200" dirty="0" smtClean="0">
                          <a:solidFill>
                            <a:schemeClr val="accent6">
                              <a:lumMod val="50000"/>
                            </a:schemeClr>
                          </a:solidFill>
                          <a:effectLst/>
                          <a:latin typeface="Cambria" panose="02040503050406030204" pitchFamily="18" charset="0"/>
                          <a:ea typeface="+mn-ea"/>
                          <a:cs typeface="+mn-cs"/>
                        </a:rPr>
                        <a:t>Payable to Indian Railways for use of assets.</a:t>
                      </a:r>
                      <a:endParaRPr lang="en-US" sz="1700" b="1"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420845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36235390"/>
              </p:ext>
            </p:extLst>
          </p:nvPr>
        </p:nvGraphicFramePr>
        <p:xfrm>
          <a:off x="304800" y="838200"/>
          <a:ext cx="8686800" cy="5257799"/>
        </p:xfrm>
        <a:graphic>
          <a:graphicData uri="http://schemas.openxmlformats.org/drawingml/2006/table">
            <a:tbl>
              <a:tblPr firstRow="1" bandRow="1">
                <a:tableStyleId>{5C22544A-7EE6-4342-B048-85BDC9FD1C3A}</a:tableStyleId>
              </a:tblPr>
              <a:tblGrid>
                <a:gridCol w="685800"/>
                <a:gridCol w="3276600"/>
                <a:gridCol w="4724400"/>
              </a:tblGrid>
              <a:tr h="41311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44686">
                <a:tc>
                  <a:txBody>
                    <a:bodyPr/>
                    <a:lstStyle/>
                    <a:p>
                      <a:r>
                        <a:rPr lang="en-US" sz="1700" dirty="0" smtClean="0">
                          <a:latin typeface="Cambria" panose="02040503050406030204" pitchFamily="18" charset="0"/>
                        </a:rPr>
                        <a:t>27</a:t>
                      </a:r>
                    </a:p>
                    <a:p>
                      <a:r>
                        <a:rPr lang="en-US" sz="1700" dirty="0" smtClean="0">
                          <a:latin typeface="Cambria" panose="02040503050406030204" pitchFamily="18" charset="0"/>
                        </a:rPr>
                        <a:t>(A)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Amount of Central Value Added Tax credits availed of or </a:t>
                      </a:r>
                      <a:r>
                        <a:rPr lang="en-US" sz="1700" kern="1200" dirty="0" err="1" smtClean="0">
                          <a:solidFill>
                            <a:schemeClr val="dk1"/>
                          </a:solidFill>
                          <a:effectLst/>
                          <a:latin typeface="Cambria" panose="02040503050406030204" pitchFamily="18" charset="0"/>
                          <a:ea typeface="+mn-ea"/>
                          <a:cs typeface="+mn-cs"/>
                        </a:rPr>
                        <a:t>utilised</a:t>
                      </a:r>
                      <a:r>
                        <a:rPr lang="en-US" sz="1700" kern="1200" dirty="0" smtClean="0">
                          <a:solidFill>
                            <a:schemeClr val="dk1"/>
                          </a:solidFill>
                          <a:effectLst/>
                          <a:latin typeface="Cambria" panose="02040503050406030204" pitchFamily="18" charset="0"/>
                          <a:ea typeface="+mn-ea"/>
                          <a:cs typeface="+mn-cs"/>
                        </a:rPr>
                        <a:t> during the previous year and its treatment in the profit and loss account and treatment of outstanding Central Value Added Tax credits in the accounts.</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separately the following in respect of capital goods and raw material and components :</a:t>
                      </a:r>
                    </a:p>
                    <a:p>
                      <a:pPr lvl="0"/>
                      <a:r>
                        <a:rPr lang="en-US" sz="1700" kern="1200" dirty="0" smtClean="0">
                          <a:solidFill>
                            <a:schemeClr val="dk1"/>
                          </a:solidFill>
                          <a:effectLst/>
                          <a:latin typeface="Cambria" panose="02040503050406030204" pitchFamily="18" charset="0"/>
                          <a:ea typeface="+mn-ea"/>
                          <a:cs typeface="+mn-cs"/>
                        </a:rPr>
                        <a:t>      - </a:t>
                      </a:r>
                      <a:r>
                        <a:rPr lang="en-US" sz="1700" kern="1200" dirty="0" err="1" smtClean="0">
                          <a:solidFill>
                            <a:schemeClr val="dk1"/>
                          </a:solidFill>
                          <a:effectLst/>
                          <a:latin typeface="Cambria" panose="02040503050406030204" pitchFamily="18" charset="0"/>
                          <a:ea typeface="+mn-ea"/>
                          <a:cs typeface="+mn-cs"/>
                        </a:rPr>
                        <a:t>Modvat</a:t>
                      </a:r>
                      <a:r>
                        <a:rPr lang="en-US" sz="1700" kern="1200" dirty="0" smtClean="0">
                          <a:solidFill>
                            <a:schemeClr val="dk1"/>
                          </a:solidFill>
                          <a:effectLst/>
                          <a:latin typeface="Cambria" panose="02040503050406030204" pitchFamily="18" charset="0"/>
                          <a:ea typeface="+mn-ea"/>
                          <a:cs typeface="+mn-cs"/>
                        </a:rPr>
                        <a:t> credit availed during the year.</a:t>
                      </a:r>
                    </a:p>
                    <a:p>
                      <a:pPr lvl="0"/>
                      <a:r>
                        <a:rPr lang="en-US" sz="1700" kern="1200" dirty="0" smtClean="0">
                          <a:solidFill>
                            <a:schemeClr val="dk1"/>
                          </a:solidFill>
                          <a:effectLst/>
                          <a:latin typeface="Cambria" panose="02040503050406030204" pitchFamily="18" charset="0"/>
                          <a:ea typeface="+mn-ea"/>
                          <a:cs typeface="+mn-cs"/>
                        </a:rPr>
                        <a:t>      - </a:t>
                      </a:r>
                      <a:r>
                        <a:rPr lang="en-US" sz="1700" kern="1200" dirty="0" err="1" smtClean="0">
                          <a:solidFill>
                            <a:schemeClr val="dk1"/>
                          </a:solidFill>
                          <a:effectLst/>
                          <a:latin typeface="Cambria" panose="02040503050406030204" pitchFamily="18" charset="0"/>
                          <a:ea typeface="+mn-ea"/>
                          <a:cs typeface="+mn-cs"/>
                        </a:rPr>
                        <a:t>Modvat</a:t>
                      </a:r>
                      <a:r>
                        <a:rPr lang="en-US" sz="1700" kern="1200" dirty="0" smtClean="0">
                          <a:solidFill>
                            <a:schemeClr val="dk1"/>
                          </a:solidFill>
                          <a:effectLst/>
                          <a:latin typeface="Cambria" panose="02040503050406030204" pitchFamily="18" charset="0"/>
                          <a:ea typeface="+mn-ea"/>
                          <a:cs typeface="+mn-cs"/>
                        </a:rPr>
                        <a:t> credit utilized during the year</a:t>
                      </a:r>
                    </a:p>
                    <a:p>
                      <a:pPr lvl="0"/>
                      <a:r>
                        <a:rPr lang="en-US" sz="1700" kern="1200" dirty="0" smtClean="0">
                          <a:solidFill>
                            <a:schemeClr val="dk1"/>
                          </a:solidFill>
                          <a:effectLst/>
                          <a:latin typeface="Cambria" panose="02040503050406030204" pitchFamily="18" charset="0"/>
                          <a:ea typeface="+mn-ea"/>
                          <a:cs typeface="+mn-cs"/>
                        </a:rPr>
                        <a:t>      - Treatment of the same in the Profit and  Loss account.</a:t>
                      </a:r>
                    </a:p>
                    <a:p>
                      <a:pPr lvl="0"/>
                      <a:r>
                        <a:rPr lang="en-US" sz="1700" kern="1200" dirty="0" smtClean="0">
                          <a:solidFill>
                            <a:schemeClr val="dk1"/>
                          </a:solidFill>
                          <a:effectLst/>
                          <a:latin typeface="Cambria" panose="02040503050406030204" pitchFamily="18" charset="0"/>
                          <a:ea typeface="+mn-ea"/>
                          <a:cs typeface="+mn-cs"/>
                        </a:rPr>
                        <a:t>       - Treatment of outstanding </a:t>
                      </a:r>
                      <a:r>
                        <a:rPr lang="en-US" sz="1700" kern="1200" dirty="0" err="1" smtClean="0">
                          <a:solidFill>
                            <a:schemeClr val="dk1"/>
                          </a:solidFill>
                          <a:effectLst/>
                          <a:latin typeface="Cambria" panose="02040503050406030204" pitchFamily="18" charset="0"/>
                          <a:ea typeface="+mn-ea"/>
                          <a:cs typeface="+mn-cs"/>
                        </a:rPr>
                        <a:t>modvat</a:t>
                      </a:r>
                      <a:r>
                        <a:rPr lang="en-US" sz="1700" kern="1200" dirty="0" smtClean="0">
                          <a:solidFill>
                            <a:schemeClr val="dk1"/>
                          </a:solidFill>
                          <a:effectLst/>
                          <a:latin typeface="Cambria" panose="02040503050406030204" pitchFamily="18" charset="0"/>
                          <a:ea typeface="+mn-ea"/>
                          <a:cs typeface="+mn-cs"/>
                        </a:rPr>
                        <a:t> credit.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to the audited schedules and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An appropriate disclosure on the accounting policy followed by the company on `treatment of CENVAT should be provided.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406298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72926891"/>
              </p:ext>
            </p:extLst>
          </p:nvPr>
        </p:nvGraphicFramePr>
        <p:xfrm>
          <a:off x="304800" y="838200"/>
          <a:ext cx="8686800" cy="3550920"/>
        </p:xfrm>
        <a:graphic>
          <a:graphicData uri="http://schemas.openxmlformats.org/drawingml/2006/table">
            <a:tbl>
              <a:tblPr firstRow="1" bandRow="1">
                <a:tableStyleId>{5C22544A-7EE6-4342-B048-85BDC9FD1C3A}</a:tableStyleId>
              </a:tblPr>
              <a:tblGrid>
                <a:gridCol w="685800"/>
                <a:gridCol w="3505200"/>
                <a:gridCol w="4495800"/>
              </a:tblGrid>
              <a:tr h="327006">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32238">
                <a:tc>
                  <a:txBody>
                    <a:bodyPr/>
                    <a:lstStyle/>
                    <a:p>
                      <a:r>
                        <a:rPr lang="en-US" sz="1700" dirty="0" smtClean="0">
                          <a:latin typeface="Cambria" panose="02040503050406030204" pitchFamily="18" charset="0"/>
                        </a:rPr>
                        <a:t>27</a:t>
                      </a:r>
                    </a:p>
                    <a:p>
                      <a:r>
                        <a:rPr lang="en-US" sz="1700" dirty="0" smtClean="0">
                          <a:latin typeface="Cambria" panose="02040503050406030204" pitchFamily="18" charset="0"/>
                        </a:rPr>
                        <a:t>(B)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Particulars of </a:t>
                      </a:r>
                      <a:r>
                        <a:rPr lang="en-US" sz="1700" kern="1200" dirty="0" smtClean="0">
                          <a:solidFill>
                            <a:srgbClr val="C00000"/>
                          </a:solidFill>
                          <a:effectLst/>
                          <a:latin typeface="Cambria" panose="02040503050406030204" pitchFamily="18" charset="0"/>
                          <a:ea typeface="+mn-ea"/>
                          <a:cs typeface="+mn-cs"/>
                        </a:rPr>
                        <a:t>income or expenditure of prior period credited or debited</a:t>
                      </a:r>
                      <a:r>
                        <a:rPr lang="en-US" sz="1700" kern="1200" dirty="0" smtClean="0">
                          <a:solidFill>
                            <a:schemeClr val="dk1"/>
                          </a:solidFill>
                          <a:effectLst/>
                          <a:latin typeface="Cambria" panose="02040503050406030204" pitchFamily="18" charset="0"/>
                          <a:ea typeface="+mn-ea"/>
                          <a:cs typeface="+mn-cs"/>
                        </a:rPr>
                        <a:t> to the profit and loss account.</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income/expenditure  relating to prior period credited/debited to the profit and loss account during the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items under the head prior period adjustment and the notes to the accounts to ensure all such expenditure/income has been disclosed in the above schedule.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90374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30561199"/>
              </p:ext>
            </p:extLst>
          </p:nvPr>
        </p:nvGraphicFramePr>
        <p:xfrm>
          <a:off x="304800" y="838200"/>
          <a:ext cx="8686800" cy="5251356"/>
        </p:xfrm>
        <a:graphic>
          <a:graphicData uri="http://schemas.openxmlformats.org/drawingml/2006/table">
            <a:tbl>
              <a:tblPr firstRow="1" bandRow="1">
                <a:tableStyleId>{5C22544A-7EE6-4342-B048-85BDC9FD1C3A}</a:tableStyleId>
              </a:tblPr>
              <a:tblGrid>
                <a:gridCol w="685800"/>
                <a:gridCol w="3505200"/>
                <a:gridCol w="4495800"/>
              </a:tblGrid>
              <a:tr h="327006">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18596">
                <a:tc>
                  <a:txBody>
                    <a:bodyPr/>
                    <a:lstStyle/>
                    <a:p>
                      <a:r>
                        <a:rPr lang="en-US" sz="1700" dirty="0" smtClean="0">
                          <a:latin typeface="Cambria" panose="02040503050406030204" pitchFamily="18" charset="0"/>
                        </a:rPr>
                        <a:t>28</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during the previous year the Assesse has received any property, being share of a company not being a company in which the public are substantially interested, without consideration or for inadequate consideration as referred to </a:t>
                      </a:r>
                      <a:r>
                        <a:rPr lang="en-US" sz="1700" kern="1200" dirty="0" smtClean="0">
                          <a:solidFill>
                            <a:srgbClr val="C00000"/>
                          </a:solidFill>
                          <a:effectLst/>
                          <a:latin typeface="Cambria" panose="02040503050406030204" pitchFamily="18" charset="0"/>
                          <a:ea typeface="+mn-ea"/>
                          <a:cs typeface="+mn-cs"/>
                        </a:rPr>
                        <a:t>in section 56(2)(</a:t>
                      </a:r>
                      <a:r>
                        <a:rPr lang="en-US" sz="1700" kern="1200" dirty="0" err="1" smtClean="0">
                          <a:solidFill>
                            <a:srgbClr val="C00000"/>
                          </a:solidFill>
                          <a:effectLst/>
                          <a:latin typeface="Cambria" panose="02040503050406030204" pitchFamily="18" charset="0"/>
                          <a:ea typeface="+mn-ea"/>
                          <a:cs typeface="+mn-cs"/>
                        </a:rPr>
                        <a:t>viia</a:t>
                      </a:r>
                      <a:r>
                        <a:rPr lang="en-US" sz="1700" kern="1200" dirty="0" smtClean="0">
                          <a:solidFill>
                            <a:srgbClr val="C00000"/>
                          </a:solidFill>
                          <a:effectLst/>
                          <a:latin typeface="Cambria" panose="02040503050406030204" pitchFamily="18" charset="0"/>
                          <a:ea typeface="+mn-ea"/>
                          <a:cs typeface="+mn-cs"/>
                        </a:rPr>
                        <a:t>), </a:t>
                      </a:r>
                      <a:r>
                        <a:rPr lang="en-US" sz="1700" kern="1200" dirty="0" smtClean="0">
                          <a:solidFill>
                            <a:schemeClr val="dk1"/>
                          </a:solidFill>
                          <a:effectLst/>
                          <a:latin typeface="Cambria" panose="02040503050406030204" pitchFamily="18" charset="0"/>
                          <a:ea typeface="+mn-ea"/>
                          <a:cs typeface="+mn-cs"/>
                        </a:rPr>
                        <a:t>if yes, please furnish the details of the same.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dirty="0" smtClean="0">
                          <a:solidFill>
                            <a:schemeClr val="dk1"/>
                          </a:solidFill>
                          <a:effectLst/>
                          <a:latin typeface="Cambria" panose="02040503050406030204" pitchFamily="18" charset="0"/>
                          <a:ea typeface="+mn-ea"/>
                          <a:cs typeface="+mn-cs"/>
                        </a:rPr>
                        <a:t>Obtain from the auditee, a list containing the details of shares received, if any, by him from any other company and verify the same from the books of accounts and other relevant documents.</a:t>
                      </a:r>
                    </a:p>
                    <a:p>
                      <a:pPr marL="285750" indent="-285750">
                        <a:buFont typeface="Arial" panose="020B0604020202020204" pitchFamily="34" charset="0"/>
                        <a:buChar char="•"/>
                      </a:pP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18596">
                <a:tc>
                  <a:txBody>
                    <a:bodyPr/>
                    <a:lstStyle/>
                    <a:p>
                      <a:r>
                        <a:rPr lang="en-US" sz="1700" kern="1200" dirty="0" smtClean="0">
                          <a:solidFill>
                            <a:schemeClr val="dk1"/>
                          </a:solidFill>
                          <a:effectLst/>
                          <a:latin typeface="Cambria" panose="02040503050406030204" pitchFamily="18" charset="0"/>
                          <a:ea typeface="+mn-ea"/>
                          <a:cs typeface="+mn-cs"/>
                        </a:rPr>
                        <a:t>29</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during the previous year the Assesse received any consideration for issue of shares which exceeds the fair market value of the shares as referred to in </a:t>
                      </a:r>
                      <a:r>
                        <a:rPr lang="en-US" sz="1700" kern="1200" dirty="0" smtClean="0">
                          <a:solidFill>
                            <a:srgbClr val="C00000"/>
                          </a:solidFill>
                          <a:effectLst/>
                          <a:latin typeface="Cambria" panose="02040503050406030204" pitchFamily="18" charset="0"/>
                          <a:ea typeface="+mn-ea"/>
                          <a:cs typeface="+mn-cs"/>
                        </a:rPr>
                        <a:t>section 56(2)(</a:t>
                      </a:r>
                      <a:r>
                        <a:rPr lang="en-US" sz="1700" kern="1200" dirty="0" err="1" smtClean="0">
                          <a:solidFill>
                            <a:srgbClr val="C00000"/>
                          </a:solidFill>
                          <a:effectLst/>
                          <a:latin typeface="Cambria" panose="02040503050406030204" pitchFamily="18" charset="0"/>
                          <a:ea typeface="+mn-ea"/>
                          <a:cs typeface="+mn-cs"/>
                        </a:rPr>
                        <a:t>viib</a:t>
                      </a:r>
                      <a:r>
                        <a:rPr lang="en-US" sz="1700" kern="1200" dirty="0" smtClean="0">
                          <a:solidFill>
                            <a:srgbClr val="C00000"/>
                          </a:solidFill>
                          <a:effectLst/>
                          <a:latin typeface="Cambria" panose="02040503050406030204" pitchFamily="18" charset="0"/>
                          <a:ea typeface="+mn-ea"/>
                          <a:cs typeface="+mn-cs"/>
                        </a:rPr>
                        <a:t>)</a:t>
                      </a:r>
                      <a:r>
                        <a:rPr lang="en-US" sz="1700" kern="1200" dirty="0" smtClean="0">
                          <a:solidFill>
                            <a:schemeClr val="dk1"/>
                          </a:solidFill>
                          <a:effectLst/>
                          <a:latin typeface="Cambria" panose="02040503050406030204" pitchFamily="18" charset="0"/>
                          <a:ea typeface="+mn-ea"/>
                          <a:cs typeface="+mn-cs"/>
                        </a:rPr>
                        <a:t>,</a:t>
                      </a:r>
                    </a:p>
                    <a:p>
                      <a:r>
                        <a:rPr lang="en-US" sz="1700" kern="1200" dirty="0" smtClean="0">
                          <a:solidFill>
                            <a:schemeClr val="dk1"/>
                          </a:solidFill>
                          <a:effectLst/>
                          <a:latin typeface="Cambria" panose="02040503050406030204" pitchFamily="18" charset="0"/>
                          <a:ea typeface="+mn-ea"/>
                          <a:cs typeface="+mn-cs"/>
                        </a:rPr>
                        <a:t> if yes, please furnish the details of the same.</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from the auditee, a list containing the details of shares issued, if any, by him to any person being a resident and verify the same from the books of accounts and other relevant documents.</a:t>
                      </a:r>
                      <a:endParaRPr lang="en-US" sz="1700" dirty="0" smtClean="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544675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158568420"/>
              </p:ext>
            </p:extLst>
          </p:nvPr>
        </p:nvGraphicFramePr>
        <p:xfrm>
          <a:off x="304800" y="838200"/>
          <a:ext cx="8686800" cy="5887020"/>
        </p:xfrm>
        <a:graphic>
          <a:graphicData uri="http://schemas.openxmlformats.org/drawingml/2006/table">
            <a:tbl>
              <a:tblPr firstRow="1" bandRow="1">
                <a:tableStyleId>{5C22544A-7EE6-4342-B048-85BDC9FD1C3A}</a:tableStyleId>
              </a:tblPr>
              <a:tblGrid>
                <a:gridCol w="762000"/>
                <a:gridCol w="3429000"/>
                <a:gridCol w="4495800"/>
              </a:tblGrid>
              <a:tr h="332375">
                <a:tc>
                  <a:txBody>
                    <a:bodyPr/>
                    <a:lstStyle/>
                    <a:p>
                      <a:r>
                        <a:rPr lang="en-US" sz="1600" b="1" kern="1200" dirty="0" err="1" smtClean="0">
                          <a:solidFill>
                            <a:schemeClr val="lt1"/>
                          </a:solidFill>
                          <a:effectLst/>
                          <a:latin typeface="Cambria" panose="02040503050406030204" pitchFamily="18" charset="0"/>
                          <a:ea typeface="+mn-ea"/>
                          <a:cs typeface="+mn-cs"/>
                        </a:rPr>
                        <a:t>S.No</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lt1"/>
                          </a:solidFill>
                          <a:effectLst/>
                          <a:latin typeface="Cambria" panose="02040503050406030204" pitchFamily="18" charset="0"/>
                          <a:ea typeface="+mn-ea"/>
                          <a:cs typeface="+mn-cs"/>
                        </a:rPr>
                        <a:t>Particulars</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lt1"/>
                          </a:solidFill>
                          <a:effectLst/>
                          <a:latin typeface="Cambria" panose="02040503050406030204" pitchFamily="18" charset="0"/>
                          <a:ea typeface="+mn-ea"/>
                          <a:cs typeface="+mn-cs"/>
                        </a:rPr>
                        <a:t>Auditor’s requirements</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31659">
                <a:tc>
                  <a:txBody>
                    <a:bodyPr/>
                    <a:lstStyle/>
                    <a:p>
                      <a:r>
                        <a:rPr lang="en-US" sz="1600" dirty="0" smtClean="0">
                          <a:solidFill>
                            <a:schemeClr val="accent6">
                              <a:lumMod val="50000"/>
                            </a:schemeClr>
                          </a:solidFill>
                          <a:latin typeface="Cambria" panose="02040503050406030204" pitchFamily="18" charset="0"/>
                        </a:rPr>
                        <a:t>29(a)</a:t>
                      </a:r>
                      <a:endParaRPr lang="en-US" sz="16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accent6">
                              <a:lumMod val="50000"/>
                            </a:schemeClr>
                          </a:solidFill>
                          <a:effectLst/>
                          <a:latin typeface="Cambria" panose="02040503050406030204" pitchFamily="18" charset="0"/>
                          <a:ea typeface="+mn-ea"/>
                          <a:cs typeface="+mn-cs"/>
                        </a:rPr>
                        <a:t>Advance received on capital asset forfeited to be reported here Section 56(2) (ix)</a:t>
                      </a:r>
                      <a:endParaRPr lang="en-US" sz="1600" b="1"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Obtain the details of Capital Asset</a:t>
                      </a:r>
                      <a:r>
                        <a:rPr lang="en-US" sz="1700" kern="1200" baseline="0" dirty="0" smtClean="0">
                          <a:solidFill>
                            <a:schemeClr val="accent6">
                              <a:lumMod val="50000"/>
                            </a:schemeClr>
                          </a:solidFill>
                          <a:effectLst/>
                          <a:latin typeface="Cambria" panose="02040503050406030204" pitchFamily="18" charset="0"/>
                          <a:ea typeface="+mn-ea"/>
                          <a:cs typeface="+mn-cs"/>
                        </a:rPr>
                        <a:t> sale transactions and if there is any Advance payments are forfeiture during the year on those transactions.</a:t>
                      </a:r>
                    </a:p>
                    <a:p>
                      <a:pPr marL="285750" lvl="0" indent="-285750">
                        <a:buFont typeface="Arial" panose="020B0604020202020204" pitchFamily="34" charset="0"/>
                        <a:buChar char="•"/>
                      </a:pPr>
                      <a:r>
                        <a:rPr lang="en-US" sz="1700" kern="1200" baseline="0" dirty="0" smtClean="0">
                          <a:solidFill>
                            <a:schemeClr val="accent6">
                              <a:lumMod val="50000"/>
                            </a:schemeClr>
                          </a:solidFill>
                          <a:effectLst/>
                          <a:latin typeface="Cambria" panose="02040503050406030204" pitchFamily="18" charset="0"/>
                          <a:ea typeface="+mn-ea"/>
                          <a:cs typeface="+mn-cs"/>
                        </a:rPr>
                        <a:t>Should take it as income under </a:t>
                      </a:r>
                      <a:r>
                        <a:rPr lang="en-US" sz="1700" kern="1200" baseline="0" dirty="0" smtClean="0">
                          <a:solidFill>
                            <a:srgbClr val="000000"/>
                          </a:solidFill>
                          <a:effectLst/>
                          <a:latin typeface="Cambria" panose="02040503050406030204" pitchFamily="18" charset="0"/>
                          <a:ea typeface="+mn-ea"/>
                          <a:cs typeface="+mn-cs"/>
                        </a:rPr>
                        <a:t>Other Sources</a:t>
                      </a:r>
                      <a:r>
                        <a:rPr lang="en-US" sz="1600" kern="1200" baseline="0" dirty="0" smtClean="0">
                          <a:solidFill>
                            <a:schemeClr val="accent6">
                              <a:lumMod val="50000"/>
                            </a:schemeClr>
                          </a:solidFill>
                          <a:effectLst/>
                          <a:latin typeface="Cambria" panose="02040503050406030204" pitchFamily="18" charset="0"/>
                          <a:ea typeface="+mn-ea"/>
                          <a:cs typeface="+mn-cs"/>
                        </a:rPr>
                        <a:t>.</a:t>
                      </a:r>
                      <a:endParaRPr lang="en-US" sz="1600" kern="1200" dirty="0" smtClean="0">
                        <a:solidFill>
                          <a:schemeClr val="accent6">
                            <a:lumMod val="50000"/>
                          </a:schemeClr>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24466">
                <a:tc>
                  <a:txBody>
                    <a:bodyPr/>
                    <a:lstStyle/>
                    <a:p>
                      <a:r>
                        <a:rPr lang="en-US" sz="1600" dirty="0" smtClean="0">
                          <a:solidFill>
                            <a:schemeClr val="accent6">
                              <a:lumMod val="50000"/>
                            </a:schemeClr>
                          </a:solidFill>
                          <a:latin typeface="Cambria" panose="02040503050406030204" pitchFamily="18" charset="0"/>
                        </a:rPr>
                        <a:t>29(b)</a:t>
                      </a:r>
                      <a:endParaRPr lang="en-US" sz="16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accent6">
                              <a:lumMod val="50000"/>
                            </a:schemeClr>
                          </a:solidFill>
                          <a:effectLst/>
                          <a:latin typeface="Cambria" panose="02040503050406030204" pitchFamily="18" charset="0"/>
                          <a:ea typeface="+mn-ea"/>
                          <a:cs typeface="+mn-cs"/>
                        </a:rPr>
                        <a:t>Income of gifts exceeding INR 50,000 to be reported here {Section 56(2) (x)}. </a:t>
                      </a:r>
                      <a:endParaRPr lang="en-US" sz="1600" b="1"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600" b="0" i="0" kern="1200" dirty="0" smtClean="0">
                          <a:solidFill>
                            <a:schemeClr val="accent6">
                              <a:lumMod val="50000"/>
                            </a:schemeClr>
                          </a:solidFill>
                          <a:effectLst/>
                          <a:latin typeface="Cambria" panose="02040503050406030204" pitchFamily="18" charset="0"/>
                          <a:ea typeface="+mn-ea"/>
                          <a:cs typeface="+mn-cs"/>
                        </a:rPr>
                        <a:t>This</a:t>
                      </a:r>
                      <a:r>
                        <a:rPr lang="en-US" sz="1600" b="0" i="0" kern="1200" baseline="0" dirty="0" smtClean="0">
                          <a:solidFill>
                            <a:schemeClr val="accent6">
                              <a:lumMod val="50000"/>
                            </a:schemeClr>
                          </a:solidFill>
                          <a:effectLst/>
                          <a:latin typeface="Cambria" panose="02040503050406030204" pitchFamily="18" charset="0"/>
                          <a:ea typeface="+mn-ea"/>
                          <a:cs typeface="+mn-cs"/>
                        </a:rPr>
                        <a:t> Section </a:t>
                      </a:r>
                      <a:r>
                        <a:rPr lang="en-US" sz="1600" b="0" i="0" kern="1200" dirty="0" smtClean="0">
                          <a:solidFill>
                            <a:schemeClr val="accent6">
                              <a:lumMod val="50000"/>
                            </a:schemeClr>
                          </a:solidFill>
                          <a:effectLst/>
                          <a:latin typeface="Cambria" panose="02040503050406030204" pitchFamily="18" charset="0"/>
                          <a:ea typeface="+mn-ea"/>
                          <a:cs typeface="+mn-cs"/>
                        </a:rPr>
                        <a:t>widened the scope of taxability of any sum of money, immovable property or any other property received by one person from another person for </a:t>
                      </a:r>
                      <a:r>
                        <a:rPr lang="en-US" sz="1600" b="0" i="0" kern="1200" dirty="0" smtClean="0">
                          <a:solidFill>
                            <a:srgbClr val="C00000"/>
                          </a:solidFill>
                          <a:effectLst/>
                          <a:latin typeface="Cambria" panose="02040503050406030204" pitchFamily="18" charset="0"/>
                          <a:ea typeface="+mn-ea"/>
                          <a:cs typeface="+mn-cs"/>
                        </a:rPr>
                        <a:t>no consideration</a:t>
                      </a:r>
                      <a:r>
                        <a:rPr lang="en-US" sz="1600" b="0" i="0" kern="1200" dirty="0" smtClean="0">
                          <a:solidFill>
                            <a:schemeClr val="accent6">
                              <a:lumMod val="50000"/>
                            </a:schemeClr>
                          </a:solidFill>
                          <a:effectLst/>
                          <a:latin typeface="Cambria" panose="02040503050406030204" pitchFamily="18" charset="0"/>
                          <a:ea typeface="+mn-ea"/>
                          <a:cs typeface="+mn-cs"/>
                        </a:rPr>
                        <a:t> or </a:t>
                      </a:r>
                      <a:r>
                        <a:rPr lang="en-US" sz="1600" b="0" i="0" kern="1200" dirty="0" smtClean="0">
                          <a:solidFill>
                            <a:srgbClr val="C00000"/>
                          </a:solidFill>
                          <a:effectLst/>
                          <a:latin typeface="Cambria" panose="02040503050406030204" pitchFamily="18" charset="0"/>
                          <a:ea typeface="+mn-ea"/>
                          <a:cs typeface="+mn-cs"/>
                        </a:rPr>
                        <a:t>inadequate consideration</a:t>
                      </a:r>
                      <a:r>
                        <a:rPr lang="en-US" sz="1600" b="0" i="0" kern="1200" dirty="0" smtClean="0">
                          <a:solidFill>
                            <a:schemeClr val="accent6">
                              <a:lumMod val="50000"/>
                            </a:schemeClr>
                          </a:solidFill>
                          <a:effectLst/>
                          <a:latin typeface="Cambria" panose="02040503050406030204" pitchFamily="18" charset="0"/>
                          <a:ea typeface="+mn-ea"/>
                          <a:cs typeface="+mn-cs"/>
                        </a:rPr>
                        <a:t>.</a:t>
                      </a:r>
                    </a:p>
                    <a:p>
                      <a:pPr marL="285750" lvl="0" indent="-285750">
                        <a:buFont typeface="Arial" panose="020B0604020202020204" pitchFamily="34" charset="0"/>
                        <a:buChar char="•"/>
                      </a:pPr>
                      <a:r>
                        <a:rPr lang="en-US" sz="1600" b="0" i="0" kern="1200" dirty="0" smtClean="0">
                          <a:solidFill>
                            <a:schemeClr val="accent6">
                              <a:lumMod val="50000"/>
                            </a:schemeClr>
                          </a:solidFill>
                          <a:effectLst/>
                          <a:latin typeface="Cambria" panose="02040503050406030204" pitchFamily="18" charset="0"/>
                          <a:ea typeface="+mn-ea"/>
                          <a:cs typeface="+mn-cs"/>
                        </a:rPr>
                        <a:t> In case of applicability of this section certain details viz. nature of income and amount thereof needs to be given</a:t>
                      </a:r>
                      <a:endParaRPr lang="en-US" sz="1600" kern="1200" dirty="0" smtClean="0">
                        <a:solidFill>
                          <a:schemeClr val="accent6">
                            <a:lumMod val="50000"/>
                          </a:schemeClr>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63660">
                <a:tc>
                  <a:txBody>
                    <a:bodyPr/>
                    <a:lstStyle/>
                    <a:p>
                      <a:r>
                        <a:rPr lang="en-US" sz="1600" dirty="0" smtClean="0">
                          <a:latin typeface="Cambria" panose="02040503050406030204" pitchFamily="18" charset="0"/>
                        </a:rPr>
                        <a:t>30</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kern="1200" dirty="0" smtClean="0">
                          <a:solidFill>
                            <a:schemeClr val="dk1"/>
                          </a:solidFill>
                          <a:effectLst/>
                          <a:latin typeface="Cambria" panose="02040503050406030204" pitchFamily="18" charset="0"/>
                          <a:ea typeface="+mn-ea"/>
                          <a:cs typeface="+mn-cs"/>
                        </a:rPr>
                        <a:t>Details of any amount borrowed on </a:t>
                      </a:r>
                      <a:r>
                        <a:rPr lang="en-US" sz="1600" kern="1200" dirty="0" smtClean="0">
                          <a:solidFill>
                            <a:srgbClr val="C00000"/>
                          </a:solidFill>
                          <a:effectLst/>
                          <a:latin typeface="Cambria" panose="02040503050406030204" pitchFamily="18" charset="0"/>
                          <a:ea typeface="+mn-ea"/>
                          <a:cs typeface="+mn-cs"/>
                        </a:rPr>
                        <a:t>hundi</a:t>
                      </a:r>
                      <a:r>
                        <a:rPr lang="en-US" sz="1600" kern="1200" dirty="0" smtClean="0">
                          <a:solidFill>
                            <a:schemeClr val="dk1"/>
                          </a:solidFill>
                          <a:effectLst/>
                          <a:latin typeface="Cambria" panose="02040503050406030204" pitchFamily="18" charset="0"/>
                          <a:ea typeface="+mn-ea"/>
                          <a:cs typeface="+mn-cs"/>
                        </a:rPr>
                        <a:t> or any amount due thereon (including interest on the amount borrowed) repaid, otherwise than through an account payee </a:t>
                      </a:r>
                      <a:r>
                        <a:rPr lang="en-US" sz="1600" kern="1200" dirty="0" err="1" smtClean="0">
                          <a:solidFill>
                            <a:srgbClr val="C00000"/>
                          </a:solidFill>
                          <a:effectLst/>
                          <a:latin typeface="Cambria" panose="02040503050406030204" pitchFamily="18" charset="0"/>
                          <a:ea typeface="+mn-ea"/>
                          <a:cs typeface="+mn-cs"/>
                        </a:rPr>
                        <a:t>cheque</a:t>
                      </a:r>
                      <a:r>
                        <a:rPr lang="en-US" sz="1600" kern="1200" dirty="0" smtClean="0">
                          <a:solidFill>
                            <a:srgbClr val="C00000"/>
                          </a:solidFill>
                          <a:effectLst/>
                          <a:latin typeface="Cambria" panose="02040503050406030204" pitchFamily="18" charset="0"/>
                          <a:ea typeface="+mn-ea"/>
                          <a:cs typeface="+mn-cs"/>
                        </a:rPr>
                        <a:t> [Section 69D].</a:t>
                      </a:r>
                      <a:endParaRPr lang="en-US" sz="1600" dirty="0" smtClean="0">
                        <a:solidFill>
                          <a:srgbClr val="C00000"/>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600" kern="1200" dirty="0" smtClean="0">
                          <a:solidFill>
                            <a:schemeClr val="dk1"/>
                          </a:solidFill>
                          <a:effectLst/>
                          <a:latin typeface="Cambria" panose="02040503050406030204" pitchFamily="18" charset="0"/>
                          <a:ea typeface="+mn-ea"/>
                          <a:cs typeface="+mn-cs"/>
                        </a:rPr>
                        <a:t>Obtain a schedule of borrowing and repayments (including interest) of hundi loans otherwise than by account payee </a:t>
                      </a:r>
                      <a:r>
                        <a:rPr lang="en-US" sz="1600" kern="1200" dirty="0" err="1" smtClean="0">
                          <a:solidFill>
                            <a:schemeClr val="dk1"/>
                          </a:solidFill>
                          <a:effectLst/>
                          <a:latin typeface="Cambria" panose="02040503050406030204" pitchFamily="18" charset="0"/>
                          <a:ea typeface="+mn-ea"/>
                          <a:cs typeface="+mn-cs"/>
                        </a:rPr>
                        <a:t>cheques</a:t>
                      </a:r>
                      <a:r>
                        <a:rPr lang="en-US" sz="1600" kern="1200" dirty="0" smtClean="0">
                          <a:solidFill>
                            <a:schemeClr val="dk1"/>
                          </a:solidFill>
                          <a:effectLst/>
                          <a:latin typeface="Cambria" panose="02040503050406030204" pitchFamily="18" charset="0"/>
                          <a:ea typeface="+mn-ea"/>
                          <a:cs typeface="+mn-cs"/>
                        </a:rPr>
                        <a:t>.</a:t>
                      </a:r>
                    </a:p>
                    <a:p>
                      <a:pPr marL="285750" lvl="0" indent="-285750">
                        <a:buFont typeface="Arial" panose="020B0604020202020204" pitchFamily="34" charset="0"/>
                        <a:buChar char="•"/>
                      </a:pPr>
                      <a:r>
                        <a:rPr lang="en-US" sz="1600" kern="1200" dirty="0" smtClean="0">
                          <a:solidFill>
                            <a:schemeClr val="dk1"/>
                          </a:solidFill>
                          <a:effectLst/>
                          <a:latin typeface="Cambria" panose="02040503050406030204" pitchFamily="18" charset="0"/>
                          <a:ea typeface="+mn-ea"/>
                          <a:cs typeface="+mn-cs"/>
                        </a:rPr>
                        <a:t>Obtain management representation.</a:t>
                      </a:r>
                    </a:p>
                    <a:p>
                      <a:pPr marL="0" lvl="0" indent="0">
                        <a:buFont typeface="Arial" panose="020B0604020202020204" pitchFamily="34" charset="0"/>
                        <a:buNone/>
                      </a:pPr>
                      <a:endParaRPr lang="en-US" sz="16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585851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22220141"/>
              </p:ext>
            </p:extLst>
          </p:nvPr>
        </p:nvGraphicFramePr>
        <p:xfrm>
          <a:off x="304800" y="762000"/>
          <a:ext cx="8686800" cy="5562600"/>
        </p:xfrm>
        <a:graphic>
          <a:graphicData uri="http://schemas.openxmlformats.org/drawingml/2006/table">
            <a:tbl>
              <a:tblPr firstRow="1" bandRow="1">
                <a:tableStyleId>{5C22544A-7EE6-4342-B048-85BDC9FD1C3A}</a:tableStyleId>
              </a:tblPr>
              <a:tblGrid>
                <a:gridCol w="762000"/>
                <a:gridCol w="3581400"/>
                <a:gridCol w="4343400"/>
              </a:tblGrid>
              <a:tr h="335920">
                <a:tc>
                  <a:txBody>
                    <a:bodyPr/>
                    <a:lstStyle/>
                    <a:p>
                      <a:r>
                        <a:rPr lang="en-US" sz="1600" b="1" kern="1200" dirty="0" err="1" smtClean="0">
                          <a:solidFill>
                            <a:schemeClr val="lt1"/>
                          </a:solidFill>
                          <a:effectLst/>
                          <a:latin typeface="Cambria" panose="02040503050406030204" pitchFamily="18" charset="0"/>
                          <a:ea typeface="+mn-ea"/>
                          <a:cs typeface="+mn-cs"/>
                        </a:rPr>
                        <a:t>S.No</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bg1"/>
                          </a:solidFill>
                          <a:effectLst/>
                          <a:latin typeface="Cambria" panose="02040503050406030204" pitchFamily="18" charset="0"/>
                          <a:ea typeface="+mn-ea"/>
                          <a:cs typeface="+mn-cs"/>
                        </a:rPr>
                        <a:t>Particulars</a:t>
                      </a:r>
                      <a:endParaRPr lang="en-US" sz="1700" dirty="0">
                        <a:solidFill>
                          <a:schemeClr val="bg1"/>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lt1"/>
                          </a:solidFill>
                          <a:effectLst/>
                          <a:latin typeface="Cambria" panose="02040503050406030204" pitchFamily="18" charset="0"/>
                          <a:ea typeface="+mn-ea"/>
                          <a:cs typeface="+mn-cs"/>
                        </a:rPr>
                        <a:t>Auditor’s requirements</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68680">
                <a:tc>
                  <a:txBody>
                    <a:bodyPr/>
                    <a:lstStyle/>
                    <a:p>
                      <a:r>
                        <a:rPr lang="en-US" sz="1600" dirty="0" smtClean="0">
                          <a:solidFill>
                            <a:schemeClr val="accent6">
                              <a:lumMod val="50000"/>
                            </a:schemeClr>
                          </a:solidFill>
                          <a:latin typeface="Cambria" panose="02040503050406030204" pitchFamily="18" charset="0"/>
                        </a:rPr>
                        <a:t>30(A)</a:t>
                      </a:r>
                      <a:endParaRPr lang="en-US" sz="16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accent6">
                              <a:lumMod val="50000"/>
                            </a:schemeClr>
                          </a:solidFill>
                          <a:effectLst/>
                          <a:latin typeface="Cambria" panose="02040503050406030204" pitchFamily="18" charset="0"/>
                          <a:ea typeface="+mn-ea"/>
                          <a:cs typeface="+mn-cs"/>
                        </a:rPr>
                        <a:t>Details about “Primary Adjustments” in transfer pricing to be reported here as per Section 92CE</a:t>
                      </a:r>
                      <a:endParaRPr lang="en-US" sz="1700" b="1"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dirty="0" smtClean="0">
                          <a:solidFill>
                            <a:srgbClr val="000000"/>
                          </a:solidFill>
                          <a:effectLst/>
                          <a:latin typeface="Cambria" panose="02040503050406030204" pitchFamily="18" charset="0"/>
                          <a:ea typeface="+mn-ea"/>
                          <a:cs typeface="+mn-cs"/>
                        </a:rPr>
                        <a:t>Refer Documentation for </a:t>
                      </a:r>
                      <a:r>
                        <a:rPr lang="en-US" sz="1600" kern="1200" dirty="0" smtClean="0">
                          <a:solidFill>
                            <a:srgbClr val="000000"/>
                          </a:solidFill>
                          <a:effectLst/>
                          <a:latin typeface="Cambria" panose="02040503050406030204" pitchFamily="18" charset="0"/>
                          <a:ea typeface="+mn-ea"/>
                          <a:cs typeface="+mn-cs"/>
                        </a:rPr>
                        <a:t>Explanation</a:t>
                      </a:r>
                      <a:r>
                        <a:rPr lang="en-US" sz="1600" kern="1200" dirty="0" smtClean="0">
                          <a:solidFill>
                            <a:schemeClr val="accent6">
                              <a:lumMod val="50000"/>
                            </a:schemeClr>
                          </a:solidFill>
                          <a:effectLst/>
                          <a:latin typeface="Cambria" panose="02040503050406030204" pitchFamily="18" charset="0"/>
                          <a:ea typeface="+mn-ea"/>
                          <a:cs typeface="+mn-cs"/>
                        </a:rPr>
                        <a:t>(Last</a:t>
                      </a:r>
                      <a:r>
                        <a:rPr lang="en-US" sz="1600" kern="1200" baseline="0" dirty="0" smtClean="0">
                          <a:solidFill>
                            <a:schemeClr val="accent6">
                              <a:lumMod val="50000"/>
                            </a:schemeClr>
                          </a:solidFill>
                          <a:effectLst/>
                          <a:latin typeface="Cambria" panose="02040503050406030204" pitchFamily="18" charset="0"/>
                          <a:ea typeface="+mn-ea"/>
                          <a:cs typeface="+mn-cs"/>
                        </a:rPr>
                        <a:t> Slides)</a:t>
                      </a:r>
                      <a:endParaRPr lang="en-US" sz="1600" kern="1200" dirty="0" smtClean="0">
                        <a:solidFill>
                          <a:srgbClr val="000000"/>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05385">
                <a:tc>
                  <a:txBody>
                    <a:bodyPr/>
                    <a:lstStyle/>
                    <a:p>
                      <a:r>
                        <a:rPr lang="en-US" sz="1600" dirty="0" smtClean="0">
                          <a:solidFill>
                            <a:schemeClr val="accent6">
                              <a:lumMod val="50000"/>
                            </a:schemeClr>
                          </a:solidFill>
                          <a:latin typeface="Cambria" panose="02040503050406030204" pitchFamily="18" charset="0"/>
                        </a:rPr>
                        <a:t>30(B)</a:t>
                      </a:r>
                      <a:endParaRPr lang="en-US" sz="16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u="none" kern="1200" dirty="0" smtClean="0">
                          <a:solidFill>
                            <a:schemeClr val="accent6">
                              <a:lumMod val="50000"/>
                            </a:schemeClr>
                          </a:solidFill>
                          <a:effectLst/>
                          <a:latin typeface="Cambria" panose="02040503050406030204" pitchFamily="18" charset="0"/>
                          <a:ea typeface="+mn-ea"/>
                          <a:cs typeface="+mn-cs"/>
                          <a:hlinkClick r:id="rId2"/>
                        </a:rPr>
                        <a:t>S</a:t>
                      </a:r>
                      <a:r>
                        <a:rPr lang="en-US" sz="1600" b="1" u="sng" kern="1200" dirty="0" smtClean="0">
                          <a:solidFill>
                            <a:schemeClr val="accent6">
                              <a:lumMod val="50000"/>
                            </a:schemeClr>
                          </a:solidFill>
                          <a:effectLst/>
                          <a:latin typeface="Cambria" panose="02040503050406030204" pitchFamily="18" charset="0"/>
                          <a:ea typeface="+mn-ea"/>
                          <a:cs typeface="+mn-cs"/>
                          <a:hlinkClick r:id="rId2"/>
                        </a:rPr>
                        <a:t>ection 94B of the Act (‘Thin </a:t>
                      </a:r>
                      <a:r>
                        <a:rPr lang="en-US" sz="1600" b="1" u="sng" kern="1200" dirty="0" err="1" smtClean="0">
                          <a:solidFill>
                            <a:schemeClr val="accent6">
                              <a:lumMod val="50000"/>
                            </a:schemeClr>
                          </a:solidFill>
                          <a:effectLst/>
                          <a:latin typeface="Cambria" panose="02040503050406030204" pitchFamily="18" charset="0"/>
                          <a:ea typeface="+mn-ea"/>
                          <a:cs typeface="+mn-cs"/>
                          <a:hlinkClick r:id="rId2"/>
                        </a:rPr>
                        <a:t>Capitalisation</a:t>
                      </a:r>
                      <a:r>
                        <a:rPr lang="en-US" sz="1600" b="1" u="sng" kern="1200" dirty="0" smtClean="0">
                          <a:solidFill>
                            <a:schemeClr val="accent6">
                              <a:lumMod val="50000"/>
                            </a:schemeClr>
                          </a:solidFill>
                          <a:effectLst/>
                          <a:latin typeface="Cambria" panose="02040503050406030204" pitchFamily="18" charset="0"/>
                          <a:ea typeface="+mn-ea"/>
                          <a:cs typeface="+mn-cs"/>
                          <a:hlinkClick r:id="rId2"/>
                        </a:rPr>
                        <a:t>’)</a:t>
                      </a:r>
                      <a:endParaRPr lang="en-US" sz="1600" kern="1200" dirty="0" smtClean="0">
                        <a:solidFill>
                          <a:schemeClr val="accent6">
                            <a:lumMod val="50000"/>
                          </a:schemeClr>
                        </a:solidFill>
                        <a:effectLst/>
                        <a:latin typeface="Cambria" panose="02040503050406030204" pitchFamily="18" charset="0"/>
                        <a:ea typeface="+mn-ea"/>
                        <a:cs typeface="+mn-cs"/>
                      </a:endParaRPr>
                    </a:p>
                    <a:p>
                      <a:r>
                        <a:rPr lang="en-US" sz="1600" kern="1200" dirty="0" smtClean="0">
                          <a:solidFill>
                            <a:schemeClr val="accent6">
                              <a:lumMod val="50000"/>
                            </a:schemeClr>
                          </a:solidFill>
                          <a:effectLst/>
                          <a:latin typeface="Cambria" panose="02040503050406030204" pitchFamily="18" charset="0"/>
                          <a:ea typeface="+mn-ea"/>
                          <a:cs typeface="+mn-cs"/>
                        </a:rPr>
                        <a:t>Section 94B was introduced in Finance Act 2017 to limit the interest deduction in certain cases and to bring in the concept of  ‘Thin Capitalization’</a:t>
                      </a:r>
                      <a:endParaRPr lang="en-US" sz="1600" b="1"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kern="1200" dirty="0" smtClean="0">
                          <a:solidFill>
                            <a:schemeClr val="accent6">
                              <a:lumMod val="50000"/>
                            </a:schemeClr>
                          </a:solidFill>
                          <a:effectLst/>
                          <a:latin typeface="Cambria" panose="02040503050406030204" pitchFamily="18" charset="0"/>
                          <a:ea typeface="+mn-ea"/>
                          <a:cs typeface="+mn-cs"/>
                        </a:rPr>
                        <a:t>Interest expenses claimed by an entity to its associated enterprises shall be restricted to:</a:t>
                      </a:r>
                    </a:p>
                    <a:p>
                      <a:pPr marL="285750" lvl="0" indent="-285750">
                        <a:buFont typeface="Arial" panose="020B0604020202020204" pitchFamily="34" charset="0"/>
                        <a:buChar char="•"/>
                      </a:pPr>
                      <a:r>
                        <a:rPr lang="en-US" sz="1600" kern="1200" dirty="0" smtClean="0">
                          <a:solidFill>
                            <a:schemeClr val="accent6">
                              <a:lumMod val="50000"/>
                            </a:schemeClr>
                          </a:solidFill>
                          <a:effectLst/>
                          <a:latin typeface="Cambria" panose="02040503050406030204" pitchFamily="18" charset="0"/>
                          <a:ea typeface="+mn-ea"/>
                          <a:cs typeface="+mn-cs"/>
                        </a:rPr>
                        <a:t>30% of its earnings before interest, taxes, depreciation and amortization (EBITDA) (or)</a:t>
                      </a:r>
                    </a:p>
                    <a:p>
                      <a:pPr marL="285750" lvl="0" indent="-285750">
                        <a:buFont typeface="Arial" panose="020B0604020202020204" pitchFamily="34" charset="0"/>
                        <a:buChar char="•"/>
                      </a:pPr>
                      <a:r>
                        <a:rPr lang="en-US" sz="1600" kern="1200" dirty="0" smtClean="0">
                          <a:solidFill>
                            <a:schemeClr val="accent6">
                              <a:lumMod val="50000"/>
                            </a:schemeClr>
                          </a:solidFill>
                          <a:effectLst/>
                          <a:latin typeface="Cambria" panose="02040503050406030204" pitchFamily="18" charset="0"/>
                          <a:ea typeface="+mn-ea"/>
                          <a:cs typeface="+mn-cs"/>
                        </a:rPr>
                        <a:t>Interest paid or payable to associated enterprise</a:t>
                      </a:r>
                    </a:p>
                    <a:p>
                      <a:r>
                        <a:rPr lang="en-US" sz="1600" kern="1200" dirty="0" smtClean="0">
                          <a:solidFill>
                            <a:schemeClr val="accent6">
                              <a:lumMod val="50000"/>
                            </a:schemeClr>
                          </a:solidFill>
                          <a:effectLst/>
                          <a:latin typeface="Cambria" panose="02040503050406030204" pitchFamily="18" charset="0"/>
                          <a:ea typeface="+mn-ea"/>
                          <a:cs typeface="+mn-cs"/>
                        </a:rPr>
                        <a:t>     Whichever is less.</a:t>
                      </a:r>
                    </a:p>
                    <a:p>
                      <a:pPr marL="285750" lvl="0" indent="-285750">
                        <a:buFont typeface="Arial" panose="020B0604020202020204" pitchFamily="34" charset="0"/>
                        <a:buChar char="•"/>
                      </a:pPr>
                      <a:r>
                        <a:rPr lang="en-US" sz="1700" kern="1200" dirty="0" smtClean="0">
                          <a:solidFill>
                            <a:srgbClr val="000000"/>
                          </a:solidFill>
                          <a:effectLst/>
                          <a:latin typeface="Cambria" panose="02040503050406030204" pitchFamily="18" charset="0"/>
                          <a:ea typeface="+mn-ea"/>
                          <a:cs typeface="+mn-cs"/>
                        </a:rPr>
                        <a:t>Refer Documentation  for Explanation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57096">
                <a:tc>
                  <a:txBody>
                    <a:bodyPr/>
                    <a:lstStyle/>
                    <a:p>
                      <a:r>
                        <a:rPr lang="en-US" sz="1600" dirty="0" smtClean="0">
                          <a:solidFill>
                            <a:schemeClr val="accent6">
                              <a:lumMod val="50000"/>
                            </a:schemeClr>
                          </a:solidFill>
                          <a:latin typeface="Cambria" panose="02040503050406030204" pitchFamily="18" charset="0"/>
                        </a:rPr>
                        <a:t>30(C)</a:t>
                      </a:r>
                      <a:r>
                        <a:rPr lang="en-US" sz="1600" baseline="0" dirty="0" smtClean="0">
                          <a:solidFill>
                            <a:schemeClr val="accent6">
                              <a:lumMod val="50000"/>
                            </a:schemeClr>
                          </a:solidFill>
                          <a:latin typeface="Cambria" panose="02040503050406030204" pitchFamily="18" charset="0"/>
                        </a:rPr>
                        <a:t> </a:t>
                      </a:r>
                      <a:endParaRPr lang="en-US" sz="16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kern="1200" dirty="0" smtClean="0">
                          <a:solidFill>
                            <a:schemeClr val="accent6">
                              <a:lumMod val="50000"/>
                            </a:schemeClr>
                          </a:solidFill>
                          <a:effectLst/>
                          <a:latin typeface="Cambria" panose="02040503050406030204" pitchFamily="18" charset="0"/>
                          <a:ea typeface="+mn-ea"/>
                          <a:cs typeface="+mn-cs"/>
                        </a:rPr>
                        <a:t>Sec 96, This section was inserted to curb such arrangements where an agreement creates such rights between the parties to the agreement, by misuse of the provisions of the Act, which would not have been created in normal course between parties dealing at arm’s length.</a:t>
                      </a:r>
                      <a:endParaRPr lang="en-US" sz="1600" dirty="0" smtClean="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600" kern="1200" dirty="0" smtClean="0">
                          <a:solidFill>
                            <a:schemeClr val="accent6">
                              <a:lumMod val="50000"/>
                            </a:schemeClr>
                          </a:solidFill>
                          <a:effectLst/>
                          <a:latin typeface="Cambria" panose="02040503050406030204" pitchFamily="18" charset="0"/>
                          <a:ea typeface="+mn-ea"/>
                          <a:cs typeface="+mn-cs"/>
                        </a:rPr>
                        <a:t>Under this clause, where the tax auditor is of the view that a particular arrangement falls under this provisions of the act then they are supposed to state the </a:t>
                      </a:r>
                      <a:r>
                        <a:rPr lang="en-US" sz="1600" b="1" kern="1200" dirty="0" smtClean="0">
                          <a:solidFill>
                            <a:schemeClr val="accent6">
                              <a:lumMod val="50000"/>
                            </a:schemeClr>
                          </a:solidFill>
                          <a:effectLst/>
                          <a:latin typeface="Cambria" panose="02040503050406030204" pitchFamily="18" charset="0"/>
                          <a:ea typeface="+mn-ea"/>
                          <a:cs typeface="+mn-cs"/>
                        </a:rPr>
                        <a:t>nature of such arrangement</a:t>
                      </a:r>
                      <a:r>
                        <a:rPr lang="en-US" sz="1600" kern="1200" dirty="0" smtClean="0">
                          <a:solidFill>
                            <a:schemeClr val="accent6">
                              <a:lumMod val="50000"/>
                            </a:schemeClr>
                          </a:solidFill>
                          <a:effectLst/>
                          <a:latin typeface="Cambria" panose="02040503050406030204" pitchFamily="18" charset="0"/>
                          <a:ea typeface="+mn-ea"/>
                          <a:cs typeface="+mn-cs"/>
                        </a:rPr>
                        <a:t> and the </a:t>
                      </a:r>
                      <a:r>
                        <a:rPr lang="en-US" sz="1600" b="1" kern="1200" dirty="0" smtClean="0">
                          <a:solidFill>
                            <a:schemeClr val="accent6">
                              <a:lumMod val="50000"/>
                            </a:schemeClr>
                          </a:solidFill>
                          <a:effectLst/>
                          <a:latin typeface="Cambria" panose="02040503050406030204" pitchFamily="18" charset="0"/>
                          <a:ea typeface="+mn-ea"/>
                          <a:cs typeface="+mn-cs"/>
                        </a:rPr>
                        <a:t>tax benefit created in the previous year to all parties in aggregate</a:t>
                      </a:r>
                      <a:endParaRPr lang="en-US" sz="1600" kern="1200" dirty="0" smtClean="0">
                        <a:solidFill>
                          <a:schemeClr val="accent6">
                            <a:lumMod val="50000"/>
                          </a:schemeClr>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77052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23537251"/>
              </p:ext>
            </p:extLst>
          </p:nvPr>
        </p:nvGraphicFramePr>
        <p:xfrm>
          <a:off x="76200" y="762000"/>
          <a:ext cx="8991598" cy="5623560"/>
        </p:xfrm>
        <a:graphic>
          <a:graphicData uri="http://schemas.openxmlformats.org/drawingml/2006/table">
            <a:tbl>
              <a:tblPr firstRow="1" bandRow="1">
                <a:tableStyleId>{5C22544A-7EE6-4342-B048-85BDC9FD1C3A}</a:tableStyleId>
              </a:tblPr>
              <a:tblGrid>
                <a:gridCol w="788736"/>
                <a:gridCol w="3864810"/>
                <a:gridCol w="4338052"/>
              </a:tblGrid>
              <a:tr h="344917">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57787">
                <a:tc>
                  <a:txBody>
                    <a:bodyPr/>
                    <a:lstStyle/>
                    <a:p>
                      <a:r>
                        <a:rPr lang="en-US" sz="1700" dirty="0" smtClean="0">
                          <a:latin typeface="Cambria" panose="02040503050406030204" pitchFamily="18" charset="0"/>
                        </a:rPr>
                        <a:t>31(a)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Particulars of each loan or deposit in an amount exceeding the limit specified in section </a:t>
                      </a:r>
                      <a:r>
                        <a:rPr lang="en-US" sz="1700" kern="1200" dirty="0" smtClean="0">
                          <a:solidFill>
                            <a:srgbClr val="C00000"/>
                          </a:solidFill>
                          <a:effectLst/>
                          <a:latin typeface="Cambria" panose="02040503050406030204" pitchFamily="18" charset="0"/>
                          <a:ea typeface="+mn-ea"/>
                          <a:cs typeface="+mn-cs"/>
                        </a:rPr>
                        <a:t>269SS</a:t>
                      </a:r>
                      <a:r>
                        <a:rPr lang="en-US" sz="1700" kern="1200" dirty="0" smtClean="0">
                          <a:solidFill>
                            <a:schemeClr val="dk1"/>
                          </a:solidFill>
                          <a:effectLst/>
                          <a:latin typeface="Cambria" panose="02040503050406030204" pitchFamily="18" charset="0"/>
                          <a:ea typeface="+mn-ea"/>
                          <a:cs typeface="+mn-cs"/>
                        </a:rPr>
                        <a:t> </a:t>
                      </a:r>
                      <a:r>
                        <a:rPr lang="en-US" sz="1700" kern="1200" dirty="0" smtClean="0">
                          <a:solidFill>
                            <a:srgbClr val="000000"/>
                          </a:solidFill>
                          <a:effectLst/>
                          <a:latin typeface="Cambria" panose="02040503050406030204" pitchFamily="18" charset="0"/>
                          <a:ea typeface="+mn-ea"/>
                          <a:cs typeface="+mn-cs"/>
                        </a:rPr>
                        <a:t>taken or accepted </a:t>
                      </a:r>
                      <a:r>
                        <a:rPr lang="en-US" sz="1700" kern="1200" dirty="0" smtClean="0">
                          <a:solidFill>
                            <a:schemeClr val="dk1"/>
                          </a:solidFill>
                          <a:effectLst/>
                          <a:latin typeface="Cambria" panose="02040503050406030204" pitchFamily="18" charset="0"/>
                          <a:ea typeface="+mn-ea"/>
                          <a:cs typeface="+mn-cs"/>
                        </a:rPr>
                        <a:t>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name, address and permanent account number (if available with the Assesse) of the lender or depositor;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of loan or deposit taken or accepted;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whether the loan or deposit was squared up during the PY.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maximum amount outstanding in the account at any time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whether the loan or deposit was taken or accepted otherwise than by an account payee </a:t>
                      </a:r>
                      <a:r>
                        <a:rPr lang="en-US" sz="1700" kern="1200" dirty="0" err="1" smtClean="0">
                          <a:solidFill>
                            <a:schemeClr val="dk1"/>
                          </a:solidFill>
                          <a:effectLst/>
                          <a:latin typeface="Cambria" panose="02040503050406030204" pitchFamily="18" charset="0"/>
                          <a:ea typeface="+mn-ea"/>
                          <a:cs typeface="+mn-cs"/>
                        </a:rPr>
                        <a:t>cheque</a:t>
                      </a:r>
                      <a:r>
                        <a:rPr lang="en-US" sz="1700" kern="1200" dirty="0" smtClean="0">
                          <a:solidFill>
                            <a:schemeClr val="dk1"/>
                          </a:solidFill>
                          <a:effectLst/>
                          <a:latin typeface="Cambria" panose="02040503050406030204" pitchFamily="18" charset="0"/>
                          <a:ea typeface="+mn-ea"/>
                          <a:cs typeface="+mn-cs"/>
                        </a:rPr>
                        <a:t> or an account payee bank draft.</a:t>
                      </a:r>
                    </a:p>
                    <a:p>
                      <a:pPr marL="285750" lvl="0" indent="-285750">
                        <a:buFont typeface="Arial" panose="020B0604020202020204" pitchFamily="34" charset="0"/>
                        <a:buChar char="•"/>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Obtain a schedule of loans and deposits of Rs.20,000 or more taken or accepted during the year giving the relevant details as per the aforesaid clause.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the audited schedules and other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loan, deposit and other relevant accounts to ensure all such particulars have been appropriately disclosed.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10036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1" cy="944562"/>
          </a:xfrm>
        </p:spPr>
        <p:txBody>
          <a:bodyPr>
            <a:noAutofit/>
          </a:bodyPr>
          <a:lstStyle/>
          <a:p>
            <a:pPr algn="l"/>
            <a:r>
              <a:rPr lang="en-US" sz="2800" b="1" u="sng" dirty="0" smtClean="0">
                <a:solidFill>
                  <a:srgbClr val="00B0F0"/>
                </a:solidFill>
                <a:latin typeface="Cambria" pitchFamily="18" charset="0"/>
              </a:rPr>
              <a:t>Presumptive Taxation Scheme – Sec 44ADA</a:t>
            </a:r>
            <a:endParaRPr lang="en-US" sz="2800" b="1" u="sng" dirty="0">
              <a:solidFill>
                <a:srgbClr val="00B0F0"/>
              </a:solidFill>
              <a:latin typeface="Cambria" pitchFamily="18" charset="0"/>
            </a:endParaRPr>
          </a:p>
        </p:txBody>
      </p:sp>
      <p:sp>
        <p:nvSpPr>
          <p:cNvPr id="9" name="Rectangle 8"/>
          <p:cNvSpPr/>
          <p:nvPr/>
        </p:nvSpPr>
        <p:spPr>
          <a:xfrm>
            <a:off x="381000" y="1143000"/>
            <a:ext cx="8458200" cy="50629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01637" indent="-342900">
              <a:spcBef>
                <a:spcPct val="20000"/>
              </a:spcBef>
              <a:buClr>
                <a:srgbClr val="000000"/>
              </a:buClr>
              <a:buFont typeface="Wingdings" panose="05000000000000000000" pitchFamily="2" charset="2"/>
              <a:buChar char="Ø"/>
            </a:pPr>
            <a:r>
              <a:rPr lang="en-US" sz="1700" dirty="0" smtClean="0">
                <a:solidFill>
                  <a:srgbClr val="000000"/>
                </a:solidFill>
                <a:latin typeface="Cambria" panose="02040503050406030204" pitchFamily="18" charset="0"/>
              </a:rPr>
              <a:t>A person resident in India engaged in following professions can take advantage of presumptive taxation scheme of section 44ADA:- </a:t>
            </a:r>
          </a:p>
          <a:p>
            <a:pPr marL="400050" indent="-55563">
              <a:spcBef>
                <a:spcPct val="20000"/>
              </a:spcBef>
              <a:buClr>
                <a:srgbClr val="000000"/>
              </a:buClr>
              <a:buFont typeface="Wingdings" panose="05000000000000000000" pitchFamily="2" charset="2"/>
              <a:buChar char="§"/>
            </a:pPr>
            <a:r>
              <a:rPr lang="en-US" sz="1700" dirty="0" smtClean="0">
                <a:solidFill>
                  <a:srgbClr val="000000"/>
                </a:solidFill>
                <a:latin typeface="Cambria" panose="02040503050406030204" pitchFamily="18" charset="0"/>
              </a:rPr>
              <a:t> Legal </a:t>
            </a:r>
          </a:p>
          <a:p>
            <a:pPr marL="400050" indent="-55563">
              <a:spcBef>
                <a:spcPct val="20000"/>
              </a:spcBef>
              <a:buClr>
                <a:srgbClr val="000000"/>
              </a:buClr>
              <a:buFont typeface="Wingdings" panose="05000000000000000000" pitchFamily="2" charset="2"/>
              <a:buChar char="§"/>
            </a:pPr>
            <a:r>
              <a:rPr lang="en-US" sz="1700" dirty="0" smtClean="0">
                <a:solidFill>
                  <a:srgbClr val="000000"/>
                </a:solidFill>
                <a:latin typeface="Cambria" panose="02040503050406030204" pitchFamily="18" charset="0"/>
              </a:rPr>
              <a:t> Medical </a:t>
            </a:r>
          </a:p>
          <a:p>
            <a:pPr marL="400050" indent="-55563">
              <a:spcBef>
                <a:spcPct val="20000"/>
              </a:spcBef>
              <a:buClr>
                <a:srgbClr val="000000"/>
              </a:buClr>
              <a:buFont typeface="Wingdings" panose="05000000000000000000" pitchFamily="2" charset="2"/>
              <a:buChar char="§"/>
            </a:pPr>
            <a:r>
              <a:rPr lang="en-US" sz="1700" dirty="0" smtClean="0">
                <a:solidFill>
                  <a:srgbClr val="000000"/>
                </a:solidFill>
                <a:latin typeface="Cambria" panose="02040503050406030204" pitchFamily="18" charset="0"/>
              </a:rPr>
              <a:t> </a:t>
            </a:r>
            <a:r>
              <a:rPr lang="en-US" sz="1700" dirty="0">
                <a:solidFill>
                  <a:srgbClr val="000000"/>
                </a:solidFill>
                <a:latin typeface="Cambria" panose="02040503050406030204" pitchFamily="18" charset="0"/>
              </a:rPr>
              <a:t>Engineering or architectural </a:t>
            </a:r>
            <a:endParaRPr lang="en-US" sz="1700" dirty="0" smtClean="0">
              <a:solidFill>
                <a:srgbClr val="000000"/>
              </a:solidFill>
              <a:latin typeface="Cambria" panose="02040503050406030204" pitchFamily="18" charset="0"/>
            </a:endParaRPr>
          </a:p>
          <a:p>
            <a:pPr marL="400050" indent="-55563">
              <a:spcBef>
                <a:spcPct val="20000"/>
              </a:spcBef>
              <a:buClr>
                <a:srgbClr val="000000"/>
              </a:buClr>
              <a:buFont typeface="Wingdings" panose="05000000000000000000" pitchFamily="2" charset="2"/>
              <a:buChar char="§"/>
            </a:pPr>
            <a:r>
              <a:rPr lang="en-US" sz="1700" dirty="0" smtClean="0">
                <a:solidFill>
                  <a:srgbClr val="000000"/>
                </a:solidFill>
                <a:latin typeface="Cambria" panose="02040503050406030204" pitchFamily="18" charset="0"/>
              </a:rPr>
              <a:t> </a:t>
            </a:r>
            <a:r>
              <a:rPr lang="en-US" sz="1700" dirty="0">
                <a:solidFill>
                  <a:srgbClr val="000000"/>
                </a:solidFill>
                <a:latin typeface="Cambria" panose="02040503050406030204" pitchFamily="18" charset="0"/>
              </a:rPr>
              <a:t>Accountancy </a:t>
            </a:r>
            <a:endParaRPr lang="en-US" sz="1700" dirty="0" smtClean="0">
              <a:solidFill>
                <a:srgbClr val="000000"/>
              </a:solidFill>
              <a:latin typeface="Cambria" panose="02040503050406030204" pitchFamily="18" charset="0"/>
            </a:endParaRPr>
          </a:p>
          <a:p>
            <a:pPr marL="400050" indent="-55563">
              <a:spcBef>
                <a:spcPct val="20000"/>
              </a:spcBef>
              <a:buClr>
                <a:srgbClr val="000000"/>
              </a:buClr>
              <a:buFont typeface="Wingdings" panose="05000000000000000000" pitchFamily="2" charset="2"/>
              <a:buChar char="§"/>
            </a:pPr>
            <a:r>
              <a:rPr lang="en-US" sz="1700" dirty="0" smtClean="0">
                <a:solidFill>
                  <a:srgbClr val="000000"/>
                </a:solidFill>
                <a:latin typeface="Cambria" panose="02040503050406030204" pitchFamily="18" charset="0"/>
              </a:rPr>
              <a:t> Technical </a:t>
            </a:r>
            <a:r>
              <a:rPr lang="en-US" sz="1700" dirty="0">
                <a:solidFill>
                  <a:srgbClr val="000000"/>
                </a:solidFill>
                <a:latin typeface="Cambria" panose="02040503050406030204" pitchFamily="18" charset="0"/>
              </a:rPr>
              <a:t>consultancy </a:t>
            </a:r>
            <a:endParaRPr lang="en-US" sz="1700" dirty="0" smtClean="0">
              <a:solidFill>
                <a:srgbClr val="000000"/>
              </a:solidFill>
              <a:latin typeface="Cambria" panose="02040503050406030204" pitchFamily="18" charset="0"/>
            </a:endParaRPr>
          </a:p>
          <a:p>
            <a:pPr marL="400050" indent="-55563">
              <a:spcBef>
                <a:spcPct val="20000"/>
              </a:spcBef>
              <a:buClr>
                <a:srgbClr val="000000"/>
              </a:buClr>
              <a:buFont typeface="Wingdings" panose="05000000000000000000" pitchFamily="2" charset="2"/>
              <a:buChar char="§"/>
            </a:pPr>
            <a:r>
              <a:rPr lang="en-US" sz="1700" dirty="0">
                <a:solidFill>
                  <a:srgbClr val="000000"/>
                </a:solidFill>
                <a:latin typeface="Cambria" panose="02040503050406030204" pitchFamily="18" charset="0"/>
              </a:rPr>
              <a:t> </a:t>
            </a:r>
            <a:r>
              <a:rPr lang="en-US" sz="1700" dirty="0" smtClean="0">
                <a:solidFill>
                  <a:srgbClr val="000000"/>
                </a:solidFill>
                <a:latin typeface="Cambria" panose="02040503050406030204" pitchFamily="18" charset="0"/>
              </a:rPr>
              <a:t>Interior </a:t>
            </a:r>
            <a:r>
              <a:rPr lang="en-US" sz="1700" dirty="0">
                <a:solidFill>
                  <a:srgbClr val="000000"/>
                </a:solidFill>
                <a:latin typeface="Cambria" panose="02040503050406030204" pitchFamily="18" charset="0"/>
              </a:rPr>
              <a:t>decoration </a:t>
            </a:r>
            <a:endParaRPr lang="en-US" sz="1700" dirty="0" smtClean="0">
              <a:solidFill>
                <a:srgbClr val="000000"/>
              </a:solidFill>
              <a:latin typeface="Cambria" panose="02040503050406030204" pitchFamily="18" charset="0"/>
            </a:endParaRPr>
          </a:p>
          <a:p>
            <a:pPr marL="400050" indent="-55563">
              <a:spcBef>
                <a:spcPct val="20000"/>
              </a:spcBef>
              <a:buClr>
                <a:srgbClr val="000000"/>
              </a:buClr>
              <a:buFont typeface="Wingdings" panose="05000000000000000000" pitchFamily="2" charset="2"/>
              <a:buChar char="§"/>
            </a:pPr>
            <a:r>
              <a:rPr lang="en-US" sz="1700" dirty="0" smtClean="0">
                <a:solidFill>
                  <a:srgbClr val="000000"/>
                </a:solidFill>
                <a:latin typeface="Cambria" panose="02040503050406030204" pitchFamily="18" charset="0"/>
              </a:rPr>
              <a:t> </a:t>
            </a:r>
            <a:r>
              <a:rPr lang="en-US" sz="1700" dirty="0">
                <a:solidFill>
                  <a:srgbClr val="000000"/>
                </a:solidFill>
                <a:latin typeface="Cambria" panose="02040503050406030204" pitchFamily="18" charset="0"/>
              </a:rPr>
              <a:t>Any other profession as notified by </a:t>
            </a:r>
            <a:r>
              <a:rPr lang="en-US" sz="1700" dirty="0" smtClean="0">
                <a:solidFill>
                  <a:srgbClr val="000000"/>
                </a:solidFill>
                <a:latin typeface="Cambria" panose="02040503050406030204" pitchFamily="18" charset="0"/>
              </a:rPr>
              <a:t>CBDT</a:t>
            </a:r>
          </a:p>
          <a:p>
            <a:pPr marL="166688">
              <a:spcBef>
                <a:spcPct val="20000"/>
              </a:spcBef>
              <a:buClr>
                <a:srgbClr val="000000"/>
              </a:buClr>
            </a:pPr>
            <a:r>
              <a:rPr lang="en-US" sz="1700" b="1" dirty="0" smtClean="0">
                <a:solidFill>
                  <a:srgbClr val="000000"/>
                </a:solidFill>
                <a:latin typeface="Cambria" panose="02040503050406030204" pitchFamily="18" charset="0"/>
              </a:rPr>
              <a:t>Manner of computation of taxable income in case of a person adopting the presumptive taxation scheme of section 44ADA:</a:t>
            </a:r>
          </a:p>
          <a:p>
            <a:pPr marL="166688" indent="176213">
              <a:spcBef>
                <a:spcPct val="20000"/>
              </a:spcBef>
              <a:buClr>
                <a:srgbClr val="000000"/>
              </a:buClr>
              <a:buFont typeface="Wingdings" panose="05000000000000000000" pitchFamily="2" charset="2"/>
              <a:buChar char="Ø"/>
            </a:pPr>
            <a:r>
              <a:rPr lang="en-US" sz="1700" dirty="0" smtClean="0">
                <a:solidFill>
                  <a:srgbClr val="000000"/>
                </a:solidFill>
                <a:latin typeface="Cambria" panose="02040503050406030204" pitchFamily="18" charset="0"/>
              </a:rPr>
              <a:t> In case of a person adopting the provisions of section 44ADA, income will be computed on presumptive basis, i.e. @ 50% of the total gross receipts of the profession. However such person can declare income higher than 50%. In other words, in case of a person adopting the provisions of section 44ADA,</a:t>
            </a:r>
            <a:r>
              <a:rPr lang="en-US" sz="1700" dirty="0"/>
              <a:t> </a:t>
            </a:r>
            <a:r>
              <a:rPr lang="en-US" sz="1700" dirty="0">
                <a:solidFill>
                  <a:srgbClr val="000000"/>
                </a:solidFill>
                <a:latin typeface="Cambria" panose="02040503050406030204" pitchFamily="18" charset="0"/>
              </a:rPr>
              <a:t>A person who adopts the presumptive taxation scheme is deemed to have claimed all deduction of expenses</a:t>
            </a:r>
            <a:r>
              <a:rPr lang="en-US" sz="1700" dirty="0" smtClean="0">
                <a:solidFill>
                  <a:srgbClr val="000000"/>
                </a:solidFill>
                <a:latin typeface="Cambria" panose="02040503050406030204" pitchFamily="18" charset="0"/>
              </a:rPr>
              <a:t>. </a:t>
            </a:r>
          </a:p>
          <a:p>
            <a:pPr marL="403225" indent="-344488">
              <a:spcBef>
                <a:spcPct val="20000"/>
              </a:spcBef>
              <a:buClr>
                <a:srgbClr val="000000"/>
              </a:buClr>
              <a:buFont typeface="Wingdings" panose="05000000000000000000" pitchFamily="2" charset="2"/>
              <a:buChar char="Ø"/>
            </a:pPr>
            <a:r>
              <a:rPr lang="en-US" sz="1700" dirty="0" smtClean="0">
                <a:solidFill>
                  <a:srgbClr val="000000"/>
                </a:solidFill>
                <a:latin typeface="Cambria" panose="02040503050406030204" pitchFamily="18" charset="0"/>
              </a:rPr>
              <a:t>You need to file </a:t>
            </a:r>
            <a:r>
              <a:rPr lang="en-US" sz="1700" b="1" dirty="0" smtClean="0">
                <a:solidFill>
                  <a:srgbClr val="000000"/>
                </a:solidFill>
                <a:latin typeface="Cambria" panose="02040503050406030204" pitchFamily="18" charset="0"/>
              </a:rPr>
              <a:t>ITR 4 </a:t>
            </a:r>
            <a:r>
              <a:rPr lang="en-US" sz="1700" dirty="0" smtClean="0">
                <a:solidFill>
                  <a:srgbClr val="000000"/>
                </a:solidFill>
                <a:latin typeface="Cambria" panose="02040503050406030204" pitchFamily="18" charset="0"/>
              </a:rPr>
              <a:t>(previously ITR4S) to avail these  scheme.</a:t>
            </a:r>
          </a:p>
        </p:txBody>
      </p:sp>
    </p:spTree>
    <p:extLst>
      <p:ext uri="{BB962C8B-B14F-4D97-AF65-F5344CB8AC3E}">
        <p14:creationId xmlns:p14="http://schemas.microsoft.com/office/powerpoint/2010/main" val="23874526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477553922"/>
              </p:ext>
            </p:extLst>
          </p:nvPr>
        </p:nvGraphicFramePr>
        <p:xfrm>
          <a:off x="304800" y="838200"/>
          <a:ext cx="8686800" cy="5364480"/>
        </p:xfrm>
        <a:graphic>
          <a:graphicData uri="http://schemas.openxmlformats.org/drawingml/2006/table">
            <a:tbl>
              <a:tblPr firstRow="1" bandRow="1">
                <a:tableStyleId>{5C22544A-7EE6-4342-B048-85BDC9FD1C3A}</a:tableStyleId>
              </a:tblPr>
              <a:tblGrid>
                <a:gridCol w="762000"/>
                <a:gridCol w="3048000"/>
                <a:gridCol w="4876800"/>
              </a:tblGrid>
              <a:tr h="347545">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66023">
                <a:tc>
                  <a:txBody>
                    <a:bodyPr/>
                    <a:lstStyle/>
                    <a:p>
                      <a:r>
                        <a:rPr lang="en-US" sz="1700" dirty="0" smtClean="0">
                          <a:latin typeface="Cambria" panose="02040503050406030204" pitchFamily="18" charset="0"/>
                        </a:rPr>
                        <a:t>31(b)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Particulars of each </a:t>
                      </a:r>
                      <a:r>
                        <a:rPr lang="en-US" sz="1700" kern="1200" dirty="0" smtClean="0">
                          <a:solidFill>
                            <a:srgbClr val="FF0000"/>
                          </a:solidFill>
                          <a:effectLst/>
                          <a:latin typeface="Cambria" panose="02040503050406030204" pitchFamily="18" charset="0"/>
                          <a:ea typeface="+mn-ea"/>
                          <a:cs typeface="+mn-cs"/>
                        </a:rPr>
                        <a:t>repayment of loan or deposit</a:t>
                      </a:r>
                      <a:r>
                        <a:rPr lang="en-US" sz="1700" kern="1200" dirty="0" smtClean="0">
                          <a:solidFill>
                            <a:schemeClr val="dk1"/>
                          </a:solidFill>
                          <a:effectLst/>
                          <a:latin typeface="Cambria" panose="02040503050406030204" pitchFamily="18" charset="0"/>
                          <a:ea typeface="+mn-ea"/>
                          <a:cs typeface="+mn-cs"/>
                        </a:rPr>
                        <a:t> in an amount exceeding the limit specified in section</a:t>
                      </a:r>
                      <a:r>
                        <a:rPr lang="en-US" sz="1700" kern="1200" dirty="0" smtClean="0">
                          <a:solidFill>
                            <a:srgbClr val="C00000"/>
                          </a:solidFill>
                          <a:effectLst/>
                          <a:latin typeface="Cambria" panose="02040503050406030204" pitchFamily="18" charset="0"/>
                          <a:ea typeface="+mn-ea"/>
                          <a:cs typeface="+mn-cs"/>
                        </a:rPr>
                        <a:t> 269T </a:t>
                      </a:r>
                      <a:r>
                        <a:rPr lang="en-US" sz="1700" kern="1200" dirty="0" smtClean="0">
                          <a:solidFill>
                            <a:schemeClr val="dk1"/>
                          </a:solidFill>
                          <a:effectLst/>
                          <a:latin typeface="Cambria" panose="02040503050406030204" pitchFamily="18" charset="0"/>
                          <a:ea typeface="+mn-ea"/>
                          <a:cs typeface="+mn-cs"/>
                        </a:rPr>
                        <a:t>made during the previous year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name, address and permanent account number (if available with the Assesse) of the payee;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of the repayment;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maximum amount outstanding in the account at any time during the previous year.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whether the repayment was made otherwise than by account payee </a:t>
                      </a:r>
                      <a:r>
                        <a:rPr lang="en-US" sz="1700" kern="1200" dirty="0" err="1" smtClean="0">
                          <a:solidFill>
                            <a:schemeClr val="dk1"/>
                          </a:solidFill>
                          <a:effectLst/>
                          <a:latin typeface="Cambria" panose="02040503050406030204" pitchFamily="18" charset="0"/>
                          <a:ea typeface="+mn-ea"/>
                          <a:cs typeface="+mn-cs"/>
                        </a:rPr>
                        <a:t>cheque</a:t>
                      </a:r>
                      <a:r>
                        <a:rPr lang="en-US" sz="1700" kern="1200" dirty="0" smtClean="0">
                          <a:solidFill>
                            <a:schemeClr val="dk1"/>
                          </a:solidFill>
                          <a:effectLst/>
                          <a:latin typeface="Cambria" panose="02040503050406030204" pitchFamily="18" charset="0"/>
                          <a:ea typeface="+mn-ea"/>
                          <a:cs typeface="+mn-cs"/>
                        </a:rPr>
                        <a:t> or account payee bank draft.</a:t>
                      </a:r>
                    </a:p>
                    <a:p>
                      <a:pPr marL="285750" lvl="0" indent="-285750">
                        <a:buFont typeface="Arial" panose="020B0604020202020204" pitchFamily="34" charset="0"/>
                        <a:buChar char="•"/>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Obtain a schedule of loans and deposits of Rs.20,000 or more repaid during the year giving the relevant details as per the aforesaid clause.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the audited schedules and other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loan, deposit and other relevant accounts to ensure all such particulars have been appropriately disclosed.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p>
                      <a:r>
                        <a:rPr lang="en-US" sz="1700" kern="1200" dirty="0" smtClean="0">
                          <a:solidFill>
                            <a:schemeClr val="dk1"/>
                          </a:solidFill>
                          <a:effectLst/>
                          <a:latin typeface="Cambria" panose="02040503050406030204" pitchFamily="18" charset="0"/>
                          <a:ea typeface="+mn-ea"/>
                          <a:cs typeface="+mn-cs"/>
                        </a:rPr>
                        <a:t>Note :  Refer note (</a:t>
                      </a:r>
                      <a:r>
                        <a:rPr lang="en-US" sz="1700" kern="1200" dirty="0" err="1" smtClean="0">
                          <a:solidFill>
                            <a:schemeClr val="dk1"/>
                          </a:solidFill>
                          <a:effectLst/>
                          <a:latin typeface="Cambria" panose="02040503050406030204" pitchFamily="18" charset="0"/>
                          <a:ea typeface="+mn-ea"/>
                          <a:cs typeface="+mn-cs"/>
                        </a:rPr>
                        <a:t>i</a:t>
                      </a:r>
                      <a:r>
                        <a:rPr lang="en-US" sz="1700" kern="1200" dirty="0" smtClean="0">
                          <a:solidFill>
                            <a:schemeClr val="dk1"/>
                          </a:solidFill>
                          <a:effectLst/>
                          <a:latin typeface="Cambria" panose="02040503050406030204" pitchFamily="18" charset="0"/>
                          <a:ea typeface="+mn-ea"/>
                          <a:cs typeface="+mn-cs"/>
                        </a:rPr>
                        <a:t>) to (v) above.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06766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9361767"/>
              </p:ext>
            </p:extLst>
          </p:nvPr>
        </p:nvGraphicFramePr>
        <p:xfrm>
          <a:off x="304800" y="838201"/>
          <a:ext cx="8686800" cy="5183316"/>
        </p:xfrm>
        <a:graphic>
          <a:graphicData uri="http://schemas.openxmlformats.org/drawingml/2006/table">
            <a:tbl>
              <a:tblPr firstRow="1" bandRow="1">
                <a:tableStyleId>{5C22544A-7EE6-4342-B048-85BDC9FD1C3A}</a:tableStyleId>
              </a:tblPr>
              <a:tblGrid>
                <a:gridCol w="685800"/>
                <a:gridCol w="4191000"/>
                <a:gridCol w="3810000"/>
              </a:tblGrid>
              <a:tr h="349542">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32796">
                <a:tc>
                  <a:txBody>
                    <a:bodyPr/>
                    <a:lstStyle/>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b="1" kern="1200" dirty="0" smtClean="0">
                          <a:solidFill>
                            <a:schemeClr val="accent6">
                              <a:lumMod val="50000"/>
                            </a:schemeClr>
                          </a:solidFill>
                          <a:effectLst/>
                          <a:latin typeface="Cambria" panose="02040503050406030204" pitchFamily="18" charset="0"/>
                          <a:ea typeface="+mn-ea"/>
                          <a:cs typeface="+mn-cs"/>
                        </a:rPr>
                        <a:t>Cash</a:t>
                      </a:r>
                      <a:r>
                        <a:rPr lang="en-US" sz="1700" b="1" kern="1200" dirty="0" smtClean="0">
                          <a:solidFill>
                            <a:srgbClr val="7030A0"/>
                          </a:solidFill>
                          <a:effectLst/>
                          <a:latin typeface="Cambria" panose="02040503050406030204" pitchFamily="18" charset="0"/>
                          <a:ea typeface="+mn-ea"/>
                          <a:cs typeface="+mn-cs"/>
                        </a:rPr>
                        <a:t> </a:t>
                      </a:r>
                      <a:r>
                        <a:rPr lang="en-US" sz="1700" b="1" kern="1200" dirty="0" smtClean="0">
                          <a:solidFill>
                            <a:schemeClr val="tx1"/>
                          </a:solidFill>
                          <a:effectLst/>
                          <a:latin typeface="Cambria" panose="02040503050406030204" pitchFamily="18" charset="0"/>
                          <a:ea typeface="+mn-ea"/>
                          <a:cs typeface="+mn-cs"/>
                        </a:rPr>
                        <a:t>receipts</a:t>
                      </a:r>
                      <a:r>
                        <a:rPr lang="en-US" sz="1700" b="1" kern="1200" dirty="0" smtClean="0">
                          <a:solidFill>
                            <a:srgbClr val="7030A0"/>
                          </a:solidFill>
                          <a:effectLst/>
                          <a:latin typeface="Cambria" panose="02040503050406030204" pitchFamily="18" charset="0"/>
                          <a:ea typeface="+mn-ea"/>
                          <a:cs typeface="+mn-cs"/>
                        </a:rPr>
                        <a:t> </a:t>
                      </a:r>
                      <a:r>
                        <a:rPr lang="en-US" sz="1700" b="1" kern="1200" dirty="0" smtClean="0">
                          <a:solidFill>
                            <a:schemeClr val="accent6">
                              <a:lumMod val="50000"/>
                            </a:schemeClr>
                          </a:solidFill>
                          <a:effectLst/>
                          <a:latin typeface="Cambria" panose="02040503050406030204" pitchFamily="18" charset="0"/>
                          <a:ea typeface="+mn-ea"/>
                          <a:cs typeface="+mn-cs"/>
                        </a:rPr>
                        <a:t>more than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b="1" kern="1200" dirty="0" smtClean="0">
                          <a:solidFill>
                            <a:schemeClr val="accent6">
                              <a:lumMod val="50000"/>
                            </a:schemeClr>
                          </a:solidFill>
                          <a:effectLst/>
                          <a:latin typeface="Cambria" panose="02040503050406030204" pitchFamily="18" charset="0"/>
                          <a:ea typeface="+mn-ea"/>
                          <a:cs typeface="+mn-cs"/>
                        </a:rPr>
                        <a:t>INR 2, 00,000 under Section 269ST  is to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baseline="0" dirty="0" smtClean="0">
                          <a:solidFill>
                            <a:schemeClr val="accent6">
                              <a:lumMod val="50000"/>
                            </a:schemeClr>
                          </a:solidFill>
                          <a:effectLst/>
                          <a:latin typeface="Cambria" panose="02040503050406030204" pitchFamily="18" charset="0"/>
                          <a:ea typeface="+mn-ea"/>
                          <a:cs typeface="+mn-cs"/>
                        </a:rPr>
                        <a:t>N</a:t>
                      </a:r>
                      <a:r>
                        <a:rPr lang="en-US" sz="1700" b="0" i="0" u="sng" kern="1200" dirty="0" smtClean="0">
                          <a:solidFill>
                            <a:schemeClr val="accent6">
                              <a:lumMod val="50000"/>
                            </a:schemeClr>
                          </a:solidFill>
                          <a:effectLst/>
                          <a:latin typeface="Cambria" panose="02040503050406030204" pitchFamily="18" charset="0"/>
                          <a:ea typeface="+mn-ea"/>
                          <a:cs typeface="+mn-cs"/>
                        </a:rPr>
                        <a:t>o person</a:t>
                      </a:r>
                      <a:r>
                        <a:rPr lang="en-US" sz="1700" b="0" i="0" kern="1200" dirty="0" smtClean="0">
                          <a:solidFill>
                            <a:schemeClr val="accent6">
                              <a:lumMod val="50000"/>
                            </a:schemeClr>
                          </a:solidFill>
                          <a:effectLst/>
                          <a:latin typeface="Cambria" panose="02040503050406030204" pitchFamily="18" charset="0"/>
                          <a:ea typeface="+mn-ea"/>
                          <a:cs typeface="+mn-cs"/>
                        </a:rPr>
                        <a:t> shall receive an amount of two lakh rupees or more—</a:t>
                      </a:r>
                    </a:p>
                    <a:p>
                      <a:r>
                        <a:rPr lang="en-US" sz="1700" b="0" i="0" kern="1200" dirty="0" smtClean="0">
                          <a:solidFill>
                            <a:schemeClr val="accent6">
                              <a:lumMod val="50000"/>
                            </a:schemeClr>
                          </a:solidFill>
                          <a:effectLst/>
                          <a:latin typeface="Cambria" panose="02040503050406030204" pitchFamily="18" charset="0"/>
                          <a:ea typeface="+mn-ea"/>
                          <a:cs typeface="+mn-cs"/>
                        </a:rPr>
                        <a:t>(a) in aggregate from a person in a day; or</a:t>
                      </a:r>
                    </a:p>
                    <a:p>
                      <a:r>
                        <a:rPr lang="en-US" sz="1700" b="0" i="0" kern="1200" dirty="0" smtClean="0">
                          <a:solidFill>
                            <a:schemeClr val="accent6">
                              <a:lumMod val="50000"/>
                            </a:schemeClr>
                          </a:solidFill>
                          <a:effectLst/>
                          <a:latin typeface="Cambria" panose="02040503050406030204" pitchFamily="18" charset="0"/>
                          <a:ea typeface="+mn-ea"/>
                          <a:cs typeface="+mn-cs"/>
                        </a:rPr>
                        <a:t>(b) in respect of a single transaction; or</a:t>
                      </a:r>
                    </a:p>
                    <a:p>
                      <a:r>
                        <a:rPr lang="en-US" sz="1700" b="0" i="0" kern="1200" dirty="0" smtClean="0">
                          <a:solidFill>
                            <a:schemeClr val="accent6">
                              <a:lumMod val="50000"/>
                            </a:schemeClr>
                          </a:solidFill>
                          <a:effectLst/>
                          <a:latin typeface="Cambria" panose="02040503050406030204" pitchFamily="18" charset="0"/>
                          <a:ea typeface="+mn-ea"/>
                          <a:cs typeface="+mn-cs"/>
                        </a:rPr>
                        <a:t>(c) in respect of transactions relating to one event or occasion from a person, otherwise than by an account payee </a:t>
                      </a:r>
                      <a:r>
                        <a:rPr lang="en-US" sz="1700" b="0" i="0" kern="1200" dirty="0" err="1" smtClean="0">
                          <a:solidFill>
                            <a:schemeClr val="accent6">
                              <a:lumMod val="50000"/>
                            </a:schemeClr>
                          </a:solidFill>
                          <a:effectLst/>
                          <a:latin typeface="Cambria" panose="02040503050406030204" pitchFamily="18" charset="0"/>
                          <a:ea typeface="+mn-ea"/>
                          <a:cs typeface="+mn-cs"/>
                        </a:rPr>
                        <a:t>cheque</a:t>
                      </a:r>
                      <a:r>
                        <a:rPr lang="en-US" sz="1700" b="0" i="0" kern="1200" dirty="0" smtClean="0">
                          <a:solidFill>
                            <a:schemeClr val="accent6">
                              <a:lumMod val="50000"/>
                            </a:schemeClr>
                          </a:solidFill>
                          <a:effectLst/>
                          <a:latin typeface="Cambria" panose="02040503050406030204" pitchFamily="18" charset="0"/>
                          <a:ea typeface="+mn-ea"/>
                          <a:cs typeface="+mn-cs"/>
                        </a:rPr>
                        <a:t> or an account payee bank draft or use of electronic clearing system through a bank account.</a:t>
                      </a:r>
                    </a:p>
                    <a:p>
                      <a:pPr marL="0" marR="0" indent="0" algn="l" defTabSz="914400" rtl="0" eaLnBrk="1" fontAlgn="auto" latinLnBrk="0" hangingPunct="1">
                        <a:lnSpc>
                          <a:spcPct val="100000"/>
                        </a:lnSpc>
                        <a:spcBef>
                          <a:spcPts val="0"/>
                        </a:spcBef>
                        <a:spcAft>
                          <a:spcPts val="0"/>
                        </a:spcAft>
                        <a:buClrTx/>
                        <a:buSzTx/>
                        <a:buFontTx/>
                        <a:buNone/>
                        <a:tabLst/>
                        <a:defRPr/>
                      </a:pPr>
                      <a:r>
                        <a:rPr lang="en-US" sz="1700" kern="1200" dirty="0" smtClean="0">
                          <a:solidFill>
                            <a:schemeClr val="dk1"/>
                          </a:solidFill>
                          <a:effectLst/>
                          <a:latin typeface="Cambria" panose="02040503050406030204" pitchFamily="18" charset="0"/>
                          <a:ea typeface="+mn-ea"/>
                          <a:cs typeface="+mn-cs"/>
                        </a:rPr>
                        <a:t>Where this section of the act is applicable only to the recipient, the disclosure requirements even mandate the payer to make the relevant disclosures along with the name, address and PAN of the party involved.</a:t>
                      </a:r>
                    </a:p>
                    <a:p>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37893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415567661"/>
              </p:ext>
            </p:extLst>
          </p:nvPr>
        </p:nvGraphicFramePr>
        <p:xfrm>
          <a:off x="304800" y="838201"/>
          <a:ext cx="8686800" cy="4130040"/>
        </p:xfrm>
        <a:graphic>
          <a:graphicData uri="http://schemas.openxmlformats.org/drawingml/2006/table">
            <a:tbl>
              <a:tblPr firstRow="1" bandRow="1">
                <a:tableStyleId>{5C22544A-7EE6-4342-B048-85BDC9FD1C3A}</a:tableStyleId>
              </a:tblPr>
              <a:tblGrid>
                <a:gridCol w="685800"/>
                <a:gridCol w="4191000"/>
                <a:gridCol w="3810000"/>
              </a:tblGrid>
              <a:tr h="343009">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35479">
                <a:tc>
                  <a:txBody>
                    <a:bodyPr/>
                    <a:lstStyle/>
                    <a:p>
                      <a:r>
                        <a:rPr lang="en-US" sz="1700" dirty="0" smtClean="0">
                          <a:latin typeface="Cambria" panose="02040503050406030204" pitchFamily="18" charset="0"/>
                        </a:rPr>
                        <a:t>31(c)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Cambria" panose="02040503050406030204" pitchFamily="18" charset="0"/>
                          <a:ea typeface="+mn-ea"/>
                          <a:cs typeface="+mn-cs"/>
                        </a:rPr>
                        <a:t>Whether the taking or accepting loan or deposit, or repayment of the same were made by account payee </a:t>
                      </a:r>
                      <a:r>
                        <a:rPr lang="en-US" sz="1600" kern="1200" dirty="0" err="1" smtClean="0">
                          <a:solidFill>
                            <a:schemeClr val="dk1"/>
                          </a:solidFill>
                          <a:effectLst/>
                          <a:latin typeface="Cambria" panose="02040503050406030204" pitchFamily="18" charset="0"/>
                          <a:ea typeface="+mn-ea"/>
                          <a:cs typeface="+mn-cs"/>
                        </a:rPr>
                        <a:t>cheque</a:t>
                      </a:r>
                      <a:r>
                        <a:rPr lang="en-US" sz="1600" kern="1200" dirty="0" smtClean="0">
                          <a:solidFill>
                            <a:schemeClr val="dk1"/>
                          </a:solidFill>
                          <a:effectLst/>
                          <a:latin typeface="Cambria" panose="02040503050406030204" pitchFamily="18" charset="0"/>
                          <a:ea typeface="+mn-ea"/>
                          <a:cs typeface="+mn-cs"/>
                        </a:rPr>
                        <a:t> drawn on a bank or account payee bank draft based on the examination of books of account and other relevant documents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kern="1200" dirty="0" smtClean="0">
                        <a:solidFill>
                          <a:schemeClr val="dk1"/>
                        </a:solidFill>
                        <a:effectLst/>
                        <a:latin typeface="Cambria" panose="02040503050406030204" pitchFamily="18"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Cambria" panose="02040503050406030204" pitchFamily="18" charset="0"/>
                          <a:ea typeface="+mn-ea"/>
                          <a:cs typeface="+mn-cs"/>
                        </a:rPr>
                        <a:t>(The particulars (</a:t>
                      </a:r>
                      <a:r>
                        <a:rPr lang="en-US" sz="1600" kern="1200" dirty="0" err="1" smtClean="0">
                          <a:solidFill>
                            <a:schemeClr val="dk1"/>
                          </a:solidFill>
                          <a:effectLst/>
                          <a:latin typeface="Cambria" panose="02040503050406030204" pitchFamily="18" charset="0"/>
                          <a:ea typeface="+mn-ea"/>
                          <a:cs typeface="+mn-cs"/>
                        </a:rPr>
                        <a:t>i</a:t>
                      </a:r>
                      <a:r>
                        <a:rPr lang="en-US" sz="1600" kern="1200" dirty="0" smtClean="0">
                          <a:solidFill>
                            <a:schemeClr val="dk1"/>
                          </a:solidFill>
                          <a:effectLst/>
                          <a:latin typeface="Cambria" panose="02040503050406030204" pitchFamily="18" charset="0"/>
                          <a:ea typeface="+mn-ea"/>
                          <a:cs typeface="+mn-cs"/>
                        </a:rPr>
                        <a:t>) to (iv) at (b) and comment at (c) above need not be given in the case of a repayment of any loan or deposit taken or accepted from Government, Government company, banking company or a corporation established by a Central, State or Provincial Act)</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Obtain certificate from the Assesse to the effect that the payments/ receipts referred to in section 269SS and 269T were made by account payee </a:t>
                      </a:r>
                      <a:r>
                        <a:rPr lang="en-US" sz="1700" kern="1200" dirty="0" err="1" smtClean="0">
                          <a:solidFill>
                            <a:schemeClr val="dk1"/>
                          </a:solidFill>
                          <a:effectLst/>
                          <a:latin typeface="Cambria" panose="02040503050406030204" pitchFamily="18" charset="0"/>
                          <a:ea typeface="+mn-ea"/>
                          <a:cs typeface="+mn-cs"/>
                        </a:rPr>
                        <a:t>cheque</a:t>
                      </a:r>
                      <a:r>
                        <a:rPr lang="en-US" sz="1700" kern="1200" dirty="0" smtClean="0">
                          <a:solidFill>
                            <a:schemeClr val="dk1"/>
                          </a:solidFill>
                          <a:effectLst/>
                          <a:latin typeface="Cambria" panose="02040503050406030204" pitchFamily="18" charset="0"/>
                          <a:ea typeface="+mn-ea"/>
                          <a:cs typeface="+mn-cs"/>
                        </a:rPr>
                        <a:t> drawn on a bank or account payee bank draft as the case may be.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4723087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83203981"/>
              </p:ext>
            </p:extLst>
          </p:nvPr>
        </p:nvGraphicFramePr>
        <p:xfrm>
          <a:off x="304800" y="838201"/>
          <a:ext cx="8686800" cy="4504719"/>
        </p:xfrm>
        <a:graphic>
          <a:graphicData uri="http://schemas.openxmlformats.org/drawingml/2006/table">
            <a:tbl>
              <a:tblPr firstRow="1" bandRow="1">
                <a:tableStyleId>{5C22544A-7EE6-4342-B048-85BDC9FD1C3A}</a:tableStyleId>
              </a:tblPr>
              <a:tblGrid>
                <a:gridCol w="762000"/>
                <a:gridCol w="4114800"/>
                <a:gridCol w="3810000"/>
              </a:tblGrid>
              <a:tr h="26540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54199">
                <a:tc>
                  <a:txBody>
                    <a:bodyPr/>
                    <a:lstStyle/>
                    <a:p>
                      <a:r>
                        <a:rPr lang="en-US" sz="1700" dirty="0" smtClean="0">
                          <a:latin typeface="Cambria" panose="02040503050406030204" pitchFamily="18" charset="0"/>
                        </a:rPr>
                        <a:t>32(a)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Details of </a:t>
                      </a:r>
                      <a:r>
                        <a:rPr lang="en-US" sz="1700" kern="1200" dirty="0" smtClean="0">
                          <a:solidFill>
                            <a:srgbClr val="C00000"/>
                          </a:solidFill>
                          <a:effectLst/>
                          <a:latin typeface="Cambria" panose="02040503050406030204" pitchFamily="18" charset="0"/>
                          <a:ea typeface="+mn-ea"/>
                          <a:cs typeface="+mn-cs"/>
                        </a:rPr>
                        <a:t>brought forward loss or depreciation allowance</a:t>
                      </a:r>
                      <a:r>
                        <a:rPr lang="en-US" sz="1700" kern="1200" dirty="0" smtClean="0">
                          <a:solidFill>
                            <a:schemeClr val="dk1"/>
                          </a:solidFill>
                          <a:effectLst/>
                          <a:latin typeface="Cambria" panose="02040503050406030204" pitchFamily="18" charset="0"/>
                          <a:ea typeface="+mn-ea"/>
                          <a:cs typeface="+mn-cs"/>
                        </a:rPr>
                        <a:t>, in the following manner, to the extent available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Serial Number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Assessment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Nature of loss/allowance (in rupees)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as returned (in rupees)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as assessed (give reference to relevant order)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Remarks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details as per the aforesaid clause.  The clause will cover the following :</a:t>
                      </a:r>
                    </a:p>
                    <a:p>
                      <a:r>
                        <a:rPr lang="en-US" sz="1700" kern="1200" dirty="0" smtClean="0">
                          <a:solidFill>
                            <a:schemeClr val="dk1"/>
                          </a:solidFill>
                          <a:effectLst/>
                          <a:latin typeface="Cambria" panose="02040503050406030204" pitchFamily="18" charset="0"/>
                          <a:ea typeface="+mn-ea"/>
                          <a:cs typeface="+mn-cs"/>
                        </a:rPr>
                        <a:t>- Business loss</a:t>
                      </a:r>
                    </a:p>
                    <a:p>
                      <a:r>
                        <a:rPr lang="en-US" sz="1700" kern="1200" dirty="0" smtClean="0">
                          <a:solidFill>
                            <a:schemeClr val="dk1"/>
                          </a:solidFill>
                          <a:effectLst/>
                          <a:latin typeface="Cambria" panose="02040503050406030204" pitchFamily="18" charset="0"/>
                          <a:ea typeface="+mn-ea"/>
                          <a:cs typeface="+mn-cs"/>
                        </a:rPr>
                        <a:t>- Unabsorbed depreciation</a:t>
                      </a:r>
                    </a:p>
                    <a:p>
                      <a:r>
                        <a:rPr lang="en-US" sz="1700" kern="1200" dirty="0" smtClean="0">
                          <a:solidFill>
                            <a:schemeClr val="dk1"/>
                          </a:solidFill>
                          <a:effectLst/>
                          <a:latin typeface="Cambria" panose="02040503050406030204" pitchFamily="18" charset="0"/>
                          <a:ea typeface="+mn-ea"/>
                          <a:cs typeface="+mn-cs"/>
                        </a:rPr>
                        <a:t>- Speculation loss</a:t>
                      </a:r>
                    </a:p>
                    <a:p>
                      <a:r>
                        <a:rPr lang="en-US" sz="1700" kern="1200" dirty="0" smtClean="0">
                          <a:solidFill>
                            <a:schemeClr val="dk1"/>
                          </a:solidFill>
                          <a:effectLst/>
                          <a:latin typeface="Cambria" panose="02040503050406030204" pitchFamily="18" charset="0"/>
                          <a:ea typeface="+mn-ea"/>
                          <a:cs typeface="+mn-cs"/>
                        </a:rPr>
                        <a:t>- Loss under the head capital gains.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basis and details with the return of income, assessment orders etc. and other relevant supporting documents.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049470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893842365"/>
              </p:ext>
            </p:extLst>
          </p:nvPr>
        </p:nvGraphicFramePr>
        <p:xfrm>
          <a:off x="304800" y="838201"/>
          <a:ext cx="8686800" cy="5551743"/>
        </p:xfrm>
        <a:graphic>
          <a:graphicData uri="http://schemas.openxmlformats.org/drawingml/2006/table">
            <a:tbl>
              <a:tblPr firstRow="1" bandRow="1">
                <a:tableStyleId>{5C22544A-7EE6-4342-B048-85BDC9FD1C3A}</a:tableStyleId>
              </a:tblPr>
              <a:tblGrid>
                <a:gridCol w="762000"/>
                <a:gridCol w="4114800"/>
                <a:gridCol w="3810000"/>
              </a:tblGrid>
              <a:tr h="325939">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22278">
                <a:tc>
                  <a:txBody>
                    <a:bodyPr/>
                    <a:lstStyle/>
                    <a:p>
                      <a:r>
                        <a:rPr lang="en-US" sz="1700" dirty="0" smtClean="0">
                          <a:latin typeface="Cambria" panose="02040503050406030204" pitchFamily="18" charset="0"/>
                        </a:rPr>
                        <a:t>32(b)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a </a:t>
                      </a:r>
                      <a:r>
                        <a:rPr lang="en-US" sz="1700" kern="1200" dirty="0" smtClean="0">
                          <a:solidFill>
                            <a:srgbClr val="C00000"/>
                          </a:solidFill>
                          <a:effectLst/>
                          <a:latin typeface="Cambria" panose="02040503050406030204" pitchFamily="18" charset="0"/>
                          <a:ea typeface="+mn-ea"/>
                          <a:cs typeface="+mn-cs"/>
                        </a:rPr>
                        <a:t>change in shareholding </a:t>
                      </a:r>
                      <a:r>
                        <a:rPr lang="en-US" sz="1700" kern="1200" dirty="0" smtClean="0">
                          <a:solidFill>
                            <a:schemeClr val="dk1"/>
                          </a:solidFill>
                          <a:effectLst/>
                          <a:latin typeface="Cambria" panose="02040503050406030204" pitchFamily="18" charset="0"/>
                          <a:ea typeface="+mn-ea"/>
                          <a:cs typeface="+mn-cs"/>
                        </a:rPr>
                        <a:t>of the company has taken place in the previous year due to which the losses incurred prior to the previous year cannot be allowed to be carried forward in terms of section 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Compare shareholding on last day of previous year with the last day of every previous year for which loss is being carried forward.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Check register of members.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88955">
                <a:tc>
                  <a:txBody>
                    <a:bodyPr/>
                    <a:lstStyle/>
                    <a:p>
                      <a:r>
                        <a:rPr lang="en-US" sz="1700" dirty="0" smtClean="0">
                          <a:latin typeface="Cambria" panose="02040503050406030204" pitchFamily="18" charset="0"/>
                        </a:rPr>
                        <a:t>32©</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Assesse has incurred any </a:t>
                      </a:r>
                      <a:r>
                        <a:rPr lang="en-US" sz="1700" kern="1200" dirty="0" smtClean="0">
                          <a:solidFill>
                            <a:srgbClr val="C00000"/>
                          </a:solidFill>
                          <a:effectLst/>
                          <a:latin typeface="Cambria" panose="02040503050406030204" pitchFamily="18" charset="0"/>
                          <a:ea typeface="+mn-ea"/>
                          <a:cs typeface="+mn-cs"/>
                        </a:rPr>
                        <a:t>speculation loss </a:t>
                      </a:r>
                      <a:r>
                        <a:rPr lang="en-US" sz="1700" kern="1200" dirty="0" smtClean="0">
                          <a:solidFill>
                            <a:schemeClr val="dk1"/>
                          </a:solidFill>
                          <a:effectLst/>
                          <a:latin typeface="Cambria" panose="02040503050406030204" pitchFamily="18" charset="0"/>
                          <a:ea typeface="+mn-ea"/>
                          <a:cs typeface="+mn-cs"/>
                        </a:rPr>
                        <a:t>referred to in section 73 during the previous year, If yes, please furnish the details of the same.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certificate whether the assesse is carrying any speculative business or not.</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Speculation loss can be adjusted against income from any other speculation business only.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66348">
                <a:tc>
                  <a:txBody>
                    <a:bodyPr/>
                    <a:lstStyle/>
                    <a:p>
                      <a:r>
                        <a:rPr lang="en-US" sz="1700" dirty="0" smtClean="0">
                          <a:latin typeface="Cambria" panose="02040503050406030204" pitchFamily="18" charset="0"/>
                        </a:rPr>
                        <a:t>32(d)</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Assesse has incurred any loss referred to in section 73A in respect of any specified business during the previous year, if yes, please furnish details of the same.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certificate whether the assesse is carrying any specified business or not.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791633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66241199"/>
              </p:ext>
            </p:extLst>
          </p:nvPr>
        </p:nvGraphicFramePr>
        <p:xfrm>
          <a:off x="304800" y="838201"/>
          <a:ext cx="8686800" cy="3032760"/>
        </p:xfrm>
        <a:graphic>
          <a:graphicData uri="http://schemas.openxmlformats.org/drawingml/2006/table">
            <a:tbl>
              <a:tblPr firstRow="1" bandRow="1">
                <a:tableStyleId>{5C22544A-7EE6-4342-B048-85BDC9FD1C3A}</a:tableStyleId>
              </a:tblPr>
              <a:tblGrid>
                <a:gridCol w="762000"/>
                <a:gridCol w="3048000"/>
                <a:gridCol w="4876800"/>
              </a:tblGrid>
              <a:tr h="315090">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48339">
                <a:tc>
                  <a:txBody>
                    <a:bodyPr/>
                    <a:lstStyle/>
                    <a:p>
                      <a:r>
                        <a:rPr lang="en-US" sz="1700" dirty="0" smtClean="0">
                          <a:latin typeface="Cambria" panose="02040503050406030204" pitchFamily="18" charset="0"/>
                        </a:rPr>
                        <a:t>32(e)</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In case of a company, please state that whether the company is deemed to be carrying on a speculation business as referred in explanation to section 73, if yes, please furnish the details of speculation loss if any incurred during the previous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certificate whether the assesse is carrying any speculative business or not.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800516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16958561"/>
              </p:ext>
            </p:extLst>
          </p:nvPr>
        </p:nvGraphicFramePr>
        <p:xfrm>
          <a:off x="304800" y="838201"/>
          <a:ext cx="8686800" cy="3754490"/>
        </p:xfrm>
        <a:graphic>
          <a:graphicData uri="http://schemas.openxmlformats.org/drawingml/2006/table">
            <a:tbl>
              <a:tblPr firstRow="1" bandRow="1">
                <a:tableStyleId>{5C22544A-7EE6-4342-B048-85BDC9FD1C3A}</a:tableStyleId>
              </a:tblPr>
              <a:tblGrid>
                <a:gridCol w="685800"/>
                <a:gridCol w="3124200"/>
                <a:gridCol w="4876800"/>
              </a:tblGrid>
              <a:tr h="315090">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03970">
                <a:tc>
                  <a:txBody>
                    <a:bodyPr/>
                    <a:lstStyle/>
                    <a:p>
                      <a:r>
                        <a:rPr lang="en-US" sz="1700" dirty="0" smtClean="0">
                          <a:latin typeface="Cambria" panose="02040503050406030204" pitchFamily="18" charset="0"/>
                        </a:rPr>
                        <a:t>33</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Section-wise details of deductions, if any, admissible under </a:t>
                      </a:r>
                      <a:r>
                        <a:rPr lang="en-US" sz="1700" kern="1200" dirty="0" smtClean="0">
                          <a:solidFill>
                            <a:srgbClr val="C00000"/>
                          </a:solidFill>
                          <a:effectLst/>
                          <a:latin typeface="Cambria" panose="02040503050406030204" pitchFamily="18" charset="0"/>
                          <a:ea typeface="+mn-ea"/>
                          <a:cs typeface="+mn-cs"/>
                        </a:rPr>
                        <a:t>Chapter VIA or Chapter III (Section 10A, Section 10AA).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section-wise details of deductions claimed under Chapter VIA.</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Ensure that deductions claimed by the client are admissible under Chapter VIA.</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the audited schedules and other relevant supporting documents.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assessments completed/ prior year tax returns to examine the basis adopted in earlier years.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Verify the basis and computation of deductions.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2152162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59535211"/>
              </p:ext>
            </p:extLst>
          </p:nvPr>
        </p:nvGraphicFramePr>
        <p:xfrm>
          <a:off x="304800" y="838201"/>
          <a:ext cx="8686800" cy="5768570"/>
        </p:xfrm>
        <a:graphic>
          <a:graphicData uri="http://schemas.openxmlformats.org/drawingml/2006/table">
            <a:tbl>
              <a:tblPr firstRow="1" bandRow="1">
                <a:tableStyleId>{5C22544A-7EE6-4342-B048-85BDC9FD1C3A}</a:tableStyleId>
              </a:tblPr>
              <a:tblGrid>
                <a:gridCol w="762000"/>
                <a:gridCol w="3733800"/>
                <a:gridCol w="4191000"/>
              </a:tblGrid>
              <a:tr h="348659">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8065">
                <a:tc>
                  <a:txBody>
                    <a:bodyPr/>
                    <a:lstStyle/>
                    <a:p>
                      <a:r>
                        <a:rPr lang="en-US" sz="1700" dirty="0" smtClean="0">
                          <a:latin typeface="Cambria" panose="02040503050406030204" pitchFamily="18" charset="0"/>
                        </a:rPr>
                        <a:t>34(a)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Assesse is required to deduct or collect tax as per the provisions of Chapter XVII-B or Chapter XVII-BB, </a:t>
                      </a:r>
                    </a:p>
                    <a:p>
                      <a:r>
                        <a:rPr lang="en-US" sz="1700" b="1" i="0" kern="1200" dirty="0" smtClean="0">
                          <a:solidFill>
                            <a:schemeClr val="accent6">
                              <a:lumMod val="50000"/>
                            </a:schemeClr>
                          </a:solidFill>
                          <a:effectLst/>
                          <a:latin typeface="Cambria" panose="02040503050406030204" pitchFamily="18" charset="0"/>
                          <a:ea typeface="+mn-ea"/>
                          <a:cs typeface="+mn-cs"/>
                        </a:rPr>
                        <a:t>Details with respect to transactions not disclosed in TDS Return/ TCS Return is to be reported.</a:t>
                      </a:r>
                    </a:p>
                    <a:p>
                      <a:r>
                        <a:rPr lang="en-US" sz="1700" kern="1200" dirty="0" smtClean="0">
                          <a:solidFill>
                            <a:schemeClr val="dk1"/>
                          </a:solidFill>
                          <a:effectLst/>
                          <a:latin typeface="Cambria" panose="02040503050406030204" pitchFamily="18" charset="0"/>
                          <a:ea typeface="+mn-ea"/>
                          <a:cs typeface="+mn-cs"/>
                        </a:rPr>
                        <a:t>if yes please furnish: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details as per the aforesaid clause.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the relevant supporting documents and returns submitted for the purpose.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21771">
                <a:tc>
                  <a:txBody>
                    <a:bodyPr/>
                    <a:lstStyle/>
                    <a:p>
                      <a:r>
                        <a:rPr lang="en-US" sz="1700" dirty="0" smtClean="0">
                          <a:latin typeface="Cambria" panose="02040503050406030204" pitchFamily="18" charset="0"/>
                        </a:rPr>
                        <a:t>34(b)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Assesse has furnished the statement of tax deducted or tax collected within the prescribed time. If not, please furnish the details: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TCS/TDS return from the client and check the date of return filing with prescribed rules.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92225">
                <a:tc>
                  <a:txBody>
                    <a:bodyPr/>
                    <a:lstStyle/>
                    <a:p>
                      <a:r>
                        <a:rPr lang="en-US" sz="1700" dirty="0" smtClean="0">
                          <a:latin typeface="Cambria" panose="02040503050406030204" pitchFamily="18" charset="0"/>
                        </a:rPr>
                        <a:t>34( c)</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whether the Assesse is liable to pay interest under section 201(1A) or section 206C(7). If yes, please furnish:</a:t>
                      </a:r>
                    </a:p>
                    <a:p>
                      <a:r>
                        <a:rPr lang="en-US" sz="1700" kern="1200" dirty="0" smtClean="0">
                          <a:solidFill>
                            <a:schemeClr val="dk1"/>
                          </a:solidFill>
                          <a:effectLst/>
                          <a:latin typeface="Cambria" panose="02040503050406030204" pitchFamily="18" charset="0"/>
                          <a:ea typeface="+mn-ea"/>
                          <a:cs typeface="+mn-cs"/>
                        </a:rPr>
                        <a:t>-Tax deduction and collection</a:t>
                      </a:r>
                    </a:p>
                    <a:p>
                      <a:r>
                        <a:rPr lang="en-US" sz="1700" kern="1200" dirty="0" smtClean="0">
                          <a:solidFill>
                            <a:schemeClr val="dk1"/>
                          </a:solidFill>
                          <a:effectLst/>
                          <a:latin typeface="Cambria" panose="02040503050406030204" pitchFamily="18" charset="0"/>
                          <a:ea typeface="+mn-ea"/>
                          <a:cs typeface="+mn-cs"/>
                        </a:rPr>
                        <a:t> Account Number (TAN)</a:t>
                      </a:r>
                    </a:p>
                    <a:p>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804462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02198133"/>
              </p:ext>
            </p:extLst>
          </p:nvPr>
        </p:nvGraphicFramePr>
        <p:xfrm>
          <a:off x="152400" y="762000"/>
          <a:ext cx="8763000" cy="5212080"/>
        </p:xfrm>
        <a:graphic>
          <a:graphicData uri="http://schemas.openxmlformats.org/drawingml/2006/table">
            <a:tbl>
              <a:tblPr firstRow="1" bandRow="1">
                <a:tableStyleId>{5C22544A-7EE6-4342-B048-85BDC9FD1C3A}</a:tableStyleId>
              </a:tblPr>
              <a:tblGrid>
                <a:gridCol w="685800"/>
                <a:gridCol w="3810000"/>
                <a:gridCol w="4267200"/>
              </a:tblGrid>
              <a:tr h="344521">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02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700" dirty="0" smtClean="0">
                        <a:latin typeface="Cambria" panose="02040503050406030204" pitchFamily="18" charset="0"/>
                      </a:endParaRPr>
                    </a:p>
                    <a:p>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 Amount of interest under section 201(1A)/206C(7) is payable</a:t>
                      </a:r>
                    </a:p>
                    <a:p>
                      <a:r>
                        <a:rPr lang="en-US" sz="1700" kern="1200" dirty="0" smtClean="0">
                          <a:solidFill>
                            <a:schemeClr val="dk1"/>
                          </a:solidFill>
                          <a:effectLst/>
                          <a:latin typeface="Cambria" panose="02040503050406030204" pitchFamily="18" charset="0"/>
                          <a:ea typeface="+mn-ea"/>
                          <a:cs typeface="+mn-cs"/>
                        </a:rPr>
                        <a:t>-Amount paid out of column (2)</a:t>
                      </a:r>
                    </a:p>
                    <a:p>
                      <a:r>
                        <a:rPr lang="en-US" sz="1700" kern="1200" dirty="0" smtClean="0">
                          <a:solidFill>
                            <a:schemeClr val="dk1"/>
                          </a:solidFill>
                          <a:effectLst/>
                          <a:latin typeface="Cambria" panose="02040503050406030204" pitchFamily="18" charset="0"/>
                          <a:ea typeface="+mn-ea"/>
                          <a:cs typeface="+mn-cs"/>
                        </a:rPr>
                        <a:t>along with date of payment.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Check books of account for any interest and penalty payment.</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Check whether interest has been calculated at correct rates or not.</a:t>
                      </a:r>
                    </a:p>
                    <a:p>
                      <a:pPr marL="285750" indent="-285750">
                        <a:buFont typeface="Arial" panose="020B0604020202020204" pitchFamily="34" charset="0"/>
                        <a:buChar char="•"/>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00271">
                <a:tc>
                  <a:txBody>
                    <a:bodyPr/>
                    <a:lstStyle/>
                    <a:p>
                      <a:r>
                        <a:rPr lang="en-US" sz="1700" dirty="0" smtClean="0">
                          <a:latin typeface="Cambria" panose="02040503050406030204" pitchFamily="18" charset="0"/>
                        </a:rPr>
                        <a:t>35</a:t>
                      </a:r>
                    </a:p>
                    <a:p>
                      <a:r>
                        <a:rPr lang="en-US" sz="1700" dirty="0" smtClean="0">
                          <a:latin typeface="Cambria" panose="02040503050406030204" pitchFamily="18" charset="0"/>
                        </a:rPr>
                        <a:t>(A)</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In the case of a </a:t>
                      </a:r>
                      <a:r>
                        <a:rPr lang="en-US" sz="1700" kern="1200" dirty="0" smtClean="0">
                          <a:solidFill>
                            <a:srgbClr val="C00000"/>
                          </a:solidFill>
                          <a:effectLst/>
                          <a:latin typeface="Cambria" panose="02040503050406030204" pitchFamily="18" charset="0"/>
                          <a:ea typeface="+mn-ea"/>
                          <a:cs typeface="+mn-cs"/>
                        </a:rPr>
                        <a:t>Trading concern</a:t>
                      </a:r>
                      <a:r>
                        <a:rPr lang="en-US" sz="1700" kern="1200" dirty="0" smtClean="0">
                          <a:solidFill>
                            <a:schemeClr val="dk1"/>
                          </a:solidFill>
                          <a:effectLst/>
                          <a:latin typeface="Cambria" panose="02040503050406030204" pitchFamily="18" charset="0"/>
                          <a:ea typeface="+mn-ea"/>
                          <a:cs typeface="+mn-cs"/>
                        </a:rPr>
                        <a:t>, give quantitative details of principal items of goods traded:</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Opening stock;</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Purchases during the previous years;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Sales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Closing stock;</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Shortage/excess, if 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certificate in respect of the principal items traded by dealer, opening stock, purchase, sale, closing stock and extent of shortage if any.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details as per the aforesaid clause.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the stock records maintained by the company.</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Review the relevant accounts to ensure all such particulars have been appropriately disclosed.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167700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96428163"/>
              </p:ext>
            </p:extLst>
          </p:nvPr>
        </p:nvGraphicFramePr>
        <p:xfrm>
          <a:off x="76200" y="833105"/>
          <a:ext cx="8961120" cy="5963935"/>
        </p:xfrm>
        <a:graphic>
          <a:graphicData uri="http://schemas.openxmlformats.org/drawingml/2006/table">
            <a:tbl>
              <a:tblPr firstRow="1" bandRow="1">
                <a:tableStyleId>{5C22544A-7EE6-4342-B048-85BDC9FD1C3A}</a:tableStyleId>
              </a:tblPr>
              <a:tblGrid>
                <a:gridCol w="762000"/>
                <a:gridCol w="4740441"/>
                <a:gridCol w="3458679"/>
              </a:tblGrid>
              <a:tr h="330185">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13415">
                <a:tc>
                  <a:txBody>
                    <a:bodyPr/>
                    <a:lstStyle/>
                    <a:p>
                      <a:r>
                        <a:rPr lang="en-US" sz="1700" dirty="0" smtClean="0">
                          <a:latin typeface="Cambria" panose="02040503050406030204" pitchFamily="18" charset="0"/>
                        </a:rPr>
                        <a:t>35(B)</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In the case of a </a:t>
                      </a:r>
                      <a:r>
                        <a:rPr lang="en-US" sz="1700" kern="1200" dirty="0" smtClean="0">
                          <a:solidFill>
                            <a:srgbClr val="C00000"/>
                          </a:solidFill>
                          <a:effectLst/>
                          <a:latin typeface="Cambria" panose="02040503050406030204" pitchFamily="18" charset="0"/>
                          <a:ea typeface="+mn-ea"/>
                          <a:cs typeface="+mn-cs"/>
                        </a:rPr>
                        <a:t>Manufacturing concern</a:t>
                      </a:r>
                      <a:r>
                        <a:rPr lang="en-US" sz="1700" kern="1200" dirty="0" smtClean="0">
                          <a:solidFill>
                            <a:schemeClr val="dk1"/>
                          </a:solidFill>
                          <a:effectLst/>
                          <a:latin typeface="Cambria" panose="02040503050406030204" pitchFamily="18" charset="0"/>
                          <a:ea typeface="+mn-ea"/>
                          <a:cs typeface="+mn-cs"/>
                        </a:rPr>
                        <a:t>, give quantitative details of the principal items of raw materials, finished products and by-products:</a:t>
                      </a:r>
                    </a:p>
                    <a:p>
                      <a:r>
                        <a:rPr lang="en-US" sz="1700" b="1" kern="1200" dirty="0" smtClean="0">
                          <a:solidFill>
                            <a:schemeClr val="dk1"/>
                          </a:solidFill>
                          <a:effectLst/>
                          <a:latin typeface="Cambria" panose="02040503050406030204" pitchFamily="18" charset="0"/>
                          <a:ea typeface="+mn-ea"/>
                          <a:cs typeface="+mn-cs"/>
                        </a:rPr>
                        <a:t>A. Raw Material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Opening Stock;</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Purchases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Consumption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Sales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Closing stock;</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 Yield of finished products;</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Percentage of yield;</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Shortage/excess, if any. </a:t>
                      </a:r>
                    </a:p>
                    <a:p>
                      <a:r>
                        <a:rPr lang="en-US" sz="1700" b="1" kern="1200" dirty="0" smtClean="0">
                          <a:solidFill>
                            <a:schemeClr val="dk1"/>
                          </a:solidFill>
                          <a:effectLst/>
                          <a:latin typeface="Cambria" panose="02040503050406030204" pitchFamily="18" charset="0"/>
                          <a:ea typeface="+mn-ea"/>
                          <a:cs typeface="+mn-cs"/>
                        </a:rPr>
                        <a:t>B. Finished products/By-products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Opening Stock;</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Purchases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Quantity manufactured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Sales during the previous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Closing stock;</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Shortage/excess, if 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details as per the aforesaid clause.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with audited schedules and the stock records maintained by the company.</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For items (vi), (vii) and (viii) verify the calculations made by the client and broadly ensure that the calculations made are from audited figures.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indicating the details as per the aforesaid clause.</a:t>
                      </a:r>
                    </a:p>
                    <a:p>
                      <a:pPr marL="285750" indent="-285750">
                        <a:buFont typeface="Arial" panose="020B0604020202020204" pitchFamily="34" charset="0"/>
                        <a:buChar char="•"/>
                      </a:pPr>
                      <a:r>
                        <a:rPr lang="en-US" sz="1700" kern="1200" dirty="0" smtClean="0">
                          <a:solidFill>
                            <a:srgbClr val="C00000"/>
                          </a:solidFill>
                          <a:effectLst/>
                          <a:latin typeface="Cambria" panose="02040503050406030204" pitchFamily="18" charset="0"/>
                          <a:ea typeface="+mn-ea"/>
                          <a:cs typeface="+mn-cs"/>
                        </a:rPr>
                        <a:t>Agree the details with audited schedules and the stock records maintained by the company</a:t>
                      </a:r>
                      <a:endParaRPr lang="en-US" sz="1700" kern="1200" dirty="0" smtClean="0">
                        <a:solidFill>
                          <a:schemeClr val="dk1"/>
                        </a:solidFill>
                        <a:effectLst/>
                        <a:latin typeface="Cambria" panose="02040503050406030204" pitchFamily="18" charset="0"/>
                        <a:ea typeface="+mn-ea"/>
                        <a:cs typeface="+mn-cs"/>
                      </a:endParaRPr>
                    </a:p>
                    <a:p>
                      <a:r>
                        <a:rPr lang="en-US" sz="1700" kern="1200" dirty="0" smtClean="0">
                          <a:solidFill>
                            <a:schemeClr val="dk1"/>
                          </a:solidFill>
                          <a:effectLst/>
                          <a:latin typeface="Cambria" panose="02040503050406030204" pitchFamily="18" charset="0"/>
                          <a:ea typeface="+mn-ea"/>
                          <a:cs typeface="+mn-cs"/>
                        </a:rPr>
                        <a:t> </a:t>
                      </a:r>
                    </a:p>
                    <a:p>
                      <a:pPr marL="285750" lvl="0" indent="-285750">
                        <a:buFont typeface="Arial" panose="020B0604020202020204" pitchFamily="34" charset="0"/>
                        <a:buChar char="•"/>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35326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543800" cy="1143000"/>
          </a:xfrm>
        </p:spPr>
        <p:txBody>
          <a:bodyPr>
            <a:noAutofit/>
          </a:bodyPr>
          <a:lstStyle/>
          <a:p>
            <a:pPr algn="l"/>
            <a:r>
              <a:rPr lang="en-US" sz="2800" b="1" u="sng" dirty="0" smtClean="0">
                <a:solidFill>
                  <a:srgbClr val="00B0F0"/>
                </a:solidFill>
                <a:latin typeface="Cambria" pitchFamily="18" charset="0"/>
              </a:rPr>
              <a:t>Tax Audit for others u/s 44AB </a:t>
            </a:r>
            <a:endParaRPr lang="en-US" sz="2800" b="1" u="sng" dirty="0">
              <a:solidFill>
                <a:srgbClr val="00B0F0"/>
              </a:solidFill>
              <a:latin typeface="Cambria" pitchFamily="18" charset="0"/>
            </a:endParaRPr>
          </a:p>
        </p:txBody>
      </p:sp>
      <p:sp>
        <p:nvSpPr>
          <p:cNvPr id="3" name="Content Placeholder 2"/>
          <p:cNvSpPr>
            <a:spLocks noGrp="1"/>
          </p:cNvSpPr>
          <p:nvPr>
            <p:ph idx="1"/>
          </p:nvPr>
        </p:nvSpPr>
        <p:spPr>
          <a:xfrm>
            <a:off x="381000" y="1143000"/>
            <a:ext cx="8458200" cy="2819400"/>
          </a:xfrm>
        </p:spPr>
        <p:style>
          <a:lnRef idx="2">
            <a:schemeClr val="accent4"/>
          </a:lnRef>
          <a:fillRef idx="1">
            <a:schemeClr val="lt1"/>
          </a:fillRef>
          <a:effectRef idx="0">
            <a:schemeClr val="accent4"/>
          </a:effectRef>
          <a:fontRef idx="minor">
            <a:schemeClr val="dk1"/>
          </a:fontRef>
        </p:style>
        <p:txBody>
          <a:bodyPr>
            <a:normAutofit/>
          </a:bodyPr>
          <a:lstStyle/>
          <a:p>
            <a:pPr>
              <a:buFont typeface="Wingdings" panose="05000000000000000000" pitchFamily="2" charset="2"/>
              <a:buChar char="Ø"/>
            </a:pPr>
            <a:r>
              <a:rPr lang="en-US" sz="1900" dirty="0" smtClean="0">
                <a:solidFill>
                  <a:srgbClr val="C00000"/>
                </a:solidFill>
                <a:latin typeface="Cambria" panose="02040503050406030204" pitchFamily="18" charset="0"/>
              </a:rPr>
              <a:t>Tax Audit will be applicable for the following businesses also, with respect to specified limit as per section 44AB:</a:t>
            </a:r>
            <a:r>
              <a:rPr lang="en-US" sz="1900" dirty="0" smtClean="0">
                <a:latin typeface="Cambria" panose="02040503050406030204" pitchFamily="18" charset="0"/>
              </a:rPr>
              <a:t> </a:t>
            </a:r>
          </a:p>
          <a:p>
            <a:pPr lvl="0"/>
            <a:r>
              <a:rPr lang="en-US" sz="1900" dirty="0" smtClean="0">
                <a:latin typeface="Cambria" panose="02040503050406030204" pitchFamily="18" charset="0"/>
              </a:rPr>
              <a:t>44AE- </a:t>
            </a:r>
            <a:r>
              <a:rPr lang="en-US" sz="1900" dirty="0">
                <a:latin typeface="Cambria" panose="02040503050406030204" pitchFamily="18" charset="0"/>
              </a:rPr>
              <a:t>Business of plying, hiring or leasing goods carriages.</a:t>
            </a:r>
          </a:p>
          <a:p>
            <a:pPr lvl="0"/>
            <a:r>
              <a:rPr lang="en-US" sz="1900" dirty="0">
                <a:latin typeface="Cambria" panose="02040503050406030204" pitchFamily="18" charset="0"/>
              </a:rPr>
              <a:t>44B- Shipping business of non-residents</a:t>
            </a:r>
            <a:r>
              <a:rPr lang="en-US" sz="1900" dirty="0" smtClean="0">
                <a:latin typeface="Cambria" panose="02040503050406030204" pitchFamily="18" charset="0"/>
              </a:rPr>
              <a:t>. @ 7.5%</a:t>
            </a:r>
            <a:endParaRPr lang="en-US" sz="1900" dirty="0">
              <a:latin typeface="Cambria" panose="02040503050406030204" pitchFamily="18" charset="0"/>
            </a:endParaRPr>
          </a:p>
          <a:p>
            <a:pPr lvl="0"/>
            <a:r>
              <a:rPr lang="en-US" sz="1900" dirty="0">
                <a:latin typeface="Cambria" panose="02040503050406030204" pitchFamily="18" charset="0"/>
              </a:rPr>
              <a:t>44BB- Business of exploration of mineral oils</a:t>
            </a:r>
            <a:r>
              <a:rPr lang="en-US" sz="1900" dirty="0" smtClean="0">
                <a:latin typeface="Cambria" panose="02040503050406030204" pitchFamily="18" charset="0"/>
              </a:rPr>
              <a:t>. @ 10%</a:t>
            </a:r>
            <a:endParaRPr lang="en-US" sz="1900" dirty="0">
              <a:latin typeface="Cambria" panose="02040503050406030204" pitchFamily="18" charset="0"/>
            </a:endParaRPr>
          </a:p>
          <a:p>
            <a:pPr lvl="0"/>
            <a:r>
              <a:rPr lang="en-US" sz="1900" dirty="0">
                <a:latin typeface="Cambria" panose="02040503050406030204" pitchFamily="18" charset="0"/>
              </a:rPr>
              <a:t>44BBA- Operation of Aircraft by non-resident</a:t>
            </a:r>
            <a:r>
              <a:rPr lang="en-US" sz="1900" dirty="0" smtClean="0">
                <a:latin typeface="Cambria" panose="02040503050406030204" pitchFamily="18" charset="0"/>
              </a:rPr>
              <a:t>. @ 5%</a:t>
            </a:r>
            <a:endParaRPr lang="en-US" sz="1900" dirty="0">
              <a:latin typeface="Cambria" panose="02040503050406030204" pitchFamily="18" charset="0"/>
            </a:endParaRPr>
          </a:p>
          <a:p>
            <a:r>
              <a:rPr lang="en-US" sz="1900" dirty="0">
                <a:latin typeface="Cambria" panose="02040503050406030204" pitchFamily="18" charset="0"/>
              </a:rPr>
              <a:t>44BBB- Foreign companies engaged in civil construction, etc. in turnkey power projects</a:t>
            </a:r>
            <a:r>
              <a:rPr lang="en-US" sz="1900" dirty="0" smtClean="0">
                <a:latin typeface="Cambria" panose="02040503050406030204" pitchFamily="18" charset="0"/>
              </a:rPr>
              <a:t>. @ 10%</a:t>
            </a:r>
            <a:endParaRPr lang="en-US" sz="1900" dirty="0">
              <a:solidFill>
                <a:srgbClr val="000000"/>
              </a:solidFill>
              <a:latin typeface="Cambria" panose="02040503050406030204" pitchFamily="18" charset="0"/>
            </a:endParaRPr>
          </a:p>
        </p:txBody>
      </p:sp>
      <p:sp>
        <p:nvSpPr>
          <p:cNvPr id="4" name="Content Placeholder 2"/>
          <p:cNvSpPr txBox="1">
            <a:spLocks/>
          </p:cNvSpPr>
          <p:nvPr/>
        </p:nvSpPr>
        <p:spPr>
          <a:xfrm>
            <a:off x="410570" y="4038600"/>
            <a:ext cx="8428630" cy="62865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en-US" sz="1900" b="1" dirty="0" smtClean="0">
                <a:solidFill>
                  <a:schemeClr val="accent6">
                    <a:lumMod val="50000"/>
                  </a:schemeClr>
                </a:solidFill>
                <a:latin typeface="Cambria" panose="02040503050406030204" pitchFamily="18" charset="0"/>
              </a:rPr>
              <a:t>Amendments of Clauses in 3CD report from FY 2017-18  </a:t>
            </a:r>
            <a:r>
              <a:rPr lang="en-US" sz="1900" b="1" dirty="0" err="1" smtClean="0">
                <a:solidFill>
                  <a:schemeClr val="accent6">
                    <a:lumMod val="50000"/>
                  </a:schemeClr>
                </a:solidFill>
                <a:latin typeface="Cambria" panose="02040503050406030204" pitchFamily="18" charset="0"/>
              </a:rPr>
              <a:t>w.e.f</a:t>
            </a:r>
            <a:r>
              <a:rPr lang="en-US" sz="1900" b="1" dirty="0" smtClean="0">
                <a:solidFill>
                  <a:schemeClr val="accent6">
                    <a:lumMod val="50000"/>
                  </a:schemeClr>
                </a:solidFill>
                <a:latin typeface="Cambria" panose="02040503050406030204" pitchFamily="18" charset="0"/>
              </a:rPr>
              <a:t>  20.08.2018 </a:t>
            </a:r>
          </a:p>
          <a:p>
            <a:endParaRPr lang="en-US" sz="1900" b="1" dirty="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p:txBody>
      </p:sp>
      <p:sp>
        <p:nvSpPr>
          <p:cNvPr id="5" name="Content Placeholder 2"/>
          <p:cNvSpPr txBox="1">
            <a:spLocks/>
          </p:cNvSpPr>
          <p:nvPr/>
        </p:nvSpPr>
        <p:spPr>
          <a:xfrm>
            <a:off x="410570" y="4742881"/>
            <a:ext cx="2743200" cy="1905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r>
              <a:rPr lang="en-US" sz="1900" b="1" dirty="0" smtClean="0">
                <a:solidFill>
                  <a:schemeClr val="accent6">
                    <a:lumMod val="50000"/>
                  </a:schemeClr>
                </a:solidFill>
                <a:latin typeface="Cambria" panose="02040503050406030204" pitchFamily="18" charset="0"/>
              </a:rPr>
              <a:t>Clause 4</a:t>
            </a:r>
          </a:p>
          <a:p>
            <a:r>
              <a:rPr lang="en-US" sz="1900" b="1" dirty="0" smtClean="0">
                <a:solidFill>
                  <a:schemeClr val="accent6">
                    <a:lumMod val="50000"/>
                  </a:schemeClr>
                </a:solidFill>
                <a:latin typeface="Cambria" panose="02040503050406030204" pitchFamily="18" charset="0"/>
              </a:rPr>
              <a:t>Clause 19</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24</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26(g)</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31 </a:t>
            </a:r>
            <a:endParaRPr lang="en-US" sz="1900" b="1" dirty="0">
              <a:solidFill>
                <a:schemeClr val="accent6">
                  <a:lumMod val="50000"/>
                </a:schemeClr>
              </a:solidFill>
              <a:latin typeface="Cambria" panose="02040503050406030204" pitchFamily="18" charset="0"/>
            </a:endParaRPr>
          </a:p>
          <a:p>
            <a:endParaRPr lang="en-US" sz="1900" b="1" dirty="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p:txBody>
      </p:sp>
      <p:sp>
        <p:nvSpPr>
          <p:cNvPr id="7" name="Content Placeholder 2"/>
          <p:cNvSpPr txBox="1">
            <a:spLocks/>
          </p:cNvSpPr>
          <p:nvPr/>
        </p:nvSpPr>
        <p:spPr>
          <a:xfrm>
            <a:off x="3276600" y="4766765"/>
            <a:ext cx="2743200" cy="1905000"/>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r>
              <a:rPr lang="en-US" sz="1900" b="1" dirty="0" smtClean="0">
                <a:solidFill>
                  <a:schemeClr val="accent6">
                    <a:lumMod val="50000"/>
                  </a:schemeClr>
                </a:solidFill>
                <a:latin typeface="Cambria" panose="02040503050406030204" pitchFamily="18" charset="0"/>
              </a:rPr>
              <a:t>Clause 34</a:t>
            </a:r>
          </a:p>
          <a:p>
            <a:r>
              <a:rPr lang="en-US" sz="1900" b="1" dirty="0" smtClean="0">
                <a:solidFill>
                  <a:schemeClr val="accent6">
                    <a:lumMod val="50000"/>
                  </a:schemeClr>
                </a:solidFill>
                <a:latin typeface="Cambria" panose="02040503050406030204" pitchFamily="18" charset="0"/>
              </a:rPr>
              <a:t>Clause 29(a)</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29(b)</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30(a)</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30(b)</a:t>
            </a:r>
            <a:endParaRPr lang="en-US" sz="1900" b="1" dirty="0">
              <a:solidFill>
                <a:schemeClr val="accent6">
                  <a:lumMod val="50000"/>
                </a:schemeClr>
              </a:solidFill>
              <a:latin typeface="Cambria" panose="02040503050406030204" pitchFamily="18" charset="0"/>
            </a:endParaRPr>
          </a:p>
          <a:p>
            <a:endParaRPr lang="en-US" sz="1900" b="1" dirty="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p:txBody>
      </p:sp>
      <p:sp>
        <p:nvSpPr>
          <p:cNvPr id="8" name="Content Placeholder 2"/>
          <p:cNvSpPr txBox="1">
            <a:spLocks/>
          </p:cNvSpPr>
          <p:nvPr/>
        </p:nvSpPr>
        <p:spPr>
          <a:xfrm>
            <a:off x="6096000" y="4766765"/>
            <a:ext cx="2743200" cy="1905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r>
              <a:rPr lang="en-US" sz="1900" b="1" dirty="0" smtClean="0">
                <a:solidFill>
                  <a:schemeClr val="accent6">
                    <a:lumMod val="50000"/>
                  </a:schemeClr>
                </a:solidFill>
                <a:latin typeface="Cambria" panose="02040503050406030204" pitchFamily="18" charset="0"/>
              </a:rPr>
              <a:t>Clause 30(c)</a:t>
            </a:r>
          </a:p>
          <a:p>
            <a:r>
              <a:rPr lang="en-US" sz="1900" b="1" dirty="0" smtClean="0">
                <a:solidFill>
                  <a:schemeClr val="accent6">
                    <a:lumMod val="50000"/>
                  </a:schemeClr>
                </a:solidFill>
                <a:latin typeface="Cambria" panose="02040503050406030204" pitchFamily="18" charset="0"/>
              </a:rPr>
              <a:t>Clause 36(a)</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42</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43</a:t>
            </a:r>
          </a:p>
          <a:p>
            <a:r>
              <a:rPr lang="en-US" sz="1900" b="1" dirty="0">
                <a:solidFill>
                  <a:schemeClr val="accent6">
                    <a:lumMod val="50000"/>
                  </a:schemeClr>
                </a:solidFill>
                <a:latin typeface="Cambria" panose="02040503050406030204" pitchFamily="18" charset="0"/>
              </a:rPr>
              <a:t>Clause </a:t>
            </a:r>
            <a:r>
              <a:rPr lang="en-US" sz="1900" b="1" dirty="0" smtClean="0">
                <a:solidFill>
                  <a:schemeClr val="accent6">
                    <a:lumMod val="50000"/>
                  </a:schemeClr>
                </a:solidFill>
                <a:latin typeface="Cambria" panose="02040503050406030204" pitchFamily="18" charset="0"/>
              </a:rPr>
              <a:t>44</a:t>
            </a:r>
            <a:endParaRPr lang="en-US" sz="1900" b="1" dirty="0">
              <a:solidFill>
                <a:schemeClr val="accent6">
                  <a:lumMod val="50000"/>
                </a:schemeClr>
              </a:solidFill>
              <a:latin typeface="Cambria" panose="02040503050406030204" pitchFamily="18" charset="0"/>
            </a:endParaRPr>
          </a:p>
          <a:p>
            <a:endParaRPr lang="en-US" sz="1900" b="1" dirty="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a:p>
            <a:endParaRPr lang="en-US" sz="1900" b="1" dirty="0" smtClean="0">
              <a:solidFill>
                <a:schemeClr val="accent6">
                  <a:lumMod val="50000"/>
                </a:schemeClr>
              </a:solidFill>
              <a:latin typeface="Cambria" panose="02040503050406030204" pitchFamily="18" charset="0"/>
            </a:endParaRPr>
          </a:p>
        </p:txBody>
      </p:sp>
    </p:spTree>
    <p:extLst>
      <p:ext uri="{BB962C8B-B14F-4D97-AF65-F5344CB8AC3E}">
        <p14:creationId xmlns:p14="http://schemas.microsoft.com/office/powerpoint/2010/main" val="257983923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3680305"/>
              </p:ext>
            </p:extLst>
          </p:nvPr>
        </p:nvGraphicFramePr>
        <p:xfrm>
          <a:off x="76200" y="833105"/>
          <a:ext cx="8961120" cy="5837244"/>
        </p:xfrm>
        <a:graphic>
          <a:graphicData uri="http://schemas.openxmlformats.org/drawingml/2006/table">
            <a:tbl>
              <a:tblPr firstRow="1" bandRow="1">
                <a:tableStyleId>{5C22544A-7EE6-4342-B048-85BDC9FD1C3A}</a:tableStyleId>
              </a:tblPr>
              <a:tblGrid>
                <a:gridCol w="762000"/>
                <a:gridCol w="4740441"/>
                <a:gridCol w="3458679"/>
              </a:tblGrid>
              <a:tr h="33171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04484">
                <a:tc>
                  <a:txBody>
                    <a:bodyPr/>
                    <a:lstStyle/>
                    <a:p>
                      <a:r>
                        <a:rPr lang="en-US" sz="1700" dirty="0" smtClean="0">
                          <a:latin typeface="Cambria" panose="02040503050406030204" pitchFamily="18" charset="0"/>
                        </a:rPr>
                        <a:t>36</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In the case of a domestic company, </a:t>
                      </a:r>
                      <a:r>
                        <a:rPr lang="en-US" sz="1700" kern="1200" dirty="0" smtClean="0">
                          <a:solidFill>
                            <a:srgbClr val="C00000"/>
                          </a:solidFill>
                          <a:effectLst/>
                          <a:latin typeface="Cambria" panose="02040503050406030204" pitchFamily="18" charset="0"/>
                          <a:ea typeface="+mn-ea"/>
                          <a:cs typeface="+mn-cs"/>
                        </a:rPr>
                        <a:t>details of tax on distributed profits </a:t>
                      </a:r>
                      <a:r>
                        <a:rPr lang="en-US" sz="1700" kern="1200" dirty="0" smtClean="0">
                          <a:solidFill>
                            <a:schemeClr val="dk1"/>
                          </a:solidFill>
                          <a:effectLst/>
                          <a:latin typeface="Cambria" panose="02040503050406030204" pitchFamily="18" charset="0"/>
                          <a:ea typeface="+mn-ea"/>
                          <a:cs typeface="+mn-cs"/>
                        </a:rPr>
                        <a:t>under section </a:t>
                      </a:r>
                      <a:r>
                        <a:rPr lang="en-US" sz="1700" kern="1200" dirty="0" smtClean="0">
                          <a:solidFill>
                            <a:srgbClr val="C00000"/>
                          </a:solidFill>
                          <a:effectLst/>
                          <a:latin typeface="Cambria" panose="02040503050406030204" pitchFamily="18" charset="0"/>
                          <a:ea typeface="+mn-ea"/>
                          <a:cs typeface="+mn-cs"/>
                        </a:rPr>
                        <a:t>115-O</a:t>
                      </a:r>
                      <a:r>
                        <a:rPr lang="en-US" sz="1700" kern="1200" dirty="0" smtClean="0">
                          <a:solidFill>
                            <a:schemeClr val="dk1"/>
                          </a:solidFill>
                          <a:effectLst/>
                          <a:latin typeface="Cambria" panose="02040503050406030204" pitchFamily="18" charset="0"/>
                          <a:ea typeface="+mn-ea"/>
                          <a:cs typeface="+mn-cs"/>
                        </a:rPr>
                        <a:t> in the following form:-</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Total amount of distributed profits;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of reduction as referred to in section 115-O (1A)(</a:t>
                      </a:r>
                      <a:r>
                        <a:rPr lang="en-US" sz="1700" kern="1200" dirty="0" err="1" smtClean="0">
                          <a:solidFill>
                            <a:schemeClr val="dk1"/>
                          </a:solidFill>
                          <a:effectLst/>
                          <a:latin typeface="Cambria" panose="02040503050406030204" pitchFamily="18" charset="0"/>
                          <a:ea typeface="+mn-ea"/>
                          <a:cs typeface="+mn-cs"/>
                        </a:rPr>
                        <a:t>i</a:t>
                      </a:r>
                      <a:r>
                        <a:rPr lang="en-US" sz="1700" kern="1200" dirty="0" smtClean="0">
                          <a:solidFill>
                            <a:schemeClr val="dk1"/>
                          </a:solidFill>
                          <a:effectLst/>
                          <a:latin typeface="Cambria" panose="02040503050406030204" pitchFamily="18" charset="0"/>
                          <a:ea typeface="+mn-ea"/>
                          <a:cs typeface="+mn-cs"/>
                        </a:rPr>
                        <a:t>);</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amount of reduction as referred to in section 115-O (1A)(ii);</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total tax paid thereon;</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dates of payment with amounts.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schedule or challans of payments indicating details as per the aforesaid clause.</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Agree the details referred to the audited schedules and relevant supporting documents.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3083">
                <a:tc>
                  <a:txBody>
                    <a:bodyPr/>
                    <a:lstStyle/>
                    <a:p>
                      <a:r>
                        <a:rPr lang="en-US" sz="1700" dirty="0" smtClean="0">
                          <a:latin typeface="Cambria" panose="02040503050406030204" pitchFamily="18" charset="0"/>
                        </a:rPr>
                        <a:t>36(A</a:t>
                      </a:r>
                      <a:r>
                        <a:rPr lang="en-US" sz="1700" baseline="0" dirty="0" smtClean="0">
                          <a:latin typeface="Cambria" panose="02040503050406030204" pitchFamily="18" charset="0"/>
                        </a:rPr>
                        <a:t>)</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700" b="1" kern="1200" dirty="0" smtClean="0">
                          <a:solidFill>
                            <a:schemeClr val="accent6">
                              <a:lumMod val="50000"/>
                            </a:schemeClr>
                          </a:solidFill>
                          <a:effectLst/>
                          <a:latin typeface="Cambria" panose="02040503050406030204" pitchFamily="18" charset="0"/>
                          <a:ea typeface="+mn-ea"/>
                          <a:cs typeface="+mn-cs"/>
                        </a:rPr>
                        <a:t>New clause for details regarding deemed dividend u/s 2(22)(e) of the Act</a:t>
                      </a:r>
                      <a:endParaRPr lang="en-US" sz="1700" kern="1200" dirty="0" smtClean="0">
                        <a:solidFill>
                          <a:schemeClr val="accent6">
                            <a:lumMod val="50000"/>
                          </a:schemeClr>
                        </a:solidFill>
                        <a:effectLst/>
                        <a:latin typeface="Cambria" panose="02040503050406030204" pitchFamily="18" charset="0"/>
                        <a:ea typeface="+mn-ea"/>
                        <a:cs typeface="+mn-cs"/>
                      </a:endParaRPr>
                    </a:p>
                    <a:p>
                      <a:pPr marL="0" indent="0">
                        <a:buFont typeface="Arial" panose="020B0604020202020204" pitchFamily="34" charset="0"/>
                        <a:buNone/>
                      </a:pPr>
                      <a:r>
                        <a:rPr lang="en-US" sz="1700" kern="1200" dirty="0" smtClean="0">
                          <a:solidFill>
                            <a:schemeClr val="accent6">
                              <a:lumMod val="50000"/>
                            </a:schemeClr>
                          </a:solidFill>
                          <a:effectLst/>
                          <a:latin typeface="Cambria" panose="02040503050406030204" pitchFamily="18" charset="0"/>
                          <a:ea typeface="+mn-ea"/>
                          <a:cs typeface="+mn-cs"/>
                        </a:rPr>
                        <a:t>this section where any company, in which public are not substantially interested, makes any payment by way of loan or advance, to any person who holds not less than 10 percent voting power or to any other person in which such shareholder has substantial interest, then such payment to the extent of accumulated profits, will be treated as deemed dividend.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Obtain</a:t>
                      </a:r>
                      <a:r>
                        <a:rPr lang="en-US" sz="1700" kern="1200" baseline="0" dirty="0" smtClean="0">
                          <a:solidFill>
                            <a:schemeClr val="accent6">
                              <a:lumMod val="50000"/>
                            </a:schemeClr>
                          </a:solidFill>
                          <a:effectLst/>
                          <a:latin typeface="Cambria" panose="02040503050406030204" pitchFamily="18" charset="0"/>
                          <a:ea typeface="+mn-ea"/>
                          <a:cs typeface="+mn-cs"/>
                        </a:rPr>
                        <a:t> the loan statement which company has given to any share holder who has more than 10% of share </a:t>
                      </a:r>
                      <a:r>
                        <a:rPr lang="en-US" sz="1700" kern="1200" baseline="0" dirty="0" err="1" smtClean="0">
                          <a:solidFill>
                            <a:schemeClr val="accent6">
                              <a:lumMod val="50000"/>
                            </a:schemeClr>
                          </a:solidFill>
                          <a:effectLst/>
                          <a:latin typeface="Cambria" panose="02040503050406030204" pitchFamily="18" charset="0"/>
                          <a:ea typeface="+mn-ea"/>
                          <a:cs typeface="+mn-cs"/>
                        </a:rPr>
                        <a:t>hoding</a:t>
                      </a:r>
                      <a:r>
                        <a:rPr lang="en-US" sz="1700" kern="1200" baseline="0" dirty="0" smtClean="0">
                          <a:solidFill>
                            <a:schemeClr val="accent6">
                              <a:lumMod val="50000"/>
                            </a:schemeClr>
                          </a:solidFill>
                          <a:effectLst/>
                          <a:latin typeface="Cambria" panose="02040503050406030204" pitchFamily="18" charset="0"/>
                          <a:ea typeface="+mn-ea"/>
                          <a:cs typeface="+mn-cs"/>
                        </a:rPr>
                        <a:t> in the previous year.</a:t>
                      </a:r>
                      <a:endParaRPr lang="en-US" sz="1700" kern="1200" dirty="0" smtClean="0">
                        <a:solidFill>
                          <a:schemeClr val="accent6">
                            <a:lumMod val="50000"/>
                          </a:schemeClr>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770051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196443145"/>
              </p:ext>
            </p:extLst>
          </p:nvPr>
        </p:nvGraphicFramePr>
        <p:xfrm>
          <a:off x="76200" y="833105"/>
          <a:ext cx="8961120" cy="5565843"/>
        </p:xfrm>
        <a:graphic>
          <a:graphicData uri="http://schemas.openxmlformats.org/drawingml/2006/table">
            <a:tbl>
              <a:tblPr firstRow="1" bandRow="1">
                <a:tableStyleId>{5C22544A-7EE6-4342-B048-85BDC9FD1C3A}</a:tableStyleId>
              </a:tblPr>
              <a:tblGrid>
                <a:gridCol w="707457"/>
                <a:gridCol w="4794984"/>
                <a:gridCol w="3458679"/>
              </a:tblGrid>
              <a:tr h="33171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3083">
                <a:tc>
                  <a:txBody>
                    <a:bodyPr/>
                    <a:lstStyle/>
                    <a:p>
                      <a:r>
                        <a:rPr lang="en-US" sz="1700" dirty="0" smtClean="0">
                          <a:latin typeface="Cambria" panose="02040503050406030204" pitchFamily="18" charset="0"/>
                        </a:rPr>
                        <a:t>37</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Whether </a:t>
                      </a:r>
                      <a:r>
                        <a:rPr lang="en-US" sz="1700" kern="1200" dirty="0" smtClean="0">
                          <a:solidFill>
                            <a:srgbClr val="C00000"/>
                          </a:solidFill>
                          <a:effectLst/>
                          <a:latin typeface="Cambria" panose="02040503050406030204" pitchFamily="18" charset="0"/>
                          <a:ea typeface="+mn-ea"/>
                          <a:cs typeface="+mn-cs"/>
                        </a:rPr>
                        <a:t>any cost audit </a:t>
                      </a:r>
                      <a:r>
                        <a:rPr lang="en-US" sz="1700" kern="1200" dirty="0" smtClean="0">
                          <a:solidFill>
                            <a:schemeClr val="dk1"/>
                          </a:solidFill>
                          <a:effectLst/>
                          <a:latin typeface="Cambria" panose="02040503050406030204" pitchFamily="18" charset="0"/>
                          <a:ea typeface="+mn-ea"/>
                          <a:cs typeface="+mn-cs"/>
                        </a:rPr>
                        <a:t>was carried out, if yes, give the details, if any, of disqualification or disagreement on any matter/item/value/quantity as may be reported/identified by the cost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cost audit is applicable to the company and such audit has been carried out during the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copy of the report if any cost audit was carried out during the year.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3083">
                <a:tc>
                  <a:txBody>
                    <a:bodyPr/>
                    <a:lstStyle/>
                    <a:p>
                      <a:r>
                        <a:rPr lang="en-US" sz="1700" dirty="0" smtClean="0">
                          <a:latin typeface="Cambria" panose="02040503050406030204" pitchFamily="18" charset="0"/>
                        </a:rPr>
                        <a:t>38</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Whether any </a:t>
                      </a:r>
                      <a:r>
                        <a:rPr lang="en-US" sz="1700" kern="1200" dirty="0" smtClean="0">
                          <a:solidFill>
                            <a:srgbClr val="C00000"/>
                          </a:solidFill>
                          <a:effectLst/>
                          <a:latin typeface="Cambria" panose="02040503050406030204" pitchFamily="18" charset="0"/>
                          <a:ea typeface="+mn-ea"/>
                          <a:cs typeface="+mn-cs"/>
                        </a:rPr>
                        <a:t>Audit</a:t>
                      </a:r>
                      <a:r>
                        <a:rPr lang="en-US" sz="1700" kern="1200" dirty="0" smtClean="0">
                          <a:solidFill>
                            <a:schemeClr val="dk1"/>
                          </a:solidFill>
                          <a:effectLst/>
                          <a:latin typeface="Cambria" panose="02040503050406030204" pitchFamily="18" charset="0"/>
                          <a:ea typeface="+mn-ea"/>
                          <a:cs typeface="+mn-cs"/>
                        </a:rPr>
                        <a:t> was conducted under the </a:t>
                      </a:r>
                      <a:r>
                        <a:rPr lang="en-US" sz="1700" kern="1200" dirty="0" smtClean="0">
                          <a:solidFill>
                            <a:srgbClr val="C00000"/>
                          </a:solidFill>
                          <a:effectLst/>
                          <a:latin typeface="Cambria" panose="02040503050406030204" pitchFamily="18" charset="0"/>
                          <a:ea typeface="+mn-ea"/>
                          <a:cs typeface="+mn-cs"/>
                        </a:rPr>
                        <a:t>Central Excise Act, 1944, </a:t>
                      </a:r>
                      <a:r>
                        <a:rPr lang="en-US" sz="1700" kern="1200" dirty="0" smtClean="0">
                          <a:solidFill>
                            <a:schemeClr val="dk1"/>
                          </a:solidFill>
                          <a:effectLst/>
                          <a:latin typeface="Cambria" panose="02040503050406030204" pitchFamily="18" charset="0"/>
                          <a:ea typeface="+mn-ea"/>
                          <a:cs typeface="+mn-cs"/>
                        </a:rPr>
                        <a:t>if yes, give the details, if any, of disqualification or disagreement on any matter/item/value/quantity as may be reported/identified by the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audit under the Central Excise Act, 1944 is applicable to the company and such audit has been carried out during the year.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copy of the report if any such audit was carried out during the year.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0528479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380502750"/>
              </p:ext>
            </p:extLst>
          </p:nvPr>
        </p:nvGraphicFramePr>
        <p:xfrm>
          <a:off x="76200" y="833105"/>
          <a:ext cx="8961120" cy="5416686"/>
        </p:xfrm>
        <a:graphic>
          <a:graphicData uri="http://schemas.openxmlformats.org/drawingml/2006/table">
            <a:tbl>
              <a:tblPr firstRow="1" bandRow="1">
                <a:tableStyleId>{5C22544A-7EE6-4342-B048-85BDC9FD1C3A}</a:tableStyleId>
              </a:tblPr>
              <a:tblGrid>
                <a:gridCol w="707457"/>
                <a:gridCol w="4794984"/>
                <a:gridCol w="3458679"/>
              </a:tblGrid>
              <a:tr h="33171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3083">
                <a:tc>
                  <a:txBody>
                    <a:bodyPr/>
                    <a:lstStyle/>
                    <a:p>
                      <a:r>
                        <a:rPr lang="en-US" sz="1700" dirty="0" smtClean="0">
                          <a:latin typeface="Cambria" panose="02040503050406030204" pitchFamily="18" charset="0"/>
                        </a:rPr>
                        <a:t>39</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Whether </a:t>
                      </a:r>
                      <a:r>
                        <a:rPr lang="en-US" sz="1700" kern="1200" dirty="0" smtClean="0">
                          <a:solidFill>
                            <a:srgbClr val="C00000"/>
                          </a:solidFill>
                          <a:effectLst/>
                          <a:latin typeface="Cambria" panose="02040503050406030204" pitchFamily="18" charset="0"/>
                          <a:ea typeface="+mn-ea"/>
                          <a:cs typeface="+mn-cs"/>
                        </a:rPr>
                        <a:t>Any audit</a:t>
                      </a:r>
                      <a:r>
                        <a:rPr lang="en-US" sz="1700" kern="1200" dirty="0" smtClean="0">
                          <a:solidFill>
                            <a:schemeClr val="dk1"/>
                          </a:solidFill>
                          <a:effectLst/>
                          <a:latin typeface="Cambria" panose="02040503050406030204" pitchFamily="18" charset="0"/>
                          <a:ea typeface="+mn-ea"/>
                          <a:cs typeface="+mn-cs"/>
                        </a:rPr>
                        <a:t> was conducted under section 72A of </a:t>
                      </a:r>
                      <a:r>
                        <a:rPr lang="en-US" sz="1700" kern="1200" dirty="0" smtClean="0">
                          <a:solidFill>
                            <a:srgbClr val="C00000"/>
                          </a:solidFill>
                          <a:effectLst/>
                          <a:latin typeface="Cambria" panose="02040503050406030204" pitchFamily="18" charset="0"/>
                          <a:ea typeface="+mn-ea"/>
                          <a:cs typeface="+mn-cs"/>
                        </a:rPr>
                        <a:t>the Finance Act,1994</a:t>
                      </a:r>
                      <a:r>
                        <a:rPr lang="en-US" sz="1700" kern="1200" dirty="0" smtClean="0">
                          <a:solidFill>
                            <a:schemeClr val="dk1"/>
                          </a:solidFill>
                          <a:effectLst/>
                          <a:latin typeface="Cambria" panose="02040503050406030204" pitchFamily="18" charset="0"/>
                          <a:ea typeface="+mn-ea"/>
                          <a:cs typeface="+mn-cs"/>
                        </a:rPr>
                        <a:t> in relation to valuation of taxable services, if yes, give the details, if any, of disqualification or disagreement on any matter/item/value/quantity as may be reported/identified by the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Enquire whether any audit has been carried out during the year under this section of valuation of taxable services.</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a copy of the report if any audit was carried out during the year.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Obtain management representation.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3083">
                <a:tc>
                  <a:txBody>
                    <a:bodyPr/>
                    <a:lstStyle/>
                    <a:p>
                      <a:r>
                        <a:rPr lang="en-US" sz="1700" dirty="0" smtClean="0">
                          <a:latin typeface="Cambria" panose="02040503050406030204" pitchFamily="18" charset="0"/>
                        </a:rPr>
                        <a:t>40</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kern="1200" dirty="0" smtClean="0">
                          <a:solidFill>
                            <a:schemeClr val="dk1"/>
                          </a:solidFill>
                          <a:effectLst/>
                          <a:latin typeface="Cambria" panose="02040503050406030204" pitchFamily="18" charset="0"/>
                          <a:ea typeface="+mn-ea"/>
                          <a:cs typeface="+mn-cs"/>
                        </a:rPr>
                        <a:t>Details </a:t>
                      </a:r>
                      <a:r>
                        <a:rPr lang="en-US" sz="1700" kern="1200" dirty="0" smtClean="0">
                          <a:solidFill>
                            <a:srgbClr val="C00000"/>
                          </a:solidFill>
                          <a:effectLst/>
                          <a:latin typeface="Cambria" panose="02040503050406030204" pitchFamily="18" charset="0"/>
                          <a:ea typeface="+mn-ea"/>
                          <a:cs typeface="+mn-cs"/>
                        </a:rPr>
                        <a:t>regarding turnover, gross profit</a:t>
                      </a:r>
                      <a:r>
                        <a:rPr lang="en-US" sz="1700" kern="1200" dirty="0" smtClean="0">
                          <a:solidFill>
                            <a:schemeClr val="dk1"/>
                          </a:solidFill>
                          <a:effectLst/>
                          <a:latin typeface="Cambria" panose="02040503050406030204" pitchFamily="18" charset="0"/>
                          <a:ea typeface="+mn-ea"/>
                          <a:cs typeface="+mn-cs"/>
                        </a:rPr>
                        <a:t>, etc., for the previous year and preceding previous year: :-</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Total turnover of the Assesse</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Gross Profit/Turnover;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Net Profit/Turnover;</a:t>
                      </a:r>
                    </a:p>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Stock-in-trade/Turnover;</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Material consumed/Finished goods produced.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US" sz="1700" kern="1200" dirty="0" smtClean="0">
                          <a:solidFill>
                            <a:schemeClr val="dk1"/>
                          </a:solidFill>
                          <a:effectLst/>
                          <a:latin typeface="Cambria" panose="02040503050406030204" pitchFamily="18" charset="0"/>
                          <a:ea typeface="+mn-ea"/>
                          <a:cs typeface="+mn-cs"/>
                        </a:rPr>
                        <a:t>Obtain a schedule indicating the aforesaid ratios.</a:t>
                      </a:r>
                    </a:p>
                    <a:p>
                      <a:pPr lvl="0"/>
                      <a:r>
                        <a:rPr lang="en-US" sz="1700" kern="1200" dirty="0" smtClean="0">
                          <a:solidFill>
                            <a:schemeClr val="dk1"/>
                          </a:solidFill>
                          <a:effectLst/>
                          <a:latin typeface="Cambria" panose="02040503050406030204" pitchFamily="18" charset="0"/>
                          <a:ea typeface="+mn-ea"/>
                          <a:cs typeface="+mn-cs"/>
                        </a:rPr>
                        <a:t>Verify the schedule for arithmetical accuracy and calculations.</a:t>
                      </a:r>
                    </a:p>
                    <a:p>
                      <a:pPr lvl="0"/>
                      <a:r>
                        <a:rPr lang="en-US" sz="1700" kern="1200" dirty="0" smtClean="0">
                          <a:solidFill>
                            <a:schemeClr val="dk1"/>
                          </a:solidFill>
                          <a:effectLst/>
                          <a:latin typeface="Cambria" panose="02040503050406030204" pitchFamily="18" charset="0"/>
                          <a:ea typeface="+mn-ea"/>
                          <a:cs typeface="+mn-cs"/>
                        </a:rPr>
                        <a:t>Agree the values used for calculating the ratios to the audited schedules and relevant supporting documents.</a:t>
                      </a:r>
                    </a:p>
                    <a:p>
                      <a:r>
                        <a:rPr lang="en-US" sz="1700" kern="1200" dirty="0" smtClean="0">
                          <a:solidFill>
                            <a:schemeClr val="dk1"/>
                          </a:solidFill>
                          <a:effectLst/>
                          <a:latin typeface="Cambria" panose="02040503050406030204" pitchFamily="18" charset="0"/>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544056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405085997"/>
              </p:ext>
            </p:extLst>
          </p:nvPr>
        </p:nvGraphicFramePr>
        <p:xfrm>
          <a:off x="76200" y="833105"/>
          <a:ext cx="8961120" cy="5799757"/>
        </p:xfrm>
        <a:graphic>
          <a:graphicData uri="http://schemas.openxmlformats.org/drawingml/2006/table">
            <a:tbl>
              <a:tblPr firstRow="1" bandRow="1">
                <a:tableStyleId>{5C22544A-7EE6-4342-B048-85BDC9FD1C3A}</a:tableStyleId>
              </a:tblPr>
              <a:tblGrid>
                <a:gridCol w="685800"/>
                <a:gridCol w="3733800"/>
                <a:gridCol w="4541520"/>
              </a:tblGrid>
              <a:tr h="34636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Particulars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06440">
                <a:tc>
                  <a:txBody>
                    <a:bodyPr/>
                    <a:lstStyle/>
                    <a:p>
                      <a:r>
                        <a:rPr lang="en-US" sz="1700" dirty="0" smtClean="0">
                          <a:latin typeface="Cambria" panose="02040503050406030204" pitchFamily="18" charset="0"/>
                        </a:rPr>
                        <a:t>41</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1700" kern="1200" dirty="0" smtClean="0">
                          <a:solidFill>
                            <a:schemeClr val="dk1"/>
                          </a:solidFill>
                          <a:effectLst/>
                          <a:latin typeface="Cambria" panose="02040503050406030204" pitchFamily="18" charset="0"/>
                          <a:ea typeface="+mn-ea"/>
                          <a:cs typeface="+mn-cs"/>
                        </a:rPr>
                        <a:t>Please furnish the </a:t>
                      </a:r>
                      <a:r>
                        <a:rPr lang="en-US" sz="1700" kern="1200" dirty="0" smtClean="0">
                          <a:solidFill>
                            <a:srgbClr val="C00000"/>
                          </a:solidFill>
                          <a:effectLst/>
                          <a:latin typeface="Cambria" panose="02040503050406030204" pitchFamily="18" charset="0"/>
                          <a:ea typeface="+mn-ea"/>
                          <a:cs typeface="+mn-cs"/>
                        </a:rPr>
                        <a:t>details of demand raised or refund issued </a:t>
                      </a:r>
                      <a:r>
                        <a:rPr lang="en-US" sz="1700" kern="1200" dirty="0" smtClean="0">
                          <a:solidFill>
                            <a:schemeClr val="dk1"/>
                          </a:solidFill>
                          <a:effectLst/>
                          <a:latin typeface="Cambria" panose="02040503050406030204" pitchFamily="18" charset="0"/>
                          <a:ea typeface="+mn-ea"/>
                          <a:cs typeface="+mn-cs"/>
                        </a:rPr>
                        <a:t>during the previous year under any tax laws </a:t>
                      </a:r>
                      <a:r>
                        <a:rPr lang="en-US" sz="1700" kern="1200" dirty="0" smtClean="0">
                          <a:solidFill>
                            <a:srgbClr val="C00000"/>
                          </a:solidFill>
                          <a:effectLst/>
                          <a:latin typeface="Cambria" panose="02040503050406030204" pitchFamily="18" charset="0"/>
                          <a:ea typeface="+mn-ea"/>
                          <a:cs typeface="+mn-cs"/>
                        </a:rPr>
                        <a:t>other than </a:t>
                      </a:r>
                      <a:r>
                        <a:rPr lang="en-US" sz="1700" kern="1200" dirty="0" smtClean="0">
                          <a:solidFill>
                            <a:schemeClr val="dk1"/>
                          </a:solidFill>
                          <a:effectLst/>
                          <a:latin typeface="Cambria" panose="02040503050406030204" pitchFamily="18" charset="0"/>
                          <a:ea typeface="+mn-ea"/>
                          <a:cs typeface="+mn-cs"/>
                        </a:rPr>
                        <a:t>Income-tax Act, 1961 and Wealth tax Act, 1957 along with details of relevant proceedings.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The tax auditor should obtain a copy of all the demand/ refund orders issued by the governmental authorities during the previous year under any tax laws other than Income Tax Act and Wealth Tax Act.</a:t>
                      </a:r>
                    </a:p>
                    <a:p>
                      <a:pPr marL="285750" indent="-285750">
                        <a:buFont typeface="Arial" panose="020B0604020202020204" pitchFamily="34" charset="0"/>
                        <a:buChar char="•"/>
                      </a:pPr>
                      <a:r>
                        <a:rPr lang="en-US" sz="1700" kern="1200" dirty="0" smtClean="0">
                          <a:solidFill>
                            <a:schemeClr val="dk1"/>
                          </a:solidFill>
                          <a:effectLst/>
                          <a:latin typeface="Cambria" panose="02040503050406030204" pitchFamily="18" charset="0"/>
                          <a:ea typeface="+mn-ea"/>
                          <a:cs typeface="+mn-cs"/>
                        </a:rPr>
                        <a:t>It may be noted that even though the demand/refund order is issued during the previous year, it may pertain to a period other than the relevant previous year. In such cases also, reporting has to be done under this clause.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7917">
                <a:tc>
                  <a:txBody>
                    <a:bodyPr/>
                    <a:lstStyle/>
                    <a:p>
                      <a:r>
                        <a:rPr lang="en-US" sz="1700" dirty="0" smtClean="0">
                          <a:solidFill>
                            <a:schemeClr val="accent6">
                              <a:lumMod val="50000"/>
                            </a:schemeClr>
                          </a:solidFill>
                          <a:latin typeface="Cambria" panose="02040503050406030204" pitchFamily="18" charset="0"/>
                        </a:rPr>
                        <a:t>42</a:t>
                      </a:r>
                      <a:endParaRPr lang="en-US" sz="17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accent6">
                              <a:lumMod val="50000"/>
                            </a:schemeClr>
                          </a:solidFill>
                          <a:effectLst/>
                          <a:latin typeface="Cambria" panose="02040503050406030204" pitchFamily="18" charset="0"/>
                          <a:ea typeface="+mn-ea"/>
                          <a:cs typeface="+mn-cs"/>
                        </a:rPr>
                        <a:t>New clause for details regards Form no. 61, 61A and 61B</a:t>
                      </a:r>
                      <a:endParaRPr lang="en-US" sz="1700" kern="1200" dirty="0" smtClean="0">
                        <a:solidFill>
                          <a:schemeClr val="accent6">
                            <a:lumMod val="50000"/>
                          </a:schemeClr>
                        </a:solidFill>
                        <a:effectLst/>
                        <a:latin typeface="Cambria" panose="02040503050406030204" pitchFamily="18" charset="0"/>
                        <a:ea typeface="+mn-ea"/>
                        <a:cs typeface="+mn-cs"/>
                      </a:endParaRPr>
                    </a:p>
                    <a:p>
                      <a:pPr marL="28575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This requires reporting of details of submission and due date of the respective forms with the income-tax.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It also requires the auditor to ensure if all the required details have been submitted and if not, then the unreported details/ transactions are required to be reported in Form 3CD. </a:t>
                      </a:r>
                    </a:p>
                    <a:p>
                      <a:pPr marL="285750" indent="-285750">
                        <a:buFont typeface="Arial" panose="020B0604020202020204" pitchFamily="34" charset="0"/>
                        <a:buChar char="•"/>
                      </a:pPr>
                      <a:r>
                        <a:rPr lang="en-US" sz="1700" kern="1200" dirty="0" smtClean="0">
                          <a:solidFill>
                            <a:srgbClr val="000000"/>
                          </a:solidFill>
                          <a:effectLst/>
                          <a:latin typeface="Cambria" panose="02040503050406030204" pitchFamily="18" charset="0"/>
                          <a:ea typeface="+mn-ea"/>
                          <a:cs typeface="+mn-cs"/>
                        </a:rPr>
                        <a:t>For</a:t>
                      </a:r>
                      <a:r>
                        <a:rPr lang="en-US" sz="1700" kern="1200" baseline="0" dirty="0" smtClean="0">
                          <a:solidFill>
                            <a:srgbClr val="000000"/>
                          </a:solidFill>
                          <a:effectLst/>
                          <a:latin typeface="Cambria" panose="02040503050406030204" pitchFamily="18" charset="0"/>
                          <a:ea typeface="+mn-ea"/>
                          <a:cs typeface="+mn-cs"/>
                        </a:rPr>
                        <a:t> Clear Understanding of forms refer Documentation.</a:t>
                      </a:r>
                      <a:endParaRPr lang="en-US" sz="1700" kern="1200" dirty="0" smtClean="0">
                        <a:solidFill>
                          <a:srgbClr val="000000"/>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539823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3CD: Applicable for All </a:t>
            </a:r>
            <a:r>
              <a:rPr lang="en-US" sz="2800" b="1" u="sng" dirty="0" err="1" smtClean="0">
                <a:solidFill>
                  <a:srgbClr val="00B0F0"/>
                </a:solidFill>
                <a:latin typeface="Cambria" pitchFamily="18" charset="0"/>
              </a:rPr>
              <a:t>Assesees</a:t>
            </a:r>
            <a:endParaRPr lang="en-US" sz="2800" b="1" u="sng" dirty="0">
              <a:solidFill>
                <a:srgbClr val="00B0F0"/>
              </a:solidFill>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09246185"/>
              </p:ext>
            </p:extLst>
          </p:nvPr>
        </p:nvGraphicFramePr>
        <p:xfrm>
          <a:off x="76200" y="833105"/>
          <a:ext cx="8961120" cy="5689615"/>
        </p:xfrm>
        <a:graphic>
          <a:graphicData uri="http://schemas.openxmlformats.org/drawingml/2006/table">
            <a:tbl>
              <a:tblPr firstRow="1" bandRow="1">
                <a:tableStyleId>{5C22544A-7EE6-4342-B048-85BDC9FD1C3A}</a:tableStyleId>
              </a:tblPr>
              <a:tblGrid>
                <a:gridCol w="685800"/>
                <a:gridCol w="4572000"/>
                <a:gridCol w="3703320"/>
              </a:tblGrid>
              <a:tr h="346363">
                <a:tc>
                  <a:txBody>
                    <a:bodyPr/>
                    <a:lstStyle/>
                    <a:p>
                      <a:r>
                        <a:rPr lang="en-US" sz="1700" b="1" kern="1200" dirty="0" err="1" smtClean="0">
                          <a:solidFill>
                            <a:schemeClr val="lt1"/>
                          </a:solidFill>
                          <a:effectLst/>
                          <a:latin typeface="Cambria" panose="02040503050406030204" pitchFamily="18" charset="0"/>
                          <a:ea typeface="+mn-ea"/>
                          <a:cs typeface="+mn-cs"/>
                        </a:rPr>
                        <a:t>S.No</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lt1"/>
                          </a:solidFill>
                          <a:effectLst/>
                          <a:latin typeface="Cambria" panose="02040503050406030204" pitchFamily="18" charset="0"/>
                          <a:ea typeface="+mn-ea"/>
                          <a:cs typeface="+mn-cs"/>
                        </a:rPr>
                        <a:t>Particulars</a:t>
                      </a:r>
                      <a:endParaRPr lang="en-US" sz="16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b="1" kern="1200" dirty="0" smtClean="0">
                          <a:solidFill>
                            <a:schemeClr val="lt1"/>
                          </a:solidFill>
                          <a:effectLst/>
                          <a:latin typeface="Cambria" panose="02040503050406030204" pitchFamily="18" charset="0"/>
                          <a:ea typeface="+mn-ea"/>
                          <a:cs typeface="+mn-cs"/>
                        </a:rPr>
                        <a:t>Auditor’s requirements</a:t>
                      </a:r>
                      <a:endParaRPr lang="en-US" sz="1700"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64375">
                <a:tc>
                  <a:txBody>
                    <a:bodyPr/>
                    <a:lstStyle/>
                    <a:p>
                      <a:r>
                        <a:rPr lang="en-US" sz="1700" dirty="0" smtClean="0">
                          <a:solidFill>
                            <a:schemeClr val="accent6">
                              <a:lumMod val="50000"/>
                            </a:schemeClr>
                          </a:solidFill>
                          <a:latin typeface="Cambria" panose="02040503050406030204" pitchFamily="18" charset="0"/>
                        </a:rPr>
                        <a:t>43</a:t>
                      </a:r>
                      <a:endParaRPr lang="en-US" sz="17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kern="1200" dirty="0" smtClean="0">
                          <a:solidFill>
                            <a:schemeClr val="accent6">
                              <a:lumMod val="50000"/>
                            </a:schemeClr>
                          </a:solidFill>
                          <a:effectLst/>
                          <a:latin typeface="Cambria" panose="02040503050406030204" pitchFamily="18" charset="0"/>
                          <a:ea typeface="+mn-ea"/>
                          <a:cs typeface="+mn-cs"/>
                        </a:rPr>
                        <a:t>New clause with regard to Country by Country Reporting (CbCR) u/s 286 of the Act</a:t>
                      </a:r>
                      <a:endParaRPr lang="en-US" sz="1600" kern="1200" dirty="0" smtClean="0">
                        <a:solidFill>
                          <a:schemeClr val="accent6">
                            <a:lumMod val="50000"/>
                          </a:schemeClr>
                        </a:solidFill>
                        <a:effectLst/>
                        <a:latin typeface="Cambria" panose="02040503050406030204" pitchFamily="18" charset="0"/>
                        <a:ea typeface="+mn-ea"/>
                        <a:cs typeface="+mn-cs"/>
                      </a:endParaRPr>
                    </a:p>
                    <a:p>
                      <a:pPr lvl="0"/>
                      <a:r>
                        <a:rPr lang="en-US" sz="1600" kern="1200" dirty="0" smtClean="0">
                          <a:solidFill>
                            <a:schemeClr val="accent6">
                              <a:lumMod val="50000"/>
                            </a:schemeClr>
                          </a:solidFill>
                          <a:effectLst/>
                          <a:latin typeface="Cambria" panose="02040503050406030204" pitchFamily="18" charset="0"/>
                          <a:ea typeface="+mn-ea"/>
                          <a:cs typeface="+mn-cs"/>
                        </a:rPr>
                        <a:t>Section 286 </a:t>
                      </a:r>
                      <a:r>
                        <a:rPr lang="en-US" sz="1700" kern="1200" dirty="0" err="1" smtClean="0">
                          <a:solidFill>
                            <a:schemeClr val="accent6">
                              <a:lumMod val="50000"/>
                            </a:schemeClr>
                          </a:solidFill>
                          <a:effectLst/>
                          <a:latin typeface="Cambria" panose="02040503050406030204" pitchFamily="18" charset="0"/>
                          <a:ea typeface="+mn-ea"/>
                          <a:cs typeface="+mn-cs"/>
                        </a:rPr>
                        <a:t>r.w.r</a:t>
                      </a:r>
                      <a:r>
                        <a:rPr lang="en-US" sz="1600" kern="1200" dirty="0" smtClean="0">
                          <a:solidFill>
                            <a:schemeClr val="accent6">
                              <a:lumMod val="50000"/>
                            </a:schemeClr>
                          </a:solidFill>
                          <a:effectLst/>
                          <a:latin typeface="Cambria" panose="02040503050406030204" pitchFamily="18" charset="0"/>
                          <a:ea typeface="+mn-ea"/>
                          <a:cs typeface="+mn-cs"/>
                        </a:rPr>
                        <a:t> 10DB specifies the Companies liable to comply with CbCR requirements. Entities to whom CbCR is applicable need to comply with reporting requirements of Form 3CEAC and 3CEAD.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dirty="0" smtClean="0">
                          <a:solidFill>
                            <a:schemeClr val="accent6">
                              <a:lumMod val="50000"/>
                            </a:schemeClr>
                          </a:solidFill>
                          <a:effectLst/>
                          <a:latin typeface="Cambria" panose="02040503050406030204" pitchFamily="18" charset="0"/>
                          <a:ea typeface="+mn-ea"/>
                          <a:cs typeface="+mn-cs"/>
                        </a:rPr>
                        <a:t>wherever applicable. The details of parent entity, alternate reporting entity and date of furnishing of these reports are to be mentioned under this clause of TAR.</a:t>
                      </a:r>
                    </a:p>
                    <a:p>
                      <a:pPr marL="0" lvl="0" indent="0">
                        <a:buFont typeface="Arial" panose="020B0604020202020204" pitchFamily="34" charset="0"/>
                        <a:buNone/>
                      </a:pPr>
                      <a:endParaRPr lang="en-US" sz="1700" kern="1200" dirty="0" smtClean="0">
                        <a:solidFill>
                          <a:schemeClr val="dk1"/>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7917">
                <a:tc>
                  <a:txBody>
                    <a:bodyPr/>
                    <a:lstStyle/>
                    <a:p>
                      <a:r>
                        <a:rPr lang="en-US" sz="1700" dirty="0" smtClean="0">
                          <a:solidFill>
                            <a:schemeClr val="accent6">
                              <a:lumMod val="50000"/>
                            </a:schemeClr>
                          </a:solidFill>
                          <a:latin typeface="Cambria" panose="02040503050406030204" pitchFamily="18" charset="0"/>
                        </a:rPr>
                        <a:t>44</a:t>
                      </a:r>
                      <a:endParaRPr lang="en-US" sz="1700" dirty="0">
                        <a:solidFill>
                          <a:schemeClr val="accent6">
                            <a:lumMod val="50000"/>
                          </a:schemeClr>
                        </a:solidFill>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b="1" kern="1200" dirty="0" smtClean="0">
                          <a:solidFill>
                            <a:schemeClr val="accent6">
                              <a:lumMod val="50000"/>
                            </a:schemeClr>
                          </a:solidFill>
                          <a:effectLst/>
                          <a:latin typeface="Cambria" panose="02040503050406030204" pitchFamily="18" charset="0"/>
                          <a:ea typeface="+mn-ea"/>
                          <a:cs typeface="+mn-cs"/>
                        </a:rPr>
                        <a:t>Expenditure with respect to registered/ unregistered entities under GST.</a:t>
                      </a:r>
                    </a:p>
                    <a:p>
                      <a:pPr marL="0" marR="0" indent="0" algn="l" defTabSz="914400" rtl="0" eaLnBrk="1" fontAlgn="auto" latinLnBrk="0" hangingPunct="1">
                        <a:lnSpc>
                          <a:spcPct val="100000"/>
                        </a:lnSpc>
                        <a:spcBef>
                          <a:spcPts val="0"/>
                        </a:spcBef>
                        <a:spcAft>
                          <a:spcPts val="0"/>
                        </a:spcAft>
                        <a:buClrTx/>
                        <a:buSzTx/>
                        <a:buFontTx/>
                        <a:buNone/>
                        <a:tabLst/>
                        <a:defRPr/>
                      </a:pPr>
                      <a:r>
                        <a:rPr lang="en-US" sz="1700" kern="1200" dirty="0" smtClean="0">
                          <a:solidFill>
                            <a:schemeClr val="accent6">
                              <a:lumMod val="50000"/>
                            </a:schemeClr>
                          </a:solidFill>
                          <a:effectLst/>
                          <a:latin typeface="Cambria" panose="02040503050406030204" pitchFamily="18" charset="0"/>
                          <a:ea typeface="+mn-ea"/>
                          <a:cs typeface="+mn-cs"/>
                        </a:rPr>
                        <a:t>  This clause requires breakdown of entire expenditure debited to Profit &amp; Loss a/c into the following heads:</a:t>
                      </a:r>
                    </a:p>
                    <a:p>
                      <a:pPr marL="285750" lvl="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Relating to goods or services exempt under GST</a:t>
                      </a:r>
                    </a:p>
                    <a:p>
                      <a:pPr marL="285750" lvl="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Relating to entities falling under composition scheme</a:t>
                      </a:r>
                    </a:p>
                    <a:p>
                      <a:pPr marL="285750" lvl="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Relating to other registered entities</a:t>
                      </a:r>
                    </a:p>
                    <a:p>
                      <a:pPr marL="285750" lvl="0" indent="-285750">
                        <a:buFont typeface="Arial" panose="020B0604020202020204" pitchFamily="34" charset="0"/>
                        <a:buChar char="•"/>
                      </a:pPr>
                      <a:r>
                        <a:rPr lang="en-US" sz="1700" kern="1200" dirty="0" smtClean="0">
                          <a:solidFill>
                            <a:schemeClr val="accent6">
                              <a:lumMod val="50000"/>
                            </a:schemeClr>
                          </a:solidFill>
                          <a:effectLst/>
                          <a:latin typeface="Cambria" panose="02040503050406030204" pitchFamily="18" charset="0"/>
                          <a:ea typeface="+mn-ea"/>
                          <a:cs typeface="+mn-cs"/>
                        </a:rPr>
                        <a:t>Relating to entities not registered under GST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kern="1200" dirty="0" smtClean="0">
                        <a:solidFill>
                          <a:schemeClr val="accent6">
                            <a:lumMod val="50000"/>
                          </a:schemeClr>
                        </a:solidFill>
                        <a:effectLst/>
                        <a:latin typeface="+mn-lt"/>
                        <a:ea typeface="+mn-ea"/>
                        <a:cs typeface="+mn-cs"/>
                      </a:endParaRPr>
                    </a:p>
                    <a:p>
                      <a:endParaRPr lang="en-US" sz="1700" kern="1200" dirty="0" smtClean="0">
                        <a:solidFill>
                          <a:schemeClr val="accent6">
                            <a:lumMod val="50000"/>
                          </a:schemeClr>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US" sz="1700" kern="1200" dirty="0" smtClean="0">
                        <a:solidFill>
                          <a:srgbClr val="000000"/>
                        </a:solidFill>
                        <a:effectLst/>
                        <a:latin typeface="Cambria" panose="0204050305040603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4589220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229600" cy="792162"/>
          </a:xfrm>
        </p:spPr>
        <p:txBody>
          <a:bodyPr>
            <a:normAutofit fontScale="90000"/>
          </a:bodyPr>
          <a:lstStyle/>
          <a:p>
            <a:r>
              <a:rPr lang="en-US" dirty="0" smtClean="0">
                <a:solidFill>
                  <a:schemeClr val="accent6">
                    <a:lumMod val="50000"/>
                  </a:schemeClr>
                </a:solidFill>
              </a:rPr>
              <a:t>Documentation for Relevant </a:t>
            </a:r>
            <a:r>
              <a:rPr lang="en-US" sz="4000" dirty="0" smtClean="0">
                <a:solidFill>
                  <a:schemeClr val="accent6">
                    <a:lumMod val="50000"/>
                  </a:schemeClr>
                </a:solidFill>
                <a:latin typeface="Cambria" panose="02040503050406030204" pitchFamily="18" charset="0"/>
              </a:rPr>
              <a:t>clauses</a:t>
            </a:r>
            <a:endParaRPr lang="en-US" sz="4000" dirty="0">
              <a:solidFill>
                <a:schemeClr val="accent6">
                  <a:lumMod val="50000"/>
                </a:schemeClr>
              </a:solidFill>
              <a:latin typeface="Cambria" panose="02040503050406030204" pitchFamily="18" charset="0"/>
            </a:endParaRPr>
          </a:p>
        </p:txBody>
      </p:sp>
      <p:sp>
        <p:nvSpPr>
          <p:cNvPr id="3" name="Content Placeholder 2"/>
          <p:cNvSpPr>
            <a:spLocks noGrp="1"/>
          </p:cNvSpPr>
          <p:nvPr>
            <p:ph idx="1"/>
          </p:nvPr>
        </p:nvSpPr>
        <p:spPr>
          <a:xfrm>
            <a:off x="457200" y="1066800"/>
            <a:ext cx="8229600" cy="5257800"/>
          </a:xfrm>
        </p:spPr>
        <p:style>
          <a:lnRef idx="2">
            <a:schemeClr val="accent4"/>
          </a:lnRef>
          <a:fillRef idx="1">
            <a:schemeClr val="lt1"/>
          </a:fillRef>
          <a:effectRef idx="0">
            <a:schemeClr val="accent4"/>
          </a:effectRef>
          <a:fontRef idx="minor">
            <a:schemeClr val="dk1"/>
          </a:fontRef>
        </p:style>
        <p:txBody>
          <a:bodyPr>
            <a:noAutofit/>
          </a:bodyPr>
          <a:lstStyle/>
          <a:p>
            <a:pPr marL="0" indent="0">
              <a:buNone/>
            </a:pPr>
            <a:r>
              <a:rPr lang="en-US" sz="1700" b="1" dirty="0" smtClean="0">
                <a:solidFill>
                  <a:schemeClr val="accent6">
                    <a:lumMod val="50000"/>
                  </a:schemeClr>
                </a:solidFill>
                <a:latin typeface="Cambria" panose="02040503050406030204" pitchFamily="18" charset="0"/>
              </a:rPr>
              <a:t>Clause 30A:</a:t>
            </a:r>
          </a:p>
          <a:p>
            <a:r>
              <a:rPr lang="en-US" sz="1700" dirty="0">
                <a:latin typeface="Cambria" panose="02040503050406030204" pitchFamily="18" charset="0"/>
              </a:rPr>
              <a:t>Section 92CE was introduced by the Finance Act, 2017 which brought in the concept of </a:t>
            </a:r>
            <a:r>
              <a:rPr lang="en-US" sz="1700" b="1" dirty="0">
                <a:latin typeface="Cambria" panose="02040503050406030204" pitchFamily="18" charset="0"/>
              </a:rPr>
              <a:t>secondary adjustment</a:t>
            </a:r>
            <a:r>
              <a:rPr lang="en-US" sz="1700" dirty="0">
                <a:latin typeface="Cambria" panose="02040503050406030204" pitchFamily="18" charset="0"/>
              </a:rPr>
              <a:t> in the Act. According to this section, where there has been any primary transfer pricing adjustments made in the case of an </a:t>
            </a:r>
            <a:r>
              <a:rPr lang="en-US" sz="1700" dirty="0" err="1">
                <a:latin typeface="Cambria" panose="02040503050406030204" pitchFamily="18" charset="0"/>
              </a:rPr>
              <a:t>assessee</a:t>
            </a:r>
            <a:r>
              <a:rPr lang="en-US" sz="1700" dirty="0">
                <a:latin typeface="Cambria" panose="02040503050406030204" pitchFamily="18" charset="0"/>
              </a:rPr>
              <a:t>, under various circumstances (viz. </a:t>
            </a:r>
            <a:r>
              <a:rPr lang="en-US" sz="1700" dirty="0" err="1">
                <a:latin typeface="Cambria" panose="02040503050406030204" pitchFamily="18" charset="0"/>
              </a:rPr>
              <a:t>suo</a:t>
            </a:r>
            <a:r>
              <a:rPr lang="en-US" sz="1700" dirty="0">
                <a:latin typeface="Cambria" panose="02040503050406030204" pitchFamily="18" charset="0"/>
              </a:rPr>
              <a:t> </a:t>
            </a:r>
            <a:r>
              <a:rPr lang="en-US" sz="1700" dirty="0" err="1">
                <a:latin typeface="Cambria" panose="02040503050406030204" pitchFamily="18" charset="0"/>
              </a:rPr>
              <a:t>motu</a:t>
            </a:r>
            <a:r>
              <a:rPr lang="en-US" sz="1700" dirty="0">
                <a:latin typeface="Cambria" panose="02040503050406030204" pitchFamily="18" charset="0"/>
              </a:rPr>
              <a:t> by the </a:t>
            </a:r>
            <a:r>
              <a:rPr lang="en-US" sz="1700" dirty="0" err="1">
                <a:latin typeface="Cambria" panose="02040503050406030204" pitchFamily="18" charset="0"/>
              </a:rPr>
              <a:t>assessee</a:t>
            </a:r>
            <a:r>
              <a:rPr lang="en-US" sz="1700" dirty="0">
                <a:latin typeface="Cambria" panose="02040503050406030204" pitchFamily="18" charset="0"/>
              </a:rPr>
              <a:t>, by the assessing officer, as per safe </a:t>
            </a:r>
            <a:r>
              <a:rPr lang="en-US" sz="1700" dirty="0" err="1">
                <a:latin typeface="Cambria" panose="02040503050406030204" pitchFamily="18" charset="0"/>
              </a:rPr>
              <a:t>harbour</a:t>
            </a:r>
            <a:r>
              <a:rPr lang="en-US" sz="1700" dirty="0">
                <a:latin typeface="Cambria" panose="02040503050406030204" pitchFamily="18" charset="0"/>
              </a:rPr>
              <a:t> rules, etc.), the </a:t>
            </a:r>
            <a:r>
              <a:rPr lang="en-US" sz="1700" dirty="0" err="1">
                <a:latin typeface="Cambria" panose="02040503050406030204" pitchFamily="18" charset="0"/>
              </a:rPr>
              <a:t>assessee</a:t>
            </a:r>
            <a:r>
              <a:rPr lang="en-US" sz="1700" dirty="0">
                <a:latin typeface="Cambria" panose="02040503050406030204" pitchFamily="18" charset="0"/>
              </a:rPr>
              <a:t> is required to make a secondary adjustment </a:t>
            </a:r>
            <a:r>
              <a:rPr lang="en-US" sz="1700" dirty="0" smtClean="0">
                <a:latin typeface="Cambria" panose="02040503050406030204" pitchFamily="18" charset="0"/>
              </a:rPr>
              <a:t>  Provided</a:t>
            </a:r>
            <a:r>
              <a:rPr lang="en-US" sz="1700" dirty="0">
                <a:latin typeface="Cambria" panose="02040503050406030204" pitchFamily="18" charset="0"/>
              </a:rPr>
              <a:t>:</a:t>
            </a:r>
          </a:p>
          <a:p>
            <a:pPr lvl="0"/>
            <a:r>
              <a:rPr lang="en-US" sz="1700" dirty="0">
                <a:latin typeface="Cambria" panose="02040503050406030204" pitchFamily="18" charset="0"/>
              </a:rPr>
              <a:t>Such primary adjustment is more than 1 crore; and</a:t>
            </a:r>
          </a:p>
          <a:p>
            <a:pPr lvl="0"/>
            <a:r>
              <a:rPr lang="en-US" sz="1700" dirty="0">
                <a:latin typeface="Cambria" panose="02040503050406030204" pitchFamily="18" charset="0"/>
              </a:rPr>
              <a:t>The adjustment pertains to assessment year on or after 1 April 2016</a:t>
            </a:r>
          </a:p>
          <a:p>
            <a:r>
              <a:rPr lang="en-US" sz="1700" dirty="0">
                <a:latin typeface="Cambria" panose="02040503050406030204" pitchFamily="18" charset="0"/>
              </a:rPr>
              <a:t>This provision also provides that where such amount is not recovered, then such balance should be treated as an advance given to the AE and recovered along with interest. </a:t>
            </a:r>
          </a:p>
          <a:p>
            <a:pPr marL="0" indent="0">
              <a:buNone/>
            </a:pPr>
            <a:r>
              <a:rPr lang="en-US" sz="1700" dirty="0" smtClean="0">
                <a:latin typeface="Cambria" panose="02040503050406030204" pitchFamily="18" charset="0"/>
              </a:rPr>
              <a:t>      Details </a:t>
            </a:r>
            <a:r>
              <a:rPr lang="en-US" sz="1700" dirty="0">
                <a:latin typeface="Cambria" panose="02040503050406030204" pitchFamily="18" charset="0"/>
              </a:rPr>
              <a:t>required to be reported under this clause are as </a:t>
            </a:r>
            <a:r>
              <a:rPr lang="en-US" sz="1700" dirty="0" smtClean="0">
                <a:latin typeface="Cambria" panose="02040503050406030204" pitchFamily="18" charset="0"/>
              </a:rPr>
              <a:t>follows</a:t>
            </a:r>
          </a:p>
          <a:p>
            <a:pPr marL="0" indent="0">
              <a:buNone/>
            </a:pPr>
            <a:r>
              <a:rPr lang="en-US" sz="1700" b="1" dirty="0">
                <a:latin typeface="Cambria" panose="02040503050406030204" pitchFamily="18" charset="0"/>
              </a:rPr>
              <a:t> </a:t>
            </a:r>
            <a:r>
              <a:rPr lang="en-US" sz="1700" b="1" dirty="0" smtClean="0">
                <a:latin typeface="Cambria" panose="02040503050406030204" pitchFamily="18" charset="0"/>
              </a:rPr>
              <a:t>     Reference </a:t>
            </a:r>
            <a:r>
              <a:rPr lang="en-US" sz="1700" b="1" dirty="0">
                <a:latin typeface="Cambria" panose="02040503050406030204" pitchFamily="18" charset="0"/>
              </a:rPr>
              <a:t>of relevant section</a:t>
            </a:r>
            <a:endParaRPr lang="en-US" sz="1700" dirty="0">
              <a:latin typeface="Cambria" panose="02040503050406030204" pitchFamily="18" charset="0"/>
            </a:endParaRPr>
          </a:p>
          <a:p>
            <a:pPr lvl="0"/>
            <a:r>
              <a:rPr lang="en-US" sz="1700" dirty="0">
                <a:latin typeface="Cambria" panose="02040503050406030204" pitchFamily="18" charset="0"/>
              </a:rPr>
              <a:t>Amount of primary adjustment</a:t>
            </a:r>
          </a:p>
          <a:p>
            <a:pPr lvl="0"/>
            <a:r>
              <a:rPr lang="en-US" sz="1700" dirty="0">
                <a:latin typeface="Cambria" panose="02040503050406030204" pitchFamily="18" charset="0"/>
              </a:rPr>
              <a:t>Where repatriation is required to be made in India as per section 92CE and if the same is made within prescribed time</a:t>
            </a:r>
          </a:p>
          <a:p>
            <a:pPr lvl="0"/>
            <a:r>
              <a:rPr lang="en-US" sz="1700" dirty="0">
                <a:latin typeface="Cambria" panose="02040503050406030204" pitchFamily="18" charset="0"/>
              </a:rPr>
              <a:t>Computation of interest income on such excess money not repatriated to </a:t>
            </a:r>
            <a:r>
              <a:rPr lang="en-US" sz="1700" dirty="0" smtClean="0">
                <a:latin typeface="Cambria" panose="02040503050406030204" pitchFamily="18" charset="0"/>
              </a:rPr>
              <a:t>India.</a:t>
            </a:r>
            <a:endParaRPr lang="en-US" sz="1700" dirty="0">
              <a:latin typeface="Cambria" panose="02040503050406030204" pitchFamily="18" charset="0"/>
            </a:endParaRPr>
          </a:p>
          <a:p>
            <a:pPr marL="0" indent="0">
              <a:buNone/>
            </a:pPr>
            <a:endParaRPr lang="en-US" sz="1700" dirty="0">
              <a:latin typeface="Cambria" panose="02040503050406030204" pitchFamily="18" charset="0"/>
            </a:endParaRPr>
          </a:p>
        </p:txBody>
      </p:sp>
    </p:spTree>
    <p:extLst>
      <p:ext uri="{BB962C8B-B14F-4D97-AF65-F5344CB8AC3E}">
        <p14:creationId xmlns:p14="http://schemas.microsoft.com/office/powerpoint/2010/main" val="17812475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229600" cy="792162"/>
          </a:xfrm>
        </p:spPr>
        <p:txBody>
          <a:bodyPr>
            <a:normAutofit fontScale="90000"/>
          </a:bodyPr>
          <a:lstStyle/>
          <a:p>
            <a:r>
              <a:rPr lang="en-US" dirty="0" smtClean="0">
                <a:solidFill>
                  <a:schemeClr val="accent6">
                    <a:lumMod val="50000"/>
                  </a:schemeClr>
                </a:solidFill>
              </a:rPr>
              <a:t>Documentation for Relevant </a:t>
            </a:r>
            <a:r>
              <a:rPr lang="en-US" sz="4000" dirty="0" smtClean="0">
                <a:solidFill>
                  <a:schemeClr val="accent6">
                    <a:lumMod val="50000"/>
                  </a:schemeClr>
                </a:solidFill>
                <a:latin typeface="Cambria" panose="02040503050406030204" pitchFamily="18" charset="0"/>
              </a:rPr>
              <a:t>clauses</a:t>
            </a:r>
            <a:endParaRPr lang="en-US" sz="4000" dirty="0">
              <a:solidFill>
                <a:schemeClr val="accent6">
                  <a:lumMod val="50000"/>
                </a:schemeClr>
              </a:solidFill>
              <a:latin typeface="Cambria" panose="02040503050406030204" pitchFamily="18" charset="0"/>
            </a:endParaRPr>
          </a:p>
        </p:txBody>
      </p:sp>
      <p:sp>
        <p:nvSpPr>
          <p:cNvPr id="3" name="Content Placeholder 2"/>
          <p:cNvSpPr>
            <a:spLocks noGrp="1"/>
          </p:cNvSpPr>
          <p:nvPr>
            <p:ph idx="1"/>
          </p:nvPr>
        </p:nvSpPr>
        <p:spPr>
          <a:xfrm>
            <a:off x="457200" y="1066800"/>
            <a:ext cx="8229600" cy="5059363"/>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1600" b="1" dirty="0" smtClean="0">
                <a:solidFill>
                  <a:schemeClr val="accent6">
                    <a:lumMod val="50000"/>
                  </a:schemeClr>
                </a:solidFill>
                <a:latin typeface="Cambria" panose="02040503050406030204" pitchFamily="18" charset="0"/>
              </a:rPr>
              <a:t>Clause 30B:</a:t>
            </a:r>
          </a:p>
          <a:p>
            <a:r>
              <a:rPr lang="en-US" sz="1600" b="1" dirty="0">
                <a:latin typeface="Cambria" panose="02040503050406030204" pitchFamily="18" charset="0"/>
              </a:rPr>
              <a:t>Thin </a:t>
            </a:r>
            <a:r>
              <a:rPr lang="en-US" sz="1600" b="1" dirty="0" smtClean="0">
                <a:latin typeface="Cambria" panose="02040503050406030204" pitchFamily="18" charset="0"/>
              </a:rPr>
              <a:t>Capitalization</a:t>
            </a:r>
            <a:r>
              <a:rPr lang="en-US" sz="1600" dirty="0" smtClean="0">
                <a:latin typeface="Cambria" panose="02040503050406030204" pitchFamily="18" charset="0"/>
              </a:rPr>
              <a:t>’ </a:t>
            </a:r>
            <a:r>
              <a:rPr lang="en-US" sz="1600" dirty="0">
                <a:latin typeface="Cambria" panose="02040503050406030204" pitchFamily="18" charset="0"/>
              </a:rPr>
              <a:t>is a situation where an entity is financed at a relatively high level of debt compared to equity. Some multinational companies engage in aggressive tax planning techniques such as placing higher levels of third party debt in high tax countries, using intragroup loans to generate interest deductions in excess of their actual third party interest expense, using third party or intragroup financing to fund the generation of tax exempt income.</a:t>
            </a:r>
          </a:p>
          <a:p>
            <a:r>
              <a:rPr lang="en-US" sz="1600" dirty="0">
                <a:latin typeface="Cambria" panose="02040503050406030204" pitchFamily="18" charset="0"/>
              </a:rPr>
              <a:t>In order to curb such structuring by the multinational group Companies having their presence through subsidiaries/ associate companies or permanent establishments in India, the Finance Act 2017 introduced a new section 94B under the Income-tax Act, 1961 (‘the Act’), in line with the recommendations of OECD BEPS Action Plan 4, from the FY 2017-18, to provide that   interest expenses claimed by an entity to its associated enterprises shall be </a:t>
            </a:r>
            <a:endParaRPr lang="en-US" sz="1600" dirty="0" smtClean="0">
              <a:latin typeface="Cambria" panose="02040503050406030204" pitchFamily="18" charset="0"/>
            </a:endParaRPr>
          </a:p>
          <a:p>
            <a:pPr marL="0" indent="0">
              <a:buNone/>
            </a:pPr>
            <a:r>
              <a:rPr lang="en-US" sz="1600" dirty="0">
                <a:latin typeface="Cambria" panose="02040503050406030204" pitchFamily="18" charset="0"/>
              </a:rPr>
              <a:t> </a:t>
            </a:r>
            <a:r>
              <a:rPr lang="en-US" sz="1600" dirty="0" smtClean="0">
                <a:latin typeface="Cambria" panose="02040503050406030204" pitchFamily="18" charset="0"/>
              </a:rPr>
              <a:t>    </a:t>
            </a:r>
            <a:r>
              <a:rPr lang="en-US" sz="1600" b="1" dirty="0" smtClean="0">
                <a:latin typeface="Cambria" panose="02040503050406030204" pitchFamily="18" charset="0"/>
              </a:rPr>
              <a:t>Restricted </a:t>
            </a:r>
            <a:r>
              <a:rPr lang="en-US" sz="1600" b="1" dirty="0">
                <a:latin typeface="Cambria" panose="02040503050406030204" pitchFamily="18" charset="0"/>
              </a:rPr>
              <a:t>to</a:t>
            </a:r>
            <a:r>
              <a:rPr lang="en-US" sz="1600" b="1" dirty="0" smtClean="0">
                <a:latin typeface="Cambria" panose="02040503050406030204" pitchFamily="18" charset="0"/>
              </a:rPr>
              <a:t>:</a:t>
            </a:r>
            <a:endParaRPr lang="en-US" sz="1600" b="1" dirty="0">
              <a:latin typeface="Cambria" panose="02040503050406030204" pitchFamily="18" charset="0"/>
            </a:endParaRPr>
          </a:p>
          <a:p>
            <a:pPr lvl="0"/>
            <a:r>
              <a:rPr lang="en-US" sz="1600" dirty="0">
                <a:latin typeface="Cambria" panose="02040503050406030204" pitchFamily="18" charset="0"/>
              </a:rPr>
              <a:t>30% of its earnings before interest, taxes, depreciation and amortization (EBITDA) (or)</a:t>
            </a:r>
          </a:p>
          <a:p>
            <a:pPr lvl="0"/>
            <a:r>
              <a:rPr lang="en-US" sz="1600" dirty="0">
                <a:latin typeface="Cambria" panose="02040503050406030204" pitchFamily="18" charset="0"/>
              </a:rPr>
              <a:t>Interest paid or payable to associated enterprise</a:t>
            </a:r>
          </a:p>
          <a:p>
            <a:r>
              <a:rPr lang="en-US" sz="1600" dirty="0">
                <a:latin typeface="Cambria" panose="02040503050406030204" pitchFamily="18" charset="0"/>
              </a:rPr>
              <a:t>Whichever is </a:t>
            </a:r>
            <a:r>
              <a:rPr lang="en-US" sz="1600" dirty="0" smtClean="0">
                <a:latin typeface="Cambria" panose="02040503050406030204" pitchFamily="18" charset="0"/>
              </a:rPr>
              <a:t>less</a:t>
            </a:r>
          </a:p>
          <a:p>
            <a:pPr marL="0" indent="0">
              <a:buNone/>
            </a:pPr>
            <a:r>
              <a:rPr lang="en-US" sz="1600" dirty="0">
                <a:latin typeface="Cambria" panose="02040503050406030204" pitchFamily="18" charset="0"/>
              </a:rPr>
              <a:t>	</a:t>
            </a:r>
            <a:r>
              <a:rPr lang="en-US" sz="1600" dirty="0" smtClean="0">
                <a:latin typeface="Cambria" panose="02040503050406030204" pitchFamily="18" charset="0"/>
              </a:rPr>
              <a:t>						</a:t>
            </a:r>
            <a:r>
              <a:rPr lang="en-US" sz="1600" b="1" dirty="0" smtClean="0">
                <a:latin typeface="Cambria" panose="02040503050406030204" pitchFamily="18" charset="0"/>
              </a:rPr>
              <a:t>Continued</a:t>
            </a:r>
            <a:endParaRPr lang="en-US" sz="1600" b="1" dirty="0">
              <a:latin typeface="Cambria" panose="02040503050406030204" pitchFamily="18" charset="0"/>
            </a:endParaRPr>
          </a:p>
        </p:txBody>
      </p:sp>
    </p:spTree>
    <p:extLst>
      <p:ext uri="{BB962C8B-B14F-4D97-AF65-F5344CB8AC3E}">
        <p14:creationId xmlns:p14="http://schemas.microsoft.com/office/powerpoint/2010/main" val="17181301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229600" cy="792162"/>
          </a:xfrm>
        </p:spPr>
        <p:txBody>
          <a:bodyPr>
            <a:normAutofit fontScale="90000"/>
          </a:bodyPr>
          <a:lstStyle/>
          <a:p>
            <a:r>
              <a:rPr lang="en-US" dirty="0" smtClean="0">
                <a:solidFill>
                  <a:schemeClr val="accent6">
                    <a:lumMod val="50000"/>
                  </a:schemeClr>
                </a:solidFill>
              </a:rPr>
              <a:t>Documentation for Relevant </a:t>
            </a:r>
            <a:r>
              <a:rPr lang="en-US" sz="4000" dirty="0" smtClean="0">
                <a:solidFill>
                  <a:schemeClr val="accent6">
                    <a:lumMod val="50000"/>
                  </a:schemeClr>
                </a:solidFill>
                <a:latin typeface="Cambria" panose="02040503050406030204" pitchFamily="18" charset="0"/>
              </a:rPr>
              <a:t>clauses</a:t>
            </a:r>
            <a:endParaRPr lang="en-US" sz="4000" dirty="0">
              <a:solidFill>
                <a:schemeClr val="accent6">
                  <a:lumMod val="50000"/>
                </a:schemeClr>
              </a:solidFill>
              <a:latin typeface="Cambria" panose="02040503050406030204" pitchFamily="18" charset="0"/>
            </a:endParaRPr>
          </a:p>
        </p:txBody>
      </p:sp>
      <p:sp>
        <p:nvSpPr>
          <p:cNvPr id="3" name="Content Placeholder 2"/>
          <p:cNvSpPr>
            <a:spLocks noGrp="1"/>
          </p:cNvSpPr>
          <p:nvPr>
            <p:ph idx="1"/>
          </p:nvPr>
        </p:nvSpPr>
        <p:spPr>
          <a:xfrm>
            <a:off x="457200" y="1066800"/>
            <a:ext cx="8229600" cy="5059363"/>
          </a:xfrm>
        </p:spPr>
        <p:style>
          <a:lnRef idx="2">
            <a:schemeClr val="accent4"/>
          </a:lnRef>
          <a:fillRef idx="1">
            <a:schemeClr val="lt1"/>
          </a:fillRef>
          <a:effectRef idx="0">
            <a:schemeClr val="accent4"/>
          </a:effectRef>
          <a:fontRef idx="minor">
            <a:schemeClr val="dk1"/>
          </a:fontRef>
        </p:style>
        <p:txBody>
          <a:bodyPr>
            <a:noAutofit/>
          </a:bodyPr>
          <a:lstStyle/>
          <a:p>
            <a:pPr marL="0" indent="0">
              <a:buNone/>
            </a:pPr>
            <a:r>
              <a:rPr lang="en-US" sz="1600" b="1" dirty="0" smtClean="0">
                <a:solidFill>
                  <a:schemeClr val="accent6">
                    <a:lumMod val="50000"/>
                  </a:schemeClr>
                </a:solidFill>
                <a:latin typeface="Cambria" panose="02040503050406030204" pitchFamily="18" charset="0"/>
              </a:rPr>
              <a:t>Clause 30B:</a:t>
            </a:r>
          </a:p>
          <a:p>
            <a:r>
              <a:rPr lang="en-US" sz="1600" b="1" u="sng" dirty="0">
                <a:latin typeface="Cambria" panose="02040503050406030204" pitchFamily="18" charset="0"/>
              </a:rPr>
              <a:t>Relaxations provided by this section</a:t>
            </a:r>
            <a:endParaRPr lang="en-US" sz="1600" dirty="0">
              <a:latin typeface="Cambria" panose="02040503050406030204" pitchFamily="18" charset="0"/>
            </a:endParaRPr>
          </a:p>
          <a:p>
            <a:pPr lvl="0"/>
            <a:r>
              <a:rPr lang="en-US" sz="1600" dirty="0">
                <a:latin typeface="Cambria" panose="02040503050406030204" pitchFamily="18" charset="0"/>
              </a:rPr>
              <a:t>A threshold limit of interest expenditure of INR 1 crore (INR 10 million) is provided to carve-out entities which have a low level of interest expense on the borrowings from their non-resident associated enterprises.</a:t>
            </a:r>
          </a:p>
          <a:p>
            <a:pPr lvl="0"/>
            <a:r>
              <a:rPr lang="en-US" sz="1600" dirty="0">
                <a:latin typeface="Cambria" panose="02040503050406030204" pitchFamily="18" charset="0"/>
              </a:rPr>
              <a:t>Further, to reduce the impact of earnings volatility on the ability of an entity to deduct interest expense, the interest expense which is disallowed can be carried forward up to 8 immediately succeeding tax years.</a:t>
            </a:r>
          </a:p>
          <a:p>
            <a:pPr lvl="0"/>
            <a:r>
              <a:rPr lang="en-US" sz="1600" dirty="0">
                <a:latin typeface="Cambria" panose="02040503050406030204" pitchFamily="18" charset="0"/>
              </a:rPr>
              <a:t>Moreover, taxpayers engaged in the business of banking or insurance are excluded from the scope of this provision keeping in view their specific sector-related features</a:t>
            </a:r>
            <a:r>
              <a:rPr lang="en-US" sz="1600" dirty="0" smtClean="0">
                <a:latin typeface="Cambria" panose="02040503050406030204" pitchFamily="18" charset="0"/>
              </a:rPr>
              <a:t>.</a:t>
            </a:r>
            <a:r>
              <a:rPr lang="en-US" sz="1600" dirty="0">
                <a:latin typeface="Cambria" panose="02040503050406030204" pitchFamily="18" charset="0"/>
              </a:rPr>
              <a:t> </a:t>
            </a:r>
          </a:p>
          <a:p>
            <a:pPr marL="0" indent="0">
              <a:buNone/>
            </a:pPr>
            <a:r>
              <a:rPr lang="en-US" sz="1600" dirty="0" smtClean="0">
                <a:latin typeface="Cambria" panose="02040503050406030204" pitchFamily="18" charset="0"/>
              </a:rPr>
              <a:t>     Where </a:t>
            </a:r>
            <a:r>
              <a:rPr lang="en-US" sz="1600" dirty="0">
                <a:latin typeface="Cambria" panose="02040503050406030204" pitchFamily="18" charset="0"/>
              </a:rPr>
              <a:t>this clause is applicable to the </a:t>
            </a:r>
            <a:r>
              <a:rPr lang="en-US" sz="1600" dirty="0" err="1">
                <a:latin typeface="Cambria" panose="02040503050406030204" pitchFamily="18" charset="0"/>
              </a:rPr>
              <a:t>A</a:t>
            </a:r>
            <a:r>
              <a:rPr lang="en-US" sz="1600" dirty="0" err="1" smtClean="0">
                <a:latin typeface="Cambria" panose="02040503050406030204" pitchFamily="18" charset="0"/>
              </a:rPr>
              <a:t>ssessee</a:t>
            </a:r>
            <a:r>
              <a:rPr lang="en-US" sz="1600" dirty="0" smtClean="0">
                <a:latin typeface="Cambria" panose="02040503050406030204" pitchFamily="18" charset="0"/>
              </a:rPr>
              <a:t>, Following details are required to be     reported in TAR:</a:t>
            </a:r>
          </a:p>
          <a:p>
            <a:pPr lvl="0"/>
            <a:r>
              <a:rPr lang="en-US" sz="1600" dirty="0" smtClean="0">
                <a:latin typeface="Cambria" panose="02040503050406030204" pitchFamily="18" charset="0"/>
              </a:rPr>
              <a:t>Amount </a:t>
            </a:r>
            <a:r>
              <a:rPr lang="en-US" sz="1600" dirty="0">
                <a:latin typeface="Cambria" panose="02040503050406030204" pitchFamily="18" charset="0"/>
              </a:rPr>
              <a:t>of interest expenditure</a:t>
            </a:r>
          </a:p>
          <a:p>
            <a:pPr lvl="0"/>
            <a:r>
              <a:rPr lang="en-US" sz="1600" dirty="0">
                <a:latin typeface="Cambria" panose="02040503050406030204" pitchFamily="18" charset="0"/>
              </a:rPr>
              <a:t>EBITDA during PY</a:t>
            </a:r>
          </a:p>
          <a:p>
            <a:pPr lvl="0"/>
            <a:r>
              <a:rPr lang="en-US" sz="1600" dirty="0">
                <a:latin typeface="Cambria" panose="02040503050406030204" pitchFamily="18" charset="0"/>
              </a:rPr>
              <a:t>Amount of interest expense over 30% of EBITDA</a:t>
            </a:r>
          </a:p>
          <a:p>
            <a:pPr lvl="0"/>
            <a:r>
              <a:rPr lang="en-US" sz="1600" dirty="0">
                <a:latin typeface="Cambria" panose="02040503050406030204" pitchFamily="18" charset="0"/>
              </a:rPr>
              <a:t>Interest expenditure brought forward</a:t>
            </a:r>
          </a:p>
          <a:p>
            <a:pPr lvl="0"/>
            <a:r>
              <a:rPr lang="en-US" sz="1600" dirty="0">
                <a:latin typeface="Cambria" panose="02040503050406030204" pitchFamily="18" charset="0"/>
              </a:rPr>
              <a:t>Interest expenditure carried forward</a:t>
            </a:r>
          </a:p>
          <a:p>
            <a:pPr marL="0" indent="0">
              <a:buNone/>
            </a:pPr>
            <a:endParaRPr lang="en-US" sz="1600" dirty="0">
              <a:latin typeface="Cambria" panose="02040503050406030204" pitchFamily="18" charset="0"/>
            </a:endParaRPr>
          </a:p>
        </p:txBody>
      </p:sp>
    </p:spTree>
    <p:extLst>
      <p:ext uri="{BB962C8B-B14F-4D97-AF65-F5344CB8AC3E}">
        <p14:creationId xmlns:p14="http://schemas.microsoft.com/office/powerpoint/2010/main" val="160062057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229600" cy="792162"/>
          </a:xfrm>
        </p:spPr>
        <p:txBody>
          <a:bodyPr>
            <a:normAutofit fontScale="90000"/>
          </a:bodyPr>
          <a:lstStyle/>
          <a:p>
            <a:r>
              <a:rPr lang="en-US" dirty="0" smtClean="0">
                <a:solidFill>
                  <a:schemeClr val="accent6">
                    <a:lumMod val="50000"/>
                  </a:schemeClr>
                </a:solidFill>
              </a:rPr>
              <a:t>Documentation for Relevant </a:t>
            </a:r>
            <a:r>
              <a:rPr lang="en-US" sz="4000" dirty="0" smtClean="0">
                <a:solidFill>
                  <a:schemeClr val="accent6">
                    <a:lumMod val="50000"/>
                  </a:schemeClr>
                </a:solidFill>
                <a:latin typeface="Cambria" panose="02040503050406030204" pitchFamily="18" charset="0"/>
              </a:rPr>
              <a:t>clauses</a:t>
            </a:r>
            <a:endParaRPr lang="en-US" sz="4000" dirty="0">
              <a:solidFill>
                <a:schemeClr val="accent6">
                  <a:lumMod val="50000"/>
                </a:schemeClr>
              </a:solidFill>
              <a:latin typeface="Cambria" panose="02040503050406030204" pitchFamily="18" charset="0"/>
            </a:endParaRPr>
          </a:p>
        </p:txBody>
      </p:sp>
      <p:sp>
        <p:nvSpPr>
          <p:cNvPr id="3" name="Content Placeholder 2"/>
          <p:cNvSpPr>
            <a:spLocks noGrp="1"/>
          </p:cNvSpPr>
          <p:nvPr>
            <p:ph idx="1"/>
          </p:nvPr>
        </p:nvSpPr>
        <p:spPr>
          <a:xfrm>
            <a:off x="457200" y="1066800"/>
            <a:ext cx="8229600" cy="5059363"/>
          </a:xfrm>
        </p:spPr>
        <p:style>
          <a:lnRef idx="2">
            <a:schemeClr val="accent4"/>
          </a:lnRef>
          <a:fillRef idx="1">
            <a:schemeClr val="lt1"/>
          </a:fillRef>
          <a:effectRef idx="0">
            <a:schemeClr val="accent4"/>
          </a:effectRef>
          <a:fontRef idx="minor">
            <a:schemeClr val="dk1"/>
          </a:fontRef>
        </p:style>
        <p:txBody>
          <a:bodyPr>
            <a:noAutofit/>
          </a:bodyPr>
          <a:lstStyle/>
          <a:p>
            <a:pPr marL="0" indent="0">
              <a:buNone/>
            </a:pPr>
            <a:r>
              <a:rPr lang="en-US" sz="1600" b="1" dirty="0" smtClean="0">
                <a:solidFill>
                  <a:schemeClr val="accent6">
                    <a:lumMod val="50000"/>
                  </a:schemeClr>
                </a:solidFill>
                <a:latin typeface="Cambria" panose="02040503050406030204" pitchFamily="18" charset="0"/>
              </a:rPr>
              <a:t>Clause 42:	</a:t>
            </a:r>
          </a:p>
          <a:p>
            <a:pPr marL="0" indent="0">
              <a:buNone/>
            </a:pPr>
            <a:r>
              <a:rPr lang="en-US" sz="1600" dirty="0" smtClean="0">
                <a:solidFill>
                  <a:srgbClr val="000000"/>
                </a:solidFill>
                <a:latin typeface="Cambria" panose="02040503050406030204" pitchFamily="18" charset="0"/>
              </a:rPr>
              <a:t>  </a:t>
            </a:r>
            <a:r>
              <a:rPr lang="en-US" sz="1600" dirty="0" smtClean="0">
                <a:solidFill>
                  <a:srgbClr val="595959"/>
                </a:solidFill>
                <a:latin typeface="Cambria" panose="02040503050406030204" pitchFamily="18" charset="0"/>
              </a:rPr>
              <a:t>This </a:t>
            </a:r>
            <a:r>
              <a:rPr lang="en-US" sz="1600" dirty="0">
                <a:solidFill>
                  <a:srgbClr val="595959"/>
                </a:solidFill>
                <a:latin typeface="Cambria" panose="02040503050406030204" pitchFamily="18" charset="0"/>
              </a:rPr>
              <a:t>requires reporting of details of submission and due date of the respective forms with the income-tax. It also requires the auditor to ensure if all the required details have been submitted and if not, then the unreported details/ transactions are required to be reported in Form 3CD. The details required to be submitted in respective forms have been given hereunder</a:t>
            </a:r>
            <a:r>
              <a:rPr lang="en-US" sz="1600" dirty="0" smtClean="0">
                <a:solidFill>
                  <a:srgbClr val="595959"/>
                </a:solidFill>
                <a:latin typeface="Cambria" panose="02040503050406030204" pitchFamily="18" charset="0"/>
              </a:rPr>
              <a:t>:</a:t>
            </a:r>
            <a:endParaRPr lang="en-US" sz="1600" dirty="0">
              <a:solidFill>
                <a:srgbClr val="595959"/>
              </a:solidFill>
              <a:latin typeface="Cambria" panose="02040503050406030204" pitchFamily="18" charset="0"/>
            </a:endParaRPr>
          </a:p>
          <a:p>
            <a:pPr lvl="0"/>
            <a:r>
              <a:rPr lang="en-US" sz="1600" dirty="0">
                <a:solidFill>
                  <a:srgbClr val="595959"/>
                </a:solidFill>
                <a:latin typeface="Cambria" panose="02040503050406030204" pitchFamily="18" charset="0"/>
              </a:rPr>
              <a:t>Form 61 – this form requires details of all Form 60 to be submitted. Where transactions specified under Rule 114B of the Income-tax Rules, 1962 (‘the Rules’) have been undertaken by the </a:t>
            </a:r>
            <a:r>
              <a:rPr lang="en-US" sz="1600" dirty="0" err="1">
                <a:solidFill>
                  <a:srgbClr val="595959"/>
                </a:solidFill>
                <a:latin typeface="Cambria" panose="02040503050406030204" pitchFamily="18" charset="0"/>
              </a:rPr>
              <a:t>assessee</a:t>
            </a:r>
            <a:r>
              <a:rPr lang="en-US" sz="1600" dirty="0">
                <a:solidFill>
                  <a:srgbClr val="595959"/>
                </a:solidFill>
                <a:latin typeface="Cambria" panose="02040503050406030204" pitchFamily="18" charset="0"/>
              </a:rPr>
              <a:t> and document with that regard has been collected by the </a:t>
            </a:r>
            <a:r>
              <a:rPr lang="en-US" sz="1600" dirty="0" err="1">
                <a:solidFill>
                  <a:srgbClr val="595959"/>
                </a:solidFill>
                <a:latin typeface="Cambria" panose="02040503050406030204" pitchFamily="18" charset="0"/>
              </a:rPr>
              <a:t>assessee</a:t>
            </a:r>
            <a:r>
              <a:rPr lang="en-US" sz="1600" dirty="0">
                <a:solidFill>
                  <a:srgbClr val="595959"/>
                </a:solidFill>
                <a:latin typeface="Cambria" panose="02040503050406030204" pitchFamily="18" charset="0"/>
              </a:rPr>
              <a:t> without the PAN of the person giving the document, then the </a:t>
            </a:r>
            <a:r>
              <a:rPr lang="en-US" sz="1600" dirty="0" err="1">
                <a:solidFill>
                  <a:srgbClr val="595959"/>
                </a:solidFill>
                <a:latin typeface="Cambria" panose="02040503050406030204" pitchFamily="18" charset="0"/>
              </a:rPr>
              <a:t>assessee</a:t>
            </a:r>
            <a:r>
              <a:rPr lang="en-US" sz="1600" dirty="0">
                <a:solidFill>
                  <a:srgbClr val="595959"/>
                </a:solidFill>
                <a:latin typeface="Cambria" panose="02040503050406030204" pitchFamily="18" charset="0"/>
              </a:rPr>
              <a:t> is required to collect declaration in Form 60</a:t>
            </a:r>
            <a:r>
              <a:rPr lang="en-US" sz="1600" dirty="0" smtClean="0">
                <a:solidFill>
                  <a:srgbClr val="595959"/>
                </a:solidFill>
                <a:latin typeface="Cambria" panose="02040503050406030204" pitchFamily="18" charset="0"/>
              </a:rPr>
              <a:t>.</a:t>
            </a:r>
          </a:p>
          <a:p>
            <a:pPr marL="0" lvl="0" indent="0">
              <a:buNone/>
            </a:pPr>
            <a:endParaRPr lang="en-US" sz="1600" dirty="0">
              <a:solidFill>
                <a:srgbClr val="595959"/>
              </a:solidFill>
              <a:latin typeface="Cambria" panose="02040503050406030204" pitchFamily="18" charset="0"/>
            </a:endParaRPr>
          </a:p>
          <a:p>
            <a:pPr lvl="0"/>
            <a:r>
              <a:rPr lang="en-US" sz="1600" dirty="0">
                <a:solidFill>
                  <a:srgbClr val="595959"/>
                </a:solidFill>
                <a:latin typeface="Cambria" panose="02040503050406030204" pitchFamily="18" charset="0"/>
              </a:rPr>
              <a:t>Form 61A – Statement of specified financial transactions as given in Rule 114E of the Rules which mandates reporting of certain financial transactions undertaken during a particular financial year, before due date (31 May</a:t>
            </a:r>
            <a:r>
              <a:rPr lang="en-US" sz="1600" dirty="0" smtClean="0">
                <a:solidFill>
                  <a:srgbClr val="595959"/>
                </a:solidFill>
                <a:latin typeface="Cambria" panose="02040503050406030204" pitchFamily="18" charset="0"/>
              </a:rPr>
              <a:t>).</a:t>
            </a:r>
          </a:p>
          <a:p>
            <a:pPr lvl="0"/>
            <a:endParaRPr lang="en-US" sz="1600" dirty="0">
              <a:solidFill>
                <a:srgbClr val="595959"/>
              </a:solidFill>
              <a:latin typeface="Cambria" panose="02040503050406030204" pitchFamily="18" charset="0"/>
            </a:endParaRPr>
          </a:p>
          <a:p>
            <a:pPr lvl="0"/>
            <a:r>
              <a:rPr lang="en-US" sz="1600" dirty="0">
                <a:solidFill>
                  <a:srgbClr val="595959"/>
                </a:solidFill>
                <a:latin typeface="Cambria" panose="02040503050406030204" pitchFamily="18" charset="0"/>
              </a:rPr>
              <a:t>Form 61B – Statement of reportable accounts in accordance with FATCA and CRS for a calendar year.</a:t>
            </a:r>
          </a:p>
          <a:p>
            <a:pPr marL="0" indent="0">
              <a:buNone/>
            </a:pPr>
            <a:endParaRPr lang="en-US" sz="1600" dirty="0">
              <a:latin typeface="Cambria" panose="02040503050406030204" pitchFamily="18" charset="0"/>
            </a:endParaRPr>
          </a:p>
        </p:txBody>
      </p:sp>
    </p:spTree>
    <p:extLst>
      <p:ext uri="{BB962C8B-B14F-4D97-AF65-F5344CB8AC3E}">
        <p14:creationId xmlns:p14="http://schemas.microsoft.com/office/powerpoint/2010/main" val="17613594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295400" y="5486400"/>
            <a:ext cx="7848600" cy="609600"/>
          </a:xfrm>
        </p:spPr>
        <p:txBody>
          <a:bodyPr>
            <a:noAutofit/>
          </a:bodyPr>
          <a:lstStyle/>
          <a:p>
            <a:pPr lvl="0" fontAlgn="base">
              <a:spcAft>
                <a:spcPct val="0"/>
              </a:spcAft>
            </a:pPr>
            <a:r>
              <a:rPr lang="en-US" sz="1800" b="1" dirty="0">
                <a:solidFill>
                  <a:srgbClr val="009DD9"/>
                </a:solidFill>
                <a:latin typeface="Trebuchet MS" pitchFamily="34" charset="0"/>
                <a:ea typeface="Times New Roman" pitchFamily="18" charset="0"/>
                <a:cs typeface="Arial" pitchFamily="34" charset="0"/>
              </a:rPr>
              <a:t>|</a:t>
            </a:r>
            <a:r>
              <a:rPr lang="en-US" sz="1800" b="1" dirty="0">
                <a:solidFill>
                  <a:srgbClr val="96E100"/>
                </a:solidFill>
                <a:latin typeface="Trebuchet MS" pitchFamily="34" charset="0"/>
                <a:ea typeface="Times New Roman" pitchFamily="18" charset="0"/>
                <a:cs typeface="Arial" pitchFamily="34" charset="0"/>
              </a:rPr>
              <a:t>J A A </a:t>
            </a:r>
            <a:r>
              <a:rPr lang="en-US" sz="1800" b="1" dirty="0">
                <a:solidFill>
                  <a:srgbClr val="96E100"/>
                </a:solidFill>
                <a:latin typeface="Arial Narrow" pitchFamily="34" charset="0"/>
                <a:ea typeface="Times New Roman" pitchFamily="18" charset="0"/>
                <a:cs typeface="Arial" pitchFamily="34" charset="0"/>
              </a:rPr>
              <a:t>&amp; </a:t>
            </a:r>
            <a:r>
              <a:rPr lang="en-US" sz="1800" dirty="0">
                <a:latin typeface="Arial" pitchFamily="34" charset="0"/>
                <a:cs typeface="Arial" pitchFamily="34" charset="0"/>
              </a:rPr>
              <a:t/>
            </a:r>
            <a:br>
              <a:rPr lang="en-US" sz="1800" dirty="0">
                <a:latin typeface="Arial" pitchFamily="34" charset="0"/>
                <a:cs typeface="Arial" pitchFamily="34" charset="0"/>
              </a:rPr>
            </a:br>
            <a:r>
              <a:rPr lang="en-US" sz="1800" b="1" dirty="0">
                <a:solidFill>
                  <a:srgbClr val="96E100"/>
                </a:solidFill>
                <a:ea typeface="Times New Roman" pitchFamily="18" charset="0"/>
                <a:cs typeface="Arial" pitchFamily="34" charset="0"/>
              </a:rPr>
              <a:t>        </a:t>
            </a:r>
            <a:r>
              <a:rPr lang="en-US" sz="1800" b="1" dirty="0">
                <a:solidFill>
                  <a:srgbClr val="96E100"/>
                </a:solidFill>
                <a:latin typeface="Trebuchet MS" pitchFamily="34" charset="0"/>
                <a:ea typeface="Times New Roman" pitchFamily="18" charset="0"/>
                <a:cs typeface="Arial" pitchFamily="34" charset="0"/>
              </a:rPr>
              <a:t>            Associates</a:t>
            </a:r>
            <a:r>
              <a:rPr lang="en-US" sz="1800" b="1" dirty="0">
                <a:solidFill>
                  <a:srgbClr val="009DD9"/>
                </a:solidFill>
                <a:latin typeface="Trebuchet MS" pitchFamily="34" charset="0"/>
                <a:ea typeface="Times New Roman" pitchFamily="18" charset="0"/>
                <a:cs typeface="Arial" pitchFamily="34" charset="0"/>
              </a:rPr>
              <a:t>|</a:t>
            </a:r>
            <a:r>
              <a:rPr lang="en-US" sz="1800" dirty="0">
                <a:latin typeface="Arial" pitchFamily="34" charset="0"/>
                <a:cs typeface="Arial" pitchFamily="34" charset="0"/>
              </a:rPr>
              <a:t/>
            </a:r>
            <a:br>
              <a:rPr lang="en-US" sz="1800" dirty="0">
                <a:latin typeface="Arial" pitchFamily="34" charset="0"/>
                <a:cs typeface="Arial" pitchFamily="34" charset="0"/>
              </a:rPr>
            </a:br>
            <a:endParaRPr lang="en-US" sz="1800" dirty="0"/>
          </a:p>
        </p:txBody>
      </p:sp>
      <p:sp>
        <p:nvSpPr>
          <p:cNvPr id="7" name="TextBox 6"/>
          <p:cNvSpPr txBox="1"/>
          <p:nvPr/>
        </p:nvSpPr>
        <p:spPr>
          <a:xfrm>
            <a:off x="4724400" y="5923002"/>
            <a:ext cx="3810000" cy="553998"/>
          </a:xfrm>
          <a:prstGeom prst="rect">
            <a:avLst/>
          </a:prstGeom>
          <a:noFill/>
        </p:spPr>
        <p:txBody>
          <a:bodyPr wrap="square" rtlCol="0">
            <a:spAutoFit/>
          </a:bodyPr>
          <a:lstStyle/>
          <a:p>
            <a:r>
              <a:rPr lang="en-US" sz="1500" dirty="0">
                <a:solidFill>
                  <a:srgbClr val="595959"/>
                </a:solidFill>
                <a:latin typeface="Trebuchet MS" pitchFamily="34" charset="0"/>
              </a:rPr>
              <a:t>       Chartered Accountants</a:t>
            </a:r>
            <a:endParaRPr lang="en-US" sz="1500" i="1" dirty="0">
              <a:solidFill>
                <a:srgbClr val="595959"/>
              </a:solidFill>
            </a:endParaRPr>
          </a:p>
          <a:p>
            <a:endParaRPr lang="en-US" sz="1500" dirty="0"/>
          </a:p>
        </p:txBody>
      </p:sp>
      <p:cxnSp>
        <p:nvCxnSpPr>
          <p:cNvPr id="4" name="Straight Connector 3"/>
          <p:cNvCxnSpPr/>
          <p:nvPr/>
        </p:nvCxnSpPr>
        <p:spPr>
          <a:xfrm>
            <a:off x="0" y="1828800"/>
            <a:ext cx="8001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2746" y="2438399"/>
            <a:ext cx="9144000" cy="2954655"/>
          </a:xfrm>
          <a:prstGeom prst="rect">
            <a:avLst/>
          </a:prstGeom>
          <a:noFill/>
        </p:spPr>
        <p:txBody>
          <a:bodyPr wrap="square" rtlCol="0">
            <a:spAutoFit/>
          </a:bodyPr>
          <a:lstStyle/>
          <a:p>
            <a:pPr marL="271462" algn="ctr">
              <a:lnSpc>
                <a:spcPct val="200000"/>
              </a:lnSpc>
            </a:pPr>
            <a:r>
              <a:rPr lang="en-US" sz="3100" b="1" dirty="0">
                <a:solidFill>
                  <a:srgbClr val="595959"/>
                </a:solidFill>
                <a:latin typeface="Cambria" panose="02040503050406030204" pitchFamily="18" charset="0"/>
              </a:rPr>
              <a:t>Thank </a:t>
            </a:r>
            <a:r>
              <a:rPr lang="en-US" sz="3100" b="1" dirty="0" smtClean="0">
                <a:solidFill>
                  <a:srgbClr val="595959"/>
                </a:solidFill>
                <a:latin typeface="Cambria" panose="02040503050406030204" pitchFamily="18" charset="0"/>
              </a:rPr>
              <a:t>you</a:t>
            </a:r>
          </a:p>
          <a:p>
            <a:pPr marL="271462" algn="ctr">
              <a:lnSpc>
                <a:spcPct val="200000"/>
              </a:lnSpc>
            </a:pPr>
            <a:r>
              <a:rPr lang="en-US" sz="3100" b="1" dirty="0" smtClean="0">
                <a:solidFill>
                  <a:srgbClr val="595959"/>
                </a:solidFill>
                <a:latin typeface="Cambria" panose="02040503050406030204" pitchFamily="18" charset="0"/>
              </a:rPr>
              <a:t>Ajay K Reddy</a:t>
            </a:r>
            <a:endParaRPr lang="en-US" sz="3100" b="1" dirty="0" smtClean="0">
              <a:solidFill>
                <a:srgbClr val="595959"/>
              </a:solidFill>
              <a:latin typeface="Cambria" panose="02040503050406030204" pitchFamily="18" charset="0"/>
            </a:endParaRPr>
          </a:p>
          <a:p>
            <a:pPr marL="271462" algn="ctr">
              <a:lnSpc>
                <a:spcPct val="200000"/>
              </a:lnSpc>
            </a:pPr>
            <a:endParaRPr lang="en-US" sz="3100" dirty="0">
              <a:solidFill>
                <a:srgbClr val="595959"/>
              </a:solidFill>
              <a:latin typeface="Cambria" panose="02040503050406030204" pitchFamily="18" charset="0"/>
            </a:endParaRPr>
          </a:p>
        </p:txBody>
      </p:sp>
      <p:cxnSp>
        <p:nvCxnSpPr>
          <p:cNvPr id="8" name="Straight Connector 7"/>
          <p:cNvCxnSpPr/>
          <p:nvPr/>
        </p:nvCxnSpPr>
        <p:spPr>
          <a:xfrm>
            <a:off x="1143000" y="4572000"/>
            <a:ext cx="8001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098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543800" cy="1143000"/>
          </a:xfrm>
        </p:spPr>
        <p:txBody>
          <a:bodyPr>
            <a:noAutofit/>
          </a:bodyPr>
          <a:lstStyle/>
          <a:p>
            <a:pPr algn="l"/>
            <a:r>
              <a:rPr lang="en-US" sz="2800" b="1" u="sng" dirty="0" smtClean="0">
                <a:solidFill>
                  <a:srgbClr val="00B0F0"/>
                </a:solidFill>
                <a:latin typeface="Cambria" pitchFamily="18" charset="0"/>
              </a:rPr>
              <a:t>Tax Audit Report Forms U/s 44AB	</a:t>
            </a:r>
            <a:endParaRPr lang="en-US" sz="2800" b="1" u="sng" dirty="0">
              <a:solidFill>
                <a:srgbClr val="00B0F0"/>
              </a:solidFill>
              <a:latin typeface="Cambria" pitchFamily="18" charset="0"/>
            </a:endParaRPr>
          </a:p>
        </p:txBody>
      </p:sp>
      <p:sp>
        <p:nvSpPr>
          <p:cNvPr id="3" name="Content Placeholder 2"/>
          <p:cNvSpPr>
            <a:spLocks noGrp="1"/>
          </p:cNvSpPr>
          <p:nvPr>
            <p:ph idx="1"/>
          </p:nvPr>
        </p:nvSpPr>
        <p:spPr>
          <a:xfrm>
            <a:off x="381000" y="1143000"/>
            <a:ext cx="8458200" cy="48768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Font typeface="Wingdings" panose="05000000000000000000" pitchFamily="2" charset="2"/>
              <a:buChar char="Ø"/>
            </a:pPr>
            <a:r>
              <a:rPr lang="en-US" sz="1900" dirty="0" smtClean="0">
                <a:solidFill>
                  <a:srgbClr val="000000"/>
                </a:solidFill>
                <a:latin typeface="Cambria" panose="02040503050406030204" pitchFamily="18" charset="0"/>
              </a:rPr>
              <a:t>There are  3 forms for reporting under section 44AB as follows:</a:t>
            </a:r>
          </a:p>
          <a:p>
            <a:pPr indent="-1588">
              <a:buFont typeface="Wingdings" panose="05000000000000000000" pitchFamily="2" charset="2"/>
              <a:buChar char="§"/>
            </a:pP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Form 3CA</a:t>
            </a:r>
          </a:p>
          <a:p>
            <a:pPr indent="-1588">
              <a:buFont typeface="Wingdings" panose="05000000000000000000" pitchFamily="2" charset="2"/>
              <a:buChar char="§"/>
            </a:pP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Form 3CB</a:t>
            </a:r>
          </a:p>
          <a:p>
            <a:pPr indent="-1588">
              <a:buFont typeface="Wingdings" panose="05000000000000000000" pitchFamily="2" charset="2"/>
              <a:buChar char="§"/>
            </a:pP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Form 3CD</a:t>
            </a:r>
            <a:endParaRPr lang="en-US" sz="1900" dirty="0">
              <a:solidFill>
                <a:srgbClr val="000000"/>
              </a:solidFill>
              <a:latin typeface="Cambria" panose="02040503050406030204" pitchFamily="18" charset="0"/>
            </a:endParaRPr>
          </a:p>
          <a:p>
            <a:pPr marL="177800" indent="0">
              <a:buFont typeface="Wingdings" panose="05000000000000000000" pitchFamily="2" charset="2"/>
              <a:buChar char="Ø"/>
            </a:pPr>
            <a:r>
              <a:rPr lang="en-US" sz="1900" dirty="0" smtClean="0">
                <a:solidFill>
                  <a:srgbClr val="000000"/>
                </a:solidFill>
                <a:latin typeface="Cambria" panose="02040503050406030204" pitchFamily="18" charset="0"/>
              </a:rPr>
              <a:t> </a:t>
            </a:r>
            <a:r>
              <a:rPr lang="en-US" sz="1900" dirty="0" smtClean="0">
                <a:solidFill>
                  <a:srgbClr val="C00000"/>
                </a:solidFill>
                <a:latin typeface="Cambria" panose="02040503050406030204" pitchFamily="18" charset="0"/>
              </a:rPr>
              <a:t>Form 3CA </a:t>
            </a:r>
            <a:r>
              <a:rPr lang="en-US" sz="1900" dirty="0" smtClean="0">
                <a:solidFill>
                  <a:srgbClr val="000000"/>
                </a:solidFill>
                <a:latin typeface="Cambria" panose="02040503050406030204" pitchFamily="18" charset="0"/>
              </a:rPr>
              <a:t>:  </a:t>
            </a:r>
          </a:p>
          <a:p>
            <a:pPr marL="341313" indent="-163513">
              <a:buNone/>
            </a:pP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  This is the report given by Chartered Accountant with Audit Observation  related to Tax audit.</a:t>
            </a:r>
          </a:p>
          <a:p>
            <a:pPr marL="520700"/>
            <a:r>
              <a:rPr lang="en-US" sz="1900" dirty="0" smtClean="0">
                <a:solidFill>
                  <a:srgbClr val="000000"/>
                </a:solidFill>
                <a:latin typeface="Cambria" panose="02040503050406030204" pitchFamily="18" charset="0"/>
              </a:rPr>
              <a:t>3CA Report  will be applicable for </a:t>
            </a:r>
            <a:r>
              <a:rPr lang="en-US" sz="1900" dirty="0" smtClean="0">
                <a:solidFill>
                  <a:srgbClr val="C00000"/>
                </a:solidFill>
                <a:latin typeface="Cambria" panose="02040503050406030204" pitchFamily="18" charset="0"/>
              </a:rPr>
              <a:t>only</a:t>
            </a:r>
            <a:r>
              <a:rPr lang="en-US" sz="1900" dirty="0" smtClean="0">
                <a:solidFill>
                  <a:srgbClr val="000000"/>
                </a:solidFill>
                <a:latin typeface="Cambria" panose="02040503050406030204" pitchFamily="18" charset="0"/>
              </a:rPr>
              <a:t> Companies.</a:t>
            </a:r>
          </a:p>
          <a:p>
            <a:pPr marL="520700">
              <a:buFont typeface="Wingdings" panose="05000000000000000000" pitchFamily="2" charset="2"/>
              <a:buChar char="Ø"/>
            </a:pPr>
            <a:r>
              <a:rPr lang="en-US" sz="1900" dirty="0">
                <a:solidFill>
                  <a:srgbClr val="C00000"/>
                </a:solidFill>
                <a:latin typeface="Cambria" panose="02040503050406030204" pitchFamily="18" charset="0"/>
              </a:rPr>
              <a:t>Form 3CB: </a:t>
            </a:r>
          </a:p>
          <a:p>
            <a:pPr marL="395288" indent="-217488">
              <a:buNone/>
            </a:pPr>
            <a:r>
              <a:rPr lang="en-US" sz="1900" dirty="0" smtClean="0">
                <a:solidFill>
                  <a:srgbClr val="000000"/>
                </a:solidFill>
                <a:latin typeface="Cambria" panose="02040503050406030204" pitchFamily="18" charset="0"/>
              </a:rPr>
              <a:t>    This </a:t>
            </a:r>
            <a:r>
              <a:rPr lang="en-US" sz="1900" dirty="0">
                <a:solidFill>
                  <a:srgbClr val="000000"/>
                </a:solidFill>
                <a:latin typeface="Cambria" panose="02040503050406030204" pitchFamily="18" charset="0"/>
              </a:rPr>
              <a:t>is the report given by Chartered Accountant with Audit Observation  related </a:t>
            </a:r>
            <a:r>
              <a:rPr lang="en-US" sz="1900" dirty="0" smtClean="0">
                <a:solidFill>
                  <a:srgbClr val="000000"/>
                </a:solidFill>
                <a:latin typeface="Cambria" panose="02040503050406030204" pitchFamily="18" charset="0"/>
              </a:rPr>
              <a:t>to </a:t>
            </a:r>
            <a:r>
              <a:rPr lang="en-US" sz="1900" dirty="0">
                <a:solidFill>
                  <a:srgbClr val="000000"/>
                </a:solidFill>
                <a:latin typeface="Cambria" panose="02040503050406030204" pitchFamily="18" charset="0"/>
              </a:rPr>
              <a:t>Tax audit</a:t>
            </a:r>
            <a:r>
              <a:rPr lang="en-US" sz="1900" dirty="0" smtClean="0">
                <a:solidFill>
                  <a:srgbClr val="000000"/>
                </a:solidFill>
                <a:latin typeface="Cambria" panose="02040503050406030204" pitchFamily="18" charset="0"/>
              </a:rPr>
              <a:t>.</a:t>
            </a:r>
          </a:p>
          <a:p>
            <a:pPr marL="520700"/>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 3CB Report will be applicable for </a:t>
            </a:r>
            <a:r>
              <a:rPr lang="en-US" sz="1900" dirty="0" smtClean="0">
                <a:solidFill>
                  <a:srgbClr val="C00000"/>
                </a:solidFill>
                <a:latin typeface="Cambria" panose="02040503050406030204" pitchFamily="18" charset="0"/>
              </a:rPr>
              <a:t>Assesses other than companies</a:t>
            </a:r>
            <a:r>
              <a:rPr lang="en-US" sz="1900" dirty="0" smtClean="0">
                <a:solidFill>
                  <a:srgbClr val="000000"/>
                </a:solidFill>
                <a:latin typeface="Cambria" panose="02040503050406030204" pitchFamily="18" charset="0"/>
              </a:rPr>
              <a:t>.</a:t>
            </a:r>
            <a:endParaRPr lang="en-US" sz="1900" dirty="0">
              <a:solidFill>
                <a:srgbClr val="000000"/>
              </a:solidFill>
              <a:latin typeface="Cambria" panose="02040503050406030204" pitchFamily="18" charset="0"/>
            </a:endParaRPr>
          </a:p>
          <a:p>
            <a:pPr marL="520700">
              <a:buFont typeface="Wingdings" panose="05000000000000000000" pitchFamily="2" charset="2"/>
              <a:buChar char="Ø"/>
            </a:pPr>
            <a:r>
              <a:rPr lang="en-US" sz="1900" dirty="0" smtClean="0">
                <a:solidFill>
                  <a:srgbClr val="C00000"/>
                </a:solidFill>
                <a:latin typeface="Cambria" panose="02040503050406030204" pitchFamily="18" charset="0"/>
              </a:rPr>
              <a:t>Form 3CD:</a:t>
            </a:r>
          </a:p>
          <a:p>
            <a:pPr marL="341313" indent="0">
              <a:buNone/>
              <a:tabLst>
                <a:tab pos="395288" algn="l"/>
              </a:tabLst>
            </a:pPr>
            <a:r>
              <a:rPr lang="en-US" sz="1900" dirty="0">
                <a:solidFill>
                  <a:srgbClr val="C00000"/>
                </a:solidFill>
                <a:latin typeface="Cambria" panose="02040503050406030204" pitchFamily="18" charset="0"/>
              </a:rPr>
              <a:t> </a:t>
            </a:r>
            <a:r>
              <a:rPr lang="en-US" sz="1900" dirty="0" smtClean="0">
                <a:solidFill>
                  <a:srgbClr val="C00000"/>
                </a:solidFill>
                <a:latin typeface="Cambria" panose="02040503050406030204" pitchFamily="18" charset="0"/>
              </a:rPr>
              <a:t> </a:t>
            </a:r>
            <a:r>
              <a:rPr lang="en-US" sz="1900" dirty="0" smtClean="0">
                <a:solidFill>
                  <a:srgbClr val="000000"/>
                </a:solidFill>
                <a:latin typeface="Cambria" panose="02040503050406030204" pitchFamily="18" charset="0"/>
              </a:rPr>
              <a:t>This is the summary of Tax audit work and related annexures, will be discussed in later slides.</a:t>
            </a:r>
          </a:p>
          <a:p>
            <a:pPr marL="684213">
              <a:tabLst>
                <a:tab pos="395288" algn="l"/>
              </a:tabLst>
            </a:pPr>
            <a:r>
              <a:rPr lang="en-US" sz="1900" dirty="0">
                <a:solidFill>
                  <a:srgbClr val="000000"/>
                </a:solidFill>
                <a:latin typeface="Cambria" panose="02040503050406030204" pitchFamily="18" charset="0"/>
              </a:rPr>
              <a:t> </a:t>
            </a:r>
            <a:r>
              <a:rPr lang="en-US" sz="1900" dirty="0" smtClean="0">
                <a:solidFill>
                  <a:srgbClr val="000000"/>
                </a:solidFill>
                <a:latin typeface="Cambria" panose="02040503050406030204" pitchFamily="18" charset="0"/>
              </a:rPr>
              <a:t>This is </a:t>
            </a:r>
            <a:r>
              <a:rPr lang="en-US" sz="1900" dirty="0" smtClean="0">
                <a:solidFill>
                  <a:srgbClr val="C00000"/>
                </a:solidFill>
                <a:latin typeface="Cambria" panose="02040503050406030204" pitchFamily="18" charset="0"/>
              </a:rPr>
              <a:t>applicable</a:t>
            </a:r>
            <a:r>
              <a:rPr lang="en-US" sz="1900" dirty="0" smtClean="0">
                <a:solidFill>
                  <a:srgbClr val="000000"/>
                </a:solidFill>
                <a:latin typeface="Cambria" panose="02040503050406030204" pitchFamily="18" charset="0"/>
              </a:rPr>
              <a:t> for </a:t>
            </a:r>
            <a:r>
              <a:rPr lang="en-US" sz="1900" dirty="0" smtClean="0">
                <a:solidFill>
                  <a:srgbClr val="FF0000"/>
                </a:solidFill>
                <a:latin typeface="Cambria" panose="02040503050406030204" pitchFamily="18" charset="0"/>
              </a:rPr>
              <a:t>all </a:t>
            </a:r>
            <a:r>
              <a:rPr lang="en-US" sz="1900" dirty="0" err="1" smtClean="0">
                <a:solidFill>
                  <a:srgbClr val="FF0000"/>
                </a:solidFill>
                <a:latin typeface="Cambria" panose="02040503050406030204" pitchFamily="18" charset="0"/>
              </a:rPr>
              <a:t>Assesees</a:t>
            </a:r>
            <a:r>
              <a:rPr lang="en-US" sz="1900" dirty="0" smtClean="0">
                <a:solidFill>
                  <a:srgbClr val="000000"/>
                </a:solidFill>
                <a:latin typeface="Cambria" panose="02040503050406030204" pitchFamily="18" charset="0"/>
              </a:rPr>
              <a:t>.</a:t>
            </a:r>
          </a:p>
          <a:p>
            <a:pPr marL="177800" indent="0">
              <a:buNone/>
            </a:pPr>
            <a:endParaRPr lang="en-US" sz="1900" dirty="0" smtClean="0">
              <a:solidFill>
                <a:srgbClr val="000000"/>
              </a:solidFill>
              <a:latin typeface="Cambria" panose="02040503050406030204" pitchFamily="18" charset="0"/>
            </a:endParaRPr>
          </a:p>
        </p:txBody>
      </p:sp>
    </p:spTree>
    <p:extLst>
      <p:ext uri="{BB962C8B-B14F-4D97-AF65-F5344CB8AC3E}">
        <p14:creationId xmlns:p14="http://schemas.microsoft.com/office/powerpoint/2010/main" val="388732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543800" cy="11430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3CA: Applicable for Companies</a:t>
            </a:r>
            <a:endParaRPr lang="en-US" sz="2800" b="1" u="sng" dirty="0">
              <a:solidFill>
                <a:srgbClr val="00B0F0"/>
              </a:solidFill>
              <a:latin typeface="Cambria" pitchFamily="18"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066800"/>
            <a:ext cx="8305800" cy="5257800"/>
          </a:xfrm>
        </p:spPr>
        <p:style>
          <a:lnRef idx="2">
            <a:schemeClr val="accent4"/>
          </a:lnRef>
          <a:fillRef idx="1">
            <a:schemeClr val="lt1"/>
          </a:fillRef>
          <a:effectRef idx="0">
            <a:schemeClr val="accent4"/>
          </a:effectRef>
          <a:fontRef idx="minor">
            <a:schemeClr val="dk1"/>
          </a:fontRef>
        </p:style>
      </p:pic>
    </p:spTree>
    <p:extLst>
      <p:ext uri="{BB962C8B-B14F-4D97-AF65-F5344CB8AC3E}">
        <p14:creationId xmlns:p14="http://schemas.microsoft.com/office/powerpoint/2010/main" val="683554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838200"/>
          </a:xfrm>
        </p:spPr>
        <p:txBody>
          <a:bodyPr>
            <a:noAutofit/>
          </a:bodyPr>
          <a:lstStyle/>
          <a:p>
            <a:pPr algn="l"/>
            <a:r>
              <a:rPr lang="en-US" sz="2800" b="1" u="sng" dirty="0">
                <a:solidFill>
                  <a:srgbClr val="00B0F0"/>
                </a:solidFill>
                <a:latin typeface="Cambria" pitchFamily="18" charset="0"/>
              </a:rPr>
              <a:t> </a:t>
            </a:r>
            <a:r>
              <a:rPr lang="en-US" sz="2800" b="1" u="sng" dirty="0" smtClean="0">
                <a:solidFill>
                  <a:srgbClr val="00B0F0"/>
                </a:solidFill>
                <a:latin typeface="Cambria" pitchFamily="18" charset="0"/>
              </a:rPr>
              <a:t>Form 3CB: Applicable for other than Companies</a:t>
            </a:r>
            <a:endParaRPr lang="en-US" sz="2800" b="1" u="sng" dirty="0">
              <a:solidFill>
                <a:srgbClr val="00B0F0"/>
              </a:solidFill>
              <a:latin typeface="Cambria" pitchFamily="18"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1009650"/>
            <a:ext cx="8305800" cy="5067300"/>
          </a:xfrm>
          <a:prstGeom prst="rect">
            <a:avLst/>
          </a:prstGeom>
          <a:noFill/>
          <a:ln w="28575">
            <a:solidFill>
              <a:schemeClr val="accent2"/>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950899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J A A &amp; Associates">
      <a:dk1>
        <a:srgbClr val="595959"/>
      </a:dk1>
      <a:lt1>
        <a:sysClr val="window" lastClr="FFFFFF"/>
      </a:lt1>
      <a:dk2>
        <a:srgbClr val="04617B"/>
      </a:dk2>
      <a:lt2>
        <a:srgbClr val="B2E9F2"/>
      </a:lt2>
      <a:accent1>
        <a:srgbClr val="0F6FC6"/>
      </a:accent1>
      <a:accent2>
        <a:srgbClr val="009DD9"/>
      </a:accent2>
      <a:accent3>
        <a:srgbClr val="0BD0D9"/>
      </a:accent3>
      <a:accent4>
        <a:srgbClr val="96E100"/>
      </a:accent4>
      <a:accent5>
        <a:srgbClr val="FFC000"/>
      </a:accent5>
      <a:accent6>
        <a:srgbClr val="F49100"/>
      </a:accent6>
      <a:hlink>
        <a:srgbClr val="009DD9"/>
      </a:hlink>
      <a:folHlink>
        <a:srgbClr val="96E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38069</TotalTime>
  <Words>9681</Words>
  <Application>Microsoft Office PowerPoint</Application>
  <PresentationFormat>On-screen Show (4:3)</PresentationFormat>
  <Paragraphs>942</Paragraphs>
  <Slides>69</Slides>
  <Notes>0</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Tax Audit U/s 44AB    FY – 2017-18 (Including Amendments) </vt:lpstr>
      <vt:lpstr>|J A A &amp;                      Associates| </vt:lpstr>
      <vt:lpstr>Tax Audit Meaning:  </vt:lpstr>
      <vt:lpstr>Presumptive Taxation Scheme – Sec 44AD</vt:lpstr>
      <vt:lpstr>Presumptive Taxation Scheme – Sec 44ADA</vt:lpstr>
      <vt:lpstr>Tax Audit for others u/s 44AB </vt:lpstr>
      <vt:lpstr>Tax Audit Report Forms U/s 44AB </vt:lpstr>
      <vt:lpstr> Form 3CA: Applicable for Companies</vt:lpstr>
      <vt:lpstr> Form 3CB: Applicable for other than Companies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 Form 3CD: Applicable for All Assesees</vt:lpstr>
      <vt:lpstr>Documentation for Relevant clauses</vt:lpstr>
      <vt:lpstr>Documentation for Relevant clauses</vt:lpstr>
      <vt:lpstr>Documentation for Relevant clauses</vt:lpstr>
      <vt:lpstr>Documentation for Relevant clauses</vt:lpstr>
      <vt:lpstr>|J A A &amp;                      Associates|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 G. JAYASIMHA</dc:title>
  <dc:creator>Aradhana</dc:creator>
  <cp:lastModifiedBy>lenova</cp:lastModifiedBy>
  <cp:revision>3746</cp:revision>
  <cp:lastPrinted>2014-10-08T06:29:07Z</cp:lastPrinted>
  <dcterms:created xsi:type="dcterms:W3CDTF">2012-02-13T04:54:05Z</dcterms:created>
  <dcterms:modified xsi:type="dcterms:W3CDTF">2018-07-27T07:51:53Z</dcterms:modified>
</cp:coreProperties>
</file>