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56" r:id="rId2"/>
    <p:sldId id="289" r:id="rId3"/>
    <p:sldId id="259" r:id="rId4"/>
    <p:sldId id="260" r:id="rId5"/>
    <p:sldId id="303" r:id="rId6"/>
    <p:sldId id="274" r:id="rId7"/>
    <p:sldId id="272" r:id="rId8"/>
    <p:sldId id="275" r:id="rId9"/>
    <p:sldId id="276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2" r:id="rId21"/>
    <p:sldId id="293" r:id="rId22"/>
    <p:sldId id="304" r:id="rId23"/>
    <p:sldId id="308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294" r:id="rId32"/>
    <p:sldId id="296" r:id="rId33"/>
    <p:sldId id="334" r:id="rId34"/>
    <p:sldId id="335" r:id="rId35"/>
    <p:sldId id="297" r:id="rId36"/>
    <p:sldId id="298" r:id="rId37"/>
    <p:sldId id="299" r:id="rId38"/>
    <p:sldId id="300" r:id="rId39"/>
    <p:sldId id="301" r:id="rId40"/>
    <p:sldId id="302" r:id="rId41"/>
    <p:sldId id="266" r:id="rId4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4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48" autoAdjust="0"/>
  </p:normalViewPr>
  <p:slideViewPr>
    <p:cSldViewPr>
      <p:cViewPr varScale="1">
        <p:scale>
          <a:sx n="70" d="100"/>
          <a:sy n="70" d="100"/>
        </p:scale>
        <p:origin x="-5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978" y="-108"/>
      </p:cViewPr>
      <p:guideLst>
        <p:guide orient="horz" pos="2160"/>
        <p:guide pos="288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5AA9A-7579-415B-9078-AABF065542E3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2F339-81CD-406F-AA0D-1F506F7835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457200"/>
            <a:ext cx="7924800" cy="5943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                                            CORPORATE </a:t>
            </a:r>
            <a:r>
              <a:rPr lang="en-US" dirty="0" smtClean="0"/>
              <a:t>REPORTING IS A TOUGH TASK FOR MANAGEMENT </a:t>
            </a:r>
          </a:p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hyperlink" Target="mailto:carakhecha@yahoo.com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71800"/>
            <a:ext cx="9144000" cy="3886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b="1" dirty="0">
              <a:latin typeface="+mj-lt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"/>
            <a:ext cx="9144000" cy="28194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Global </a:t>
            </a:r>
            <a:r>
              <a:rPr lang="en-US" sz="4800" dirty="0" smtClean="0"/>
              <a:t>Trends In Corporate Reporting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sz="3200" b="1" smtClean="0">
                <a:cs typeface="Arial" pitchFamily="34" charset="0"/>
              </a:rPr>
              <a:t>CA Surendra Kumar Rakhecha</a:t>
            </a:r>
            <a:br>
              <a:rPr sz="3200" b="1" smtClean="0">
                <a:cs typeface="Arial" pitchFamily="34" charset="0"/>
              </a:rPr>
            </a:br>
            <a:r>
              <a:rPr sz="5400" b="1" smtClean="0">
                <a:cs typeface="Arial" pitchFamily="34" charset="0"/>
              </a:rPr>
              <a:t/>
            </a:r>
            <a:br>
              <a:rPr sz="5400" b="1" smtClean="0">
                <a:cs typeface="Arial" pitchFamily="34" charset="0"/>
              </a:rPr>
            </a:br>
            <a:endParaRPr lang="en-US" dirty="0"/>
          </a:p>
        </p:txBody>
      </p:sp>
      <p:pic>
        <p:nvPicPr>
          <p:cNvPr id="4" name="Picture 2" descr="C:\Documents and Settings\Administrator\Desktop\URGENT WORK\SOME COLLECTION\beautiful picture 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2971800"/>
            <a:ext cx="91440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Disclosure relating to Books of Account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IRELAND 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1. Measures taken to maintain proper Books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2. Employment of Qualified Accountants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INDIA 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1. Directors’ Responsibility Statement deals with preparation of Financial Statements, Application of Accounting Standards and Policies etc.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2. No such requirement for employing Qualified Accountants.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0"/>
            <a:ext cx="8153400" cy="65532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sz="5100" dirty="0" smtClean="0"/>
              <a:t>Disclosure of Risks and </a:t>
            </a:r>
            <a:r>
              <a:rPr lang="en-US" sz="5100" dirty="0" err="1" smtClean="0"/>
              <a:t>Uncertanties</a:t>
            </a:r>
            <a:r>
              <a:rPr lang="en-US" sz="5100" dirty="0" smtClean="0"/>
              <a:t> and Events after the Balance Sheet Date &amp; Future Developments </a:t>
            </a:r>
          </a:p>
          <a:p>
            <a:endParaRPr lang="en-US" sz="5100" dirty="0" smtClean="0"/>
          </a:p>
          <a:p>
            <a:r>
              <a:rPr lang="en-US" sz="5100" dirty="0" smtClean="0"/>
              <a:t>CYPRUS    : Mandatory</a:t>
            </a:r>
          </a:p>
          <a:p>
            <a:r>
              <a:rPr lang="en-US" sz="5100" dirty="0" smtClean="0"/>
              <a:t>IRELAND  : Mandatory</a:t>
            </a:r>
          </a:p>
          <a:p>
            <a:r>
              <a:rPr lang="en-US" sz="5100" dirty="0" smtClean="0"/>
              <a:t>MALAYSIA: Mandatory</a:t>
            </a:r>
          </a:p>
          <a:p>
            <a:r>
              <a:rPr lang="en-US" sz="5100" dirty="0" smtClean="0"/>
              <a:t>INDIA        : Not Mandatory </a:t>
            </a:r>
          </a:p>
          <a:p>
            <a:pPr>
              <a:buNone/>
            </a:pPr>
            <a:r>
              <a:rPr lang="en-US" sz="5100" dirty="0" smtClean="0"/>
              <a:t>  (Management discussions and Analysis applicable to listed companies only).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Disclosure relating to Rounding Off of Amounts in Directors’ Report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Australia : Nearest thousand of unit of currency depending upon size of the company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India      : No such specific requirement in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               Directors Report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0"/>
            <a:ext cx="8915400" cy="6858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3300" dirty="0" smtClean="0">
                <a:latin typeface="Antique Olive" pitchFamily="34" charset="0"/>
              </a:rPr>
              <a:t>Declaration on Financial Information </a:t>
            </a:r>
          </a:p>
          <a:p>
            <a:endParaRPr lang="en-US" sz="3300" dirty="0" smtClean="0">
              <a:latin typeface="Antique Olive" pitchFamily="34" charset="0"/>
            </a:endParaRPr>
          </a:p>
          <a:p>
            <a:r>
              <a:rPr lang="en-US" sz="4400" dirty="0" smtClean="0">
                <a:latin typeface="Antique Olive" pitchFamily="34" charset="0"/>
              </a:rPr>
              <a:t>MALAYSIA </a:t>
            </a:r>
          </a:p>
          <a:p>
            <a:endParaRPr lang="en-US" sz="3300" dirty="0" smtClean="0">
              <a:latin typeface="Antique Olive" pitchFamily="34" charset="0"/>
            </a:endParaRPr>
          </a:p>
          <a:p>
            <a:r>
              <a:rPr lang="en-US" sz="3300" dirty="0" smtClean="0">
                <a:latin typeface="Antique Olive" pitchFamily="34" charset="0"/>
              </a:rPr>
              <a:t>Before the Profit and Loss A/c &amp; Balance Sheet were made; </a:t>
            </a:r>
          </a:p>
          <a:p>
            <a:pPr>
              <a:buNone/>
            </a:pPr>
            <a:r>
              <a:rPr lang="en-US" sz="3300" dirty="0" smtClean="0">
                <a:latin typeface="Antique Olive" pitchFamily="34" charset="0"/>
              </a:rPr>
              <a:t>    actions taken to write off bad debts, provisions for Bad Debts</a:t>
            </a:r>
          </a:p>
          <a:p>
            <a:endParaRPr lang="en-US" sz="3300" dirty="0" smtClean="0">
              <a:latin typeface="Antique Olive" pitchFamily="34" charset="0"/>
            </a:endParaRPr>
          </a:p>
          <a:p>
            <a:r>
              <a:rPr lang="en-US" sz="3300" dirty="0" smtClean="0">
                <a:latin typeface="Antique Olive" pitchFamily="34" charset="0"/>
              </a:rPr>
              <a:t>Write off of current assets - to present their </a:t>
            </a:r>
            <a:r>
              <a:rPr lang="en-US" sz="3300" dirty="0" err="1" smtClean="0">
                <a:latin typeface="Antique Olive" pitchFamily="34" charset="0"/>
              </a:rPr>
              <a:t>realised</a:t>
            </a:r>
            <a:r>
              <a:rPr lang="en-US" sz="3300" dirty="0" smtClean="0">
                <a:latin typeface="Antique Olive" pitchFamily="34" charset="0"/>
              </a:rPr>
              <a:t> value</a:t>
            </a:r>
          </a:p>
          <a:p>
            <a:endParaRPr lang="en-US" sz="3300" dirty="0" smtClean="0">
              <a:latin typeface="Antique Olive" pitchFamily="34" charset="0"/>
            </a:endParaRPr>
          </a:p>
          <a:p>
            <a:r>
              <a:rPr lang="en-US" sz="3300" dirty="0" smtClean="0">
                <a:latin typeface="Antique Olive" pitchFamily="34" charset="0"/>
              </a:rPr>
              <a:t>Existing Contingent Liabilities</a:t>
            </a:r>
          </a:p>
          <a:p>
            <a:endParaRPr lang="en-US" sz="3300" dirty="0" smtClean="0">
              <a:latin typeface="Antique Olive" pitchFamily="34" charset="0"/>
            </a:endParaRPr>
          </a:p>
          <a:p>
            <a:r>
              <a:rPr lang="en-US" sz="3300" dirty="0" smtClean="0">
                <a:latin typeface="Antique Olive" pitchFamily="34" charset="0"/>
              </a:rPr>
              <a:t>Contingent Liability likely to be enforceable within 12 months of financial year.</a:t>
            </a:r>
          </a:p>
          <a:p>
            <a:endParaRPr lang="en-US" sz="3300" dirty="0" smtClean="0">
              <a:latin typeface="Antique Olive" pitchFamily="34" charset="0"/>
            </a:endParaRPr>
          </a:p>
          <a:p>
            <a:r>
              <a:rPr lang="en-US" sz="3300" dirty="0" smtClean="0">
                <a:latin typeface="Antique Olive" pitchFamily="34" charset="0"/>
              </a:rPr>
              <a:t>Knowledge of circumstances not dealt with in the report or account which would ultimately lead to misleading of accounting information.</a:t>
            </a:r>
          </a:p>
          <a:p>
            <a:endParaRPr lang="en-US" sz="4400" dirty="0" smtClean="0">
              <a:latin typeface="Antique Olive" pitchFamily="34" charset="0"/>
            </a:endParaRPr>
          </a:p>
          <a:p>
            <a:r>
              <a:rPr lang="en-US" sz="4400" dirty="0" smtClean="0">
                <a:latin typeface="Antique Olive" pitchFamily="34" charset="0"/>
              </a:rPr>
              <a:t>INDIA </a:t>
            </a:r>
            <a:r>
              <a:rPr lang="en-US" sz="3300" dirty="0" smtClean="0">
                <a:latin typeface="Antique Olive" pitchFamily="34" charset="0"/>
              </a:rPr>
              <a:t>: No such requirement in Directors’ Report </a:t>
            </a:r>
          </a:p>
          <a:p>
            <a:pPr>
              <a:buNone/>
            </a:pPr>
            <a:r>
              <a:rPr lang="en-US" sz="3300" dirty="0" smtClean="0">
                <a:latin typeface="Antique Olive" pitchFamily="34" charset="0"/>
              </a:rPr>
              <a:t>     (indirectly covered in Directors’ Responsibilities Statement)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Declaration of Auditors’ Independence as part of Directors’ Report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INDIA : Not applicable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REST   : Applicable in Many Countries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Declaration of Internal Control </a:t>
            </a:r>
          </a:p>
          <a:p>
            <a:endParaRPr lang="en-US" sz="14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MALTA : </a:t>
            </a:r>
          </a:p>
          <a:p>
            <a:r>
              <a:rPr lang="en-US" sz="2800" dirty="0" smtClean="0">
                <a:latin typeface="Albertus" pitchFamily="34" charset="0"/>
              </a:rPr>
              <a:t>   Declaration by the Directors</a:t>
            </a:r>
          </a:p>
          <a:p>
            <a:r>
              <a:rPr lang="en-US" sz="2800" dirty="0" smtClean="0">
                <a:latin typeface="Albertus" pitchFamily="34" charset="0"/>
              </a:rPr>
              <a:t>   Declaration by the Management</a:t>
            </a:r>
          </a:p>
          <a:p>
            <a:endParaRPr lang="en-US" sz="14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UK, Ireland &amp; South Africa</a:t>
            </a:r>
          </a:p>
          <a:p>
            <a:r>
              <a:rPr lang="en-US" sz="2800" dirty="0" smtClean="0">
                <a:latin typeface="Albertus" pitchFamily="34" charset="0"/>
              </a:rPr>
              <a:t>US – SOX requirement </a:t>
            </a:r>
          </a:p>
          <a:p>
            <a:endParaRPr lang="en-US" sz="14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INDIA – Applicable to Listed Companies to report on internal controls in Management’s Discussion and Analysis </a:t>
            </a:r>
          </a:p>
          <a:p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Auditors’ Report on </a:t>
            </a:r>
            <a:r>
              <a:rPr lang="en-US" sz="2800" dirty="0" err="1" smtClean="0">
                <a:latin typeface="Albertus" pitchFamily="34" charset="0"/>
              </a:rPr>
              <a:t>Directors’Report</a:t>
            </a:r>
            <a:r>
              <a:rPr lang="en-US" sz="2800" dirty="0" smtClean="0">
                <a:latin typeface="Albertus" pitchFamily="34" charset="0"/>
              </a:rPr>
              <a:t>/Management’s Review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UK           : Directors Report consistent with    		    Financial Statement</a:t>
            </a:r>
          </a:p>
          <a:p>
            <a:r>
              <a:rPr lang="en-US" sz="2800" dirty="0" smtClean="0">
                <a:latin typeface="Albertus" pitchFamily="34" charset="0"/>
              </a:rPr>
              <a:t>CYPRUS    : Consistency of Information </a:t>
            </a:r>
          </a:p>
          <a:p>
            <a:r>
              <a:rPr lang="en-US" sz="2800" dirty="0" smtClean="0">
                <a:latin typeface="Albertus" pitchFamily="34" charset="0"/>
              </a:rPr>
              <a:t>DENMARK: Opinion on Management’s  			     Review Statements</a:t>
            </a:r>
          </a:p>
          <a:p>
            <a:r>
              <a:rPr lang="en-US" sz="2800" dirty="0" smtClean="0">
                <a:latin typeface="Albertus" pitchFamily="34" charset="0"/>
              </a:rPr>
              <a:t>INDIA : </a:t>
            </a:r>
          </a:p>
          <a:p>
            <a:r>
              <a:rPr lang="en-US" sz="2800" dirty="0" smtClean="0">
                <a:latin typeface="Albertus" pitchFamily="34" charset="0"/>
              </a:rPr>
              <a:t>New Auditing Standard SA 720 </a:t>
            </a:r>
            <a:r>
              <a:rPr lang="en-US" sz="2800" dirty="0" err="1" smtClean="0">
                <a:latin typeface="Albertus" pitchFamily="34" charset="0"/>
              </a:rPr>
              <a:t>w.e.f</a:t>
            </a:r>
            <a:r>
              <a:rPr lang="en-US" sz="2800" dirty="0" smtClean="0">
                <a:latin typeface="Albertus" pitchFamily="34" charset="0"/>
              </a:rPr>
              <a:t>. 01 04 2010 deals with Auditor’s Responsibilities </a:t>
            </a:r>
          </a:p>
          <a:p>
            <a:r>
              <a:rPr lang="en-US" sz="2800" dirty="0" smtClean="0">
                <a:latin typeface="Albertus" pitchFamily="34" charset="0"/>
              </a:rPr>
              <a:t>No explicit requirement to comment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0"/>
            <a:ext cx="8534400" cy="66294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Disclosure Relating to Serious Loss of Capital 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IRELAND :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Net Assets of the company are more than half the amount of its called up share capital</a:t>
            </a:r>
          </a:p>
          <a:p>
            <a:r>
              <a:rPr lang="en-US" sz="2800" dirty="0" smtClean="0">
                <a:latin typeface="Albertus" pitchFamily="34" charset="0"/>
              </a:rPr>
              <a:t>If not, call extra ordinary general meeting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INDIA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CARO : A company registered for a period not less than 5 years; its accumulated losses at the end of Financial Year are not less than 50% of its Net Worth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DISCLOSURE OF DUES : COMPARISON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</a:t>
            </a:r>
          </a:p>
          <a:p>
            <a:r>
              <a:rPr lang="en-US" sz="2800" dirty="0" smtClean="0">
                <a:latin typeface="Albertus" pitchFamily="34" charset="0"/>
              </a:rPr>
              <a:t>     INDIA                        PAKISTAN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 </a:t>
            </a:r>
            <a:r>
              <a:rPr lang="en-US" sz="2400" dirty="0" smtClean="0">
                <a:latin typeface="Albertus" pitchFamily="34" charset="0"/>
              </a:rPr>
              <a:t>Statutory Dues              </a:t>
            </a:r>
            <a:r>
              <a:rPr lang="en-US" sz="2400" dirty="0" err="1" smtClean="0">
                <a:latin typeface="Albertus" pitchFamily="34" charset="0"/>
              </a:rPr>
              <a:t>Zakat</a:t>
            </a:r>
            <a:r>
              <a:rPr lang="en-US" sz="2400" dirty="0" smtClean="0">
                <a:latin typeface="Albertus" pitchFamily="34" charset="0"/>
              </a:rPr>
              <a:t> Deduction at Source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  <p:pic>
        <p:nvPicPr>
          <p:cNvPr id="1026" name="Picture 2" descr="E:\ARTICLES\SOME COLLECTIONS\beaware of dog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657600"/>
            <a:ext cx="7620000" cy="2593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096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SRI LANKA :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Directors’ Interest in Contracts with Company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INDIA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Auditors are required to comment on disclosure of Section 301 of Companies Act.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lbertus Extra Bold" pitchFamily="34" charset="0"/>
              </a:rPr>
              <a:t>Global Reporting is a Tough Task </a:t>
            </a:r>
            <a:endParaRPr lang="en-US" b="1" dirty="0">
              <a:latin typeface="Albertus Extra Bold" pitchFamily="34" charset="0"/>
            </a:endParaRPr>
          </a:p>
        </p:txBody>
      </p:sp>
      <p:pic>
        <p:nvPicPr>
          <p:cNvPr id="3074" name="Picture 2" descr="E:\ARTICLES\SOME COLLECTIONS\exercise by dog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143000" y="1295400"/>
            <a:ext cx="7162800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096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DISCLOSURE IN CORPORATE ANNUAL REPORTS IN INDIA :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Quantum of Pages covered in Reporting :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Reliance Industries		214</a:t>
            </a:r>
          </a:p>
          <a:p>
            <a:r>
              <a:rPr lang="en-US" sz="2800" dirty="0" smtClean="0">
                <a:latin typeface="Albertus" pitchFamily="34" charset="0"/>
              </a:rPr>
              <a:t>NTC				244</a:t>
            </a:r>
          </a:p>
          <a:p>
            <a:r>
              <a:rPr lang="en-US" sz="2800" dirty="0" smtClean="0">
                <a:latin typeface="Albertus" pitchFamily="34" charset="0"/>
              </a:rPr>
              <a:t>WIPRO				209</a:t>
            </a:r>
          </a:p>
          <a:p>
            <a:r>
              <a:rPr lang="en-US" sz="2800" dirty="0" smtClean="0">
                <a:latin typeface="Albertus" pitchFamily="34" charset="0"/>
              </a:rPr>
              <a:t>L &amp; T				234</a:t>
            </a:r>
          </a:p>
          <a:p>
            <a:r>
              <a:rPr lang="en-US" sz="2800" dirty="0" smtClean="0">
                <a:latin typeface="Albertus" pitchFamily="34" charset="0"/>
              </a:rPr>
              <a:t>BHEL 				258</a:t>
            </a:r>
          </a:p>
          <a:p>
            <a:r>
              <a:rPr lang="en-US" sz="2800" dirty="0" smtClean="0">
                <a:latin typeface="Albertus" pitchFamily="34" charset="0"/>
              </a:rPr>
              <a:t>TATA STEEL			234	103</a:t>
            </a:r>
            <a:r>
              <a:rPr lang="en-US" sz="2800" baseline="30000" dirty="0" smtClean="0">
                <a:latin typeface="Albertus" pitchFamily="34" charset="0"/>
              </a:rPr>
              <a:t>rd</a:t>
            </a:r>
            <a:r>
              <a:rPr lang="en-US" sz="2800" dirty="0" smtClean="0">
                <a:latin typeface="Albertus" pitchFamily="34" charset="0"/>
              </a:rPr>
              <a:t> AGM</a:t>
            </a:r>
          </a:p>
          <a:p>
            <a:r>
              <a:rPr lang="en-US" sz="2800" dirty="0" smtClean="0">
                <a:latin typeface="Albertus" pitchFamily="34" charset="0"/>
              </a:rPr>
              <a:t>ITC					182	  99</a:t>
            </a:r>
            <a:r>
              <a:rPr lang="en-US" sz="2800" baseline="30000" dirty="0" smtClean="0">
                <a:latin typeface="Albertus" pitchFamily="34" charset="0"/>
              </a:rPr>
              <a:t>th</a:t>
            </a:r>
            <a:r>
              <a:rPr lang="en-US" sz="2800" dirty="0" smtClean="0">
                <a:latin typeface="Albertus" pitchFamily="34" charset="0"/>
              </a:rPr>
              <a:t> AGM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096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   </a:t>
            </a:r>
            <a:r>
              <a:rPr lang="en-US" sz="3500" dirty="0" smtClean="0">
                <a:latin typeface="Albertus" pitchFamily="34" charset="0"/>
              </a:rPr>
              <a:t>CONCERN OF ANNUAL REPORTING :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1. CORE VALUES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2. MISSION STATEMENT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3. BUSINESS CONCEPT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4. SOCIAL RESPONSIBILITIES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5. BUILDING &amp; ENHANCING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    CORPORATE IMAGE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0"/>
            <a:ext cx="89154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lbertus" pitchFamily="34" charset="0"/>
              </a:rPr>
              <a:t>The WIPRO of tomorrow is built on the pillars of : </a:t>
            </a:r>
          </a:p>
          <a:p>
            <a:r>
              <a:rPr lang="en-US" sz="2800" dirty="0" smtClean="0">
                <a:latin typeface="Albertus" pitchFamily="34" charset="0"/>
              </a:rPr>
              <a:t>1. Sharp Customer Focus</a:t>
            </a:r>
          </a:p>
          <a:p>
            <a:r>
              <a:rPr lang="en-US" sz="2800" dirty="0" smtClean="0">
                <a:latin typeface="Albertus" pitchFamily="34" charset="0"/>
              </a:rPr>
              <a:t>2. Driving Domain and Technology Benefits</a:t>
            </a:r>
          </a:p>
          <a:p>
            <a:r>
              <a:rPr lang="en-US" sz="2800" dirty="0" smtClean="0">
                <a:latin typeface="Albertus" pitchFamily="34" charset="0"/>
              </a:rPr>
              <a:t>3. Employee Focus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</a:t>
            </a:r>
          </a:p>
          <a:p>
            <a:r>
              <a:rPr lang="en-US" sz="2800" dirty="0" smtClean="0">
                <a:latin typeface="Albertus" pitchFamily="34" charset="0"/>
              </a:rPr>
              <a:t>     INDIA                        PAKISTAN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 </a:t>
            </a:r>
            <a:r>
              <a:rPr lang="en-US" sz="2400" dirty="0" smtClean="0">
                <a:latin typeface="Albertus" pitchFamily="34" charset="0"/>
              </a:rPr>
              <a:t>Statutory Dues              </a:t>
            </a:r>
            <a:r>
              <a:rPr lang="en-US" sz="2400" dirty="0" err="1" smtClean="0">
                <a:latin typeface="Albertus" pitchFamily="34" charset="0"/>
              </a:rPr>
              <a:t>Zakat</a:t>
            </a:r>
            <a:r>
              <a:rPr lang="en-US" sz="2400" dirty="0" smtClean="0">
                <a:latin typeface="Albertus" pitchFamily="34" charset="0"/>
              </a:rPr>
              <a:t> Deduction at Source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  <p:pic>
        <p:nvPicPr>
          <p:cNvPr id="1026" name="Picture 2" descr="E:\ARTICLES\SOME COLLECTIONS\beaware of dogs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2362200"/>
            <a:ext cx="80772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52800"/>
            <a:ext cx="9144000" cy="33528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endParaRPr lang="en-US" sz="3200" dirty="0" smtClean="0">
              <a:latin typeface="Albertus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0" y="3276600"/>
            <a:ext cx="9144000" cy="3581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A simpler WIPRO : Key Dimensions</a:t>
            </a:r>
          </a:p>
          <a:p>
            <a:r>
              <a:rPr lang="en-US" sz="2800" dirty="0" smtClean="0">
                <a:latin typeface="Albertus" pitchFamily="34" charset="0"/>
              </a:rPr>
              <a:t/>
            </a:r>
            <a:br>
              <a:rPr lang="en-US" sz="2800" dirty="0" smtClean="0">
                <a:latin typeface="Albertus" pitchFamily="34" charset="0"/>
              </a:rPr>
            </a:br>
            <a:r>
              <a:rPr lang="en-US" sz="2800" dirty="0" smtClean="0">
                <a:latin typeface="Albertus" pitchFamily="34" charset="0"/>
              </a:rPr>
              <a:t>1. Strategic Business Units</a:t>
            </a:r>
            <a:br>
              <a:rPr lang="en-US" sz="2800" dirty="0" smtClean="0">
                <a:latin typeface="Albertus" pitchFamily="34" charset="0"/>
              </a:rPr>
            </a:br>
            <a:r>
              <a:rPr lang="en-US" sz="2800" dirty="0" smtClean="0">
                <a:latin typeface="Albertus" pitchFamily="34" charset="0"/>
              </a:rPr>
              <a:t>2. Service Lines</a:t>
            </a:r>
            <a:br>
              <a:rPr lang="en-US" sz="2800" dirty="0" smtClean="0">
                <a:latin typeface="Albertus" pitchFamily="34" charset="0"/>
              </a:rPr>
            </a:br>
            <a:r>
              <a:rPr lang="en-US" sz="2800" dirty="0" smtClean="0">
                <a:latin typeface="Albertus" pitchFamily="34" charset="0"/>
              </a:rPr>
              <a:t>3. Go-to-Market</a:t>
            </a:r>
            <a:br>
              <a:rPr lang="en-US" sz="2800" dirty="0" smtClean="0">
                <a:latin typeface="Albertus" pitchFamily="34" charset="0"/>
              </a:rPr>
            </a:br>
            <a:r>
              <a:rPr lang="en-US" sz="2800" dirty="0" smtClean="0">
                <a:latin typeface="Albertus" pitchFamily="34" charset="0"/>
              </a:rPr>
              <a:t>4. Global Delivery</a:t>
            </a:r>
            <a:endParaRPr lang="en-US" sz="2800" dirty="0"/>
          </a:p>
        </p:txBody>
      </p:sp>
      <p:pic>
        <p:nvPicPr>
          <p:cNvPr id="3074" name="Picture 2" descr="C:\Documents and Settings\Administrator\Desktop\WIPRO\A SIMPLER WIPRO 001.tif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 bwMode="auto">
          <a:xfrm>
            <a:off x="0" y="66675"/>
            <a:ext cx="9144000" cy="343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900" dirty="0" smtClean="0">
                <a:latin typeface="Albertus" pitchFamily="34" charset="0"/>
              </a:rPr>
              <a:t> Client Engagement Manager (CEM) Model : </a:t>
            </a:r>
          </a:p>
          <a:p>
            <a:pPr>
              <a:buNone/>
            </a:pPr>
            <a:r>
              <a:rPr lang="en-US" sz="2900" dirty="0" smtClean="0">
                <a:latin typeface="Albertus" pitchFamily="34" charset="0"/>
              </a:rPr>
              <a:t> Single Point Accountability for Execution</a:t>
            </a:r>
          </a:p>
          <a:p>
            <a:pPr>
              <a:buNone/>
            </a:pPr>
            <a:r>
              <a:rPr lang="en-US" sz="2900" dirty="0" smtClean="0">
                <a:latin typeface="Albertus" pitchFamily="34" charset="0"/>
              </a:rPr>
              <a:t> CEM aligns : Consulting </a:t>
            </a:r>
            <a:r>
              <a:rPr lang="en-US" sz="2900" dirty="0" err="1" smtClean="0">
                <a:latin typeface="Albertus" pitchFamily="34" charset="0"/>
              </a:rPr>
              <a:t>Partner,Delivery</a:t>
            </a:r>
            <a:r>
              <a:rPr lang="en-US" sz="2900" dirty="0" smtClean="0">
                <a:latin typeface="Albertus" pitchFamily="34" charset="0"/>
              </a:rPr>
              <a:t> Manager &amp; Chief Architect</a:t>
            </a:r>
          </a:p>
        </p:txBody>
      </p:sp>
      <p:pic>
        <p:nvPicPr>
          <p:cNvPr id="5122" name="Picture 2" descr="C:\Documents and Settings\Administrator\Desktop\WIPRO\customer.ti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2590800"/>
            <a:ext cx="86106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700" dirty="0" smtClean="0">
                <a:latin typeface="Albertus" pitchFamily="34" charset="0"/>
              </a:rPr>
              <a:t>1. Operating in 50 plus countries</a:t>
            </a:r>
          </a:p>
          <a:p>
            <a:pPr>
              <a:buNone/>
            </a:pPr>
            <a:r>
              <a:rPr lang="en-US" sz="2700" dirty="0" smtClean="0">
                <a:latin typeface="Albertus" pitchFamily="34" charset="0"/>
              </a:rPr>
              <a:t>2. Under penetrated </a:t>
            </a:r>
            <a:r>
              <a:rPr lang="en-US" sz="2700" dirty="0" err="1" smtClean="0">
                <a:latin typeface="Albertus" pitchFamily="34" charset="0"/>
              </a:rPr>
              <a:t>markets:France</a:t>
            </a:r>
            <a:r>
              <a:rPr lang="en-US" sz="2700" dirty="0" smtClean="0">
                <a:latin typeface="Albertus" pitchFamily="34" charset="0"/>
              </a:rPr>
              <a:t> &amp; Germany</a:t>
            </a:r>
          </a:p>
          <a:p>
            <a:pPr>
              <a:buNone/>
            </a:pPr>
            <a:r>
              <a:rPr lang="en-US" sz="2700" dirty="0" smtClean="0">
                <a:latin typeface="Albertus" pitchFamily="34" charset="0"/>
              </a:rPr>
              <a:t>3. Emerging markets: Asia </a:t>
            </a:r>
            <a:r>
              <a:rPr lang="en-US" sz="2700" dirty="0" err="1" smtClean="0">
                <a:latin typeface="Albertus" pitchFamily="34" charset="0"/>
              </a:rPr>
              <a:t>Pacific,LATAM,Middle</a:t>
            </a:r>
            <a:r>
              <a:rPr lang="en-US" sz="2700" dirty="0" smtClean="0">
                <a:latin typeface="Albertus" pitchFamily="34" charset="0"/>
              </a:rPr>
              <a:t> East</a:t>
            </a:r>
          </a:p>
          <a:p>
            <a:pPr>
              <a:buNone/>
            </a:pPr>
            <a:r>
              <a:rPr lang="en-US" sz="2700" dirty="0" smtClean="0">
                <a:latin typeface="Albertus" pitchFamily="34" charset="0"/>
              </a:rPr>
              <a:t>      and certain African Markets</a:t>
            </a:r>
          </a:p>
          <a:p>
            <a:pPr>
              <a:buNone/>
            </a:pPr>
            <a:r>
              <a:rPr lang="en-US" sz="2900" dirty="0" smtClean="0">
                <a:latin typeface="Albertus" pitchFamily="34" charset="0"/>
              </a:rPr>
              <a:t>  </a:t>
            </a:r>
          </a:p>
        </p:txBody>
      </p:sp>
      <p:pic>
        <p:nvPicPr>
          <p:cNvPr id="4099" name="Picture 3" descr="C:\Documents and Settings\Administrator\Desktop\WIPRO\focused.ti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" y="2590800"/>
            <a:ext cx="8763000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900" dirty="0" smtClean="0">
                <a:latin typeface="Albertus" pitchFamily="34" charset="0"/>
              </a:rPr>
              <a:t>To optimize the Human Potential involving people through VOICE OF WIPRO-an employee perception survey in which they were invited to design the change they wanted.</a:t>
            </a:r>
          </a:p>
        </p:txBody>
      </p:sp>
      <p:pic>
        <p:nvPicPr>
          <p:cNvPr id="6146" name="Picture 2" descr="C:\Documents and Settings\Administrator\Desktop\WIPRO\empowered.ti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2514600"/>
            <a:ext cx="8610599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Albertus" pitchFamily="34" charset="0"/>
              </a:rPr>
              <a:t>Energy Efficiency has shown a cumulative improvement of 20% over a six-year period from 2004-2010.</a:t>
            </a:r>
          </a:p>
          <a:p>
            <a:pPr>
              <a:buNone/>
            </a:pPr>
            <a:endParaRPr lang="en-US" sz="10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lbertus" pitchFamily="34" charset="0"/>
              </a:rPr>
              <a:t>76% of waste gets recycled. </a:t>
            </a:r>
          </a:p>
          <a:p>
            <a:pPr>
              <a:buNone/>
            </a:pPr>
            <a:endParaRPr lang="en-US" sz="10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lbertus" pitchFamily="34" charset="0"/>
              </a:rPr>
              <a:t>By 2013 : Not more than 5% should end up in landfills</a:t>
            </a:r>
          </a:p>
          <a:p>
            <a:pPr>
              <a:buNone/>
            </a:pPr>
            <a:endParaRPr lang="en-US" sz="2900" dirty="0" smtClean="0">
              <a:latin typeface="Albertus" pitchFamily="34" charset="0"/>
            </a:endParaRPr>
          </a:p>
        </p:txBody>
      </p:sp>
      <p:pic>
        <p:nvPicPr>
          <p:cNvPr id="7170" name="Picture 2" descr="C:\Documents and Settings\Administrator\Desktop\WIPRO\sustain.ti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2514600"/>
            <a:ext cx="8686799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762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900" dirty="0" smtClean="0">
                <a:latin typeface="Albertus" pitchFamily="34" charset="0"/>
              </a:rPr>
              <a:t>  The IT of today is the convergence of communication, of the new internet, of data management, of services and of the “original” IT.</a:t>
            </a:r>
          </a:p>
        </p:txBody>
      </p:sp>
      <p:pic>
        <p:nvPicPr>
          <p:cNvPr id="8194" name="Picture 2" descr="C:\Documents and Settings\Administrator\Desktop\WIPRO\chairman.ti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" y="2286000"/>
            <a:ext cx="8763000" cy="4343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4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latin typeface="Albertus" pitchFamily="34" charset="0"/>
              </a:rPr>
              <a:t>Customer Centric &amp; 2. Employee-</a:t>
            </a:r>
            <a:r>
              <a:rPr lang="en-US" sz="2400" dirty="0" err="1" smtClean="0">
                <a:latin typeface="Albertus" pitchFamily="34" charset="0"/>
              </a:rPr>
              <a:t>centred</a:t>
            </a:r>
            <a:endParaRPr lang="en-US" sz="24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latin typeface="Albertus" pitchFamily="34" charset="0"/>
              </a:rPr>
              <a:t>Simper Wipro – Business cycles are short and customers want quick response</a:t>
            </a:r>
          </a:p>
        </p:txBody>
      </p:sp>
      <p:pic>
        <p:nvPicPr>
          <p:cNvPr id="9218" name="Picture 2" descr="C:\Documents and Settings\Administrator\Desktop\WIPRO\ceo.ti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1904999"/>
            <a:ext cx="8534400" cy="4572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229600" cy="61722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da-DK" dirty="0" smtClean="0"/>
              <a:t> 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dirty="0" smtClean="0"/>
              <a:t>		</a:t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sz="3300" dirty="0" smtClean="0"/>
              <a:t/>
            </a:r>
            <a:br>
              <a:rPr lang="da-DK" sz="3300" dirty="0" smtClean="0"/>
            </a:br>
            <a:r>
              <a:rPr lang="da-DK" sz="3300" dirty="0" smtClean="0"/>
              <a:t> MANAGEMENT  is responsible to : </a:t>
            </a:r>
            <a:br>
              <a:rPr lang="da-DK" sz="3300" dirty="0" smtClean="0"/>
            </a:br>
            <a:r>
              <a:rPr lang="da-DK" sz="3300" dirty="0" smtClean="0"/>
              <a:t>	1. Regulators</a:t>
            </a:r>
            <a:br>
              <a:rPr lang="da-DK" sz="3300" dirty="0" smtClean="0"/>
            </a:br>
            <a:r>
              <a:rPr lang="da-DK" sz="3300" dirty="0" smtClean="0"/>
              <a:t>	2. Employees</a:t>
            </a:r>
            <a:br>
              <a:rPr lang="da-DK" sz="3300" dirty="0" smtClean="0"/>
            </a:br>
            <a:r>
              <a:rPr lang="da-DK" sz="3300" dirty="0" smtClean="0"/>
              <a:t>	3. Bankers </a:t>
            </a:r>
            <a:br>
              <a:rPr lang="da-DK" sz="3300" dirty="0" smtClean="0"/>
            </a:br>
            <a:r>
              <a:rPr lang="da-DK" sz="3300" dirty="0" smtClean="0"/>
              <a:t>	4. Society </a:t>
            </a:r>
            <a:br>
              <a:rPr lang="da-DK" sz="3300" dirty="0" smtClean="0"/>
            </a:br>
            <a:r>
              <a:rPr lang="da-DK" sz="3600" dirty="0" smtClean="0"/>
              <a:t>  ( Collectively known as stakeholders )</a:t>
            </a:r>
            <a:r>
              <a:rPr lang="da-DK" sz="3300" dirty="0" smtClean="0"/>
              <a:t/>
            </a:r>
            <a:br>
              <a:rPr lang="da-DK" sz="3300" dirty="0" smtClean="0"/>
            </a:br>
            <a:r>
              <a:rPr lang="en-US" sz="3300" dirty="0" smtClean="0"/>
              <a:t/>
            </a:r>
            <a:br>
              <a:rPr lang="en-US" sz="3300" dirty="0" smtClean="0"/>
            </a:br>
            <a:r>
              <a:rPr lang="en-US" sz="3300" dirty="0" smtClean="0"/>
              <a:t>Required : Transparency for Credibility</a:t>
            </a:r>
            <a:br>
              <a:rPr lang="en-US" sz="3300" dirty="0" smtClean="0"/>
            </a:br>
            <a:r>
              <a:rPr lang="en-US" sz="3300" dirty="0" smtClean="0"/>
              <a:t/>
            </a:r>
            <a:br>
              <a:rPr lang="en-US" sz="3300" dirty="0" smtClean="0"/>
            </a:br>
            <a:r>
              <a:rPr lang="en-US" sz="3300" dirty="0" smtClean="0"/>
              <a:t>Important :Quality vs. Quantity</a:t>
            </a:r>
            <a:br>
              <a:rPr lang="en-US" sz="3300" dirty="0" smtClean="0"/>
            </a:br>
            <a:r>
              <a:rPr lang="en-US" sz="3300" dirty="0" smtClean="0"/>
              <a:t>	      : Investment Decisions </a:t>
            </a:r>
            <a:br>
              <a:rPr lang="en-US" sz="3300" dirty="0" smtClean="0"/>
            </a:br>
            <a:r>
              <a:rPr lang="en-US" sz="3300" dirty="0" smtClean="0"/>
              <a:t>	      : Regulatory Control</a:t>
            </a:r>
            <a:br>
              <a:rPr lang="en-US" sz="3300" dirty="0" smtClean="0"/>
            </a:br>
            <a:r>
              <a:rPr lang="en-US" sz="3300" dirty="0" smtClean="0"/>
              <a:t>	      : Employee Profit Sharing  </a:t>
            </a:r>
            <a:endParaRPr lang="en-US" sz="3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900" dirty="0" smtClean="0">
                <a:latin typeface="Albertus" pitchFamily="34" charset="0"/>
              </a:rPr>
              <a:t>Growth of Wipro 15% YOY</a:t>
            </a:r>
          </a:p>
          <a:p>
            <a:pPr marL="514350" indent="-514350">
              <a:buAutoNum type="arabicPeriod"/>
            </a:pPr>
            <a:r>
              <a:rPr lang="en-US" sz="2900" dirty="0" smtClean="0">
                <a:latin typeface="Albertus" pitchFamily="34" charset="0"/>
              </a:rPr>
              <a:t>A decade ago IT Services business $400m, now plus $5b.</a:t>
            </a:r>
          </a:p>
          <a:p>
            <a:pPr marL="514350" indent="-514350">
              <a:buAutoNum type="arabicPeriod"/>
            </a:pPr>
            <a:r>
              <a:rPr lang="en-US" sz="2900" dirty="0" smtClean="0">
                <a:latin typeface="Albertus" pitchFamily="34" charset="0"/>
              </a:rPr>
              <a:t>Employee 10,000 to 1,20,000</a:t>
            </a:r>
          </a:p>
        </p:txBody>
      </p:sp>
      <p:pic>
        <p:nvPicPr>
          <p:cNvPr id="10242" name="Picture 2" descr="C:\Documents and Settings\Administrator\Desktop\WIPRO\cfo.ti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2743200"/>
            <a:ext cx="84582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52400"/>
            <a:ext cx="8839200" cy="6477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3600" dirty="0" smtClean="0">
                <a:latin typeface="Albertus" pitchFamily="34" charset="0"/>
              </a:rPr>
              <a:t>22 ITEMS OF MANDATORY DISCLOSURE :</a:t>
            </a:r>
          </a:p>
          <a:p>
            <a:pPr>
              <a:buNone/>
            </a:pPr>
            <a:r>
              <a:rPr lang="en-US" sz="3600" dirty="0" smtClean="0">
                <a:latin typeface="Albertus" pitchFamily="34" charset="0"/>
              </a:rPr>
              <a:t>                 ( Arranged in Alphabetic Order)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1. Annexure to Auditors Report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2. Annexure to Directors’ Report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3. Auditors’ Certificate on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     Corporate Governance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4. Auditors’ Report to on Consolidated Financial Statements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5. Auditors’ Report to Members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6. Balance Sheet – Part I of Sch. VI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900" dirty="0" smtClean="0">
                <a:latin typeface="Albertus" pitchFamily="34" charset="0"/>
              </a:rPr>
              <a:t>22 ITEMS OF MANDATORY DISCLOSURE  CONTD….:</a:t>
            </a:r>
          </a:p>
          <a:p>
            <a:pPr>
              <a:buNone/>
            </a:pPr>
            <a:r>
              <a:rPr lang="en-US" sz="2900" dirty="0" smtClean="0">
                <a:latin typeface="Albertus" pitchFamily="34" charset="0"/>
              </a:rPr>
              <a:t>                 ( Arranged in Alphabetic Order)</a:t>
            </a:r>
          </a:p>
          <a:p>
            <a:endParaRPr lang="en-US" sz="2900" dirty="0" smtClean="0">
              <a:latin typeface="Albertus" pitchFamily="34" charset="0"/>
            </a:endParaRPr>
          </a:p>
          <a:p>
            <a:r>
              <a:rPr lang="en-US" sz="3200" dirty="0" smtClean="0">
                <a:latin typeface="Albertus" pitchFamily="34" charset="0"/>
              </a:rPr>
              <a:t> 7. Balance Sheet Abstract and Company’s General Business Profile </a:t>
            </a:r>
          </a:p>
          <a:p>
            <a:pPr>
              <a:buNone/>
            </a:pPr>
            <a:r>
              <a:rPr lang="en-US" sz="3200" dirty="0" smtClean="0">
                <a:latin typeface="Albertus" pitchFamily="34" charset="0"/>
              </a:rPr>
              <a:t>                                  ( Part IV) </a:t>
            </a:r>
          </a:p>
          <a:p>
            <a:pPr>
              <a:buNone/>
            </a:pPr>
            <a:endParaRPr lang="en-US" sz="3200" dirty="0" smtClean="0">
              <a:latin typeface="Albertus" pitchFamily="34" charset="0"/>
            </a:endParaRPr>
          </a:p>
          <a:p>
            <a:r>
              <a:rPr lang="en-US" sz="3200" dirty="0" smtClean="0">
                <a:latin typeface="Albertus" pitchFamily="34" charset="0"/>
              </a:rPr>
              <a:t> 8. Cash Flow Statement </a:t>
            </a:r>
          </a:p>
          <a:p>
            <a:endParaRPr lang="en-US" sz="3200" dirty="0" smtClean="0">
              <a:latin typeface="Albertus" pitchFamily="34" charset="0"/>
            </a:endParaRPr>
          </a:p>
          <a:p>
            <a:r>
              <a:rPr lang="en-US" sz="3200" dirty="0" smtClean="0">
                <a:latin typeface="Albertus" pitchFamily="34" charset="0"/>
              </a:rPr>
              <a:t> 9. Consolidated Financial Statement with Indian GAAP</a:t>
            </a:r>
          </a:p>
          <a:p>
            <a:endParaRPr lang="en-US" sz="3200" dirty="0" smtClean="0">
              <a:latin typeface="Albertus" pitchFamily="34" charset="0"/>
            </a:endParaRPr>
          </a:p>
          <a:p>
            <a:r>
              <a:rPr lang="en-US" sz="3200" dirty="0" smtClean="0">
                <a:latin typeface="Albertus" pitchFamily="34" charset="0"/>
              </a:rPr>
              <a:t>10. Corporate Governance Report</a:t>
            </a:r>
          </a:p>
          <a:p>
            <a:endParaRPr lang="en-US" sz="3200" dirty="0" smtClean="0">
              <a:latin typeface="Albertus" pitchFamily="34" charset="0"/>
            </a:endParaRPr>
          </a:p>
          <a:p>
            <a:r>
              <a:rPr lang="en-US" sz="3200" dirty="0" smtClean="0">
                <a:latin typeface="Albertus" pitchFamily="34" charset="0"/>
              </a:rPr>
              <a:t>11. Director’s Report including disclosures required u/s </a:t>
            </a:r>
            <a:r>
              <a:rPr lang="en-US" sz="3200" dirty="0" err="1" smtClean="0">
                <a:latin typeface="Albertus" pitchFamily="34" charset="0"/>
              </a:rPr>
              <a:t>S</a:t>
            </a:r>
            <a:r>
              <a:rPr lang="en-US" sz="3200" dirty="0" smtClean="0">
                <a:latin typeface="Albertus" pitchFamily="34" charset="0"/>
              </a:rPr>
              <a:t> 217(1)(e), 	217(2A) and 217 (2AA)</a:t>
            </a:r>
          </a:p>
          <a:p>
            <a:endParaRPr lang="en-US" sz="3200" dirty="0" smtClean="0">
              <a:latin typeface="Albertus" pitchFamily="34" charset="0"/>
            </a:endParaRPr>
          </a:p>
          <a:p>
            <a:r>
              <a:rPr lang="en-US" sz="3200" dirty="0" smtClean="0">
                <a:latin typeface="Albertus" pitchFamily="34" charset="0"/>
              </a:rPr>
              <a:t>12. Management Discussion &amp; Analysis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lbertus" pitchFamily="34" charset="0"/>
              </a:rPr>
              <a:t>Management Discussion &amp; Analysis : </a:t>
            </a:r>
          </a:p>
          <a:p>
            <a:pPr>
              <a:buNone/>
            </a:pPr>
            <a:endParaRPr lang="en-US" sz="2400" dirty="0" smtClean="0"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Economic Overview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Business Segment Overview</a:t>
            </a:r>
          </a:p>
          <a:p>
            <a:pPr marL="1005840" lvl="2" indent="-457200">
              <a:buAutoNum type="arabicPeriod"/>
            </a:pPr>
            <a:r>
              <a:rPr lang="en-US" sz="1800" dirty="0" smtClean="0">
                <a:latin typeface="Albertus" pitchFamily="34" charset="0"/>
              </a:rPr>
              <a:t>Industry Overview</a:t>
            </a:r>
          </a:p>
          <a:p>
            <a:pPr marL="1005840" lvl="2" indent="-457200">
              <a:buAutoNum type="arabicPeriod"/>
            </a:pPr>
            <a:r>
              <a:rPr lang="en-US" sz="1800" dirty="0" smtClean="0">
                <a:latin typeface="Albertus" pitchFamily="34" charset="0"/>
              </a:rPr>
              <a:t>Differentiated approach to growth and investments </a:t>
            </a:r>
          </a:p>
          <a:p>
            <a:pPr marL="1005840" lvl="2" indent="-457200">
              <a:buAutoNum type="arabicPeriod"/>
            </a:pPr>
            <a:r>
              <a:rPr lang="en-US" sz="1800" dirty="0" smtClean="0">
                <a:latin typeface="Albertus" pitchFamily="34" charset="0"/>
              </a:rPr>
              <a:t>Client Centricity</a:t>
            </a:r>
          </a:p>
          <a:p>
            <a:pPr marL="1005840" lvl="2" indent="-457200">
              <a:buAutoNum type="arabicPeriod"/>
            </a:pPr>
            <a:r>
              <a:rPr lang="en-US" sz="1800" dirty="0" smtClean="0">
                <a:latin typeface="Albertus" pitchFamily="34" charset="0"/>
              </a:rPr>
              <a:t>People – The Central Nervous System </a:t>
            </a:r>
          </a:p>
          <a:p>
            <a:pPr marL="1005840" lvl="2" indent="-457200">
              <a:buAutoNum type="arabicPeriod"/>
            </a:pPr>
            <a:r>
              <a:rPr lang="en-US" sz="1800" dirty="0" smtClean="0">
                <a:latin typeface="Albertus" pitchFamily="34" charset="0"/>
              </a:rPr>
              <a:t>Co-creating our value proposition along with clients </a:t>
            </a:r>
          </a:p>
          <a:p>
            <a:pPr marL="1005840" lvl="2" indent="-457200">
              <a:buAutoNum type="arabicPeriod"/>
            </a:pPr>
            <a:r>
              <a:rPr lang="en-US" sz="1800" dirty="0" smtClean="0">
                <a:latin typeface="Albertus" pitchFamily="34" charset="0"/>
              </a:rPr>
              <a:t>Risk Factors</a:t>
            </a:r>
          </a:p>
          <a:p>
            <a:pPr marL="1005840" lvl="2" indent="-457200">
              <a:buAutoNum type="arabicPeriod"/>
            </a:pPr>
            <a:r>
              <a:rPr lang="en-US" sz="1800" dirty="0" smtClean="0">
                <a:latin typeface="Albertus" pitchFamily="34" charset="0"/>
              </a:rPr>
              <a:t>Innovation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Financial Results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Foreign Exchange Gains/Losses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Liquidity &amp; Capital Resources 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Contractual Obligations </a:t>
            </a:r>
          </a:p>
          <a:p>
            <a:pPr marL="1005840" lvl="2" indent="-457200">
              <a:buNone/>
            </a:pPr>
            <a:endParaRPr lang="en-US" sz="1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lbertus" pitchFamily="34" charset="0"/>
              </a:rPr>
              <a:t>Risk Management at Corporate Level  : (ERM)</a:t>
            </a:r>
          </a:p>
          <a:p>
            <a:pPr>
              <a:buNone/>
            </a:pPr>
            <a:endParaRPr lang="en-US" sz="2400" dirty="0" smtClean="0">
              <a:latin typeface="Albertus" pitchFamily="34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ERM Framework : Alignment with global risk standards &amp; automation 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( GRC – Governance, Risk Management &amp; Compliance ) 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Business Risk Management 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Intellectual Property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Functional Risk Management 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Code of Sales Ethics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Anti-Fraud Initiatives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Albertus" pitchFamily="34" charset="0"/>
              </a:rPr>
              <a:t>Awareness &amp; Advocacy </a:t>
            </a:r>
          </a:p>
          <a:p>
            <a:pPr marL="1005840" lvl="2" indent="-457200">
              <a:buNone/>
            </a:pPr>
            <a:endParaRPr lang="en-US" sz="1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22 ITEMS OF MANDATORY DISCLOSURE  CONTD….:</a:t>
            </a:r>
          </a:p>
          <a:p>
            <a:pPr>
              <a:buNone/>
            </a:pPr>
            <a:r>
              <a:rPr lang="en-US" dirty="0" smtClean="0">
                <a:latin typeface="Albertus" pitchFamily="34" charset="0"/>
              </a:rPr>
              <a:t>                 ( Arranged in Alphabetic Order)</a:t>
            </a:r>
          </a:p>
          <a:p>
            <a:endParaRPr lang="en-US" sz="2900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13. Notice</a:t>
            </a:r>
          </a:p>
          <a:p>
            <a:r>
              <a:rPr lang="en-US" dirty="0" smtClean="0">
                <a:latin typeface="Albertus" pitchFamily="34" charset="0"/>
              </a:rPr>
              <a:t>14. Profit &amp; Loss A/c ( Part II ) </a:t>
            </a:r>
          </a:p>
          <a:p>
            <a:r>
              <a:rPr lang="en-US" dirty="0" smtClean="0">
                <a:latin typeface="Albertus" pitchFamily="34" charset="0"/>
              </a:rPr>
              <a:t>15. Related Party Disclosures</a:t>
            </a:r>
          </a:p>
          <a:p>
            <a:r>
              <a:rPr lang="en-US" dirty="0" smtClean="0">
                <a:latin typeface="Albertus" pitchFamily="34" charset="0"/>
              </a:rPr>
              <a:t>16. Risk Management Report </a:t>
            </a:r>
          </a:p>
          <a:p>
            <a:r>
              <a:rPr lang="en-US" dirty="0" smtClean="0">
                <a:latin typeface="Albertus" pitchFamily="34" charset="0"/>
              </a:rPr>
              <a:t>17. Schedules to Financial Statements </a:t>
            </a:r>
          </a:p>
          <a:p>
            <a:r>
              <a:rPr lang="en-US" dirty="0" smtClean="0">
                <a:latin typeface="Albertus" pitchFamily="34" charset="0"/>
              </a:rPr>
              <a:t>18. Shareholder information/</a:t>
            </a:r>
            <a:r>
              <a:rPr lang="en-US" dirty="0" err="1" smtClean="0">
                <a:latin typeface="Albertus" pitchFamily="34" charset="0"/>
              </a:rPr>
              <a:t>Referencer</a:t>
            </a:r>
            <a:endParaRPr lang="en-US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19. Shareholding Pattern </a:t>
            </a:r>
          </a:p>
          <a:p>
            <a:r>
              <a:rPr lang="en-US" dirty="0" smtClean="0">
                <a:latin typeface="Albertus" pitchFamily="34" charset="0"/>
              </a:rPr>
              <a:t>20. Segment Reporting </a:t>
            </a:r>
          </a:p>
          <a:p>
            <a:r>
              <a:rPr lang="en-US" dirty="0" smtClean="0">
                <a:latin typeface="Albertus" pitchFamily="34" charset="0"/>
              </a:rPr>
              <a:t>21. Share Price Chart</a:t>
            </a:r>
          </a:p>
          <a:p>
            <a:r>
              <a:rPr lang="en-US" dirty="0" smtClean="0">
                <a:latin typeface="Albertus" pitchFamily="34" charset="0"/>
              </a:rPr>
              <a:t>22. Statement of Significant Accounting Policies &amp;  	Notes to Accountants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900" dirty="0" smtClean="0">
                <a:latin typeface="Albertus" pitchFamily="34" charset="0"/>
              </a:rPr>
              <a:t>32 ITEMS OF VOLUNTARY DISCLOSURE PRACTICIES OF INDIAN COMPANIES             </a:t>
            </a:r>
          </a:p>
          <a:p>
            <a:pPr lvl="8"/>
            <a:r>
              <a:rPr lang="en-US" sz="2100" dirty="0" smtClean="0">
                <a:latin typeface="Albertus" pitchFamily="34" charset="0"/>
              </a:rPr>
              <a:t>( Arranged in Alphabetic Order)</a:t>
            </a:r>
          </a:p>
          <a:p>
            <a:pPr lvl="8"/>
            <a:endParaRPr lang="en-US" sz="2100" dirty="0" smtClean="0">
              <a:latin typeface="Albertus" pitchFamily="34" charset="0"/>
            </a:endParaRPr>
          </a:p>
          <a:p>
            <a:r>
              <a:rPr lang="en-US" sz="2400" dirty="0" smtClean="0">
                <a:latin typeface="Albertus" pitchFamily="34" charset="0"/>
              </a:rPr>
              <a:t>1. Awards/Achievements </a:t>
            </a:r>
          </a:p>
          <a:p>
            <a:r>
              <a:rPr lang="en-US" sz="2400" dirty="0" smtClean="0">
                <a:latin typeface="Albertus" pitchFamily="34" charset="0"/>
              </a:rPr>
              <a:t>2. Additional Information on Directors recommended for or seeking appointment </a:t>
            </a:r>
          </a:p>
          <a:p>
            <a:r>
              <a:rPr lang="en-US" sz="2400" dirty="0" smtClean="0">
                <a:latin typeface="Albertus" pitchFamily="34" charset="0"/>
              </a:rPr>
              <a:t>3. Brand Valuation Statement</a:t>
            </a:r>
          </a:p>
          <a:p>
            <a:r>
              <a:rPr lang="en-US" sz="2400" dirty="0" smtClean="0">
                <a:latin typeface="Albertus" pitchFamily="34" charset="0"/>
              </a:rPr>
              <a:t>4. CEO &amp; CFO Certification</a:t>
            </a:r>
          </a:p>
          <a:p>
            <a:r>
              <a:rPr lang="en-US" sz="2400" dirty="0" smtClean="0">
                <a:latin typeface="Albertus" pitchFamily="34" charset="0"/>
              </a:rPr>
              <a:t>5. Chairman’s Letter or CEO’s Message</a:t>
            </a:r>
          </a:p>
          <a:p>
            <a:r>
              <a:rPr lang="en-US" sz="2400" dirty="0" smtClean="0">
                <a:latin typeface="Albertus" pitchFamily="34" charset="0"/>
              </a:rPr>
              <a:t>6. Code of Business Conduct &amp; Ethics</a:t>
            </a:r>
          </a:p>
          <a:p>
            <a:r>
              <a:rPr lang="en-US" sz="2400" dirty="0" smtClean="0">
                <a:latin typeface="Albertus" pitchFamily="34" charset="0"/>
              </a:rPr>
              <a:t>7. Company Information </a:t>
            </a:r>
          </a:p>
          <a:p>
            <a:pPr>
              <a:buNone/>
            </a:pPr>
            <a:endParaRPr lang="en-US" sz="29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400" dirty="0" smtClean="0">
                <a:latin typeface="Albertus" pitchFamily="34" charset="0"/>
              </a:rPr>
              <a:t>32 ITEMS OF VOLUNTARY DISCLOSURE PRACTICIES OF INDIAN COMPANIES             </a:t>
            </a:r>
          </a:p>
          <a:p>
            <a:pPr lvl="8"/>
            <a:r>
              <a:rPr lang="en-US" sz="2100" dirty="0" smtClean="0">
                <a:latin typeface="Albertus" pitchFamily="34" charset="0"/>
              </a:rPr>
              <a:t>( Arranged in Alphabetic Order)</a:t>
            </a:r>
          </a:p>
          <a:p>
            <a:pPr lvl="8"/>
            <a:endParaRPr lang="en-US" sz="2100" dirty="0" smtClean="0">
              <a:latin typeface="Albertus" pitchFamily="34" charset="0"/>
            </a:endParaRPr>
          </a:p>
          <a:p>
            <a:r>
              <a:rPr lang="en-US" sz="2400" dirty="0" smtClean="0">
                <a:latin typeface="Albertus" pitchFamily="34" charset="0"/>
              </a:rPr>
              <a:t> 8. Corporate Social Responsibilities  	Statement/Report (separate) </a:t>
            </a:r>
          </a:p>
          <a:p>
            <a:r>
              <a:rPr lang="en-US" sz="2400" dirty="0" smtClean="0">
                <a:latin typeface="Albertus" pitchFamily="34" charset="0"/>
              </a:rPr>
              <a:t> 9. Current Cost Adjusted Financial Statements</a:t>
            </a:r>
          </a:p>
          <a:p>
            <a:r>
              <a:rPr lang="en-US" sz="2400" dirty="0" smtClean="0">
                <a:latin typeface="Albertus" pitchFamily="34" charset="0"/>
              </a:rPr>
              <a:t>10.Director’s Resume/Profile</a:t>
            </a:r>
          </a:p>
          <a:p>
            <a:r>
              <a:rPr lang="en-US" sz="2400" dirty="0" smtClean="0">
                <a:latin typeface="Albertus" pitchFamily="34" charset="0"/>
              </a:rPr>
              <a:t>11.EVA</a:t>
            </a:r>
          </a:p>
          <a:p>
            <a:r>
              <a:rPr lang="en-US" sz="2400" dirty="0" smtClean="0">
                <a:latin typeface="Albertus" pitchFamily="34" charset="0"/>
              </a:rPr>
              <a:t>12.FAQs</a:t>
            </a:r>
          </a:p>
          <a:p>
            <a:r>
              <a:rPr lang="en-US" sz="2400" dirty="0" smtClean="0">
                <a:latin typeface="Albertus" pitchFamily="34" charset="0"/>
              </a:rPr>
              <a:t>13. Financial Statements as per GAAP of other  	 countries</a:t>
            </a:r>
          </a:p>
          <a:p>
            <a:r>
              <a:rPr lang="en-US" sz="2400" dirty="0" smtClean="0">
                <a:latin typeface="Albertus" pitchFamily="34" charset="0"/>
              </a:rPr>
              <a:t>14. Funds Flow Statement</a:t>
            </a:r>
          </a:p>
          <a:p>
            <a:pPr>
              <a:buNone/>
            </a:pPr>
            <a:endParaRPr lang="en-US" sz="29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400" dirty="0" smtClean="0">
                <a:latin typeface="Albertus" pitchFamily="34" charset="0"/>
              </a:rPr>
              <a:t>32 ITEMS OF VOLUNTARY DISCLOSURE PRACTICIES OF INDIAN COMPANIES             </a:t>
            </a:r>
          </a:p>
          <a:p>
            <a:pPr lvl="8"/>
            <a:r>
              <a:rPr lang="en-US" sz="2100" dirty="0" smtClean="0">
                <a:latin typeface="Albertus" pitchFamily="34" charset="0"/>
              </a:rPr>
              <a:t>( Arranged in Alphabetic Order)</a:t>
            </a:r>
          </a:p>
          <a:p>
            <a:r>
              <a:rPr lang="en-US" sz="2400" dirty="0" smtClean="0">
                <a:latin typeface="Albertus" pitchFamily="34" charset="0"/>
              </a:rPr>
              <a:t>15. Graphical Presentation </a:t>
            </a:r>
          </a:p>
          <a:p>
            <a:r>
              <a:rPr lang="en-US" sz="2400" dirty="0" smtClean="0">
                <a:latin typeface="Albertus" pitchFamily="34" charset="0"/>
              </a:rPr>
              <a:t>16. Global Presence Information </a:t>
            </a:r>
          </a:p>
          <a:p>
            <a:r>
              <a:rPr lang="en-US" sz="2400" dirty="0" smtClean="0">
                <a:latin typeface="Albertus" pitchFamily="34" charset="0"/>
              </a:rPr>
              <a:t>17. Highlights of Performance</a:t>
            </a:r>
          </a:p>
          <a:p>
            <a:r>
              <a:rPr lang="en-US" sz="2400" dirty="0" smtClean="0">
                <a:latin typeface="Albertus" pitchFamily="34" charset="0"/>
              </a:rPr>
              <a:t>18. Human Resource Accounting </a:t>
            </a:r>
          </a:p>
          <a:p>
            <a:r>
              <a:rPr lang="en-US" sz="2400" dirty="0" smtClean="0">
                <a:latin typeface="Albertus" pitchFamily="34" charset="0"/>
              </a:rPr>
              <a:t>19. Intangible Asset Score Sheet</a:t>
            </a:r>
          </a:p>
          <a:p>
            <a:r>
              <a:rPr lang="en-US" sz="2400" dirty="0" smtClean="0">
                <a:latin typeface="Albertus" pitchFamily="34" charset="0"/>
              </a:rPr>
              <a:t>20. Management Structure</a:t>
            </a:r>
          </a:p>
          <a:p>
            <a:r>
              <a:rPr lang="en-US" sz="2400" dirty="0" smtClean="0">
                <a:latin typeface="Albertus" pitchFamily="34" charset="0"/>
              </a:rPr>
              <a:t>21. Market Value Added</a:t>
            </a:r>
          </a:p>
          <a:p>
            <a:r>
              <a:rPr lang="en-US" sz="2400" dirty="0" smtClean="0">
                <a:latin typeface="Albertus" pitchFamily="34" charset="0"/>
              </a:rPr>
              <a:t>22. Past Performance or Selective Data/Financial Highlights</a:t>
            </a:r>
          </a:p>
          <a:p>
            <a:r>
              <a:rPr lang="en-US" sz="2400" dirty="0" smtClean="0">
                <a:latin typeface="Albertus" pitchFamily="34" charset="0"/>
              </a:rPr>
              <a:t>23. Ratio Analysis</a:t>
            </a:r>
          </a:p>
          <a:p>
            <a:r>
              <a:rPr lang="en-US" sz="2400" dirty="0" smtClean="0">
                <a:latin typeface="Albertus" pitchFamily="34" charset="0"/>
              </a:rPr>
              <a:t>24. Reconciliation of Indian GAAP and US GAAP</a:t>
            </a:r>
          </a:p>
          <a:p>
            <a:pPr>
              <a:buNone/>
            </a:pPr>
            <a:endParaRPr lang="en-US" sz="29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686800" cy="6477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400" dirty="0" smtClean="0">
                <a:latin typeface="Albertus" pitchFamily="34" charset="0"/>
              </a:rPr>
              <a:t>32 ITEMS OF VOLUNTARY DISCLOSURE PRACTICIES OF INDIAN COMPANIES             </a:t>
            </a:r>
          </a:p>
          <a:p>
            <a:pPr lvl="8"/>
            <a:r>
              <a:rPr lang="en-US" sz="2100" dirty="0" smtClean="0">
                <a:latin typeface="Albertus" pitchFamily="34" charset="0"/>
              </a:rPr>
              <a:t>( Arranged in Alphabetic Order)</a:t>
            </a:r>
          </a:p>
          <a:p>
            <a:pPr lvl="8"/>
            <a:endParaRPr lang="en-US" sz="2100" dirty="0" smtClean="0">
              <a:latin typeface="Albertus" pitchFamily="34" charset="0"/>
            </a:endParaRPr>
          </a:p>
          <a:p>
            <a:r>
              <a:rPr lang="en-US" sz="2400" dirty="0" smtClean="0">
                <a:latin typeface="Albertus" pitchFamily="34" charset="0"/>
              </a:rPr>
              <a:t>25. Report on Environment, Health &amp; Safety (Separate)</a:t>
            </a:r>
          </a:p>
          <a:p>
            <a:r>
              <a:rPr lang="en-US" sz="2400" dirty="0" smtClean="0">
                <a:latin typeface="Albertus" pitchFamily="34" charset="0"/>
              </a:rPr>
              <a:t>26. Product Details with Picture</a:t>
            </a:r>
          </a:p>
          <a:p>
            <a:r>
              <a:rPr lang="en-US" sz="2400" dirty="0" smtClean="0">
                <a:latin typeface="Albertus" pitchFamily="34" charset="0"/>
              </a:rPr>
              <a:t>27. Product Flow Chart</a:t>
            </a:r>
          </a:p>
          <a:p>
            <a:r>
              <a:rPr lang="en-US" sz="2400" dirty="0" smtClean="0">
                <a:latin typeface="Albertus" pitchFamily="34" charset="0"/>
              </a:rPr>
              <a:t>28. Sustainability Updates (Separate Statement)</a:t>
            </a:r>
          </a:p>
          <a:p>
            <a:r>
              <a:rPr lang="en-US" sz="2400" dirty="0" smtClean="0">
                <a:latin typeface="Albertus" pitchFamily="34" charset="0"/>
              </a:rPr>
              <a:t>29. Value Added Statement</a:t>
            </a:r>
          </a:p>
          <a:p>
            <a:r>
              <a:rPr lang="en-US" sz="2400" dirty="0" smtClean="0">
                <a:latin typeface="Albertus" pitchFamily="34" charset="0"/>
              </a:rPr>
              <a:t>30. Value Reporting</a:t>
            </a:r>
          </a:p>
          <a:p>
            <a:r>
              <a:rPr lang="en-US" sz="2400" dirty="0" smtClean="0">
                <a:latin typeface="Albertus" pitchFamily="34" charset="0"/>
              </a:rPr>
              <a:t>31. Vision and Mission Statement </a:t>
            </a:r>
          </a:p>
          <a:p>
            <a:r>
              <a:rPr lang="en-US" sz="2400" dirty="0" smtClean="0">
                <a:latin typeface="Albertus" pitchFamily="34" charset="0"/>
              </a:rPr>
              <a:t>32. The Year at a Glance</a:t>
            </a:r>
            <a:endParaRPr lang="en-US" sz="29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6248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General Information provided are : 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1. Directors Report</a:t>
            </a:r>
            <a:br>
              <a:rPr lang="en-US" sz="3200" dirty="0" smtClean="0"/>
            </a:br>
            <a:r>
              <a:rPr lang="en-US" sz="3200" dirty="0" smtClean="0"/>
              <a:t>2. Management Discussion and Analysis </a:t>
            </a:r>
            <a:br>
              <a:rPr lang="en-US" sz="3200" dirty="0" smtClean="0"/>
            </a:br>
            <a:r>
              <a:rPr lang="en-US" sz="3200" dirty="0" smtClean="0"/>
              <a:t>3. Auditors’ Report</a:t>
            </a:r>
            <a:br>
              <a:rPr lang="en-US" sz="3200" dirty="0" smtClean="0"/>
            </a:br>
            <a:r>
              <a:rPr lang="en-US" sz="3200" dirty="0" smtClean="0"/>
              <a:t>4. Financial Statements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Additional Information : 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1. Company’s Historical Performance</a:t>
            </a:r>
            <a:br>
              <a:rPr lang="en-US" sz="3200" dirty="0" smtClean="0"/>
            </a:br>
            <a:r>
              <a:rPr lang="en-US" sz="3200" dirty="0" smtClean="0"/>
              <a:t>2. Report on Current and Future Operations</a:t>
            </a:r>
            <a:br>
              <a:rPr lang="en-US" sz="3200" dirty="0" smtClean="0"/>
            </a:br>
            <a:r>
              <a:rPr lang="en-US" sz="3200" dirty="0" smtClean="0"/>
              <a:t>3. Corporate Governance </a:t>
            </a:r>
            <a:br>
              <a:rPr lang="en-US" sz="3200" dirty="0" smtClean="0"/>
            </a:br>
            <a:r>
              <a:rPr lang="en-US" sz="3200" dirty="0" smtClean="0"/>
              <a:t>4. Corporate Social Responsibilities</a:t>
            </a:r>
            <a:br>
              <a:rPr lang="en-US" sz="3200" dirty="0" smtClean="0"/>
            </a:br>
            <a:endParaRPr lang="en-US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240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5400" dirty="0" smtClean="0"/>
              <a:t>CONCLUSION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8229600" cy="4525963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3200" dirty="0" smtClean="0"/>
          </a:p>
          <a:p>
            <a:r>
              <a:rPr lang="en-US" sz="3200" dirty="0" smtClean="0"/>
              <a:t>  REQUIRED  : </a:t>
            </a:r>
          </a:p>
          <a:p>
            <a:pPr>
              <a:buNone/>
            </a:pPr>
            <a:r>
              <a:rPr lang="en-US" sz="3200" dirty="0" smtClean="0"/>
              <a:t>     Suo-moto </a:t>
            </a:r>
          </a:p>
          <a:p>
            <a:pPr>
              <a:buNone/>
            </a:pPr>
            <a:r>
              <a:rPr lang="en-US" sz="3200" dirty="0" smtClean="0"/>
              <a:t>     Implementation of Global Best Practices of       </a:t>
            </a:r>
          </a:p>
          <a:p>
            <a:pPr>
              <a:buNone/>
            </a:pPr>
            <a:r>
              <a:rPr lang="en-US" sz="3200" dirty="0" smtClean="0"/>
              <a:t>     Reporting</a:t>
            </a:r>
          </a:p>
          <a:p>
            <a:pPr>
              <a:buNone/>
            </a:pPr>
            <a:r>
              <a:rPr lang="en-US" sz="3200" dirty="0" smtClean="0"/>
              <a:t>     without waiting </a:t>
            </a:r>
          </a:p>
          <a:p>
            <a:pPr>
              <a:buNone/>
            </a:pPr>
            <a:r>
              <a:rPr lang="en-US" sz="3200" dirty="0" smtClean="0"/>
              <a:t>     for Mandatory  Regulatory Requirement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Latest Development To Know About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22437"/>
            <a:ext cx="4038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3200" dirty="0" smtClean="0"/>
              <a:t> E-Invoicing 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Next Step for </a:t>
            </a:r>
          </a:p>
          <a:p>
            <a:pPr>
              <a:buNone/>
            </a:pPr>
            <a:r>
              <a:rPr lang="en-US" dirty="0" smtClean="0"/>
              <a:t>     New Age CFOs</a:t>
            </a:r>
          </a:p>
          <a:p>
            <a:pPr marL="857250" lvl="1" indent="-457200">
              <a:buNone/>
            </a:pPr>
            <a:r>
              <a:rPr lang="en-US" sz="2000" dirty="0" smtClean="0"/>
              <a:t> 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81000" y="152400"/>
            <a:ext cx="8301990" cy="64770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</a:t>
            </a:r>
          </a:p>
          <a:p>
            <a:pPr>
              <a:buNone/>
            </a:pPr>
            <a:r>
              <a:rPr lang="en-US" sz="5400" dirty="0" smtClean="0"/>
              <a:t>     Thank  You </a:t>
            </a:r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</a:t>
            </a:r>
            <a:r>
              <a:rPr lang="en-US" sz="3600" dirty="0" smtClean="0"/>
              <a:t>CA Surendra Kumar Rakhecha</a:t>
            </a:r>
          </a:p>
          <a:p>
            <a:pPr>
              <a:buNone/>
            </a:pPr>
            <a:r>
              <a:rPr lang="en-US" sz="3600" dirty="0" smtClean="0"/>
              <a:t>     E-mail : </a:t>
            </a:r>
            <a:r>
              <a:rPr lang="en-US" sz="3600" dirty="0" smtClean="0">
                <a:hlinkClick r:id="rId2"/>
              </a:rPr>
              <a:t>carakhecha@yahoo.com</a:t>
            </a:r>
            <a:endParaRPr lang="en-US" sz="3600" dirty="0" smtClean="0"/>
          </a:p>
        </p:txBody>
      </p:sp>
      <p:pic>
        <p:nvPicPr>
          <p:cNvPr id="2050" name="Picture 2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533400"/>
            <a:ext cx="3439562" cy="4464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Documents and Settings\Administrator\Desktop\URGENT WORK\SOME COLLECTION\global vill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447800"/>
            <a:ext cx="8610600" cy="51054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Global Directors’ Reporting Practices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UK : Disclosure of Information by Directors’ Report to Auditors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All the relevant AUDIT INFORMATION which the Directors know; should be brought to the notice of the Auditors.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INDIA :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No such explicit information is required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AUSTRALIA  :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Disclosure of Details Relating to :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1. Indemnification of Officers and Auditors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2. Payment of Insurance Premium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INDIA :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No such information is required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3246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IRELAND :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Disclosure of Directors and Secretary’s Interest in Shares/Debentures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Specifically at the Beginning &amp; at the End of the Reporting Period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Shareholding in Parent Co/Group Companies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INDIA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No such requirement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MALAYSIA  &amp;  SINGAPORE :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Disclosure of Directors’ Benefits by means of</a:t>
            </a:r>
          </a:p>
          <a:p>
            <a:r>
              <a:rPr lang="en-US" sz="2800" dirty="0" smtClean="0">
                <a:latin typeface="Albertus" pitchFamily="34" charset="0"/>
              </a:rPr>
              <a:t>Acquisition of Shares or Debentures of the Company or any other Body Corporate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INDIA :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No such disclosure required in Directors’ Report</a:t>
            </a:r>
          </a:p>
          <a:p>
            <a:r>
              <a:rPr lang="en-US" sz="2800" dirty="0" smtClean="0">
                <a:latin typeface="Albertus" pitchFamily="34" charset="0"/>
              </a:rPr>
              <a:t>Interest of Directors are required to be maintained in Statutory Register, Review and Reporting by Auditors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624</TotalTime>
  <Words>1379</Words>
  <Application>Microsoft Office PowerPoint</Application>
  <PresentationFormat>On-screen Show (4:3)</PresentationFormat>
  <Paragraphs>417</Paragraphs>
  <Slides>41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Equity</vt:lpstr>
      <vt:lpstr>  Global Trends In Corporate Reporting   CA Surendra Kumar Rakhecha  </vt:lpstr>
      <vt:lpstr>Global Reporting is a Tough Task </vt:lpstr>
      <vt:lpstr>                                      MANAGEMENT  is responsible to :   1. Regulators  2. Employees  3. Bankers   4. Society    ( Collectively known as stakeholders )  Required : Transparency for Credibility  Important :Quality vs. Quantity        : Investment Decisions         : Regulatory Control        : Employee Profit Sharing  </vt:lpstr>
      <vt:lpstr>General Information provided are :   1. Directors Report 2. Management Discussion and Analysis  3. Auditors’ Report 4. Financial Statements  Additional Information :   1. Company’s Historical Performance 2. Report on Current and Future Operations 3. Corporate Governance  4. Corporate Social Responsibilities </vt:lpstr>
      <vt:lpstr>Global Directors’ Reporting Practices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 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CONCLUSION</vt:lpstr>
      <vt:lpstr>Latest Development To Know About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Developments in Tax &amp; Corporate Laws</dc:title>
  <dc:creator/>
  <cp:lastModifiedBy>Lenovo</cp:lastModifiedBy>
  <cp:revision>162</cp:revision>
  <dcterms:created xsi:type="dcterms:W3CDTF">2006-08-16T00:00:00Z</dcterms:created>
  <dcterms:modified xsi:type="dcterms:W3CDTF">2012-01-17T16:31:01Z</dcterms:modified>
</cp:coreProperties>
</file>