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sigs" ContentType="application/vnd.openxmlformats-package.digital-signature-origin"/>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_xmlsignatures/sig1.xml" ContentType="application/vnd.openxmlformats-package.digital-signature-xmlsignatur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package/2006/relationships/digital-signature/origin" Target="_xmlsignatures/origin.sigs"/><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4" r:id="rId2"/>
  </p:sldMasterIdLst>
  <p:notesMasterIdLst>
    <p:notesMasterId r:id="rId12"/>
  </p:notesMasterIdLst>
  <p:sldIdLst>
    <p:sldId id="263" r:id="rId3"/>
    <p:sldId id="256" r:id="rId4"/>
    <p:sldId id="257" r:id="rId5"/>
    <p:sldId id="258" r:id="rId6"/>
    <p:sldId id="261" r:id="rId7"/>
    <p:sldId id="262" r:id="rId8"/>
    <p:sldId id="259" r:id="rId9"/>
    <p:sldId id="260"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sl0r3or7ybGzVomtWdJ1rQ" hashData="iY6oHfE83RtH1WWBzHw1UPx+bbs"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7" autoAdjust="0"/>
    <p:restoredTop sz="94737" autoAdjust="0"/>
  </p:normalViewPr>
  <p:slideViewPr>
    <p:cSldViewPr>
      <p:cViewPr varScale="1">
        <p:scale>
          <a:sx n="48" d="100"/>
          <a:sy n="48" d="100"/>
        </p:scale>
        <p:origin x="-58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1185A5-8E8F-4899-BEDC-5A85853B53D6}" type="datetimeFigureOut">
              <a:rPr lang="en-US" smtClean="0"/>
              <a:pPr/>
              <a:t>30/12/2009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758110-5DB6-43C5-8398-48833FBF886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45B80EC6-2F77-425C-8627-C524CCBB244D}" type="datetime1">
              <a:rPr lang="en-US" smtClean="0"/>
              <a:pPr/>
              <a:t>30/12/2009</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dirty="0" smtClean="0"/>
              <a:t>VINEET KUMAR SHARMA</a:t>
            </a:r>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0E0D9E-D6E7-4AD7-9746-D5286E2FBB70}" type="datetime1">
              <a:rPr lang="en-US" smtClean="0"/>
              <a:pPr/>
              <a:t>30/12/2009</a:t>
            </a:fld>
            <a:endParaRPr lang="en-US" dirty="0"/>
          </a:p>
        </p:txBody>
      </p:sp>
      <p:sp>
        <p:nvSpPr>
          <p:cNvPr id="5" name="Footer Placeholder 4"/>
          <p:cNvSpPr>
            <a:spLocks noGrp="1"/>
          </p:cNvSpPr>
          <p:nvPr>
            <p:ph type="ftr" sz="quarter" idx="11"/>
          </p:nvPr>
        </p:nvSpPr>
        <p:spPr/>
        <p:txBody>
          <a:bodyPr/>
          <a:lstStyle/>
          <a:p>
            <a:r>
              <a:rPr lang="en-US" dirty="0" smtClean="0"/>
              <a:t>VINEET KUMAR SHARMA</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B37C8D-411B-4A50-B9E1-241A4F4983A8}" type="datetime1">
              <a:rPr lang="en-US" smtClean="0"/>
              <a:pPr/>
              <a:t>30/12/2009</a:t>
            </a:fld>
            <a:endParaRPr lang="en-US" dirty="0"/>
          </a:p>
        </p:txBody>
      </p:sp>
      <p:sp>
        <p:nvSpPr>
          <p:cNvPr id="5" name="Footer Placeholder 4"/>
          <p:cNvSpPr>
            <a:spLocks noGrp="1"/>
          </p:cNvSpPr>
          <p:nvPr>
            <p:ph type="ftr" sz="quarter" idx="11"/>
          </p:nvPr>
        </p:nvSpPr>
        <p:spPr/>
        <p:txBody>
          <a:bodyPr/>
          <a:lstStyle/>
          <a:p>
            <a:r>
              <a:rPr lang="en-US" dirty="0" smtClean="0"/>
              <a:t>VINEET KUMAR SHARMA</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45B80EC6-2F77-425C-8627-C524CCBB244D}" type="datetime1">
              <a:rPr lang="en-US" smtClean="0"/>
              <a:pPr/>
              <a:t>30/12/2009</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r>
              <a:rPr lang="en-US" smtClean="0"/>
              <a:t>VINEET KUMAR SHARMA</a:t>
            </a:r>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580C6B98-2869-400A-83A0-A5DD49F16E20}" type="datetime1">
              <a:rPr lang="en-US" smtClean="0"/>
              <a:pPr/>
              <a:t>30/12/2009</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r>
              <a:rPr lang="en-US" smtClean="0"/>
              <a:t>VINEET KUMAR SHARMA</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F32EA530-AFD5-489D-8482-336D9B3CC18B}" type="datetime1">
              <a:rPr lang="en-US" smtClean="0"/>
              <a:pPr/>
              <a:t>30/12/2009</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r>
              <a:rPr lang="en-US" smtClean="0"/>
              <a:t>VINEET KUMAR SHARMA</a:t>
            </a:r>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8AB4909D-06D1-40A6-B660-34ECA8EC6502}" type="datetime1">
              <a:rPr lang="en-US" smtClean="0"/>
              <a:pPr/>
              <a:t>30/12/2009</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r>
              <a:rPr lang="en-US" smtClean="0"/>
              <a:t>VINEET KUMAR SHARMA</a:t>
            </a:r>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C94CC5B5-02B3-43EC-B5AA-2FA1B1284B56}" type="datetime1">
              <a:rPr lang="en-US" smtClean="0"/>
              <a:pPr/>
              <a:t>30/12/2009</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r>
              <a:rPr lang="en-US" smtClean="0"/>
              <a:t>VINEET KUMAR SHARMA</a:t>
            </a:r>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95F264A-4FC0-45D7-BFFC-21003ED130A8}" type="datetime1">
              <a:rPr lang="en-US" smtClean="0"/>
              <a:pPr/>
              <a:t>30/12/2009</a:t>
            </a:fld>
            <a:endParaRPr lang="en-US" dirty="0"/>
          </a:p>
        </p:txBody>
      </p:sp>
      <p:sp>
        <p:nvSpPr>
          <p:cNvPr id="4" name="Footer Placeholder 3"/>
          <p:cNvSpPr>
            <a:spLocks noGrp="1"/>
          </p:cNvSpPr>
          <p:nvPr>
            <p:ph type="ftr" sz="quarter" idx="11"/>
          </p:nvPr>
        </p:nvSpPr>
        <p:spPr/>
        <p:txBody>
          <a:bodyPr/>
          <a:lstStyle/>
          <a:p>
            <a:r>
              <a:rPr lang="en-US" smtClean="0"/>
              <a:t>VINEET KUMAR SHARMA</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0C1361EE-9797-4822-9749-7C542D547D54}" type="datetime1">
              <a:rPr lang="en-US" smtClean="0"/>
              <a:pPr/>
              <a:t>30/12/2009</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r>
              <a:rPr lang="en-US" smtClean="0"/>
              <a:t>VINEET KUMAR SHARMA</a:t>
            </a:r>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7F1CA76A-C5C9-4A63-A596-A4D2B6433A78}" type="datetime1">
              <a:rPr lang="en-US" smtClean="0"/>
              <a:pPr/>
              <a:t>30/12/2009</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r>
              <a:rPr lang="en-US" smtClean="0"/>
              <a:t>VINEET KUMAR SHARMA</a:t>
            </a:r>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80C6B98-2869-400A-83A0-A5DD49F16E20}" type="datetime1">
              <a:rPr lang="en-US" smtClean="0"/>
              <a:pPr/>
              <a:t>30/12/2009</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r>
              <a:rPr lang="en-US" dirty="0" smtClean="0"/>
              <a:t>VINEET KUMAR SHARMA</a:t>
            </a:r>
            <a:endParaRPr lang="en-US" dirty="0"/>
          </a:p>
        </p:txBody>
      </p:sp>
    </p:spTree>
  </p:cSld>
  <p:clrMapOvr>
    <a:masterClrMapping/>
  </p:clrMapOvr>
  <p:transition spd="slow">
    <p:dissolve/>
    <p:sndAc>
      <p:stSnd>
        <p:snd r:embed="rId1" name="chimes.wav" builtIn="1"/>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6EC264A5-FF33-48BE-B671-D351329170CD}" type="datetime1">
              <a:rPr lang="en-US" smtClean="0"/>
              <a:pPr/>
              <a:t>30/12/2009</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r>
              <a:rPr lang="en-US" smtClean="0"/>
              <a:t>VINEET KUMAR SHARMA</a:t>
            </a:r>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0E0D9E-D6E7-4AD7-9746-D5286E2FBB70}" type="datetime1">
              <a:rPr lang="en-US" smtClean="0"/>
              <a:pPr/>
              <a:t>30/12/2009</a:t>
            </a:fld>
            <a:endParaRPr lang="en-US" dirty="0"/>
          </a:p>
        </p:txBody>
      </p:sp>
      <p:sp>
        <p:nvSpPr>
          <p:cNvPr id="5" name="Footer Placeholder 4"/>
          <p:cNvSpPr>
            <a:spLocks noGrp="1"/>
          </p:cNvSpPr>
          <p:nvPr>
            <p:ph type="ftr" sz="quarter" idx="11"/>
          </p:nvPr>
        </p:nvSpPr>
        <p:spPr/>
        <p:txBody>
          <a:bodyPr/>
          <a:lstStyle/>
          <a:p>
            <a:r>
              <a:rPr lang="en-US" smtClean="0"/>
              <a:t>VINEET KUMAR SHARMA</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B37C8D-411B-4A50-B9E1-241A4F4983A8}" type="datetime1">
              <a:rPr lang="en-US" smtClean="0"/>
              <a:pPr/>
              <a:t>30/12/2009</a:t>
            </a:fld>
            <a:endParaRPr lang="en-US" dirty="0"/>
          </a:p>
        </p:txBody>
      </p:sp>
      <p:sp>
        <p:nvSpPr>
          <p:cNvPr id="5" name="Footer Placeholder 4"/>
          <p:cNvSpPr>
            <a:spLocks noGrp="1"/>
          </p:cNvSpPr>
          <p:nvPr>
            <p:ph type="ftr" sz="quarter" idx="11"/>
          </p:nvPr>
        </p:nvSpPr>
        <p:spPr/>
        <p:txBody>
          <a:bodyPr/>
          <a:lstStyle/>
          <a:p>
            <a:r>
              <a:rPr lang="en-US" smtClean="0"/>
              <a:t>VINEET KUMAR SHARMA</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32EA530-AFD5-489D-8482-336D9B3CC18B}" type="datetime1">
              <a:rPr lang="en-US" smtClean="0"/>
              <a:pPr/>
              <a:t>30/12/2009</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dirty="0" smtClean="0"/>
              <a:t>VINEET KUMAR SHARMA</a:t>
            </a:r>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AB4909D-06D1-40A6-B660-34ECA8EC6502}" type="datetime1">
              <a:rPr lang="en-US" smtClean="0"/>
              <a:pPr/>
              <a:t>30/12/2009</a:t>
            </a:fld>
            <a:endParaRPr lang="en-US" dirty="0"/>
          </a:p>
        </p:txBody>
      </p:sp>
      <p:sp>
        <p:nvSpPr>
          <p:cNvPr id="6" name="Footer Placeholder 5"/>
          <p:cNvSpPr>
            <a:spLocks noGrp="1"/>
          </p:cNvSpPr>
          <p:nvPr>
            <p:ph type="ftr" sz="quarter" idx="11"/>
          </p:nvPr>
        </p:nvSpPr>
        <p:spPr/>
        <p:txBody>
          <a:bodyPr/>
          <a:lstStyle/>
          <a:p>
            <a:r>
              <a:rPr lang="en-US" dirty="0" smtClean="0"/>
              <a:t>VINEET KUMAR SHARMA</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dissolve/>
    <p:sndAc>
      <p:stSnd>
        <p:snd r:embed="rId1" name="chimes.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94CC5B5-02B3-43EC-B5AA-2FA1B1284B56}" type="datetime1">
              <a:rPr lang="en-US" smtClean="0"/>
              <a:pPr/>
              <a:t>30/12/2009</a:t>
            </a:fld>
            <a:endParaRPr lang="en-US" dirty="0"/>
          </a:p>
        </p:txBody>
      </p:sp>
      <p:sp>
        <p:nvSpPr>
          <p:cNvPr id="8" name="Footer Placeholder 7"/>
          <p:cNvSpPr>
            <a:spLocks noGrp="1"/>
          </p:cNvSpPr>
          <p:nvPr>
            <p:ph type="ftr" sz="quarter" idx="11"/>
          </p:nvPr>
        </p:nvSpPr>
        <p:spPr/>
        <p:txBody>
          <a:bodyPr/>
          <a:lstStyle/>
          <a:p>
            <a:r>
              <a:rPr lang="en-US" dirty="0" smtClean="0"/>
              <a:t>VINEET KUMAR SHARMA</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slow">
    <p:dissolve/>
    <p:sndAc>
      <p:stSnd>
        <p:snd r:embed="rId1" name="chimes.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95F264A-4FC0-45D7-BFFC-21003ED130A8}" type="datetime1">
              <a:rPr lang="en-US" smtClean="0"/>
              <a:pPr/>
              <a:t>30/12/2009</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r>
              <a:rPr lang="en-US" dirty="0" smtClean="0"/>
              <a:t>VINEET KUMAR SHARMA</a:t>
            </a:r>
            <a:endParaRPr lang="en-US" dirty="0"/>
          </a:p>
        </p:txBody>
      </p:sp>
    </p:spTree>
  </p:cSld>
  <p:clrMapOvr>
    <a:masterClrMapping/>
  </p:clrMapOvr>
  <p:transition spd="slow">
    <p:dissolve/>
    <p:sndAc>
      <p:stSnd>
        <p:snd r:embed="rId1" name="chimes.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361EE-9797-4822-9749-7C542D547D54}" type="datetime1">
              <a:rPr lang="en-US" smtClean="0"/>
              <a:pPr/>
              <a:t>30/12/2009</a:t>
            </a:fld>
            <a:endParaRPr lang="en-US" dirty="0"/>
          </a:p>
        </p:txBody>
      </p:sp>
      <p:sp>
        <p:nvSpPr>
          <p:cNvPr id="3" name="Footer Placeholder 2"/>
          <p:cNvSpPr>
            <a:spLocks noGrp="1"/>
          </p:cNvSpPr>
          <p:nvPr>
            <p:ph type="ftr" sz="quarter" idx="11"/>
          </p:nvPr>
        </p:nvSpPr>
        <p:spPr/>
        <p:txBody>
          <a:bodyPr/>
          <a:lstStyle/>
          <a:p>
            <a:r>
              <a:rPr lang="en-US" dirty="0" smtClean="0"/>
              <a:t>VINEET KUMAR SHARMA</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spd="slow">
    <p:dissolve/>
    <p:sndAc>
      <p:stSnd>
        <p:snd r:embed="rId1" name="chimes.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F1CA76A-C5C9-4A63-A596-A4D2B6433A78}" type="datetime1">
              <a:rPr lang="en-US" smtClean="0"/>
              <a:pPr/>
              <a:t>30/12/2009</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r>
              <a:rPr lang="en-US" dirty="0" smtClean="0"/>
              <a:t>VINEET KUMAR SHARMA</a:t>
            </a:r>
            <a:endParaRPr lang="en-US" dirty="0"/>
          </a:p>
        </p:txBody>
      </p:sp>
    </p:spTree>
  </p:cSld>
  <p:clrMapOvr>
    <a:overrideClrMapping bg1="lt1" tx1="dk1" bg2="lt2" tx2="dk2" accent1="accent1" accent2="accent2" accent3="accent3" accent4="accent4" accent5="accent5" accent6="accent6" hlink="hlink" folHlink="folHlink"/>
  </p:clrMapOvr>
  <p:transition spd="slow">
    <p:dissolve/>
    <p:sndAc>
      <p:stSnd>
        <p:snd r:embed="rId1" name="chimes.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EC264A5-FF33-48BE-B671-D351329170CD}" type="datetime1">
              <a:rPr lang="en-US" smtClean="0"/>
              <a:pPr/>
              <a:t>30/12/2009</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r>
              <a:rPr lang="en-US" dirty="0" smtClean="0"/>
              <a:t>VINEET KUMAR SHARMA</a:t>
            </a:r>
            <a:endParaRPr lang="en-US" dirty="0"/>
          </a:p>
        </p:txBody>
      </p:sp>
    </p:spTree>
  </p:cSld>
  <p:clrMapOvr>
    <a:masterClrMapping/>
  </p:clrMapOvr>
  <p:transition spd="slow">
    <p:dissolve/>
    <p:sndAc>
      <p:stSnd>
        <p:snd r:embed="rId1" name="chimes.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4B7DEF0-AF0A-45ED-91BA-72CB23174009}" type="datetime1">
              <a:rPr lang="en-US" smtClean="0"/>
              <a:pPr/>
              <a:t>30/12/2009</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dirty="0" smtClean="0"/>
              <a:t>VINEET KUMAR SHARMA</a:t>
            </a:r>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dissolve/>
    <p:sndAc>
      <p:stSnd>
        <p:snd r:embed="rId13" name="chimes.wav" builtIn="1"/>
      </p:stSnd>
    </p:sndAc>
  </p:transition>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4B7DEF0-AF0A-45ED-91BA-72CB23174009}" type="datetime1">
              <a:rPr lang="en-US" smtClean="0"/>
              <a:pPr/>
              <a:t>30/12/2009</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VINEET KUMAR SHARMA</a:t>
            </a:r>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dissolve/>
    <p:sndAc>
      <p:stSnd>
        <p:snd r:embed="rId13" name="chimes.wav" builtIn="1"/>
      </p:stSnd>
    </p:sndAc>
  </p:transition>
  <p:hf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Excel_Worksheet1.xlsx"/></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Excel_Worksheet2.xls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19456" y="150896"/>
            <a:ext cx="3819144" cy="6400800"/>
          </a:xfrm>
        </p:spPr>
        <p:txBody>
          <a:bodyPr vert="horz" anchor="t" anchorCtr="0"/>
          <a:lstStyle/>
          <a:p>
            <a:r>
              <a:rPr lang="en-US" dirty="0" smtClean="0">
                <a:solidFill>
                  <a:schemeClr val="accent6">
                    <a:lumMod val="60000"/>
                    <a:lumOff val="40000"/>
                  </a:schemeClr>
                </a:solidFill>
              </a:rPr>
              <a:t/>
            </a:r>
            <a:br>
              <a:rPr lang="en-US" dirty="0" smtClean="0">
                <a:solidFill>
                  <a:schemeClr val="accent6">
                    <a:lumMod val="60000"/>
                    <a:lumOff val="40000"/>
                  </a:schemeClr>
                </a:solidFill>
              </a:rPr>
            </a:br>
            <a:r>
              <a:rPr lang="en-US" sz="4000" dirty="0" smtClean="0">
                <a:solidFill>
                  <a:schemeClr val="accent6">
                    <a:lumMod val="60000"/>
                    <a:lumOff val="40000"/>
                  </a:schemeClr>
                </a:solidFill>
                <a:latin typeface="Algerian" pitchFamily="82" charset="0"/>
              </a:rPr>
              <a:t>Vineet Kumar </a:t>
            </a:r>
            <a:r>
              <a:rPr lang="en-US" sz="4000" dirty="0" err="1" smtClean="0">
                <a:solidFill>
                  <a:schemeClr val="accent6">
                    <a:lumMod val="60000"/>
                    <a:lumOff val="40000"/>
                  </a:schemeClr>
                </a:solidFill>
                <a:latin typeface="Algerian" pitchFamily="82" charset="0"/>
              </a:rPr>
              <a:t>sharma</a:t>
            </a:r>
            <a:r>
              <a:rPr lang="en-US" sz="4000" dirty="0" smtClean="0">
                <a:solidFill>
                  <a:schemeClr val="accent6">
                    <a:lumMod val="60000"/>
                    <a:lumOff val="40000"/>
                  </a:schemeClr>
                </a:solidFill>
                <a:latin typeface="Algerian" pitchFamily="82" charset="0"/>
              </a:rPr>
              <a:t/>
            </a:r>
            <a:br>
              <a:rPr lang="en-US" sz="4000" dirty="0" smtClean="0">
                <a:solidFill>
                  <a:schemeClr val="accent6">
                    <a:lumMod val="60000"/>
                    <a:lumOff val="40000"/>
                  </a:schemeClr>
                </a:solidFill>
                <a:latin typeface="Algerian" pitchFamily="82" charset="0"/>
              </a:rPr>
            </a:br>
            <a:r>
              <a:rPr lang="en-US" dirty="0" smtClean="0">
                <a:solidFill>
                  <a:schemeClr val="accent6">
                    <a:lumMod val="60000"/>
                    <a:lumOff val="40000"/>
                  </a:schemeClr>
                </a:solidFill>
                <a:latin typeface="Algerian" pitchFamily="82" charset="0"/>
              </a:rPr>
              <a:t>Mobile:</a:t>
            </a:r>
            <a:br>
              <a:rPr lang="en-US" dirty="0" smtClean="0">
                <a:solidFill>
                  <a:schemeClr val="accent6">
                    <a:lumMod val="60000"/>
                    <a:lumOff val="40000"/>
                  </a:schemeClr>
                </a:solidFill>
                <a:latin typeface="Algerian" pitchFamily="82" charset="0"/>
              </a:rPr>
            </a:br>
            <a:r>
              <a:rPr lang="en-US" dirty="0" smtClean="0">
                <a:solidFill>
                  <a:schemeClr val="accent6">
                    <a:lumMod val="60000"/>
                    <a:lumOff val="40000"/>
                  </a:schemeClr>
                </a:solidFill>
                <a:latin typeface="Algerian" pitchFamily="82" charset="0"/>
              </a:rPr>
              <a:t>     +91-9868605269</a:t>
            </a:r>
            <a:br>
              <a:rPr lang="en-US" dirty="0" smtClean="0">
                <a:solidFill>
                  <a:schemeClr val="accent6">
                    <a:lumMod val="60000"/>
                    <a:lumOff val="40000"/>
                  </a:schemeClr>
                </a:solidFill>
                <a:latin typeface="Algerian" pitchFamily="82" charset="0"/>
              </a:rPr>
            </a:br>
            <a:r>
              <a:rPr lang="en-US" dirty="0" smtClean="0">
                <a:solidFill>
                  <a:schemeClr val="accent6">
                    <a:lumMod val="60000"/>
                    <a:lumOff val="40000"/>
                  </a:schemeClr>
                </a:solidFill>
                <a:latin typeface="Algerian" pitchFamily="82" charset="0"/>
              </a:rPr>
              <a:t>E-mail:</a:t>
            </a:r>
            <a:br>
              <a:rPr lang="en-US" dirty="0" smtClean="0">
                <a:solidFill>
                  <a:schemeClr val="accent6">
                    <a:lumMod val="60000"/>
                    <a:lumOff val="40000"/>
                  </a:schemeClr>
                </a:solidFill>
                <a:latin typeface="Algerian" pitchFamily="82" charset="0"/>
              </a:rPr>
            </a:br>
            <a:r>
              <a:rPr lang="en-US" dirty="0" smtClean="0">
                <a:solidFill>
                  <a:schemeClr val="accent6">
                    <a:lumMod val="60000"/>
                    <a:lumOff val="40000"/>
                  </a:schemeClr>
                </a:solidFill>
                <a:latin typeface="Algerian" pitchFamily="82" charset="0"/>
              </a:rPr>
              <a:t>Vks_ok@rocketmail.com/Vineetshamra180790@rocketmail.com</a:t>
            </a:r>
            <a:r>
              <a:rPr lang="en-US" dirty="0" smtClean="0">
                <a:latin typeface="Algerian" pitchFamily="82" charset="0"/>
              </a:rPr>
              <a:t/>
            </a:r>
            <a:br>
              <a:rPr lang="en-US" dirty="0" smtClean="0">
                <a:latin typeface="Algerian" pitchFamily="82" charset="0"/>
              </a:rPr>
            </a:br>
            <a:endParaRPr lang="en-US" dirty="0">
              <a:latin typeface="Algerian" pitchFamily="82" charset="0"/>
            </a:endParaRPr>
          </a:p>
        </p:txBody>
      </p:sp>
      <p:pic>
        <p:nvPicPr>
          <p:cNvPr id="12" name="Picture Placeholder 11" descr="Vineet.jpg"/>
          <p:cNvPicPr>
            <a:picLocks noGrp="1" noChangeAspect="1"/>
          </p:cNvPicPr>
          <p:nvPr>
            <p:ph type="pic" idx="1"/>
          </p:nvPr>
        </p:nvPicPr>
        <p:blipFill>
          <a:blip r:embed="rId3"/>
          <a:srcRect t="1020" b="1020"/>
          <a:stretch>
            <a:fillRect/>
          </a:stretch>
        </p:blipFill>
        <p:spPr>
          <a:xfrm>
            <a:off x="4329112" y="374650"/>
            <a:ext cx="4433888" cy="5486400"/>
          </a:xfrm>
        </p:spPr>
      </p:pic>
      <p:sp>
        <p:nvSpPr>
          <p:cNvPr id="4" name="Footer Placeholder 3"/>
          <p:cNvSpPr>
            <a:spLocks noGrp="1"/>
          </p:cNvSpPr>
          <p:nvPr>
            <p:ph type="ftr" sz="quarter" idx="11"/>
          </p:nvPr>
        </p:nvSpPr>
        <p:spPr/>
        <p:txBody>
          <a:bodyPr/>
          <a:lstStyle/>
          <a:p>
            <a:r>
              <a:rPr lang="en-US" dirty="0" smtClean="0"/>
              <a:t>VINEET KUMAR SHARMA</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dirty="0"/>
          </a:p>
        </p:txBody>
      </p:sp>
    </p:spTree>
  </p:cSld>
  <p:clrMapOvr>
    <a:masterClrMapping/>
  </p:clrMapOvr>
  <p:transition spd="slow">
    <p:dissolve/>
    <p:sndAc>
      <p:stSnd>
        <p:snd r:embed="rId2" name="chimes.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0"/>
            <a:ext cx="7467600" cy="1143000"/>
          </a:xfrm>
        </p:spPr>
        <p:txBody>
          <a:bodyPr>
            <a:noAutofit/>
          </a:bodyPr>
          <a:lstStyle/>
          <a:p>
            <a:pPr algn="ctr"/>
            <a:r>
              <a:rPr lang="en-US" sz="7200" b="1" dirty="0" smtClean="0">
                <a:effectLst>
                  <a:glow rad="139700">
                    <a:schemeClr val="accent2">
                      <a:satMod val="175000"/>
                      <a:alpha val="40000"/>
                    </a:schemeClr>
                  </a:glow>
                  <a:reflection blurRad="6350" stA="55000" endA="50" endPos="85000" dist="29997" dir="5400000" sy="-100000" algn="bl" rotWithShape="0"/>
                </a:effectLst>
              </a:rPr>
              <a:t>Minimum Alternative Tax </a:t>
            </a:r>
            <a:br>
              <a:rPr lang="en-US" sz="7200" b="1" dirty="0" smtClean="0">
                <a:effectLst>
                  <a:glow rad="139700">
                    <a:schemeClr val="accent2">
                      <a:satMod val="175000"/>
                      <a:alpha val="40000"/>
                    </a:schemeClr>
                  </a:glow>
                  <a:reflection blurRad="6350" stA="55000" endA="50" endPos="85000" dist="29997" dir="5400000" sy="-100000" algn="bl" rotWithShape="0"/>
                </a:effectLst>
              </a:rPr>
            </a:br>
            <a:r>
              <a:rPr lang="en-US" sz="7200" b="1" dirty="0" smtClean="0">
                <a:effectLst>
                  <a:glow rad="139700">
                    <a:schemeClr val="accent2">
                      <a:satMod val="175000"/>
                      <a:alpha val="40000"/>
                    </a:schemeClr>
                  </a:glow>
                  <a:reflection blurRad="6350" stA="55000" endA="50" endPos="85000" dist="29997" dir="5400000" sy="-100000" algn="bl" rotWithShape="0"/>
                </a:effectLst>
              </a:rPr>
              <a:t>(MAT)</a:t>
            </a:r>
            <a:endParaRPr lang="en-US" sz="7200" b="1" dirty="0">
              <a:effectLst>
                <a:glow rad="139700">
                  <a:schemeClr val="accent2">
                    <a:satMod val="175000"/>
                    <a:alpha val="40000"/>
                  </a:schemeClr>
                </a:glow>
                <a:reflection blurRad="6350" stA="55000" endA="50" endPos="85000" dist="29997" dir="5400000" sy="-100000" algn="bl" rotWithShape="0"/>
              </a:effectLst>
            </a:endParaRPr>
          </a:p>
        </p:txBody>
      </p:sp>
      <p:sp>
        <p:nvSpPr>
          <p:cNvPr id="3" name="Slide Number Placeholder 2"/>
          <p:cNvSpPr>
            <a:spLocks noGrp="1"/>
          </p:cNvSpPr>
          <p:nvPr>
            <p:ph type="sldNum" sz="quarter" idx="11"/>
          </p:nvPr>
        </p:nvSpPr>
        <p:spPr/>
        <p:txBody>
          <a:bodyPr/>
          <a:lstStyle/>
          <a:p>
            <a:fld id="{B6F15528-21DE-4FAA-801E-634DDDAF4B2B}" type="slidenum">
              <a:rPr lang="en-US" smtClean="0"/>
              <a:pPr/>
              <a:t>2</a:t>
            </a:fld>
            <a:endParaRPr lang="en-US" dirty="0"/>
          </a:p>
        </p:txBody>
      </p:sp>
      <p:sp>
        <p:nvSpPr>
          <p:cNvPr id="4" name="Footer Placeholder 3"/>
          <p:cNvSpPr>
            <a:spLocks noGrp="1"/>
          </p:cNvSpPr>
          <p:nvPr>
            <p:ph type="ftr" sz="quarter" idx="12"/>
          </p:nvPr>
        </p:nvSpPr>
        <p:spPr>
          <a:xfrm>
            <a:off x="6019800" y="6339840"/>
            <a:ext cx="3200400" cy="365760"/>
          </a:xfrm>
        </p:spPr>
        <p:txBody>
          <a:bodyPr/>
          <a:lstStyle/>
          <a:p>
            <a:r>
              <a:rPr lang="en-US" sz="1400" b="1" dirty="0" smtClean="0"/>
              <a:t>VINEET KUMAR SHARMA</a:t>
            </a:r>
            <a:endParaRPr lang="en-US" sz="1400" b="1" dirty="0"/>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Minimum Alternative Tax - Requirement</a:t>
            </a:r>
            <a:endParaRPr lang="en-US" b="1" dirty="0"/>
          </a:p>
        </p:txBody>
      </p:sp>
      <p:sp>
        <p:nvSpPr>
          <p:cNvPr id="3" name="Content Placeholder 2"/>
          <p:cNvSpPr>
            <a:spLocks noGrp="1"/>
          </p:cNvSpPr>
          <p:nvPr>
            <p:ph sz="quarter" idx="1"/>
          </p:nvPr>
        </p:nvSpPr>
        <p:spPr/>
        <p:txBody>
          <a:bodyPr/>
          <a:lstStyle/>
          <a:p>
            <a:pPr algn="just"/>
            <a:r>
              <a:rPr lang="en-US" dirty="0" smtClean="0"/>
              <a:t>Since, the company’s Profit &amp; Loss Account are prepared according to the provisions of Companies Act. However, they are liable to pay tax in accordance with Income Tax Act provisions. In many cases, companies are showing profit as per Companies Act, but not paying any tax due to loss or insufficient computed as per Income Tax.</a:t>
            </a:r>
          </a:p>
          <a:p>
            <a:pPr algn="just"/>
            <a:r>
              <a:rPr lang="en-US" dirty="0" smtClean="0"/>
              <a:t>To bring such companies under dominance, the Government has introduced section 115JB.</a:t>
            </a: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3</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par>
                          <p:cTn id="14" fill="hold">
                            <p:stCondLst>
                              <p:cond delay="2000"/>
                            </p:stCondLst>
                            <p:childTnLst>
                              <p:par>
                                <p:cTn id="15" presetID="51" presetClass="entr" presetSubtype="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770" decel="100000"/>
                                        <p:tgtEl>
                                          <p:spTgt spid="3">
                                            <p:txEl>
                                              <p:pRg st="0" end="0"/>
                                            </p:txEl>
                                          </p:spTgt>
                                        </p:tgtEl>
                                      </p:cBhvr>
                                    </p:animEffect>
                                    <p:animScale>
                                      <p:cBhvr>
                                        <p:cTn id="18" dur="770" decel="100000"/>
                                        <p:tgtEl>
                                          <p:spTgt spid="3">
                                            <p:txEl>
                                              <p:pRg st="0" end="0"/>
                                            </p:txEl>
                                          </p:spTgt>
                                        </p:tgtEl>
                                      </p:cBhvr>
                                      <p:from x="10000" y="10000"/>
                                      <p:to x="200000" y="450000"/>
                                    </p:animScale>
                                    <p:animScale>
                                      <p:cBhvr>
                                        <p:cTn id="19" dur="1230" accel="100000" fill="hold">
                                          <p:stCondLst>
                                            <p:cond delay="770"/>
                                          </p:stCondLst>
                                        </p:cTn>
                                        <p:tgtEl>
                                          <p:spTgt spid="3">
                                            <p:txEl>
                                              <p:pRg st="0" end="0"/>
                                            </p:txEl>
                                          </p:spTgt>
                                        </p:tgtEl>
                                      </p:cBhvr>
                                      <p:from x="200000" y="450000"/>
                                      <p:to x="100000" y="100000"/>
                                    </p:animScale>
                                    <p:set>
                                      <p:cBhvr>
                                        <p:cTn id="20" dur="770" fill="hold"/>
                                        <p:tgtEl>
                                          <p:spTgt spid="3">
                                            <p:txEl>
                                              <p:pRg st="0" end="0"/>
                                            </p:txEl>
                                          </p:spTgt>
                                        </p:tgtEl>
                                        <p:attrNameLst>
                                          <p:attrName>ppt_x</p:attrName>
                                        </p:attrNameLst>
                                      </p:cBhvr>
                                      <p:to>
                                        <p:strVal val="(0.5)"/>
                                      </p:to>
                                    </p:set>
                                    <p:anim from="(0.5)" to="(#ppt_x)" calcmode="lin" valueType="num">
                                      <p:cBhvr>
                                        <p:cTn id="21" dur="1230" accel="100000" fill="hold">
                                          <p:stCondLst>
                                            <p:cond delay="770"/>
                                          </p:stCondLst>
                                        </p:cTn>
                                        <p:tgtEl>
                                          <p:spTgt spid="3">
                                            <p:txEl>
                                              <p:pRg st="0" end="0"/>
                                            </p:txEl>
                                          </p:spTgt>
                                        </p:tgtEl>
                                        <p:attrNameLst>
                                          <p:attrName>ppt_x</p:attrName>
                                        </p:attrNameLst>
                                      </p:cBhvr>
                                    </p:anim>
                                    <p:set>
                                      <p:cBhvr>
                                        <p:cTn id="22" dur="770" fill="hold"/>
                                        <p:tgtEl>
                                          <p:spTgt spid="3">
                                            <p:txEl>
                                              <p:pRg st="0" end="0"/>
                                            </p:txEl>
                                          </p:spTgt>
                                        </p:tgtEl>
                                        <p:attrNameLst>
                                          <p:attrName>ppt_y</p:attrName>
                                        </p:attrNameLst>
                                      </p:cBhvr>
                                      <p:to>
                                        <p:strVal val="(#ppt_y+0.4)"/>
                                      </p:to>
                                    </p:set>
                                    <p:anim from="(#ppt_y+0.4)" to="(#ppt_y)" calcmode="lin" valueType="num">
                                      <p:cBhvr>
                                        <p:cTn id="23" dur="1230" accel="100000" fill="hold">
                                          <p:stCondLst>
                                            <p:cond delay="770"/>
                                          </p:stCondLst>
                                        </p:cTn>
                                        <p:tgtEl>
                                          <p:spTgt spid="3">
                                            <p:txEl>
                                              <p:pRg st="0" end="0"/>
                                            </p:txEl>
                                          </p:spTgt>
                                        </p:tgtEl>
                                        <p:attrNameLst>
                                          <p:attrName>ppt_y</p:attrName>
                                        </p:attrNameLst>
                                      </p:cBhvr>
                                    </p:anim>
                                  </p:childTnLst>
                                </p:cTn>
                              </p:par>
                            </p:childTnLst>
                          </p:cTn>
                        </p:par>
                        <p:par>
                          <p:cTn id="24" fill="hold">
                            <p:stCondLst>
                              <p:cond delay="4000"/>
                            </p:stCondLst>
                            <p:childTnLst>
                              <p:par>
                                <p:cTn id="25" presetID="51" presetClass="entr" presetSubtype="0" fill="hold"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770" decel="100000"/>
                                        <p:tgtEl>
                                          <p:spTgt spid="3">
                                            <p:txEl>
                                              <p:pRg st="1" end="1"/>
                                            </p:txEl>
                                          </p:spTgt>
                                        </p:tgtEl>
                                      </p:cBhvr>
                                    </p:animEffect>
                                    <p:animScale>
                                      <p:cBhvr>
                                        <p:cTn id="28" dur="770" decel="100000"/>
                                        <p:tgtEl>
                                          <p:spTgt spid="3">
                                            <p:txEl>
                                              <p:pRg st="1" end="1"/>
                                            </p:txEl>
                                          </p:spTgt>
                                        </p:tgtEl>
                                      </p:cBhvr>
                                      <p:from x="10000" y="10000"/>
                                      <p:to x="200000" y="450000"/>
                                    </p:animScale>
                                    <p:animScale>
                                      <p:cBhvr>
                                        <p:cTn id="29" dur="1230" accel="100000" fill="hold">
                                          <p:stCondLst>
                                            <p:cond delay="770"/>
                                          </p:stCondLst>
                                        </p:cTn>
                                        <p:tgtEl>
                                          <p:spTgt spid="3">
                                            <p:txEl>
                                              <p:pRg st="1" end="1"/>
                                            </p:txEl>
                                          </p:spTgt>
                                        </p:tgtEl>
                                      </p:cBhvr>
                                      <p:from x="200000" y="450000"/>
                                      <p:to x="100000" y="100000"/>
                                    </p:animScale>
                                    <p:set>
                                      <p:cBhvr>
                                        <p:cTn id="30" dur="770" fill="hold"/>
                                        <p:tgtEl>
                                          <p:spTgt spid="3">
                                            <p:txEl>
                                              <p:pRg st="1" end="1"/>
                                            </p:txEl>
                                          </p:spTgt>
                                        </p:tgtEl>
                                        <p:attrNameLst>
                                          <p:attrName>ppt_x</p:attrName>
                                        </p:attrNameLst>
                                      </p:cBhvr>
                                      <p:to>
                                        <p:strVal val="(0.5)"/>
                                      </p:to>
                                    </p:set>
                                    <p:anim from="(0.5)" to="(#ppt_x)" calcmode="lin" valueType="num">
                                      <p:cBhvr>
                                        <p:cTn id="31" dur="1230" accel="100000" fill="hold">
                                          <p:stCondLst>
                                            <p:cond delay="770"/>
                                          </p:stCondLst>
                                        </p:cTn>
                                        <p:tgtEl>
                                          <p:spTgt spid="3">
                                            <p:txEl>
                                              <p:pRg st="1" end="1"/>
                                            </p:txEl>
                                          </p:spTgt>
                                        </p:tgtEl>
                                        <p:attrNameLst>
                                          <p:attrName>ppt_x</p:attrName>
                                        </p:attrNameLst>
                                      </p:cBhvr>
                                    </p:anim>
                                    <p:set>
                                      <p:cBhvr>
                                        <p:cTn id="32" dur="770" fill="hold"/>
                                        <p:tgtEl>
                                          <p:spTgt spid="3">
                                            <p:txEl>
                                              <p:pRg st="1" end="1"/>
                                            </p:txEl>
                                          </p:spTgt>
                                        </p:tgtEl>
                                        <p:attrNameLst>
                                          <p:attrName>ppt_y</p:attrName>
                                        </p:attrNameLst>
                                      </p:cBhvr>
                                      <p:to>
                                        <p:strVal val="(#ppt_y+0.4)"/>
                                      </p:to>
                                    </p:set>
                                    <p:anim from="(#ppt_y+0.4)" to="(#ppt_y)" calcmode="lin" valueType="num">
                                      <p:cBhvr>
                                        <p:cTn id="33" dur="1230" accel="100000" fill="hold">
                                          <p:stCondLst>
                                            <p:cond delay="770"/>
                                          </p:stCondLst>
                                        </p:cTn>
                                        <p:tgtEl>
                                          <p:spTgt spid="3">
                                            <p:txEl>
                                              <p:pRg st="1" end="1"/>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Minimum Alternative Tax – </a:t>
            </a:r>
            <a:br>
              <a:rPr lang="en-US" b="1" dirty="0" smtClean="0"/>
            </a:br>
            <a:r>
              <a:rPr lang="en-US" b="1" dirty="0" smtClean="0"/>
              <a:t>Section 115JB</a:t>
            </a:r>
            <a:endParaRPr lang="en-US" b="1" dirty="0"/>
          </a:p>
        </p:txBody>
      </p:sp>
      <p:sp>
        <p:nvSpPr>
          <p:cNvPr id="3" name="Content Placeholder 2"/>
          <p:cNvSpPr>
            <a:spLocks noGrp="1"/>
          </p:cNvSpPr>
          <p:nvPr>
            <p:ph sz="quarter" idx="1"/>
          </p:nvPr>
        </p:nvSpPr>
        <p:spPr/>
        <p:txBody>
          <a:bodyPr/>
          <a:lstStyle/>
          <a:p>
            <a:pPr algn="just"/>
            <a:r>
              <a:rPr lang="en-US" dirty="0" smtClean="0"/>
              <a:t>This is an extension of Section 115JA inserted during Finance Act, 2000 w.e.f. April 1</a:t>
            </a:r>
            <a:r>
              <a:rPr lang="en-US" baseline="30000" dirty="0" smtClean="0"/>
              <a:t>st</a:t>
            </a:r>
            <a:r>
              <a:rPr lang="en-US" dirty="0" smtClean="0"/>
              <a:t>, 2001.</a:t>
            </a:r>
          </a:p>
          <a:p>
            <a:pPr algn="just"/>
            <a:r>
              <a:rPr lang="en-US" dirty="0" smtClean="0"/>
              <a:t>Presently, the section provides that if tax payable on total income is less than 10% of book profit, then the company is liable to pay tax on 10% of book profit.</a:t>
            </a:r>
          </a:p>
        </p:txBody>
      </p:sp>
      <p:sp>
        <p:nvSpPr>
          <p:cNvPr id="4" name="Slide Number Placeholder 3"/>
          <p:cNvSpPr>
            <a:spLocks noGrp="1"/>
          </p:cNvSpPr>
          <p:nvPr>
            <p:ph type="sldNum" sz="quarter" idx="15"/>
          </p:nvPr>
        </p:nvSpPr>
        <p:spPr/>
        <p:txBody>
          <a:bodyPr/>
          <a:lstStyle/>
          <a:p>
            <a:fld id="{B6F15528-21DE-4FAA-801E-634DDDAF4B2B}" type="slidenum">
              <a:rPr lang="en-US" smtClean="0"/>
              <a:pPr/>
              <a:t>4</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36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49" presetClass="entr" presetSubtype="0" decel="10000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7" dur="2000"/>
                                        <p:tgtEl>
                                          <p:spTgt spid="3">
                                            <p:txEl>
                                              <p:pRg st="0" end="0"/>
                                            </p:txEl>
                                          </p:spTgt>
                                        </p:tgtEl>
                                      </p:cBhvr>
                                    </p:animEffect>
                                  </p:childTnLst>
                                </p:cTn>
                              </p:par>
                            </p:childTnLst>
                          </p:cTn>
                        </p:par>
                        <p:par>
                          <p:cTn id="18" fill="hold">
                            <p:stCondLst>
                              <p:cond delay="4000"/>
                            </p:stCondLst>
                            <p:childTnLst>
                              <p:par>
                                <p:cTn id="19" presetID="49" presetClass="entr" presetSubtype="0" decel="100000" fill="hold"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20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4"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Minimum Alternative Tax – </a:t>
            </a:r>
            <a:br>
              <a:rPr lang="en-US" b="1" dirty="0" smtClean="0"/>
            </a:br>
            <a:r>
              <a:rPr lang="en-US" b="1" dirty="0" smtClean="0"/>
              <a:t>Section 115JB (Rate of Tax)</a:t>
            </a:r>
            <a:endParaRPr lang="en-US" b="1" dirty="0"/>
          </a:p>
        </p:txBody>
      </p:sp>
      <p:graphicFrame>
        <p:nvGraphicFramePr>
          <p:cNvPr id="7" name="Content Placeholder 6"/>
          <p:cNvGraphicFramePr>
            <a:graphicFrameLocks noGrp="1"/>
          </p:cNvGraphicFramePr>
          <p:nvPr>
            <p:ph sz="quarter" idx="1"/>
          </p:nvPr>
        </p:nvGraphicFramePr>
        <p:xfrm>
          <a:off x="457200" y="1600200"/>
          <a:ext cx="7467600" cy="1371600"/>
        </p:xfrm>
        <a:graphic>
          <a:graphicData uri="http://schemas.openxmlformats.org/drawingml/2006/table">
            <a:tbl>
              <a:tblPr firstRow="1" bandRow="1">
                <a:tableStyleId>{5C22544A-7EE6-4342-B048-85BDC9FD1C3A}</a:tableStyleId>
              </a:tblPr>
              <a:tblGrid>
                <a:gridCol w="3733800"/>
                <a:gridCol w="3733800"/>
              </a:tblGrid>
              <a:tr h="457200">
                <a:tc>
                  <a:txBody>
                    <a:bodyPr/>
                    <a:lstStyle/>
                    <a:p>
                      <a:r>
                        <a:rPr lang="en-US" dirty="0" smtClean="0"/>
                        <a:t>Particulars</a:t>
                      </a:r>
                      <a:endParaRPr lang="en-US" dirty="0"/>
                    </a:p>
                  </a:txBody>
                  <a:tcPr/>
                </a:tc>
                <a:tc>
                  <a:txBody>
                    <a:bodyPr/>
                    <a:lstStyle/>
                    <a:p>
                      <a:r>
                        <a:rPr lang="en-US" dirty="0" smtClean="0"/>
                        <a:t>%age</a:t>
                      </a:r>
                      <a:r>
                        <a:rPr lang="en-US" baseline="0" dirty="0" smtClean="0"/>
                        <a:t> of Tax</a:t>
                      </a:r>
                      <a:endParaRPr lang="en-US" dirty="0"/>
                    </a:p>
                  </a:txBody>
                  <a:tcPr/>
                </a:tc>
              </a:tr>
              <a:tr h="457200">
                <a:tc>
                  <a:txBody>
                    <a:bodyPr/>
                    <a:lstStyle/>
                    <a:p>
                      <a:r>
                        <a:rPr lang="en-US" dirty="0" smtClean="0"/>
                        <a:t>Till Assessment Year</a:t>
                      </a:r>
                      <a:r>
                        <a:rPr lang="en-US" baseline="0" dirty="0" smtClean="0"/>
                        <a:t> 2006-07</a:t>
                      </a:r>
                      <a:endParaRPr lang="en-US" dirty="0"/>
                    </a:p>
                  </a:txBody>
                  <a:tcPr/>
                </a:tc>
                <a:tc>
                  <a:txBody>
                    <a:bodyPr/>
                    <a:lstStyle/>
                    <a:p>
                      <a:r>
                        <a:rPr lang="en-US" dirty="0" smtClean="0"/>
                        <a:t>7.5% of Book Profit</a:t>
                      </a:r>
                      <a:endParaRPr lang="en-US" dirty="0"/>
                    </a:p>
                  </a:txBody>
                  <a:tcPr/>
                </a:tc>
              </a:tr>
              <a:tr h="457200">
                <a:tc>
                  <a:txBody>
                    <a:bodyPr/>
                    <a:lstStyle/>
                    <a:p>
                      <a:r>
                        <a:rPr lang="en-US" dirty="0" smtClean="0"/>
                        <a:t>From Assessment Year 2007-08</a:t>
                      </a:r>
                      <a:endParaRPr lang="en-US" dirty="0"/>
                    </a:p>
                  </a:txBody>
                  <a:tcPr/>
                </a:tc>
                <a:tc>
                  <a:txBody>
                    <a:bodyPr/>
                    <a:lstStyle/>
                    <a:p>
                      <a:r>
                        <a:rPr lang="en-US" dirty="0" smtClean="0"/>
                        <a:t>10% of Book Profit</a:t>
                      </a:r>
                      <a:endParaRPr lang="en-US" dirty="0"/>
                    </a:p>
                  </a:txBody>
                  <a:tcPr/>
                </a:tc>
              </a:tr>
            </a:tbl>
          </a:graphicData>
        </a:graphic>
      </p:graphicFrame>
      <p:sp>
        <p:nvSpPr>
          <p:cNvPr id="4" name="Slide Number Placeholder 3"/>
          <p:cNvSpPr>
            <a:spLocks noGrp="1"/>
          </p:cNvSpPr>
          <p:nvPr>
            <p:ph type="sldNum" sz="quarter" idx="15"/>
          </p:nvPr>
        </p:nvSpPr>
        <p:spPr/>
        <p:txBody>
          <a:bodyPr/>
          <a:lstStyle/>
          <a:p>
            <a:fld id="{B6F15528-21DE-4FAA-801E-634DDDAF4B2B}" type="slidenum">
              <a:rPr lang="en-US" smtClean="0"/>
              <a:pPr/>
              <a:t>5</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5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2"/>
                                        </p:tgtEl>
                                        <p:attrNameLst>
                                          <p:attrName>fillcolor</p:attrName>
                                        </p:attrNameLst>
                                      </p:cBhvr>
                                      <p:tavLst>
                                        <p:tav tm="0">
                                          <p:val>
                                            <p:clrVal>
                                              <a:schemeClr val="accent2"/>
                                            </p:clrVal>
                                          </p:val>
                                        </p:tav>
                                        <p:tav tm="50000">
                                          <p:val>
                                            <p:clrVal>
                                              <a:schemeClr val="hlink"/>
                                            </p:clrVal>
                                          </p:val>
                                        </p:tav>
                                      </p:tavLst>
                                    </p:anim>
                                    <p:set>
                                      <p:cBhvr>
                                        <p:cTn id="9" dur="500"/>
                                        <p:tgtEl>
                                          <p:spTgt spid="2"/>
                                        </p:tgtEl>
                                        <p:attrNameLst>
                                          <p:attrName>fill.type</p:attrName>
                                        </p:attrNameLst>
                                      </p:cBhvr>
                                      <p:to>
                                        <p:strVal val="solid"/>
                                      </p:to>
                                    </p:set>
                                  </p:childTnLst>
                                </p:cTn>
                              </p:par>
                            </p:childTnLst>
                          </p:cTn>
                        </p:par>
                        <p:par>
                          <p:cTn id="10" fill="hold">
                            <p:stCondLst>
                              <p:cond delay="11500"/>
                            </p:stCondLst>
                            <p:childTnLst>
                              <p:par>
                                <p:cTn id="11" presetID="35"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anim calcmode="lin" valueType="num">
                                      <p:cBhvr>
                                        <p:cTn id="14" dur="2000" fill="hold"/>
                                        <p:tgtEl>
                                          <p:spTgt spid="7"/>
                                        </p:tgtEl>
                                        <p:attrNameLst>
                                          <p:attrName>style.rotation</p:attrName>
                                        </p:attrNameLst>
                                      </p:cBhvr>
                                      <p:tavLst>
                                        <p:tav tm="0">
                                          <p:val>
                                            <p:fltVal val="720"/>
                                          </p:val>
                                        </p:tav>
                                        <p:tav tm="100000">
                                          <p:val>
                                            <p:fltVal val="0"/>
                                          </p:val>
                                        </p:tav>
                                      </p:tavLst>
                                    </p:anim>
                                    <p:anim calcmode="lin" valueType="num">
                                      <p:cBhvr>
                                        <p:cTn id="15" dur="2000" fill="hold"/>
                                        <p:tgtEl>
                                          <p:spTgt spid="7"/>
                                        </p:tgtEl>
                                        <p:attrNameLst>
                                          <p:attrName>ppt_h</p:attrName>
                                        </p:attrNameLst>
                                      </p:cBhvr>
                                      <p:tavLst>
                                        <p:tav tm="0">
                                          <p:val>
                                            <p:fltVal val="0"/>
                                          </p:val>
                                        </p:tav>
                                        <p:tav tm="100000">
                                          <p:val>
                                            <p:strVal val="#ppt_h"/>
                                          </p:val>
                                        </p:tav>
                                      </p:tavLst>
                                    </p:anim>
                                    <p:anim calcmode="lin" valueType="num">
                                      <p:cBhvr>
                                        <p:cTn id="16" dur="2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Minimum Alternative Tax – </a:t>
            </a:r>
            <a:br>
              <a:rPr lang="en-US" b="1" dirty="0" smtClean="0"/>
            </a:br>
            <a:r>
              <a:rPr lang="en-US" b="1" dirty="0" smtClean="0"/>
              <a:t>Procedure of Computation</a:t>
            </a:r>
            <a:endParaRPr lang="en-US" b="1" dirty="0"/>
          </a:p>
        </p:txBody>
      </p:sp>
      <p:sp>
        <p:nvSpPr>
          <p:cNvPr id="3" name="Content Placeholder 2"/>
          <p:cNvSpPr>
            <a:spLocks noGrp="1"/>
          </p:cNvSpPr>
          <p:nvPr>
            <p:ph sz="quarter" idx="1"/>
          </p:nvPr>
        </p:nvSpPr>
        <p:spPr/>
        <p:txBody>
          <a:bodyPr/>
          <a:lstStyle/>
          <a:p>
            <a:pPr algn="just"/>
            <a:r>
              <a:rPr lang="en-US" dirty="0" smtClean="0"/>
              <a:t>First of all, Compute the Total Income of the Company.</a:t>
            </a:r>
          </a:p>
          <a:p>
            <a:pPr algn="just"/>
            <a:r>
              <a:rPr lang="en-US" dirty="0" smtClean="0"/>
              <a:t>Then, Compute tax payable thereon.</a:t>
            </a:r>
          </a:p>
          <a:p>
            <a:pPr algn="just"/>
            <a:r>
              <a:rPr lang="en-US" dirty="0" smtClean="0"/>
              <a:t>Compute Book Profit in accordance with the provision of Section 115JB.</a:t>
            </a:r>
          </a:p>
          <a:p>
            <a:pPr algn="just"/>
            <a:r>
              <a:rPr lang="en-US" dirty="0" smtClean="0"/>
              <a:t>Compute 10% of Book Profit.</a:t>
            </a:r>
          </a:p>
          <a:p>
            <a:pPr algn="just"/>
            <a:r>
              <a:rPr lang="en-US" dirty="0" smtClean="0"/>
              <a:t>Check whether Tax to be paid &gt; 10% of Book Profit.</a:t>
            </a:r>
          </a:p>
          <a:p>
            <a:pPr algn="just"/>
            <a:r>
              <a:rPr lang="en-US" dirty="0" smtClean="0"/>
              <a:t>If yes, MAT is not applied, otherwise, the company is liable to pay 10% of Book Profit as Tax.</a:t>
            </a:r>
          </a:p>
        </p:txBody>
      </p:sp>
      <p:sp>
        <p:nvSpPr>
          <p:cNvPr id="4" name="Slide Number Placeholder 3"/>
          <p:cNvSpPr>
            <a:spLocks noGrp="1"/>
          </p:cNvSpPr>
          <p:nvPr>
            <p:ph type="sldNum" sz="quarter" idx="15"/>
          </p:nvPr>
        </p:nvSpPr>
        <p:spPr/>
        <p:txBody>
          <a:bodyPr/>
          <a:lstStyle/>
          <a:p>
            <a:fld id="{B6F15528-21DE-4FAA-801E-634DDDAF4B2B}" type="slidenum">
              <a:rPr lang="en-US" smtClean="0"/>
              <a:pPr/>
              <a:t>6</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0600"/>
                            </p:stCondLst>
                            <p:childTnLst>
                              <p:par>
                                <p:cTn id="11" presetID="35"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anim calcmode="lin" valueType="num">
                                      <p:cBhvr>
                                        <p:cTn id="14"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par>
                          <p:cTn id="17" fill="hold">
                            <p:stCondLst>
                              <p:cond delay="12600"/>
                            </p:stCondLst>
                            <p:childTnLst>
                              <p:par>
                                <p:cTn id="18" presetID="35" presetClass="entr" presetSubtype="0" fill="hold"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2000"/>
                                        <p:tgtEl>
                                          <p:spTgt spid="3">
                                            <p:txEl>
                                              <p:pRg st="1" end="1"/>
                                            </p:txEl>
                                          </p:spTgt>
                                        </p:tgtEl>
                                      </p:cBhvr>
                                    </p:animEffect>
                                    <p:anim calcmode="lin" valueType="num">
                                      <p:cBhvr>
                                        <p:cTn id="21"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2"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par>
                          <p:cTn id="24" fill="hold">
                            <p:stCondLst>
                              <p:cond delay="14600"/>
                            </p:stCondLst>
                            <p:childTnLst>
                              <p:par>
                                <p:cTn id="25" presetID="35" presetClass="entr" presetSubtype="0" fill="hold"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2000"/>
                                        <p:tgtEl>
                                          <p:spTgt spid="3">
                                            <p:txEl>
                                              <p:pRg st="2" end="2"/>
                                            </p:txEl>
                                          </p:spTgt>
                                        </p:tgtEl>
                                      </p:cBhvr>
                                    </p:animEffect>
                                    <p:anim calcmode="lin" valueType="num">
                                      <p:cBhvr>
                                        <p:cTn id="28"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9"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par>
                          <p:cTn id="31" fill="hold">
                            <p:stCondLst>
                              <p:cond delay="16600"/>
                            </p:stCondLst>
                            <p:childTnLst>
                              <p:par>
                                <p:cTn id="32" presetID="35" presetClass="entr" presetSubtype="0" fill="hold" nodeType="after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2000"/>
                                        <p:tgtEl>
                                          <p:spTgt spid="3">
                                            <p:txEl>
                                              <p:pRg st="3" end="3"/>
                                            </p:txEl>
                                          </p:spTgt>
                                        </p:tgtEl>
                                      </p:cBhvr>
                                    </p:animEffect>
                                    <p:anim calcmode="lin" valueType="num">
                                      <p:cBhvr>
                                        <p:cTn id="35"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36"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2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par>
                          <p:cTn id="38" fill="hold">
                            <p:stCondLst>
                              <p:cond delay="18600"/>
                            </p:stCondLst>
                            <p:childTnLst>
                              <p:par>
                                <p:cTn id="39" presetID="35" presetClass="entr" presetSubtype="0" fill="hold" nodeType="after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2000"/>
                                        <p:tgtEl>
                                          <p:spTgt spid="3">
                                            <p:txEl>
                                              <p:pRg st="4" end="4"/>
                                            </p:txEl>
                                          </p:spTgt>
                                        </p:tgtEl>
                                      </p:cBhvr>
                                    </p:animEffect>
                                    <p:anim calcmode="lin" valueType="num">
                                      <p:cBhvr>
                                        <p:cTn id="42"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43"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4" dur="2000" fill="hold"/>
                                        <p:tgtEl>
                                          <p:spTgt spid="3">
                                            <p:txEl>
                                              <p:pRg st="4" end="4"/>
                                            </p:txEl>
                                          </p:spTgt>
                                        </p:tgtEl>
                                        <p:attrNameLst>
                                          <p:attrName>ppt_w</p:attrName>
                                        </p:attrNameLst>
                                      </p:cBhvr>
                                      <p:tavLst>
                                        <p:tav tm="0">
                                          <p:val>
                                            <p:fltVal val="0"/>
                                          </p:val>
                                        </p:tav>
                                        <p:tav tm="100000">
                                          <p:val>
                                            <p:strVal val="#ppt_w"/>
                                          </p:val>
                                        </p:tav>
                                      </p:tavLst>
                                    </p:anim>
                                  </p:childTnLst>
                                </p:cTn>
                              </p:par>
                            </p:childTnLst>
                          </p:cTn>
                        </p:par>
                        <p:par>
                          <p:cTn id="45" fill="hold">
                            <p:stCondLst>
                              <p:cond delay="20600"/>
                            </p:stCondLst>
                            <p:childTnLst>
                              <p:par>
                                <p:cTn id="46" presetID="35" presetClass="entr" presetSubtype="0" fill="hold" nodeType="after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2000"/>
                                        <p:tgtEl>
                                          <p:spTgt spid="3">
                                            <p:txEl>
                                              <p:pRg st="5" end="5"/>
                                            </p:txEl>
                                          </p:spTgt>
                                        </p:tgtEl>
                                      </p:cBhvr>
                                    </p:animEffect>
                                    <p:anim calcmode="lin" valueType="num">
                                      <p:cBhvr>
                                        <p:cTn id="49"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50"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1" dur="2000" fill="hold"/>
                                        <p:tgtEl>
                                          <p:spTgt spid="3">
                                            <p:txEl>
                                              <p:pRg st="5" end="5"/>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Minimum Alternative Tax – </a:t>
            </a:r>
            <a:br>
              <a:rPr lang="en-US" b="1" dirty="0" smtClean="0"/>
            </a:br>
            <a:r>
              <a:rPr lang="en-US" b="1" dirty="0" smtClean="0"/>
              <a:t>Computation of Book Profit</a:t>
            </a:r>
            <a:endParaRPr lang="en-US" b="1"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7</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0" name="Content Placeholder 9"/>
          <p:cNvGraphicFramePr>
            <a:graphicFrameLocks noChangeAspect="1"/>
          </p:cNvGraphicFramePr>
          <p:nvPr>
            <p:ph sz="quarter" idx="1"/>
          </p:nvPr>
        </p:nvGraphicFramePr>
        <p:xfrm>
          <a:off x="1012825" y="1673225"/>
          <a:ext cx="6969125" cy="4238625"/>
        </p:xfrm>
        <a:graphic>
          <a:graphicData uri="http://schemas.openxmlformats.org/presentationml/2006/ole">
            <p:oleObj spid="_x0000_s1026" name="Worksheet" r:id="rId4" imgW="5057775" imgH="3076575" progId="Excel.Sheet.12">
              <p:embed/>
            </p:oleObj>
          </a:graphicData>
        </a:graphic>
      </p:graphicFrame>
    </p:spTree>
  </p:cSld>
  <p:clrMapOvr>
    <a:masterClrMapping/>
  </p:clrMapOvr>
  <p:transition spd="slow">
    <p:dissolve/>
    <p:sndAc>
      <p:stSnd>
        <p:snd r:embed="rId3"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870">
                                          <p:stCondLst>
                                            <p:cond delay="0"/>
                                          </p:stCondLst>
                                        </p:cTn>
                                        <p:tgtEl>
                                          <p:spTgt spid="2"/>
                                        </p:tgtEl>
                                      </p:cBhvr>
                                    </p:animEffect>
                                    <p:anim calcmode="lin" valueType="num">
                                      <p:cBhvr>
                                        <p:cTn id="8" dur="2733"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2"/>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2"/>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2"/>
                                        </p:tgtEl>
                                        <p:attrNameLst>
                                          <p:attrName>ppt_y</p:attrName>
                                        </p:attrNameLst>
                                      </p:cBhvr>
                                      <p:tavLst>
                                        <p:tav tm="0" fmla="#ppt_y-sin(pi*$)/81">
                                          <p:val>
                                            <p:fltVal val="0"/>
                                          </p:val>
                                        </p:tav>
                                        <p:tav tm="100000">
                                          <p:val>
                                            <p:fltVal val="1"/>
                                          </p:val>
                                        </p:tav>
                                      </p:tavLst>
                                    </p:anim>
                                    <p:animScale>
                                      <p:cBhvr>
                                        <p:cTn id="13" dur="39">
                                          <p:stCondLst>
                                            <p:cond delay="975"/>
                                          </p:stCondLst>
                                        </p:cTn>
                                        <p:tgtEl>
                                          <p:spTgt spid="2"/>
                                        </p:tgtEl>
                                      </p:cBhvr>
                                      <p:to x="100000" y="60000"/>
                                    </p:animScale>
                                    <p:animScale>
                                      <p:cBhvr>
                                        <p:cTn id="14" dur="249" decel="50000">
                                          <p:stCondLst>
                                            <p:cond delay="1014"/>
                                          </p:stCondLst>
                                        </p:cTn>
                                        <p:tgtEl>
                                          <p:spTgt spid="2"/>
                                        </p:tgtEl>
                                      </p:cBhvr>
                                      <p:to x="100000" y="100000"/>
                                    </p:animScale>
                                    <p:animScale>
                                      <p:cBhvr>
                                        <p:cTn id="15" dur="39">
                                          <p:stCondLst>
                                            <p:cond delay="1968"/>
                                          </p:stCondLst>
                                        </p:cTn>
                                        <p:tgtEl>
                                          <p:spTgt spid="2"/>
                                        </p:tgtEl>
                                      </p:cBhvr>
                                      <p:to x="100000" y="80000"/>
                                    </p:animScale>
                                    <p:animScale>
                                      <p:cBhvr>
                                        <p:cTn id="16" dur="249" decel="50000">
                                          <p:stCondLst>
                                            <p:cond delay="2007"/>
                                          </p:stCondLst>
                                        </p:cTn>
                                        <p:tgtEl>
                                          <p:spTgt spid="2"/>
                                        </p:tgtEl>
                                      </p:cBhvr>
                                      <p:to x="100000" y="100000"/>
                                    </p:animScale>
                                    <p:animScale>
                                      <p:cBhvr>
                                        <p:cTn id="17" dur="39">
                                          <p:stCondLst>
                                            <p:cond delay="2463"/>
                                          </p:stCondLst>
                                        </p:cTn>
                                        <p:tgtEl>
                                          <p:spTgt spid="2"/>
                                        </p:tgtEl>
                                      </p:cBhvr>
                                      <p:to x="100000" y="90000"/>
                                    </p:animScale>
                                    <p:animScale>
                                      <p:cBhvr>
                                        <p:cTn id="18" dur="249" decel="50000">
                                          <p:stCondLst>
                                            <p:cond delay="2502"/>
                                          </p:stCondLst>
                                        </p:cTn>
                                        <p:tgtEl>
                                          <p:spTgt spid="2"/>
                                        </p:tgtEl>
                                      </p:cBhvr>
                                      <p:to x="100000" y="100000"/>
                                    </p:animScale>
                                    <p:animScale>
                                      <p:cBhvr>
                                        <p:cTn id="19" dur="39">
                                          <p:stCondLst>
                                            <p:cond delay="2712"/>
                                          </p:stCondLst>
                                        </p:cTn>
                                        <p:tgtEl>
                                          <p:spTgt spid="2"/>
                                        </p:tgtEl>
                                      </p:cBhvr>
                                      <p:to x="100000" y="95000"/>
                                    </p:animScale>
                                    <p:animScale>
                                      <p:cBhvr>
                                        <p:cTn id="20" dur="249" decel="50000">
                                          <p:stCondLst>
                                            <p:cond delay="2751"/>
                                          </p:stCondLst>
                                        </p:cTn>
                                        <p:tgtEl>
                                          <p:spTgt spid="2"/>
                                        </p:tgtEl>
                                      </p:cBhvr>
                                      <p:to x="100000" y="100000"/>
                                    </p:animScale>
                                  </p:childTnLst>
                                </p:cTn>
                              </p:par>
                            </p:childTnLst>
                          </p:cTn>
                        </p:par>
                        <p:par>
                          <p:cTn id="21" fill="hold">
                            <p:stCondLst>
                              <p:cond delay="3000"/>
                            </p:stCondLst>
                            <p:childTnLst>
                              <p:par>
                                <p:cTn id="22" presetID="26"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80">
                                          <p:stCondLst>
                                            <p:cond delay="0"/>
                                          </p:stCondLst>
                                        </p:cTn>
                                        <p:tgtEl>
                                          <p:spTgt spid="10"/>
                                        </p:tgtEl>
                                      </p:cBhvr>
                                    </p:animEffect>
                                    <p:anim calcmode="lin" valueType="num">
                                      <p:cBhvr>
                                        <p:cTn id="2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0" dur="26">
                                          <p:stCondLst>
                                            <p:cond delay="650"/>
                                          </p:stCondLst>
                                        </p:cTn>
                                        <p:tgtEl>
                                          <p:spTgt spid="10"/>
                                        </p:tgtEl>
                                      </p:cBhvr>
                                      <p:to x="100000" y="60000"/>
                                    </p:animScale>
                                    <p:animScale>
                                      <p:cBhvr>
                                        <p:cTn id="31" dur="166" decel="50000">
                                          <p:stCondLst>
                                            <p:cond delay="676"/>
                                          </p:stCondLst>
                                        </p:cTn>
                                        <p:tgtEl>
                                          <p:spTgt spid="10"/>
                                        </p:tgtEl>
                                      </p:cBhvr>
                                      <p:to x="100000" y="100000"/>
                                    </p:animScale>
                                    <p:animScale>
                                      <p:cBhvr>
                                        <p:cTn id="32" dur="26">
                                          <p:stCondLst>
                                            <p:cond delay="1312"/>
                                          </p:stCondLst>
                                        </p:cTn>
                                        <p:tgtEl>
                                          <p:spTgt spid="10"/>
                                        </p:tgtEl>
                                      </p:cBhvr>
                                      <p:to x="100000" y="80000"/>
                                    </p:animScale>
                                    <p:animScale>
                                      <p:cBhvr>
                                        <p:cTn id="33" dur="166" decel="50000">
                                          <p:stCondLst>
                                            <p:cond delay="1338"/>
                                          </p:stCondLst>
                                        </p:cTn>
                                        <p:tgtEl>
                                          <p:spTgt spid="10"/>
                                        </p:tgtEl>
                                      </p:cBhvr>
                                      <p:to x="100000" y="100000"/>
                                    </p:animScale>
                                    <p:animScale>
                                      <p:cBhvr>
                                        <p:cTn id="34" dur="26">
                                          <p:stCondLst>
                                            <p:cond delay="1642"/>
                                          </p:stCondLst>
                                        </p:cTn>
                                        <p:tgtEl>
                                          <p:spTgt spid="10"/>
                                        </p:tgtEl>
                                      </p:cBhvr>
                                      <p:to x="100000" y="90000"/>
                                    </p:animScale>
                                    <p:animScale>
                                      <p:cBhvr>
                                        <p:cTn id="35" dur="166" decel="50000">
                                          <p:stCondLst>
                                            <p:cond delay="1668"/>
                                          </p:stCondLst>
                                        </p:cTn>
                                        <p:tgtEl>
                                          <p:spTgt spid="10"/>
                                        </p:tgtEl>
                                      </p:cBhvr>
                                      <p:to x="100000" y="100000"/>
                                    </p:animScale>
                                    <p:animScale>
                                      <p:cBhvr>
                                        <p:cTn id="36" dur="26">
                                          <p:stCondLst>
                                            <p:cond delay="1808"/>
                                          </p:stCondLst>
                                        </p:cTn>
                                        <p:tgtEl>
                                          <p:spTgt spid="10"/>
                                        </p:tgtEl>
                                      </p:cBhvr>
                                      <p:to x="100000" y="95000"/>
                                    </p:animScale>
                                    <p:animScale>
                                      <p:cBhvr>
                                        <p:cTn id="37"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Minimum Alternative Tax – </a:t>
            </a:r>
            <a:br>
              <a:rPr lang="en-US" b="1" dirty="0" smtClean="0"/>
            </a:br>
            <a:r>
              <a:rPr lang="en-US" b="1" dirty="0" smtClean="0"/>
              <a:t>Procedure of Filing Return</a:t>
            </a:r>
            <a:endParaRPr lang="en-US" b="1" dirty="0"/>
          </a:p>
        </p:txBody>
      </p:sp>
      <p:sp>
        <p:nvSpPr>
          <p:cNvPr id="3" name="Content Placeholder 2"/>
          <p:cNvSpPr>
            <a:spLocks noGrp="1"/>
          </p:cNvSpPr>
          <p:nvPr>
            <p:ph sz="quarter" idx="1"/>
          </p:nvPr>
        </p:nvSpPr>
        <p:spPr/>
        <p:txBody>
          <a:bodyPr/>
          <a:lstStyle/>
          <a:p>
            <a:pPr algn="just"/>
            <a:r>
              <a:rPr lang="en-US" dirty="0" smtClean="0"/>
              <a:t>The company has to take a duly signed report by Chartered Accountant under Form 29B . This report is attached with Company’s Audit Report.</a:t>
            </a:r>
          </a:p>
        </p:txBody>
      </p:sp>
      <p:sp>
        <p:nvSpPr>
          <p:cNvPr id="4" name="Slide Number Placeholder 3"/>
          <p:cNvSpPr>
            <a:spLocks noGrp="1"/>
          </p:cNvSpPr>
          <p:nvPr>
            <p:ph type="sldNum" sz="quarter" idx="15"/>
          </p:nvPr>
        </p:nvSpPr>
        <p:spPr/>
        <p:txBody>
          <a:bodyPr/>
          <a:lstStyle/>
          <a:p>
            <a:fld id="{B6F15528-21DE-4FAA-801E-634DDDAF4B2B}" type="slidenum">
              <a:rPr lang="en-US" smtClean="0"/>
              <a:pPr/>
              <a:t>8</a:t>
            </a:fld>
            <a:endParaRPr lang="en-US" dirty="0"/>
          </a:p>
        </p:txBody>
      </p:sp>
      <p:sp>
        <p:nvSpPr>
          <p:cNvPr id="6" name="Footer Placeholder 3"/>
          <p:cNvSpPr txBox="1">
            <a:spLocks/>
          </p:cNvSpPr>
          <p:nvPr/>
        </p:nvSpPr>
        <p:spPr>
          <a:xfrm>
            <a:off x="6019800" y="6324600"/>
            <a:ext cx="32004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chemeClr val="tx1"/>
                </a:solidFill>
                <a:effectLst/>
                <a:uLnTx/>
                <a:uFillTx/>
                <a:latin typeface="+mn-lt"/>
                <a:ea typeface="+mn-ea"/>
                <a:cs typeface="+mn-cs"/>
              </a:rPr>
              <a:t>VINEET KUMAR SHARMA</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dissolve/>
    <p:sndAc>
      <p:stSnd>
        <p:snd r:embed="rId2"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5"/>
          </p:nvPr>
        </p:nvSpPr>
        <p:spPr/>
        <p:txBody>
          <a:bodyPr/>
          <a:lstStyle/>
          <a:p>
            <a:fld id="{B6F15528-21DE-4FAA-801E-634DDDAF4B2B}" type="slidenum">
              <a:rPr lang="en-US" smtClean="0"/>
              <a:pPr/>
              <a:t>9</a:t>
            </a:fld>
            <a:endParaRPr lang="en-US" dirty="0"/>
          </a:p>
        </p:txBody>
      </p:sp>
      <p:sp>
        <p:nvSpPr>
          <p:cNvPr id="5" name="Footer Placeholder 4"/>
          <p:cNvSpPr>
            <a:spLocks noGrp="1"/>
          </p:cNvSpPr>
          <p:nvPr>
            <p:ph type="ftr" sz="quarter" idx="16"/>
          </p:nvPr>
        </p:nvSpPr>
        <p:spPr/>
        <p:txBody>
          <a:bodyPr/>
          <a:lstStyle/>
          <a:p>
            <a:r>
              <a:rPr lang="en-US" smtClean="0"/>
              <a:t>VINEET KUMAR SHARMA</a:t>
            </a:r>
            <a:endParaRPr lang="en-US" dirty="0"/>
          </a:p>
        </p:txBody>
      </p:sp>
      <p:graphicFrame>
        <p:nvGraphicFramePr>
          <p:cNvPr id="33794" name="Content Placeholder 9"/>
          <p:cNvGraphicFramePr>
            <a:graphicFrameLocks noChangeAspect="1"/>
          </p:cNvGraphicFramePr>
          <p:nvPr>
            <p:ph sz="quarter" idx="1"/>
          </p:nvPr>
        </p:nvGraphicFramePr>
        <p:xfrm>
          <a:off x="0" y="49213"/>
          <a:ext cx="9177338" cy="6808787"/>
        </p:xfrm>
        <a:graphic>
          <a:graphicData uri="http://schemas.openxmlformats.org/presentationml/2006/ole">
            <p:oleObj spid="_x0000_s33794" name="Worksheet" r:id="rId4" imgW="5057775" imgH="3190875" progId="Excel.Sheet.12">
              <p:embed/>
            </p:oleObj>
          </a:graphicData>
        </a:graphic>
      </p:graphicFrame>
    </p:spTree>
  </p:cSld>
  <p:clrMapOvr>
    <a:masterClrMapping/>
  </p:clrMapOvr>
  <p:transition spd="slow">
    <p:dissolve/>
    <p:sndAc>
      <p:stSnd>
        <p:snd r:embed="rId3" name="chimes.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ipe(down)">
                                      <p:cBhvr>
                                        <p:cTn id="7" dur="580">
                                          <p:stCondLst>
                                            <p:cond delay="0"/>
                                          </p:stCondLst>
                                        </p:cTn>
                                        <p:tgtEl>
                                          <p:spTgt spid="33794"/>
                                        </p:tgtEl>
                                      </p:cBhvr>
                                    </p:animEffect>
                                    <p:anim calcmode="lin" valueType="num">
                                      <p:cBhvr>
                                        <p:cTn id="8" dur="1822" tmFilter="0,0; 0.14,0.36; 0.43,0.73; 0.71,0.91; 1.0,1.0">
                                          <p:stCondLst>
                                            <p:cond delay="0"/>
                                          </p:stCondLst>
                                        </p:cTn>
                                        <p:tgtEl>
                                          <p:spTgt spid="3379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379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379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379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3794"/>
                                        </p:tgtEl>
                                        <p:attrNameLst>
                                          <p:attrName>ppt_y</p:attrName>
                                        </p:attrNameLst>
                                      </p:cBhvr>
                                      <p:tavLst>
                                        <p:tav tm="0" fmla="#ppt_y-sin(pi*$)/81">
                                          <p:val>
                                            <p:fltVal val="0"/>
                                          </p:val>
                                        </p:tav>
                                        <p:tav tm="100000">
                                          <p:val>
                                            <p:fltVal val="1"/>
                                          </p:val>
                                        </p:tav>
                                      </p:tavLst>
                                    </p:anim>
                                    <p:animScale>
                                      <p:cBhvr>
                                        <p:cTn id="13" dur="26">
                                          <p:stCondLst>
                                            <p:cond delay="650"/>
                                          </p:stCondLst>
                                        </p:cTn>
                                        <p:tgtEl>
                                          <p:spTgt spid="33794"/>
                                        </p:tgtEl>
                                      </p:cBhvr>
                                      <p:to x="100000" y="60000"/>
                                    </p:animScale>
                                    <p:animScale>
                                      <p:cBhvr>
                                        <p:cTn id="14" dur="166" decel="50000">
                                          <p:stCondLst>
                                            <p:cond delay="676"/>
                                          </p:stCondLst>
                                        </p:cTn>
                                        <p:tgtEl>
                                          <p:spTgt spid="33794"/>
                                        </p:tgtEl>
                                      </p:cBhvr>
                                      <p:to x="100000" y="100000"/>
                                    </p:animScale>
                                    <p:animScale>
                                      <p:cBhvr>
                                        <p:cTn id="15" dur="26">
                                          <p:stCondLst>
                                            <p:cond delay="1312"/>
                                          </p:stCondLst>
                                        </p:cTn>
                                        <p:tgtEl>
                                          <p:spTgt spid="33794"/>
                                        </p:tgtEl>
                                      </p:cBhvr>
                                      <p:to x="100000" y="80000"/>
                                    </p:animScale>
                                    <p:animScale>
                                      <p:cBhvr>
                                        <p:cTn id="16" dur="166" decel="50000">
                                          <p:stCondLst>
                                            <p:cond delay="1338"/>
                                          </p:stCondLst>
                                        </p:cTn>
                                        <p:tgtEl>
                                          <p:spTgt spid="33794"/>
                                        </p:tgtEl>
                                      </p:cBhvr>
                                      <p:to x="100000" y="100000"/>
                                    </p:animScale>
                                    <p:animScale>
                                      <p:cBhvr>
                                        <p:cTn id="17" dur="26">
                                          <p:stCondLst>
                                            <p:cond delay="1642"/>
                                          </p:stCondLst>
                                        </p:cTn>
                                        <p:tgtEl>
                                          <p:spTgt spid="33794"/>
                                        </p:tgtEl>
                                      </p:cBhvr>
                                      <p:to x="100000" y="90000"/>
                                    </p:animScale>
                                    <p:animScale>
                                      <p:cBhvr>
                                        <p:cTn id="18" dur="166" decel="50000">
                                          <p:stCondLst>
                                            <p:cond delay="1668"/>
                                          </p:stCondLst>
                                        </p:cTn>
                                        <p:tgtEl>
                                          <p:spTgt spid="33794"/>
                                        </p:tgtEl>
                                      </p:cBhvr>
                                      <p:to x="100000" y="100000"/>
                                    </p:animScale>
                                    <p:animScale>
                                      <p:cBhvr>
                                        <p:cTn id="19" dur="26">
                                          <p:stCondLst>
                                            <p:cond delay="1808"/>
                                          </p:stCondLst>
                                        </p:cTn>
                                        <p:tgtEl>
                                          <p:spTgt spid="33794"/>
                                        </p:tgtEl>
                                      </p:cBhvr>
                                      <p:to x="100000" y="95000"/>
                                    </p:animScale>
                                    <p:animScale>
                                      <p:cBhvr>
                                        <p:cTn id="20" dur="166" decel="50000">
                                          <p:stCondLst>
                                            <p:cond delay="1834"/>
                                          </p:stCondLst>
                                        </p:cTn>
                                        <p:tgtEl>
                                          <p:spTgt spid="3379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_xmlsignatures/_rels/origin.sigs.rels><?xml version="1.0" encoding="UTF-8" standalone="yes"?>
<Relationships xmlns="http://schemas.openxmlformats.org/package/2006/relationships"><Relationship Id="rId1" Type="http://schemas.openxmlformats.org/package/2006/relationships/digital-signature/signature" Target="sig1.xml"/></Relationships>
</file>

<file path=_xmlsignatures/sig1.xml><?xml version="1.0" encoding="utf-8"?>
<Signature xmlns="http://www.w3.org/2000/09/xmldsig#" Id="idPackageSignature">
  <SignedInfo>
    <CanonicalizationMethod Algorithm="http://www.w3.org/TR/2001/REC-xml-c14n-20010315"/>
    <SignatureMethod Algorithm="http://www.w3.org/2000/09/xmldsig#rsa-sha1"/>
    <Reference URI="#idPackageObject" Type="http://www.w3.org/2000/09/xmldsig#Object">
      <DigestMethod Algorithm="http://www.w3.org/2000/09/xmldsig#sha1"/>
      <DigestValue>Q6L1JOVzGSQFUebQs+M2aYGY/SU=</DigestValue>
    </Reference>
    <Reference URI="#idOfficeObject" Type="http://www.w3.org/2000/09/xmldsig#Object">
      <DigestMethod Algorithm="http://www.w3.org/2000/09/xmldsig#sha1"/>
      <DigestValue>cHDhDIm+A1TBusRfNgMlOQU9Aac=</DigestValue>
    </Reference>
  </SignedInfo>
  <SignatureValue>
    bHgYNu+5IxSQbCrnoJfI4IUBeZoHdmsIHG6uzxVaR/OPuGE036Dys7IpwAbAHI2l5fu0Ph51
    V5CeT1k5SqfQedhE70vPB6J3zjpOlqjGp8S/A7XD1KoO9sY/9hIStaNwTFUpksMS8QZUg42A
    Peg1NjgJvYUDpIp8TGzuKljcFmI=
  </SignatureValue>
  <KeyInfo>
    <KeyValue>
      <RSAKeyValue>
        <Modulus>
            uybEsZmlqYizkMPWIJi7prONlV8hJRFAfvLYwFy2o4dgC0DHTT2guFz86NYDEXlWiONy9DkK
            SBfQyDPXcEh2jQlrIK1LIGlUV/IwneZn1kB2G6liQ06/TJEUimgNry5oaYt9kVb1+UMEyRdK
            4u62p5HcFmprmBZRsvMkaCdswQM=
          </Modulus>
        <Exponent>AQAB</Exponent>
      </RSAKeyValue>
    </KeyValue>
    <X509Data>
      <X509Certificate>
          MIICcjCCAd+gAwIBAgIQoGdgEnb93IlECc9bEIEyszAJBgUrDgMCHQUAMHMxHDAaBgNVBAMT
          E1ZpbmVldCBLdW1hciBTaGFybWExMDAuBgkqhkiG9w0BCQEWIXZpbmVldHNoYXJtYTE4MDc5
          MEByb2NrZXRtYWlsLmNvbTENMAsGA1UEChMESG9tZTESMBAGA1UEBxMJTmV3IERlbGhpMB4X
          DTA5MTIyOTA2MjgxM1oXDTEwMTIyOTEyMjgxM1owczEcMBoGA1UEAxMTVmluZWV0IEt1bWFy
          IFNoYXJtYTEwMC4GCSqGSIb3DQEJARYhdmluZWV0c2hhcm1hMTgwNzkwQHJvY2tldG1haWwu
          Y29tMQ0wCwYDVQQKEwRIb21lMRIwEAYDVQQHEwlOZXcgRGVsaGkwgZ8wDQYJKoZIhvcNAQEB
          BQADgY0AMIGJAoGBALsmxLGZpamIs5DD1iCYu6azjZVfISURQH7y2MBctqOHYAtAx009oLhc
          /OjWAxF5VojjcvQ5CkgX0Mgz13BIdo0JayCtSyBpVFfyMJ3mZ9ZAdhupYkNOv0yRFIpoDa8u
          aGmLfZFW9flDBMkXSuLutqeR3BZqa5gWUbLzJGgnbMEDAgMBAAGjDzANMAsGA1UdDwQEAwIG
          wDAJBgUrDgMCHQUAA4GBAGQPu0D/hwdDJAuE3HyWVyQpv9cYs0ZOKf2l+Pn07CpUHlh/LEcN
          q54/7nZRpBBYEI9SjFqxU4Owv7K54Xdxtn6rBI7X/w3EkCSnnFzmojwb+dzca4ZDwFzDRSDB
          x4BoMvvUKQodNc41w0XWSQlDm1yPcinrKuWhwk4QfgDI4OIC
        </X509Certificate>
    </X509Data>
  </KeyInfo>
  <Object xmlns:mdssi="http://schemas.openxmlformats.org/package/2006/digital-signature" Id="idPackageObject">
    <Manifest>
      <Reference URI="/_rels/.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zU3xVjYU7a1ax8o9OQBgdxm5bvU=</DigestValue>
      </Reference>
      <Reference URI="/ppt/_rels/presentation.xml.rels?ContentType=application/vnd.openxmlformats-package.relationships+xml">
        <Transforms>
          <Transform Algorithm="http://schemas.openxmlformats.org/package/2006/RelationshipTransform">
            <mdssi:RelationshipReference SourceId="rId8"/>
            <mdssi:RelationshipReference SourceId="rId3"/>
            <mdssi:RelationshipReference SourceId="rId7"/>
            <mdssi:RelationshipReference SourceId="rId12"/>
            <mdssi:RelationshipReference SourceId="rId2"/>
            <mdssi:RelationshipReference SourceId="rId16"/>
            <mdssi:RelationshipReference SourceId="rId1"/>
            <mdssi:RelationshipReference SourceId="rId6"/>
            <mdssi:RelationshipReference SourceId="rId11"/>
            <mdssi:RelationshipReference SourceId="rId5"/>
            <mdssi:RelationshipReference SourceId="rId15"/>
            <mdssi:RelationshipReference SourceId="rId10"/>
            <mdssi:RelationshipReference SourceId="rId4"/>
            <mdssi:RelationshipReference SourceId="rId9"/>
          </Transform>
          <Transform Algorithm="http://www.w3.org/TR/2001/REC-xml-c14n-20010315"/>
        </Transforms>
        <DigestMethod Algorithm="http://www.w3.org/2000/09/xmldsig#sha1"/>
        <DigestValue>QcOGnHIMiNAfKIAczwXwP2EJIbY=</DigestValue>
      </Reference>
      <Reference URI="/ppt/drawings/_rels/vmlDrawing1.v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kHb5wM9hgYeRL/fnP6N/qF9wZiM=</DigestValue>
      </Reference>
      <Reference URI="/ppt/drawings/_rels/vmlDrawing2.v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bRzAvYBrqJKHhv5J8+vpgkcDThs=</DigestValue>
      </Reference>
      <Reference URI="/ppt/drawings/vmlDrawing1.vml?ContentType=application/vnd.openxmlformats-officedocument.vmlDrawing">
        <DigestMethod Algorithm="http://www.w3.org/2000/09/xmldsig#sha1"/>
        <DigestValue>1gr/equClxw/6YVlproGiAfqMic=</DigestValue>
      </Reference>
      <Reference URI="/ppt/drawings/vmlDrawing2.vml?ContentType=application/vnd.openxmlformats-officedocument.vmlDrawing">
        <DigestMethod Algorithm="http://www.w3.org/2000/09/xmldsig#sha1"/>
        <DigestValue>kKHxe9HbWHljI9rMYOO8CqFb7gU=</DigestValue>
      </Reference>
      <Reference URI="/ppt/embeddings/Microsoft_Office_Excel_Worksheet1.xlsx?ContentType=application/vnd.openxmlformats-officedocument.spreadsheetml.sheet">
        <DigestMethod Algorithm="http://www.w3.org/2000/09/xmldsig#sha1"/>
        <DigestValue>uVt1OYWNTV4uK72kUEKce0nhd2w=</DigestValue>
      </Reference>
      <Reference URI="/ppt/embeddings/Microsoft_Office_Excel_Worksheet2.xlsx?ContentType=application/vnd.openxmlformats-officedocument.spreadsheetml.sheet">
        <DigestMethod Algorithm="http://www.w3.org/2000/09/xmldsig#sha1"/>
        <DigestValue>NgF8CIcCGibhCsGl6udOQ1j/1oc=</DigestValue>
      </Reference>
      <Reference URI="/ppt/media/audio1.wav?ContentType=audio/wav">
        <DigestMethod Algorithm="http://www.w3.org/2000/09/xmldsig#sha1"/>
        <DigestValue>bANroOs0ADk9V3CVTPJtuqEw5MQ=</DigestValue>
      </Reference>
      <Reference URI="/ppt/media/image1.jpeg?ContentType=image/jpeg">
        <DigestMethod Algorithm="http://www.w3.org/2000/09/xmldsig#sha1"/>
        <DigestValue>QtiGS3F6zriGiXfnzrTK38P5vAA=</DigestValue>
      </Reference>
      <Reference URI="/ppt/media/image2.jpeg?ContentType=image/jpeg">
        <DigestMethod Algorithm="http://www.w3.org/2000/09/xmldsig#sha1"/>
        <DigestValue>ubLvSfdfyOMTtuTs+Om5MW9R7sY=</DigestValue>
      </Reference>
      <Reference URI="/ppt/media/image3.jpeg?ContentType=image/jpeg">
        <DigestMethod Algorithm="http://www.w3.org/2000/09/xmldsig#sha1"/>
        <DigestValue>WlVWNxJw/Awa7KQh0xVwL9tffnY=</DigestValue>
      </Reference>
      <Reference URI="/ppt/media/image4.emf?ContentType=image/x-emf">
        <DigestMethod Algorithm="http://www.w3.org/2000/09/xmldsig#sha1"/>
        <DigestValue>3XBzmTLusXULzS2le5LtoUBX8sk=</DigestValue>
      </Reference>
      <Reference URI="/ppt/media/image5.emf?ContentType=image/x-emf">
        <DigestMethod Algorithm="http://www.w3.org/2000/09/xmldsig#sha1"/>
        <DigestValue>OKjwPfOGWn6BvEZmha903EJJvAg=</DigestValue>
      </Reference>
      <Reference URI="/ppt/notesMasters/_rels/notesMaster1.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OdhT0K1k8Q08a7bRarF9Zp2L0MQ=</DigestValue>
      </Reference>
      <Reference URI="/ppt/notesMasters/notesMaster1.xml?ContentType=application/vnd.openxmlformats-officedocument.presentationml.notesMaster+xml">
        <DigestMethod Algorithm="http://www.w3.org/2000/09/xmldsig#sha1"/>
        <DigestValue>t1+YYv/hLLhuI0AGfS8yqnV1pd8=</DigestValue>
      </Reference>
      <Reference URI="/ppt/presentation.xml?ContentType=application/vnd.openxmlformats-officedocument.presentationml.presentation.main+xml">
        <DigestMethod Algorithm="http://www.w3.org/2000/09/xmldsig#sha1"/>
        <DigestValue>H7tqqt2K0LiFjTHB2XAEqjS16ak=</DigestValue>
      </Reference>
      <Reference URI="/ppt/slideLayouts/_rels/slideLayout1.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10.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11.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1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3.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4.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5.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6.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7.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19.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20.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21.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2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CCvc71rbtA6tQ2asMU91CrRQ2yg=</DigestValue>
      </Reference>
      <Reference URI="/ppt/slideLayouts/_rels/slideLayout3.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4.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5.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6.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7.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_rels/slideLayout9.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07bfCy0+Svl2sINJhJtdlXnnLlE=</DigestValue>
      </Reference>
      <Reference URI="/ppt/slideLayouts/slideLayout1.xml?ContentType=application/vnd.openxmlformats-officedocument.presentationml.slideLayout+xml">
        <DigestMethod Algorithm="http://www.w3.org/2000/09/xmldsig#sha1"/>
        <DigestValue>ouHHhgZ23P/YNRgGCHnv6HkxPMo=</DigestValue>
      </Reference>
      <Reference URI="/ppt/slideLayouts/slideLayout10.xml?ContentType=application/vnd.openxmlformats-officedocument.presentationml.slideLayout+xml">
        <DigestMethod Algorithm="http://www.w3.org/2000/09/xmldsig#sha1"/>
        <DigestValue>uLs77itnWQuy9Otw/BGXwgEFXWg=</DigestValue>
      </Reference>
      <Reference URI="/ppt/slideLayouts/slideLayout11.xml?ContentType=application/vnd.openxmlformats-officedocument.presentationml.slideLayout+xml">
        <DigestMethod Algorithm="http://www.w3.org/2000/09/xmldsig#sha1"/>
        <DigestValue>TCEe9C2GqZFLgU3D2YFf6ee/hNw=</DigestValue>
      </Reference>
      <Reference URI="/ppt/slideLayouts/slideLayout12.xml?ContentType=application/vnd.openxmlformats-officedocument.presentationml.slideLayout+xml">
        <DigestMethod Algorithm="http://www.w3.org/2000/09/xmldsig#sha1"/>
        <DigestValue>MHmlZak8P9F0oePJNhNRSblTJgs=</DigestValue>
      </Reference>
      <Reference URI="/ppt/slideLayouts/slideLayout13.xml?ContentType=application/vnd.openxmlformats-officedocument.presentationml.slideLayout+xml">
        <DigestMethod Algorithm="http://www.w3.org/2000/09/xmldsig#sha1"/>
        <DigestValue>gvXCkqQK5FcZ1G3Mv2VgLI3MlpI=</DigestValue>
      </Reference>
      <Reference URI="/ppt/slideLayouts/slideLayout14.xml?ContentType=application/vnd.openxmlformats-officedocument.presentationml.slideLayout+xml">
        <DigestMethod Algorithm="http://www.w3.org/2000/09/xmldsig#sha1"/>
        <DigestValue>kSUHbAul7Bx4tArYBEtb09cvTFI=</DigestValue>
      </Reference>
      <Reference URI="/ppt/slideLayouts/slideLayout15.xml?ContentType=application/vnd.openxmlformats-officedocument.presentationml.slideLayout+xml">
        <DigestMethod Algorithm="http://www.w3.org/2000/09/xmldsig#sha1"/>
        <DigestValue>brVc5hYeoAym27wsrh7UCRpT5X0=</DigestValue>
      </Reference>
      <Reference URI="/ppt/slideLayouts/slideLayout16.xml?ContentType=application/vnd.openxmlformats-officedocument.presentationml.slideLayout+xml">
        <DigestMethod Algorithm="http://www.w3.org/2000/09/xmldsig#sha1"/>
        <DigestValue>bySWgEoE90vawMHyl9Gy2FG77eo=</DigestValue>
      </Reference>
      <Reference URI="/ppt/slideLayouts/slideLayout17.xml?ContentType=application/vnd.openxmlformats-officedocument.presentationml.slideLayout+xml">
        <DigestMethod Algorithm="http://www.w3.org/2000/09/xmldsig#sha1"/>
        <DigestValue>Wyt+UgcmoWzmmZxFXTK+EwkcaUc=</DigestValue>
      </Reference>
      <Reference URI="/ppt/slideLayouts/slideLayout18.xml?ContentType=application/vnd.openxmlformats-officedocument.presentationml.slideLayout+xml">
        <DigestMethod Algorithm="http://www.w3.org/2000/09/xmldsig#sha1"/>
        <DigestValue>9yijmVHrfp+dU2qSl7rE9bHzpmw=</DigestValue>
      </Reference>
      <Reference URI="/ppt/slideLayouts/slideLayout19.xml?ContentType=application/vnd.openxmlformats-officedocument.presentationml.slideLayout+xml">
        <DigestMethod Algorithm="http://www.w3.org/2000/09/xmldsig#sha1"/>
        <DigestValue>41/7Egh6X/mYSy+72Hx6PNqPKZk=</DigestValue>
      </Reference>
      <Reference URI="/ppt/slideLayouts/slideLayout2.xml?ContentType=application/vnd.openxmlformats-officedocument.presentationml.slideLayout+xml">
        <DigestMethod Algorithm="http://www.w3.org/2000/09/xmldsig#sha1"/>
        <DigestValue>wdvOgUneh84i4BqpZQp2y0ZEIxw=</DigestValue>
      </Reference>
      <Reference URI="/ppt/slideLayouts/slideLayout20.xml?ContentType=application/vnd.openxmlformats-officedocument.presentationml.slideLayout+xml">
        <DigestMethod Algorithm="http://www.w3.org/2000/09/xmldsig#sha1"/>
        <DigestValue>ytjoVt2yJUg9/oY+XSZhW7x0dgo=</DigestValue>
      </Reference>
      <Reference URI="/ppt/slideLayouts/slideLayout21.xml?ContentType=application/vnd.openxmlformats-officedocument.presentationml.slideLayout+xml">
        <DigestMethod Algorithm="http://www.w3.org/2000/09/xmldsig#sha1"/>
        <DigestValue>nQ+Ypz2FgrXkNlBVFMhBOObaL9g=</DigestValue>
      </Reference>
      <Reference URI="/ppt/slideLayouts/slideLayout22.xml?ContentType=application/vnd.openxmlformats-officedocument.presentationml.slideLayout+xml">
        <DigestMethod Algorithm="http://www.w3.org/2000/09/xmldsig#sha1"/>
        <DigestValue>NPPJfZPmzPb212IzJSBI0UioIvc=</DigestValue>
      </Reference>
      <Reference URI="/ppt/slideLayouts/slideLayout3.xml?ContentType=application/vnd.openxmlformats-officedocument.presentationml.slideLayout+xml">
        <DigestMethod Algorithm="http://www.w3.org/2000/09/xmldsig#sha1"/>
        <DigestValue>OZBUzVXDv7K00yz3wBqOPD13Am4=</DigestValue>
      </Reference>
      <Reference URI="/ppt/slideLayouts/slideLayout4.xml?ContentType=application/vnd.openxmlformats-officedocument.presentationml.slideLayout+xml">
        <DigestMethod Algorithm="http://www.w3.org/2000/09/xmldsig#sha1"/>
        <DigestValue>rolxzSu9JvGXcAFI+8EdHNBun6w=</DigestValue>
      </Reference>
      <Reference URI="/ppt/slideLayouts/slideLayout5.xml?ContentType=application/vnd.openxmlformats-officedocument.presentationml.slideLayout+xml">
        <DigestMethod Algorithm="http://www.w3.org/2000/09/xmldsig#sha1"/>
        <DigestValue>s0T6hwz3LjFGg99MlTfsopK0fcY=</DigestValue>
      </Reference>
      <Reference URI="/ppt/slideLayouts/slideLayout6.xml?ContentType=application/vnd.openxmlformats-officedocument.presentationml.slideLayout+xml">
        <DigestMethod Algorithm="http://www.w3.org/2000/09/xmldsig#sha1"/>
        <DigestValue>WYoyh0xWWo/ODmn5kuDYPETmi8k=</DigestValue>
      </Reference>
      <Reference URI="/ppt/slideLayouts/slideLayout7.xml?ContentType=application/vnd.openxmlformats-officedocument.presentationml.slideLayout+xml">
        <DigestMethod Algorithm="http://www.w3.org/2000/09/xmldsig#sha1"/>
        <DigestValue>kyjw92xyMMSs7yV19OSQYHJaSW0=</DigestValue>
      </Reference>
      <Reference URI="/ppt/slideLayouts/slideLayout8.xml?ContentType=application/vnd.openxmlformats-officedocument.presentationml.slideLayout+xml">
        <DigestMethod Algorithm="http://www.w3.org/2000/09/xmldsig#sha1"/>
        <DigestValue>4tjfnnFiepeshMXItqG/wJc/KmI=</DigestValue>
      </Reference>
      <Reference URI="/ppt/slideLayouts/slideLayout9.xml?ContentType=application/vnd.openxmlformats-officedocument.presentationml.slideLayout+xml">
        <DigestMethod Algorithm="http://www.w3.org/2000/09/xmldsig#sha1"/>
        <DigestValue>4sKrKR6SZ7oNlxKPa6fU5W8QoYQ=</DigestValue>
      </Reference>
      <Reference URI="/ppt/slideMasters/_rels/slideMaster1.xml.rels?ContentType=application/vnd.openxmlformats-package.relationships+xml">
        <Transforms>
          <Transform Algorithm="http://schemas.openxmlformats.org/package/2006/RelationshipTransform">
            <mdssi:RelationshipReference SourceId="rId8"/>
            <mdssi:RelationshipReference SourceId="rId13"/>
            <mdssi:RelationshipReference SourceId="rId3"/>
            <mdssi:RelationshipReference SourceId="rId7"/>
            <mdssi:RelationshipReference SourceId="rId12"/>
            <mdssi:RelationshipReference SourceId="rId2"/>
            <mdssi:RelationshipReference SourceId="rId1"/>
            <mdssi:RelationshipReference SourceId="rId6"/>
            <mdssi:RelationshipReference SourceId="rId11"/>
            <mdssi:RelationshipReference SourceId="rId5"/>
            <mdssi:RelationshipReference SourceId="rId10"/>
            <mdssi:RelationshipReference SourceId="rId4"/>
            <mdssi:RelationshipReference SourceId="rId9"/>
          </Transform>
          <Transform Algorithm="http://www.w3.org/TR/2001/REC-xml-c14n-20010315"/>
        </Transforms>
        <DigestMethod Algorithm="http://www.w3.org/2000/09/xmldsig#sha1"/>
        <DigestValue>EOa4L51xEnvZLvTxYkqiqJcO4Ic=</DigestValue>
      </Reference>
      <Reference URI="/ppt/slideMasters/_rels/slideMaster2.xml.rels?ContentType=application/vnd.openxmlformats-package.relationships+xml">
        <Transforms>
          <Transform Algorithm="http://schemas.openxmlformats.org/package/2006/RelationshipTransform">
            <mdssi:RelationshipReference SourceId="rId8"/>
            <mdssi:RelationshipReference SourceId="rId13"/>
            <mdssi:RelationshipReference SourceId="rId3"/>
            <mdssi:RelationshipReference SourceId="rId7"/>
            <mdssi:RelationshipReference SourceId="rId12"/>
            <mdssi:RelationshipReference SourceId="rId2"/>
            <mdssi:RelationshipReference SourceId="rId1"/>
            <mdssi:RelationshipReference SourceId="rId6"/>
            <mdssi:RelationshipReference SourceId="rId11"/>
            <mdssi:RelationshipReference SourceId="rId5"/>
            <mdssi:RelationshipReference SourceId="rId10"/>
            <mdssi:RelationshipReference SourceId="rId4"/>
            <mdssi:RelationshipReference SourceId="rId9"/>
          </Transform>
          <Transform Algorithm="http://www.w3.org/TR/2001/REC-xml-c14n-20010315"/>
        </Transforms>
        <DigestMethod Algorithm="http://www.w3.org/2000/09/xmldsig#sha1"/>
        <DigestValue>ylYBUvvpBWbbMMzqH4IVYv/UcaE=</DigestValue>
      </Reference>
      <Reference URI="/ppt/slideMasters/slideMaster1.xml?ContentType=application/vnd.openxmlformats-officedocument.presentationml.slideMaster+xml">
        <DigestMethod Algorithm="http://www.w3.org/2000/09/xmldsig#sha1"/>
        <DigestValue>FwdyjBkzUr5vueJm8Prrua6/0ms=</DigestValue>
      </Reference>
      <Reference URI="/ppt/slideMasters/slideMaster2.xml?ContentType=application/vnd.openxmlformats-officedocument.presentationml.slideMaster+xml">
        <DigestMethod Algorithm="http://www.w3.org/2000/09/xmldsig#sha1"/>
        <DigestValue>QSTwEqfG7A87hpVROD6LIJLBRpA=</DigestValue>
      </Reference>
      <Reference URI="/ppt/slides/_rels/slide1.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ift3XovWNpt6lzC4k50uVjzFNoQ=</DigestValue>
      </Reference>
      <Reference URI="/ppt/slides/_rels/slide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ZwRDgP19ZtxZWz2yx7l6n25bSlU=</DigestValue>
      </Reference>
      <Reference URI="/ppt/slides/_rels/slide3.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bISDG35nTzKf1rFqAKx1MffRCHs=</DigestValue>
      </Reference>
      <Reference URI="/ppt/slides/_rels/slide4.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bISDG35nTzKf1rFqAKx1MffRCHs=</DigestValue>
      </Reference>
      <Reference URI="/ppt/slides/_rels/slide5.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bISDG35nTzKf1rFqAKx1MffRCHs=</DigestValue>
      </Reference>
      <Reference URI="/ppt/slides/_rels/slide6.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bISDG35nTzKf1rFqAKx1MffRCHs=</DigestValue>
      </Reference>
      <Reference URI="/ppt/slides/_rels/slide7.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4"/>
          </Transform>
          <Transform Algorithm="http://www.w3.org/TR/2001/REC-xml-c14n-20010315"/>
        </Transforms>
        <DigestMethod Algorithm="http://www.w3.org/2000/09/xmldsig#sha1"/>
        <DigestValue>HpuXJM70wHwaMflUFYA4L3kcakM=</DigestValue>
      </Reference>
      <Reference URI="/ppt/slides/_rels/slide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bISDG35nTzKf1rFqAKx1MffRCHs=</DigestValue>
      </Reference>
      <Reference URI="/ppt/slides/_rels/slide9.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4"/>
          </Transform>
          <Transform Algorithm="http://www.w3.org/TR/2001/REC-xml-c14n-20010315"/>
        </Transforms>
        <DigestMethod Algorithm="http://www.w3.org/2000/09/xmldsig#sha1"/>
        <DigestValue>WvyMoS3dcba+MmJ8z0013TwSfQA=</DigestValue>
      </Reference>
      <Reference URI="/ppt/slides/slide1.xml?ContentType=application/vnd.openxmlformats-officedocument.presentationml.slide+xml">
        <DigestMethod Algorithm="http://www.w3.org/2000/09/xmldsig#sha1"/>
        <DigestValue>BXoygrc76+iZHxhPA00TQQxWBkE=</DigestValue>
      </Reference>
      <Reference URI="/ppt/slides/slide2.xml?ContentType=application/vnd.openxmlformats-officedocument.presentationml.slide+xml">
        <DigestMethod Algorithm="http://www.w3.org/2000/09/xmldsig#sha1"/>
        <DigestValue>mu8nTWjRvnqVNxUiqK4+/RK+gxs=</DigestValue>
      </Reference>
      <Reference URI="/ppt/slides/slide3.xml?ContentType=application/vnd.openxmlformats-officedocument.presentationml.slide+xml">
        <DigestMethod Algorithm="http://www.w3.org/2000/09/xmldsig#sha1"/>
        <DigestValue>KJjMG5kXmj9wT6kuplem4DhLK+s=</DigestValue>
      </Reference>
      <Reference URI="/ppt/slides/slide4.xml?ContentType=application/vnd.openxmlformats-officedocument.presentationml.slide+xml">
        <DigestMethod Algorithm="http://www.w3.org/2000/09/xmldsig#sha1"/>
        <DigestValue>z2btLGGQtlZqzhb0eJn5aFq0d8o=</DigestValue>
      </Reference>
      <Reference URI="/ppt/slides/slide5.xml?ContentType=application/vnd.openxmlformats-officedocument.presentationml.slide+xml">
        <DigestMethod Algorithm="http://www.w3.org/2000/09/xmldsig#sha1"/>
        <DigestValue>t87M8zOmXW+8ygW1DD9A2twZQQU=</DigestValue>
      </Reference>
      <Reference URI="/ppt/slides/slide6.xml?ContentType=application/vnd.openxmlformats-officedocument.presentationml.slide+xml">
        <DigestMethod Algorithm="http://www.w3.org/2000/09/xmldsig#sha1"/>
        <DigestValue>EMwm9naaHpCqYlH7/0wb7jYLus4=</DigestValue>
      </Reference>
      <Reference URI="/ppt/slides/slide7.xml?ContentType=application/vnd.openxmlformats-officedocument.presentationml.slide+xml">
        <DigestMethod Algorithm="http://www.w3.org/2000/09/xmldsig#sha1"/>
        <DigestValue>9hR2ztT6O8OI6REM6AYltLPYFM0=</DigestValue>
      </Reference>
      <Reference URI="/ppt/slides/slide8.xml?ContentType=application/vnd.openxmlformats-officedocument.presentationml.slide+xml">
        <DigestMethod Algorithm="http://www.w3.org/2000/09/xmldsig#sha1"/>
        <DigestValue>p8uyPNJqt1rrNIs9wYJOgMnLAxo=</DigestValue>
      </Reference>
      <Reference URI="/ppt/slides/slide9.xml?ContentType=application/vnd.openxmlformats-officedocument.presentationml.slide+xml">
        <DigestMethod Algorithm="http://www.w3.org/2000/09/xmldsig#sha1"/>
        <DigestValue>slh6vRT9k5XeBDgYwZ4lW1xIQnE=</DigestValue>
      </Reference>
      <Reference URI="/ppt/tableStyles.xml?ContentType=application/vnd.openxmlformats-officedocument.presentationml.tableStyles+xml">
        <DigestMethod Algorithm="http://www.w3.org/2000/09/xmldsig#sha1"/>
        <DigestValue>OdF8SkHXAOizAzA8+YNAx9oMAYY=</DigestValue>
      </Reference>
      <Reference URI="/ppt/theme/_rels/theme1.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1BBpj2jAlVTMOUsDXEcb09MQuQQ=</DigestValue>
      </Reference>
      <Reference URI="/ppt/theme/_rels/theme2.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CrH95yKXAvCEoJ9cgqirp1ltGAo=</DigestValue>
      </Reference>
      <Reference URI="/ppt/theme/theme1.xml?ContentType=application/vnd.openxmlformats-officedocument.theme+xml">
        <DigestMethod Algorithm="http://www.w3.org/2000/09/xmldsig#sha1"/>
        <DigestValue>rW14kClMQbBHOEf9XTTuSCZMZ7Y=</DigestValue>
      </Reference>
      <Reference URI="/ppt/theme/theme2.xml?ContentType=application/vnd.openxmlformats-officedocument.theme+xml">
        <DigestMethod Algorithm="http://www.w3.org/2000/09/xmldsig#sha1"/>
        <DigestValue>wAU8AmrIb+lcYXyBeW9q+7H6mWw=</DigestValue>
      </Reference>
      <Reference URI="/ppt/theme/theme3.xml?ContentType=application/vnd.openxmlformats-officedocument.theme+xml">
        <DigestMethod Algorithm="http://www.w3.org/2000/09/xmldsig#sha1"/>
        <DigestValue>nzYjJtjcBQq27vfxczUJS9BtpH4=</DigestValue>
      </Reference>
    </Manifest>
    <SignatureProperties>
      <SignatureProperty Id="idSignatureTime" Target="#idPackageSignature">
        <mdssi:SignatureTime>
          <mdssi:Format>YYYY-MM-DDThh:mm:ssTZD</mdssi:Format>
          <mdssi:Value>2009-12-30T07:42:46Z</mdssi:Value>
        </mdssi:SignatureTime>
      </SignatureProperty>
    </SignatureProperties>
  </Object>
  <Object Id="idOfficeObject">
    <SignatureProperties>
      <SignatureProperty Id="idOfficeV1Details" Target="#idPackageSignature">
        <SignatureInfoV1 xmlns="http://schemas.microsoft.com/office/2006/digsig">
          <SetupID/>
          <SignatureText/>
          <SignatureImage/>
          <SignatureComments>SECURITY</SignatureComments>
          <WindowsVersion>5.1</WindowsVersion>
          <OfficeVersion>12.0</OfficeVersion>
          <ApplicationVersion>12.0</ApplicationVersion>
          <Monitors>1</Monitors>
          <HorizontalResolution>800</HorizontalResolution>
          <VerticalResolution>600</VerticalResolution>
          <ColorDepth>32</ColorDepth>
          <SignatureProviderId>{00000000-0000-0000-0000-000000000000}</SignatureProviderId>
          <SignatureProviderUrl/>
          <SignatureProviderDetails>9</SignatureProviderDetails>
          <ManifestHashAlgorithm>http://www.w3.org/2000/09/xmldsig#sha1</ManifestHashAlgorithm>
          <SignatureType>1</SignatureType>
        </SignatureInfoV1>
      </SignatureProperty>
    </SignatureProperties>
  </Object>
</Signature>
</file>

<file path=docProps/app.xml><?xml version="1.0" encoding="utf-8"?>
<Properties xmlns="http://schemas.openxmlformats.org/officeDocument/2006/extended-properties" xmlns:vt="http://schemas.openxmlformats.org/officeDocument/2006/docPropsVTypes">
  <Template>Civic</Template>
  <TotalTime>160</TotalTime>
  <Words>320</Words>
  <Application>Microsoft Office PowerPoint</Application>
  <PresentationFormat>On-screen Show (4:3)</PresentationFormat>
  <Paragraphs>43</Paragraphs>
  <Slides>9</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9</vt:i4>
      </vt:variant>
    </vt:vector>
  </HeadingPairs>
  <TitlesOfParts>
    <vt:vector size="12" baseType="lpstr">
      <vt:lpstr>Oriel</vt:lpstr>
      <vt:lpstr>Verve</vt:lpstr>
      <vt:lpstr>Microsoft Office Excel Worksheet</vt:lpstr>
      <vt:lpstr> Vineet Kumar sharma Mobile:      +91-9868605269 E-mail: Vks_ok@rocketmail.com/Vineetshamra180790@rocketmail.com </vt:lpstr>
      <vt:lpstr>Minimum Alternative Tax  (MAT)</vt:lpstr>
      <vt:lpstr>Minimum Alternative Tax - Requirement</vt:lpstr>
      <vt:lpstr>Minimum Alternative Tax –  Section 115JB</vt:lpstr>
      <vt:lpstr>Minimum Alternative Tax –  Section 115JB (Rate of Tax)</vt:lpstr>
      <vt:lpstr>Minimum Alternative Tax –  Procedure of Computation</vt:lpstr>
      <vt:lpstr>Minimum Alternative Tax –  Computation of Book Profit</vt:lpstr>
      <vt:lpstr>Minimum Alternative Tax –  Procedure of Filing Return</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Minimum Alternative Tax  (MAT)</dc:title>
  <dc:subject>Taxation</dc:subject>
  <dc:creator>Vineet Kumar Sharma</dc:creator>
  <cp:keywords>Section 115JB</cp:keywords>
  <cp:lastModifiedBy>Vineet Kumar Sharma</cp:lastModifiedBy>
  <cp:revision>236</cp:revision>
  <dcterms:created xsi:type="dcterms:W3CDTF">2006-08-16T00:00:00Z</dcterms:created>
  <dcterms:modified xsi:type="dcterms:W3CDTF">2009-12-30T07:32:18Z</dcterms:modified>
  <cp:category>Taxation</cp:category>
</cp:coreProperties>
</file>