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2" r:id="rId1"/>
  </p:sldMasterIdLst>
  <p:sldIdLst>
    <p:sldId id="256" r:id="rId2"/>
    <p:sldId id="257" r:id="rId3"/>
    <p:sldId id="258" r:id="rId4"/>
    <p:sldId id="260" r:id="rId5"/>
    <p:sldId id="259" r:id="rId6"/>
    <p:sldId id="261" r:id="rId7"/>
    <p:sldId id="262" r:id="rId8"/>
    <p:sldId id="264" r:id="rId9"/>
    <p:sldId id="265" r:id="rId10"/>
    <p:sldId id="266" r:id="rId11"/>
    <p:sldId id="267" r:id="rId12"/>
    <p:sldId id="268" r:id="rId13"/>
    <p:sldId id="269" r:id="rId14"/>
    <p:sldId id="270" r:id="rId15"/>
    <p:sldId id="271" r:id="rId16"/>
    <p:sldId id="272"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300" r:id="rId38"/>
    <p:sldId id="299" r:id="rId39"/>
    <p:sldId id="298" r:id="rId40"/>
    <p:sldId id="296" r:id="rId41"/>
    <p:sldId id="297" r:id="rId42"/>
    <p:sldId id="304" r:id="rId43"/>
    <p:sldId id="303" r:id="rId44"/>
    <p:sldId id="302" r:id="rId45"/>
    <p:sldId id="301" r:id="rId46"/>
    <p:sldId id="309" r:id="rId47"/>
    <p:sldId id="308" r:id="rId48"/>
    <p:sldId id="307" r:id="rId49"/>
    <p:sldId id="306" r:id="rId50"/>
    <p:sldId id="305" r:id="rId51"/>
    <p:sldId id="310" r:id="rId52"/>
    <p:sldId id="315" r:id="rId53"/>
    <p:sldId id="314" r:id="rId54"/>
    <p:sldId id="313" r:id="rId55"/>
    <p:sldId id="312" r:id="rId56"/>
    <p:sldId id="311"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0E5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21" autoAdjust="0"/>
    <p:restoredTop sz="94660"/>
  </p:normalViewPr>
  <p:slideViewPr>
    <p:cSldViewPr snapToGrid="0">
      <p:cViewPr varScale="1">
        <p:scale>
          <a:sx n="61" d="100"/>
          <a:sy n="61" d="100"/>
        </p:scale>
        <p:origin x="-96" y="-15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8767DFC-D02D-403F-BA6E-3E8E04EB0501}" type="datetimeFigureOut">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2280527921"/>
      </p:ext>
    </p:extLst>
  </p:cSld>
  <p:clrMapOvr>
    <a:masterClrMapping/>
  </p:clrMapOvr>
  <p:transition>
    <p:zoom dir="in"/>
  </p:transition>
  <p:extLst mod="1">
    <p:ext uri="{DCECCB84-F9BA-43D5-87BE-67443E8EF086}">
      <p15:sldGuideLst xmlns:p15="http://schemas.microsoft.com/office/powerpoint/2012/main" xmlns=""/>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767DFC-D02D-403F-BA6E-3E8E04EB0501}" type="datetimeFigureOut">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4016529327"/>
      </p:ext>
    </p:extLst>
  </p:cSld>
  <p:clrMapOvr>
    <a:masterClrMapping/>
  </p:clrMapOvr>
  <p:transition>
    <p:zoom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767DFC-D02D-403F-BA6E-3E8E04EB0501}" type="datetimeFigureOut">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561E0CA-7026-463E-9084-EE1587557D2C}"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417839886"/>
      </p:ext>
    </p:extLst>
  </p:cSld>
  <p:clrMapOvr>
    <a:masterClrMapping/>
  </p:clrMapOvr>
  <p:transition>
    <p:zoom dir="in"/>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8767DFC-D02D-403F-BA6E-3E8E04EB0501}" type="datetimeFigureOut">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3446344494"/>
      </p:ext>
    </p:extLst>
  </p:cSld>
  <p:clrMapOvr>
    <a:masterClrMapping/>
  </p:clrMapOvr>
  <p:transition>
    <p:zoom dir="in"/>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8767DFC-D02D-403F-BA6E-3E8E04EB0501}" type="datetimeFigureOut">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561E0CA-7026-463E-9084-EE1587557D2C}"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249696168"/>
      </p:ext>
    </p:extLst>
  </p:cSld>
  <p:clrMapOvr>
    <a:masterClrMapping/>
  </p:clrMapOvr>
  <p:transition>
    <p:zoom dir="in"/>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8767DFC-D02D-403F-BA6E-3E8E04EB0501}" type="datetimeFigureOut">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3876776515"/>
      </p:ext>
    </p:extLst>
  </p:cSld>
  <p:clrMapOvr>
    <a:masterClrMapping/>
  </p:clrMapOvr>
  <p:transition>
    <p:zoom dir="in"/>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8767DFC-D02D-403F-BA6E-3E8E04EB0501}" type="datetimeFigureOut">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3279023693"/>
      </p:ext>
    </p:extLst>
  </p:cSld>
  <p:clrMapOvr>
    <a:masterClrMapping/>
  </p:clrMapOvr>
  <p:transition>
    <p:zoom dir="in"/>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8767DFC-D02D-403F-BA6E-3E8E04EB0501}" type="datetimeFigureOut">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726135099"/>
      </p:ext>
    </p:extLst>
  </p:cSld>
  <p:clrMapOvr>
    <a:masterClrMapping/>
  </p:clrMapOvr>
  <p:transition>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8767DFC-D02D-403F-BA6E-3E8E04EB0501}" type="datetimeFigureOut">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2159384447"/>
      </p:ext>
    </p:extLst>
  </p:cSld>
  <p:clrMapOvr>
    <a:masterClrMapping/>
  </p:clrMapOvr>
  <p:transition>
    <p:zoom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767DFC-D02D-403F-BA6E-3E8E04EB0501}" type="datetimeFigureOut">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194428552"/>
      </p:ext>
    </p:extLst>
  </p:cSld>
  <p:clrMapOvr>
    <a:masterClrMapping/>
  </p:clrMapOvr>
  <p:transition>
    <p:zoom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8767DFC-D02D-403F-BA6E-3E8E04EB0501}" type="datetimeFigureOut">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4253315882"/>
      </p:ext>
    </p:extLst>
  </p:cSld>
  <p:clrMapOvr>
    <a:masterClrMapping/>
  </p:clrMapOvr>
  <p:transition>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8767DFC-D02D-403F-BA6E-3E8E04EB0501}" type="datetimeFigureOut">
              <a:rPr lang="en-US" smtClean="0"/>
              <a:pPr/>
              <a:t>9/1/2016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933943236"/>
      </p:ext>
    </p:extLst>
  </p:cSld>
  <p:clrMapOvr>
    <a:masterClrMapping/>
  </p:clrMapOvr>
  <p:transition>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8767DFC-D02D-403F-BA6E-3E8E04EB0501}" type="datetimeFigureOut">
              <a:rPr lang="en-US" smtClean="0"/>
              <a:pPr/>
              <a:t>9/1/2016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1673851010"/>
      </p:ext>
    </p:extLst>
  </p:cSld>
  <p:clrMapOvr>
    <a:masterClrMapping/>
  </p:clrMapOvr>
  <p:transition>
    <p:zoom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767DFC-D02D-403F-BA6E-3E8E04EB0501}" type="datetimeFigureOut">
              <a:rPr lang="en-US" smtClean="0"/>
              <a:pPr/>
              <a:t>9/1/2016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3801314017"/>
      </p:ext>
    </p:extLst>
  </p:cSld>
  <p:clrMapOvr>
    <a:masterClrMapping/>
  </p:clrMapOvr>
  <p:transition>
    <p:zoom dir="in"/>
  </p:transition>
  <p:extLst mod="1">
    <p:ext uri="{DCECCB84-F9BA-43D5-87BE-67443E8EF086}">
      <p15:sldGuideLst xmlns:p15="http://schemas.microsoft.com/office/powerpoint/2012/main" xmlns=""/>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767DFC-D02D-403F-BA6E-3E8E04EB0501}" type="datetimeFigureOut">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4091781732"/>
      </p:ext>
    </p:extLst>
  </p:cSld>
  <p:clrMapOvr>
    <a:masterClrMapping/>
  </p:clrMapOvr>
  <p:transition>
    <p:zoom dir="in"/>
  </p:transition>
  <p:extLst mod="1">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767DFC-D02D-403F-BA6E-3E8E04EB0501}" type="datetimeFigureOut">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1243537264"/>
      </p:ext>
    </p:extLst>
  </p:cSld>
  <p:clrMapOvr>
    <a:masterClrMapping/>
  </p:clrMapOvr>
  <p:transition>
    <p:zoom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8767DFC-D02D-403F-BA6E-3E8E04EB0501}" type="datetimeFigureOut">
              <a:rPr lang="en-US" smtClean="0"/>
              <a:pPr/>
              <a:t>9/1/2016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561E0CA-7026-463E-9084-EE1587557D2C}" type="slidenum">
              <a:rPr lang="en-US" smtClean="0"/>
              <a:pPr/>
              <a:t>‹#›</a:t>
            </a:fld>
            <a:endParaRPr lang="en-US"/>
          </a:p>
        </p:txBody>
      </p:sp>
    </p:spTree>
    <p:extLst>
      <p:ext uri="{BB962C8B-B14F-4D97-AF65-F5344CB8AC3E}">
        <p14:creationId xmlns:p14="http://schemas.microsoft.com/office/powerpoint/2010/main" xmlns="" val="213434917"/>
      </p:ext>
    </p:extLst>
  </p:cSld>
  <p:clrMap bg1="lt1" tx1="dk1" bg2="lt2" tx2="dk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 id="2147484214" r:id="rId12"/>
    <p:sldLayoutId id="2147484215" r:id="rId13"/>
    <p:sldLayoutId id="2147484216" r:id="rId14"/>
    <p:sldLayoutId id="2147484217" r:id="rId15"/>
    <p:sldLayoutId id="2147484218" r:id="rId16"/>
  </p:sldLayoutIdLst>
  <p:transition>
    <p:zoom dir="in"/>
  </p:transition>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subTitle" idx="1"/>
          </p:nvPr>
        </p:nvSpPr>
        <p:spPr>
          <a:xfrm>
            <a:off x="1738313" y="225425"/>
            <a:ext cx="10253662" cy="6384925"/>
          </a:xfrm>
        </p:spPr>
        <p:txBody>
          <a:bodyPr>
            <a:normAutofit fontScale="97500"/>
          </a:bodyPr>
          <a:lstStyle/>
          <a:p>
            <a:pPr marL="365760" lvl="0" indent="-283464" algn="ctr" defTabSz="914400">
              <a:spcBef>
                <a:spcPts val="600"/>
              </a:spcBef>
              <a:buClr>
                <a:srgbClr val="3891A7"/>
              </a:buClr>
              <a:buSzPct val="80000"/>
            </a:pPr>
            <a:endParaRPr lang="en-US" sz="5500" dirty="0" smtClean="0">
              <a:solidFill>
                <a:srgbClr val="0066FF"/>
              </a:solidFill>
              <a:latin typeface="Algerian" pitchFamily="82" charset="0"/>
            </a:endParaRPr>
          </a:p>
          <a:p>
            <a:pPr marL="365760" lvl="0" indent="-283464" algn="ctr" defTabSz="914400">
              <a:spcBef>
                <a:spcPts val="600"/>
              </a:spcBef>
              <a:buClr>
                <a:srgbClr val="3891A7"/>
              </a:buClr>
              <a:buSzPct val="80000"/>
            </a:pPr>
            <a:r>
              <a:rPr lang="en-US" sz="5500" dirty="0" smtClean="0">
                <a:solidFill>
                  <a:schemeClr val="accent2">
                    <a:lumMod val="75000"/>
                  </a:schemeClr>
                </a:solidFill>
                <a:latin typeface="Algerian" pitchFamily="82" charset="0"/>
              </a:rPr>
              <a:t>KEY MANAGERIAL PERSONNEL</a:t>
            </a:r>
          </a:p>
          <a:p>
            <a:pPr marL="365760" lvl="0" indent="-283464" algn="ctr" defTabSz="914400">
              <a:spcBef>
                <a:spcPts val="600"/>
              </a:spcBef>
              <a:buClr>
                <a:srgbClr val="3891A7"/>
              </a:buClr>
              <a:buSzPct val="80000"/>
            </a:pPr>
            <a:r>
              <a:rPr lang="en-US" sz="5500" dirty="0" smtClean="0">
                <a:solidFill>
                  <a:schemeClr val="accent2">
                    <a:lumMod val="75000"/>
                  </a:schemeClr>
                </a:solidFill>
                <a:latin typeface="Algerian" pitchFamily="82" charset="0"/>
              </a:rPr>
              <a:t>  SECTION 203 READ WITH COMPANIES (APPOINTMENT AND REMUNERATION OF MANAGERIAL PERSONNEL RULES, 2014)</a:t>
            </a:r>
            <a:endParaRPr lang="en-US" sz="5500" dirty="0" smtClean="0">
              <a:solidFill>
                <a:schemeClr val="accent2">
                  <a:lumMod val="75000"/>
                </a:schemeClr>
              </a:solidFill>
              <a:latin typeface="Gill Sans MT"/>
            </a:endParaRPr>
          </a:p>
          <a:p>
            <a:endParaRPr lang="en-IN" dirty="0"/>
          </a:p>
        </p:txBody>
      </p:sp>
    </p:spTree>
    <p:extLst>
      <p:ext uri="{BB962C8B-B14F-4D97-AF65-F5344CB8AC3E}">
        <p14:creationId xmlns:p14="http://schemas.microsoft.com/office/powerpoint/2010/main" xmlns="" val="401646772"/>
      </p:ext>
    </p:extLst>
  </p:cSld>
  <p:clrMapOvr>
    <a:masterClrMapping/>
  </p:clrMapOvr>
  <p:transition>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8" y="224851"/>
            <a:ext cx="10358203" cy="6445771"/>
          </a:xfrm>
        </p:spPr>
        <p:txBody>
          <a:bodyPr>
            <a:normAutofit fontScale="85000" lnSpcReduction="10000"/>
          </a:bodyPr>
          <a:lstStyle/>
          <a:p>
            <a:pPr marL="179388" lvl="0" indent="-96838" algn="just" defTabSz="914400">
              <a:lnSpc>
                <a:spcPct val="150000"/>
              </a:lnSpc>
              <a:spcBef>
                <a:spcPts val="600"/>
              </a:spcBef>
              <a:spcAft>
                <a:spcPts val="1000"/>
              </a:spcAft>
              <a:buClr>
                <a:srgbClr val="3891A7"/>
              </a:buClr>
              <a:buSzPct val="80000"/>
              <a:buFont typeface="Wingdings" pitchFamily="2" charset="2"/>
              <a:buChar char="v"/>
            </a:pPr>
            <a:r>
              <a:rPr lang="en-US" sz="2800" dirty="0" smtClean="0">
                <a:solidFill>
                  <a:srgbClr val="C00000"/>
                </a:solidFill>
                <a:latin typeface="Century" pitchFamily="18" charset="0"/>
                <a:ea typeface="Calibri"/>
                <a:cs typeface="Times New Roman"/>
              </a:rPr>
              <a:t>Managing Director:</a:t>
            </a:r>
          </a:p>
          <a:p>
            <a:pPr marL="179388" lvl="0" indent="-96838" algn="just" defTabSz="914400">
              <a:lnSpc>
                <a:spcPct val="150000"/>
              </a:lnSpc>
              <a:spcBef>
                <a:spcPts val="600"/>
              </a:spcBef>
              <a:spcAft>
                <a:spcPts val="1000"/>
              </a:spcAft>
              <a:buClr>
                <a:srgbClr val="3891A7"/>
              </a:buClr>
              <a:buSzPct val="80000"/>
              <a:buNone/>
            </a:pPr>
            <a:r>
              <a:rPr lang="en-US" sz="2800" dirty="0" smtClean="0">
                <a:solidFill>
                  <a:prstClr val="black"/>
                </a:solidFill>
                <a:latin typeface="Century" pitchFamily="18" charset="0"/>
                <a:ea typeface="Calibri"/>
                <a:cs typeface="Times New Roman"/>
              </a:rPr>
              <a:t> Under </a:t>
            </a:r>
            <a:r>
              <a:rPr lang="en-US" sz="2800" dirty="0" smtClean="0">
                <a:solidFill>
                  <a:srgbClr val="FF0000"/>
                </a:solidFill>
                <a:latin typeface="Century" pitchFamily="18" charset="0"/>
                <a:ea typeface="Calibri"/>
                <a:cs typeface="Times New Roman"/>
              </a:rPr>
              <a:t>Section 2(54)</a:t>
            </a:r>
            <a:r>
              <a:rPr lang="en-US" sz="2800" dirty="0" smtClean="0">
                <a:solidFill>
                  <a:prstClr val="black"/>
                </a:solidFill>
                <a:latin typeface="Century" pitchFamily="18" charset="0"/>
                <a:ea typeface="Calibri"/>
                <a:cs typeface="Times New Roman"/>
              </a:rPr>
              <a:t> “Managing Director” means a director who, by virtue of the articles of a company or an agreement with the company or a resolution  passed in its general meeting, or by its Board of Directors, is entrusted with substantial powers of management of the affairs of the company and includes a director occupying the position of managing director, by whatever name called</a:t>
            </a:r>
          </a:p>
          <a:p>
            <a:pPr marL="179388" indent="-96838" algn="just" defTabSz="914400">
              <a:lnSpc>
                <a:spcPct val="150000"/>
              </a:lnSpc>
              <a:spcBef>
                <a:spcPts val="600"/>
              </a:spcBef>
              <a:spcAft>
                <a:spcPts val="1000"/>
              </a:spcAft>
              <a:buClr>
                <a:srgbClr val="3891A7"/>
              </a:buClr>
              <a:buSzPct val="80000"/>
              <a:buFont typeface="Wingdings" pitchFamily="2" charset="2"/>
              <a:buChar char="v"/>
            </a:pPr>
            <a:r>
              <a:rPr lang="en-US" sz="2800" dirty="0" smtClean="0">
                <a:solidFill>
                  <a:srgbClr val="C00000"/>
                </a:solidFill>
                <a:latin typeface="Century" pitchFamily="18" charset="0"/>
                <a:ea typeface="Calibri"/>
                <a:cs typeface="Times New Roman"/>
              </a:rPr>
              <a:t>Whole-time Director: </a:t>
            </a:r>
          </a:p>
          <a:p>
            <a:pPr marL="179388" indent="-96838" algn="just" defTabSz="914400">
              <a:lnSpc>
                <a:spcPct val="150000"/>
              </a:lnSpc>
              <a:spcBef>
                <a:spcPts val="600"/>
              </a:spcBef>
              <a:spcAft>
                <a:spcPts val="1000"/>
              </a:spcAft>
              <a:buClr>
                <a:srgbClr val="3891A7"/>
              </a:buClr>
              <a:buSzPct val="80000"/>
              <a:buNone/>
            </a:pPr>
            <a:r>
              <a:rPr lang="en-US" sz="2800" dirty="0" smtClean="0">
                <a:solidFill>
                  <a:prstClr val="black"/>
                </a:solidFill>
                <a:latin typeface="Century" pitchFamily="18" charset="0"/>
                <a:ea typeface="Calibri"/>
                <a:cs typeface="Times New Roman"/>
              </a:rPr>
              <a:t> Under </a:t>
            </a:r>
            <a:r>
              <a:rPr lang="en-US" sz="2800" dirty="0" smtClean="0">
                <a:solidFill>
                  <a:srgbClr val="FF0000"/>
                </a:solidFill>
                <a:latin typeface="Century" pitchFamily="18" charset="0"/>
                <a:ea typeface="Calibri"/>
                <a:cs typeface="Times New Roman"/>
              </a:rPr>
              <a:t>Section 2(94)</a:t>
            </a:r>
            <a:r>
              <a:rPr lang="en-US" sz="2800" dirty="0" smtClean="0">
                <a:solidFill>
                  <a:prstClr val="black"/>
                </a:solidFill>
                <a:latin typeface="Century" pitchFamily="18" charset="0"/>
                <a:ea typeface="Calibri"/>
                <a:cs typeface="Times New Roman"/>
              </a:rPr>
              <a:t> “Whole-time Director” includes a director in the whole-time employment of the company; </a:t>
            </a:r>
            <a:endParaRPr lang="en-US" sz="2800" dirty="0" smtClean="0">
              <a:solidFill>
                <a:srgbClr val="C00000"/>
              </a:solidFill>
              <a:latin typeface="Century" pitchFamily="18" charset="0"/>
              <a:ea typeface="Calibri"/>
              <a:cs typeface="Times New Roman"/>
            </a:endParaRPr>
          </a:p>
          <a:p>
            <a:pPr marL="179388" lvl="0" indent="-96838" algn="just" defTabSz="914400">
              <a:lnSpc>
                <a:spcPct val="150000"/>
              </a:lnSpc>
              <a:spcBef>
                <a:spcPts val="600"/>
              </a:spcBef>
              <a:spcAft>
                <a:spcPts val="1000"/>
              </a:spcAft>
              <a:buClr>
                <a:srgbClr val="3891A7"/>
              </a:buClr>
              <a:buSzPct val="80000"/>
              <a:buFont typeface="Wingdings" pitchFamily="2" charset="2"/>
              <a:buChar char="v"/>
            </a:pPr>
            <a:endParaRPr lang="en-IN" sz="32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8" y="224851"/>
            <a:ext cx="10358203" cy="6445771"/>
          </a:xfrm>
        </p:spPr>
        <p:txBody>
          <a:bodyPr>
            <a:normAutofit fontScale="92500"/>
          </a:bodyPr>
          <a:lstStyle/>
          <a:p>
            <a:pPr algn="just">
              <a:lnSpc>
                <a:spcPct val="150000"/>
              </a:lnSpc>
              <a:spcAft>
                <a:spcPts val="1000"/>
              </a:spcAft>
              <a:buNone/>
            </a:pPr>
            <a:r>
              <a:rPr lang="en-US" sz="3200" dirty="0" smtClean="0">
                <a:latin typeface="Times New Roman"/>
                <a:ea typeface="Calibri"/>
                <a:cs typeface="Times New Roman"/>
              </a:rPr>
              <a:t>    The above definitions depict that in the case of CEO and CFO, the designation is crucial to deem the person as CEO and CFO, whereas in the case of MD and Manager the functions discharged or the role performed by an individual is taken as the test to deem them as the MD or Manager. The definition of whole time director is an inclusive definition and Company Secretary is defined to mean a Company Secretary as per the Company Secretaries Act, 1980 who is duly appointed to perform the functions of a company secretary.</a:t>
            </a:r>
            <a:endParaRPr lang="en-IN" sz="2400" dirty="0" smtClean="0">
              <a:latin typeface="Calibri"/>
              <a:ea typeface="Calibri"/>
              <a:cs typeface="Times New Roman"/>
            </a:endParaRPr>
          </a:p>
          <a:p>
            <a:pPr marL="179388" lvl="0" indent="-96838" algn="just" defTabSz="914400">
              <a:lnSpc>
                <a:spcPct val="150000"/>
              </a:lnSpc>
              <a:spcBef>
                <a:spcPts val="600"/>
              </a:spcBef>
              <a:spcAft>
                <a:spcPts val="1000"/>
              </a:spcAft>
              <a:buClr>
                <a:srgbClr val="3891A7"/>
              </a:buClr>
              <a:buSzPct val="80000"/>
              <a:buNone/>
            </a:pPr>
            <a:endParaRPr lang="en-IN" sz="32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84813"/>
            <a:ext cx="10298243" cy="1843789"/>
          </a:xfrm>
        </p:spPr>
        <p:txBody>
          <a:bodyPr>
            <a:normAutofit/>
          </a:bodyPr>
          <a:lstStyle/>
          <a:p>
            <a:pPr algn="ctr"/>
            <a:r>
              <a:rPr lang="en-US" sz="5300" dirty="0" smtClean="0">
                <a:effectLst>
                  <a:outerShdw blurRad="50000" dist="30000" dir="5400000" algn="tl" rotWithShape="0">
                    <a:srgbClr val="000000">
                      <a:alpha val="30000"/>
                    </a:srgbClr>
                  </a:outerShdw>
                </a:effectLst>
                <a:latin typeface="Algerian" pitchFamily="82" charset="0"/>
              </a:rPr>
              <a:t>KEY MANAGERIAL PERSONNEL AS AN OFFICER IN DEFAULT..!!</a:t>
            </a:r>
            <a:endParaRPr lang="en-IN" sz="5300"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528997" y="2263516"/>
            <a:ext cx="10418164" cy="4347146"/>
          </a:xfrm>
        </p:spPr>
        <p:txBody>
          <a:bodyPr>
            <a:normAutofit/>
          </a:bodyPr>
          <a:lstStyle/>
          <a:p>
            <a:pPr marL="365760" lvl="0" indent="-283464" algn="just" defTabSz="914400">
              <a:lnSpc>
                <a:spcPct val="150000"/>
              </a:lnSpc>
              <a:spcBef>
                <a:spcPts val="600"/>
              </a:spcBef>
              <a:spcAft>
                <a:spcPts val="1000"/>
              </a:spcAft>
              <a:buClr>
                <a:srgbClr val="3891A7"/>
              </a:buClr>
              <a:buSzPct val="80000"/>
              <a:buNone/>
            </a:pPr>
            <a:r>
              <a:rPr lang="en-IN" sz="3100" dirty="0" smtClean="0">
                <a:solidFill>
                  <a:prstClr val="black"/>
                </a:solidFill>
                <a:latin typeface="Century" pitchFamily="18" charset="0"/>
                <a:ea typeface="Calibri"/>
                <a:cs typeface="Times New Roman"/>
              </a:rPr>
              <a:t>  In accordance with section 2(59) &amp; 2(60) of the Act, a key managerial personnel is considered as an “officer who is in default” for the purpose of any provision of this act.</a:t>
            </a:r>
          </a:p>
          <a:p>
            <a:endParaRPr lang="en-IN" dirty="0"/>
          </a:p>
        </p:txBody>
      </p:sp>
    </p:spTree>
  </p:cSld>
  <p:clrMapOvr>
    <a:masterClrMapping/>
  </p:clrMapOvr>
  <p:transition>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84814"/>
            <a:ext cx="10298243" cy="1933730"/>
          </a:xfrm>
        </p:spPr>
        <p:txBody>
          <a:bodyPr>
            <a:noAutofit/>
          </a:bodyPr>
          <a:lstStyle/>
          <a:p>
            <a:pPr algn="ctr"/>
            <a:r>
              <a:rPr lang="en-US" sz="4000" dirty="0" smtClean="0">
                <a:effectLst>
                  <a:outerShdw blurRad="50000" dist="30000" dir="5400000" algn="tl" rotWithShape="0">
                    <a:srgbClr val="000000">
                      <a:alpha val="30000"/>
                    </a:srgbClr>
                  </a:outerShdw>
                </a:effectLst>
                <a:latin typeface="Algerian" pitchFamily="82" charset="0"/>
              </a:rPr>
              <a:t>WHICH COMPANIES ARE MANADATORILY REQUIRED TO APPOINT KEY MANAGERIAL PERSONNEL?</a:t>
            </a:r>
            <a:endParaRPr lang="en-IN" sz="4000"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528997" y="2263516"/>
            <a:ext cx="10418164" cy="4347146"/>
          </a:xfrm>
        </p:spPr>
        <p:txBody>
          <a:bodyPr>
            <a:normAutofit fontScale="32500" lnSpcReduction="20000"/>
          </a:bodyPr>
          <a:lstStyle/>
          <a:p>
            <a:pPr algn="just">
              <a:lnSpc>
                <a:spcPct val="150000"/>
              </a:lnSpc>
              <a:spcAft>
                <a:spcPts val="1000"/>
              </a:spcAft>
              <a:buNone/>
            </a:pPr>
            <a:r>
              <a:rPr lang="en-IN" sz="7400" dirty="0" smtClean="0">
                <a:solidFill>
                  <a:prstClr val="black"/>
                </a:solidFill>
                <a:latin typeface="Century" pitchFamily="18" charset="0"/>
                <a:ea typeface="Calibri"/>
                <a:cs typeface="Times New Roman"/>
              </a:rPr>
              <a:t>    As per Section 203 of the Companies Act, 2013 read with the Companies (Appointment and Remuneration of Managerial Personnel) Rules, 2014, the following class of Companies, namely</a:t>
            </a:r>
          </a:p>
          <a:p>
            <a:pPr algn="just">
              <a:lnSpc>
                <a:spcPct val="150000"/>
              </a:lnSpc>
              <a:spcAft>
                <a:spcPts val="1000"/>
              </a:spcAft>
              <a:buSzPts val="1000"/>
              <a:tabLst>
                <a:tab pos="457200" algn="l"/>
              </a:tabLst>
            </a:pPr>
            <a:r>
              <a:rPr lang="en-IN" sz="7400" dirty="0" smtClean="0">
                <a:solidFill>
                  <a:prstClr val="black"/>
                </a:solidFill>
                <a:latin typeface="Century" pitchFamily="18" charset="0"/>
                <a:ea typeface="Calibri"/>
                <a:cs typeface="Times New Roman"/>
              </a:rPr>
              <a:t> Every listed company, and</a:t>
            </a:r>
          </a:p>
          <a:p>
            <a:pPr algn="just">
              <a:lnSpc>
                <a:spcPct val="150000"/>
              </a:lnSpc>
              <a:spcAft>
                <a:spcPts val="1000"/>
              </a:spcAft>
              <a:buSzPts val="1000"/>
              <a:tabLst>
                <a:tab pos="457200" algn="l"/>
              </a:tabLst>
            </a:pPr>
            <a:r>
              <a:rPr lang="en-IN" sz="7400" dirty="0" smtClean="0">
                <a:solidFill>
                  <a:prstClr val="black"/>
                </a:solidFill>
                <a:latin typeface="Century" pitchFamily="18" charset="0"/>
                <a:ea typeface="Calibri"/>
                <a:cs typeface="Times New Roman"/>
              </a:rPr>
              <a:t> Every other public company having paid up share capital of Rs. 10 </a:t>
            </a:r>
            <a:r>
              <a:rPr lang="en-IN" sz="7400" dirty="0" err="1" smtClean="0">
                <a:solidFill>
                  <a:prstClr val="black"/>
                </a:solidFill>
                <a:latin typeface="Century" pitchFamily="18" charset="0"/>
                <a:ea typeface="Calibri"/>
                <a:cs typeface="Times New Roman"/>
              </a:rPr>
              <a:t>Crores</a:t>
            </a:r>
            <a:r>
              <a:rPr lang="en-IN" sz="7400" dirty="0" smtClean="0">
                <a:solidFill>
                  <a:prstClr val="black"/>
                </a:solidFill>
                <a:latin typeface="Century" pitchFamily="18" charset="0"/>
                <a:ea typeface="Calibri"/>
                <a:cs typeface="Times New Roman"/>
              </a:rPr>
              <a:t> or  more</a:t>
            </a:r>
          </a:p>
          <a:p>
            <a:pPr lvl="0" algn="just">
              <a:lnSpc>
                <a:spcPct val="150000"/>
              </a:lnSpc>
              <a:spcAft>
                <a:spcPts val="1000"/>
              </a:spcAft>
              <a:buSzPts val="1000"/>
              <a:buNone/>
              <a:tabLst>
                <a:tab pos="457200" algn="l"/>
              </a:tabLst>
            </a:pPr>
            <a:r>
              <a:rPr lang="en-IN" sz="7400" dirty="0" smtClean="0">
                <a:solidFill>
                  <a:prstClr val="black"/>
                </a:solidFill>
                <a:latin typeface="Century" pitchFamily="18" charset="0"/>
                <a:ea typeface="Calibri"/>
                <a:cs typeface="Times New Roman"/>
              </a:rPr>
              <a:t>    Shall have the following whole-time Key Managerial Personnel,—</a:t>
            </a:r>
          </a:p>
          <a:p>
            <a:pPr marL="365760" indent="-283464" algn="just" defTabSz="914400">
              <a:lnSpc>
                <a:spcPct val="150000"/>
              </a:lnSpc>
              <a:spcBef>
                <a:spcPts val="600"/>
              </a:spcBef>
              <a:spcAft>
                <a:spcPts val="1000"/>
              </a:spcAft>
              <a:buClr>
                <a:srgbClr val="3891A7"/>
              </a:buClr>
              <a:buSzPct val="80000"/>
              <a:buNone/>
            </a:pPr>
            <a:endParaRPr lang="en-IN" sz="31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8" y="404734"/>
            <a:ext cx="10358203" cy="6265888"/>
          </a:xfrm>
        </p:spPr>
        <p:txBody>
          <a:bodyPr>
            <a:normAutofit/>
          </a:bodyPr>
          <a:lstStyle/>
          <a:p>
            <a:pPr algn="just">
              <a:lnSpc>
                <a:spcPct val="130000"/>
              </a:lnSpc>
              <a:spcAft>
                <a:spcPts val="1000"/>
              </a:spcAft>
            </a:pPr>
            <a:r>
              <a:rPr lang="en-IN" sz="2400" dirty="0" smtClean="0">
                <a:latin typeface="Times New Roman"/>
                <a:ea typeface="Calibri"/>
                <a:cs typeface="Times New Roman"/>
              </a:rPr>
              <a:t>(</a:t>
            </a:r>
            <a:r>
              <a:rPr lang="en-IN" sz="2400" dirty="0" err="1" smtClean="0">
                <a:solidFill>
                  <a:prstClr val="black"/>
                </a:solidFill>
                <a:latin typeface="Century" pitchFamily="18" charset="0"/>
                <a:ea typeface="Calibri"/>
                <a:cs typeface="Times New Roman"/>
              </a:rPr>
              <a:t>i</a:t>
            </a:r>
            <a:r>
              <a:rPr lang="en-IN" sz="2400" dirty="0" smtClean="0">
                <a:solidFill>
                  <a:prstClr val="black"/>
                </a:solidFill>
                <a:latin typeface="Century" pitchFamily="18" charset="0"/>
                <a:ea typeface="Calibri"/>
                <a:cs typeface="Times New Roman"/>
              </a:rPr>
              <a:t>) Managing Director, or Chief Executive Officer or manager and in their absence, a whole-time director;</a:t>
            </a:r>
          </a:p>
          <a:p>
            <a:pPr algn="just">
              <a:lnSpc>
                <a:spcPct val="130000"/>
              </a:lnSpc>
              <a:spcAft>
                <a:spcPts val="1000"/>
              </a:spcAft>
            </a:pPr>
            <a:r>
              <a:rPr lang="en-IN" sz="2400" dirty="0" smtClean="0">
                <a:solidFill>
                  <a:prstClr val="black"/>
                </a:solidFill>
                <a:latin typeface="Century" pitchFamily="18" charset="0"/>
                <a:ea typeface="Calibri"/>
                <a:cs typeface="Times New Roman"/>
              </a:rPr>
              <a:t>(ii) Company secretary; and</a:t>
            </a:r>
          </a:p>
          <a:p>
            <a:pPr algn="just">
              <a:lnSpc>
                <a:spcPct val="130000"/>
              </a:lnSpc>
              <a:spcAft>
                <a:spcPts val="1000"/>
              </a:spcAft>
            </a:pPr>
            <a:r>
              <a:rPr lang="en-IN" sz="2400" dirty="0" smtClean="0">
                <a:solidFill>
                  <a:prstClr val="black"/>
                </a:solidFill>
                <a:latin typeface="Century" pitchFamily="18" charset="0"/>
                <a:ea typeface="Calibri"/>
                <a:cs typeface="Times New Roman"/>
              </a:rPr>
              <a:t>(iii) Chief Financial Officer</a:t>
            </a:r>
          </a:p>
          <a:p>
            <a:pPr algn="just">
              <a:lnSpc>
                <a:spcPct val="130000"/>
              </a:lnSpc>
              <a:spcAft>
                <a:spcPts val="1000"/>
              </a:spcAft>
            </a:pPr>
            <a:r>
              <a:rPr lang="en-IN" sz="2400" dirty="0" smtClean="0">
                <a:solidFill>
                  <a:prstClr val="black"/>
                </a:solidFill>
                <a:latin typeface="Century" pitchFamily="18" charset="0"/>
                <a:ea typeface="Calibri"/>
                <a:cs typeface="Times New Roman"/>
              </a:rPr>
              <a:t>Further, as per recently notified Rule 8A of the Companies (Appointment and Remuneration of Managerial Personnel) Rules, 2014, a company other than a company which is required to appoint a whole time key managerial personnel as discussed above and which has a </a:t>
            </a:r>
            <a:r>
              <a:rPr lang="en-IN" sz="2400" dirty="0" smtClean="0">
                <a:solidFill>
                  <a:srgbClr val="FF0000"/>
                </a:solidFill>
                <a:latin typeface="Century" pitchFamily="18" charset="0"/>
                <a:ea typeface="Calibri"/>
                <a:cs typeface="Times New Roman"/>
              </a:rPr>
              <a:t>paid up share capital of Rs. 5 </a:t>
            </a:r>
            <a:r>
              <a:rPr lang="en-IN" sz="2400" dirty="0" err="1" smtClean="0">
                <a:solidFill>
                  <a:srgbClr val="FF0000"/>
                </a:solidFill>
                <a:latin typeface="Century" pitchFamily="18" charset="0"/>
                <a:ea typeface="Calibri"/>
                <a:cs typeface="Times New Roman"/>
              </a:rPr>
              <a:t>Crores</a:t>
            </a:r>
            <a:r>
              <a:rPr lang="en-IN" sz="2400" dirty="0" smtClean="0">
                <a:solidFill>
                  <a:srgbClr val="FF0000"/>
                </a:solidFill>
                <a:latin typeface="Century" pitchFamily="18" charset="0"/>
                <a:ea typeface="Calibri"/>
                <a:cs typeface="Times New Roman"/>
              </a:rPr>
              <a:t> or more shall have a whole time Company Secretary.</a:t>
            </a:r>
          </a:p>
          <a:p>
            <a:pPr algn="just">
              <a:lnSpc>
                <a:spcPct val="150000"/>
              </a:lnSpc>
              <a:spcAft>
                <a:spcPts val="1000"/>
              </a:spcAft>
              <a:buNone/>
            </a:pPr>
            <a:endParaRPr lang="en-IN" sz="2400" dirty="0" smtClean="0">
              <a:latin typeface="Calibri"/>
              <a:ea typeface="Calibri"/>
              <a:cs typeface="Times New Roman"/>
            </a:endParaRPr>
          </a:p>
          <a:p>
            <a:pPr marL="179388" lvl="0" indent="-96838" algn="just" defTabSz="914400">
              <a:lnSpc>
                <a:spcPct val="150000"/>
              </a:lnSpc>
              <a:spcBef>
                <a:spcPts val="600"/>
              </a:spcBef>
              <a:spcAft>
                <a:spcPts val="1000"/>
              </a:spcAft>
              <a:buClr>
                <a:srgbClr val="3891A7"/>
              </a:buClr>
              <a:buSzPct val="80000"/>
              <a:buNone/>
            </a:pPr>
            <a:endParaRPr lang="en-IN" sz="32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8" y="194872"/>
            <a:ext cx="10358203" cy="6475750"/>
          </a:xfrm>
        </p:spPr>
        <p:txBody>
          <a:bodyPr>
            <a:normAutofit/>
          </a:bodyPr>
          <a:lstStyle/>
          <a:p>
            <a:pPr algn="just">
              <a:lnSpc>
                <a:spcPct val="150000"/>
              </a:lnSpc>
              <a:spcAft>
                <a:spcPts val="1000"/>
              </a:spcAft>
              <a:buNone/>
            </a:pPr>
            <a:endParaRPr lang="en-IN" sz="2400" dirty="0" smtClean="0">
              <a:latin typeface="Calibri"/>
              <a:ea typeface="Calibri"/>
              <a:cs typeface="Times New Roman"/>
            </a:endParaRPr>
          </a:p>
          <a:p>
            <a:pPr marL="179388" lvl="0" indent="-96838" algn="just" defTabSz="914400">
              <a:lnSpc>
                <a:spcPct val="150000"/>
              </a:lnSpc>
              <a:spcBef>
                <a:spcPts val="600"/>
              </a:spcBef>
              <a:spcAft>
                <a:spcPts val="1000"/>
              </a:spcAft>
              <a:buClr>
                <a:srgbClr val="3891A7"/>
              </a:buClr>
              <a:buSzPct val="80000"/>
              <a:buNone/>
            </a:pPr>
            <a:endParaRPr lang="en-IN" sz="3200" dirty="0" smtClean="0">
              <a:solidFill>
                <a:prstClr val="black"/>
              </a:solidFill>
              <a:latin typeface="Century" pitchFamily="18" charset="0"/>
              <a:ea typeface="Calibri"/>
              <a:cs typeface="Times New Roman"/>
            </a:endParaRPr>
          </a:p>
          <a:p>
            <a:endParaRPr lang="en-IN" dirty="0"/>
          </a:p>
        </p:txBody>
      </p:sp>
      <p:pic>
        <p:nvPicPr>
          <p:cNvPr id="2050" name="Picture 2" descr="C:\Users\User\Desktop\KMP\kmp3.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Tree>
  </p:cSld>
  <p:clrMapOvr>
    <a:masterClrMapping/>
  </p:clrMapOvr>
  <p:transition>
    <p:zoom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84813"/>
            <a:ext cx="10298243" cy="1543987"/>
          </a:xfrm>
        </p:spPr>
        <p:txBody>
          <a:bodyPr>
            <a:noAutofit/>
          </a:bodyPr>
          <a:lstStyle/>
          <a:p>
            <a:pPr algn="ctr"/>
            <a:r>
              <a:rPr lang="en-US" sz="4800" dirty="0" smtClean="0">
                <a:effectLst>
                  <a:outerShdw blurRad="50000" dist="30000" dir="5400000" algn="tl" rotWithShape="0">
                    <a:srgbClr val="000000">
                      <a:alpha val="30000"/>
                    </a:srgbClr>
                  </a:outerShdw>
                </a:effectLst>
                <a:latin typeface="Algerian" pitchFamily="82" charset="0"/>
              </a:rPr>
              <a:t>MANNER OF APPOINTMENT OF KEY MANAGERIAL PERSONNEL</a:t>
            </a:r>
            <a:endParaRPr lang="en-IN" sz="4800"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528997" y="1843790"/>
            <a:ext cx="10418164" cy="4766872"/>
          </a:xfrm>
        </p:spPr>
        <p:txBody>
          <a:bodyPr>
            <a:normAutofit fontScale="25000" lnSpcReduction="20000"/>
          </a:bodyPr>
          <a:lstStyle/>
          <a:p>
            <a:pPr algn="just">
              <a:lnSpc>
                <a:spcPct val="150000"/>
              </a:lnSpc>
              <a:spcAft>
                <a:spcPts val="1000"/>
              </a:spcAft>
              <a:buSzPts val="1000"/>
            </a:pPr>
            <a:r>
              <a:rPr lang="en-IN" sz="11200" dirty="0" smtClean="0">
                <a:latin typeface="Century" pitchFamily="18" charset="0"/>
                <a:ea typeface="Calibri"/>
                <a:cs typeface="Times New Roman"/>
              </a:rPr>
              <a:t>Every whole-time key managerial personnel of a company shall be appointed by means of a resolution of the Board containing the terms and conditions of the appointment including the remuneration.</a:t>
            </a:r>
          </a:p>
          <a:p>
            <a:pPr lvl="0" algn="just">
              <a:lnSpc>
                <a:spcPct val="150000"/>
              </a:lnSpc>
              <a:spcAft>
                <a:spcPts val="1000"/>
              </a:spcAft>
              <a:buSzPts val="1000"/>
            </a:pPr>
            <a:r>
              <a:rPr lang="en-IN" sz="11200" dirty="0" smtClean="0">
                <a:latin typeface="Century" pitchFamily="18" charset="0"/>
                <a:ea typeface="Calibri"/>
                <a:cs typeface="Times New Roman"/>
              </a:rPr>
              <a:t>If the office of any whole-time key managerial personnel is vacated, the resulting vacancy shall be filled-up by the Board at a meeting of the Board within a period of 6 months from the date of such vacancy.</a:t>
            </a:r>
          </a:p>
          <a:p>
            <a:pPr algn="just">
              <a:lnSpc>
                <a:spcPct val="150000"/>
              </a:lnSpc>
              <a:spcAft>
                <a:spcPts val="1000"/>
              </a:spcAft>
              <a:buSzPts val="1000"/>
            </a:pPr>
            <a:endParaRPr lang="en-IN" sz="8600" dirty="0" smtClean="0">
              <a:latin typeface="Times New Roman"/>
              <a:ea typeface="Calibri"/>
              <a:cs typeface="Times New Roman"/>
            </a:endParaRPr>
          </a:p>
          <a:p>
            <a:pPr algn="just">
              <a:lnSpc>
                <a:spcPct val="150000"/>
              </a:lnSpc>
              <a:spcAft>
                <a:spcPts val="1000"/>
              </a:spcAft>
              <a:buSzPts val="1000"/>
            </a:pPr>
            <a:endParaRPr lang="en-IN" sz="8600" dirty="0" smtClean="0">
              <a:latin typeface="Calibri"/>
              <a:ea typeface="Calibri"/>
              <a:cs typeface="Times New Roman"/>
            </a:endParaRPr>
          </a:p>
          <a:p>
            <a:pPr marL="365760" indent="-283464" algn="just" defTabSz="914400">
              <a:lnSpc>
                <a:spcPct val="150000"/>
              </a:lnSpc>
              <a:spcBef>
                <a:spcPts val="600"/>
              </a:spcBef>
              <a:spcAft>
                <a:spcPts val="1000"/>
              </a:spcAft>
              <a:buClr>
                <a:srgbClr val="3891A7"/>
              </a:buClr>
              <a:buSzPct val="80000"/>
              <a:buNone/>
            </a:pPr>
            <a:endParaRPr lang="en-IN" sz="31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1"/>
            <a:ext cx="10298243" cy="1259174"/>
          </a:xfrm>
        </p:spPr>
        <p:txBody>
          <a:bodyPr>
            <a:noAutofit/>
          </a:bodyPr>
          <a:lstStyle/>
          <a:p>
            <a:pPr algn="ctr"/>
            <a:r>
              <a:rPr lang="en-US" dirty="0" smtClean="0">
                <a:effectLst>
                  <a:outerShdw blurRad="50000" dist="30000" dir="5400000" algn="tl" rotWithShape="0">
                    <a:srgbClr val="000000">
                      <a:alpha val="30000"/>
                    </a:srgbClr>
                  </a:outerShdw>
                </a:effectLst>
                <a:latin typeface="Algerian" pitchFamily="82" charset="0"/>
              </a:rPr>
              <a:t>RESTRICTIONS REGARDING APPOINTMENT OF KEY MANAGERIAL PERSONNEL</a:t>
            </a:r>
            <a:endParaRPr lang="en-IN"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469036" y="1169233"/>
            <a:ext cx="10478125" cy="5688767"/>
          </a:xfrm>
        </p:spPr>
        <p:txBody>
          <a:bodyPr>
            <a:normAutofit fontScale="25000" lnSpcReduction="20000"/>
          </a:bodyPr>
          <a:lstStyle/>
          <a:p>
            <a:pPr algn="just">
              <a:lnSpc>
                <a:spcPct val="150000"/>
              </a:lnSpc>
              <a:spcAft>
                <a:spcPts val="1000"/>
              </a:spcAft>
              <a:buFont typeface="Wingdings" pitchFamily="2" charset="2"/>
              <a:buChar char="q"/>
            </a:pPr>
            <a:r>
              <a:rPr lang="en-IN" sz="6400" dirty="0" smtClean="0">
                <a:latin typeface="Times New Roman"/>
                <a:ea typeface="Calibri"/>
                <a:cs typeface="Times New Roman"/>
              </a:rPr>
              <a:t> </a:t>
            </a:r>
            <a:r>
              <a:rPr lang="en-IN" sz="9600" dirty="0" smtClean="0">
                <a:solidFill>
                  <a:srgbClr val="FF0000"/>
                </a:solidFill>
                <a:latin typeface="Algerian" pitchFamily="82" charset="0"/>
                <a:ea typeface="Calibri"/>
                <a:cs typeface="Times New Roman"/>
              </a:rPr>
              <a:t>Same person not to act as Chairman and MD/CEO…!</a:t>
            </a:r>
            <a:endParaRPr lang="en-IN" sz="8000" dirty="0" smtClean="0">
              <a:solidFill>
                <a:srgbClr val="FF0000"/>
              </a:solidFill>
              <a:latin typeface="Algerian" pitchFamily="82" charset="0"/>
              <a:ea typeface="Calibri"/>
              <a:cs typeface="Times New Roman"/>
            </a:endParaRPr>
          </a:p>
          <a:p>
            <a:pPr algn="just">
              <a:lnSpc>
                <a:spcPct val="150000"/>
              </a:lnSpc>
              <a:spcAft>
                <a:spcPts val="1000"/>
              </a:spcAft>
              <a:buNone/>
            </a:pPr>
            <a:r>
              <a:rPr lang="en-IN" sz="8000" dirty="0" smtClean="0">
                <a:latin typeface="Century" pitchFamily="18" charset="0"/>
                <a:ea typeface="Calibri"/>
                <a:cs typeface="Times New Roman"/>
              </a:rPr>
              <a:t>     It has been provided under the Act that the role or designation of Chairman and Managing Director or Chairman and Chief Executive Officer should not be assigned to the same person. In other words, the same person should not act as both Chairman and Managing Director or Chief Executive Officer of the Company.</a:t>
            </a:r>
          </a:p>
          <a:p>
            <a:pPr algn="just">
              <a:lnSpc>
                <a:spcPct val="150000"/>
              </a:lnSpc>
              <a:spcAft>
                <a:spcPts val="1000"/>
              </a:spcAft>
              <a:buNone/>
            </a:pPr>
            <a:r>
              <a:rPr lang="en-IN" sz="8000" dirty="0" smtClean="0">
                <a:latin typeface="Century" pitchFamily="18" charset="0"/>
                <a:ea typeface="Calibri"/>
                <a:cs typeface="Times New Roman"/>
              </a:rPr>
              <a:t>  However, in the following circumstances, the above restriction will not apply:</a:t>
            </a:r>
          </a:p>
          <a:p>
            <a:pPr marL="270510" indent="-270510" algn="just">
              <a:lnSpc>
                <a:spcPct val="150000"/>
              </a:lnSpc>
              <a:spcAft>
                <a:spcPts val="1000"/>
              </a:spcAft>
              <a:buNone/>
            </a:pPr>
            <a:r>
              <a:rPr lang="en-IN" sz="8000" dirty="0" smtClean="0">
                <a:latin typeface="Century" pitchFamily="18" charset="0"/>
                <a:ea typeface="Calibri"/>
                <a:cs typeface="Times New Roman"/>
              </a:rPr>
              <a:t>(</a:t>
            </a:r>
            <a:r>
              <a:rPr lang="en-IN" sz="8000" i="1" dirty="0" smtClean="0">
                <a:latin typeface="Century" pitchFamily="18" charset="0"/>
                <a:ea typeface="Calibri"/>
                <a:cs typeface="Times New Roman"/>
              </a:rPr>
              <a:t>a</a:t>
            </a:r>
            <a:r>
              <a:rPr lang="en-IN" sz="8000" dirty="0" smtClean="0">
                <a:latin typeface="Century" pitchFamily="18" charset="0"/>
                <a:ea typeface="Calibri"/>
                <a:cs typeface="Times New Roman"/>
              </a:rPr>
              <a:t>) The articles of the company contain provision for appointment of same person, or</a:t>
            </a:r>
          </a:p>
          <a:p>
            <a:pPr algn="just">
              <a:lnSpc>
                <a:spcPct val="150000"/>
              </a:lnSpc>
              <a:spcAft>
                <a:spcPts val="1000"/>
              </a:spcAft>
              <a:buNone/>
            </a:pPr>
            <a:r>
              <a:rPr lang="en-IN" sz="8000" dirty="0" smtClean="0">
                <a:latin typeface="Century" pitchFamily="18" charset="0"/>
                <a:ea typeface="Calibri"/>
                <a:cs typeface="Times New Roman"/>
              </a:rPr>
              <a:t>(</a:t>
            </a:r>
            <a:r>
              <a:rPr lang="en-IN" sz="8000" i="1" dirty="0" smtClean="0">
                <a:latin typeface="Century" pitchFamily="18" charset="0"/>
                <a:ea typeface="Calibri"/>
                <a:cs typeface="Times New Roman"/>
              </a:rPr>
              <a:t>b</a:t>
            </a:r>
            <a:r>
              <a:rPr lang="en-IN" sz="8000" dirty="0" smtClean="0">
                <a:latin typeface="Century" pitchFamily="18" charset="0"/>
                <a:ea typeface="Calibri"/>
                <a:cs typeface="Times New Roman"/>
              </a:rPr>
              <a:t>) The company carries only a single business, or</a:t>
            </a:r>
          </a:p>
          <a:p>
            <a:pPr marL="270510" indent="-270510" algn="just">
              <a:lnSpc>
                <a:spcPct val="150000"/>
              </a:lnSpc>
              <a:spcAft>
                <a:spcPts val="1000"/>
              </a:spcAft>
              <a:buNone/>
            </a:pPr>
            <a:r>
              <a:rPr lang="en-IN" sz="8000" dirty="0" smtClean="0">
                <a:latin typeface="Century" pitchFamily="18" charset="0"/>
                <a:ea typeface="Calibri"/>
                <a:cs typeface="Times New Roman"/>
              </a:rPr>
              <a:t>(c) The company is engaged in multiple businesses and has appointed one or more Chief   Executive Officers for each such business as may be notified by the Central Government.</a:t>
            </a:r>
          </a:p>
          <a:p>
            <a:endParaRPr lang="en-IN" dirty="0"/>
          </a:p>
        </p:txBody>
      </p:sp>
    </p:spTree>
  </p:cSld>
  <p:clrMapOvr>
    <a:masterClrMapping/>
  </p:clrMapOvr>
  <p:transition>
    <p:zoom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179882"/>
            <a:ext cx="10313233" cy="6415790"/>
          </a:xfrm>
        </p:spPr>
        <p:txBody>
          <a:bodyPr>
            <a:normAutofit fontScale="25000" lnSpcReduction="20000"/>
          </a:bodyPr>
          <a:lstStyle/>
          <a:p>
            <a:pPr algn="just">
              <a:lnSpc>
                <a:spcPct val="150000"/>
              </a:lnSpc>
              <a:spcAft>
                <a:spcPts val="1000"/>
              </a:spcAft>
              <a:buFont typeface="Wingdings" pitchFamily="2" charset="2"/>
              <a:buChar char="q"/>
            </a:pPr>
            <a:r>
              <a:rPr lang="en-IN" sz="11200" dirty="0" smtClean="0">
                <a:solidFill>
                  <a:srgbClr val="FF0000"/>
                </a:solidFill>
                <a:latin typeface="Algerian" pitchFamily="82" charset="0"/>
                <a:ea typeface="Calibri"/>
                <a:cs typeface="Times New Roman"/>
              </a:rPr>
              <a:t>Whole time KMP not to hold office in more than one company…!</a:t>
            </a:r>
            <a:endParaRPr lang="en-IN" sz="9600" dirty="0" smtClean="0">
              <a:solidFill>
                <a:srgbClr val="FF0000"/>
              </a:solidFill>
              <a:latin typeface="Algerian" pitchFamily="82" charset="0"/>
              <a:ea typeface="Calibri"/>
              <a:cs typeface="Times New Roman"/>
            </a:endParaRPr>
          </a:p>
          <a:p>
            <a:pPr algn="just">
              <a:lnSpc>
                <a:spcPct val="150000"/>
              </a:lnSpc>
              <a:spcAft>
                <a:spcPts val="1000"/>
              </a:spcAft>
              <a:buNone/>
            </a:pPr>
            <a:r>
              <a:rPr lang="en-IN" sz="9600" dirty="0" smtClean="0">
                <a:latin typeface="Century" pitchFamily="18" charset="0"/>
                <a:ea typeface="Calibri"/>
                <a:cs typeface="Times New Roman"/>
              </a:rPr>
              <a:t>    </a:t>
            </a:r>
            <a:r>
              <a:rPr lang="en-IN" sz="8000" dirty="0" smtClean="0">
                <a:latin typeface="Century" pitchFamily="18" charset="0"/>
                <a:ea typeface="Calibri"/>
                <a:cs typeface="Times New Roman"/>
              </a:rPr>
              <a:t>It has been provided under the Act that a Whole -time Key Managerial Personnel shall not hold office in more than one company at the same time, except:</a:t>
            </a:r>
          </a:p>
          <a:p>
            <a:pPr lvl="0" algn="just">
              <a:lnSpc>
                <a:spcPct val="150000"/>
              </a:lnSpc>
              <a:buBlip>
                <a:blip r:embed="rId2"/>
              </a:buBlip>
            </a:pPr>
            <a:r>
              <a:rPr lang="en-IN" sz="8000" dirty="0" smtClean="0">
                <a:latin typeface="Century" pitchFamily="18" charset="0"/>
                <a:ea typeface="Calibri"/>
                <a:cs typeface="Times New Roman"/>
              </a:rPr>
              <a:t>In the company’s subsidiary company,</a:t>
            </a:r>
          </a:p>
          <a:p>
            <a:pPr lvl="0" algn="just">
              <a:lnSpc>
                <a:spcPct val="150000"/>
              </a:lnSpc>
              <a:buBlip>
                <a:blip r:embed="rId2"/>
              </a:buBlip>
            </a:pPr>
            <a:r>
              <a:rPr lang="en-IN" sz="8000" dirty="0" smtClean="0">
                <a:latin typeface="Century" pitchFamily="18" charset="0"/>
                <a:ea typeface="Calibri"/>
                <a:cs typeface="Times New Roman"/>
              </a:rPr>
              <a:t>As a director in any other company with the permission of the Board,</a:t>
            </a:r>
          </a:p>
          <a:p>
            <a:pPr lvl="0" algn="just">
              <a:lnSpc>
                <a:spcPct val="150000"/>
              </a:lnSpc>
              <a:spcAft>
                <a:spcPts val="1000"/>
              </a:spcAft>
              <a:buBlip>
                <a:blip r:embed="rId2"/>
              </a:buBlip>
            </a:pPr>
            <a:r>
              <a:rPr lang="en-IN" sz="8000" dirty="0" smtClean="0">
                <a:latin typeface="Century" pitchFamily="18" charset="0"/>
                <a:ea typeface="Calibri"/>
                <a:cs typeface="Times New Roman"/>
              </a:rPr>
              <a:t>As a Managing Director, if he is the managing director or manager of one, and of not more than one, other company and such appointment or employment is made or approved by a resolution passed at a meeting of the Board with the consent of all the directors present at the meeting and of which meeting, and of the resolution to be moved thereat, specific notice has been given to all the directors then in India.</a:t>
            </a:r>
          </a:p>
          <a:p>
            <a:endParaRPr lang="en-IN" sz="7200" dirty="0">
              <a:latin typeface="Century" pitchFamily="18" charset="0"/>
            </a:endParaRPr>
          </a:p>
        </p:txBody>
      </p:sp>
    </p:spTree>
  </p:cSld>
  <p:clrMapOvr>
    <a:masterClrMapping/>
  </p:clrMapOvr>
  <p:transition>
    <p:zoom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8996" y="254832"/>
            <a:ext cx="10448145" cy="6400801"/>
          </a:xfrm>
        </p:spPr>
        <p:txBody>
          <a:bodyPr>
            <a:normAutofit/>
          </a:bodyPr>
          <a:lstStyle/>
          <a:p>
            <a:pPr algn="just">
              <a:lnSpc>
                <a:spcPct val="150000"/>
              </a:lnSpc>
              <a:spcAft>
                <a:spcPts val="1000"/>
              </a:spcAft>
              <a:buNone/>
            </a:pPr>
            <a:r>
              <a:rPr lang="en-IN" dirty="0" smtClean="0">
                <a:latin typeface="Times New Roman"/>
                <a:ea typeface="Calibri"/>
                <a:cs typeface="Times New Roman"/>
              </a:rPr>
              <a:t>     </a:t>
            </a:r>
            <a:r>
              <a:rPr lang="en-IN" sz="3200" dirty="0" smtClean="0">
                <a:latin typeface="Century" pitchFamily="18" charset="0"/>
                <a:ea typeface="Calibri"/>
                <a:cs typeface="Times New Roman"/>
              </a:rPr>
              <a:t>Further, it has also been provided that a whole-time key managerial personnel holding office in more than one company at the same time on the date of commencement of this Act, shall, within a period of 6 months from such commencement, choose one company, in which he wishes to continue to hold the office of key managerial personnel.</a:t>
            </a:r>
          </a:p>
          <a:p>
            <a:pPr>
              <a:buNone/>
            </a:pPr>
            <a:endParaRPr lang="en-IN" dirty="0"/>
          </a:p>
        </p:txBody>
      </p:sp>
    </p:spTree>
  </p:cSld>
  <p:clrMapOvr>
    <a:masterClrMapping/>
  </p:clrMapOvr>
  <p:transition spd="med">
    <p:zoom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84814"/>
            <a:ext cx="10298243" cy="899409"/>
          </a:xfrm>
        </p:spPr>
        <p:txBody>
          <a:bodyPr>
            <a:normAutofit fontScale="90000"/>
          </a:bodyPr>
          <a:lstStyle/>
          <a:p>
            <a:pPr algn="ctr"/>
            <a:r>
              <a:rPr lang="en-US" sz="5900" dirty="0" smtClean="0">
                <a:effectLst>
                  <a:outerShdw blurRad="50000" dist="30000" dir="5400000" algn="tl" rotWithShape="0">
                    <a:srgbClr val="000000">
                      <a:alpha val="30000"/>
                    </a:srgbClr>
                  </a:outerShdw>
                </a:effectLst>
                <a:latin typeface="Algerian" pitchFamily="82" charset="0"/>
              </a:rPr>
              <a:t>INTRODUCTION</a:t>
            </a:r>
            <a:endParaRPr lang="en-IN" dirty="0"/>
          </a:p>
        </p:txBody>
      </p:sp>
      <p:sp>
        <p:nvSpPr>
          <p:cNvPr id="3" name="Content Placeholder 2"/>
          <p:cNvSpPr>
            <a:spLocks noGrp="1"/>
          </p:cNvSpPr>
          <p:nvPr>
            <p:ph idx="1"/>
          </p:nvPr>
        </p:nvSpPr>
        <p:spPr>
          <a:xfrm>
            <a:off x="1633929" y="1184223"/>
            <a:ext cx="10313232" cy="5426439"/>
          </a:xfrm>
        </p:spPr>
        <p:txBody>
          <a:bodyPr>
            <a:normAutofit lnSpcReduction="10000"/>
          </a:bodyPr>
          <a:lstStyle/>
          <a:p>
            <a:pPr marL="365760" lvl="0" indent="-283464" algn="just" defTabSz="914400">
              <a:spcBef>
                <a:spcPts val="600"/>
              </a:spcBef>
              <a:buClr>
                <a:srgbClr val="3891A7"/>
              </a:buClr>
              <a:buSzPct val="80000"/>
              <a:buNone/>
            </a:pPr>
            <a:r>
              <a:rPr lang="en-IN" sz="2800" dirty="0" smtClean="0">
                <a:solidFill>
                  <a:prstClr val="black"/>
                </a:solidFill>
                <a:latin typeface="Century" pitchFamily="18" charset="0"/>
              </a:rPr>
              <a:t>  </a:t>
            </a:r>
            <a:r>
              <a:rPr lang="en-IN" sz="3200" dirty="0" smtClean="0">
                <a:solidFill>
                  <a:prstClr val="black"/>
                </a:solidFill>
                <a:latin typeface="Century" pitchFamily="18" charset="0"/>
              </a:rPr>
              <a:t>Companies Act, 2013 (Act) has introduced many New Concepts And Key Managerial Personnel is one of them. While the Companies Act, 1956 recognised only Managing Director, Whole Time Director and Manager as the Managerial Personnel, the Companies Act, 2013 has brought in the concept of Key Managerial Personnel which not only covers the traditional roles of managing director and whole time director but also includes some functional figure heads like Chief Financial Officer and Chief Executive Officer etc. These inclusions are in line with the global trends. </a:t>
            </a:r>
          </a:p>
          <a:p>
            <a:endParaRPr lang="en-IN" dirty="0"/>
          </a:p>
        </p:txBody>
      </p:sp>
    </p:spTree>
  </p:cSld>
  <p:clrMapOvr>
    <a:masterClrMapping/>
  </p:clrMapOvr>
  <p:transition>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54832"/>
            <a:ext cx="10298243" cy="1139253"/>
          </a:xfrm>
        </p:spPr>
        <p:txBody>
          <a:bodyPr>
            <a:noAutofit/>
          </a:bodyPr>
          <a:lstStyle/>
          <a:p>
            <a:pPr algn="ctr"/>
            <a:r>
              <a:rPr lang="en-US" dirty="0" smtClean="0">
                <a:effectLst>
                  <a:outerShdw blurRad="50000" dist="30000" dir="5400000" algn="tl" rotWithShape="0">
                    <a:srgbClr val="000000">
                      <a:alpha val="30000"/>
                    </a:srgbClr>
                  </a:outerShdw>
                </a:effectLst>
                <a:latin typeface="Algerian" pitchFamily="82" charset="0"/>
              </a:rPr>
              <a:t>DUTIES AND LIABILITIES OF KEY MANAGERIAL PERSONNEL</a:t>
            </a:r>
            <a:endParaRPr lang="en-IN"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469036" y="1469036"/>
            <a:ext cx="10478125" cy="5171607"/>
          </a:xfrm>
        </p:spPr>
        <p:txBody>
          <a:bodyPr>
            <a:normAutofit/>
          </a:bodyPr>
          <a:lstStyle/>
          <a:p>
            <a:pPr marL="2068513" indent="-2068513" algn="just">
              <a:lnSpc>
                <a:spcPct val="150000"/>
              </a:lnSpc>
              <a:spcAft>
                <a:spcPts val="1000"/>
              </a:spcAft>
              <a:buNone/>
            </a:pPr>
            <a:r>
              <a:rPr lang="en-US" sz="2400" dirty="0" smtClean="0">
                <a:solidFill>
                  <a:srgbClr val="FF0000"/>
                </a:solidFill>
                <a:latin typeface="Algerian" pitchFamily="82" charset="0"/>
                <a:ea typeface="Calibri"/>
                <a:cs typeface="Times New Roman"/>
              </a:rPr>
              <a:t>Section 21—Authentication of Documents, proceedings anD   contracts: </a:t>
            </a:r>
            <a:endParaRPr lang="en-IN" sz="2400" dirty="0" smtClean="0">
              <a:solidFill>
                <a:srgbClr val="FF0000"/>
              </a:solidFill>
              <a:latin typeface="Algerian" pitchFamily="82" charset="0"/>
              <a:ea typeface="Calibri"/>
              <a:cs typeface="Times New Roman"/>
            </a:endParaRPr>
          </a:p>
          <a:p>
            <a:pPr indent="17463" algn="just">
              <a:lnSpc>
                <a:spcPct val="150000"/>
              </a:lnSpc>
              <a:spcAft>
                <a:spcPts val="1000"/>
              </a:spcAft>
              <a:buNone/>
            </a:pPr>
            <a:r>
              <a:rPr lang="en-US" sz="2400" dirty="0" smtClean="0">
                <a:latin typeface="Century" pitchFamily="18" charset="0"/>
                <a:ea typeface="Calibri"/>
                <a:cs typeface="Times New Roman"/>
              </a:rPr>
              <a:t>(a)  A document or proceeding requiring authentication by a company; or</a:t>
            </a:r>
            <a:endParaRPr lang="en-IN" sz="2400" dirty="0" smtClean="0">
              <a:latin typeface="Century" pitchFamily="18" charset="0"/>
              <a:ea typeface="Calibri"/>
              <a:cs typeface="Times New Roman"/>
            </a:endParaRPr>
          </a:p>
          <a:p>
            <a:pPr marL="360363" indent="-90488" algn="just">
              <a:lnSpc>
                <a:spcPct val="150000"/>
              </a:lnSpc>
              <a:spcAft>
                <a:spcPts val="1000"/>
              </a:spcAft>
              <a:buNone/>
            </a:pPr>
            <a:r>
              <a:rPr lang="en-US" sz="2400" dirty="0" smtClean="0">
                <a:latin typeface="Century" pitchFamily="18" charset="0"/>
                <a:ea typeface="Calibri"/>
                <a:cs typeface="Times New Roman"/>
              </a:rPr>
              <a:t> (b)  Contracts made by or on behalf of a company, may be signed by any key managerial personnel or an officer of the company duly authorized by the Board in this behalf</a:t>
            </a:r>
            <a:endParaRPr lang="en-IN" sz="2400" dirty="0" smtClean="0">
              <a:latin typeface="Century" pitchFamily="18" charset="0"/>
              <a:ea typeface="Calibri"/>
              <a:cs typeface="Times New Roman"/>
            </a:endParaRPr>
          </a:p>
          <a:p>
            <a:pPr algn="just">
              <a:lnSpc>
                <a:spcPct val="150000"/>
              </a:lnSpc>
              <a:spcAft>
                <a:spcPts val="1000"/>
              </a:spcAft>
              <a:buNone/>
            </a:pPr>
            <a:endParaRPr lang="en-IN" dirty="0"/>
          </a:p>
        </p:txBody>
      </p:sp>
    </p:spTree>
  </p:cSld>
  <p:clrMapOvr>
    <a:masterClrMapping/>
  </p:clrMapOvr>
  <p:transition>
    <p:zoom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863" y="1"/>
            <a:ext cx="11677338" cy="6858000"/>
          </a:xfrm>
        </p:spPr>
        <p:txBody>
          <a:bodyPr/>
          <a:lstStyle/>
          <a:p>
            <a:endParaRPr lang="en-IN" dirty="0"/>
          </a:p>
        </p:txBody>
      </p:sp>
      <p:pic>
        <p:nvPicPr>
          <p:cNvPr id="40962" name="Picture 2" descr="C:\Users\User\Desktop\KMP\kmp2.JPG"/>
          <p:cNvPicPr>
            <a:picLocks noGrp="1" noChangeAspect="1" noChangeArrowheads="1"/>
          </p:cNvPicPr>
          <p:nvPr>
            <p:ph idx="1"/>
          </p:nvPr>
        </p:nvPicPr>
        <p:blipFill>
          <a:blip r:embed="rId2"/>
          <a:srcRect/>
          <a:stretch>
            <a:fillRect/>
          </a:stretch>
        </p:blipFill>
        <p:spPr bwMode="auto">
          <a:xfrm>
            <a:off x="0" y="0"/>
            <a:ext cx="12192000" cy="6858000"/>
          </a:xfrm>
          <a:prstGeom prst="rect">
            <a:avLst/>
          </a:prstGeom>
          <a:noFill/>
        </p:spPr>
      </p:pic>
    </p:spTree>
  </p:cSld>
  <p:clrMapOvr>
    <a:masterClrMapping/>
  </p:clrMapOvr>
  <p:transition>
    <p:zoom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179882"/>
            <a:ext cx="10313233" cy="6415790"/>
          </a:xfrm>
        </p:spPr>
        <p:txBody>
          <a:bodyPr>
            <a:normAutofit fontScale="40000" lnSpcReduction="20000"/>
          </a:bodyPr>
          <a:lstStyle/>
          <a:p>
            <a:pPr algn="just">
              <a:lnSpc>
                <a:spcPct val="150000"/>
              </a:lnSpc>
              <a:spcAft>
                <a:spcPts val="1000"/>
              </a:spcAft>
              <a:buNone/>
            </a:pPr>
            <a:r>
              <a:rPr lang="en-US" sz="9600" dirty="0" smtClean="0">
                <a:solidFill>
                  <a:srgbClr val="FF0000"/>
                </a:solidFill>
                <a:latin typeface="Algerian" pitchFamily="82" charset="0"/>
                <a:ea typeface="Calibri"/>
                <a:cs typeface="Times New Roman"/>
              </a:rPr>
              <a:t>Section 92(1) (e)—Annual return:</a:t>
            </a:r>
            <a:endParaRPr lang="en-IN" sz="8000" dirty="0" smtClean="0">
              <a:solidFill>
                <a:srgbClr val="FF0000"/>
              </a:solidFill>
              <a:latin typeface="Algerian" pitchFamily="82" charset="0"/>
              <a:ea typeface="Calibri"/>
              <a:cs typeface="Times New Roman"/>
            </a:endParaRPr>
          </a:p>
          <a:p>
            <a:pPr algn="just">
              <a:lnSpc>
                <a:spcPct val="150000"/>
              </a:lnSpc>
              <a:spcAft>
                <a:spcPts val="1000"/>
              </a:spcAft>
              <a:buNone/>
            </a:pPr>
            <a:r>
              <a:rPr lang="en-US" sz="9600" dirty="0" smtClean="0">
                <a:latin typeface="Times New Roman"/>
                <a:ea typeface="Calibri"/>
                <a:cs typeface="Times New Roman"/>
              </a:rPr>
              <a:t> </a:t>
            </a:r>
            <a:r>
              <a:rPr lang="en-US" sz="9600" dirty="0" smtClean="0">
                <a:latin typeface="Century" pitchFamily="18" charset="0"/>
                <a:ea typeface="Calibri"/>
                <a:cs typeface="Times New Roman"/>
              </a:rPr>
              <a:t>Annual return should specify </a:t>
            </a:r>
            <a:endParaRPr lang="en-IN" sz="8000" dirty="0" smtClean="0">
              <a:latin typeface="Century" pitchFamily="18" charset="0"/>
              <a:ea typeface="Calibri"/>
              <a:cs typeface="Times New Roman"/>
            </a:endParaRPr>
          </a:p>
          <a:p>
            <a:pPr lvl="0" algn="just">
              <a:lnSpc>
                <a:spcPct val="150000"/>
              </a:lnSpc>
              <a:spcAft>
                <a:spcPts val="1000"/>
              </a:spcAft>
              <a:buFont typeface="Wingdings" pitchFamily="2" charset="2"/>
              <a:buChar char="Ø"/>
              <a:tabLst>
                <a:tab pos="457200" algn="l"/>
              </a:tabLst>
            </a:pPr>
            <a:r>
              <a:rPr lang="en-US" sz="9600" dirty="0" smtClean="0">
                <a:latin typeface="Century" pitchFamily="18" charset="0"/>
                <a:ea typeface="Calibri"/>
                <a:cs typeface="Times New Roman"/>
              </a:rPr>
              <a:t>the details of KMP along with changes therein related with previous financial year</a:t>
            </a:r>
          </a:p>
          <a:p>
            <a:pPr algn="just">
              <a:lnSpc>
                <a:spcPct val="150000"/>
              </a:lnSpc>
              <a:spcAft>
                <a:spcPts val="1000"/>
              </a:spcAft>
              <a:buFont typeface="Wingdings" pitchFamily="2" charset="2"/>
              <a:buChar char="Ø"/>
              <a:tabLst>
                <a:tab pos="457200" algn="l"/>
              </a:tabLst>
            </a:pPr>
            <a:r>
              <a:rPr lang="en-US" sz="9600" dirty="0" smtClean="0">
                <a:latin typeface="Century" pitchFamily="18" charset="0"/>
                <a:ea typeface="Calibri"/>
                <a:cs typeface="Times New Roman"/>
              </a:rPr>
              <a:t>Remuneration of KMP</a:t>
            </a: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IN" sz="8000" dirty="0" smtClean="0">
              <a:latin typeface="Calibri"/>
              <a:ea typeface="Calibri"/>
              <a:cs typeface="Times New Roman"/>
            </a:endParaRPr>
          </a:p>
          <a:p>
            <a:endParaRPr lang="en-IN" sz="7200" dirty="0">
              <a:latin typeface="Century" pitchFamily="18" charset="0"/>
            </a:endParaRPr>
          </a:p>
        </p:txBody>
      </p:sp>
    </p:spTree>
  </p:cSld>
  <p:clrMapOvr>
    <a:masterClrMapping/>
  </p:clrMapOvr>
  <p:transition>
    <p:zoom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179882"/>
            <a:ext cx="10313233" cy="6678118"/>
          </a:xfrm>
        </p:spPr>
        <p:txBody>
          <a:bodyPr>
            <a:normAutofit fontScale="25000" lnSpcReduction="20000"/>
          </a:bodyPr>
          <a:lstStyle/>
          <a:p>
            <a:pPr algn="just">
              <a:lnSpc>
                <a:spcPct val="150000"/>
              </a:lnSpc>
              <a:spcAft>
                <a:spcPts val="1000"/>
              </a:spcAft>
              <a:buNone/>
            </a:pPr>
            <a:r>
              <a:rPr lang="en-US" sz="9600" b="1" dirty="0" smtClean="0">
                <a:latin typeface="Times New Roman"/>
                <a:ea typeface="Calibri"/>
                <a:cs typeface="Times New Roman"/>
              </a:rPr>
              <a:t>   </a:t>
            </a:r>
            <a:r>
              <a:rPr lang="en-US" sz="9600" dirty="0" smtClean="0">
                <a:solidFill>
                  <a:srgbClr val="FF0000"/>
                </a:solidFill>
                <a:latin typeface="Algerian" pitchFamily="82" charset="0"/>
                <a:ea typeface="Calibri"/>
                <a:cs typeface="Times New Roman"/>
              </a:rPr>
              <a:t>Section 102—Statement to be annexed to notice:</a:t>
            </a:r>
            <a:endParaRPr lang="en-IN" sz="8000" dirty="0" smtClean="0">
              <a:solidFill>
                <a:srgbClr val="FF0000"/>
              </a:solidFill>
              <a:latin typeface="Algerian" pitchFamily="82" charset="0"/>
              <a:ea typeface="Calibri"/>
              <a:cs typeface="Times New Roman"/>
            </a:endParaRPr>
          </a:p>
          <a:p>
            <a:pPr lvl="0" algn="just">
              <a:lnSpc>
                <a:spcPct val="150000"/>
              </a:lnSpc>
              <a:spcAft>
                <a:spcPts val="1000"/>
              </a:spcAft>
              <a:buFont typeface="Wingdings" pitchFamily="2" charset="2"/>
              <a:buChar char="Ø"/>
              <a:tabLst>
                <a:tab pos="457200" algn="l"/>
              </a:tabLst>
            </a:pPr>
            <a:r>
              <a:rPr lang="en-US" sz="9600" dirty="0" smtClean="0">
                <a:latin typeface="Century" pitchFamily="18" charset="0"/>
                <a:ea typeface="Calibri"/>
                <a:cs typeface="Times New Roman"/>
              </a:rPr>
              <a:t>Should disclose the nature of concern or interest, financial or otherwise, if any, in respect of each items of KMP</a:t>
            </a:r>
          </a:p>
          <a:p>
            <a:pPr algn="just">
              <a:lnSpc>
                <a:spcPct val="150000"/>
              </a:lnSpc>
              <a:spcAft>
                <a:spcPts val="1000"/>
              </a:spcAft>
              <a:buFont typeface="Wingdings" pitchFamily="2" charset="2"/>
              <a:buChar char="Ø"/>
              <a:tabLst>
                <a:tab pos="457200" algn="l"/>
              </a:tabLst>
            </a:pPr>
            <a:r>
              <a:rPr lang="en-US" sz="9600" dirty="0" smtClean="0">
                <a:latin typeface="Century" pitchFamily="18" charset="0"/>
                <a:ea typeface="Calibri"/>
                <a:cs typeface="Times New Roman"/>
              </a:rPr>
              <a:t>If any benefit accrued due to non-disclosure or insufficient disclosure, KMP is liable to compensate the same to company to the extent of  benefit received by him. </a:t>
            </a:r>
          </a:p>
          <a:p>
            <a:pPr algn="just">
              <a:lnSpc>
                <a:spcPct val="150000"/>
              </a:lnSpc>
              <a:spcAft>
                <a:spcPts val="1000"/>
              </a:spcAft>
              <a:buFont typeface="Wingdings" pitchFamily="2" charset="2"/>
              <a:buChar char="Ø"/>
              <a:tabLst>
                <a:tab pos="457200" algn="l"/>
              </a:tabLst>
            </a:pPr>
            <a:r>
              <a:rPr lang="en-US" sz="9600" dirty="0" smtClean="0">
                <a:solidFill>
                  <a:prstClr val="black">
                    <a:lumMod val="75000"/>
                    <a:lumOff val="25000"/>
                  </a:prstClr>
                </a:solidFill>
                <a:latin typeface="Century" pitchFamily="18" charset="0"/>
                <a:ea typeface="Calibri"/>
                <a:cs typeface="Times New Roman"/>
              </a:rPr>
              <a:t>If any default is made in complying with the provisions of this section, then every promoter, director, manager or other key managerial personnel who is in default shall be punishable with fine which may extend to fifty thousand rupees or five times the amount of benefit accruing to the promoter, director, manager or other key managerial personnel or any of his relatives, whichever is more.</a:t>
            </a:r>
            <a:endParaRPr lang="en-US" sz="8000" dirty="0" smtClean="0">
              <a:latin typeface="Century" pitchFamily="18" charset="0"/>
              <a:ea typeface="Calibri"/>
              <a:cs typeface="Times New Roman"/>
            </a:endParaRPr>
          </a:p>
          <a:p>
            <a:pPr algn="just">
              <a:lnSpc>
                <a:spcPct val="150000"/>
              </a:lnSpc>
              <a:spcAft>
                <a:spcPts val="1000"/>
              </a:spcAft>
              <a:buFont typeface="Wingdings" pitchFamily="2" charset="2"/>
              <a:buChar char="Ø"/>
              <a:tabLst>
                <a:tab pos="457200" algn="l"/>
              </a:tabLst>
            </a:pPr>
            <a:endParaRPr lang="en-IN" sz="6600" dirty="0" smtClean="0">
              <a:latin typeface="Calibri"/>
              <a:ea typeface="Calibri"/>
              <a:cs typeface="Times New Roman"/>
            </a:endParaRPr>
          </a:p>
          <a:p>
            <a:pPr lvl="0" algn="just">
              <a:lnSpc>
                <a:spcPct val="150000"/>
              </a:lnSpc>
              <a:spcAft>
                <a:spcPts val="1000"/>
              </a:spcAft>
              <a:buFont typeface="Wingdings" pitchFamily="2" charset="2"/>
              <a:buChar char="Ø"/>
              <a:tabLst>
                <a:tab pos="457200" algn="l"/>
              </a:tabLst>
            </a:pPr>
            <a:endParaRPr lang="en-IN" sz="8000" dirty="0" smtClean="0">
              <a:latin typeface="Calibri"/>
              <a:ea typeface="Calibri"/>
              <a:cs typeface="Times New Roman"/>
            </a:endParaRPr>
          </a:p>
          <a:p>
            <a:pPr lvl="0" algn="just">
              <a:lnSpc>
                <a:spcPct val="150000"/>
              </a:lnSpc>
              <a:spcAft>
                <a:spcPts val="1000"/>
              </a:spcAft>
              <a:buFont typeface="Wingdings"/>
              <a:buChar char=""/>
              <a:tabLst>
                <a:tab pos="457200" algn="l"/>
              </a:tabLst>
            </a:pPr>
            <a:endParaRPr lang="en-IN" sz="8000" dirty="0" smtClean="0">
              <a:latin typeface="Calibri"/>
              <a:ea typeface="Calibri"/>
              <a:cs typeface="Times New Roman"/>
            </a:endParaRP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IN" sz="8000" dirty="0" smtClean="0">
              <a:latin typeface="Calibri"/>
              <a:ea typeface="Calibri"/>
              <a:cs typeface="Times New Roman"/>
            </a:endParaRPr>
          </a:p>
          <a:p>
            <a:endParaRPr lang="en-IN" sz="7200" dirty="0">
              <a:latin typeface="Century" pitchFamily="18" charset="0"/>
            </a:endParaRPr>
          </a:p>
        </p:txBody>
      </p:sp>
    </p:spTree>
  </p:cSld>
  <p:clrMapOvr>
    <a:masterClrMapping/>
  </p:clrMapOvr>
  <p:transition>
    <p:zoom dir="in"/>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179882"/>
            <a:ext cx="10313233" cy="6678118"/>
          </a:xfrm>
        </p:spPr>
        <p:txBody>
          <a:bodyPr>
            <a:normAutofit fontScale="32500" lnSpcReduction="20000"/>
          </a:bodyPr>
          <a:lstStyle/>
          <a:p>
            <a:pPr marL="2863850" indent="-2863850" algn="just">
              <a:lnSpc>
                <a:spcPct val="150000"/>
              </a:lnSpc>
              <a:spcAft>
                <a:spcPts val="1000"/>
              </a:spcAft>
              <a:buNone/>
            </a:pPr>
            <a:r>
              <a:rPr lang="en-US" sz="9600" b="1" dirty="0" smtClean="0">
                <a:latin typeface="Times New Roman"/>
                <a:ea typeface="Calibri"/>
                <a:cs typeface="Times New Roman"/>
              </a:rPr>
              <a:t> </a:t>
            </a:r>
            <a:r>
              <a:rPr lang="en-US" sz="9600" dirty="0" smtClean="0">
                <a:solidFill>
                  <a:srgbClr val="FF0000"/>
                </a:solidFill>
                <a:latin typeface="Algerian" pitchFamily="82" charset="0"/>
                <a:ea typeface="Calibri"/>
                <a:cs typeface="Times New Roman"/>
              </a:rPr>
              <a:t>Section 195--Prohibition on Insider trading of   securities </a:t>
            </a:r>
            <a:endParaRPr lang="en-IN" sz="8000" dirty="0" smtClean="0">
              <a:solidFill>
                <a:srgbClr val="FF0000"/>
              </a:solidFill>
              <a:latin typeface="Algerian" pitchFamily="82" charset="0"/>
              <a:ea typeface="Calibri"/>
              <a:cs typeface="Times New Roman"/>
            </a:endParaRPr>
          </a:p>
          <a:p>
            <a:pPr lvl="0" algn="just">
              <a:lnSpc>
                <a:spcPct val="150000"/>
              </a:lnSpc>
              <a:spcAft>
                <a:spcPts val="1000"/>
              </a:spcAft>
              <a:buFont typeface="Wingdings" pitchFamily="2" charset="2"/>
              <a:buChar char="Ø"/>
              <a:tabLst>
                <a:tab pos="457200" algn="l"/>
              </a:tabLst>
            </a:pPr>
            <a:r>
              <a:rPr lang="en-US" sz="9600" dirty="0" smtClean="0">
                <a:latin typeface="Century" pitchFamily="18" charset="0"/>
                <a:ea typeface="Calibri"/>
                <a:cs typeface="Times New Roman"/>
              </a:rPr>
              <a:t>KMP of a company shall not enter into insider trading</a:t>
            </a:r>
          </a:p>
          <a:p>
            <a:pPr algn="just">
              <a:lnSpc>
                <a:spcPct val="150000"/>
              </a:lnSpc>
              <a:spcAft>
                <a:spcPts val="1000"/>
              </a:spcAft>
              <a:buFont typeface="Wingdings" pitchFamily="2" charset="2"/>
              <a:buChar char="Ø"/>
              <a:tabLst>
                <a:tab pos="457200" algn="l"/>
              </a:tabLst>
            </a:pPr>
            <a:r>
              <a:rPr lang="en-US" sz="9600" b="1" dirty="0" smtClean="0">
                <a:latin typeface="Century" pitchFamily="18" charset="0"/>
                <a:ea typeface="Calibri"/>
                <a:cs typeface="Times New Roman"/>
              </a:rPr>
              <a:t>Imprisonment</a:t>
            </a:r>
            <a:r>
              <a:rPr lang="en-US" sz="9600" dirty="0" smtClean="0">
                <a:latin typeface="Century" pitchFamily="18" charset="0"/>
                <a:ea typeface="Calibri"/>
                <a:cs typeface="Times New Roman"/>
              </a:rPr>
              <a:t> for a term which may extend to  five years  </a:t>
            </a:r>
            <a:r>
              <a:rPr lang="en-US" sz="9600" b="1" dirty="0" smtClean="0">
                <a:latin typeface="Century" pitchFamily="18" charset="0"/>
                <a:ea typeface="Calibri"/>
                <a:cs typeface="Times New Roman"/>
              </a:rPr>
              <a:t>or with fine  </a:t>
            </a:r>
            <a:r>
              <a:rPr lang="en-US" sz="9600" dirty="0" smtClean="0">
                <a:latin typeface="Century" pitchFamily="18" charset="0"/>
                <a:ea typeface="Calibri"/>
                <a:cs typeface="Times New Roman"/>
              </a:rPr>
              <a:t>which shall not be less than Rs 5 </a:t>
            </a:r>
            <a:r>
              <a:rPr lang="en-US" sz="9600" dirty="0" err="1" smtClean="0">
                <a:latin typeface="Century" pitchFamily="18" charset="0"/>
                <a:ea typeface="Calibri"/>
                <a:cs typeface="Times New Roman"/>
              </a:rPr>
              <a:t>lakh</a:t>
            </a:r>
            <a:r>
              <a:rPr lang="en-US" sz="9600" dirty="0" smtClean="0">
                <a:latin typeface="Century" pitchFamily="18" charset="0"/>
                <a:ea typeface="Calibri"/>
                <a:cs typeface="Times New Roman"/>
              </a:rPr>
              <a:t> but which may extend Rs 25 </a:t>
            </a:r>
            <a:r>
              <a:rPr lang="en-US" sz="9600" dirty="0" err="1" smtClean="0">
                <a:latin typeface="Century" pitchFamily="18" charset="0"/>
                <a:ea typeface="Calibri"/>
                <a:cs typeface="Times New Roman"/>
              </a:rPr>
              <a:t>crore</a:t>
            </a:r>
            <a:r>
              <a:rPr lang="en-US" sz="9600" dirty="0" smtClean="0">
                <a:latin typeface="Century" pitchFamily="18" charset="0"/>
                <a:ea typeface="Calibri"/>
                <a:cs typeface="Times New Roman"/>
              </a:rPr>
              <a:t> </a:t>
            </a:r>
            <a:r>
              <a:rPr lang="en-US" sz="9600" b="1" dirty="0" smtClean="0">
                <a:latin typeface="Century" pitchFamily="18" charset="0"/>
                <a:ea typeface="Calibri"/>
                <a:cs typeface="Times New Roman"/>
              </a:rPr>
              <a:t>or </a:t>
            </a:r>
            <a:r>
              <a:rPr lang="en-US" sz="9600" dirty="0" smtClean="0">
                <a:latin typeface="Century" pitchFamily="18" charset="0"/>
                <a:ea typeface="Calibri"/>
                <a:cs typeface="Times New Roman"/>
              </a:rPr>
              <a:t>three times the amount of profits made out of insider trading, </a:t>
            </a:r>
            <a:r>
              <a:rPr lang="en-US" sz="9600" b="1" dirty="0" smtClean="0">
                <a:latin typeface="Century" pitchFamily="18" charset="0"/>
                <a:ea typeface="Calibri"/>
                <a:cs typeface="Times New Roman"/>
              </a:rPr>
              <a:t>whichever is higher</a:t>
            </a:r>
            <a:r>
              <a:rPr lang="en-US" sz="9600" dirty="0" smtClean="0">
                <a:latin typeface="Century" pitchFamily="18" charset="0"/>
                <a:ea typeface="Calibri"/>
                <a:cs typeface="Times New Roman"/>
              </a:rPr>
              <a:t>, </a:t>
            </a:r>
            <a:r>
              <a:rPr lang="en-US" sz="9600" b="1" dirty="0" smtClean="0">
                <a:latin typeface="Century" pitchFamily="18" charset="0"/>
                <a:ea typeface="Calibri"/>
                <a:cs typeface="Times New Roman"/>
              </a:rPr>
              <a:t>or with both</a:t>
            </a:r>
            <a:r>
              <a:rPr lang="en-US" sz="9600" dirty="0" smtClean="0">
                <a:latin typeface="Century" pitchFamily="18" charset="0"/>
                <a:ea typeface="Calibri"/>
                <a:cs typeface="Times New Roman"/>
              </a:rPr>
              <a:t>.</a:t>
            </a:r>
            <a:endParaRPr lang="en-IN" sz="8000" dirty="0" smtClean="0">
              <a:latin typeface="Century" pitchFamily="18" charset="0"/>
              <a:ea typeface="Calibri"/>
              <a:cs typeface="Times New Roman"/>
            </a:endParaRP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IN" sz="8000" dirty="0" smtClean="0">
              <a:latin typeface="Calibri"/>
              <a:ea typeface="Calibri"/>
              <a:cs typeface="Times New Roman"/>
            </a:endParaRPr>
          </a:p>
          <a:p>
            <a:pPr algn="just">
              <a:lnSpc>
                <a:spcPct val="150000"/>
              </a:lnSpc>
              <a:spcAft>
                <a:spcPts val="1000"/>
              </a:spcAft>
              <a:buFont typeface="Wingdings" pitchFamily="2" charset="2"/>
              <a:buChar char="Ø"/>
              <a:tabLst>
                <a:tab pos="457200" algn="l"/>
              </a:tabLst>
            </a:pPr>
            <a:endParaRPr lang="en-IN" sz="6600" dirty="0" smtClean="0">
              <a:latin typeface="Calibri"/>
              <a:ea typeface="Calibri"/>
              <a:cs typeface="Times New Roman"/>
            </a:endParaRPr>
          </a:p>
          <a:p>
            <a:pPr lvl="0" algn="just">
              <a:lnSpc>
                <a:spcPct val="150000"/>
              </a:lnSpc>
              <a:spcAft>
                <a:spcPts val="1000"/>
              </a:spcAft>
              <a:buFont typeface="Wingdings" pitchFamily="2" charset="2"/>
              <a:buChar char="Ø"/>
              <a:tabLst>
                <a:tab pos="457200" algn="l"/>
              </a:tabLst>
            </a:pPr>
            <a:endParaRPr lang="en-IN" sz="8000" dirty="0" smtClean="0">
              <a:latin typeface="Calibri"/>
              <a:ea typeface="Calibri"/>
              <a:cs typeface="Times New Roman"/>
            </a:endParaRPr>
          </a:p>
          <a:p>
            <a:pPr lvl="0" algn="just">
              <a:lnSpc>
                <a:spcPct val="150000"/>
              </a:lnSpc>
              <a:spcAft>
                <a:spcPts val="1000"/>
              </a:spcAft>
              <a:buFont typeface="Wingdings"/>
              <a:buChar char=""/>
              <a:tabLst>
                <a:tab pos="457200" algn="l"/>
              </a:tabLst>
            </a:pPr>
            <a:endParaRPr lang="en-IN" sz="8000" dirty="0" smtClean="0">
              <a:latin typeface="Calibri"/>
              <a:ea typeface="Calibri"/>
              <a:cs typeface="Times New Roman"/>
            </a:endParaRP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IN" sz="8000" dirty="0" smtClean="0">
              <a:latin typeface="Calibri"/>
              <a:ea typeface="Calibri"/>
              <a:cs typeface="Times New Roman"/>
            </a:endParaRPr>
          </a:p>
          <a:p>
            <a:endParaRPr lang="en-IN" sz="7200" dirty="0">
              <a:latin typeface="Century" pitchFamily="18" charset="0"/>
            </a:endParaRPr>
          </a:p>
        </p:txBody>
      </p:sp>
    </p:spTree>
  </p:cSld>
  <p:clrMapOvr>
    <a:masterClrMapping/>
  </p:clrMapOvr>
  <p:transition>
    <p:zoom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54832"/>
            <a:ext cx="10298243" cy="1274165"/>
          </a:xfrm>
        </p:spPr>
        <p:txBody>
          <a:bodyPr>
            <a:noAutofit/>
          </a:bodyPr>
          <a:lstStyle/>
          <a:p>
            <a:pPr algn="ctr"/>
            <a:r>
              <a:rPr lang="en-US" sz="4000" dirty="0" smtClean="0">
                <a:effectLst>
                  <a:outerShdw blurRad="50000" dist="30000" dir="5400000" algn="tl" rotWithShape="0">
                    <a:srgbClr val="000000">
                      <a:alpha val="30000"/>
                    </a:srgbClr>
                  </a:outerShdw>
                </a:effectLst>
                <a:latin typeface="Algerian" pitchFamily="82" charset="0"/>
              </a:rPr>
              <a:t>EFFECT OF BEING A KEY MANAGERIAL PERSONNEL</a:t>
            </a:r>
            <a:endParaRPr lang="en-IN" sz="4000"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469036" y="1469036"/>
            <a:ext cx="10478125" cy="5171607"/>
          </a:xfrm>
        </p:spPr>
        <p:txBody>
          <a:bodyPr>
            <a:normAutofit/>
          </a:bodyPr>
          <a:lstStyle/>
          <a:p>
            <a:pPr lvl="0" algn="just">
              <a:lnSpc>
                <a:spcPct val="150000"/>
              </a:lnSpc>
              <a:buFont typeface="Wingdings" pitchFamily="2" charset="2"/>
              <a:buChar char="v"/>
            </a:pPr>
            <a:r>
              <a:rPr lang="en-US" sz="2400" u="sng" dirty="0" smtClean="0">
                <a:solidFill>
                  <a:srgbClr val="FF0000"/>
                </a:solidFill>
                <a:latin typeface="Algerian" pitchFamily="82" charset="0"/>
                <a:ea typeface="Calibri"/>
                <a:cs typeface="Times New Roman"/>
              </a:rPr>
              <a:t>Cannot become a Auditor-</a:t>
            </a:r>
            <a:endParaRPr lang="en-IN" sz="2400" u="sng" dirty="0" smtClean="0">
              <a:solidFill>
                <a:srgbClr val="FF0000"/>
              </a:solidFill>
              <a:latin typeface="Algerian" pitchFamily="82" charset="0"/>
              <a:ea typeface="Calibri"/>
              <a:cs typeface="Times New Roman"/>
            </a:endParaRPr>
          </a:p>
          <a:p>
            <a:pPr marL="1168400" lvl="0" algn="just">
              <a:lnSpc>
                <a:spcPct val="150000"/>
              </a:lnSpc>
              <a:buFont typeface="Symbol"/>
              <a:buChar char=""/>
            </a:pPr>
            <a:r>
              <a:rPr lang="en-US" sz="2400" dirty="0" smtClean="0">
                <a:latin typeface="Century" pitchFamily="18" charset="0"/>
                <a:ea typeface="Calibri"/>
                <a:cs typeface="Times New Roman"/>
              </a:rPr>
              <a:t>if relative is a KMP of the Company</a:t>
            </a:r>
          </a:p>
          <a:p>
            <a:pPr marL="1168400" algn="just">
              <a:lnSpc>
                <a:spcPct val="150000"/>
              </a:lnSpc>
              <a:buFont typeface="Symbol"/>
              <a:buChar char=""/>
            </a:pPr>
            <a:r>
              <a:rPr lang="en-US" sz="2400" dirty="0" smtClean="0">
                <a:latin typeface="Century" pitchFamily="18" charset="0"/>
                <a:ea typeface="Calibri"/>
                <a:cs typeface="Times New Roman"/>
              </a:rPr>
              <a:t>if he himself is a KMP in preceding 3 financial years</a:t>
            </a:r>
          </a:p>
          <a:p>
            <a:pPr lvl="0" algn="just">
              <a:lnSpc>
                <a:spcPct val="150000"/>
              </a:lnSpc>
              <a:spcAft>
                <a:spcPts val="1000"/>
              </a:spcAft>
              <a:buFont typeface="Wingdings"/>
              <a:buChar char=""/>
              <a:tabLst>
                <a:tab pos="457200" algn="l"/>
              </a:tabLst>
            </a:pPr>
            <a:r>
              <a:rPr lang="en-US" sz="2400" u="sng" dirty="0" smtClean="0">
                <a:solidFill>
                  <a:srgbClr val="FF0000"/>
                </a:solidFill>
                <a:latin typeface="Algerian" pitchFamily="82" charset="0"/>
                <a:ea typeface="Calibri"/>
                <a:cs typeface="Times New Roman"/>
              </a:rPr>
              <a:t>Right to be heard at Audit Committee Meetings-</a:t>
            </a:r>
            <a:endParaRPr lang="en-IN" sz="2400" dirty="0" smtClean="0">
              <a:solidFill>
                <a:srgbClr val="FF0000"/>
              </a:solidFill>
              <a:latin typeface="Algerian" pitchFamily="82" charset="0"/>
              <a:ea typeface="Calibri"/>
              <a:cs typeface="Times New Roman"/>
            </a:endParaRPr>
          </a:p>
          <a:p>
            <a:pPr marL="809625" lvl="0" indent="-809625" algn="just">
              <a:lnSpc>
                <a:spcPct val="150000"/>
              </a:lnSpc>
              <a:spcAft>
                <a:spcPts val="1000"/>
              </a:spcAft>
              <a:buNone/>
            </a:pPr>
            <a:r>
              <a:rPr lang="en-US" sz="2400" dirty="0" smtClean="0">
                <a:latin typeface="Century" pitchFamily="18" charset="0"/>
                <a:ea typeface="Calibri"/>
                <a:cs typeface="Times New Roman"/>
              </a:rPr>
              <a:t>          Section 177(7)—The KMP shall have a right to be heard in the meetings of the Audit Committee when Auditor considers its report but shall not have the right to vote.</a:t>
            </a:r>
            <a:endParaRPr lang="en-IN" sz="2400" dirty="0" smtClean="0">
              <a:latin typeface="Century" pitchFamily="18" charset="0"/>
              <a:ea typeface="Calibri"/>
              <a:cs typeface="Times New Roman"/>
            </a:endParaRPr>
          </a:p>
          <a:p>
            <a:pPr marL="1168400" algn="just">
              <a:lnSpc>
                <a:spcPct val="150000"/>
              </a:lnSpc>
              <a:buNone/>
            </a:pPr>
            <a:endParaRPr lang="en-IN" sz="2400" dirty="0" smtClean="0">
              <a:latin typeface="Calibri"/>
              <a:ea typeface="Calibri"/>
              <a:cs typeface="Times New Roman"/>
            </a:endParaRPr>
          </a:p>
          <a:p>
            <a:pPr marL="1168400" lvl="0" algn="just">
              <a:lnSpc>
                <a:spcPct val="150000"/>
              </a:lnSpc>
              <a:buNone/>
            </a:pPr>
            <a:endParaRPr lang="en-US" sz="2400" dirty="0" smtClean="0">
              <a:latin typeface="Times New Roman"/>
              <a:ea typeface="Calibri"/>
              <a:cs typeface="Times New Roman"/>
            </a:endParaRPr>
          </a:p>
          <a:p>
            <a:pPr marL="1168400" lvl="0" algn="just">
              <a:lnSpc>
                <a:spcPct val="150000"/>
              </a:lnSpc>
              <a:buFont typeface="Symbol"/>
              <a:buChar char=""/>
            </a:pPr>
            <a:endParaRPr lang="en-IN" sz="2400" dirty="0" smtClean="0">
              <a:latin typeface="Calibri"/>
              <a:ea typeface="Calibri"/>
              <a:cs typeface="Times New Roman"/>
            </a:endParaRPr>
          </a:p>
          <a:p>
            <a:pPr marL="1708150" indent="-628650" algn="just">
              <a:lnSpc>
                <a:spcPct val="150000"/>
              </a:lnSpc>
              <a:spcAft>
                <a:spcPts val="1000"/>
              </a:spcAft>
              <a:buNone/>
            </a:pPr>
            <a:endParaRPr lang="en-IN" dirty="0"/>
          </a:p>
        </p:txBody>
      </p:sp>
    </p:spTree>
  </p:cSld>
  <p:clrMapOvr>
    <a:masterClrMapping/>
  </p:clrMapOvr>
  <p:transition>
    <p:zoom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179882"/>
            <a:ext cx="10313233" cy="6678118"/>
          </a:xfrm>
        </p:spPr>
        <p:txBody>
          <a:bodyPr>
            <a:normAutofit fontScale="25000" lnSpcReduction="20000"/>
          </a:bodyPr>
          <a:lstStyle/>
          <a:p>
            <a:pPr lvl="0" algn="just">
              <a:lnSpc>
                <a:spcPct val="150000"/>
              </a:lnSpc>
              <a:spcAft>
                <a:spcPts val="1000"/>
              </a:spcAft>
              <a:buFont typeface="Wingdings"/>
              <a:buChar char=""/>
              <a:tabLst>
                <a:tab pos="457200" algn="l"/>
              </a:tabLst>
            </a:pPr>
            <a:r>
              <a:rPr lang="en-US" sz="9600" u="sng" dirty="0" smtClean="0">
                <a:solidFill>
                  <a:srgbClr val="FF0000"/>
                </a:solidFill>
                <a:latin typeface="Algerian" pitchFamily="82" charset="0"/>
                <a:ea typeface="Calibri"/>
                <a:cs typeface="Times New Roman"/>
              </a:rPr>
              <a:t>Section 178--The Nomination and Remuneration Committee shall--</a:t>
            </a:r>
            <a:endParaRPr lang="en-IN" sz="8000" dirty="0" smtClean="0">
              <a:solidFill>
                <a:srgbClr val="FF0000"/>
              </a:solidFill>
              <a:latin typeface="Algerian" pitchFamily="82" charset="0"/>
              <a:ea typeface="Calibri"/>
              <a:cs typeface="Times New Roman"/>
            </a:endParaRPr>
          </a:p>
          <a:p>
            <a:pPr lvl="0" algn="just">
              <a:lnSpc>
                <a:spcPct val="150000"/>
              </a:lnSpc>
              <a:buFont typeface="Wingdings"/>
              <a:buChar char=""/>
            </a:pPr>
            <a:r>
              <a:rPr lang="en-US" sz="9600" dirty="0" smtClean="0">
                <a:latin typeface="Century" pitchFamily="18" charset="0"/>
                <a:ea typeface="Calibri"/>
                <a:cs typeface="Times New Roman"/>
              </a:rPr>
              <a:t>Recommend to the Board a policy, relating to the remuneration for the key managerial personnel</a:t>
            </a:r>
            <a:endParaRPr lang="en-IN" sz="8000" dirty="0" smtClean="0">
              <a:latin typeface="Century" pitchFamily="18" charset="0"/>
              <a:ea typeface="Calibri"/>
              <a:cs typeface="Times New Roman"/>
            </a:endParaRPr>
          </a:p>
          <a:p>
            <a:pPr lvl="0" algn="just" defTabSz="449263">
              <a:lnSpc>
                <a:spcPct val="150000"/>
              </a:lnSpc>
              <a:buFont typeface="Wingdings"/>
              <a:buChar char=""/>
            </a:pPr>
            <a:r>
              <a:rPr lang="en-US" sz="9600" dirty="0" smtClean="0">
                <a:latin typeface="Century" pitchFamily="18" charset="0"/>
                <a:ea typeface="Calibri"/>
                <a:cs typeface="Times New Roman"/>
              </a:rPr>
              <a:t>Ensure that remuneration to KMP shall involves a balance between fixed and incentive pay reflecting short and long-term performance objectives appropriate to the working of the company and its goals.</a:t>
            </a:r>
            <a:endParaRPr lang="en-IN" sz="8000" dirty="0" smtClean="0">
              <a:latin typeface="Century" pitchFamily="18" charset="0"/>
              <a:ea typeface="Calibri"/>
              <a:cs typeface="Times New Roman"/>
            </a:endParaRPr>
          </a:p>
          <a:p>
            <a:pPr lvl="0" algn="just">
              <a:lnSpc>
                <a:spcPct val="150000"/>
              </a:lnSpc>
              <a:buFont typeface="Wingdings"/>
              <a:buChar char=""/>
            </a:pPr>
            <a:r>
              <a:rPr lang="en-US" sz="9600" u="sng" dirty="0" smtClean="0">
                <a:solidFill>
                  <a:srgbClr val="FF0000"/>
                </a:solidFill>
                <a:latin typeface="Algerian" pitchFamily="82" charset="0"/>
                <a:ea typeface="Calibri"/>
                <a:cs typeface="Times New Roman"/>
              </a:rPr>
              <a:t>Disclosure in Board’ Report as under Rules-</a:t>
            </a:r>
            <a:endParaRPr lang="en-IN" sz="8000" dirty="0" smtClean="0">
              <a:solidFill>
                <a:srgbClr val="FF0000"/>
              </a:solidFill>
              <a:latin typeface="Algerian" pitchFamily="82" charset="0"/>
              <a:ea typeface="Calibri"/>
              <a:cs typeface="Times New Roman"/>
            </a:endParaRPr>
          </a:p>
          <a:p>
            <a:pPr marL="457200" algn="just">
              <a:lnSpc>
                <a:spcPct val="150000"/>
              </a:lnSpc>
              <a:buFont typeface="Wingdings" pitchFamily="2" charset="2"/>
              <a:buChar char="Ø"/>
            </a:pPr>
            <a:r>
              <a:rPr lang="en-US" sz="9600" dirty="0" smtClean="0">
                <a:latin typeface="Century" pitchFamily="18" charset="0"/>
                <a:ea typeface="Calibri"/>
                <a:cs typeface="Times New Roman"/>
              </a:rPr>
              <a:t>Comparison of the remuneration of the Key Managerial Personnel against the performance of the company.</a:t>
            </a:r>
          </a:p>
          <a:p>
            <a:pPr marL="449263" lvl="0" indent="-449263" algn="just">
              <a:lnSpc>
                <a:spcPct val="150000"/>
              </a:lnSpc>
              <a:spcAft>
                <a:spcPts val="1000"/>
              </a:spcAft>
              <a:buClr>
                <a:srgbClr val="353535"/>
              </a:buClr>
              <a:buFont typeface="Wingdings"/>
              <a:buChar char=""/>
            </a:pPr>
            <a:r>
              <a:rPr lang="en-US" sz="9600" dirty="0" smtClean="0">
                <a:solidFill>
                  <a:prstClr val="black">
                    <a:lumMod val="75000"/>
                    <a:lumOff val="25000"/>
                  </a:prstClr>
                </a:solidFill>
                <a:latin typeface="Century" pitchFamily="18" charset="0"/>
                <a:ea typeface="Calibri"/>
                <a:cs typeface="Times New Roman"/>
              </a:rPr>
              <a:t>Comparison of the each remuneration of the Key Managerial Personnel against  the performance of the company</a:t>
            </a:r>
            <a:endParaRPr lang="en-IN" sz="8000" dirty="0" smtClean="0">
              <a:solidFill>
                <a:prstClr val="black">
                  <a:lumMod val="75000"/>
                  <a:lumOff val="25000"/>
                </a:prstClr>
              </a:solidFill>
              <a:latin typeface="Century" pitchFamily="18" charset="0"/>
              <a:ea typeface="Calibri"/>
              <a:cs typeface="Times New Roman"/>
            </a:endParaRPr>
          </a:p>
          <a:p>
            <a:pPr marL="457200" algn="just">
              <a:lnSpc>
                <a:spcPct val="150000"/>
              </a:lnSpc>
              <a:buFont typeface="Wingdings" pitchFamily="2" charset="2"/>
              <a:buChar char="Ø"/>
            </a:pPr>
            <a:endParaRPr lang="en-IN" sz="8000" dirty="0" smtClean="0">
              <a:latin typeface="Calibri"/>
              <a:ea typeface="Calibri"/>
              <a:cs typeface="Times New Roman"/>
            </a:endParaRP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US" sz="9600" dirty="0" smtClean="0">
              <a:latin typeface="Times New Roman"/>
              <a:ea typeface="Calibri"/>
              <a:cs typeface="Times New Roman"/>
            </a:endParaRPr>
          </a:p>
          <a:p>
            <a:pPr lvl="0" algn="just">
              <a:lnSpc>
                <a:spcPct val="150000"/>
              </a:lnSpc>
              <a:spcAft>
                <a:spcPts val="1000"/>
              </a:spcAft>
              <a:buFont typeface="Wingdings" pitchFamily="2" charset="2"/>
              <a:buChar char="Ø"/>
              <a:tabLst>
                <a:tab pos="457200" algn="l"/>
              </a:tabLst>
            </a:pPr>
            <a:endParaRPr lang="en-IN" sz="8000" dirty="0" smtClean="0">
              <a:latin typeface="Calibri"/>
              <a:ea typeface="Calibri"/>
              <a:cs typeface="Times New Roman"/>
            </a:endParaRPr>
          </a:p>
          <a:p>
            <a:endParaRPr lang="en-IN" sz="7200" dirty="0">
              <a:latin typeface="Century" pitchFamily="18" charset="0"/>
            </a:endParaRPr>
          </a:p>
        </p:txBody>
      </p:sp>
    </p:spTree>
  </p:cSld>
  <p:clrMapOvr>
    <a:masterClrMapping/>
  </p:clrMapOvr>
  <p:transition>
    <p:zoom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54833"/>
            <a:ext cx="10298243" cy="839450"/>
          </a:xfrm>
        </p:spPr>
        <p:txBody>
          <a:bodyPr>
            <a:noAutofit/>
          </a:bodyPr>
          <a:lstStyle/>
          <a:p>
            <a:pPr algn="ctr"/>
            <a:r>
              <a:rPr lang="en-US" sz="4400" dirty="0" smtClean="0">
                <a:effectLst>
                  <a:outerShdw blurRad="50000" dist="30000" dir="5400000" algn="tl" rotWithShape="0">
                    <a:srgbClr val="000000">
                      <a:alpha val="30000"/>
                    </a:srgbClr>
                  </a:outerShdw>
                </a:effectLst>
                <a:latin typeface="Algerian" pitchFamily="82" charset="0"/>
              </a:rPr>
              <a:t>ROLE OF COMPANY SECRETARY</a:t>
            </a:r>
            <a:endParaRPr lang="en-IN" sz="4400"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558977" y="1019330"/>
            <a:ext cx="10388184" cy="5621313"/>
          </a:xfrm>
        </p:spPr>
        <p:txBody>
          <a:bodyPr>
            <a:normAutofit/>
          </a:bodyPr>
          <a:lstStyle/>
          <a:p>
            <a:pPr algn="just">
              <a:buNone/>
            </a:pPr>
            <a:r>
              <a:rPr lang="en-US" sz="2400" dirty="0" smtClean="0">
                <a:latin typeface="Century" pitchFamily="18" charset="0"/>
              </a:rPr>
              <a:t>    </a:t>
            </a:r>
            <a:r>
              <a:rPr lang="en-US" sz="2400" dirty="0" smtClean="0">
                <a:solidFill>
                  <a:srgbClr val="FF0000"/>
                </a:solidFill>
                <a:latin typeface="Century" pitchFamily="18" charset="0"/>
              </a:rPr>
              <a:t>Section 205 </a:t>
            </a:r>
            <a:r>
              <a:rPr lang="en-US" sz="2400" dirty="0" smtClean="0">
                <a:latin typeface="Century" pitchFamily="18" charset="0"/>
              </a:rPr>
              <a:t>read with </a:t>
            </a:r>
            <a:r>
              <a:rPr lang="en-US" sz="2400" dirty="0" smtClean="0">
                <a:solidFill>
                  <a:srgbClr val="FF0000"/>
                </a:solidFill>
                <a:latin typeface="Century" pitchFamily="18" charset="0"/>
              </a:rPr>
              <a:t>Rule 10 </a:t>
            </a:r>
            <a:r>
              <a:rPr lang="en-US" sz="2400" dirty="0" smtClean="0">
                <a:latin typeface="Century" pitchFamily="18" charset="0"/>
              </a:rPr>
              <a:t>of the </a:t>
            </a:r>
            <a:r>
              <a:rPr lang="en-US" sz="2400" dirty="0" smtClean="0">
                <a:solidFill>
                  <a:srgbClr val="FF0000"/>
                </a:solidFill>
                <a:latin typeface="Century" pitchFamily="18" charset="0"/>
              </a:rPr>
              <a:t>Companies (Appointment and Remuneration of Managerial Personnel) Rules,</a:t>
            </a:r>
            <a:r>
              <a:rPr lang="en-US" sz="2400" dirty="0" smtClean="0">
                <a:latin typeface="Century" pitchFamily="18" charset="0"/>
              </a:rPr>
              <a:t> 2014 specifies the duties and functions of Company Secretary which are as follows:</a:t>
            </a:r>
            <a:endParaRPr lang="en-IN" sz="2400" dirty="0" smtClean="0">
              <a:latin typeface="Century" pitchFamily="18" charset="0"/>
            </a:endParaRPr>
          </a:p>
          <a:p>
            <a:pPr lvl="1" algn="just">
              <a:buFont typeface="Wingdings" pitchFamily="2" charset="2"/>
              <a:buChar char="Ø"/>
            </a:pPr>
            <a:r>
              <a:rPr lang="en-US" sz="2400" dirty="0" smtClean="0">
                <a:latin typeface="Century" pitchFamily="18" charset="0"/>
              </a:rPr>
              <a:t>To report to the board about compliance with the provisions of this Act, the rules made there under and other laws applicable to the company.</a:t>
            </a:r>
          </a:p>
          <a:p>
            <a:pPr lvl="1" algn="just">
              <a:buFont typeface="Wingdings" pitchFamily="2" charset="2"/>
              <a:buChar char="Ø"/>
            </a:pPr>
            <a:r>
              <a:rPr lang="en-US" sz="2400" dirty="0" smtClean="0">
                <a:latin typeface="Century" pitchFamily="18" charset="0"/>
              </a:rPr>
              <a:t>To ensure that the company complies with the applicable secretarial standards.</a:t>
            </a:r>
          </a:p>
          <a:p>
            <a:pPr lvl="1" algn="just">
              <a:buFont typeface="Wingdings" pitchFamily="2" charset="2"/>
              <a:buChar char="Ø"/>
            </a:pPr>
            <a:r>
              <a:rPr lang="en-US" sz="2400" dirty="0" smtClean="0">
                <a:latin typeface="Century" pitchFamily="18" charset="0"/>
              </a:rPr>
              <a:t>To provide to the directors of the company collectively and individually such guidance as they may require, with regard to their duties, responsibilities and power.</a:t>
            </a:r>
            <a:endParaRPr lang="en-IN" sz="2400" dirty="0" smtClean="0">
              <a:latin typeface="Century" pitchFamily="18" charset="0"/>
            </a:endParaRPr>
          </a:p>
          <a:p>
            <a:pPr lvl="1" algn="just">
              <a:buFont typeface="Wingdings" pitchFamily="2" charset="2"/>
              <a:buChar char="Ø"/>
            </a:pPr>
            <a:r>
              <a:rPr lang="en-US" sz="2400" dirty="0" smtClean="0">
                <a:latin typeface="Century" pitchFamily="18" charset="0"/>
              </a:rPr>
              <a:t>To facilitate the convening of meeting and attend board, committee and general meetings and maintain the minutes of these meetings.</a:t>
            </a:r>
            <a:endParaRPr lang="en-IN" sz="2400" dirty="0" smtClean="0">
              <a:latin typeface="Century" pitchFamily="18" charset="0"/>
            </a:endParaRPr>
          </a:p>
          <a:p>
            <a:pPr lvl="1">
              <a:buFont typeface="Wingdings" pitchFamily="2" charset="2"/>
              <a:buChar char="Ø"/>
            </a:pPr>
            <a:endParaRPr lang="en-IN" sz="2400" dirty="0" smtClean="0">
              <a:latin typeface="Century" pitchFamily="18" charset="0"/>
            </a:endParaRPr>
          </a:p>
          <a:p>
            <a:pPr lvl="1">
              <a:buFont typeface="Wingdings" pitchFamily="2" charset="2"/>
              <a:buChar char="Ø"/>
            </a:pPr>
            <a:endParaRPr lang="en-US" sz="2400" dirty="0" smtClean="0">
              <a:latin typeface="Century" pitchFamily="18" charset="0"/>
            </a:endParaRPr>
          </a:p>
          <a:p>
            <a:pPr lvl="1">
              <a:buFont typeface="Wingdings" pitchFamily="2" charset="2"/>
              <a:buChar char="Ø"/>
            </a:pPr>
            <a:endParaRPr lang="en-IN" sz="2400" dirty="0" smtClean="0">
              <a:latin typeface="Century" pitchFamily="18" charset="0"/>
            </a:endParaRPr>
          </a:p>
          <a:p>
            <a:pPr marL="1168400" algn="just">
              <a:lnSpc>
                <a:spcPct val="150000"/>
              </a:lnSpc>
              <a:buNone/>
            </a:pPr>
            <a:endParaRPr lang="en-IN" sz="2400" dirty="0" smtClean="0">
              <a:latin typeface="Calibri"/>
              <a:ea typeface="Calibri"/>
              <a:cs typeface="Times New Roman"/>
            </a:endParaRPr>
          </a:p>
          <a:p>
            <a:pPr marL="1168400" lvl="0" algn="just">
              <a:lnSpc>
                <a:spcPct val="150000"/>
              </a:lnSpc>
              <a:buNone/>
            </a:pPr>
            <a:endParaRPr lang="en-US" sz="2400" dirty="0" smtClean="0">
              <a:latin typeface="Times New Roman"/>
              <a:ea typeface="Calibri"/>
              <a:cs typeface="Times New Roman"/>
            </a:endParaRPr>
          </a:p>
          <a:p>
            <a:pPr marL="1168400" lvl="0" algn="just">
              <a:lnSpc>
                <a:spcPct val="150000"/>
              </a:lnSpc>
              <a:buFont typeface="Symbol"/>
              <a:buChar char=""/>
            </a:pPr>
            <a:endParaRPr lang="en-IN" sz="2400" dirty="0" smtClean="0">
              <a:latin typeface="Calibri"/>
              <a:ea typeface="Calibri"/>
              <a:cs typeface="Times New Roman"/>
            </a:endParaRPr>
          </a:p>
          <a:p>
            <a:pPr marL="1708150" indent="-628650" algn="just">
              <a:lnSpc>
                <a:spcPct val="150000"/>
              </a:lnSpc>
              <a:spcAft>
                <a:spcPts val="1000"/>
              </a:spcAft>
              <a:buNone/>
            </a:pPr>
            <a:endParaRPr lang="en-IN" dirty="0"/>
          </a:p>
        </p:txBody>
      </p:sp>
    </p:spTree>
  </p:cSld>
  <p:clrMapOvr>
    <a:masterClrMapping/>
  </p:clrMapOvr>
  <p:transition>
    <p:zoom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179882"/>
            <a:ext cx="10313233" cy="6415790"/>
          </a:xfrm>
        </p:spPr>
        <p:txBody>
          <a:bodyPr>
            <a:normAutofit fontScale="92500" lnSpcReduction="10000"/>
          </a:bodyPr>
          <a:lstStyle/>
          <a:p>
            <a:pPr lvl="1" algn="just">
              <a:lnSpc>
                <a:spcPct val="150000"/>
              </a:lnSpc>
              <a:spcAft>
                <a:spcPts val="1000"/>
              </a:spcAft>
              <a:buFont typeface="Wingdings"/>
              <a:buChar char=""/>
              <a:tabLst>
                <a:tab pos="914400" algn="l"/>
              </a:tabLst>
            </a:pPr>
            <a:r>
              <a:rPr lang="en-US" sz="2400" dirty="0" smtClean="0">
                <a:latin typeface="Century" pitchFamily="18" charset="0"/>
                <a:ea typeface="Calibri"/>
                <a:cs typeface="Times New Roman"/>
              </a:rPr>
              <a:t>To obtain approvals from the Board, general meeting, the government and such other authorities as required under the provisions of the Act.</a:t>
            </a:r>
            <a:endParaRPr lang="en-IN" sz="2400" dirty="0" smtClean="0">
              <a:latin typeface="Century" pitchFamily="18" charset="0"/>
              <a:ea typeface="Calibri"/>
              <a:cs typeface="Times New Roman"/>
            </a:endParaRPr>
          </a:p>
          <a:p>
            <a:pPr lvl="1" algn="just">
              <a:lnSpc>
                <a:spcPct val="150000"/>
              </a:lnSpc>
              <a:spcAft>
                <a:spcPts val="1000"/>
              </a:spcAft>
              <a:buFont typeface="Wingdings"/>
              <a:buChar char=""/>
              <a:tabLst>
                <a:tab pos="914400" algn="l"/>
              </a:tabLst>
            </a:pPr>
            <a:r>
              <a:rPr lang="en-US" sz="2400" dirty="0" smtClean="0">
                <a:latin typeface="Century" pitchFamily="18" charset="0"/>
                <a:ea typeface="Calibri"/>
                <a:cs typeface="Times New Roman"/>
              </a:rPr>
              <a:t>To represent before various regulators and other authorities under the act in connection with discharge of various duties under the act.</a:t>
            </a:r>
            <a:endParaRPr lang="en-IN" sz="2400" dirty="0" smtClean="0">
              <a:latin typeface="Century" pitchFamily="18" charset="0"/>
              <a:ea typeface="Calibri"/>
              <a:cs typeface="Times New Roman"/>
            </a:endParaRPr>
          </a:p>
          <a:p>
            <a:pPr lvl="1" algn="just">
              <a:lnSpc>
                <a:spcPct val="150000"/>
              </a:lnSpc>
              <a:spcAft>
                <a:spcPts val="1000"/>
              </a:spcAft>
              <a:buFont typeface="Wingdings"/>
              <a:buChar char=""/>
              <a:tabLst>
                <a:tab pos="914400" algn="l"/>
              </a:tabLst>
            </a:pPr>
            <a:r>
              <a:rPr lang="en-US" sz="2400" dirty="0" smtClean="0">
                <a:latin typeface="Century" pitchFamily="18" charset="0"/>
                <a:ea typeface="Calibri"/>
                <a:cs typeface="Times New Roman"/>
              </a:rPr>
              <a:t>To assist the Board to conduct the affairs.</a:t>
            </a:r>
            <a:endParaRPr lang="en-IN" sz="2400" dirty="0" smtClean="0">
              <a:latin typeface="Century" pitchFamily="18" charset="0"/>
              <a:ea typeface="Calibri"/>
              <a:cs typeface="Times New Roman"/>
            </a:endParaRPr>
          </a:p>
          <a:p>
            <a:pPr lvl="1" algn="just">
              <a:lnSpc>
                <a:spcPct val="150000"/>
              </a:lnSpc>
              <a:spcAft>
                <a:spcPts val="1000"/>
              </a:spcAft>
              <a:buFont typeface="Wingdings"/>
              <a:buChar char=""/>
              <a:tabLst>
                <a:tab pos="914400" algn="l"/>
              </a:tabLst>
            </a:pPr>
            <a:r>
              <a:rPr lang="en-US" sz="2400" dirty="0" smtClean="0">
                <a:latin typeface="Century" pitchFamily="18" charset="0"/>
                <a:ea typeface="Calibri"/>
                <a:cs typeface="Times New Roman"/>
              </a:rPr>
              <a:t>To assist and advise the board in ensuring good corporate governance requirements and best practices; and</a:t>
            </a:r>
            <a:endParaRPr lang="en-IN" sz="2400" dirty="0" smtClean="0">
              <a:latin typeface="Century" pitchFamily="18" charset="0"/>
              <a:ea typeface="Calibri"/>
              <a:cs typeface="Times New Roman"/>
            </a:endParaRPr>
          </a:p>
          <a:p>
            <a:pPr lvl="1" algn="just">
              <a:lnSpc>
                <a:spcPct val="150000"/>
              </a:lnSpc>
              <a:spcAft>
                <a:spcPts val="1000"/>
              </a:spcAft>
              <a:buFont typeface="Wingdings"/>
              <a:buChar char=""/>
              <a:tabLst>
                <a:tab pos="914400" algn="l"/>
              </a:tabLst>
            </a:pPr>
            <a:r>
              <a:rPr lang="en-US" sz="2400" dirty="0" smtClean="0">
                <a:latin typeface="Century" pitchFamily="18" charset="0"/>
                <a:ea typeface="Calibri"/>
                <a:cs typeface="Times New Roman"/>
              </a:rPr>
              <a:t>To ensure compliance of Secretarial Standards.</a:t>
            </a:r>
            <a:endParaRPr lang="en-IN" sz="2400" dirty="0" smtClean="0">
              <a:latin typeface="Century" pitchFamily="18" charset="0"/>
              <a:ea typeface="Calibri"/>
              <a:cs typeface="Times New Roman"/>
            </a:endParaRPr>
          </a:p>
          <a:p>
            <a:pPr lvl="1" algn="just">
              <a:lnSpc>
                <a:spcPct val="150000"/>
              </a:lnSpc>
              <a:spcAft>
                <a:spcPts val="1000"/>
              </a:spcAft>
              <a:buFont typeface="Wingdings"/>
              <a:buChar char=""/>
              <a:tabLst>
                <a:tab pos="914400" algn="l"/>
              </a:tabLst>
            </a:pPr>
            <a:r>
              <a:rPr lang="en-US" sz="2400" dirty="0" smtClean="0">
                <a:latin typeface="Century" pitchFamily="18" charset="0"/>
                <a:ea typeface="Calibri"/>
                <a:cs typeface="Times New Roman"/>
              </a:rPr>
              <a:t>To discharge such other duties as may be assigned by the board from time to time.</a:t>
            </a:r>
            <a:endParaRPr lang="en-IN" sz="2400" dirty="0" smtClean="0">
              <a:latin typeface="Century" pitchFamily="18" charset="0"/>
              <a:ea typeface="Calibri"/>
              <a:cs typeface="Times New Roman"/>
            </a:endParaRPr>
          </a:p>
          <a:p>
            <a:pPr>
              <a:buNone/>
            </a:pPr>
            <a:endParaRPr lang="en-IN" sz="7200" dirty="0">
              <a:latin typeface="Century" pitchFamily="18" charset="0"/>
            </a:endParaRPr>
          </a:p>
        </p:txBody>
      </p:sp>
    </p:spTree>
  </p:cSld>
  <p:clrMapOvr>
    <a:masterClrMapping/>
  </p:clrMapOvr>
  <p:transition>
    <p:zoom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54833"/>
            <a:ext cx="10298243" cy="839450"/>
          </a:xfrm>
        </p:spPr>
        <p:txBody>
          <a:bodyPr>
            <a:noAutofit/>
          </a:bodyPr>
          <a:lstStyle/>
          <a:p>
            <a:pPr algn="ctr"/>
            <a:r>
              <a:rPr lang="en-US" sz="4400" dirty="0" smtClean="0">
                <a:effectLst>
                  <a:outerShdw blurRad="50000" dist="30000" dir="5400000" algn="tl" rotWithShape="0">
                    <a:srgbClr val="000000">
                      <a:alpha val="30000"/>
                    </a:srgbClr>
                  </a:outerShdw>
                </a:effectLst>
                <a:latin typeface="Algerian" pitchFamily="82" charset="0"/>
              </a:rPr>
              <a:t>OTHER PROVISIONS REGARDING KMP</a:t>
            </a:r>
            <a:endParaRPr lang="en-IN" sz="4400"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558977" y="1019330"/>
            <a:ext cx="10388184" cy="5621313"/>
          </a:xfrm>
        </p:spPr>
        <p:txBody>
          <a:bodyPr>
            <a:normAutofit lnSpcReduction="10000"/>
          </a:bodyPr>
          <a:lstStyle/>
          <a:p>
            <a:pPr lvl="0" algn="just">
              <a:lnSpc>
                <a:spcPct val="150000"/>
              </a:lnSpc>
              <a:spcAft>
                <a:spcPts val="1000"/>
              </a:spcAft>
              <a:buFont typeface="Wingdings" pitchFamily="2" charset="2"/>
              <a:buChar char="q"/>
            </a:pPr>
            <a:r>
              <a:rPr lang="en-IN" sz="2400" dirty="0" smtClean="0">
                <a:latin typeface="Century" pitchFamily="18" charset="0"/>
                <a:ea typeface="Calibri"/>
                <a:cs typeface="Times New Roman"/>
              </a:rPr>
              <a:t>A KMP is included within the meaning of “Officer in Default” under the Act.</a:t>
            </a:r>
          </a:p>
          <a:p>
            <a:pPr algn="just">
              <a:lnSpc>
                <a:spcPct val="150000"/>
              </a:lnSpc>
              <a:spcAft>
                <a:spcPts val="1000"/>
              </a:spcAft>
              <a:buFont typeface="Wingdings" pitchFamily="2" charset="2"/>
              <a:buChar char="q"/>
            </a:pPr>
            <a:r>
              <a:rPr lang="en-IN" sz="2400" dirty="0" smtClean="0">
                <a:latin typeface="Century" pitchFamily="18" charset="0"/>
                <a:ea typeface="Calibri"/>
                <a:cs typeface="Times New Roman"/>
              </a:rPr>
              <a:t>A document or proceeding requiring authentication by a company; or contracts made by or on behalf of a company, may be signed by any key managerial personnel or an officer of the company duly authorised by the Board in this behalf.</a:t>
            </a:r>
          </a:p>
          <a:p>
            <a:pPr lvl="0" algn="just">
              <a:lnSpc>
                <a:spcPct val="150000"/>
              </a:lnSpc>
              <a:spcAft>
                <a:spcPts val="1000"/>
              </a:spcAft>
              <a:buFont typeface="Wingdings" pitchFamily="2" charset="2"/>
              <a:buChar char="q"/>
            </a:pPr>
            <a:r>
              <a:rPr lang="en-IN" sz="2400" dirty="0" smtClean="0">
                <a:latin typeface="Century" pitchFamily="18" charset="0"/>
                <a:ea typeface="Calibri"/>
                <a:cs typeface="Times New Roman"/>
              </a:rPr>
              <a:t>Details regarding KMP, changes therein and the remuneration paid to them are required to be disclosed in the Annual Return of the Company.</a:t>
            </a:r>
          </a:p>
          <a:p>
            <a:pPr algn="just">
              <a:lnSpc>
                <a:spcPct val="150000"/>
              </a:lnSpc>
              <a:spcAft>
                <a:spcPts val="1000"/>
              </a:spcAft>
              <a:buFont typeface="Wingdings" pitchFamily="2" charset="2"/>
              <a:buChar char="q"/>
            </a:pPr>
            <a:endParaRPr lang="en-IN" sz="1400" dirty="0" smtClean="0">
              <a:latin typeface="Calibri"/>
              <a:ea typeface="Calibri"/>
              <a:cs typeface="Times New Roman"/>
            </a:endParaRPr>
          </a:p>
          <a:p>
            <a:pPr lvl="0" algn="just">
              <a:lnSpc>
                <a:spcPct val="150000"/>
              </a:lnSpc>
              <a:spcAft>
                <a:spcPts val="1000"/>
              </a:spcAft>
              <a:buFont typeface="Wingdings" pitchFamily="2" charset="2"/>
              <a:buChar char="q"/>
            </a:pPr>
            <a:endParaRPr lang="en-IN" dirty="0" smtClean="0">
              <a:latin typeface="Times New Roman"/>
              <a:ea typeface="Calibri"/>
              <a:cs typeface="Times New Roman"/>
            </a:endParaRPr>
          </a:p>
          <a:p>
            <a:pPr lvl="0" algn="just">
              <a:lnSpc>
                <a:spcPct val="150000"/>
              </a:lnSpc>
              <a:spcAft>
                <a:spcPts val="1000"/>
              </a:spcAft>
              <a:buFont typeface="Wingdings" pitchFamily="2" charset="2"/>
              <a:buChar char="q"/>
            </a:pPr>
            <a:endParaRPr lang="en-IN" sz="1400" dirty="0" smtClean="0">
              <a:latin typeface="Calibri"/>
              <a:ea typeface="Calibri"/>
              <a:cs typeface="Times New Roman"/>
            </a:endParaRPr>
          </a:p>
          <a:p>
            <a:pPr lvl="1">
              <a:buFont typeface="Wingdings" pitchFamily="2" charset="2"/>
              <a:buChar char="Ø"/>
            </a:pPr>
            <a:endParaRPr lang="en-IN" sz="2400" dirty="0" smtClean="0">
              <a:latin typeface="Century" pitchFamily="18" charset="0"/>
            </a:endParaRPr>
          </a:p>
          <a:p>
            <a:pPr lvl="1">
              <a:buFont typeface="Wingdings" pitchFamily="2" charset="2"/>
              <a:buChar char="Ø"/>
            </a:pPr>
            <a:endParaRPr lang="en-US" sz="2400" dirty="0" smtClean="0">
              <a:latin typeface="Century" pitchFamily="18" charset="0"/>
            </a:endParaRPr>
          </a:p>
          <a:p>
            <a:pPr lvl="1">
              <a:buFont typeface="Wingdings" pitchFamily="2" charset="2"/>
              <a:buChar char="Ø"/>
            </a:pPr>
            <a:endParaRPr lang="en-IN" sz="2400" dirty="0" smtClean="0">
              <a:latin typeface="Century" pitchFamily="18" charset="0"/>
            </a:endParaRPr>
          </a:p>
          <a:p>
            <a:pPr marL="1168400" algn="just">
              <a:lnSpc>
                <a:spcPct val="150000"/>
              </a:lnSpc>
              <a:buNone/>
            </a:pPr>
            <a:endParaRPr lang="en-IN" sz="2400" dirty="0" smtClean="0">
              <a:latin typeface="Calibri"/>
              <a:ea typeface="Calibri"/>
              <a:cs typeface="Times New Roman"/>
            </a:endParaRPr>
          </a:p>
          <a:p>
            <a:pPr marL="1168400" lvl="0" algn="just">
              <a:lnSpc>
                <a:spcPct val="150000"/>
              </a:lnSpc>
              <a:buNone/>
            </a:pPr>
            <a:endParaRPr lang="en-US" sz="2400" dirty="0" smtClean="0">
              <a:latin typeface="Times New Roman"/>
              <a:ea typeface="Calibri"/>
              <a:cs typeface="Times New Roman"/>
            </a:endParaRPr>
          </a:p>
          <a:p>
            <a:pPr marL="1168400" lvl="0" algn="just">
              <a:lnSpc>
                <a:spcPct val="150000"/>
              </a:lnSpc>
              <a:buFont typeface="Symbol"/>
              <a:buChar char=""/>
            </a:pPr>
            <a:endParaRPr lang="en-IN" sz="2400" dirty="0" smtClean="0">
              <a:latin typeface="Calibri"/>
              <a:ea typeface="Calibri"/>
              <a:cs typeface="Times New Roman"/>
            </a:endParaRPr>
          </a:p>
          <a:p>
            <a:pPr marL="1708150" indent="-628650" algn="just">
              <a:lnSpc>
                <a:spcPct val="150000"/>
              </a:lnSpc>
              <a:spcAft>
                <a:spcPts val="1000"/>
              </a:spcAft>
              <a:buNone/>
            </a:pPr>
            <a:endParaRPr lang="en-IN" dirty="0"/>
          </a:p>
        </p:txBody>
      </p:sp>
    </p:spTree>
  </p:cSld>
  <p:clrMapOvr>
    <a:masterClrMapping/>
  </p:clrMapOvr>
  <p:transition>
    <p:zoom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8" y="224851"/>
            <a:ext cx="10358203" cy="6445771"/>
          </a:xfrm>
        </p:spPr>
        <p:txBody>
          <a:bodyPr/>
          <a:lstStyle/>
          <a:p>
            <a:pPr marL="365760" lvl="0" indent="-283464" algn="just" defTabSz="914400">
              <a:lnSpc>
                <a:spcPct val="150000"/>
              </a:lnSpc>
              <a:spcBef>
                <a:spcPts val="600"/>
              </a:spcBef>
              <a:spcAft>
                <a:spcPts val="1000"/>
              </a:spcAft>
              <a:buClr>
                <a:srgbClr val="3891A7"/>
              </a:buClr>
              <a:buSzPct val="80000"/>
              <a:buNone/>
            </a:pPr>
            <a:r>
              <a:rPr lang="en-IN" sz="2800" dirty="0" smtClean="0">
                <a:solidFill>
                  <a:prstClr val="black"/>
                </a:solidFill>
                <a:latin typeface="Century" pitchFamily="18" charset="0"/>
                <a:ea typeface="Calibri"/>
                <a:cs typeface="Times New Roman"/>
              </a:rPr>
              <a:t> “</a:t>
            </a:r>
            <a:r>
              <a:rPr lang="en-IN" sz="3200" dirty="0" smtClean="0">
                <a:solidFill>
                  <a:prstClr val="black"/>
                </a:solidFill>
                <a:latin typeface="Century" pitchFamily="18" charset="0"/>
                <a:ea typeface="Calibri"/>
                <a:cs typeface="Times New Roman"/>
              </a:rPr>
              <a:t>Company Secretary” has also been brought within the ambit of Key Managerial Personnel giving them the long deserved recognition of a Key Managerial Personnel of the Company. Another noteworthy feature of this concept is that it combines the important management roles as a team or a cluster rather than as independent individuals performing their duties in isolation to others.</a:t>
            </a:r>
          </a:p>
          <a:p>
            <a:endParaRPr lang="en-IN" dirty="0"/>
          </a:p>
        </p:txBody>
      </p:sp>
    </p:spTree>
  </p:cSld>
  <p:clrMapOvr>
    <a:masterClrMapping/>
  </p:clrMapOvr>
  <p:transition>
    <p:zoom dir="in"/>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9" y="284813"/>
            <a:ext cx="10328222" cy="6385810"/>
          </a:xfrm>
        </p:spPr>
        <p:txBody>
          <a:bodyPr>
            <a:normAutofit fontScale="85000" lnSpcReduction="10000"/>
          </a:bodyPr>
          <a:lstStyle/>
          <a:p>
            <a:pPr lvl="0" algn="just">
              <a:buFont typeface="Wingdings" pitchFamily="2" charset="2"/>
              <a:buChar char="q"/>
            </a:pPr>
            <a:endParaRPr lang="en-IN" sz="2400" dirty="0" smtClean="0">
              <a:latin typeface="Century" pitchFamily="18" charset="0"/>
            </a:endParaRPr>
          </a:p>
          <a:p>
            <a:pPr algn="just">
              <a:buFont typeface="Wingdings" pitchFamily="2" charset="2"/>
              <a:buChar char="q"/>
            </a:pPr>
            <a:r>
              <a:rPr lang="en-IN" sz="3100" dirty="0" smtClean="0">
                <a:latin typeface="Century" pitchFamily="18" charset="0"/>
              </a:rPr>
              <a:t>Explanatory statement should disclose the nature of concern or interest, financial or otherwise, of every key managerial personnel, in respect of each items of special business to be transacted at a general meeting.</a:t>
            </a:r>
          </a:p>
          <a:p>
            <a:pPr algn="just">
              <a:buFont typeface="Wingdings" pitchFamily="2" charset="2"/>
              <a:buChar char="q"/>
            </a:pPr>
            <a:r>
              <a:rPr lang="en-IN" sz="3100" dirty="0" smtClean="0">
                <a:latin typeface="Century" pitchFamily="18" charset="0"/>
              </a:rPr>
              <a:t>A person is disqualified to be appointed as an independent director if he either himself or through his relative holds or has held the position of a key managerial personnel of the company or its holding, subsidiary or associate company in any of the 3 financial years immediately preceding the financial year in which he is proposed to be appointed.</a:t>
            </a:r>
          </a:p>
          <a:p>
            <a:pPr algn="just">
              <a:buFont typeface="Wingdings" pitchFamily="2" charset="2"/>
              <a:buChar char="q"/>
            </a:pPr>
            <a:r>
              <a:rPr lang="en-IN" sz="3100" dirty="0" smtClean="0">
                <a:latin typeface="Century" pitchFamily="18" charset="0"/>
              </a:rPr>
              <a:t>Company is required to maintain a register of the KMPs at its registered office containing particulars which shall include the details of securities held by each of them in the company or its holding, subsidiary, subsidiary of company’s holding company or associate companies.</a:t>
            </a:r>
          </a:p>
          <a:p>
            <a:pPr lvl="0" algn="just">
              <a:buFont typeface="Wingdings" pitchFamily="2" charset="2"/>
              <a:buChar char="q"/>
            </a:pPr>
            <a:endParaRPr lang="en-IN" dirty="0" smtClean="0"/>
          </a:p>
          <a:p>
            <a:pPr algn="just">
              <a:buFont typeface="Wingdings" pitchFamily="2" charset="2"/>
              <a:buChar char="q"/>
            </a:pPr>
            <a:endParaRPr lang="en-IN" dirty="0"/>
          </a:p>
        </p:txBody>
      </p:sp>
    </p:spTree>
  </p:cSld>
  <p:clrMapOvr>
    <a:masterClrMapping/>
  </p:clrMapOvr>
  <p:transition>
    <p:zoom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3778" y="284813"/>
            <a:ext cx="10328222" cy="6385810"/>
          </a:xfrm>
        </p:spPr>
        <p:txBody>
          <a:bodyPr>
            <a:normAutofit/>
          </a:bodyPr>
          <a:lstStyle/>
          <a:p>
            <a:pPr lvl="0" algn="just">
              <a:buFont typeface="Wingdings" pitchFamily="2" charset="2"/>
              <a:buChar char="q"/>
            </a:pPr>
            <a:r>
              <a:rPr lang="en-IN" sz="2800" dirty="0" smtClean="0">
                <a:latin typeface="Century" pitchFamily="18" charset="0"/>
              </a:rPr>
              <a:t>Every key managerial personnel shall, within a period of 30 days of his </a:t>
            </a:r>
            <a:r>
              <a:rPr lang="en-IN" sz="2800" dirty="0" smtClean="0">
                <a:latin typeface="Century" pitchFamily="18" charset="0"/>
              </a:rPr>
              <a:t>appointment</a:t>
            </a:r>
            <a:r>
              <a:rPr lang="en-IN" sz="2800" dirty="0" smtClean="0">
                <a:latin typeface="Century" pitchFamily="18" charset="0"/>
              </a:rPr>
              <a:t> </a:t>
            </a:r>
            <a:r>
              <a:rPr lang="en-IN" sz="2800" dirty="0" smtClean="0">
                <a:latin typeface="Century" pitchFamily="18" charset="0"/>
              </a:rPr>
              <a:t> </a:t>
            </a:r>
            <a:r>
              <a:rPr lang="en-IN" sz="2800" dirty="0" smtClean="0">
                <a:latin typeface="Century" pitchFamily="18" charset="0"/>
              </a:rPr>
              <a:t>disclose to the company the particulars specified in sub-section (</a:t>
            </a:r>
            <a:r>
              <a:rPr lang="en-IN" sz="2800" i="1" dirty="0" smtClean="0">
                <a:latin typeface="Century" pitchFamily="18" charset="0"/>
              </a:rPr>
              <a:t>1</a:t>
            </a:r>
            <a:r>
              <a:rPr lang="en-IN" sz="2800" dirty="0" smtClean="0">
                <a:latin typeface="Century" pitchFamily="18" charset="0"/>
              </a:rPr>
              <a:t>) of section 184 relating to his concern or interest in the other associations which are required to be included in the register under that sub-section or such other information relating to himself as may be prescribed.</a:t>
            </a:r>
          </a:p>
          <a:p>
            <a:pPr algn="just">
              <a:buFont typeface="Wingdings" pitchFamily="2" charset="2"/>
              <a:buChar char="q"/>
            </a:pPr>
            <a:r>
              <a:rPr lang="en-IN" sz="2800" dirty="0" smtClean="0">
                <a:latin typeface="Century" pitchFamily="18" charset="0"/>
              </a:rPr>
              <a:t>Key Managerial Personnel are prohibited to make forward dealings and insider trading in securities of the company.</a:t>
            </a:r>
          </a:p>
          <a:p>
            <a:pPr lvl="0" algn="just">
              <a:buFont typeface="Wingdings" pitchFamily="2" charset="2"/>
              <a:buChar char="q"/>
            </a:pPr>
            <a:r>
              <a:rPr lang="en-IN" sz="2800" dirty="0" smtClean="0">
                <a:latin typeface="Century" pitchFamily="18" charset="0"/>
              </a:rPr>
              <a:t>Details regarding KMP, changes therein and the remuneration paid to them are required to be disclosed in the Annual Return of the Company.</a:t>
            </a:r>
          </a:p>
          <a:p>
            <a:pPr lvl="0" algn="just">
              <a:buNone/>
            </a:pPr>
            <a:endParaRPr lang="en-IN" dirty="0" smtClean="0"/>
          </a:p>
          <a:p>
            <a:pPr algn="just">
              <a:buFont typeface="Wingdings" pitchFamily="2" charset="2"/>
              <a:buChar char="q"/>
            </a:pPr>
            <a:endParaRPr lang="en-IN" dirty="0"/>
          </a:p>
        </p:txBody>
      </p:sp>
    </p:spTree>
  </p:cSld>
  <p:clrMapOvr>
    <a:masterClrMapping/>
  </p:clrMapOvr>
  <p:transition>
    <p:zoom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54833"/>
            <a:ext cx="10298243" cy="839450"/>
          </a:xfrm>
        </p:spPr>
        <p:txBody>
          <a:bodyPr>
            <a:noAutofit/>
          </a:bodyPr>
          <a:lstStyle/>
          <a:p>
            <a:pPr algn="ctr"/>
            <a:r>
              <a:rPr lang="en-US" sz="4800" dirty="0" smtClean="0">
                <a:effectLst>
                  <a:outerShdw blurRad="50000" dist="30000" dir="5400000" algn="tl" rotWithShape="0">
                    <a:srgbClr val="000000">
                      <a:alpha val="30000"/>
                    </a:srgbClr>
                  </a:outerShdw>
                </a:effectLst>
                <a:latin typeface="Algerian" pitchFamily="82" charset="0"/>
              </a:rPr>
              <a:t>PENALTY FOR CONTRAVENTION</a:t>
            </a:r>
            <a:endParaRPr lang="en-IN" sz="4800"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558977" y="1019330"/>
            <a:ext cx="10388184" cy="5621313"/>
          </a:xfrm>
        </p:spPr>
        <p:txBody>
          <a:bodyPr>
            <a:normAutofit/>
          </a:bodyPr>
          <a:lstStyle/>
          <a:p>
            <a:pPr lvl="1">
              <a:buNone/>
            </a:pPr>
            <a:endParaRPr lang="en-IN" sz="2400" dirty="0" smtClean="0">
              <a:latin typeface="Century" pitchFamily="18" charset="0"/>
            </a:endParaRPr>
          </a:p>
          <a:p>
            <a:pPr lvl="1">
              <a:buFont typeface="Wingdings" pitchFamily="2" charset="2"/>
              <a:buChar char="Ø"/>
            </a:pPr>
            <a:endParaRPr lang="en-US" sz="2400" dirty="0" smtClean="0">
              <a:latin typeface="Century" pitchFamily="18" charset="0"/>
            </a:endParaRPr>
          </a:p>
          <a:p>
            <a:pPr lvl="1">
              <a:buFont typeface="Wingdings" pitchFamily="2" charset="2"/>
              <a:buChar char="Ø"/>
            </a:pPr>
            <a:endParaRPr lang="en-IN" sz="2400" dirty="0" smtClean="0">
              <a:latin typeface="Century" pitchFamily="18" charset="0"/>
            </a:endParaRPr>
          </a:p>
          <a:p>
            <a:pPr marL="1168400" algn="just">
              <a:lnSpc>
                <a:spcPct val="150000"/>
              </a:lnSpc>
              <a:buNone/>
            </a:pPr>
            <a:endParaRPr lang="en-IN" sz="2400" dirty="0" smtClean="0">
              <a:latin typeface="Calibri"/>
              <a:ea typeface="Calibri"/>
              <a:cs typeface="Times New Roman"/>
            </a:endParaRPr>
          </a:p>
          <a:p>
            <a:pPr marL="1168400" lvl="0" algn="just">
              <a:lnSpc>
                <a:spcPct val="150000"/>
              </a:lnSpc>
              <a:buNone/>
            </a:pPr>
            <a:endParaRPr lang="en-US" sz="2400" dirty="0" smtClean="0">
              <a:latin typeface="Times New Roman"/>
              <a:ea typeface="Calibri"/>
              <a:cs typeface="Times New Roman"/>
            </a:endParaRPr>
          </a:p>
          <a:p>
            <a:pPr marL="1168400" lvl="0" algn="just">
              <a:lnSpc>
                <a:spcPct val="150000"/>
              </a:lnSpc>
              <a:buFont typeface="Symbol"/>
              <a:buChar char=""/>
            </a:pPr>
            <a:endParaRPr lang="en-IN" sz="2400" dirty="0" smtClean="0">
              <a:latin typeface="Calibri"/>
              <a:ea typeface="Calibri"/>
              <a:cs typeface="Times New Roman"/>
            </a:endParaRPr>
          </a:p>
          <a:p>
            <a:pPr marL="1708150" indent="-628650" algn="just">
              <a:lnSpc>
                <a:spcPct val="150000"/>
              </a:lnSpc>
              <a:spcAft>
                <a:spcPts val="1000"/>
              </a:spcAft>
              <a:buNone/>
            </a:pPr>
            <a:endParaRPr lang="en-IN" dirty="0"/>
          </a:p>
        </p:txBody>
      </p:sp>
      <p:graphicFrame>
        <p:nvGraphicFramePr>
          <p:cNvPr id="4" name="Table 3"/>
          <p:cNvGraphicFramePr>
            <a:graphicFrameLocks noGrp="1"/>
          </p:cNvGraphicFramePr>
          <p:nvPr/>
        </p:nvGraphicFramePr>
        <p:xfrm>
          <a:off x="1514002" y="1235310"/>
          <a:ext cx="10433158" cy="5435313"/>
        </p:xfrm>
        <a:graphic>
          <a:graphicData uri="http://schemas.openxmlformats.org/drawingml/2006/table">
            <a:tbl>
              <a:tblPr firstRow="1" bandRow="1">
                <a:tableStyleId>{F5AB1C69-6EDB-4FF4-983F-18BD219EF322}</a:tableStyleId>
              </a:tblPr>
              <a:tblGrid>
                <a:gridCol w="5216579"/>
                <a:gridCol w="5216579"/>
              </a:tblGrid>
              <a:tr h="1871134">
                <a:tc>
                  <a:txBody>
                    <a:bodyPr/>
                    <a:lstStyle/>
                    <a:p>
                      <a:pPr algn="just"/>
                      <a:r>
                        <a:rPr lang="en-US" sz="2800" b="1" dirty="0" smtClean="0">
                          <a:latin typeface="Century" pitchFamily="18" charset="0"/>
                        </a:rPr>
                        <a:t>On</a:t>
                      </a:r>
                      <a:r>
                        <a:rPr lang="en-US" sz="2800" b="1" baseline="0" dirty="0" smtClean="0">
                          <a:latin typeface="Century" pitchFamily="18" charset="0"/>
                        </a:rPr>
                        <a:t> Company</a:t>
                      </a:r>
                      <a:endParaRPr lang="en-IN" sz="2800" b="1" dirty="0">
                        <a:latin typeface="Century" pitchFamily="18" charset="0"/>
                      </a:endParaRPr>
                    </a:p>
                  </a:txBody>
                  <a:tcPr/>
                </a:tc>
                <a:tc>
                  <a:txBody>
                    <a:bodyPr/>
                    <a:lstStyle/>
                    <a:p>
                      <a:pPr algn="just"/>
                      <a:r>
                        <a:rPr lang="en-US" sz="2800" b="1" dirty="0" smtClean="0">
                          <a:latin typeface="Century" pitchFamily="18" charset="0"/>
                        </a:rPr>
                        <a:t>Fine</a:t>
                      </a:r>
                      <a:r>
                        <a:rPr lang="en-US" sz="2800" b="1" baseline="0" dirty="0" smtClean="0">
                          <a:latin typeface="Century" pitchFamily="18" charset="0"/>
                        </a:rPr>
                        <a:t> which shall not be less than Rs.1,00,000/- but which may extend to Rs. 5,00,000/-</a:t>
                      </a:r>
                      <a:endParaRPr lang="en-IN" sz="2800" b="1" dirty="0">
                        <a:latin typeface="Century" pitchFamily="18" charset="0"/>
                      </a:endParaRPr>
                    </a:p>
                  </a:txBody>
                  <a:tcPr/>
                </a:tc>
              </a:tr>
              <a:tr h="3564179">
                <a:tc>
                  <a:txBody>
                    <a:bodyPr/>
                    <a:lstStyle/>
                    <a:p>
                      <a:pPr algn="just"/>
                      <a:r>
                        <a:rPr lang="en-US" sz="2800" b="1" dirty="0" smtClean="0">
                          <a:latin typeface="Century" pitchFamily="18" charset="0"/>
                        </a:rPr>
                        <a:t>On every Director </a:t>
                      </a:r>
                      <a:r>
                        <a:rPr lang="en-US" sz="2800" b="1" kern="1200" dirty="0" smtClean="0">
                          <a:solidFill>
                            <a:schemeClr val="dk1"/>
                          </a:solidFill>
                          <a:latin typeface="Century" pitchFamily="18" charset="0"/>
                          <a:ea typeface="+mn-ea"/>
                          <a:cs typeface="+mn-cs"/>
                        </a:rPr>
                        <a:t>and Key Managerial Personnel of the company who is in default:</a:t>
                      </a:r>
                      <a:endParaRPr lang="en-IN" sz="2800" b="1" dirty="0">
                        <a:latin typeface="Century" pitchFamily="18"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US" sz="2800" b="1" kern="1200" dirty="0" smtClean="0">
                          <a:solidFill>
                            <a:schemeClr val="dk1"/>
                          </a:solidFill>
                          <a:latin typeface="Century" pitchFamily="18" charset="0"/>
                          <a:ea typeface="+mn-ea"/>
                          <a:cs typeface="+mn-cs"/>
                        </a:rPr>
                        <a:t>Fine which may extend to Rs. 50,000/- and where the contravention is a continuing one, with a further fine which may extend to Rs. 1,000/- for every day after the first during which the contravention continues.</a:t>
                      </a:r>
                      <a:endParaRPr lang="en-IN" sz="2800" dirty="0">
                        <a:latin typeface="Century" pitchFamily="18" charset="0"/>
                      </a:endParaRPr>
                    </a:p>
                  </a:txBody>
                  <a:tcPr/>
                </a:tc>
              </a:tr>
            </a:tbl>
          </a:graphicData>
        </a:graphic>
      </p:graphicFrame>
    </p:spTree>
  </p:cSld>
  <p:clrMapOvr>
    <a:masterClrMapping/>
  </p:clrMapOvr>
  <p:transition>
    <p:zoom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54833"/>
            <a:ext cx="10298243" cy="839450"/>
          </a:xfrm>
        </p:spPr>
        <p:txBody>
          <a:bodyPr>
            <a:noAutofit/>
          </a:bodyPr>
          <a:lstStyle/>
          <a:p>
            <a:pPr algn="ctr"/>
            <a:r>
              <a:rPr lang="en-US" sz="4400" dirty="0" smtClean="0">
                <a:effectLst>
                  <a:outerShdw blurRad="50000" dist="30000" dir="5400000" algn="tl" rotWithShape="0">
                    <a:srgbClr val="000000">
                      <a:alpha val="30000"/>
                    </a:srgbClr>
                  </a:outerShdw>
                </a:effectLst>
                <a:latin typeface="Algerian" pitchFamily="82" charset="0"/>
              </a:rPr>
              <a:t>conclusion</a:t>
            </a:r>
            <a:endParaRPr lang="en-IN" sz="4400" dirty="0">
              <a:effectLst>
                <a:outerShdw blurRad="50000" dist="30000" dir="5400000" algn="tl" rotWithShape="0">
                  <a:srgbClr val="000000">
                    <a:alpha val="30000"/>
                  </a:srgbClr>
                </a:outerShdw>
              </a:effectLst>
              <a:latin typeface="Algerian" pitchFamily="82" charset="0"/>
            </a:endParaRPr>
          </a:p>
        </p:txBody>
      </p:sp>
      <p:sp>
        <p:nvSpPr>
          <p:cNvPr id="3" name="Content Placeholder 2"/>
          <p:cNvSpPr>
            <a:spLocks noGrp="1"/>
          </p:cNvSpPr>
          <p:nvPr>
            <p:ph idx="1"/>
          </p:nvPr>
        </p:nvSpPr>
        <p:spPr>
          <a:xfrm>
            <a:off x="1558977" y="1019330"/>
            <a:ext cx="10388184" cy="5621313"/>
          </a:xfrm>
        </p:spPr>
        <p:txBody>
          <a:bodyPr>
            <a:normAutofit/>
          </a:bodyPr>
          <a:lstStyle/>
          <a:p>
            <a:pPr algn="just">
              <a:lnSpc>
                <a:spcPct val="150000"/>
              </a:lnSpc>
              <a:spcAft>
                <a:spcPts val="1000"/>
              </a:spcAft>
              <a:buNone/>
            </a:pPr>
            <a:r>
              <a:rPr lang="en-IN" dirty="0" smtClean="0">
                <a:latin typeface="Times New Roman"/>
                <a:ea typeface="Calibri"/>
                <a:cs typeface="Times New Roman"/>
              </a:rPr>
              <a:t>      </a:t>
            </a:r>
            <a:r>
              <a:rPr lang="en-IN" sz="2400" dirty="0" smtClean="0">
                <a:latin typeface="Century" pitchFamily="18" charset="0"/>
                <a:ea typeface="Calibri"/>
                <a:cs typeface="Times New Roman"/>
              </a:rPr>
              <a:t>In the modern corporate era, the stakeholders are mainly depending upon the information provided by the top management and simultaneously, there are so many obligations on the top management of the companies to disclose the proper and transparent information to its stakeholders. For this purpose Companies Act, 2013 has recognised the concept of Key Managerial Personnel. Also there are prescribed provisions and the rules for appointment, remuneration, roles, responsibility and the duties with regard to key managerial personnel. </a:t>
            </a:r>
          </a:p>
          <a:p>
            <a:pPr lvl="1">
              <a:buNone/>
            </a:pPr>
            <a:endParaRPr lang="en-IN" sz="2400" dirty="0" smtClean="0">
              <a:latin typeface="Century" pitchFamily="18" charset="0"/>
            </a:endParaRPr>
          </a:p>
          <a:p>
            <a:pPr lvl="1">
              <a:buFont typeface="Wingdings" pitchFamily="2" charset="2"/>
              <a:buChar char="Ø"/>
            </a:pPr>
            <a:endParaRPr lang="en-US" sz="2400" dirty="0" smtClean="0">
              <a:latin typeface="Century" pitchFamily="18" charset="0"/>
            </a:endParaRPr>
          </a:p>
          <a:p>
            <a:pPr lvl="1">
              <a:buFont typeface="Wingdings" pitchFamily="2" charset="2"/>
              <a:buChar char="Ø"/>
            </a:pPr>
            <a:endParaRPr lang="en-IN" sz="2400" dirty="0" smtClean="0">
              <a:latin typeface="Century" pitchFamily="18" charset="0"/>
            </a:endParaRPr>
          </a:p>
          <a:p>
            <a:pPr marL="1168400" algn="just">
              <a:lnSpc>
                <a:spcPct val="150000"/>
              </a:lnSpc>
              <a:buNone/>
            </a:pPr>
            <a:endParaRPr lang="en-IN" sz="2400" dirty="0" smtClean="0">
              <a:latin typeface="Calibri"/>
              <a:ea typeface="Calibri"/>
              <a:cs typeface="Times New Roman"/>
            </a:endParaRPr>
          </a:p>
          <a:p>
            <a:pPr marL="1168400" lvl="0" algn="just">
              <a:lnSpc>
                <a:spcPct val="150000"/>
              </a:lnSpc>
              <a:buNone/>
            </a:pPr>
            <a:endParaRPr lang="en-US" sz="2400" dirty="0" smtClean="0">
              <a:latin typeface="Times New Roman"/>
              <a:ea typeface="Calibri"/>
              <a:cs typeface="Times New Roman"/>
            </a:endParaRPr>
          </a:p>
          <a:p>
            <a:pPr marL="1168400" lvl="0" algn="just">
              <a:lnSpc>
                <a:spcPct val="150000"/>
              </a:lnSpc>
              <a:buFont typeface="Symbol"/>
              <a:buChar char=""/>
            </a:pPr>
            <a:endParaRPr lang="en-IN" sz="2400" dirty="0" smtClean="0">
              <a:latin typeface="Calibri"/>
              <a:ea typeface="Calibri"/>
              <a:cs typeface="Times New Roman"/>
            </a:endParaRPr>
          </a:p>
          <a:p>
            <a:pPr marL="1708150" indent="-628650" algn="just">
              <a:lnSpc>
                <a:spcPct val="150000"/>
              </a:lnSpc>
              <a:spcAft>
                <a:spcPts val="1000"/>
              </a:spcAft>
              <a:buNone/>
            </a:pPr>
            <a:endParaRPr lang="en-IN" dirty="0"/>
          </a:p>
        </p:txBody>
      </p:sp>
    </p:spTree>
  </p:cSld>
  <p:clrMapOvr>
    <a:masterClrMapping/>
  </p:clrMapOvr>
  <p:transition>
    <p:zoom dir="in"/>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fontScale="92500" lnSpcReduction="10000"/>
          </a:bodyPr>
          <a:lstStyle/>
          <a:p>
            <a:pPr algn="just">
              <a:lnSpc>
                <a:spcPct val="150000"/>
              </a:lnSpc>
              <a:spcAft>
                <a:spcPts val="1000"/>
              </a:spcAft>
              <a:buNone/>
            </a:pPr>
            <a:r>
              <a:rPr lang="en-IN" sz="2000" dirty="0" smtClean="0">
                <a:latin typeface="Century" pitchFamily="18" charset="0"/>
                <a:ea typeface="Calibri"/>
                <a:cs typeface="Times New Roman"/>
              </a:rPr>
              <a:t>     </a:t>
            </a:r>
            <a:r>
              <a:rPr lang="en-IN" sz="2400" dirty="0" smtClean="0">
                <a:latin typeface="Century" pitchFamily="18" charset="0"/>
                <a:ea typeface="Calibri"/>
                <a:cs typeface="Times New Roman"/>
              </a:rPr>
              <a:t>The focus of the company secretary’s responsibilities will differ depending on the type of company, whether it is public or private, and also depending on the industry no matter what the organization however the role has expanded beyond simply ensuring statutory compliance to become a pivotal one where the skills of the company secretary can have a direct impact on the effectiveness of the Board and organization.</a:t>
            </a:r>
          </a:p>
          <a:p>
            <a:pPr algn="just">
              <a:lnSpc>
                <a:spcPct val="150000"/>
              </a:lnSpc>
              <a:spcAft>
                <a:spcPts val="1000"/>
              </a:spcAft>
              <a:buNone/>
            </a:pPr>
            <a:r>
              <a:rPr lang="en-IN" sz="2400" dirty="0" smtClean="0">
                <a:latin typeface="Century" pitchFamily="18" charset="0"/>
                <a:ea typeface="Calibri"/>
                <a:cs typeface="Times New Roman"/>
              </a:rPr>
              <a:t>     The KMP is responsible and liable for penalty and/ or prosecution for non-compliance with various provisions such as maintenance of books of accounts, preparation &amp; filing of annual accounts, disclosure of financial information in offer document, risk management, internal control etc. He is also responsible for providing various inputs for meeting the enhanced board report requirements.</a:t>
            </a:r>
          </a:p>
          <a:p>
            <a:pPr algn="just">
              <a:lnSpc>
                <a:spcPct val="150000"/>
              </a:lnSpc>
              <a:spcAft>
                <a:spcPts val="1000"/>
              </a:spcAft>
              <a:buNone/>
            </a:pPr>
            <a:endParaRPr lang="en-IN" sz="1400" dirty="0" smtClean="0">
              <a:latin typeface="Calibri"/>
              <a:ea typeface="Calibri"/>
              <a:cs typeface="Times New Roman"/>
            </a:endParaRPr>
          </a:p>
          <a:p>
            <a:pPr lvl="0" algn="just">
              <a:buNone/>
            </a:pPr>
            <a:endParaRPr lang="en-IN" dirty="0" smtClean="0"/>
          </a:p>
          <a:p>
            <a:pPr algn="just">
              <a:buFont typeface="Wingdings" pitchFamily="2" charset="2"/>
              <a:buChar char="q"/>
            </a:pPr>
            <a:endParaRPr lang="en-IN" dirty="0"/>
          </a:p>
        </p:txBody>
      </p:sp>
    </p:spTree>
  </p:cSld>
  <p:clrMapOvr>
    <a:masterClrMapping/>
  </p:clrMapOvr>
  <p:transition>
    <p:zoom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a:lnSpc>
                <a:spcPct val="150000"/>
              </a:lnSpc>
              <a:spcAft>
                <a:spcPts val="1000"/>
              </a:spcAft>
              <a:buNone/>
            </a:pPr>
            <a:r>
              <a:rPr lang="en-US" sz="3600" b="1" dirty="0" smtClean="0">
                <a:solidFill>
                  <a:srgbClr val="FF0000"/>
                </a:solidFill>
                <a:latin typeface="Century" pitchFamily="18" charset="0"/>
                <a:ea typeface="Calibri"/>
                <a:cs typeface="Times New Roman"/>
              </a:rPr>
              <a:t>        </a:t>
            </a:r>
            <a:r>
              <a:rPr lang="en-US" sz="3600" b="1" u="sng" dirty="0" smtClean="0">
                <a:solidFill>
                  <a:srgbClr val="FF0000"/>
                </a:solidFill>
                <a:latin typeface="Century" pitchFamily="18" charset="0"/>
                <a:ea typeface="Calibri"/>
                <a:cs typeface="Times New Roman"/>
              </a:rPr>
              <a:t>FREQUENTLY ASKED QUESTIONS</a:t>
            </a:r>
            <a:endParaRPr lang="en-IN" sz="3600" b="1" u="sng" dirty="0" smtClean="0">
              <a:solidFill>
                <a:srgbClr val="FF0000"/>
              </a:solidFill>
              <a:latin typeface="Calibri"/>
              <a:ea typeface="Calibri"/>
              <a:cs typeface="Times New Roman"/>
            </a:endParaRPr>
          </a:p>
          <a:p>
            <a:pPr lvl="0" algn="just">
              <a:buNone/>
            </a:pPr>
            <a:r>
              <a:rPr lang="en-US" sz="2800" dirty="0" smtClean="0">
                <a:solidFill>
                  <a:srgbClr val="FF0000"/>
                </a:solidFill>
                <a:latin typeface="Times New Roman" pitchFamily="18" charset="0"/>
                <a:cs typeface="Times New Roman" pitchFamily="18" charset="0"/>
              </a:rPr>
              <a:t>Q. 1. Write notes on Officer-in-default? (EP-Dec-14)</a:t>
            </a:r>
          </a:p>
          <a:p>
            <a:pPr marL="719138" lvl="0" indent="-719138" algn="just">
              <a:buAutoNum type="alphaUcPeriod"/>
            </a:pPr>
            <a:r>
              <a:rPr lang="en-US" sz="2800" dirty="0" smtClean="0">
                <a:solidFill>
                  <a:schemeClr val="tx1"/>
                </a:solidFill>
                <a:latin typeface="Times New Roman" pitchFamily="18" charset="0"/>
                <a:cs typeface="Times New Roman" pitchFamily="18" charset="0"/>
              </a:rPr>
              <a:t>As per section 2(60) of the Companies Act 2013, an officer in default shall be liable to any penalty or punishment by way of imprisonment, fine or otherwise, means the following officers of the company:-</a:t>
            </a:r>
          </a:p>
          <a:p>
            <a:pPr marL="719138" lvl="0" indent="-269875" algn="just">
              <a:buFont typeface="+mj-lt"/>
              <a:buAutoNum type="romanLcPeriod"/>
            </a:pPr>
            <a:r>
              <a:rPr lang="en-US" sz="2800" dirty="0" smtClean="0">
                <a:solidFill>
                  <a:schemeClr val="tx1"/>
                </a:solidFill>
                <a:latin typeface="Times New Roman" pitchFamily="18" charset="0"/>
                <a:cs typeface="Times New Roman" pitchFamily="18" charset="0"/>
              </a:rPr>
              <a:t>  Whole-time director,</a:t>
            </a:r>
          </a:p>
          <a:p>
            <a:pPr marL="719138" lvl="0" indent="-269875" algn="just">
              <a:buFont typeface="+mj-lt"/>
              <a:buAutoNum type="romanLcPeriod"/>
            </a:pPr>
            <a:r>
              <a:rPr lang="en-US" sz="2800" dirty="0" smtClean="0">
                <a:solidFill>
                  <a:schemeClr val="tx1"/>
                </a:solidFill>
                <a:latin typeface="Times New Roman" pitchFamily="18" charset="0"/>
                <a:cs typeface="Times New Roman" pitchFamily="18" charset="0"/>
              </a:rPr>
              <a:t>  Key managerial personnel,</a:t>
            </a:r>
          </a:p>
          <a:p>
            <a:pPr marL="719138" lvl="0" indent="-269875" algn="just">
              <a:buFont typeface="+mj-lt"/>
              <a:buAutoNum type="romanLcPeriod"/>
            </a:pPr>
            <a:r>
              <a:rPr lang="en-US" sz="2800" dirty="0" smtClean="0">
                <a:solidFill>
                  <a:schemeClr val="tx1"/>
                </a:solidFill>
                <a:latin typeface="Times New Roman" pitchFamily="18" charset="0"/>
                <a:cs typeface="Times New Roman" pitchFamily="18" charset="0"/>
              </a:rPr>
              <a:t> Where there is no key managerial personnel, such director or directors as specified by the Board in this behalf and who has or have given his or their consent in writing to the Board,</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809625" indent="-449263">
              <a:lnSpc>
                <a:spcPct val="150000"/>
              </a:lnSpc>
              <a:spcAft>
                <a:spcPts val="1000"/>
              </a:spcAft>
              <a:buFont typeface="+mj-lt"/>
              <a:buAutoNum type="romanLcPeriod" startAt="4"/>
            </a:pPr>
            <a:r>
              <a:rPr lang="en-US" sz="2800" dirty="0" smtClean="0">
                <a:solidFill>
                  <a:schemeClr val="tx1"/>
                </a:solidFill>
                <a:latin typeface="Times New Roman" pitchFamily="18" charset="0"/>
                <a:cs typeface="Times New Roman" pitchFamily="18" charset="0"/>
              </a:rPr>
              <a:t> Any person who, under the immediate authority of the Board or any key managerial personnel, is charged with any responsibility including maintenance, filing or distribution of accounts or records, authorities, activity participates in knowingly permits or knowingly fails to take active steps to prevent, ant default,</a:t>
            </a:r>
          </a:p>
          <a:p>
            <a:pPr marL="809625" indent="-449263">
              <a:lnSpc>
                <a:spcPct val="150000"/>
              </a:lnSpc>
              <a:spcAft>
                <a:spcPts val="1000"/>
              </a:spcAft>
              <a:buFont typeface="+mj-lt"/>
              <a:buAutoNum type="romanLcPeriod" startAt="4"/>
            </a:pPr>
            <a:r>
              <a:rPr lang="en-US" sz="2800" dirty="0" smtClean="0">
                <a:solidFill>
                  <a:schemeClr val="tx1"/>
                </a:solidFill>
                <a:latin typeface="Times New Roman" pitchFamily="18" charset="0"/>
                <a:cs typeface="Times New Roman" pitchFamily="18" charset="0"/>
              </a:rPr>
              <a:t> Any person in accordance with whose advice, directions or instructions, the Board of Directors of the company is accustomed to act, other than a person who gives advice to the Board in a professional capacity.</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841375" indent="-571500">
              <a:lnSpc>
                <a:spcPct val="150000"/>
              </a:lnSpc>
              <a:spcAft>
                <a:spcPts val="1000"/>
              </a:spcAft>
              <a:buFont typeface="+mj-lt"/>
              <a:buAutoNum type="romanLcPeriod" startAt="6"/>
            </a:pPr>
            <a:r>
              <a:rPr lang="en-US" sz="2800" dirty="0" smtClean="0">
                <a:solidFill>
                  <a:schemeClr val="tx1"/>
                </a:solidFill>
                <a:latin typeface="Times New Roman" pitchFamily="18" charset="0"/>
                <a:cs typeface="Times New Roman" pitchFamily="18" charset="0"/>
              </a:rPr>
              <a:t>Every director, in respect of a contravention of any provisions of the Act, who is aware of such contravention by virtue of receipt by him of any proceedings of the Board of participation in such proceeding without objecting to the same, or where such contravention had taken place with his consent or connivance,</a:t>
            </a:r>
          </a:p>
          <a:p>
            <a:pPr marL="841375" indent="-571500">
              <a:lnSpc>
                <a:spcPct val="150000"/>
              </a:lnSpc>
              <a:spcAft>
                <a:spcPts val="1000"/>
              </a:spcAft>
              <a:buFont typeface="+mj-lt"/>
              <a:buAutoNum type="romanLcPeriod" startAt="6"/>
            </a:pPr>
            <a:r>
              <a:rPr lang="en-US" sz="2800" dirty="0" smtClean="0">
                <a:solidFill>
                  <a:schemeClr val="tx1"/>
                </a:solidFill>
                <a:latin typeface="Times New Roman" pitchFamily="18" charset="0"/>
                <a:cs typeface="Times New Roman" pitchFamily="18" charset="0"/>
              </a:rPr>
              <a:t>In respect of the issue or transfer of any shares of a company, the share transfer agents, register and merchant bankers to the issue or transfer.</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719138" indent="-719138">
              <a:lnSpc>
                <a:spcPct val="150000"/>
              </a:lnSpc>
              <a:spcAft>
                <a:spcPts val="1000"/>
              </a:spcAft>
              <a:buNone/>
            </a:pPr>
            <a:r>
              <a:rPr lang="en-US" sz="2800" dirty="0" smtClean="0">
                <a:solidFill>
                  <a:srgbClr val="FF0000"/>
                </a:solidFill>
                <a:latin typeface="Times New Roman" pitchFamily="18" charset="0"/>
                <a:cs typeface="Times New Roman" pitchFamily="18" charset="0"/>
              </a:rPr>
              <a:t>Q. 2. Write notes on Statutory duties of a Company Secretary under the Companies Act, 1956? (EP-June-14)</a:t>
            </a:r>
            <a:endParaRPr lang="en-IN" sz="2800" dirty="0" smtClean="0">
              <a:solidFill>
                <a:srgbClr val="FF0000"/>
              </a:solidFill>
              <a:latin typeface="Times New Roman" pitchFamily="18" charset="0"/>
              <a:cs typeface="Times New Roman" pitchFamily="18" charset="0"/>
            </a:endParaRPr>
          </a:p>
          <a:p>
            <a:pPr marL="719138" indent="-719138">
              <a:spcAft>
                <a:spcPts val="1000"/>
              </a:spcAft>
              <a:buAutoNum type="alphaUcPeriod"/>
            </a:pPr>
            <a:r>
              <a:rPr lang="en-US" sz="2800" dirty="0" smtClean="0">
                <a:solidFill>
                  <a:schemeClr val="tx1"/>
                </a:solidFill>
                <a:latin typeface="Times New Roman" pitchFamily="18" charset="0"/>
                <a:cs typeface="Times New Roman" pitchFamily="18" charset="0"/>
              </a:rPr>
              <a:t>Under the Companies Act:</a:t>
            </a:r>
          </a:p>
          <a:p>
            <a:pPr marL="809625" indent="-449263">
              <a:spcAft>
                <a:spcPts val="1000"/>
              </a:spcAft>
              <a:buFont typeface="+mj-lt"/>
              <a:buAutoNum type="romanLcPeriod"/>
            </a:pPr>
            <a:r>
              <a:rPr lang="en-US" sz="2800" dirty="0" smtClean="0">
                <a:solidFill>
                  <a:schemeClr val="tx1"/>
                </a:solidFill>
                <a:latin typeface="Times New Roman" pitchFamily="18" charset="0"/>
                <a:cs typeface="Times New Roman" pitchFamily="18" charset="0"/>
              </a:rPr>
              <a:t>To sign any document or proceedings requiring authentication by the company (Section 54).</a:t>
            </a:r>
          </a:p>
          <a:p>
            <a:pPr marL="809625" indent="-449263">
              <a:spcAft>
                <a:spcPts val="1000"/>
              </a:spcAft>
              <a:buFont typeface="+mj-lt"/>
              <a:buAutoNum type="romanLcPeriod"/>
            </a:pPr>
            <a:r>
              <a:rPr lang="en-US" sz="2800" dirty="0" smtClean="0">
                <a:solidFill>
                  <a:schemeClr val="tx1"/>
                </a:solidFill>
                <a:latin typeface="Times New Roman" pitchFamily="18" charset="0"/>
                <a:cs typeface="Times New Roman" pitchFamily="18" charset="0"/>
              </a:rPr>
              <a:t>To arrange to file statement in lieu of prospectus (Section 70).</a:t>
            </a:r>
          </a:p>
          <a:p>
            <a:pPr marL="809625" indent="-449263">
              <a:spcAft>
                <a:spcPts val="1000"/>
              </a:spcAft>
              <a:buFont typeface="+mj-lt"/>
              <a:buAutoNum type="romanLcPeriod"/>
            </a:pPr>
            <a:r>
              <a:rPr lang="en-US" sz="2800" dirty="0" smtClean="0">
                <a:solidFill>
                  <a:schemeClr val="tx1"/>
                </a:solidFill>
                <a:latin typeface="Times New Roman" pitchFamily="18" charset="0"/>
                <a:cs typeface="Times New Roman" pitchFamily="18" charset="0"/>
              </a:rPr>
              <a:t>To deliver for registration of return of allotment and contracts relating to allotment of shares for consideration other than cash (Section 75).</a:t>
            </a:r>
          </a:p>
        </p:txBody>
      </p:sp>
    </p:spTree>
  </p:cSld>
  <p:clrMapOvr>
    <a:masterClrMapping/>
  </p:clrMapOvr>
  <p:transition>
    <p:zoom dir="in"/>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fontScale="92500" lnSpcReduction="10000"/>
          </a:bodyPr>
          <a:lstStyle/>
          <a:p>
            <a:pPr marL="571500" indent="-571500">
              <a:lnSpc>
                <a:spcPct val="150000"/>
              </a:lnSpc>
              <a:spcAft>
                <a:spcPts val="1000"/>
              </a:spcAft>
              <a:buFont typeface="+mj-lt"/>
              <a:buAutoNum type="romanLcPeriod" startAt="4"/>
            </a:pPr>
            <a:r>
              <a:rPr lang="en-US" sz="2800" dirty="0" smtClean="0">
                <a:solidFill>
                  <a:schemeClr val="tx1"/>
                </a:solidFill>
                <a:latin typeface="Times New Roman" pitchFamily="18" charset="0"/>
                <a:cs typeface="Times New Roman" pitchFamily="18" charset="0"/>
              </a:rPr>
              <a:t>To give notice of the increase in the share capital to the Registrar (Section 97).</a:t>
            </a:r>
          </a:p>
          <a:p>
            <a:pPr marL="571500" indent="-571500">
              <a:lnSpc>
                <a:spcPct val="150000"/>
              </a:lnSpc>
              <a:spcAft>
                <a:spcPts val="1000"/>
              </a:spcAft>
              <a:buFont typeface="+mj-lt"/>
              <a:buAutoNum type="romanLcPeriod" startAt="4"/>
            </a:pPr>
            <a:r>
              <a:rPr lang="en-US" sz="2800" dirty="0" smtClean="0">
                <a:solidFill>
                  <a:schemeClr val="tx1"/>
                </a:solidFill>
                <a:latin typeface="Times New Roman" pitchFamily="18" charset="0"/>
                <a:cs typeface="Times New Roman" pitchFamily="18" charset="0"/>
              </a:rPr>
              <a:t>To deliver the share or debenture certificate within 3 months of allotment or within 2 months of registration of transfer (section 113).</a:t>
            </a:r>
          </a:p>
          <a:p>
            <a:pPr marL="571500" indent="-571500">
              <a:lnSpc>
                <a:spcPct val="150000"/>
              </a:lnSpc>
              <a:spcAft>
                <a:spcPts val="1000"/>
              </a:spcAft>
              <a:buFont typeface="+mj-lt"/>
              <a:buAutoNum type="romanLcPeriod" startAt="4"/>
            </a:pPr>
            <a:r>
              <a:rPr lang="en-US" sz="2800" dirty="0" smtClean="0">
                <a:solidFill>
                  <a:schemeClr val="tx1"/>
                </a:solidFill>
                <a:latin typeface="Times New Roman" pitchFamily="18" charset="0"/>
                <a:cs typeface="Times New Roman" pitchFamily="18" charset="0"/>
              </a:rPr>
              <a:t>To make entries in the register of members on issue of share warrants (Section 115).</a:t>
            </a:r>
          </a:p>
          <a:p>
            <a:pPr marL="571500" indent="-571500">
              <a:lnSpc>
                <a:spcPct val="150000"/>
              </a:lnSpc>
              <a:spcAft>
                <a:spcPts val="1000"/>
              </a:spcAft>
              <a:buFont typeface="+mj-lt"/>
              <a:buAutoNum type="romanLcPeriod" startAt="4"/>
            </a:pPr>
            <a:r>
              <a:rPr lang="en-US" sz="2800" dirty="0" smtClean="0">
                <a:solidFill>
                  <a:schemeClr val="tx1"/>
                </a:solidFill>
                <a:latin typeface="Times New Roman" pitchFamily="18" charset="0"/>
                <a:cs typeface="Times New Roman" pitchFamily="18" charset="0"/>
              </a:rPr>
              <a:t>To make available for inspection trust deed to every member or debenture holder and to forward copy of it to the members or debenture holders on their request and within 7 days of request on payment of  </a:t>
            </a:r>
          </a:p>
          <a:p>
            <a:pPr>
              <a:lnSpc>
                <a:spcPct val="150000"/>
              </a:lnSpc>
              <a:spcAft>
                <a:spcPts val="1000"/>
              </a:spcAft>
              <a:buNone/>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918" y="284814"/>
            <a:ext cx="10298243" cy="1454045"/>
          </a:xfrm>
        </p:spPr>
        <p:txBody>
          <a:bodyPr>
            <a:normAutofit fontScale="90000"/>
          </a:bodyPr>
          <a:lstStyle/>
          <a:p>
            <a:pPr algn="ctr"/>
            <a:r>
              <a:rPr lang="en-US" sz="5400" dirty="0" smtClean="0">
                <a:latin typeface="Algerian" pitchFamily="82" charset="0"/>
              </a:rPr>
              <a:t>WHO IS KEY MANAGERIAL PERSONNEL..?</a:t>
            </a:r>
            <a:endParaRPr lang="en-IN" dirty="0"/>
          </a:p>
        </p:txBody>
      </p:sp>
      <p:sp>
        <p:nvSpPr>
          <p:cNvPr id="3" name="Content Placeholder 2"/>
          <p:cNvSpPr>
            <a:spLocks noGrp="1"/>
          </p:cNvSpPr>
          <p:nvPr>
            <p:ph idx="1"/>
          </p:nvPr>
        </p:nvSpPr>
        <p:spPr>
          <a:xfrm>
            <a:off x="1633929" y="1828800"/>
            <a:ext cx="10313232" cy="4781862"/>
          </a:xfrm>
        </p:spPr>
        <p:txBody>
          <a:bodyPr>
            <a:normAutofit fontScale="92500" lnSpcReduction="20000"/>
          </a:bodyPr>
          <a:lstStyle/>
          <a:p>
            <a:pPr marL="365760" lvl="0" indent="-283464" algn="just" defTabSz="914400">
              <a:lnSpc>
                <a:spcPct val="150000"/>
              </a:lnSpc>
              <a:spcBef>
                <a:spcPts val="600"/>
              </a:spcBef>
              <a:spcAft>
                <a:spcPts val="1000"/>
              </a:spcAft>
              <a:buClr>
                <a:srgbClr val="3891A7"/>
              </a:buClr>
              <a:buSzPct val="80000"/>
              <a:buFont typeface="Wingdings 2"/>
              <a:buChar char=""/>
            </a:pPr>
            <a:r>
              <a:rPr lang="en-IN" sz="2800" dirty="0" smtClean="0">
                <a:solidFill>
                  <a:prstClr val="black"/>
                </a:solidFill>
                <a:latin typeface="Century" pitchFamily="18" charset="0"/>
              </a:rPr>
              <a:t>  </a:t>
            </a:r>
            <a:r>
              <a:rPr lang="en-US" sz="2800" b="1" dirty="0" smtClean="0">
                <a:solidFill>
                  <a:prstClr val="black"/>
                </a:solidFill>
                <a:latin typeface="Century" pitchFamily="18" charset="0"/>
                <a:ea typeface="Calibri"/>
                <a:cs typeface="Times New Roman"/>
              </a:rPr>
              <a:t>General meaning: </a:t>
            </a:r>
            <a:r>
              <a:rPr lang="en-US" sz="2800" dirty="0" smtClean="0">
                <a:solidFill>
                  <a:prstClr val="black"/>
                </a:solidFill>
                <a:latin typeface="Century" pitchFamily="18" charset="0"/>
                <a:ea typeface="Calibri"/>
                <a:cs typeface="Times New Roman"/>
              </a:rPr>
              <a:t>The</a:t>
            </a:r>
            <a:r>
              <a:rPr lang="en-US" sz="2800" b="1" dirty="0" smtClean="0">
                <a:solidFill>
                  <a:prstClr val="black"/>
                </a:solidFill>
                <a:latin typeface="Century" pitchFamily="18" charset="0"/>
                <a:ea typeface="Calibri"/>
                <a:cs typeface="Times New Roman"/>
              </a:rPr>
              <a:t> </a:t>
            </a:r>
            <a:r>
              <a:rPr lang="en-US" sz="2800" dirty="0" smtClean="0">
                <a:solidFill>
                  <a:prstClr val="black"/>
                </a:solidFill>
                <a:latin typeface="Century" pitchFamily="18" charset="0"/>
                <a:ea typeface="Calibri"/>
                <a:cs typeface="Times New Roman"/>
              </a:rPr>
              <a:t>term key management personnel includes those people having authority and responsibility for planning, directing and controlling the activities of an entity either directly or indirectly.</a:t>
            </a:r>
            <a:endParaRPr lang="en-IN" sz="2800" dirty="0" smtClean="0">
              <a:solidFill>
                <a:prstClr val="black"/>
              </a:solidFill>
              <a:latin typeface="Century" pitchFamily="18" charset="0"/>
              <a:ea typeface="Calibri"/>
              <a:cs typeface="Times New Roman"/>
            </a:endParaRPr>
          </a:p>
          <a:p>
            <a:pPr marL="365760" lvl="0" indent="-283464" algn="just" defTabSz="914400">
              <a:lnSpc>
                <a:spcPct val="150000"/>
              </a:lnSpc>
              <a:spcBef>
                <a:spcPts val="600"/>
              </a:spcBef>
              <a:spcAft>
                <a:spcPts val="1000"/>
              </a:spcAft>
              <a:buClr>
                <a:srgbClr val="3891A7"/>
              </a:buClr>
              <a:buSzPct val="80000"/>
              <a:buFont typeface="Wingdings 2"/>
              <a:buChar char=""/>
            </a:pPr>
            <a:r>
              <a:rPr lang="en-US" sz="2800" dirty="0" smtClean="0">
                <a:solidFill>
                  <a:prstClr val="black"/>
                </a:solidFill>
                <a:latin typeface="Century" pitchFamily="18" charset="0"/>
                <a:ea typeface="Calibri"/>
                <a:cs typeface="Times New Roman"/>
              </a:rPr>
              <a:t>Key Management Personnel are employees who have the authority to directly or indirectly plan and control business operations. The term key management personnel is a relative term dealing with specific operations. </a:t>
            </a:r>
            <a:endParaRPr lang="en-IN" sz="2800" dirty="0" smtClean="0">
              <a:solidFill>
                <a:prstClr val="black"/>
              </a:solidFill>
              <a:latin typeface="Century" pitchFamily="18" charset="0"/>
              <a:ea typeface="Calibri"/>
              <a:cs typeface="Times New Roman"/>
            </a:endParaRPr>
          </a:p>
          <a:p>
            <a:pPr marL="365760" indent="-283464" algn="just" defTabSz="914400">
              <a:spcBef>
                <a:spcPts val="600"/>
              </a:spcBef>
              <a:buClr>
                <a:srgbClr val="3891A7"/>
              </a:buClr>
              <a:buSzPct val="80000"/>
              <a:buNone/>
            </a:pPr>
            <a:endParaRPr lang="en-IN" sz="3200" dirty="0" smtClean="0">
              <a:solidFill>
                <a:prstClr val="black"/>
              </a:solidFill>
              <a:latin typeface="Century" pitchFamily="18" charset="0"/>
            </a:endParaRPr>
          </a:p>
          <a:p>
            <a:endParaRPr lang="en-IN" dirty="0"/>
          </a:p>
        </p:txBody>
      </p:sp>
    </p:spTree>
  </p:cSld>
  <p:clrMapOvr>
    <a:masterClrMapping/>
  </p:clrMapOvr>
  <p:transition>
    <p:zoom dir="in"/>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449263" indent="-449263">
              <a:lnSpc>
                <a:spcPct val="150000"/>
              </a:lnSpc>
              <a:spcAft>
                <a:spcPts val="1000"/>
              </a:spcAft>
              <a:buNone/>
            </a:pPr>
            <a:r>
              <a:rPr lang="en-US" sz="2800" dirty="0" smtClean="0">
                <a:solidFill>
                  <a:schemeClr val="tx1"/>
                </a:solidFill>
                <a:latin typeface="Times New Roman" pitchFamily="18" charset="0"/>
                <a:cs typeface="Times New Roman" pitchFamily="18" charset="0"/>
              </a:rPr>
              <a:t>     prescribed fee (Section 118)</a:t>
            </a:r>
          </a:p>
          <a:p>
            <a:pPr marL="571500" indent="-571500">
              <a:lnSpc>
                <a:spcPct val="150000"/>
              </a:lnSpc>
              <a:spcAft>
                <a:spcPts val="1000"/>
              </a:spcAft>
              <a:buFont typeface="+mj-lt"/>
              <a:buAutoNum type="romanLcPeriod" startAt="8"/>
            </a:pPr>
            <a:r>
              <a:rPr lang="en-US" sz="2800" dirty="0" smtClean="0">
                <a:solidFill>
                  <a:schemeClr val="tx1"/>
                </a:solidFill>
                <a:latin typeface="Times New Roman" pitchFamily="18" charset="0"/>
                <a:cs typeface="Times New Roman" pitchFamily="18" charset="0"/>
              </a:rPr>
              <a:t> To deliver for registration particulars of mortgages and charges to the registrar (Section 125-127).</a:t>
            </a:r>
          </a:p>
          <a:p>
            <a:pPr marL="571500" indent="-571500">
              <a:lnSpc>
                <a:spcPct val="150000"/>
              </a:lnSpc>
              <a:spcAft>
                <a:spcPts val="1000"/>
              </a:spcAft>
              <a:buFont typeface="+mj-lt"/>
              <a:buAutoNum type="romanLcPeriod" startAt="8"/>
            </a:pPr>
            <a:r>
              <a:rPr lang="en-US" sz="2800" dirty="0" smtClean="0">
                <a:solidFill>
                  <a:schemeClr val="tx1"/>
                </a:solidFill>
                <a:latin typeface="Times New Roman" pitchFamily="18" charset="0"/>
                <a:cs typeface="Times New Roman" pitchFamily="18" charset="0"/>
              </a:rPr>
              <a:t>To file Notice of situation of registered office or change thereof of the company in the prescribed e-Form 18 (Section 146).</a:t>
            </a:r>
          </a:p>
          <a:p>
            <a:pPr marL="571500" indent="-571500">
              <a:lnSpc>
                <a:spcPct val="150000"/>
              </a:lnSpc>
              <a:spcAft>
                <a:spcPts val="1000"/>
              </a:spcAft>
              <a:buFont typeface="+mj-lt"/>
              <a:buAutoNum type="romanLcPeriod" startAt="8"/>
            </a:pPr>
            <a:r>
              <a:rPr lang="en-US" sz="2800" dirty="0" smtClean="0">
                <a:solidFill>
                  <a:schemeClr val="tx1"/>
                </a:solidFill>
                <a:latin typeface="Times New Roman" pitchFamily="18" charset="0"/>
                <a:cs typeface="Times New Roman" pitchFamily="18" charset="0"/>
              </a:rPr>
              <a:t>To get painted or affixed the name plate of the company outside every office or the place of its business, to get it printed on documents of the company and to get it engraved on the seal</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indent="466725">
              <a:lnSpc>
                <a:spcPct val="150000"/>
              </a:lnSpc>
              <a:spcAft>
                <a:spcPts val="1000"/>
              </a:spcAft>
              <a:buNone/>
              <a:tabLst>
                <a:tab pos="630238" algn="l"/>
              </a:tabLst>
            </a:pPr>
            <a:r>
              <a:rPr lang="en-US" sz="2800" dirty="0" smtClean="0">
                <a:solidFill>
                  <a:schemeClr val="tx1"/>
                </a:solidFill>
                <a:latin typeface="Times New Roman" pitchFamily="18" charset="0"/>
                <a:cs typeface="Times New Roman" pitchFamily="18" charset="0"/>
              </a:rPr>
              <a:t>of  the company (Section 147).</a:t>
            </a:r>
          </a:p>
          <a:p>
            <a:pPr marL="809625" indent="-630238">
              <a:lnSpc>
                <a:spcPct val="150000"/>
              </a:lnSpc>
              <a:spcAft>
                <a:spcPts val="1000"/>
              </a:spcAft>
              <a:buFont typeface="+mj-lt"/>
              <a:buAutoNum type="romanLcPeriod" startAt="11"/>
            </a:pPr>
            <a:r>
              <a:rPr lang="en-US" sz="2800" dirty="0" smtClean="0">
                <a:solidFill>
                  <a:schemeClr val="tx1"/>
                </a:solidFill>
                <a:latin typeface="Times New Roman" pitchFamily="18" charset="0"/>
                <a:cs typeface="Times New Roman" pitchFamily="18" charset="0"/>
              </a:rPr>
              <a:t>To make a statutory declaration for obtaining the certificate of commencement of business and file it with the Registrar (Section 149).</a:t>
            </a:r>
          </a:p>
          <a:p>
            <a:pPr marL="630238" indent="-450850">
              <a:lnSpc>
                <a:spcPct val="150000"/>
              </a:lnSpc>
              <a:spcAft>
                <a:spcPts val="1000"/>
              </a:spcAft>
              <a:buFont typeface="+mj-lt"/>
              <a:buAutoNum type="romanLcPeriod" startAt="11"/>
            </a:pPr>
            <a:r>
              <a:rPr lang="en-US" sz="2800" dirty="0" smtClean="0">
                <a:solidFill>
                  <a:schemeClr val="tx1"/>
                </a:solidFill>
                <a:latin typeface="Times New Roman" pitchFamily="18" charset="0"/>
                <a:cs typeface="Times New Roman" pitchFamily="18" charset="0"/>
              </a:rPr>
              <a:t>  To sign the Annual Return (Section 161).</a:t>
            </a:r>
          </a:p>
          <a:p>
            <a:pPr marL="900113" indent="-720725">
              <a:lnSpc>
                <a:spcPct val="150000"/>
              </a:lnSpc>
              <a:spcAft>
                <a:spcPts val="1000"/>
              </a:spcAft>
              <a:buFont typeface="+mj-lt"/>
              <a:buAutoNum type="romanLcPeriod" startAt="11"/>
            </a:pPr>
            <a:r>
              <a:rPr lang="en-US" sz="2800" dirty="0" smtClean="0">
                <a:solidFill>
                  <a:schemeClr val="tx1"/>
                </a:solidFill>
                <a:latin typeface="Times New Roman" pitchFamily="18" charset="0"/>
                <a:cs typeface="Times New Roman" pitchFamily="18" charset="0"/>
              </a:rPr>
              <a:t>To allow inspection of and to furnish copies of register of    members and register of debenture holders (Section 163).</a:t>
            </a:r>
          </a:p>
          <a:p>
            <a:pPr marL="630238" indent="-450850">
              <a:lnSpc>
                <a:spcPct val="150000"/>
              </a:lnSpc>
              <a:spcAft>
                <a:spcPts val="1000"/>
              </a:spcAft>
              <a:buFont typeface="+mj-lt"/>
              <a:buAutoNum type="romanLcPeriod" startAt="11"/>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571500" indent="-571500">
              <a:lnSpc>
                <a:spcPct val="150000"/>
              </a:lnSpc>
              <a:spcAft>
                <a:spcPts val="1000"/>
              </a:spcAft>
              <a:buFont typeface="+mj-lt"/>
              <a:buAutoNum type="romanLcPeriod" startAt="14"/>
            </a:pPr>
            <a:r>
              <a:rPr lang="en-US" sz="2800" dirty="0" smtClean="0">
                <a:solidFill>
                  <a:schemeClr val="tx1"/>
                </a:solidFill>
                <a:latin typeface="Times New Roman" pitchFamily="18" charset="0"/>
                <a:cs typeface="Times New Roman" pitchFamily="18" charset="0"/>
              </a:rPr>
              <a:t>  To send notices of general meetings to every member of the company (Section 171).</a:t>
            </a:r>
          </a:p>
          <a:p>
            <a:pPr marL="571500" indent="-571500">
              <a:lnSpc>
                <a:spcPct val="150000"/>
              </a:lnSpc>
              <a:spcAft>
                <a:spcPts val="1000"/>
              </a:spcAft>
              <a:buFont typeface="+mj-lt"/>
              <a:buAutoNum type="romanLcPeriod" startAt="14"/>
            </a:pPr>
            <a:r>
              <a:rPr lang="en-US" sz="2800" dirty="0" smtClean="0">
                <a:solidFill>
                  <a:schemeClr val="tx1"/>
                </a:solidFill>
                <a:latin typeface="Times New Roman" pitchFamily="18" charset="0"/>
                <a:cs typeface="Times New Roman" pitchFamily="18" charset="0"/>
              </a:rPr>
              <a:t>To file resolutions and agreements requiring registration with the Registrar (Section 192).</a:t>
            </a:r>
          </a:p>
          <a:p>
            <a:pPr marL="571500" indent="-571500">
              <a:lnSpc>
                <a:spcPct val="150000"/>
              </a:lnSpc>
              <a:spcAft>
                <a:spcPts val="1000"/>
              </a:spcAft>
              <a:buFont typeface="+mj-lt"/>
              <a:buAutoNum type="romanLcPeriod" startAt="14"/>
            </a:pPr>
            <a:r>
              <a:rPr lang="en-US" sz="2800" dirty="0" smtClean="0">
                <a:solidFill>
                  <a:schemeClr val="tx1"/>
                </a:solidFill>
                <a:latin typeface="Times New Roman" pitchFamily="18" charset="0"/>
                <a:cs typeface="Times New Roman" pitchFamily="18" charset="0"/>
              </a:rPr>
              <a:t> To prepare minutes of every general meeting and of every meeting of Board of directors or of every committee of the Board within 30 days of the conclusion of every such meeting (Section 193).</a:t>
            </a:r>
          </a:p>
          <a:p>
            <a:pPr marL="571500" indent="-571500">
              <a:lnSpc>
                <a:spcPct val="150000"/>
              </a:lnSpc>
              <a:spcAft>
                <a:spcPts val="1000"/>
              </a:spcAft>
              <a:buFont typeface="+mj-lt"/>
              <a:buAutoNum type="romanLcPeriod" startAt="14"/>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lnSpcReduction="10000"/>
          </a:bodyPr>
          <a:lstStyle/>
          <a:p>
            <a:pPr marL="571500" indent="-571500">
              <a:lnSpc>
                <a:spcPct val="150000"/>
              </a:lnSpc>
              <a:spcAft>
                <a:spcPts val="1000"/>
              </a:spcAft>
              <a:buFont typeface="+mj-lt"/>
              <a:buAutoNum type="romanLcPeriod" startAt="17"/>
            </a:pPr>
            <a:r>
              <a:rPr lang="en-US" sz="2800" dirty="0" smtClean="0">
                <a:solidFill>
                  <a:schemeClr val="tx1"/>
                </a:solidFill>
                <a:latin typeface="Times New Roman" pitchFamily="18" charset="0"/>
                <a:cs typeface="Times New Roman" pitchFamily="18" charset="0"/>
              </a:rPr>
              <a:t>  To make available for inspection the minute books of general meetings (Section 196).</a:t>
            </a:r>
          </a:p>
          <a:p>
            <a:pPr marL="571500" indent="-571500">
              <a:lnSpc>
                <a:spcPct val="150000"/>
              </a:lnSpc>
              <a:spcAft>
                <a:spcPts val="1000"/>
              </a:spcAft>
              <a:buFont typeface="+mj-lt"/>
              <a:buAutoNum type="romanLcPeriod" startAt="17"/>
            </a:pPr>
            <a:r>
              <a:rPr lang="en-US" sz="2800" dirty="0" smtClean="0">
                <a:solidFill>
                  <a:schemeClr val="tx1"/>
                </a:solidFill>
                <a:latin typeface="Times New Roman" pitchFamily="18" charset="0"/>
                <a:cs typeface="Times New Roman" pitchFamily="18" charset="0"/>
              </a:rPr>
              <a:t> To sign the Balance Sheet of the company (Section 215).</a:t>
            </a:r>
          </a:p>
          <a:p>
            <a:pPr marL="571500" indent="-571500">
              <a:lnSpc>
                <a:spcPct val="150000"/>
              </a:lnSpc>
              <a:spcAft>
                <a:spcPts val="1000"/>
              </a:spcAft>
              <a:buFont typeface="+mj-lt"/>
              <a:buAutoNum type="romanLcPeriod" startAt="17"/>
            </a:pPr>
            <a:r>
              <a:rPr lang="en-US" sz="2800" dirty="0" smtClean="0">
                <a:solidFill>
                  <a:schemeClr val="tx1"/>
                </a:solidFill>
                <a:latin typeface="Times New Roman" pitchFamily="18" charset="0"/>
                <a:cs typeface="Times New Roman" pitchFamily="18" charset="0"/>
              </a:rPr>
              <a:t> To send notices of the meetings of Directors (Section 286).</a:t>
            </a:r>
          </a:p>
          <a:p>
            <a:pPr marL="571500" indent="-571500">
              <a:lnSpc>
                <a:spcPct val="150000"/>
              </a:lnSpc>
              <a:spcAft>
                <a:spcPts val="1000"/>
              </a:spcAft>
              <a:buFont typeface="+mj-lt"/>
              <a:buAutoNum type="romanLcPeriod" startAt="17"/>
            </a:pPr>
            <a:r>
              <a:rPr lang="en-US" sz="2800" dirty="0" smtClean="0">
                <a:solidFill>
                  <a:schemeClr val="tx1"/>
                </a:solidFill>
                <a:latin typeface="Times New Roman" pitchFamily="18" charset="0"/>
                <a:cs typeface="Times New Roman" pitchFamily="18" charset="0"/>
              </a:rPr>
              <a:t> To make available Register of directors for inspection (Section 304).</a:t>
            </a:r>
          </a:p>
          <a:p>
            <a:pPr marL="571500" indent="-571500">
              <a:lnSpc>
                <a:spcPct val="150000"/>
              </a:lnSpc>
              <a:spcAft>
                <a:spcPts val="1000"/>
              </a:spcAft>
              <a:buFont typeface="+mj-lt"/>
              <a:buAutoNum type="romanLcPeriod" startAt="17"/>
            </a:pPr>
            <a:r>
              <a:rPr lang="en-US" sz="2800" dirty="0" smtClean="0">
                <a:solidFill>
                  <a:schemeClr val="tx1"/>
                </a:solidFill>
                <a:latin typeface="Times New Roman" pitchFamily="18" charset="0"/>
                <a:cs typeface="Times New Roman" pitchFamily="18" charset="0"/>
              </a:rPr>
              <a:t> To assist in preparing the statement of affairs in a winding up for the purpose of submitting it to the liquidator (Section 454).</a:t>
            </a:r>
          </a:p>
        </p:txBody>
      </p:sp>
    </p:spTree>
  </p:cSld>
  <p:clrMapOvr>
    <a:masterClrMapping/>
  </p:clrMapOvr>
  <p:transition>
    <p:zoom dir="in"/>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lnSpcReduction="10000"/>
          </a:bodyPr>
          <a:lstStyle/>
          <a:p>
            <a:pPr marL="571500" indent="-571500">
              <a:lnSpc>
                <a:spcPct val="150000"/>
              </a:lnSpc>
              <a:spcAft>
                <a:spcPts val="1000"/>
              </a:spcAft>
              <a:buFont typeface="+mj-lt"/>
              <a:buAutoNum type="romanLcPeriod" startAt="22"/>
            </a:pPr>
            <a:r>
              <a:rPr lang="en-US" sz="2800" dirty="0" smtClean="0">
                <a:solidFill>
                  <a:schemeClr val="tx1"/>
                </a:solidFill>
                <a:latin typeface="Times New Roman" pitchFamily="18" charset="0"/>
                <a:cs typeface="Times New Roman" pitchFamily="18" charset="0"/>
              </a:rPr>
              <a:t>  To inform auditor of his appointment (Section 224).</a:t>
            </a:r>
          </a:p>
          <a:p>
            <a:pPr marL="809625" indent="-809625">
              <a:lnSpc>
                <a:spcPct val="150000"/>
              </a:lnSpc>
              <a:spcAft>
                <a:spcPts val="1000"/>
              </a:spcAft>
              <a:buFont typeface="+mj-lt"/>
              <a:buAutoNum type="romanLcPeriod" startAt="22"/>
            </a:pPr>
            <a:r>
              <a:rPr lang="en-US" sz="2800" dirty="0" smtClean="0">
                <a:solidFill>
                  <a:schemeClr val="tx1"/>
                </a:solidFill>
                <a:latin typeface="Times New Roman" pitchFamily="18" charset="0"/>
                <a:cs typeface="Times New Roman" pitchFamily="18" charset="0"/>
              </a:rPr>
              <a:t> To file returns with Registrar, if applicable under Section 95, 103, 187C, 220, 394(3) and 395.</a:t>
            </a:r>
          </a:p>
          <a:p>
            <a:pPr marL="571500" indent="-571500">
              <a:lnSpc>
                <a:spcPct val="150000"/>
              </a:lnSpc>
              <a:spcAft>
                <a:spcPts val="1000"/>
              </a:spcAft>
              <a:buFont typeface="+mj-lt"/>
              <a:buAutoNum type="romanLcPeriod" startAt="22"/>
            </a:pPr>
            <a:r>
              <a:rPr lang="en-US" sz="2800" dirty="0" smtClean="0">
                <a:solidFill>
                  <a:schemeClr val="tx1"/>
                </a:solidFill>
                <a:latin typeface="Times New Roman" pitchFamily="18" charset="0"/>
                <a:cs typeface="Times New Roman" pitchFamily="18" charset="0"/>
              </a:rPr>
              <a:t> To maintain the following statutory books:</a:t>
            </a:r>
          </a:p>
          <a:p>
            <a:pPr marL="874712" indent="-514350">
              <a:spcAft>
                <a:spcPts val="1000"/>
              </a:spcAft>
              <a:buFont typeface="+mj-lt"/>
              <a:buAutoNum type="arabicPeriod"/>
            </a:pPr>
            <a:r>
              <a:rPr lang="en-US" sz="2800" dirty="0" smtClean="0">
                <a:solidFill>
                  <a:schemeClr val="tx1"/>
                </a:solidFill>
                <a:latin typeface="Times New Roman" pitchFamily="18" charset="0"/>
                <a:cs typeface="Times New Roman" pitchFamily="18" charset="0"/>
              </a:rPr>
              <a:t>Register of investments held by company in name of its nominee (Section 49).</a:t>
            </a:r>
          </a:p>
          <a:p>
            <a:pPr marL="874712" indent="-514350">
              <a:spcAft>
                <a:spcPts val="1000"/>
              </a:spcAft>
              <a:buFont typeface="+mj-lt"/>
              <a:buAutoNum type="arabicPeriod"/>
            </a:pPr>
            <a:r>
              <a:rPr lang="en-US" sz="2800" dirty="0" smtClean="0">
                <a:solidFill>
                  <a:schemeClr val="tx1"/>
                </a:solidFill>
                <a:latin typeface="Times New Roman" pitchFamily="18" charset="0"/>
                <a:cs typeface="Times New Roman" pitchFamily="18" charset="0"/>
              </a:rPr>
              <a:t>Register of charges (Section 143).</a:t>
            </a:r>
          </a:p>
          <a:p>
            <a:pPr marL="874712" indent="-514350">
              <a:spcAft>
                <a:spcPts val="1000"/>
              </a:spcAft>
              <a:buFont typeface="+mj-lt"/>
              <a:buAutoNum type="arabicPeriod"/>
            </a:pPr>
            <a:r>
              <a:rPr lang="en-US" sz="2800" dirty="0" smtClean="0">
                <a:solidFill>
                  <a:schemeClr val="tx1"/>
                </a:solidFill>
                <a:latin typeface="Times New Roman" pitchFamily="18" charset="0"/>
                <a:cs typeface="Times New Roman" pitchFamily="18" charset="0"/>
              </a:rPr>
              <a:t>Register and index of members (Section 150).</a:t>
            </a:r>
          </a:p>
          <a:p>
            <a:pPr marL="874712" indent="-514350">
              <a:spcAft>
                <a:spcPts val="1000"/>
              </a:spcAft>
              <a:buFont typeface="+mj-lt"/>
              <a:buAutoNum type="arabicPeriod"/>
            </a:pPr>
            <a:r>
              <a:rPr lang="en-US" sz="2800" dirty="0" smtClean="0">
                <a:solidFill>
                  <a:schemeClr val="tx1"/>
                </a:solidFill>
                <a:latin typeface="Times New Roman" pitchFamily="18" charset="0"/>
                <a:cs typeface="Times New Roman" pitchFamily="18" charset="0"/>
              </a:rPr>
              <a:t>Register and index of Debenture holders (Section 152). </a:t>
            </a:r>
          </a:p>
          <a:p>
            <a:pPr marL="874712" indent="-514350">
              <a:spcAft>
                <a:spcPts val="1000"/>
              </a:spcAft>
              <a:buFont typeface="+mj-lt"/>
              <a:buAutoNum type="arabicPeriod"/>
            </a:pPr>
            <a:endParaRPr lang="en-US" sz="2800" dirty="0" smtClean="0">
              <a:solidFill>
                <a:schemeClr val="tx1"/>
              </a:solidFill>
              <a:latin typeface="Times New Roman" pitchFamily="18" charset="0"/>
              <a:cs typeface="Times New Roman" pitchFamily="18" charset="0"/>
            </a:endParaRPr>
          </a:p>
          <a:p>
            <a:pPr marL="874712" indent="-514350">
              <a:lnSpc>
                <a:spcPct val="150000"/>
              </a:lnSpc>
              <a:spcAft>
                <a:spcPts val="1000"/>
              </a:spcAft>
              <a:buFont typeface="+mj-lt"/>
              <a:buAutoNum type="arabicPeriod"/>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9096" y="479685"/>
            <a:ext cx="10568066" cy="6190937"/>
          </a:xfrm>
        </p:spPr>
        <p:txBody>
          <a:bodyPr>
            <a:normAutofit/>
          </a:bodyPr>
          <a:lstStyle/>
          <a:p>
            <a:pPr marL="719138" indent="-269875">
              <a:spcAft>
                <a:spcPts val="1000"/>
              </a:spcAft>
              <a:buFont typeface="+mj-lt"/>
              <a:buAutoNum type="arabicPeriod" startAt="5"/>
            </a:pPr>
            <a:r>
              <a:rPr lang="en-US" sz="2800" dirty="0" smtClean="0">
                <a:solidFill>
                  <a:schemeClr val="tx1"/>
                </a:solidFill>
                <a:latin typeface="Times New Roman" pitchFamily="18" charset="0"/>
                <a:cs typeface="Times New Roman" pitchFamily="18" charset="0"/>
              </a:rPr>
              <a:t>  Register of contracts in which directors are interested         (Section 301).</a:t>
            </a:r>
          </a:p>
          <a:p>
            <a:pPr marL="719138" indent="-269875">
              <a:spcAft>
                <a:spcPts val="1000"/>
              </a:spcAft>
              <a:buFont typeface="+mj-lt"/>
              <a:buAutoNum type="arabicPeriod" startAt="5"/>
            </a:pPr>
            <a:r>
              <a:rPr lang="en-US" sz="2800" dirty="0" smtClean="0">
                <a:solidFill>
                  <a:schemeClr val="tx1"/>
                </a:solidFill>
                <a:latin typeface="Times New Roman" pitchFamily="18" charset="0"/>
                <a:cs typeface="Times New Roman" pitchFamily="18" charset="0"/>
              </a:rPr>
              <a:t> Register of directors, manager and secretary (Section 303).</a:t>
            </a:r>
          </a:p>
          <a:p>
            <a:pPr marL="719138" indent="-269875">
              <a:spcAft>
                <a:spcPts val="1000"/>
              </a:spcAft>
              <a:buFont typeface="+mj-lt"/>
              <a:buAutoNum type="arabicPeriod" startAt="5"/>
            </a:pPr>
            <a:r>
              <a:rPr lang="en-US" sz="2800" dirty="0" smtClean="0">
                <a:solidFill>
                  <a:schemeClr val="tx1"/>
                </a:solidFill>
                <a:latin typeface="Times New Roman" pitchFamily="18" charset="0"/>
                <a:cs typeface="Times New Roman" pitchFamily="18" charset="0"/>
              </a:rPr>
              <a:t>  Register of directors, shareholdings (Section 307).</a:t>
            </a:r>
          </a:p>
          <a:p>
            <a:pPr marL="719138" indent="-269875">
              <a:spcAft>
                <a:spcPts val="1000"/>
              </a:spcAft>
              <a:buFont typeface="+mj-lt"/>
              <a:buAutoNum type="arabicPeriod" startAt="5"/>
            </a:pPr>
            <a:r>
              <a:rPr lang="en-US" sz="2800" dirty="0" smtClean="0">
                <a:solidFill>
                  <a:schemeClr val="tx1"/>
                </a:solidFill>
                <a:latin typeface="Times New Roman" pitchFamily="18" charset="0"/>
                <a:cs typeface="Times New Roman" pitchFamily="18" charset="0"/>
              </a:rPr>
              <a:t> Register of Loans and Investments (Section 372A)</a:t>
            </a:r>
          </a:p>
          <a:p>
            <a:pPr marL="719138" indent="-269875">
              <a:spcAft>
                <a:spcPts val="1000"/>
              </a:spcAft>
              <a:buFont typeface="+mj-lt"/>
              <a:buAutoNum type="arabicPeriod" startAt="5"/>
            </a:pPr>
            <a:r>
              <a:rPr lang="en-US" sz="2800" dirty="0" smtClean="0">
                <a:solidFill>
                  <a:schemeClr val="tx1"/>
                </a:solidFill>
                <a:latin typeface="Times New Roman" pitchFamily="18" charset="0"/>
                <a:cs typeface="Times New Roman" pitchFamily="18" charset="0"/>
              </a:rPr>
              <a:t> Register of renewed and duplicate certificates (Issue of Share Certificate Rules).</a:t>
            </a:r>
          </a:p>
          <a:p>
            <a:pPr marL="719138" indent="-719138">
              <a:spcAft>
                <a:spcPts val="1000"/>
              </a:spcAft>
              <a:buNone/>
              <a:tabLst>
                <a:tab pos="179388" algn="l"/>
              </a:tabLst>
            </a:pPr>
            <a:r>
              <a:rPr lang="en-US" sz="2800" dirty="0" smtClean="0">
                <a:solidFill>
                  <a:srgbClr val="FF0000"/>
                </a:solidFill>
                <a:latin typeface="Times New Roman" pitchFamily="18" charset="0"/>
                <a:cs typeface="Times New Roman" pitchFamily="18" charset="0"/>
              </a:rPr>
              <a:t>Q. 3. Explain the meaning of the term ‘key managerial personnel’ in relation to a company as introduced by the Companies Act, 2013 and also state the manner in which they are appointed? (EP-Jun-15)</a:t>
            </a:r>
          </a:p>
          <a:p>
            <a:pPr marL="719138" indent="-269875">
              <a:spcAft>
                <a:spcPts val="1000"/>
              </a:spcAft>
              <a:buFont typeface="+mj-lt"/>
              <a:buAutoNum type="arabicPeriod" startAt="5"/>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fontScale="92500"/>
          </a:bodyPr>
          <a:lstStyle/>
          <a:p>
            <a:pPr marL="514350" indent="-514350">
              <a:lnSpc>
                <a:spcPct val="110000"/>
              </a:lnSpc>
              <a:spcAft>
                <a:spcPts val="1000"/>
              </a:spcAft>
              <a:buNone/>
            </a:pPr>
            <a:r>
              <a:rPr lang="en-US" sz="2800" dirty="0" smtClean="0">
                <a:solidFill>
                  <a:schemeClr val="tx1"/>
                </a:solidFill>
                <a:latin typeface="Times New Roman" pitchFamily="18" charset="0"/>
                <a:cs typeface="Times New Roman" pitchFamily="18" charset="0"/>
              </a:rPr>
              <a:t>A.   As per Section 2(51) of the Companies Act, 2013 “Key Managerial Personnel” in relation to a company means:</a:t>
            </a:r>
          </a:p>
          <a:p>
            <a:pPr marL="814388" indent="-544513">
              <a:lnSpc>
                <a:spcPct val="110000"/>
              </a:lnSpc>
              <a:spcAft>
                <a:spcPts val="1000"/>
              </a:spcAft>
              <a:buFont typeface="+mj-lt"/>
              <a:buAutoNum type="alphaLcPeriod"/>
              <a:tabLst>
                <a:tab pos="719138" algn="l"/>
              </a:tabLst>
            </a:pPr>
            <a:r>
              <a:rPr lang="en-US" sz="2800" dirty="0" smtClean="0">
                <a:solidFill>
                  <a:schemeClr val="tx1"/>
                </a:solidFill>
                <a:latin typeface="Times New Roman" pitchFamily="18" charset="0"/>
                <a:cs typeface="Times New Roman" pitchFamily="18" charset="0"/>
              </a:rPr>
              <a:t>The Chief Executive Officer or the Managing Director or the Manager; </a:t>
            </a:r>
          </a:p>
          <a:p>
            <a:pPr marL="814388" indent="-544513">
              <a:lnSpc>
                <a:spcPct val="110000"/>
              </a:lnSpc>
              <a:spcAft>
                <a:spcPts val="1000"/>
              </a:spcAft>
              <a:buFont typeface="+mj-lt"/>
              <a:buAutoNum type="alphaLcPeriod"/>
              <a:tabLst>
                <a:tab pos="719138" algn="l"/>
              </a:tabLst>
            </a:pPr>
            <a:r>
              <a:rPr lang="en-US" sz="2800" dirty="0" smtClean="0">
                <a:solidFill>
                  <a:schemeClr val="tx1"/>
                </a:solidFill>
                <a:latin typeface="Times New Roman" pitchFamily="18" charset="0"/>
                <a:cs typeface="Times New Roman" pitchFamily="18" charset="0"/>
              </a:rPr>
              <a:t>The Company Secretary:</a:t>
            </a:r>
          </a:p>
          <a:p>
            <a:pPr marL="814388" indent="-544513">
              <a:lnSpc>
                <a:spcPct val="110000"/>
              </a:lnSpc>
              <a:spcAft>
                <a:spcPts val="1000"/>
              </a:spcAft>
              <a:buFont typeface="+mj-lt"/>
              <a:buAutoNum type="alphaLcPeriod"/>
              <a:tabLst>
                <a:tab pos="719138" algn="l"/>
              </a:tabLst>
            </a:pPr>
            <a:r>
              <a:rPr lang="en-US" sz="2800" dirty="0" smtClean="0">
                <a:solidFill>
                  <a:schemeClr val="tx1"/>
                </a:solidFill>
                <a:latin typeface="Times New Roman" pitchFamily="18" charset="0"/>
                <a:cs typeface="Times New Roman" pitchFamily="18" charset="0"/>
              </a:rPr>
              <a:t>The Whole-time Director;</a:t>
            </a:r>
          </a:p>
          <a:p>
            <a:pPr marL="814388" indent="-544513">
              <a:lnSpc>
                <a:spcPct val="110000"/>
              </a:lnSpc>
              <a:spcAft>
                <a:spcPts val="1000"/>
              </a:spcAft>
              <a:buFont typeface="+mj-lt"/>
              <a:buAutoNum type="alphaLcPeriod"/>
              <a:tabLst>
                <a:tab pos="719138" algn="l"/>
              </a:tabLst>
            </a:pPr>
            <a:r>
              <a:rPr lang="en-US" sz="2800" dirty="0" smtClean="0">
                <a:solidFill>
                  <a:schemeClr val="tx1"/>
                </a:solidFill>
                <a:latin typeface="Times New Roman" pitchFamily="18" charset="0"/>
                <a:cs typeface="Times New Roman" pitchFamily="18" charset="0"/>
              </a:rPr>
              <a:t>The Chief Financial Officer; and </a:t>
            </a:r>
          </a:p>
          <a:p>
            <a:pPr marL="814388" indent="-544513">
              <a:lnSpc>
                <a:spcPct val="110000"/>
              </a:lnSpc>
              <a:spcAft>
                <a:spcPts val="1000"/>
              </a:spcAft>
              <a:buFont typeface="+mj-lt"/>
              <a:buAutoNum type="alphaLcPeriod"/>
              <a:tabLst>
                <a:tab pos="719138" algn="l"/>
              </a:tabLst>
            </a:pPr>
            <a:r>
              <a:rPr lang="en-US" sz="2800" dirty="0" smtClean="0">
                <a:solidFill>
                  <a:schemeClr val="tx1"/>
                </a:solidFill>
                <a:latin typeface="Times New Roman" pitchFamily="18" charset="0"/>
                <a:cs typeface="Times New Roman" pitchFamily="18" charset="0"/>
              </a:rPr>
              <a:t>Such other officer as may be prescribed.</a:t>
            </a:r>
          </a:p>
          <a:p>
            <a:pPr marL="630238" indent="0">
              <a:lnSpc>
                <a:spcPct val="110000"/>
              </a:lnSpc>
              <a:spcAft>
                <a:spcPts val="1000"/>
              </a:spcAft>
              <a:buNone/>
              <a:tabLst>
                <a:tab pos="539750" algn="l"/>
              </a:tabLst>
            </a:pPr>
            <a:r>
              <a:rPr lang="en-US" sz="2800" dirty="0" smtClean="0">
                <a:solidFill>
                  <a:schemeClr val="tx1"/>
                </a:solidFill>
                <a:latin typeface="Times New Roman" pitchFamily="18" charset="0"/>
                <a:cs typeface="Times New Roman" pitchFamily="18" charset="0"/>
              </a:rPr>
              <a:t>According to section 203 of Act read with Rule 8 of Companies (Appointment and Remuneration of Managerial Personnel) Rules, 2014</a:t>
            </a:r>
          </a:p>
          <a:p>
            <a:pPr marL="514350" indent="-153988">
              <a:lnSpc>
                <a:spcPct val="150000"/>
              </a:lnSpc>
              <a:spcAft>
                <a:spcPts val="1000"/>
              </a:spcAft>
              <a:buFont typeface="+mj-lt"/>
              <a:buAutoNum type="alphaLcParenR"/>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630238" indent="0">
              <a:lnSpc>
                <a:spcPct val="150000"/>
              </a:lnSpc>
              <a:spcAft>
                <a:spcPts val="1000"/>
              </a:spcAft>
              <a:buNone/>
              <a:tabLst>
                <a:tab pos="630238" algn="l"/>
              </a:tabLst>
            </a:pPr>
            <a:r>
              <a:rPr lang="en-US" sz="2800" dirty="0" smtClean="0">
                <a:solidFill>
                  <a:schemeClr val="tx1"/>
                </a:solidFill>
                <a:latin typeface="Times New Roman" pitchFamily="18" charset="0"/>
                <a:cs typeface="Times New Roman" pitchFamily="18" charset="0"/>
              </a:rPr>
              <a:t>every listed company and every other public company having paid-up share capital of ten </a:t>
            </a:r>
            <a:r>
              <a:rPr lang="en-US" sz="2800" dirty="0" err="1" smtClean="0">
                <a:solidFill>
                  <a:schemeClr val="tx1"/>
                </a:solidFill>
                <a:latin typeface="Times New Roman" pitchFamily="18" charset="0"/>
                <a:cs typeface="Times New Roman" pitchFamily="18" charset="0"/>
              </a:rPr>
              <a:t>crore</a:t>
            </a:r>
            <a:r>
              <a:rPr lang="en-US" sz="2800" dirty="0" smtClean="0">
                <a:solidFill>
                  <a:schemeClr val="tx1"/>
                </a:solidFill>
                <a:latin typeface="Times New Roman" pitchFamily="18" charset="0"/>
                <a:cs typeface="Times New Roman" pitchFamily="18" charset="0"/>
              </a:rPr>
              <a:t> rupees or more shall have whole-time key managerial personnel.</a:t>
            </a:r>
          </a:p>
          <a:p>
            <a:pPr marL="630238" indent="0">
              <a:lnSpc>
                <a:spcPct val="150000"/>
              </a:lnSpc>
              <a:spcAft>
                <a:spcPts val="1000"/>
              </a:spcAft>
              <a:buNone/>
              <a:tabLst>
                <a:tab pos="630238" algn="l"/>
              </a:tabLst>
            </a:pPr>
            <a:r>
              <a:rPr lang="en-US" sz="2800" dirty="0" smtClean="0">
                <a:solidFill>
                  <a:schemeClr val="tx1"/>
                </a:solidFill>
                <a:latin typeface="Times New Roman" pitchFamily="18" charset="0"/>
                <a:cs typeface="Times New Roman" pitchFamily="18" charset="0"/>
              </a:rPr>
              <a:t>According to Section 178(2) of the Companies Act, 2013, the Nomination and Remuneration Committee shall formulate the criteria for determining qualifications, positive attributes and independence of a director and recommend to the Board a policy, relating to the remuneration for the directors, key managerial personnel and other employees.</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808038" indent="-88900">
              <a:lnSpc>
                <a:spcPct val="150000"/>
              </a:lnSpc>
              <a:spcAft>
                <a:spcPts val="1000"/>
              </a:spcAft>
              <a:buNone/>
              <a:tabLst>
                <a:tab pos="719138" algn="l"/>
                <a:tab pos="809625" algn="l"/>
              </a:tabLst>
            </a:pPr>
            <a:r>
              <a:rPr lang="en-US" sz="2800" dirty="0" smtClean="0">
                <a:solidFill>
                  <a:schemeClr val="tx1"/>
                </a:solidFill>
                <a:latin typeface="Times New Roman" pitchFamily="18" charset="0"/>
                <a:cs typeface="Times New Roman" pitchFamily="18" charset="0"/>
              </a:rPr>
              <a:t>According to Section 203(2) of the Companies Act, 2013 Every whole-time key managerial personnel of a company shall be appointed by means of a resolution of the Board containing the terms and conditions of the appointment including the remuneration.</a:t>
            </a:r>
          </a:p>
          <a:p>
            <a:pPr marL="808038" indent="-88900">
              <a:lnSpc>
                <a:spcPct val="150000"/>
              </a:lnSpc>
              <a:spcAft>
                <a:spcPts val="1000"/>
              </a:spcAft>
              <a:buNone/>
              <a:tabLst>
                <a:tab pos="719138" algn="l"/>
                <a:tab pos="809625" algn="l"/>
              </a:tabLst>
            </a:pPr>
            <a:r>
              <a:rPr lang="en-US" sz="2800" dirty="0" smtClean="0">
                <a:solidFill>
                  <a:schemeClr val="tx1"/>
                </a:solidFill>
                <a:latin typeface="Times New Roman" pitchFamily="18" charset="0"/>
                <a:cs typeface="Times New Roman" pitchFamily="18" charset="0"/>
              </a:rPr>
              <a:t>Every whole-time key managerial personnel of a company shall be appointed by means of a resolution of the Board containing the terms and conditions of the appointment including the remuneration.</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4046" y="479685"/>
            <a:ext cx="10493115" cy="6190937"/>
          </a:xfrm>
        </p:spPr>
        <p:txBody>
          <a:bodyPr>
            <a:normAutofit/>
          </a:bodyPr>
          <a:lstStyle/>
          <a:p>
            <a:pPr>
              <a:spcAft>
                <a:spcPts val="1000"/>
              </a:spcAft>
              <a:buNone/>
            </a:pPr>
            <a:r>
              <a:rPr lang="en-US" sz="2800" dirty="0" smtClean="0">
                <a:solidFill>
                  <a:srgbClr val="FF0000"/>
                </a:solidFill>
                <a:latin typeface="Times New Roman" pitchFamily="18" charset="0"/>
                <a:cs typeface="Times New Roman" pitchFamily="18" charset="0"/>
              </a:rPr>
              <a:t>Q. 4. A Company Secretary plays a pivotal role in a company in the 21</a:t>
            </a:r>
            <a:r>
              <a:rPr lang="en-US" sz="2800" baseline="30000" dirty="0" smtClean="0">
                <a:solidFill>
                  <a:srgbClr val="FF0000"/>
                </a:solidFill>
                <a:latin typeface="Times New Roman" pitchFamily="18" charset="0"/>
                <a:cs typeface="Times New Roman" pitchFamily="18" charset="0"/>
              </a:rPr>
              <a:t>st</a:t>
            </a:r>
            <a:r>
              <a:rPr lang="en-US" sz="2800" dirty="0" smtClean="0">
                <a:solidFill>
                  <a:srgbClr val="FF0000"/>
                </a:solidFill>
                <a:latin typeface="Times New Roman" pitchFamily="18" charset="0"/>
                <a:cs typeface="Times New Roman" pitchFamily="18" charset="0"/>
              </a:rPr>
              <a:t> century? Comment. (EP- Dec-2013)</a:t>
            </a:r>
          </a:p>
          <a:p>
            <a:pPr marL="693738" indent="-514350">
              <a:spcAft>
                <a:spcPts val="1000"/>
              </a:spcAft>
              <a:buAutoNum type="alphaUcPeriod"/>
            </a:pPr>
            <a:r>
              <a:rPr lang="en-US" sz="2800" dirty="0" smtClean="0">
                <a:solidFill>
                  <a:schemeClr val="tx1"/>
                </a:solidFill>
                <a:latin typeface="Times New Roman" pitchFamily="18" charset="0"/>
                <a:cs typeface="Times New Roman" pitchFamily="18" charset="0"/>
              </a:rPr>
              <a:t>In 21</a:t>
            </a:r>
            <a:r>
              <a:rPr lang="en-US" sz="2800" baseline="30000" dirty="0" smtClean="0">
                <a:solidFill>
                  <a:schemeClr val="tx1"/>
                </a:solidFill>
                <a:latin typeface="Times New Roman" pitchFamily="18" charset="0"/>
                <a:cs typeface="Times New Roman" pitchFamily="18" charset="0"/>
              </a:rPr>
              <a:t>st</a:t>
            </a:r>
            <a:r>
              <a:rPr lang="en-US" sz="2800" dirty="0" smtClean="0">
                <a:solidFill>
                  <a:schemeClr val="tx1"/>
                </a:solidFill>
                <a:latin typeface="Times New Roman" pitchFamily="18" charset="0"/>
                <a:cs typeface="Times New Roman" pitchFamily="18" charset="0"/>
              </a:rPr>
              <a:t> Century, the role of Company Secretary (CS) can be summarized in following points:</a:t>
            </a:r>
          </a:p>
          <a:p>
            <a:pPr marL="693738" indent="-514350">
              <a:spcAft>
                <a:spcPts val="1000"/>
              </a:spcAft>
              <a:buFont typeface="Wingdings" pitchFamily="2" charset="2"/>
              <a:buChar char="Ø"/>
            </a:pPr>
            <a:r>
              <a:rPr lang="en-US" sz="2800" dirty="0" smtClean="0">
                <a:solidFill>
                  <a:schemeClr val="tx1"/>
                </a:solidFill>
                <a:latin typeface="Times New Roman" pitchFamily="18" charset="0"/>
                <a:cs typeface="Times New Roman" pitchFamily="18" charset="0"/>
              </a:rPr>
              <a:t>He has become almost an indispensable person in trade, industry and other social institutions.</a:t>
            </a:r>
          </a:p>
          <a:p>
            <a:pPr marL="693738" indent="-514350">
              <a:spcAft>
                <a:spcPts val="1000"/>
              </a:spcAft>
              <a:buFont typeface="Wingdings" pitchFamily="2" charset="2"/>
              <a:buChar char="Ø"/>
            </a:pPr>
            <a:r>
              <a:rPr lang="en-US" sz="2800" dirty="0" smtClean="0">
                <a:solidFill>
                  <a:schemeClr val="tx1"/>
                </a:solidFill>
                <a:latin typeface="Times New Roman" pitchFamily="18" charset="0"/>
                <a:cs typeface="Times New Roman" pitchFamily="18" charset="0"/>
              </a:rPr>
              <a:t>Being a multi-disciplinary professional, he renders a wide range of services.</a:t>
            </a:r>
          </a:p>
          <a:p>
            <a:pPr marL="693738" indent="-514350">
              <a:spcAft>
                <a:spcPts val="1000"/>
              </a:spcAft>
              <a:buFont typeface="Wingdings" pitchFamily="2" charset="2"/>
              <a:buChar char="Ø"/>
            </a:pPr>
            <a:r>
              <a:rPr lang="en-US" sz="2800" dirty="0" smtClean="0">
                <a:solidFill>
                  <a:schemeClr val="tx1"/>
                </a:solidFill>
                <a:latin typeface="Times New Roman" pitchFamily="18" charset="0"/>
                <a:cs typeface="Times New Roman" pitchFamily="18" charset="0"/>
              </a:rPr>
              <a:t>He advises on good corporate governance norms prescribed by various regulators.</a:t>
            </a:r>
          </a:p>
          <a:p>
            <a:pPr marL="693738" indent="-514350">
              <a:spcAft>
                <a:spcPts val="1000"/>
              </a:spcAft>
              <a:buFont typeface="Wingdings" pitchFamily="2" charset="2"/>
              <a:buChar char="Ø"/>
            </a:pPr>
            <a:r>
              <a:rPr lang="en-US" sz="2800" dirty="0" smtClean="0">
                <a:solidFill>
                  <a:schemeClr val="tx1"/>
                </a:solidFill>
                <a:latin typeface="Times New Roman" pitchFamily="18" charset="0"/>
                <a:cs typeface="Times New Roman" pitchFamily="18" charset="0"/>
              </a:rPr>
              <a:t>He guides the Board in developing effective corporate compliance</a:t>
            </a:r>
          </a:p>
          <a:p>
            <a:pPr marL="693738" indent="-514350">
              <a:lnSpc>
                <a:spcPct val="150000"/>
              </a:lnSpc>
              <a:spcAft>
                <a:spcPts val="1000"/>
              </a:spcAft>
              <a:buFont typeface="Wingdings" pitchFamily="2" charset="2"/>
              <a:buChar char="Ø"/>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KMP\kmp1.jpg"/>
          <p:cNvPicPr>
            <a:picLocks noGrp="1" noChangeAspect="1" noChangeArrowheads="1"/>
          </p:cNvPicPr>
          <p:nvPr>
            <p:ph idx="1"/>
          </p:nvPr>
        </p:nvPicPr>
        <p:blipFill>
          <a:blip r:embed="rId2"/>
          <a:srcRect/>
          <a:stretch>
            <a:fillRect/>
          </a:stretch>
        </p:blipFill>
        <p:spPr bwMode="auto">
          <a:xfrm>
            <a:off x="0" y="0"/>
            <a:ext cx="12192000" cy="6857999"/>
          </a:xfrm>
          <a:prstGeom prst="rect">
            <a:avLst/>
          </a:prstGeom>
          <a:noFill/>
        </p:spPr>
      </p:pic>
    </p:spTree>
  </p:cSld>
  <p:clrMapOvr>
    <a:masterClrMapping/>
  </p:clrMapOvr>
  <p:transition>
    <p:zoom dir="in"/>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lnSpcReduction="10000"/>
          </a:bodyPr>
          <a:lstStyle/>
          <a:p>
            <a:pPr marL="630238" indent="0">
              <a:lnSpc>
                <a:spcPct val="150000"/>
              </a:lnSpc>
              <a:spcAft>
                <a:spcPts val="1000"/>
              </a:spcAft>
              <a:buNone/>
            </a:pPr>
            <a:r>
              <a:rPr lang="en-US" sz="2800" dirty="0" smtClean="0">
                <a:solidFill>
                  <a:schemeClr val="tx1"/>
                </a:solidFill>
                <a:latin typeface="Times New Roman" pitchFamily="18" charset="0"/>
                <a:cs typeface="Times New Roman" pitchFamily="18" charset="0"/>
              </a:rPr>
              <a:t>Framework and sustainability aspects, which helps the organization in providing ensure compliance of governance norms prescribed by various regulators.</a:t>
            </a:r>
          </a:p>
          <a:p>
            <a:pPr marL="630238" indent="-450850">
              <a:lnSpc>
                <a:spcPct val="150000"/>
              </a:lnSpc>
              <a:spcAft>
                <a:spcPts val="1000"/>
              </a:spcAft>
              <a:buFont typeface="Wingdings" pitchFamily="2" charset="2"/>
              <a:buChar char="Ø"/>
            </a:pPr>
            <a:r>
              <a:rPr lang="en-US" sz="2800" dirty="0" smtClean="0">
                <a:solidFill>
                  <a:schemeClr val="tx1"/>
                </a:solidFill>
                <a:latin typeface="Times New Roman" pitchFamily="18" charset="0"/>
                <a:cs typeface="Times New Roman" pitchFamily="18" charset="0"/>
              </a:rPr>
              <a:t>He guides the Board in developing effective corporate compliance framework and sustainability aspects, which helps the organization in providing enhanced disclosure practices.</a:t>
            </a:r>
          </a:p>
          <a:p>
            <a:pPr marL="630238" indent="-450850">
              <a:lnSpc>
                <a:spcPct val="150000"/>
              </a:lnSpc>
              <a:spcAft>
                <a:spcPts val="1000"/>
              </a:spcAft>
              <a:buFont typeface="Wingdings" pitchFamily="2" charset="2"/>
              <a:buChar char="Ø"/>
            </a:pPr>
            <a:r>
              <a:rPr lang="en-US" sz="2800" dirty="0" smtClean="0">
                <a:solidFill>
                  <a:schemeClr val="tx1"/>
                </a:solidFill>
                <a:latin typeface="Times New Roman" pitchFamily="18" charset="0"/>
                <a:cs typeface="Times New Roman" pitchFamily="18" charset="0"/>
              </a:rPr>
              <a:t>He guides corporates on organic and inorganic business strategies  and acts as an effective interface between the company and the stakeholders.</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fontScale="92500"/>
          </a:bodyPr>
          <a:lstStyle/>
          <a:p>
            <a:pPr marL="630238" indent="-450850">
              <a:lnSpc>
                <a:spcPct val="150000"/>
              </a:lnSpc>
              <a:spcAft>
                <a:spcPts val="1000"/>
              </a:spcAft>
              <a:buFont typeface="Wingdings" pitchFamily="2" charset="2"/>
              <a:buChar char="Ø"/>
              <a:tabLst>
                <a:tab pos="269875" algn="l"/>
              </a:tabLst>
            </a:pPr>
            <a:r>
              <a:rPr lang="en-US" sz="2800" dirty="0" smtClean="0">
                <a:solidFill>
                  <a:schemeClr val="tx1"/>
                </a:solidFill>
                <a:latin typeface="Times New Roman" pitchFamily="18" charset="0"/>
                <a:cs typeface="Times New Roman" pitchFamily="18" charset="0"/>
              </a:rPr>
              <a:t> According to the Cadbury Committee Report on Corporate Governance, CS has a key role to play in ensuring that board procedures are both followed and regularly reviewed.</a:t>
            </a:r>
          </a:p>
          <a:p>
            <a:pPr marL="630238" indent="-450850">
              <a:lnSpc>
                <a:spcPct val="150000"/>
              </a:lnSpc>
              <a:spcAft>
                <a:spcPts val="1000"/>
              </a:spcAft>
              <a:buFont typeface="Wingdings" pitchFamily="2" charset="2"/>
              <a:buChar char="Ø"/>
              <a:tabLst>
                <a:tab pos="269875" algn="l"/>
              </a:tabLst>
            </a:pPr>
            <a:r>
              <a:rPr lang="en-US" sz="2800" dirty="0" smtClean="0">
                <a:solidFill>
                  <a:schemeClr val="tx1"/>
                </a:solidFill>
                <a:latin typeface="Times New Roman" pitchFamily="18" charset="0"/>
                <a:cs typeface="Times New Roman" pitchFamily="18" charset="0"/>
              </a:rPr>
              <a:t>The Chairman and the board looks to the CS for guidance on what  their responsibilities are under the rules and regulations to which they are subject to and on how those responsibilities should be discharged.</a:t>
            </a:r>
          </a:p>
          <a:p>
            <a:pPr marL="630238" indent="-450850">
              <a:lnSpc>
                <a:spcPct val="150000"/>
              </a:lnSpc>
              <a:spcAft>
                <a:spcPts val="1000"/>
              </a:spcAft>
              <a:buFont typeface="Wingdings" pitchFamily="2" charset="2"/>
              <a:buChar char="Ø"/>
              <a:tabLst>
                <a:tab pos="269875" algn="l"/>
              </a:tabLst>
            </a:pPr>
            <a:r>
              <a:rPr lang="en-US" sz="2800" dirty="0" smtClean="0">
                <a:solidFill>
                  <a:schemeClr val="tx1"/>
                </a:solidFill>
                <a:latin typeface="Times New Roman" pitchFamily="18" charset="0"/>
                <a:cs typeface="Times New Roman" pitchFamily="18" charset="0"/>
              </a:rPr>
              <a:t> All directors have access to the advice and services of the CS &amp; recognize that the chairman is entitled to strong and positive support of the CS in ensuring effective functioning of the board.</a:t>
            </a:r>
          </a:p>
          <a:p>
            <a:pPr marL="630238" indent="0">
              <a:lnSpc>
                <a:spcPct val="150000"/>
              </a:lnSpc>
              <a:spcAft>
                <a:spcPts val="1000"/>
              </a:spcAft>
              <a:buFont typeface="Wingdings" pitchFamily="2" charset="2"/>
              <a:buChar char="Ø"/>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809625" indent="-539750">
              <a:lnSpc>
                <a:spcPct val="150000"/>
              </a:lnSpc>
              <a:spcAft>
                <a:spcPts val="1000"/>
              </a:spcAft>
              <a:buFont typeface="Wingdings" pitchFamily="2" charset="2"/>
              <a:buChar char="Ø"/>
            </a:pPr>
            <a:r>
              <a:rPr lang="en-US" sz="2800" dirty="0" smtClean="0">
                <a:solidFill>
                  <a:schemeClr val="tx1"/>
                </a:solidFill>
                <a:latin typeface="Times New Roman" pitchFamily="18" charset="0"/>
                <a:cs typeface="Times New Roman" pitchFamily="18" charset="0"/>
              </a:rPr>
              <a:t>It is standard practice for the CS to administer, attend &amp; prepare minutes of board and general meeting proceedings.</a:t>
            </a:r>
          </a:p>
          <a:p>
            <a:pPr marL="809625" indent="-539750">
              <a:lnSpc>
                <a:spcPct val="150000"/>
              </a:lnSpc>
              <a:spcAft>
                <a:spcPts val="1000"/>
              </a:spcAft>
              <a:buFont typeface="Wingdings" pitchFamily="2" charset="2"/>
              <a:buChar char="Ø"/>
            </a:pPr>
            <a:r>
              <a:rPr lang="en-US" sz="2800" dirty="0" smtClean="0">
                <a:solidFill>
                  <a:schemeClr val="tx1"/>
                </a:solidFill>
                <a:latin typeface="Times New Roman" pitchFamily="18" charset="0"/>
                <a:cs typeface="Times New Roman" pitchFamily="18" charset="0"/>
              </a:rPr>
              <a:t>He is a source of advice to the chairman and to the board on the implementation of the Code of Best Practice.</a:t>
            </a:r>
          </a:p>
          <a:p>
            <a:pPr marL="809625" indent="-719138">
              <a:lnSpc>
                <a:spcPct val="150000"/>
              </a:lnSpc>
              <a:spcAft>
                <a:spcPts val="1000"/>
              </a:spcAft>
              <a:buNone/>
            </a:pPr>
            <a:r>
              <a:rPr lang="en-US" sz="2800" dirty="0" smtClean="0">
                <a:solidFill>
                  <a:srgbClr val="FF0000"/>
                </a:solidFill>
                <a:latin typeface="Times New Roman" pitchFamily="18" charset="0"/>
                <a:cs typeface="Times New Roman" pitchFamily="18" charset="0"/>
              </a:rPr>
              <a:t>Q. 5. A company appointed both CS </a:t>
            </a:r>
            <a:r>
              <a:rPr lang="en-US" sz="2800" dirty="0" err="1" smtClean="0">
                <a:solidFill>
                  <a:srgbClr val="FF0000"/>
                </a:solidFill>
                <a:latin typeface="Times New Roman" pitchFamily="18" charset="0"/>
                <a:cs typeface="Times New Roman" pitchFamily="18" charset="0"/>
              </a:rPr>
              <a:t>Gaurav</a:t>
            </a:r>
            <a:r>
              <a:rPr lang="en-US" sz="2800" dirty="0" smtClean="0">
                <a:solidFill>
                  <a:srgbClr val="FF0000"/>
                </a:solidFill>
                <a:latin typeface="Times New Roman" pitchFamily="18" charset="0"/>
                <a:cs typeface="Times New Roman" pitchFamily="18" charset="0"/>
              </a:rPr>
              <a:t> and CS </a:t>
            </a:r>
            <a:r>
              <a:rPr lang="en-US" sz="2800" dirty="0" err="1" smtClean="0">
                <a:solidFill>
                  <a:srgbClr val="FF0000"/>
                </a:solidFill>
                <a:latin typeface="Times New Roman" pitchFamily="18" charset="0"/>
                <a:cs typeface="Times New Roman" pitchFamily="18" charset="0"/>
              </a:rPr>
              <a:t>Sulekha</a:t>
            </a:r>
            <a:r>
              <a:rPr lang="en-US" sz="2800" dirty="0" smtClean="0">
                <a:solidFill>
                  <a:srgbClr val="FF0000"/>
                </a:solidFill>
                <a:latin typeface="Times New Roman" pitchFamily="18" charset="0"/>
                <a:cs typeface="Times New Roman" pitchFamily="18" charset="0"/>
              </a:rPr>
              <a:t> as its Company Secretaries. In light of the provisions of section 383A(1), explain the validity of their appointment in the company? (EP-Dec-13)</a:t>
            </a:r>
            <a:endParaRPr lang="en-IN" sz="2800" dirty="0" smtClean="0">
              <a:solidFill>
                <a:srgbClr val="FF0000"/>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630238" indent="-450850" algn="just">
              <a:lnSpc>
                <a:spcPct val="150000"/>
              </a:lnSpc>
              <a:spcAft>
                <a:spcPts val="1000"/>
              </a:spcAft>
              <a:buNone/>
            </a:pPr>
            <a:r>
              <a:rPr lang="en-US" sz="2800" dirty="0" smtClean="0">
                <a:solidFill>
                  <a:schemeClr val="tx1"/>
                </a:solidFill>
                <a:latin typeface="Times New Roman" pitchFamily="18" charset="0"/>
                <a:cs typeface="Times New Roman" pitchFamily="18" charset="0"/>
              </a:rPr>
              <a:t>A. Section 383A(1) of the Act makes it obligatory for every company having a prescribed capital, to have a secretary in whole time employment of the Company. This shall mean that the company should have a minimum of  one secretary. In practice, there is no bar on appointment of two or more secretaries in a single company. Hence, if there are two or more secretaries in a company, it shall not be in violation of the provisions of this section. Work allocation between different secretaries is the</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630238" indent="0">
              <a:lnSpc>
                <a:spcPct val="150000"/>
              </a:lnSpc>
              <a:spcAft>
                <a:spcPts val="1000"/>
              </a:spcAft>
              <a:buNone/>
            </a:pPr>
            <a:r>
              <a:rPr lang="en-US" sz="2800" dirty="0" smtClean="0">
                <a:solidFill>
                  <a:schemeClr val="tx1"/>
                </a:solidFill>
                <a:latin typeface="Times New Roman" pitchFamily="18" charset="0"/>
                <a:cs typeface="Times New Roman" pitchFamily="18" charset="0"/>
              </a:rPr>
              <a:t>prerogative of the company. If there are two or more secretaries in a company, it shall not be in violation of the provisions of Section 383A(1).</a:t>
            </a:r>
          </a:p>
          <a:p>
            <a:pPr marL="630238" indent="0">
              <a:lnSpc>
                <a:spcPct val="150000"/>
              </a:lnSpc>
              <a:spcAft>
                <a:spcPts val="1000"/>
              </a:spcAft>
              <a:buNone/>
            </a:pPr>
            <a:r>
              <a:rPr lang="en-US" sz="2800" dirty="0" smtClean="0">
                <a:solidFill>
                  <a:schemeClr val="tx1"/>
                </a:solidFill>
                <a:latin typeface="Times New Roman" pitchFamily="18" charset="0"/>
                <a:cs typeface="Times New Roman" pitchFamily="18" charset="0"/>
              </a:rPr>
              <a:t>In light of the above, the appointment of  both CS </a:t>
            </a:r>
            <a:r>
              <a:rPr lang="en-US" sz="2800" dirty="0" err="1" smtClean="0">
                <a:solidFill>
                  <a:schemeClr val="tx1"/>
                </a:solidFill>
                <a:latin typeface="Times New Roman" pitchFamily="18" charset="0"/>
                <a:cs typeface="Times New Roman" pitchFamily="18" charset="0"/>
              </a:rPr>
              <a:t>Gaurav</a:t>
            </a:r>
            <a:r>
              <a:rPr lang="en-US" sz="2800" dirty="0" smtClean="0">
                <a:solidFill>
                  <a:schemeClr val="tx1"/>
                </a:solidFill>
                <a:latin typeface="Times New Roman" pitchFamily="18" charset="0"/>
                <a:cs typeface="Times New Roman" pitchFamily="18" charset="0"/>
              </a:rPr>
              <a:t> and CS </a:t>
            </a:r>
            <a:r>
              <a:rPr lang="en-US" sz="2800" dirty="0" err="1" smtClean="0">
                <a:solidFill>
                  <a:schemeClr val="tx1"/>
                </a:solidFill>
                <a:latin typeface="Times New Roman" pitchFamily="18" charset="0"/>
                <a:cs typeface="Times New Roman" pitchFamily="18" charset="0"/>
              </a:rPr>
              <a:t>Sulekha</a:t>
            </a:r>
            <a:r>
              <a:rPr lang="en-US" sz="2800" dirty="0" smtClean="0">
                <a:solidFill>
                  <a:schemeClr val="tx1"/>
                </a:solidFill>
                <a:latin typeface="Times New Roman" pitchFamily="18" charset="0"/>
                <a:cs typeface="Times New Roman" pitchFamily="18" charset="0"/>
              </a:rPr>
              <a:t> as Company Secretaries in a company is valid.</a:t>
            </a:r>
          </a:p>
          <a:p>
            <a:pPr marL="630238" indent="-630238">
              <a:lnSpc>
                <a:spcPct val="150000"/>
              </a:lnSpc>
              <a:spcAft>
                <a:spcPts val="1000"/>
              </a:spcAft>
              <a:buNone/>
            </a:pPr>
            <a:r>
              <a:rPr lang="en-US" sz="2800" dirty="0" smtClean="0">
                <a:solidFill>
                  <a:srgbClr val="FF0000"/>
                </a:solidFill>
                <a:latin typeface="Times New Roman" pitchFamily="18" charset="0"/>
                <a:cs typeface="Times New Roman" pitchFamily="18" charset="0"/>
              </a:rPr>
              <a:t>Q.6. Who are key managerial personals (KMPs) ? State the manner in which they can be appointed in a company? (EP-Dec-15)</a:t>
            </a:r>
            <a:endParaRPr lang="en-IN" sz="2800" dirty="0" smtClean="0">
              <a:solidFill>
                <a:schemeClr val="tx1"/>
              </a:solidFill>
              <a:latin typeface="Times New Roman" pitchFamily="18" charset="0"/>
              <a:cs typeface="Times New Roman" pitchFamily="18" charset="0"/>
            </a:endParaRPr>
          </a:p>
          <a:p>
            <a:pPr marL="630238" indent="-630238">
              <a:lnSpc>
                <a:spcPct val="150000"/>
              </a:lnSpc>
              <a:spcAft>
                <a:spcPts val="1000"/>
              </a:spcAft>
              <a:buNone/>
            </a:pPr>
            <a:r>
              <a:rPr lang="en-US" sz="2800" dirty="0" smtClean="0">
                <a:solidFill>
                  <a:schemeClr val="tx1"/>
                </a:solidFill>
                <a:latin typeface="Times New Roman" pitchFamily="18" charset="0"/>
                <a:cs typeface="Times New Roman" pitchFamily="18" charset="0"/>
              </a:rPr>
              <a:t>A.  As per section 2(51) “key managerial personnel”, in relation to a </a:t>
            </a:r>
            <a:endParaRPr lang="en-US" sz="2800" dirty="0" smtClean="0">
              <a:solidFill>
                <a:srgbClr val="FF0000"/>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lnSpcReduction="10000"/>
          </a:bodyPr>
          <a:lstStyle/>
          <a:p>
            <a:pPr marL="630238" indent="0">
              <a:spcAft>
                <a:spcPts val="1000"/>
              </a:spcAft>
              <a:buNone/>
            </a:pPr>
            <a:r>
              <a:rPr lang="en-US" sz="2800" dirty="0" smtClean="0">
                <a:solidFill>
                  <a:schemeClr val="tx1"/>
                </a:solidFill>
                <a:latin typeface="Times New Roman" pitchFamily="18" charset="0"/>
                <a:cs typeface="Times New Roman" pitchFamily="18" charset="0"/>
              </a:rPr>
              <a:t>company, means –</a:t>
            </a:r>
          </a:p>
          <a:p>
            <a:pPr marL="1201738" indent="-571500">
              <a:spcAft>
                <a:spcPts val="1000"/>
              </a:spcAft>
              <a:buFont typeface="+mj-lt"/>
              <a:buAutoNum type="romanLcPeriod"/>
            </a:pPr>
            <a:r>
              <a:rPr lang="en-US" sz="2800" dirty="0" smtClean="0">
                <a:solidFill>
                  <a:schemeClr val="tx1"/>
                </a:solidFill>
                <a:latin typeface="Times New Roman" pitchFamily="18" charset="0"/>
                <a:cs typeface="Times New Roman" pitchFamily="18" charset="0"/>
              </a:rPr>
              <a:t>the Chief Executive Officer or the managing director or the manager;</a:t>
            </a:r>
          </a:p>
          <a:p>
            <a:pPr marL="1201738" indent="-571500">
              <a:spcAft>
                <a:spcPts val="1000"/>
              </a:spcAft>
              <a:buFont typeface="+mj-lt"/>
              <a:buAutoNum type="romanLcPeriod"/>
            </a:pPr>
            <a:r>
              <a:rPr lang="en-US" sz="2800" dirty="0" smtClean="0">
                <a:solidFill>
                  <a:schemeClr val="tx1"/>
                </a:solidFill>
                <a:latin typeface="Times New Roman" pitchFamily="18" charset="0"/>
                <a:cs typeface="Times New Roman" pitchFamily="18" charset="0"/>
              </a:rPr>
              <a:t>the company secretary;</a:t>
            </a:r>
          </a:p>
          <a:p>
            <a:pPr marL="1201738" indent="-571500">
              <a:spcAft>
                <a:spcPts val="1000"/>
              </a:spcAft>
              <a:buFont typeface="+mj-lt"/>
              <a:buAutoNum type="romanLcPeriod"/>
            </a:pPr>
            <a:r>
              <a:rPr lang="en-US" sz="2800" dirty="0" smtClean="0">
                <a:solidFill>
                  <a:schemeClr val="tx1"/>
                </a:solidFill>
                <a:latin typeface="Times New Roman" pitchFamily="18" charset="0"/>
                <a:cs typeface="Times New Roman" pitchFamily="18" charset="0"/>
              </a:rPr>
              <a:t>the whole-time director;</a:t>
            </a:r>
          </a:p>
          <a:p>
            <a:pPr marL="1201738" indent="-571500">
              <a:spcAft>
                <a:spcPts val="1000"/>
              </a:spcAft>
              <a:buFont typeface="+mj-lt"/>
              <a:buAutoNum type="romanLcPeriod"/>
            </a:pPr>
            <a:r>
              <a:rPr lang="en-US" sz="2800" dirty="0" smtClean="0">
                <a:solidFill>
                  <a:schemeClr val="tx1"/>
                </a:solidFill>
                <a:latin typeface="Times New Roman" pitchFamily="18" charset="0"/>
                <a:cs typeface="Times New Roman" pitchFamily="18" charset="0"/>
              </a:rPr>
              <a:t>The Chief Financial Officer; and </a:t>
            </a:r>
          </a:p>
          <a:p>
            <a:pPr marL="1201738" indent="-571500">
              <a:spcAft>
                <a:spcPts val="1000"/>
              </a:spcAft>
              <a:buFont typeface="+mj-lt"/>
              <a:buAutoNum type="romanLcPeriod"/>
            </a:pPr>
            <a:r>
              <a:rPr lang="en-US" sz="2800" dirty="0" smtClean="0">
                <a:solidFill>
                  <a:schemeClr val="tx1"/>
                </a:solidFill>
                <a:latin typeface="Times New Roman" pitchFamily="18" charset="0"/>
                <a:cs typeface="Times New Roman" pitchFamily="18" charset="0"/>
              </a:rPr>
              <a:t>such other officer as may be prescribed.</a:t>
            </a:r>
          </a:p>
          <a:p>
            <a:pPr marL="1201738" indent="-571500">
              <a:spcAft>
                <a:spcPts val="1000"/>
              </a:spcAft>
              <a:buNone/>
            </a:pPr>
            <a:r>
              <a:rPr lang="en-US" sz="2800" dirty="0" smtClean="0">
                <a:solidFill>
                  <a:schemeClr val="tx1"/>
                </a:solidFill>
                <a:latin typeface="Times New Roman" pitchFamily="18" charset="0"/>
                <a:cs typeface="Times New Roman" pitchFamily="18" charset="0"/>
              </a:rPr>
              <a:t>The key managerial Personnel shall be appointed only by means of Board resolution containing the terms and conditions of the appointment including the remuneration which shall be passed at the meeting of Board of Directors.</a:t>
            </a: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3908" y="479685"/>
            <a:ext cx="10283253" cy="6190937"/>
          </a:xfrm>
        </p:spPr>
        <p:txBody>
          <a:bodyPr>
            <a:normAutofit/>
          </a:bodyPr>
          <a:lstStyle/>
          <a:p>
            <a:pPr marL="630238" indent="0">
              <a:lnSpc>
                <a:spcPct val="150000"/>
              </a:lnSpc>
              <a:spcAft>
                <a:spcPts val="1000"/>
              </a:spcAft>
              <a:buNone/>
            </a:pPr>
            <a:endParaRPr lang="en-IN" sz="2800" dirty="0" smtClean="0">
              <a:solidFill>
                <a:schemeClr val="tx1"/>
              </a:solidFill>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8" y="224851"/>
            <a:ext cx="10358203" cy="6445771"/>
          </a:xfrm>
        </p:spPr>
        <p:txBody>
          <a:bodyPr>
            <a:normAutofit fontScale="62500" lnSpcReduction="20000"/>
          </a:bodyPr>
          <a:lstStyle/>
          <a:p>
            <a:pPr marL="179388" lvl="0" indent="-96838" algn="just" defTabSz="914400">
              <a:lnSpc>
                <a:spcPct val="150000"/>
              </a:lnSpc>
              <a:spcBef>
                <a:spcPts val="600"/>
              </a:spcBef>
              <a:spcAft>
                <a:spcPts val="1000"/>
              </a:spcAft>
              <a:buClr>
                <a:srgbClr val="3891A7"/>
              </a:buClr>
              <a:buSzPct val="80000"/>
              <a:buNone/>
            </a:pPr>
            <a:r>
              <a:rPr lang="en-IN" sz="2800" dirty="0" smtClean="0">
                <a:solidFill>
                  <a:prstClr val="black"/>
                </a:solidFill>
                <a:latin typeface="Century" pitchFamily="18" charset="0"/>
                <a:ea typeface="Calibri"/>
                <a:cs typeface="Times New Roman"/>
              </a:rPr>
              <a:t> </a:t>
            </a:r>
            <a:r>
              <a:rPr lang="en-IN" sz="4000" b="1" dirty="0" smtClean="0">
                <a:solidFill>
                  <a:prstClr val="black"/>
                </a:solidFill>
                <a:latin typeface="Century" pitchFamily="18" charset="0"/>
                <a:ea typeface="Calibri"/>
                <a:cs typeface="Times New Roman"/>
              </a:rPr>
              <a:t>Meaning as per Companies Act, 2013</a:t>
            </a:r>
            <a:r>
              <a:rPr lang="en-IN" sz="4000" dirty="0" smtClean="0">
                <a:solidFill>
                  <a:prstClr val="black"/>
                </a:solidFill>
                <a:latin typeface="Century" pitchFamily="18" charset="0"/>
                <a:ea typeface="Calibri"/>
                <a:cs typeface="Times New Roman"/>
              </a:rPr>
              <a:t>: The definition of the term Key Managerial Personnel is contained in </a:t>
            </a:r>
            <a:r>
              <a:rPr lang="en-IN" sz="4000" b="1" dirty="0" smtClean="0">
                <a:solidFill>
                  <a:srgbClr val="FF0000"/>
                </a:solidFill>
                <a:latin typeface="Century" pitchFamily="18" charset="0"/>
                <a:ea typeface="Calibri"/>
                <a:cs typeface="Times New Roman"/>
              </a:rPr>
              <a:t>Section 2(51) </a:t>
            </a:r>
            <a:r>
              <a:rPr lang="en-IN" sz="4000" dirty="0" smtClean="0">
                <a:solidFill>
                  <a:prstClr val="black"/>
                </a:solidFill>
                <a:latin typeface="Century" pitchFamily="18" charset="0"/>
                <a:ea typeface="Calibri"/>
                <a:cs typeface="Times New Roman"/>
              </a:rPr>
              <a:t>of the Companies Act, 2013. The said Section states as under:</a:t>
            </a:r>
          </a:p>
          <a:p>
            <a:pPr marL="365760" lvl="0" indent="-283464" algn="just" defTabSz="914400">
              <a:lnSpc>
                <a:spcPct val="150000"/>
              </a:lnSpc>
              <a:spcBef>
                <a:spcPts val="600"/>
              </a:spcBef>
              <a:spcAft>
                <a:spcPts val="1000"/>
              </a:spcAft>
              <a:buClr>
                <a:srgbClr val="3891A7"/>
              </a:buClr>
              <a:buSzPct val="80000"/>
              <a:buNone/>
            </a:pPr>
            <a:r>
              <a:rPr lang="en-IN" sz="4000" dirty="0" smtClean="0">
                <a:solidFill>
                  <a:prstClr val="black"/>
                </a:solidFill>
                <a:latin typeface="Century" pitchFamily="18" charset="0"/>
                <a:ea typeface="Calibri"/>
                <a:cs typeface="Times New Roman"/>
              </a:rPr>
              <a:t>“Key Managerial Personnel”, in relation to a company, means—</a:t>
            </a:r>
          </a:p>
          <a:p>
            <a:pPr marL="365760" lvl="0" indent="-283464" algn="just" defTabSz="914400">
              <a:lnSpc>
                <a:spcPct val="150000"/>
              </a:lnSpc>
              <a:spcBef>
                <a:spcPts val="600"/>
              </a:spcBef>
              <a:spcAft>
                <a:spcPts val="1000"/>
              </a:spcAft>
              <a:buClr>
                <a:srgbClr val="3891A7"/>
              </a:buClr>
              <a:buSzPct val="80000"/>
              <a:buNone/>
            </a:pPr>
            <a:r>
              <a:rPr lang="en-IN" sz="4000" dirty="0" smtClean="0">
                <a:solidFill>
                  <a:prstClr val="black"/>
                </a:solidFill>
                <a:latin typeface="Century" pitchFamily="18" charset="0"/>
                <a:ea typeface="Calibri"/>
                <a:cs typeface="Times New Roman"/>
              </a:rPr>
              <a:t>(</a:t>
            </a:r>
            <a:r>
              <a:rPr lang="en-IN" sz="4000" dirty="0" err="1" smtClean="0">
                <a:solidFill>
                  <a:prstClr val="black"/>
                </a:solidFill>
                <a:latin typeface="Century" pitchFamily="18" charset="0"/>
                <a:ea typeface="Calibri"/>
                <a:cs typeface="Times New Roman"/>
              </a:rPr>
              <a:t>i</a:t>
            </a:r>
            <a:r>
              <a:rPr lang="en-IN" sz="4000" dirty="0" smtClean="0">
                <a:solidFill>
                  <a:prstClr val="black"/>
                </a:solidFill>
                <a:latin typeface="Century" pitchFamily="18" charset="0"/>
                <a:ea typeface="Calibri"/>
                <a:cs typeface="Times New Roman"/>
              </a:rPr>
              <a:t>)the Chief Executive Officer or the managing director or the   manager;</a:t>
            </a:r>
          </a:p>
          <a:p>
            <a:pPr marL="365760" lvl="0" indent="-283464" algn="just" defTabSz="914400">
              <a:lnSpc>
                <a:spcPct val="150000"/>
              </a:lnSpc>
              <a:spcBef>
                <a:spcPts val="600"/>
              </a:spcBef>
              <a:spcAft>
                <a:spcPts val="1000"/>
              </a:spcAft>
              <a:buClr>
                <a:srgbClr val="3891A7"/>
              </a:buClr>
              <a:buSzPct val="80000"/>
              <a:buNone/>
            </a:pPr>
            <a:r>
              <a:rPr lang="en-IN" sz="4000" dirty="0" smtClean="0">
                <a:solidFill>
                  <a:prstClr val="black"/>
                </a:solidFill>
                <a:latin typeface="Century" pitchFamily="18" charset="0"/>
                <a:ea typeface="Calibri"/>
                <a:cs typeface="Times New Roman"/>
              </a:rPr>
              <a:t>(ii) the company secretary;</a:t>
            </a:r>
          </a:p>
          <a:p>
            <a:pPr marL="365760" lvl="0" indent="-283464" algn="just" defTabSz="914400">
              <a:lnSpc>
                <a:spcPct val="150000"/>
              </a:lnSpc>
              <a:spcBef>
                <a:spcPts val="600"/>
              </a:spcBef>
              <a:spcAft>
                <a:spcPts val="1000"/>
              </a:spcAft>
              <a:buClr>
                <a:srgbClr val="3891A7"/>
              </a:buClr>
              <a:buSzPct val="80000"/>
              <a:buNone/>
            </a:pPr>
            <a:r>
              <a:rPr lang="en-IN" sz="4000" dirty="0" smtClean="0">
                <a:solidFill>
                  <a:prstClr val="black"/>
                </a:solidFill>
                <a:latin typeface="Century" pitchFamily="18" charset="0"/>
                <a:ea typeface="Calibri"/>
                <a:cs typeface="Times New Roman"/>
              </a:rPr>
              <a:t>(iii) the whole-time director;</a:t>
            </a:r>
          </a:p>
          <a:p>
            <a:pPr marL="365760" lvl="0" indent="-283464" algn="just" defTabSz="914400">
              <a:lnSpc>
                <a:spcPct val="150000"/>
              </a:lnSpc>
              <a:spcBef>
                <a:spcPts val="600"/>
              </a:spcBef>
              <a:spcAft>
                <a:spcPts val="1000"/>
              </a:spcAft>
              <a:buClr>
                <a:srgbClr val="3891A7"/>
              </a:buClr>
              <a:buSzPct val="80000"/>
              <a:buNone/>
            </a:pPr>
            <a:r>
              <a:rPr lang="en-IN" sz="4000" dirty="0" smtClean="0">
                <a:solidFill>
                  <a:prstClr val="black"/>
                </a:solidFill>
                <a:latin typeface="Century" pitchFamily="18" charset="0"/>
                <a:ea typeface="Calibri"/>
                <a:cs typeface="Times New Roman"/>
              </a:rPr>
              <a:t>(iv) the Chief Financial Officer; and</a:t>
            </a:r>
          </a:p>
          <a:p>
            <a:pPr marL="365760" lvl="0" indent="-283464" algn="just" defTabSz="914400">
              <a:lnSpc>
                <a:spcPct val="150000"/>
              </a:lnSpc>
              <a:spcBef>
                <a:spcPts val="600"/>
              </a:spcBef>
              <a:spcAft>
                <a:spcPts val="1000"/>
              </a:spcAft>
              <a:buClr>
                <a:srgbClr val="3891A7"/>
              </a:buClr>
              <a:buSzPct val="80000"/>
              <a:buNone/>
            </a:pPr>
            <a:r>
              <a:rPr lang="en-IN" sz="4000" dirty="0" smtClean="0">
                <a:solidFill>
                  <a:prstClr val="black"/>
                </a:solidFill>
                <a:latin typeface="Century" pitchFamily="18" charset="0"/>
                <a:ea typeface="Calibri"/>
                <a:cs typeface="Times New Roman"/>
              </a:rPr>
              <a:t>(v) such other officer as may be prescribed;</a:t>
            </a:r>
          </a:p>
          <a:p>
            <a:pPr marL="365760" indent="-283464" algn="just" defTabSz="914400">
              <a:lnSpc>
                <a:spcPct val="150000"/>
              </a:lnSpc>
              <a:spcBef>
                <a:spcPts val="600"/>
              </a:spcBef>
              <a:spcAft>
                <a:spcPts val="1000"/>
              </a:spcAft>
              <a:buClr>
                <a:srgbClr val="3891A7"/>
              </a:buClr>
              <a:buSzPct val="80000"/>
              <a:buNone/>
            </a:pPr>
            <a:endParaRPr lang="en-IN" sz="32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4244" y="224851"/>
            <a:ext cx="10852878" cy="6633149"/>
          </a:xfrm>
        </p:spPr>
        <p:txBody>
          <a:bodyPr>
            <a:normAutofit/>
          </a:bodyPr>
          <a:lstStyle/>
          <a:p>
            <a:pPr marL="179388" lvl="0" indent="-96838" algn="just" defTabSz="914400">
              <a:lnSpc>
                <a:spcPct val="150000"/>
              </a:lnSpc>
              <a:spcBef>
                <a:spcPts val="600"/>
              </a:spcBef>
              <a:spcAft>
                <a:spcPts val="1000"/>
              </a:spcAft>
              <a:buClr>
                <a:srgbClr val="3891A7"/>
              </a:buClr>
              <a:buSzPct val="80000"/>
              <a:buNone/>
            </a:pPr>
            <a:r>
              <a:rPr lang="en-IN" sz="2800" dirty="0" smtClean="0">
                <a:solidFill>
                  <a:prstClr val="black"/>
                </a:solidFill>
                <a:latin typeface="Century" pitchFamily="18" charset="0"/>
                <a:ea typeface="Calibri"/>
                <a:cs typeface="Times New Roman"/>
              </a:rPr>
              <a:t> </a:t>
            </a:r>
            <a:r>
              <a:rPr lang="en-IN" sz="3100" dirty="0" smtClean="0">
                <a:solidFill>
                  <a:prstClr val="black"/>
                </a:solidFill>
                <a:latin typeface="Century" pitchFamily="18" charset="0"/>
                <a:ea typeface="Calibri"/>
                <a:cs typeface="Times New Roman"/>
              </a:rPr>
              <a:t>The above definition is an exhaustive definition but point number (v) gives the power to the legislature to include some other personnel also within the definition of  Key Managerial Personnel as may be deemed fit by them from time to time. As of now, no further prescription has been made pursuant to point number (v) and therefore, as on date, the definition is confined to the six personnel mentioned above.</a:t>
            </a:r>
            <a:endParaRPr lang="en-IN" sz="32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8" y="224851"/>
            <a:ext cx="10358203" cy="6445771"/>
          </a:xfrm>
        </p:spPr>
        <p:txBody>
          <a:bodyPr>
            <a:normAutofit lnSpcReduction="10000"/>
          </a:bodyPr>
          <a:lstStyle/>
          <a:p>
            <a:pPr marL="179388" lvl="0" indent="-96838" algn="just" defTabSz="914400">
              <a:lnSpc>
                <a:spcPct val="150000"/>
              </a:lnSpc>
              <a:spcBef>
                <a:spcPts val="600"/>
              </a:spcBef>
              <a:spcAft>
                <a:spcPts val="1000"/>
              </a:spcAft>
              <a:buClr>
                <a:srgbClr val="3891A7"/>
              </a:buClr>
              <a:buSzPct val="80000"/>
              <a:buNone/>
            </a:pPr>
            <a:r>
              <a:rPr lang="en-IN" sz="2800" dirty="0" smtClean="0">
                <a:solidFill>
                  <a:prstClr val="black"/>
                </a:solidFill>
                <a:latin typeface="Century" pitchFamily="18" charset="0"/>
                <a:ea typeface="Calibri"/>
                <a:cs typeface="Times New Roman"/>
              </a:rPr>
              <a:t> DEFINITION: Let us now proceed to understand how these six personnel are defined under the act:-</a:t>
            </a:r>
          </a:p>
          <a:p>
            <a:pPr marL="179388" lvl="0" indent="-96838" algn="just" defTabSz="914400">
              <a:lnSpc>
                <a:spcPct val="150000"/>
              </a:lnSpc>
              <a:spcBef>
                <a:spcPts val="600"/>
              </a:spcBef>
              <a:spcAft>
                <a:spcPts val="1000"/>
              </a:spcAft>
              <a:buClr>
                <a:srgbClr val="3891A7"/>
              </a:buClr>
              <a:buSzPct val="80000"/>
              <a:buFont typeface="Wingdings" pitchFamily="2" charset="2"/>
              <a:buChar char="v"/>
            </a:pPr>
            <a:r>
              <a:rPr lang="en-US" sz="2800" dirty="0" smtClean="0">
                <a:solidFill>
                  <a:srgbClr val="C00000"/>
                </a:solidFill>
                <a:latin typeface="Century" pitchFamily="18" charset="0"/>
                <a:ea typeface="Calibri"/>
                <a:cs typeface="Times New Roman"/>
              </a:rPr>
              <a:t>Chief Executive Officer:</a:t>
            </a:r>
          </a:p>
          <a:p>
            <a:pPr marL="179388" lvl="0" indent="-96838" algn="just" defTabSz="914400">
              <a:lnSpc>
                <a:spcPct val="150000"/>
              </a:lnSpc>
              <a:spcBef>
                <a:spcPts val="600"/>
              </a:spcBef>
              <a:spcAft>
                <a:spcPts val="1000"/>
              </a:spcAft>
              <a:buClr>
                <a:srgbClr val="3891A7"/>
              </a:buClr>
              <a:buSzPct val="80000"/>
              <a:buNone/>
            </a:pPr>
            <a:r>
              <a:rPr lang="en-US" sz="2800" dirty="0" smtClean="0">
                <a:solidFill>
                  <a:prstClr val="black"/>
                </a:solidFill>
                <a:latin typeface="Century" pitchFamily="18" charset="0"/>
                <a:ea typeface="Calibri"/>
                <a:cs typeface="Times New Roman"/>
              </a:rPr>
              <a:t>Under </a:t>
            </a:r>
            <a:r>
              <a:rPr lang="en-US" sz="2800" dirty="0" smtClean="0">
                <a:solidFill>
                  <a:srgbClr val="FF0000"/>
                </a:solidFill>
                <a:latin typeface="Century" pitchFamily="18" charset="0"/>
                <a:ea typeface="Calibri"/>
                <a:cs typeface="Times New Roman"/>
              </a:rPr>
              <a:t>Section 2(18)</a:t>
            </a:r>
            <a:r>
              <a:rPr lang="en-US" sz="2800" dirty="0" smtClean="0">
                <a:solidFill>
                  <a:prstClr val="black"/>
                </a:solidFill>
                <a:latin typeface="Century" pitchFamily="18" charset="0"/>
                <a:ea typeface="Calibri"/>
                <a:cs typeface="Times New Roman"/>
              </a:rPr>
              <a:t> “Chief Executive Officer” means an officer of a company, who has been designated as such by it;</a:t>
            </a:r>
          </a:p>
          <a:p>
            <a:pPr marL="179388" indent="-96838" algn="just" defTabSz="914400">
              <a:lnSpc>
                <a:spcPct val="150000"/>
              </a:lnSpc>
              <a:spcBef>
                <a:spcPts val="600"/>
              </a:spcBef>
              <a:spcAft>
                <a:spcPts val="1000"/>
              </a:spcAft>
              <a:buClr>
                <a:srgbClr val="3891A7"/>
              </a:buClr>
              <a:buSzPct val="80000"/>
              <a:buFont typeface="Wingdings" pitchFamily="2" charset="2"/>
              <a:buChar char="v"/>
            </a:pPr>
            <a:r>
              <a:rPr lang="en-US" sz="2800" dirty="0" smtClean="0">
                <a:solidFill>
                  <a:srgbClr val="C00000"/>
                </a:solidFill>
                <a:latin typeface="Century" pitchFamily="18" charset="0"/>
                <a:ea typeface="Calibri"/>
                <a:cs typeface="Times New Roman"/>
              </a:rPr>
              <a:t>Chief Financial officer: </a:t>
            </a:r>
          </a:p>
          <a:p>
            <a:pPr marL="179388" indent="-96838" algn="just" defTabSz="914400">
              <a:lnSpc>
                <a:spcPct val="150000"/>
              </a:lnSpc>
              <a:spcBef>
                <a:spcPts val="600"/>
              </a:spcBef>
              <a:spcAft>
                <a:spcPts val="1000"/>
              </a:spcAft>
              <a:buClr>
                <a:srgbClr val="3891A7"/>
              </a:buClr>
              <a:buSzPct val="80000"/>
              <a:buNone/>
            </a:pPr>
            <a:r>
              <a:rPr lang="en-US" sz="2800" dirty="0" smtClean="0">
                <a:solidFill>
                  <a:prstClr val="black"/>
                </a:solidFill>
                <a:latin typeface="Century" pitchFamily="18" charset="0"/>
                <a:ea typeface="Calibri"/>
                <a:cs typeface="Times New Roman"/>
              </a:rPr>
              <a:t> Under </a:t>
            </a:r>
            <a:r>
              <a:rPr lang="en-US" sz="2800" dirty="0" smtClean="0">
                <a:solidFill>
                  <a:srgbClr val="FF0000"/>
                </a:solidFill>
                <a:latin typeface="Century" pitchFamily="18" charset="0"/>
                <a:ea typeface="Calibri"/>
                <a:cs typeface="Times New Roman"/>
              </a:rPr>
              <a:t>Section 2(19)</a:t>
            </a:r>
            <a:r>
              <a:rPr lang="en-US" sz="2800" dirty="0" smtClean="0">
                <a:solidFill>
                  <a:prstClr val="black"/>
                </a:solidFill>
                <a:latin typeface="Century" pitchFamily="18" charset="0"/>
                <a:ea typeface="Calibri"/>
                <a:cs typeface="Times New Roman"/>
              </a:rPr>
              <a:t> “Chief Financial Officer” means a person appointed as the Chief Financial Officer of a Company;</a:t>
            </a:r>
            <a:endParaRPr lang="en-US" sz="2800" dirty="0" smtClean="0">
              <a:solidFill>
                <a:srgbClr val="C00000"/>
              </a:solidFill>
              <a:latin typeface="Century" pitchFamily="18" charset="0"/>
              <a:ea typeface="Calibri"/>
              <a:cs typeface="Times New Roman"/>
            </a:endParaRPr>
          </a:p>
          <a:p>
            <a:pPr marL="179388" lvl="0" indent="-96838" algn="just" defTabSz="914400">
              <a:lnSpc>
                <a:spcPct val="150000"/>
              </a:lnSpc>
              <a:spcBef>
                <a:spcPts val="600"/>
              </a:spcBef>
              <a:spcAft>
                <a:spcPts val="1000"/>
              </a:spcAft>
              <a:buClr>
                <a:srgbClr val="3891A7"/>
              </a:buClr>
              <a:buSzPct val="80000"/>
              <a:buFont typeface="Wingdings" pitchFamily="2" charset="2"/>
              <a:buChar char="v"/>
            </a:pPr>
            <a:endParaRPr lang="en-IN" sz="32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918" y="224851"/>
            <a:ext cx="10358203" cy="6445771"/>
          </a:xfrm>
        </p:spPr>
        <p:txBody>
          <a:bodyPr>
            <a:normAutofit fontScale="77500" lnSpcReduction="20000"/>
          </a:bodyPr>
          <a:lstStyle/>
          <a:p>
            <a:pPr marL="179388" lvl="0" indent="-96838" algn="just" defTabSz="914400">
              <a:lnSpc>
                <a:spcPct val="150000"/>
              </a:lnSpc>
              <a:spcBef>
                <a:spcPts val="600"/>
              </a:spcBef>
              <a:spcAft>
                <a:spcPts val="1000"/>
              </a:spcAft>
              <a:buClr>
                <a:srgbClr val="3891A7"/>
              </a:buClr>
              <a:buSzPct val="80000"/>
              <a:buFont typeface="Wingdings" pitchFamily="2" charset="2"/>
              <a:buChar char="v"/>
            </a:pPr>
            <a:r>
              <a:rPr lang="en-US" sz="2800" dirty="0" smtClean="0">
                <a:solidFill>
                  <a:srgbClr val="C00000"/>
                </a:solidFill>
                <a:latin typeface="Century" pitchFamily="18" charset="0"/>
                <a:ea typeface="Calibri"/>
                <a:cs typeface="Times New Roman"/>
              </a:rPr>
              <a:t>Company Secretary:</a:t>
            </a:r>
          </a:p>
          <a:p>
            <a:pPr marL="179388" lvl="0" indent="-96838" algn="just" defTabSz="914400">
              <a:lnSpc>
                <a:spcPct val="150000"/>
              </a:lnSpc>
              <a:spcBef>
                <a:spcPts val="600"/>
              </a:spcBef>
              <a:spcAft>
                <a:spcPts val="1000"/>
              </a:spcAft>
              <a:buClr>
                <a:srgbClr val="3891A7"/>
              </a:buClr>
              <a:buSzPct val="80000"/>
              <a:buNone/>
            </a:pPr>
            <a:r>
              <a:rPr lang="en-US" sz="2800" dirty="0" smtClean="0">
                <a:solidFill>
                  <a:prstClr val="black"/>
                </a:solidFill>
                <a:latin typeface="Century" pitchFamily="18" charset="0"/>
                <a:ea typeface="Calibri"/>
                <a:cs typeface="Times New Roman"/>
              </a:rPr>
              <a:t> Under </a:t>
            </a:r>
            <a:r>
              <a:rPr lang="en-US" sz="2800" dirty="0" smtClean="0">
                <a:solidFill>
                  <a:srgbClr val="FF0000"/>
                </a:solidFill>
                <a:latin typeface="Century" pitchFamily="18" charset="0"/>
                <a:ea typeface="Calibri"/>
                <a:cs typeface="Times New Roman"/>
              </a:rPr>
              <a:t>Section 2(24)</a:t>
            </a:r>
            <a:r>
              <a:rPr lang="en-US" sz="2800" dirty="0" smtClean="0">
                <a:solidFill>
                  <a:prstClr val="black"/>
                </a:solidFill>
                <a:latin typeface="Century" pitchFamily="18" charset="0"/>
                <a:ea typeface="Calibri"/>
                <a:cs typeface="Times New Roman"/>
              </a:rPr>
              <a:t> “Company Secretary” or “Secretary” means a company secretary as defined in clause (c) of sub-section (1) of section 2 of the Company Secretaries Act, 1980 who is appointed by a company to perform the functions of a company secretary under this act; </a:t>
            </a:r>
          </a:p>
          <a:p>
            <a:pPr marL="179388" indent="-96838" algn="just" defTabSz="914400">
              <a:lnSpc>
                <a:spcPct val="150000"/>
              </a:lnSpc>
              <a:spcBef>
                <a:spcPts val="600"/>
              </a:spcBef>
              <a:spcAft>
                <a:spcPts val="1000"/>
              </a:spcAft>
              <a:buClr>
                <a:srgbClr val="3891A7"/>
              </a:buClr>
              <a:buSzPct val="80000"/>
              <a:buFont typeface="Wingdings" pitchFamily="2" charset="2"/>
              <a:buChar char="v"/>
            </a:pPr>
            <a:r>
              <a:rPr lang="en-US" sz="2800" dirty="0" smtClean="0">
                <a:solidFill>
                  <a:srgbClr val="C00000"/>
                </a:solidFill>
                <a:latin typeface="Century" pitchFamily="18" charset="0"/>
                <a:ea typeface="Calibri"/>
                <a:cs typeface="Times New Roman"/>
              </a:rPr>
              <a:t>Manager: </a:t>
            </a:r>
          </a:p>
          <a:p>
            <a:pPr marL="179388" indent="-96838" algn="just" defTabSz="914400">
              <a:lnSpc>
                <a:spcPct val="150000"/>
              </a:lnSpc>
              <a:spcBef>
                <a:spcPts val="600"/>
              </a:spcBef>
              <a:spcAft>
                <a:spcPts val="1000"/>
              </a:spcAft>
              <a:buClr>
                <a:srgbClr val="3891A7"/>
              </a:buClr>
              <a:buSzPct val="80000"/>
              <a:buNone/>
            </a:pPr>
            <a:r>
              <a:rPr lang="en-US" sz="2800" dirty="0" smtClean="0">
                <a:solidFill>
                  <a:prstClr val="black"/>
                </a:solidFill>
                <a:latin typeface="Century" pitchFamily="18" charset="0"/>
                <a:ea typeface="Calibri"/>
                <a:cs typeface="Times New Roman"/>
              </a:rPr>
              <a:t> Under </a:t>
            </a:r>
            <a:r>
              <a:rPr lang="en-US" sz="2800" dirty="0" smtClean="0">
                <a:solidFill>
                  <a:srgbClr val="FF0000"/>
                </a:solidFill>
                <a:latin typeface="Century" pitchFamily="18" charset="0"/>
                <a:ea typeface="Calibri"/>
                <a:cs typeface="Times New Roman"/>
              </a:rPr>
              <a:t>Section 2(53)</a:t>
            </a:r>
            <a:r>
              <a:rPr lang="en-US" sz="2800" dirty="0" smtClean="0">
                <a:solidFill>
                  <a:prstClr val="black"/>
                </a:solidFill>
                <a:latin typeface="Century" pitchFamily="18" charset="0"/>
                <a:ea typeface="Calibri"/>
                <a:cs typeface="Times New Roman"/>
              </a:rPr>
              <a:t> “Manager” means an individual who, subject to the superintendence, control and direction of the Board of Directors, has the management of the whole, or substantially the whole, of the affairs of a company, and includes a director or </a:t>
            </a:r>
            <a:r>
              <a:rPr lang="en-US" sz="2800" smtClean="0">
                <a:solidFill>
                  <a:prstClr val="black"/>
                </a:solidFill>
                <a:latin typeface="Century" pitchFamily="18" charset="0"/>
                <a:ea typeface="Calibri"/>
                <a:cs typeface="Times New Roman"/>
              </a:rPr>
              <a:t>any other </a:t>
            </a:r>
            <a:r>
              <a:rPr lang="en-US" sz="2800" dirty="0" smtClean="0">
                <a:solidFill>
                  <a:prstClr val="black"/>
                </a:solidFill>
                <a:latin typeface="Century" pitchFamily="18" charset="0"/>
                <a:ea typeface="Calibri"/>
                <a:cs typeface="Times New Roman"/>
              </a:rPr>
              <a:t>person occupying the position of a manager, by whatever name called, whether  person appointed as the Chief Financial Officer of a Company;</a:t>
            </a:r>
            <a:endParaRPr lang="en-US" sz="2800" dirty="0" smtClean="0">
              <a:solidFill>
                <a:srgbClr val="C00000"/>
              </a:solidFill>
              <a:latin typeface="Century" pitchFamily="18" charset="0"/>
              <a:ea typeface="Calibri"/>
              <a:cs typeface="Times New Roman"/>
            </a:endParaRPr>
          </a:p>
          <a:p>
            <a:pPr marL="179388" lvl="0" indent="-96838" algn="just" defTabSz="914400">
              <a:lnSpc>
                <a:spcPct val="150000"/>
              </a:lnSpc>
              <a:spcBef>
                <a:spcPts val="600"/>
              </a:spcBef>
              <a:spcAft>
                <a:spcPts val="1000"/>
              </a:spcAft>
              <a:buClr>
                <a:srgbClr val="3891A7"/>
              </a:buClr>
              <a:buSzPct val="80000"/>
              <a:buFont typeface="Wingdings" pitchFamily="2" charset="2"/>
              <a:buChar char="v"/>
            </a:pPr>
            <a:endParaRPr lang="en-IN" sz="3200" dirty="0" smtClean="0">
              <a:solidFill>
                <a:prstClr val="black"/>
              </a:solidFill>
              <a:latin typeface="Century" pitchFamily="18" charset="0"/>
              <a:ea typeface="Calibri"/>
              <a:cs typeface="Times New Roman"/>
            </a:endParaRPr>
          </a:p>
          <a:p>
            <a:endParaRPr lang="en-IN" dirty="0"/>
          </a:p>
        </p:txBody>
      </p:sp>
    </p:spTree>
  </p:cSld>
  <p:clrMapOvr>
    <a:masterClrMapping/>
  </p:clrMapOvr>
  <p:transition>
    <p:zoom dir="in"/>
  </p:transition>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TM02892315[[fn=Wisp]]</Template>
  <TotalTime>773</TotalTime>
  <Words>4541</Words>
  <Application>Microsoft Office PowerPoint</Application>
  <PresentationFormat>Custom</PresentationFormat>
  <Paragraphs>250</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Wisp</vt:lpstr>
      <vt:lpstr>Slide 1</vt:lpstr>
      <vt:lpstr>INTRODUCTION</vt:lpstr>
      <vt:lpstr>Slide 3</vt:lpstr>
      <vt:lpstr>WHO IS KEY MANAGERIAL PERSONNEL..?</vt:lpstr>
      <vt:lpstr>Slide 5</vt:lpstr>
      <vt:lpstr>Slide 6</vt:lpstr>
      <vt:lpstr>Slide 7</vt:lpstr>
      <vt:lpstr>Slide 8</vt:lpstr>
      <vt:lpstr>Slide 9</vt:lpstr>
      <vt:lpstr>Slide 10</vt:lpstr>
      <vt:lpstr>Slide 11</vt:lpstr>
      <vt:lpstr>KEY MANAGERIAL PERSONNEL AS AN OFFICER IN DEFAULT..!!</vt:lpstr>
      <vt:lpstr>WHICH COMPANIES ARE MANADATORILY REQUIRED TO APPOINT KEY MANAGERIAL PERSONNEL?</vt:lpstr>
      <vt:lpstr>Slide 14</vt:lpstr>
      <vt:lpstr>Slide 15</vt:lpstr>
      <vt:lpstr>MANNER OF APPOINTMENT OF KEY MANAGERIAL PERSONNEL</vt:lpstr>
      <vt:lpstr>RESTRICTIONS REGARDING APPOINTMENT OF KEY MANAGERIAL PERSONNEL</vt:lpstr>
      <vt:lpstr>Slide 18</vt:lpstr>
      <vt:lpstr>Slide 19</vt:lpstr>
      <vt:lpstr>DUTIES AND LIABILITIES OF KEY MANAGERIAL PERSONNEL</vt:lpstr>
      <vt:lpstr>Slide 21</vt:lpstr>
      <vt:lpstr>Slide 22</vt:lpstr>
      <vt:lpstr>Slide 23</vt:lpstr>
      <vt:lpstr>Slide 24</vt:lpstr>
      <vt:lpstr>EFFECT OF BEING A KEY MANAGERIAL PERSONNEL</vt:lpstr>
      <vt:lpstr>Slide 26</vt:lpstr>
      <vt:lpstr>ROLE OF COMPANY SECRETARY</vt:lpstr>
      <vt:lpstr>Slide 28</vt:lpstr>
      <vt:lpstr>OTHER PROVISIONS REGARDING KMP</vt:lpstr>
      <vt:lpstr>Slide 30</vt:lpstr>
      <vt:lpstr>Slide 31</vt:lpstr>
      <vt:lpstr>PENALTY FOR CONTRAVENTION</vt:lpstr>
      <vt:lpstr>conclusion</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WATERY</dc:title>
  <dc:creator>Arun Kumar</dc:creator>
  <cp:lastModifiedBy>User</cp:lastModifiedBy>
  <cp:revision>86</cp:revision>
  <dcterms:created xsi:type="dcterms:W3CDTF">2016-08-25T15:28:34Z</dcterms:created>
  <dcterms:modified xsi:type="dcterms:W3CDTF">2016-09-01T02:51:06Z</dcterms:modified>
</cp:coreProperties>
</file>