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9"/>
  </p:notesMasterIdLst>
  <p:sldIdLst>
    <p:sldId id="257" r:id="rId2"/>
    <p:sldId id="306" r:id="rId3"/>
    <p:sldId id="289" r:id="rId4"/>
    <p:sldId id="258" r:id="rId5"/>
    <p:sldId id="277" r:id="rId6"/>
    <p:sldId id="292" r:id="rId7"/>
    <p:sldId id="293" r:id="rId8"/>
    <p:sldId id="259" r:id="rId9"/>
    <p:sldId id="264" r:id="rId10"/>
    <p:sldId id="267" r:id="rId11"/>
    <p:sldId id="260" r:id="rId12"/>
    <p:sldId id="261" r:id="rId13"/>
    <p:sldId id="302" r:id="rId14"/>
    <p:sldId id="290" r:id="rId15"/>
    <p:sldId id="291" r:id="rId16"/>
    <p:sldId id="262" r:id="rId17"/>
    <p:sldId id="263" r:id="rId18"/>
    <p:sldId id="265" r:id="rId19"/>
    <p:sldId id="266" r:id="rId20"/>
    <p:sldId id="271" r:id="rId21"/>
    <p:sldId id="299" r:id="rId22"/>
    <p:sldId id="300" r:id="rId23"/>
    <p:sldId id="301" r:id="rId24"/>
    <p:sldId id="269" r:id="rId25"/>
    <p:sldId id="270" r:id="rId26"/>
    <p:sldId id="312" r:id="rId27"/>
    <p:sldId id="313" r:id="rId28"/>
    <p:sldId id="272" r:id="rId29"/>
    <p:sldId id="273" r:id="rId30"/>
    <p:sldId id="274" r:id="rId31"/>
    <p:sldId id="275" r:id="rId32"/>
    <p:sldId id="305" r:id="rId33"/>
    <p:sldId id="278" r:id="rId34"/>
    <p:sldId id="294" r:id="rId35"/>
    <p:sldId id="279" r:id="rId36"/>
    <p:sldId id="280" r:id="rId37"/>
    <p:sldId id="295" r:id="rId38"/>
    <p:sldId id="281" r:id="rId39"/>
    <p:sldId id="282" r:id="rId40"/>
    <p:sldId id="315" r:id="rId41"/>
    <p:sldId id="283" r:id="rId42"/>
    <p:sldId id="296" r:id="rId43"/>
    <p:sldId id="297" r:id="rId44"/>
    <p:sldId id="284" r:id="rId45"/>
    <p:sldId id="298" r:id="rId46"/>
    <p:sldId id="310" r:id="rId47"/>
    <p:sldId id="285" r:id="rId48"/>
    <p:sldId id="286" r:id="rId49"/>
    <p:sldId id="287" r:id="rId50"/>
    <p:sldId id="303" r:id="rId51"/>
    <p:sldId id="304" r:id="rId52"/>
    <p:sldId id="307" r:id="rId53"/>
    <p:sldId id="308" r:id="rId54"/>
    <p:sldId id="309" r:id="rId55"/>
    <p:sldId id="311" r:id="rId56"/>
    <p:sldId id="316" r:id="rId57"/>
    <p:sldId id="288"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26F1E"/>
    <a:srgbClr val="CB5825"/>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42DD50-C14F-4CBA-8380-EF7242C0032C}" type="doc">
      <dgm:prSet loTypeId="urn:microsoft.com/office/officeart/2005/8/layout/arrow4" loCatId="relationship" qsTypeId="urn:microsoft.com/office/officeart/2005/8/quickstyle/simple1" qsCatId="simple" csTypeId="urn:microsoft.com/office/officeart/2005/8/colors/colorful5" csCatId="colorful" phldr="1"/>
      <dgm:spPr/>
      <dgm:t>
        <a:bodyPr/>
        <a:lstStyle/>
        <a:p>
          <a:endParaRPr lang="en-US"/>
        </a:p>
      </dgm:t>
    </dgm:pt>
    <dgm:pt modelId="{5DA20D04-EE08-4DDA-90C2-C2B3B42009D0}">
      <dgm:prSet phldrT="[Text]" custT="1"/>
      <dgm:spPr/>
      <dgm:t>
        <a:bodyPr/>
        <a:lstStyle/>
        <a:p>
          <a:r>
            <a:rPr lang="en-US" sz="3200" dirty="0" smtClean="0"/>
            <a:t>Clause 204 of Companies Bill 2011</a:t>
          </a:r>
          <a:endParaRPr lang="en-US" sz="3200" dirty="0"/>
        </a:p>
      </dgm:t>
    </dgm:pt>
    <dgm:pt modelId="{4747B968-6455-4AE8-966B-2F777D3BB383}" type="parTrans" cxnId="{F65EDF6F-A36D-4289-8038-DED8D924C1DE}">
      <dgm:prSet/>
      <dgm:spPr/>
      <dgm:t>
        <a:bodyPr/>
        <a:lstStyle/>
        <a:p>
          <a:endParaRPr lang="en-US"/>
        </a:p>
      </dgm:t>
    </dgm:pt>
    <dgm:pt modelId="{A5FA315C-B558-45EE-BA95-72191D39BD0F}" type="sibTrans" cxnId="{F65EDF6F-A36D-4289-8038-DED8D924C1DE}">
      <dgm:prSet/>
      <dgm:spPr/>
      <dgm:t>
        <a:bodyPr/>
        <a:lstStyle/>
        <a:p>
          <a:endParaRPr lang="en-US"/>
        </a:p>
      </dgm:t>
    </dgm:pt>
    <dgm:pt modelId="{2CE40052-8F9C-42DA-BDEB-76DB313B6771}">
      <dgm:prSet phldrT="[Text]" custT="1"/>
      <dgm:spPr/>
      <dgm:t>
        <a:bodyPr/>
        <a:lstStyle/>
        <a:p>
          <a:r>
            <a:rPr lang="en-US" sz="3200" dirty="0" smtClean="0"/>
            <a:t>Audited by </a:t>
          </a:r>
          <a:r>
            <a:rPr lang="en-US" sz="3200" b="1" i="1" dirty="0" smtClean="0"/>
            <a:t>Whole Time Company Secretary In Practice</a:t>
          </a:r>
          <a:endParaRPr lang="en-US" sz="3200" b="1" i="1" dirty="0"/>
        </a:p>
      </dgm:t>
    </dgm:pt>
    <dgm:pt modelId="{754A9B8E-634A-4393-AF77-4D392D035684}" type="parTrans" cxnId="{1C9F83B6-C54B-4935-B483-D9013D429779}">
      <dgm:prSet/>
      <dgm:spPr/>
      <dgm:t>
        <a:bodyPr/>
        <a:lstStyle/>
        <a:p>
          <a:endParaRPr lang="en-US"/>
        </a:p>
      </dgm:t>
    </dgm:pt>
    <dgm:pt modelId="{E4661EA1-2035-4E09-BB77-AF83777E1345}" type="sibTrans" cxnId="{1C9F83B6-C54B-4935-B483-D9013D429779}">
      <dgm:prSet/>
      <dgm:spPr/>
      <dgm:t>
        <a:bodyPr/>
        <a:lstStyle/>
        <a:p>
          <a:endParaRPr lang="en-US"/>
        </a:p>
      </dgm:t>
    </dgm:pt>
    <dgm:pt modelId="{9278B4EF-8055-4F7E-B5F0-E28564AB3417}" type="pres">
      <dgm:prSet presAssocID="{7D42DD50-C14F-4CBA-8380-EF7242C0032C}" presName="compositeShape" presStyleCnt="0">
        <dgm:presLayoutVars>
          <dgm:chMax val="2"/>
          <dgm:dir/>
          <dgm:resizeHandles val="exact"/>
        </dgm:presLayoutVars>
      </dgm:prSet>
      <dgm:spPr/>
      <dgm:t>
        <a:bodyPr/>
        <a:lstStyle/>
        <a:p>
          <a:endParaRPr lang="en-US"/>
        </a:p>
      </dgm:t>
    </dgm:pt>
    <dgm:pt modelId="{647A1D87-295E-4CC1-97F7-7AED00E1FCE0}" type="pres">
      <dgm:prSet presAssocID="{5DA20D04-EE08-4DDA-90C2-C2B3B42009D0}" presName="upArrow" presStyleLbl="node1" presStyleIdx="0" presStyleCnt="2"/>
      <dgm:spPr/>
    </dgm:pt>
    <dgm:pt modelId="{ABF5B19F-CB4B-4F51-9143-A754BDCDF145}" type="pres">
      <dgm:prSet presAssocID="{5DA20D04-EE08-4DDA-90C2-C2B3B42009D0}" presName="upArrowText" presStyleLbl="revTx" presStyleIdx="0" presStyleCnt="2">
        <dgm:presLayoutVars>
          <dgm:chMax val="0"/>
          <dgm:bulletEnabled val="1"/>
        </dgm:presLayoutVars>
      </dgm:prSet>
      <dgm:spPr/>
      <dgm:t>
        <a:bodyPr/>
        <a:lstStyle/>
        <a:p>
          <a:endParaRPr lang="en-US"/>
        </a:p>
      </dgm:t>
    </dgm:pt>
    <dgm:pt modelId="{6FCDC6DD-FBCB-4005-B2F3-8308E3BAF57D}" type="pres">
      <dgm:prSet presAssocID="{2CE40052-8F9C-42DA-BDEB-76DB313B6771}" presName="downArrow" presStyleLbl="node1" presStyleIdx="1" presStyleCnt="2"/>
      <dgm:spPr/>
    </dgm:pt>
    <dgm:pt modelId="{1012EF1A-6666-47EE-9A78-5F67C7B13917}" type="pres">
      <dgm:prSet presAssocID="{2CE40052-8F9C-42DA-BDEB-76DB313B6771}" presName="downArrowText" presStyleLbl="revTx" presStyleIdx="1" presStyleCnt="2">
        <dgm:presLayoutVars>
          <dgm:chMax val="0"/>
          <dgm:bulletEnabled val="1"/>
        </dgm:presLayoutVars>
      </dgm:prSet>
      <dgm:spPr/>
      <dgm:t>
        <a:bodyPr/>
        <a:lstStyle/>
        <a:p>
          <a:endParaRPr lang="en-US"/>
        </a:p>
      </dgm:t>
    </dgm:pt>
  </dgm:ptLst>
  <dgm:cxnLst>
    <dgm:cxn modelId="{67CA1FA7-28E9-4B2A-91BF-ECC9CC2790C5}" type="presOf" srcId="{2CE40052-8F9C-42DA-BDEB-76DB313B6771}" destId="{1012EF1A-6666-47EE-9A78-5F67C7B13917}" srcOrd="0" destOrd="0" presId="urn:microsoft.com/office/officeart/2005/8/layout/arrow4"/>
    <dgm:cxn modelId="{F65EDF6F-A36D-4289-8038-DED8D924C1DE}" srcId="{7D42DD50-C14F-4CBA-8380-EF7242C0032C}" destId="{5DA20D04-EE08-4DDA-90C2-C2B3B42009D0}" srcOrd="0" destOrd="0" parTransId="{4747B968-6455-4AE8-966B-2F777D3BB383}" sibTransId="{A5FA315C-B558-45EE-BA95-72191D39BD0F}"/>
    <dgm:cxn modelId="{1C9F83B6-C54B-4935-B483-D9013D429779}" srcId="{7D42DD50-C14F-4CBA-8380-EF7242C0032C}" destId="{2CE40052-8F9C-42DA-BDEB-76DB313B6771}" srcOrd="1" destOrd="0" parTransId="{754A9B8E-634A-4393-AF77-4D392D035684}" sibTransId="{E4661EA1-2035-4E09-BB77-AF83777E1345}"/>
    <dgm:cxn modelId="{35B5B1C4-5CE5-45B2-9024-6D75976ED42A}" type="presOf" srcId="{7D42DD50-C14F-4CBA-8380-EF7242C0032C}" destId="{9278B4EF-8055-4F7E-B5F0-E28564AB3417}" srcOrd="0" destOrd="0" presId="urn:microsoft.com/office/officeart/2005/8/layout/arrow4"/>
    <dgm:cxn modelId="{97B343B4-1A15-4794-AAB0-32CC3E87DBB8}" type="presOf" srcId="{5DA20D04-EE08-4DDA-90C2-C2B3B42009D0}" destId="{ABF5B19F-CB4B-4F51-9143-A754BDCDF145}" srcOrd="0" destOrd="0" presId="urn:microsoft.com/office/officeart/2005/8/layout/arrow4"/>
    <dgm:cxn modelId="{590D9618-926E-4427-A087-4B0D0B094569}" type="presParOf" srcId="{9278B4EF-8055-4F7E-B5F0-E28564AB3417}" destId="{647A1D87-295E-4CC1-97F7-7AED00E1FCE0}" srcOrd="0" destOrd="0" presId="urn:microsoft.com/office/officeart/2005/8/layout/arrow4"/>
    <dgm:cxn modelId="{BACB61EF-041D-4FA9-8992-330ABB5041DB}" type="presParOf" srcId="{9278B4EF-8055-4F7E-B5F0-E28564AB3417}" destId="{ABF5B19F-CB4B-4F51-9143-A754BDCDF145}" srcOrd="1" destOrd="0" presId="urn:microsoft.com/office/officeart/2005/8/layout/arrow4"/>
    <dgm:cxn modelId="{B8E56A1D-F904-4AC2-8327-2365075C2C17}" type="presParOf" srcId="{9278B4EF-8055-4F7E-B5F0-E28564AB3417}" destId="{6FCDC6DD-FBCB-4005-B2F3-8308E3BAF57D}" srcOrd="2" destOrd="0" presId="urn:microsoft.com/office/officeart/2005/8/layout/arrow4"/>
    <dgm:cxn modelId="{127F93CB-4C1F-4F9B-AE93-E1E3C8AFC7AC}" type="presParOf" srcId="{9278B4EF-8055-4F7E-B5F0-E28564AB3417}" destId="{1012EF1A-6666-47EE-9A78-5F67C7B13917}" srcOrd="3" destOrd="0" presId="urn:microsoft.com/office/officeart/2005/8/layout/arrow4"/>
  </dgm:cxnLst>
  <dgm:bg/>
  <dgm:whole/>
</dgm:dataModel>
</file>

<file path=ppt/diagrams/data2.xml><?xml version="1.0" encoding="utf-8"?>
<dgm:dataModel xmlns:dgm="http://schemas.openxmlformats.org/drawingml/2006/diagram" xmlns:a="http://schemas.openxmlformats.org/drawingml/2006/main">
  <dgm:ptLst>
    <dgm:pt modelId="{AD3F1CC6-F9F5-4225-AF90-2E745C8C88D7}" type="doc">
      <dgm:prSet loTypeId="urn:microsoft.com/office/officeart/2005/8/layout/pyramid1" loCatId="pyramid" qsTypeId="urn:microsoft.com/office/officeart/2005/8/quickstyle/simple1" qsCatId="simple" csTypeId="urn:microsoft.com/office/officeart/2005/8/colors/accent6_4" csCatId="accent6" phldr="1"/>
      <dgm:spPr/>
    </dgm:pt>
    <dgm:pt modelId="{B30BE575-1812-4B16-9D52-0B67A0739C86}">
      <dgm:prSet phldrT="[Text]"/>
      <dgm:spPr/>
      <dgm:t>
        <a:bodyPr/>
        <a:lstStyle/>
        <a:p>
          <a:r>
            <a:rPr lang="en-US" dirty="0" smtClean="0"/>
            <a:t>Corporate Social Responsibility</a:t>
          </a:r>
          <a:endParaRPr lang="en-US" dirty="0"/>
        </a:p>
      </dgm:t>
    </dgm:pt>
    <dgm:pt modelId="{4A6D3CEB-563B-4D32-93FA-84E67D004D2E}" type="parTrans" cxnId="{98152951-F338-46D4-B352-E8CC42744274}">
      <dgm:prSet/>
      <dgm:spPr/>
      <dgm:t>
        <a:bodyPr/>
        <a:lstStyle/>
        <a:p>
          <a:endParaRPr lang="en-US"/>
        </a:p>
      </dgm:t>
    </dgm:pt>
    <dgm:pt modelId="{ADE158E1-F81D-4ED8-82F1-AF6E98A7D36A}" type="sibTrans" cxnId="{98152951-F338-46D4-B352-E8CC42744274}">
      <dgm:prSet/>
      <dgm:spPr/>
      <dgm:t>
        <a:bodyPr/>
        <a:lstStyle/>
        <a:p>
          <a:endParaRPr lang="en-US"/>
        </a:p>
      </dgm:t>
    </dgm:pt>
    <dgm:pt modelId="{06EBE4F2-07B6-44D8-AF68-0712A5D002CC}">
      <dgm:prSet phldrT="[Text]"/>
      <dgm:spPr/>
      <dgm:t>
        <a:bodyPr/>
        <a:lstStyle/>
        <a:p>
          <a:r>
            <a:rPr lang="en-US" dirty="0" smtClean="0"/>
            <a:t>Rotation of auditors &amp; audit firms</a:t>
          </a:r>
          <a:endParaRPr lang="en-US" dirty="0"/>
        </a:p>
      </dgm:t>
    </dgm:pt>
    <dgm:pt modelId="{93165E36-11A6-4831-9EB1-BC16A9BF490D}" type="parTrans" cxnId="{DBB36709-9A77-48D8-8326-A481D3AB9A11}">
      <dgm:prSet/>
      <dgm:spPr/>
      <dgm:t>
        <a:bodyPr/>
        <a:lstStyle/>
        <a:p>
          <a:endParaRPr lang="en-US"/>
        </a:p>
      </dgm:t>
    </dgm:pt>
    <dgm:pt modelId="{250CA1A9-DECE-45E8-9894-009A4C8859E3}" type="sibTrans" cxnId="{DBB36709-9A77-48D8-8326-A481D3AB9A11}">
      <dgm:prSet/>
      <dgm:spPr/>
      <dgm:t>
        <a:bodyPr/>
        <a:lstStyle/>
        <a:p>
          <a:endParaRPr lang="en-US"/>
        </a:p>
      </dgm:t>
    </dgm:pt>
    <dgm:pt modelId="{47346813-5DB8-4AC1-9936-F8B2754ED2F4}">
      <dgm:prSet phldrT="[Text]"/>
      <dgm:spPr/>
      <dgm:t>
        <a:bodyPr/>
        <a:lstStyle/>
        <a:p>
          <a:r>
            <a:rPr lang="en-US" dirty="0" smtClean="0"/>
            <a:t>Women Director</a:t>
          </a:r>
        </a:p>
      </dgm:t>
    </dgm:pt>
    <dgm:pt modelId="{F7C02FB3-DFC0-43C9-A60D-10CD21D8276F}" type="sibTrans" cxnId="{B91A2EBC-731B-4DC1-835B-70FF9183D43C}">
      <dgm:prSet/>
      <dgm:spPr/>
      <dgm:t>
        <a:bodyPr/>
        <a:lstStyle/>
        <a:p>
          <a:endParaRPr lang="en-US"/>
        </a:p>
      </dgm:t>
    </dgm:pt>
    <dgm:pt modelId="{A2F0E02C-88F5-4F0F-BFE1-9B93039EE424}" type="parTrans" cxnId="{B91A2EBC-731B-4DC1-835B-70FF9183D43C}">
      <dgm:prSet/>
      <dgm:spPr/>
      <dgm:t>
        <a:bodyPr/>
        <a:lstStyle/>
        <a:p>
          <a:endParaRPr lang="en-US"/>
        </a:p>
      </dgm:t>
    </dgm:pt>
    <dgm:pt modelId="{0AB999B3-7429-4EA9-AD27-2CBF11BA6ACF}">
      <dgm:prSet phldrT="[Text]"/>
      <dgm:spPr/>
      <dgm:t>
        <a:bodyPr/>
        <a:lstStyle/>
        <a:p>
          <a:r>
            <a:rPr lang="en-US" dirty="0" smtClean="0"/>
            <a:t>Introduction of Secretarial Standards</a:t>
          </a:r>
          <a:endParaRPr lang="en-US" dirty="0"/>
        </a:p>
      </dgm:t>
    </dgm:pt>
    <dgm:pt modelId="{70774DDB-BCF2-45D6-8A4D-E80814FD1514}" type="parTrans" cxnId="{08DB4AC9-B04B-462C-8007-519BC7F0BC61}">
      <dgm:prSet/>
      <dgm:spPr/>
      <dgm:t>
        <a:bodyPr/>
        <a:lstStyle/>
        <a:p>
          <a:endParaRPr lang="en-US"/>
        </a:p>
      </dgm:t>
    </dgm:pt>
    <dgm:pt modelId="{DC2FE4F4-73CE-4BFD-A32A-78A989253E37}" type="sibTrans" cxnId="{08DB4AC9-B04B-462C-8007-519BC7F0BC61}">
      <dgm:prSet/>
      <dgm:spPr/>
      <dgm:t>
        <a:bodyPr/>
        <a:lstStyle/>
        <a:p>
          <a:endParaRPr lang="en-US"/>
        </a:p>
      </dgm:t>
    </dgm:pt>
    <dgm:pt modelId="{56993D9C-D931-4A2D-BA38-3DB049400D14}">
      <dgm:prSet phldrT="[Text]"/>
      <dgm:spPr/>
      <dgm:t>
        <a:bodyPr/>
        <a:lstStyle/>
        <a:p>
          <a:r>
            <a:rPr lang="en-US" dirty="0" smtClean="0"/>
            <a:t>Key Managerial Personnel</a:t>
          </a:r>
          <a:endParaRPr lang="en-US" dirty="0"/>
        </a:p>
      </dgm:t>
    </dgm:pt>
    <dgm:pt modelId="{C9BD5222-6173-4BA3-8626-BADB9C4F7771}" type="parTrans" cxnId="{95CA82E6-A370-477A-9941-71B605A40057}">
      <dgm:prSet/>
      <dgm:spPr/>
      <dgm:t>
        <a:bodyPr/>
        <a:lstStyle/>
        <a:p>
          <a:endParaRPr lang="en-US"/>
        </a:p>
      </dgm:t>
    </dgm:pt>
    <dgm:pt modelId="{C5CB5696-098F-4637-9BD8-50A52F113F59}" type="sibTrans" cxnId="{95CA82E6-A370-477A-9941-71B605A40057}">
      <dgm:prSet/>
      <dgm:spPr/>
      <dgm:t>
        <a:bodyPr/>
        <a:lstStyle/>
        <a:p>
          <a:endParaRPr lang="en-US"/>
        </a:p>
      </dgm:t>
    </dgm:pt>
    <dgm:pt modelId="{742B84AA-8E8E-4DB2-88DB-918F4CE75E9F}" type="pres">
      <dgm:prSet presAssocID="{AD3F1CC6-F9F5-4225-AF90-2E745C8C88D7}" presName="Name0" presStyleCnt="0">
        <dgm:presLayoutVars>
          <dgm:dir/>
          <dgm:animLvl val="lvl"/>
          <dgm:resizeHandles val="exact"/>
        </dgm:presLayoutVars>
      </dgm:prSet>
      <dgm:spPr/>
    </dgm:pt>
    <dgm:pt modelId="{34AB27E4-074E-4D04-BC20-33860CA093FB}" type="pres">
      <dgm:prSet presAssocID="{47346813-5DB8-4AC1-9936-F8B2754ED2F4}" presName="Name8" presStyleCnt="0"/>
      <dgm:spPr/>
    </dgm:pt>
    <dgm:pt modelId="{91BB3704-DD57-4512-B52F-4237C57BB2E9}" type="pres">
      <dgm:prSet presAssocID="{47346813-5DB8-4AC1-9936-F8B2754ED2F4}" presName="level" presStyleLbl="node1" presStyleIdx="0" presStyleCnt="5" custScaleX="100000" custScaleY="133334">
        <dgm:presLayoutVars>
          <dgm:chMax val="1"/>
          <dgm:bulletEnabled val="1"/>
        </dgm:presLayoutVars>
      </dgm:prSet>
      <dgm:spPr/>
      <dgm:t>
        <a:bodyPr/>
        <a:lstStyle/>
        <a:p>
          <a:endParaRPr lang="en-US"/>
        </a:p>
      </dgm:t>
    </dgm:pt>
    <dgm:pt modelId="{FB78138A-7B88-42DD-944D-F2D5D4A5CDED}" type="pres">
      <dgm:prSet presAssocID="{47346813-5DB8-4AC1-9936-F8B2754ED2F4}" presName="levelTx" presStyleLbl="revTx" presStyleIdx="0" presStyleCnt="0">
        <dgm:presLayoutVars>
          <dgm:chMax val="1"/>
          <dgm:bulletEnabled val="1"/>
        </dgm:presLayoutVars>
      </dgm:prSet>
      <dgm:spPr/>
      <dgm:t>
        <a:bodyPr/>
        <a:lstStyle/>
        <a:p>
          <a:endParaRPr lang="en-US"/>
        </a:p>
      </dgm:t>
    </dgm:pt>
    <dgm:pt modelId="{AB852FB8-3DEC-4171-9DEC-65FE4255FB72}" type="pres">
      <dgm:prSet presAssocID="{B30BE575-1812-4B16-9D52-0B67A0739C86}" presName="Name8" presStyleCnt="0"/>
      <dgm:spPr/>
    </dgm:pt>
    <dgm:pt modelId="{302C62EE-1796-494B-8905-865EE1ED7ACC}" type="pres">
      <dgm:prSet presAssocID="{B30BE575-1812-4B16-9D52-0B67A0739C86}" presName="level" presStyleLbl="node1" presStyleIdx="1" presStyleCnt="5">
        <dgm:presLayoutVars>
          <dgm:chMax val="1"/>
          <dgm:bulletEnabled val="1"/>
        </dgm:presLayoutVars>
      </dgm:prSet>
      <dgm:spPr/>
      <dgm:t>
        <a:bodyPr/>
        <a:lstStyle/>
        <a:p>
          <a:endParaRPr lang="en-US"/>
        </a:p>
      </dgm:t>
    </dgm:pt>
    <dgm:pt modelId="{B8862503-01BE-46E6-9390-5F0F4EAB89FC}" type="pres">
      <dgm:prSet presAssocID="{B30BE575-1812-4B16-9D52-0B67A0739C86}" presName="levelTx" presStyleLbl="revTx" presStyleIdx="0" presStyleCnt="0">
        <dgm:presLayoutVars>
          <dgm:chMax val="1"/>
          <dgm:bulletEnabled val="1"/>
        </dgm:presLayoutVars>
      </dgm:prSet>
      <dgm:spPr/>
      <dgm:t>
        <a:bodyPr/>
        <a:lstStyle/>
        <a:p>
          <a:endParaRPr lang="en-US"/>
        </a:p>
      </dgm:t>
    </dgm:pt>
    <dgm:pt modelId="{B350C6C5-76C4-4518-BBE3-C6EA989D7979}" type="pres">
      <dgm:prSet presAssocID="{06EBE4F2-07B6-44D8-AF68-0712A5D002CC}" presName="Name8" presStyleCnt="0"/>
      <dgm:spPr/>
    </dgm:pt>
    <dgm:pt modelId="{F57B7464-6D54-404F-9F3D-517A048E3F02}" type="pres">
      <dgm:prSet presAssocID="{06EBE4F2-07B6-44D8-AF68-0712A5D002CC}" presName="level" presStyleLbl="node1" presStyleIdx="2" presStyleCnt="5">
        <dgm:presLayoutVars>
          <dgm:chMax val="1"/>
          <dgm:bulletEnabled val="1"/>
        </dgm:presLayoutVars>
      </dgm:prSet>
      <dgm:spPr/>
      <dgm:t>
        <a:bodyPr/>
        <a:lstStyle/>
        <a:p>
          <a:endParaRPr lang="en-US"/>
        </a:p>
      </dgm:t>
    </dgm:pt>
    <dgm:pt modelId="{F009EBF5-E22F-4146-9320-79271BC26FE2}" type="pres">
      <dgm:prSet presAssocID="{06EBE4F2-07B6-44D8-AF68-0712A5D002CC}" presName="levelTx" presStyleLbl="revTx" presStyleIdx="0" presStyleCnt="0">
        <dgm:presLayoutVars>
          <dgm:chMax val="1"/>
          <dgm:bulletEnabled val="1"/>
        </dgm:presLayoutVars>
      </dgm:prSet>
      <dgm:spPr/>
      <dgm:t>
        <a:bodyPr/>
        <a:lstStyle/>
        <a:p>
          <a:endParaRPr lang="en-US"/>
        </a:p>
      </dgm:t>
    </dgm:pt>
    <dgm:pt modelId="{3DC77B1E-EA9F-42BE-BFD1-032669B40DD7}" type="pres">
      <dgm:prSet presAssocID="{0AB999B3-7429-4EA9-AD27-2CBF11BA6ACF}" presName="Name8" presStyleCnt="0"/>
      <dgm:spPr/>
    </dgm:pt>
    <dgm:pt modelId="{0FA25C01-0405-4A16-8D96-58835C2E880C}" type="pres">
      <dgm:prSet presAssocID="{0AB999B3-7429-4EA9-AD27-2CBF11BA6ACF}" presName="level" presStyleLbl="node1" presStyleIdx="3" presStyleCnt="5">
        <dgm:presLayoutVars>
          <dgm:chMax val="1"/>
          <dgm:bulletEnabled val="1"/>
        </dgm:presLayoutVars>
      </dgm:prSet>
      <dgm:spPr/>
      <dgm:t>
        <a:bodyPr/>
        <a:lstStyle/>
        <a:p>
          <a:endParaRPr lang="en-US"/>
        </a:p>
      </dgm:t>
    </dgm:pt>
    <dgm:pt modelId="{4FC856D1-A04B-436F-8E4F-56675A89264F}" type="pres">
      <dgm:prSet presAssocID="{0AB999B3-7429-4EA9-AD27-2CBF11BA6ACF}" presName="levelTx" presStyleLbl="revTx" presStyleIdx="0" presStyleCnt="0">
        <dgm:presLayoutVars>
          <dgm:chMax val="1"/>
          <dgm:bulletEnabled val="1"/>
        </dgm:presLayoutVars>
      </dgm:prSet>
      <dgm:spPr/>
      <dgm:t>
        <a:bodyPr/>
        <a:lstStyle/>
        <a:p>
          <a:endParaRPr lang="en-US"/>
        </a:p>
      </dgm:t>
    </dgm:pt>
    <dgm:pt modelId="{EE9BB58F-35E6-40A2-B996-9EC714AE7EDB}" type="pres">
      <dgm:prSet presAssocID="{56993D9C-D931-4A2D-BA38-3DB049400D14}" presName="Name8" presStyleCnt="0"/>
      <dgm:spPr/>
    </dgm:pt>
    <dgm:pt modelId="{6F5C6AA8-E295-4DC4-8A0A-D94FA5F8086D}" type="pres">
      <dgm:prSet presAssocID="{56993D9C-D931-4A2D-BA38-3DB049400D14}" presName="level" presStyleLbl="node1" presStyleIdx="4" presStyleCnt="5" custLinFactNeighborY="-7298">
        <dgm:presLayoutVars>
          <dgm:chMax val="1"/>
          <dgm:bulletEnabled val="1"/>
        </dgm:presLayoutVars>
      </dgm:prSet>
      <dgm:spPr/>
      <dgm:t>
        <a:bodyPr/>
        <a:lstStyle/>
        <a:p>
          <a:endParaRPr lang="en-US"/>
        </a:p>
      </dgm:t>
    </dgm:pt>
    <dgm:pt modelId="{F8AF2186-B8B2-4AF8-BB30-1140E746DF3F}" type="pres">
      <dgm:prSet presAssocID="{56993D9C-D931-4A2D-BA38-3DB049400D14}" presName="levelTx" presStyleLbl="revTx" presStyleIdx="0" presStyleCnt="0">
        <dgm:presLayoutVars>
          <dgm:chMax val="1"/>
          <dgm:bulletEnabled val="1"/>
        </dgm:presLayoutVars>
      </dgm:prSet>
      <dgm:spPr/>
      <dgm:t>
        <a:bodyPr/>
        <a:lstStyle/>
        <a:p>
          <a:endParaRPr lang="en-US"/>
        </a:p>
      </dgm:t>
    </dgm:pt>
  </dgm:ptLst>
  <dgm:cxnLst>
    <dgm:cxn modelId="{CE1F58E7-205C-4150-89A1-1D5DB860566B}" type="presOf" srcId="{AD3F1CC6-F9F5-4225-AF90-2E745C8C88D7}" destId="{742B84AA-8E8E-4DB2-88DB-918F4CE75E9F}" srcOrd="0" destOrd="0" presId="urn:microsoft.com/office/officeart/2005/8/layout/pyramid1"/>
    <dgm:cxn modelId="{5BEF251B-1E5D-4F40-AB77-4F0A62B89A3C}" type="presOf" srcId="{0AB999B3-7429-4EA9-AD27-2CBF11BA6ACF}" destId="{4FC856D1-A04B-436F-8E4F-56675A89264F}" srcOrd="1" destOrd="0" presId="urn:microsoft.com/office/officeart/2005/8/layout/pyramid1"/>
    <dgm:cxn modelId="{2D4DC7AE-6BF8-4B8D-B1FA-FA0E86AD4D37}" type="presOf" srcId="{56993D9C-D931-4A2D-BA38-3DB049400D14}" destId="{6F5C6AA8-E295-4DC4-8A0A-D94FA5F8086D}" srcOrd="0" destOrd="0" presId="urn:microsoft.com/office/officeart/2005/8/layout/pyramid1"/>
    <dgm:cxn modelId="{95CA82E6-A370-477A-9941-71B605A40057}" srcId="{AD3F1CC6-F9F5-4225-AF90-2E745C8C88D7}" destId="{56993D9C-D931-4A2D-BA38-3DB049400D14}" srcOrd="4" destOrd="0" parTransId="{C9BD5222-6173-4BA3-8626-BADB9C4F7771}" sibTransId="{C5CB5696-098F-4637-9BD8-50A52F113F59}"/>
    <dgm:cxn modelId="{08DB4AC9-B04B-462C-8007-519BC7F0BC61}" srcId="{AD3F1CC6-F9F5-4225-AF90-2E745C8C88D7}" destId="{0AB999B3-7429-4EA9-AD27-2CBF11BA6ACF}" srcOrd="3" destOrd="0" parTransId="{70774DDB-BCF2-45D6-8A4D-E80814FD1514}" sibTransId="{DC2FE4F4-73CE-4BFD-A32A-78A989253E37}"/>
    <dgm:cxn modelId="{DBB36709-9A77-48D8-8326-A481D3AB9A11}" srcId="{AD3F1CC6-F9F5-4225-AF90-2E745C8C88D7}" destId="{06EBE4F2-07B6-44D8-AF68-0712A5D002CC}" srcOrd="2" destOrd="0" parTransId="{93165E36-11A6-4831-9EB1-BC16A9BF490D}" sibTransId="{250CA1A9-DECE-45E8-9894-009A4C8859E3}"/>
    <dgm:cxn modelId="{B91A2EBC-731B-4DC1-835B-70FF9183D43C}" srcId="{AD3F1CC6-F9F5-4225-AF90-2E745C8C88D7}" destId="{47346813-5DB8-4AC1-9936-F8B2754ED2F4}" srcOrd="0" destOrd="0" parTransId="{A2F0E02C-88F5-4F0F-BFE1-9B93039EE424}" sibTransId="{F7C02FB3-DFC0-43C9-A60D-10CD21D8276F}"/>
    <dgm:cxn modelId="{DA708E6B-371C-4358-BFDF-BD9210545628}" type="presOf" srcId="{B30BE575-1812-4B16-9D52-0B67A0739C86}" destId="{302C62EE-1796-494B-8905-865EE1ED7ACC}" srcOrd="0" destOrd="0" presId="urn:microsoft.com/office/officeart/2005/8/layout/pyramid1"/>
    <dgm:cxn modelId="{98152951-F338-46D4-B352-E8CC42744274}" srcId="{AD3F1CC6-F9F5-4225-AF90-2E745C8C88D7}" destId="{B30BE575-1812-4B16-9D52-0B67A0739C86}" srcOrd="1" destOrd="0" parTransId="{4A6D3CEB-563B-4D32-93FA-84E67D004D2E}" sibTransId="{ADE158E1-F81D-4ED8-82F1-AF6E98A7D36A}"/>
    <dgm:cxn modelId="{D0E405A9-D4BB-4A14-83A5-6B395CB6DE36}" type="presOf" srcId="{06EBE4F2-07B6-44D8-AF68-0712A5D002CC}" destId="{F57B7464-6D54-404F-9F3D-517A048E3F02}" srcOrd="0" destOrd="0" presId="urn:microsoft.com/office/officeart/2005/8/layout/pyramid1"/>
    <dgm:cxn modelId="{08A76BD3-8B5F-478B-B109-D2311AE4BE08}" type="presOf" srcId="{47346813-5DB8-4AC1-9936-F8B2754ED2F4}" destId="{91BB3704-DD57-4512-B52F-4237C57BB2E9}" srcOrd="0" destOrd="0" presId="urn:microsoft.com/office/officeart/2005/8/layout/pyramid1"/>
    <dgm:cxn modelId="{A8A539F0-9A6C-4851-B522-8D50D6C7425A}" type="presOf" srcId="{06EBE4F2-07B6-44D8-AF68-0712A5D002CC}" destId="{F009EBF5-E22F-4146-9320-79271BC26FE2}" srcOrd="1" destOrd="0" presId="urn:microsoft.com/office/officeart/2005/8/layout/pyramid1"/>
    <dgm:cxn modelId="{FF20954F-3567-4A1A-95F4-EA3FDC164ECC}" type="presOf" srcId="{0AB999B3-7429-4EA9-AD27-2CBF11BA6ACF}" destId="{0FA25C01-0405-4A16-8D96-58835C2E880C}" srcOrd="0" destOrd="0" presId="urn:microsoft.com/office/officeart/2005/8/layout/pyramid1"/>
    <dgm:cxn modelId="{8ED34179-DD94-4232-8BF4-620E9048CCDE}" type="presOf" srcId="{B30BE575-1812-4B16-9D52-0B67A0739C86}" destId="{B8862503-01BE-46E6-9390-5F0F4EAB89FC}" srcOrd="1" destOrd="0" presId="urn:microsoft.com/office/officeart/2005/8/layout/pyramid1"/>
    <dgm:cxn modelId="{03F75C73-C8F2-4FBF-9F7D-28797E743268}" type="presOf" srcId="{47346813-5DB8-4AC1-9936-F8B2754ED2F4}" destId="{FB78138A-7B88-42DD-944D-F2D5D4A5CDED}" srcOrd="1" destOrd="0" presId="urn:microsoft.com/office/officeart/2005/8/layout/pyramid1"/>
    <dgm:cxn modelId="{B3552BFE-5EC5-4AD8-B61C-57E00BCE8BD2}" type="presOf" srcId="{56993D9C-D931-4A2D-BA38-3DB049400D14}" destId="{F8AF2186-B8B2-4AF8-BB30-1140E746DF3F}" srcOrd="1" destOrd="0" presId="urn:microsoft.com/office/officeart/2005/8/layout/pyramid1"/>
    <dgm:cxn modelId="{626A8625-721E-41E9-AFED-BC8804480E8D}" type="presParOf" srcId="{742B84AA-8E8E-4DB2-88DB-918F4CE75E9F}" destId="{34AB27E4-074E-4D04-BC20-33860CA093FB}" srcOrd="0" destOrd="0" presId="urn:microsoft.com/office/officeart/2005/8/layout/pyramid1"/>
    <dgm:cxn modelId="{2888B61C-8908-4D21-B08A-989B50A7084B}" type="presParOf" srcId="{34AB27E4-074E-4D04-BC20-33860CA093FB}" destId="{91BB3704-DD57-4512-B52F-4237C57BB2E9}" srcOrd="0" destOrd="0" presId="urn:microsoft.com/office/officeart/2005/8/layout/pyramid1"/>
    <dgm:cxn modelId="{8596BDE1-4E21-4229-8846-0AB9297B6691}" type="presParOf" srcId="{34AB27E4-074E-4D04-BC20-33860CA093FB}" destId="{FB78138A-7B88-42DD-944D-F2D5D4A5CDED}" srcOrd="1" destOrd="0" presId="urn:microsoft.com/office/officeart/2005/8/layout/pyramid1"/>
    <dgm:cxn modelId="{399AEB2C-171B-4FEE-9D8F-AECF1CAC0411}" type="presParOf" srcId="{742B84AA-8E8E-4DB2-88DB-918F4CE75E9F}" destId="{AB852FB8-3DEC-4171-9DEC-65FE4255FB72}" srcOrd="1" destOrd="0" presId="urn:microsoft.com/office/officeart/2005/8/layout/pyramid1"/>
    <dgm:cxn modelId="{60A1947A-ACF2-40C1-91FA-A588882488E7}" type="presParOf" srcId="{AB852FB8-3DEC-4171-9DEC-65FE4255FB72}" destId="{302C62EE-1796-494B-8905-865EE1ED7ACC}" srcOrd="0" destOrd="0" presId="urn:microsoft.com/office/officeart/2005/8/layout/pyramid1"/>
    <dgm:cxn modelId="{BAA20081-AA30-427B-A749-6FE3693BA65F}" type="presParOf" srcId="{AB852FB8-3DEC-4171-9DEC-65FE4255FB72}" destId="{B8862503-01BE-46E6-9390-5F0F4EAB89FC}" srcOrd="1" destOrd="0" presId="urn:microsoft.com/office/officeart/2005/8/layout/pyramid1"/>
    <dgm:cxn modelId="{8CC92005-106D-4F0C-B724-3F8D4F9CB729}" type="presParOf" srcId="{742B84AA-8E8E-4DB2-88DB-918F4CE75E9F}" destId="{B350C6C5-76C4-4518-BBE3-C6EA989D7979}" srcOrd="2" destOrd="0" presId="urn:microsoft.com/office/officeart/2005/8/layout/pyramid1"/>
    <dgm:cxn modelId="{7938CB43-8137-4D87-B951-E2757104D533}" type="presParOf" srcId="{B350C6C5-76C4-4518-BBE3-C6EA989D7979}" destId="{F57B7464-6D54-404F-9F3D-517A048E3F02}" srcOrd="0" destOrd="0" presId="urn:microsoft.com/office/officeart/2005/8/layout/pyramid1"/>
    <dgm:cxn modelId="{09C22EBA-0751-4544-A9EA-DA85E5DEEA5D}" type="presParOf" srcId="{B350C6C5-76C4-4518-BBE3-C6EA989D7979}" destId="{F009EBF5-E22F-4146-9320-79271BC26FE2}" srcOrd="1" destOrd="0" presId="urn:microsoft.com/office/officeart/2005/8/layout/pyramid1"/>
    <dgm:cxn modelId="{0302DC77-C65A-4360-A7DD-9D5D0A27F956}" type="presParOf" srcId="{742B84AA-8E8E-4DB2-88DB-918F4CE75E9F}" destId="{3DC77B1E-EA9F-42BE-BFD1-032669B40DD7}" srcOrd="3" destOrd="0" presId="urn:microsoft.com/office/officeart/2005/8/layout/pyramid1"/>
    <dgm:cxn modelId="{7F258975-EC39-4789-A92E-0CE76219A2FE}" type="presParOf" srcId="{3DC77B1E-EA9F-42BE-BFD1-032669B40DD7}" destId="{0FA25C01-0405-4A16-8D96-58835C2E880C}" srcOrd="0" destOrd="0" presId="urn:microsoft.com/office/officeart/2005/8/layout/pyramid1"/>
    <dgm:cxn modelId="{9D2C4A47-9129-484B-BA68-4FF1CFBF52DE}" type="presParOf" srcId="{3DC77B1E-EA9F-42BE-BFD1-032669B40DD7}" destId="{4FC856D1-A04B-436F-8E4F-56675A89264F}" srcOrd="1" destOrd="0" presId="urn:microsoft.com/office/officeart/2005/8/layout/pyramid1"/>
    <dgm:cxn modelId="{C155BB7D-B745-4252-8561-D2D70ACB484B}" type="presParOf" srcId="{742B84AA-8E8E-4DB2-88DB-918F4CE75E9F}" destId="{EE9BB58F-35E6-40A2-B996-9EC714AE7EDB}" srcOrd="4" destOrd="0" presId="urn:microsoft.com/office/officeart/2005/8/layout/pyramid1"/>
    <dgm:cxn modelId="{6BA91E75-4E22-463D-869B-22C23BDFE8F4}" type="presParOf" srcId="{EE9BB58F-35E6-40A2-B996-9EC714AE7EDB}" destId="{6F5C6AA8-E295-4DC4-8A0A-D94FA5F8086D}" srcOrd="0" destOrd="0" presId="urn:microsoft.com/office/officeart/2005/8/layout/pyramid1"/>
    <dgm:cxn modelId="{FDB5C667-4AD4-4308-8A20-309CE6B3EDEB}" type="presParOf" srcId="{EE9BB58F-35E6-40A2-B996-9EC714AE7EDB}" destId="{F8AF2186-B8B2-4AF8-BB30-1140E746DF3F}" srcOrd="1" destOrd="0" presId="urn:microsoft.com/office/officeart/2005/8/layout/pyramid1"/>
  </dgm:cxnLst>
  <dgm:bg/>
  <dgm:whole/>
</dgm:dataModel>
</file>

<file path=ppt/diagrams/data3.xml><?xml version="1.0" encoding="utf-8"?>
<dgm:dataModel xmlns:dgm="http://schemas.openxmlformats.org/drawingml/2006/diagram" xmlns:a="http://schemas.openxmlformats.org/drawingml/2006/main">
  <dgm:ptLst>
    <dgm:pt modelId="{730386CF-1FD8-44EB-A725-1B34362F3C9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4E83D66F-0F4B-4328-A02E-1264B3FD17B0}">
      <dgm:prSet phldrT="[Text]"/>
      <dgm:spPr/>
      <dgm:t>
        <a:bodyPr/>
        <a:lstStyle/>
        <a:p>
          <a:r>
            <a:rPr lang="en-US" dirty="0" smtClean="0"/>
            <a:t>Managing Director</a:t>
          </a:r>
          <a:endParaRPr lang="en-US" dirty="0"/>
        </a:p>
      </dgm:t>
    </dgm:pt>
    <dgm:pt modelId="{64461E03-B329-44D8-A70F-A04C229498F9}" type="parTrans" cxnId="{BFBF0C58-4FE3-4B15-9540-75B26E1558E4}">
      <dgm:prSet/>
      <dgm:spPr/>
      <dgm:t>
        <a:bodyPr/>
        <a:lstStyle/>
        <a:p>
          <a:endParaRPr lang="en-US"/>
        </a:p>
      </dgm:t>
    </dgm:pt>
    <dgm:pt modelId="{1BBFA2DB-9089-4D89-87D6-631FD5CEBA81}" type="sibTrans" cxnId="{BFBF0C58-4FE3-4B15-9540-75B26E1558E4}">
      <dgm:prSet/>
      <dgm:spPr/>
      <dgm:t>
        <a:bodyPr/>
        <a:lstStyle/>
        <a:p>
          <a:endParaRPr lang="en-US"/>
        </a:p>
      </dgm:t>
    </dgm:pt>
    <dgm:pt modelId="{793065C0-AC1B-4988-84C9-70691EB458EE}">
      <dgm:prSet phldrT="[Text]"/>
      <dgm:spPr/>
      <dgm:t>
        <a:bodyPr/>
        <a:lstStyle/>
        <a:p>
          <a:r>
            <a:rPr lang="en-US" dirty="0" smtClean="0"/>
            <a:t>Company Secretary</a:t>
          </a:r>
          <a:endParaRPr lang="en-US" dirty="0"/>
        </a:p>
      </dgm:t>
    </dgm:pt>
    <dgm:pt modelId="{72508787-3805-43D7-B105-02F1CDE1413A}" type="parTrans" cxnId="{29806B75-5957-4F34-88CF-65393560179B}">
      <dgm:prSet/>
      <dgm:spPr/>
      <dgm:t>
        <a:bodyPr/>
        <a:lstStyle/>
        <a:p>
          <a:endParaRPr lang="en-US"/>
        </a:p>
      </dgm:t>
    </dgm:pt>
    <dgm:pt modelId="{2F735A12-8858-4936-AFAA-F6FBA54B8969}" type="sibTrans" cxnId="{29806B75-5957-4F34-88CF-65393560179B}">
      <dgm:prSet/>
      <dgm:spPr/>
      <dgm:t>
        <a:bodyPr/>
        <a:lstStyle/>
        <a:p>
          <a:endParaRPr lang="en-US"/>
        </a:p>
      </dgm:t>
    </dgm:pt>
    <dgm:pt modelId="{F2D7E931-08F3-4CB2-B3A3-CD30EF8C01A1}">
      <dgm:prSet phldrT="[Text]"/>
      <dgm:spPr/>
      <dgm:t>
        <a:bodyPr/>
        <a:lstStyle/>
        <a:p>
          <a:r>
            <a:rPr lang="en-US" dirty="0" smtClean="0"/>
            <a:t>Chief Executive Officer</a:t>
          </a:r>
          <a:endParaRPr lang="en-US" dirty="0"/>
        </a:p>
      </dgm:t>
    </dgm:pt>
    <dgm:pt modelId="{8FAB5E6B-7E17-456C-A4DA-1634F45CF25B}" type="parTrans" cxnId="{42D5652F-29BF-481E-BD9A-B401FF551614}">
      <dgm:prSet/>
      <dgm:spPr/>
      <dgm:t>
        <a:bodyPr/>
        <a:lstStyle/>
        <a:p>
          <a:endParaRPr lang="en-US"/>
        </a:p>
      </dgm:t>
    </dgm:pt>
    <dgm:pt modelId="{105F1AB9-F161-45E7-8428-81D2957D54EC}" type="sibTrans" cxnId="{42D5652F-29BF-481E-BD9A-B401FF551614}">
      <dgm:prSet/>
      <dgm:spPr/>
      <dgm:t>
        <a:bodyPr/>
        <a:lstStyle/>
        <a:p>
          <a:endParaRPr lang="en-US"/>
        </a:p>
      </dgm:t>
    </dgm:pt>
    <dgm:pt modelId="{E3FA38D3-A928-47F6-BB83-3F1A1E0AE70A}">
      <dgm:prSet phldrT="[Text]"/>
      <dgm:spPr/>
      <dgm:t>
        <a:bodyPr/>
        <a:lstStyle/>
        <a:p>
          <a:r>
            <a:rPr lang="en-US" dirty="0" smtClean="0"/>
            <a:t>Manager</a:t>
          </a:r>
          <a:endParaRPr lang="en-US" dirty="0"/>
        </a:p>
      </dgm:t>
    </dgm:pt>
    <dgm:pt modelId="{B43762CF-C604-4610-8533-B5340ED75F1E}" type="parTrans" cxnId="{49D9376D-6CC0-4C4C-B1AE-A9CD48F3B7F6}">
      <dgm:prSet/>
      <dgm:spPr/>
      <dgm:t>
        <a:bodyPr/>
        <a:lstStyle/>
        <a:p>
          <a:endParaRPr lang="en-US"/>
        </a:p>
      </dgm:t>
    </dgm:pt>
    <dgm:pt modelId="{3E0F1305-3446-4989-943F-7F50C500B989}" type="sibTrans" cxnId="{49D9376D-6CC0-4C4C-B1AE-A9CD48F3B7F6}">
      <dgm:prSet/>
      <dgm:spPr/>
      <dgm:t>
        <a:bodyPr/>
        <a:lstStyle/>
        <a:p>
          <a:endParaRPr lang="en-US"/>
        </a:p>
      </dgm:t>
    </dgm:pt>
    <dgm:pt modelId="{C3F13CF7-3A4C-4283-87F5-257C97A8998C}">
      <dgm:prSet phldrT="[Text]"/>
      <dgm:spPr/>
      <dgm:t>
        <a:bodyPr/>
        <a:lstStyle/>
        <a:p>
          <a:r>
            <a:rPr lang="en-US" dirty="0" smtClean="0"/>
            <a:t>Whole Time Director</a:t>
          </a:r>
          <a:endParaRPr lang="en-US" dirty="0"/>
        </a:p>
      </dgm:t>
    </dgm:pt>
    <dgm:pt modelId="{E7E94A80-5254-4291-9461-E65669C306E9}" type="parTrans" cxnId="{1735FD95-7B7E-4E7A-ADBE-CE536260AE24}">
      <dgm:prSet/>
      <dgm:spPr/>
      <dgm:t>
        <a:bodyPr/>
        <a:lstStyle/>
        <a:p>
          <a:endParaRPr lang="en-US"/>
        </a:p>
      </dgm:t>
    </dgm:pt>
    <dgm:pt modelId="{E8D37E4E-5888-44FD-9006-9E6EB343334C}" type="sibTrans" cxnId="{1735FD95-7B7E-4E7A-ADBE-CE536260AE24}">
      <dgm:prSet/>
      <dgm:spPr/>
      <dgm:t>
        <a:bodyPr/>
        <a:lstStyle/>
        <a:p>
          <a:endParaRPr lang="en-US"/>
        </a:p>
      </dgm:t>
    </dgm:pt>
    <dgm:pt modelId="{48966778-D6D6-4CF5-AC00-F114522B4E88}" type="pres">
      <dgm:prSet presAssocID="{730386CF-1FD8-44EB-A725-1B34362F3C91}" presName="Name0" presStyleCnt="0">
        <dgm:presLayoutVars>
          <dgm:chMax val="1"/>
          <dgm:dir/>
          <dgm:animLvl val="ctr"/>
          <dgm:resizeHandles val="exact"/>
        </dgm:presLayoutVars>
      </dgm:prSet>
      <dgm:spPr/>
      <dgm:t>
        <a:bodyPr/>
        <a:lstStyle/>
        <a:p>
          <a:endParaRPr lang="en-US"/>
        </a:p>
      </dgm:t>
    </dgm:pt>
    <dgm:pt modelId="{6D036F11-563B-4321-A430-E324EEE40B8F}" type="pres">
      <dgm:prSet presAssocID="{4E83D66F-0F4B-4328-A02E-1264B3FD17B0}" presName="centerShape" presStyleLbl="node0" presStyleIdx="0" presStyleCnt="1"/>
      <dgm:spPr/>
      <dgm:t>
        <a:bodyPr/>
        <a:lstStyle/>
        <a:p>
          <a:endParaRPr lang="en-US"/>
        </a:p>
      </dgm:t>
    </dgm:pt>
    <dgm:pt modelId="{6B2B2867-60F2-43AD-9787-CB32D367E93A}" type="pres">
      <dgm:prSet presAssocID="{793065C0-AC1B-4988-84C9-70691EB458EE}" presName="node" presStyleLbl="node1" presStyleIdx="0" presStyleCnt="4">
        <dgm:presLayoutVars>
          <dgm:bulletEnabled val="1"/>
        </dgm:presLayoutVars>
      </dgm:prSet>
      <dgm:spPr/>
      <dgm:t>
        <a:bodyPr/>
        <a:lstStyle/>
        <a:p>
          <a:endParaRPr lang="en-US"/>
        </a:p>
      </dgm:t>
    </dgm:pt>
    <dgm:pt modelId="{8B29B61E-5D75-4F76-A34E-4B5DC70DBEDB}" type="pres">
      <dgm:prSet presAssocID="{793065C0-AC1B-4988-84C9-70691EB458EE}" presName="dummy" presStyleCnt="0"/>
      <dgm:spPr/>
    </dgm:pt>
    <dgm:pt modelId="{5F7267F1-A6EA-442E-BF00-18E952D5A338}" type="pres">
      <dgm:prSet presAssocID="{2F735A12-8858-4936-AFAA-F6FBA54B8969}" presName="sibTrans" presStyleLbl="sibTrans2D1" presStyleIdx="0" presStyleCnt="4"/>
      <dgm:spPr/>
      <dgm:t>
        <a:bodyPr/>
        <a:lstStyle/>
        <a:p>
          <a:endParaRPr lang="en-US"/>
        </a:p>
      </dgm:t>
    </dgm:pt>
    <dgm:pt modelId="{ABD1A30E-1E25-40B0-B546-AFEF48EF013C}" type="pres">
      <dgm:prSet presAssocID="{F2D7E931-08F3-4CB2-B3A3-CD30EF8C01A1}" presName="node" presStyleLbl="node1" presStyleIdx="1" presStyleCnt="4">
        <dgm:presLayoutVars>
          <dgm:bulletEnabled val="1"/>
        </dgm:presLayoutVars>
      </dgm:prSet>
      <dgm:spPr/>
      <dgm:t>
        <a:bodyPr/>
        <a:lstStyle/>
        <a:p>
          <a:endParaRPr lang="en-US"/>
        </a:p>
      </dgm:t>
    </dgm:pt>
    <dgm:pt modelId="{52F806A4-FB31-43B0-8E64-4452ACE10871}" type="pres">
      <dgm:prSet presAssocID="{F2D7E931-08F3-4CB2-B3A3-CD30EF8C01A1}" presName="dummy" presStyleCnt="0"/>
      <dgm:spPr/>
    </dgm:pt>
    <dgm:pt modelId="{7C4FFD2D-FEA1-43A9-A999-A7526A63B99A}" type="pres">
      <dgm:prSet presAssocID="{105F1AB9-F161-45E7-8428-81D2957D54EC}" presName="sibTrans" presStyleLbl="sibTrans2D1" presStyleIdx="1" presStyleCnt="4"/>
      <dgm:spPr/>
      <dgm:t>
        <a:bodyPr/>
        <a:lstStyle/>
        <a:p>
          <a:endParaRPr lang="en-US"/>
        </a:p>
      </dgm:t>
    </dgm:pt>
    <dgm:pt modelId="{7E9B585A-C4CE-4149-B6AF-42DA5F12D534}" type="pres">
      <dgm:prSet presAssocID="{E3FA38D3-A928-47F6-BB83-3F1A1E0AE70A}" presName="node" presStyleLbl="node1" presStyleIdx="2" presStyleCnt="4">
        <dgm:presLayoutVars>
          <dgm:bulletEnabled val="1"/>
        </dgm:presLayoutVars>
      </dgm:prSet>
      <dgm:spPr/>
      <dgm:t>
        <a:bodyPr/>
        <a:lstStyle/>
        <a:p>
          <a:endParaRPr lang="en-US"/>
        </a:p>
      </dgm:t>
    </dgm:pt>
    <dgm:pt modelId="{2E102236-4F88-42D1-B10C-2A531E10F0C1}" type="pres">
      <dgm:prSet presAssocID="{E3FA38D3-A928-47F6-BB83-3F1A1E0AE70A}" presName="dummy" presStyleCnt="0"/>
      <dgm:spPr/>
    </dgm:pt>
    <dgm:pt modelId="{F0AF50F7-68E4-4825-86A8-9E533AD42787}" type="pres">
      <dgm:prSet presAssocID="{3E0F1305-3446-4989-943F-7F50C500B989}" presName="sibTrans" presStyleLbl="sibTrans2D1" presStyleIdx="2" presStyleCnt="4"/>
      <dgm:spPr/>
      <dgm:t>
        <a:bodyPr/>
        <a:lstStyle/>
        <a:p>
          <a:endParaRPr lang="en-US"/>
        </a:p>
      </dgm:t>
    </dgm:pt>
    <dgm:pt modelId="{90263A6E-7ED8-40BF-BD3A-AEF13A4A28F3}" type="pres">
      <dgm:prSet presAssocID="{C3F13CF7-3A4C-4283-87F5-257C97A8998C}" presName="node" presStyleLbl="node1" presStyleIdx="3" presStyleCnt="4">
        <dgm:presLayoutVars>
          <dgm:bulletEnabled val="1"/>
        </dgm:presLayoutVars>
      </dgm:prSet>
      <dgm:spPr/>
      <dgm:t>
        <a:bodyPr/>
        <a:lstStyle/>
        <a:p>
          <a:endParaRPr lang="en-US"/>
        </a:p>
      </dgm:t>
    </dgm:pt>
    <dgm:pt modelId="{3194A0C5-AA57-4053-B25F-C8B20BA00567}" type="pres">
      <dgm:prSet presAssocID="{C3F13CF7-3A4C-4283-87F5-257C97A8998C}" presName="dummy" presStyleCnt="0"/>
      <dgm:spPr/>
    </dgm:pt>
    <dgm:pt modelId="{36DBC3F4-3FD6-4351-88FD-C96D93E1D1B2}" type="pres">
      <dgm:prSet presAssocID="{E8D37E4E-5888-44FD-9006-9E6EB343334C}" presName="sibTrans" presStyleLbl="sibTrans2D1" presStyleIdx="3" presStyleCnt="4"/>
      <dgm:spPr/>
      <dgm:t>
        <a:bodyPr/>
        <a:lstStyle/>
        <a:p>
          <a:endParaRPr lang="en-US"/>
        </a:p>
      </dgm:t>
    </dgm:pt>
  </dgm:ptLst>
  <dgm:cxnLst>
    <dgm:cxn modelId="{42D5652F-29BF-481E-BD9A-B401FF551614}" srcId="{4E83D66F-0F4B-4328-A02E-1264B3FD17B0}" destId="{F2D7E931-08F3-4CB2-B3A3-CD30EF8C01A1}" srcOrd="1" destOrd="0" parTransId="{8FAB5E6B-7E17-456C-A4DA-1634F45CF25B}" sibTransId="{105F1AB9-F161-45E7-8428-81D2957D54EC}"/>
    <dgm:cxn modelId="{29806B75-5957-4F34-88CF-65393560179B}" srcId="{4E83D66F-0F4B-4328-A02E-1264B3FD17B0}" destId="{793065C0-AC1B-4988-84C9-70691EB458EE}" srcOrd="0" destOrd="0" parTransId="{72508787-3805-43D7-B105-02F1CDE1413A}" sibTransId="{2F735A12-8858-4936-AFAA-F6FBA54B8969}"/>
    <dgm:cxn modelId="{E9C9B05A-93F6-49D9-A03F-FDFE0F89B568}" type="presOf" srcId="{C3F13CF7-3A4C-4283-87F5-257C97A8998C}" destId="{90263A6E-7ED8-40BF-BD3A-AEF13A4A28F3}" srcOrd="0" destOrd="0" presId="urn:microsoft.com/office/officeart/2005/8/layout/radial6"/>
    <dgm:cxn modelId="{100B8121-AAF0-4642-9D4B-8B328E5E8D0C}" type="presOf" srcId="{2F735A12-8858-4936-AFAA-F6FBA54B8969}" destId="{5F7267F1-A6EA-442E-BF00-18E952D5A338}" srcOrd="0" destOrd="0" presId="urn:microsoft.com/office/officeart/2005/8/layout/radial6"/>
    <dgm:cxn modelId="{5CB7EA04-F59A-44B0-9CF3-6606AB662069}" type="presOf" srcId="{E3FA38D3-A928-47F6-BB83-3F1A1E0AE70A}" destId="{7E9B585A-C4CE-4149-B6AF-42DA5F12D534}" srcOrd="0" destOrd="0" presId="urn:microsoft.com/office/officeart/2005/8/layout/radial6"/>
    <dgm:cxn modelId="{1C9D79A6-83E6-438E-BDC7-4C6387A5558C}" type="presOf" srcId="{105F1AB9-F161-45E7-8428-81D2957D54EC}" destId="{7C4FFD2D-FEA1-43A9-A999-A7526A63B99A}" srcOrd="0" destOrd="0" presId="urn:microsoft.com/office/officeart/2005/8/layout/radial6"/>
    <dgm:cxn modelId="{BFBF0C58-4FE3-4B15-9540-75B26E1558E4}" srcId="{730386CF-1FD8-44EB-A725-1B34362F3C91}" destId="{4E83D66F-0F4B-4328-A02E-1264B3FD17B0}" srcOrd="0" destOrd="0" parTransId="{64461E03-B329-44D8-A70F-A04C229498F9}" sibTransId="{1BBFA2DB-9089-4D89-87D6-631FD5CEBA81}"/>
    <dgm:cxn modelId="{3F3B4DD6-3640-42BF-9EB6-E3EC41EE78AA}" type="presOf" srcId="{4E83D66F-0F4B-4328-A02E-1264B3FD17B0}" destId="{6D036F11-563B-4321-A430-E324EEE40B8F}" srcOrd="0" destOrd="0" presId="urn:microsoft.com/office/officeart/2005/8/layout/radial6"/>
    <dgm:cxn modelId="{1735FD95-7B7E-4E7A-ADBE-CE536260AE24}" srcId="{4E83D66F-0F4B-4328-A02E-1264B3FD17B0}" destId="{C3F13CF7-3A4C-4283-87F5-257C97A8998C}" srcOrd="3" destOrd="0" parTransId="{E7E94A80-5254-4291-9461-E65669C306E9}" sibTransId="{E8D37E4E-5888-44FD-9006-9E6EB343334C}"/>
    <dgm:cxn modelId="{E8F76E76-A6EE-476B-9026-0BA97D1D70F2}" type="presOf" srcId="{3E0F1305-3446-4989-943F-7F50C500B989}" destId="{F0AF50F7-68E4-4825-86A8-9E533AD42787}" srcOrd="0" destOrd="0" presId="urn:microsoft.com/office/officeart/2005/8/layout/radial6"/>
    <dgm:cxn modelId="{4467AE67-D17D-4C2B-B86E-47E1A2C1E9C7}" type="presOf" srcId="{F2D7E931-08F3-4CB2-B3A3-CD30EF8C01A1}" destId="{ABD1A30E-1E25-40B0-B546-AFEF48EF013C}" srcOrd="0" destOrd="0" presId="urn:microsoft.com/office/officeart/2005/8/layout/radial6"/>
    <dgm:cxn modelId="{62375AB4-911A-4939-9BBE-CE71880A2843}" type="presOf" srcId="{E8D37E4E-5888-44FD-9006-9E6EB343334C}" destId="{36DBC3F4-3FD6-4351-88FD-C96D93E1D1B2}" srcOrd="0" destOrd="0" presId="urn:microsoft.com/office/officeart/2005/8/layout/radial6"/>
    <dgm:cxn modelId="{A69DA335-D10F-4D43-842B-9E4530A59DEE}" type="presOf" srcId="{793065C0-AC1B-4988-84C9-70691EB458EE}" destId="{6B2B2867-60F2-43AD-9787-CB32D367E93A}" srcOrd="0" destOrd="0" presId="urn:microsoft.com/office/officeart/2005/8/layout/radial6"/>
    <dgm:cxn modelId="{49D9376D-6CC0-4C4C-B1AE-A9CD48F3B7F6}" srcId="{4E83D66F-0F4B-4328-A02E-1264B3FD17B0}" destId="{E3FA38D3-A928-47F6-BB83-3F1A1E0AE70A}" srcOrd="2" destOrd="0" parTransId="{B43762CF-C604-4610-8533-B5340ED75F1E}" sibTransId="{3E0F1305-3446-4989-943F-7F50C500B989}"/>
    <dgm:cxn modelId="{54F453EA-F85A-4B2A-8A97-C9EE8AB46420}" type="presOf" srcId="{730386CF-1FD8-44EB-A725-1B34362F3C91}" destId="{48966778-D6D6-4CF5-AC00-F114522B4E88}" srcOrd="0" destOrd="0" presId="urn:microsoft.com/office/officeart/2005/8/layout/radial6"/>
    <dgm:cxn modelId="{BD41902E-C7A4-4B23-9811-0B52F33C132C}" type="presParOf" srcId="{48966778-D6D6-4CF5-AC00-F114522B4E88}" destId="{6D036F11-563B-4321-A430-E324EEE40B8F}" srcOrd="0" destOrd="0" presId="urn:microsoft.com/office/officeart/2005/8/layout/radial6"/>
    <dgm:cxn modelId="{B6DCA9B9-E171-42A3-B908-4FE2135791E1}" type="presParOf" srcId="{48966778-D6D6-4CF5-AC00-F114522B4E88}" destId="{6B2B2867-60F2-43AD-9787-CB32D367E93A}" srcOrd="1" destOrd="0" presId="urn:microsoft.com/office/officeart/2005/8/layout/radial6"/>
    <dgm:cxn modelId="{57D84280-FE8C-4BF0-AC57-CD43ED187DA0}" type="presParOf" srcId="{48966778-D6D6-4CF5-AC00-F114522B4E88}" destId="{8B29B61E-5D75-4F76-A34E-4B5DC70DBEDB}" srcOrd="2" destOrd="0" presId="urn:microsoft.com/office/officeart/2005/8/layout/radial6"/>
    <dgm:cxn modelId="{5E9876D2-5E36-4B13-945E-4376B81B0FCB}" type="presParOf" srcId="{48966778-D6D6-4CF5-AC00-F114522B4E88}" destId="{5F7267F1-A6EA-442E-BF00-18E952D5A338}" srcOrd="3" destOrd="0" presId="urn:microsoft.com/office/officeart/2005/8/layout/radial6"/>
    <dgm:cxn modelId="{528E38C8-9E30-4101-B1BB-430AB7B3D682}" type="presParOf" srcId="{48966778-D6D6-4CF5-AC00-F114522B4E88}" destId="{ABD1A30E-1E25-40B0-B546-AFEF48EF013C}" srcOrd="4" destOrd="0" presId="urn:microsoft.com/office/officeart/2005/8/layout/radial6"/>
    <dgm:cxn modelId="{627AECE8-8E77-41AD-A590-EDB81258E9C7}" type="presParOf" srcId="{48966778-D6D6-4CF5-AC00-F114522B4E88}" destId="{52F806A4-FB31-43B0-8E64-4452ACE10871}" srcOrd="5" destOrd="0" presId="urn:microsoft.com/office/officeart/2005/8/layout/radial6"/>
    <dgm:cxn modelId="{0220D07C-F457-4941-BBA9-D8A417F27615}" type="presParOf" srcId="{48966778-D6D6-4CF5-AC00-F114522B4E88}" destId="{7C4FFD2D-FEA1-43A9-A999-A7526A63B99A}" srcOrd="6" destOrd="0" presId="urn:microsoft.com/office/officeart/2005/8/layout/radial6"/>
    <dgm:cxn modelId="{BAEC3553-30C6-495F-82B2-29FA22C78126}" type="presParOf" srcId="{48966778-D6D6-4CF5-AC00-F114522B4E88}" destId="{7E9B585A-C4CE-4149-B6AF-42DA5F12D534}" srcOrd="7" destOrd="0" presId="urn:microsoft.com/office/officeart/2005/8/layout/radial6"/>
    <dgm:cxn modelId="{A00CBF1F-0C06-4391-974A-607E8640BF9D}" type="presParOf" srcId="{48966778-D6D6-4CF5-AC00-F114522B4E88}" destId="{2E102236-4F88-42D1-B10C-2A531E10F0C1}" srcOrd="8" destOrd="0" presId="urn:microsoft.com/office/officeart/2005/8/layout/radial6"/>
    <dgm:cxn modelId="{B9D031FD-EAF6-4F38-9C92-067688EB97C3}" type="presParOf" srcId="{48966778-D6D6-4CF5-AC00-F114522B4E88}" destId="{F0AF50F7-68E4-4825-86A8-9E533AD42787}" srcOrd="9" destOrd="0" presId="urn:microsoft.com/office/officeart/2005/8/layout/radial6"/>
    <dgm:cxn modelId="{8F90AAE1-BD2D-4C5B-993C-7BC2A6E2CF84}" type="presParOf" srcId="{48966778-D6D6-4CF5-AC00-F114522B4E88}" destId="{90263A6E-7ED8-40BF-BD3A-AEF13A4A28F3}" srcOrd="10" destOrd="0" presId="urn:microsoft.com/office/officeart/2005/8/layout/radial6"/>
    <dgm:cxn modelId="{EA4E2CF6-8977-4768-84A9-1B12BC875EC2}" type="presParOf" srcId="{48966778-D6D6-4CF5-AC00-F114522B4E88}" destId="{3194A0C5-AA57-4053-B25F-C8B20BA00567}" srcOrd="11" destOrd="0" presId="urn:microsoft.com/office/officeart/2005/8/layout/radial6"/>
    <dgm:cxn modelId="{723BA3BB-1A46-4226-927A-E356A9F389B4}" type="presParOf" srcId="{48966778-D6D6-4CF5-AC00-F114522B4E88}" destId="{36DBC3F4-3FD6-4351-88FD-C96D93E1D1B2}" srcOrd="12" destOrd="0" presId="urn:microsoft.com/office/officeart/2005/8/layout/radial6"/>
  </dgm:cxnLst>
  <dgm:bg/>
  <dgm:whole/>
</dgm:dataModel>
</file>

<file path=ppt/diagrams/data4.xml><?xml version="1.0" encoding="utf-8"?>
<dgm:dataModel xmlns:dgm="http://schemas.openxmlformats.org/drawingml/2006/diagram" xmlns:a="http://schemas.openxmlformats.org/drawingml/2006/main">
  <dgm:ptLst>
    <dgm:pt modelId="{33F6399F-2C6A-47ED-A3B6-E6B7AF6BA6AA}" type="doc">
      <dgm:prSet loTypeId="urn:microsoft.com/office/officeart/2005/8/layout/list1" loCatId="list" qsTypeId="urn:microsoft.com/office/officeart/2005/8/quickstyle/simple1" qsCatId="simple" csTypeId="urn:microsoft.com/office/officeart/2005/8/colors/accent6_1" csCatId="accent6" phldr="1"/>
      <dgm:spPr/>
      <dgm:t>
        <a:bodyPr/>
        <a:lstStyle/>
        <a:p>
          <a:endParaRPr lang="en-US"/>
        </a:p>
      </dgm:t>
    </dgm:pt>
    <dgm:pt modelId="{93B281B7-6FB6-4F69-958C-CF7144BFD131}">
      <dgm:prSet phldrT="[Text]" custT="1">
        <dgm:style>
          <a:lnRef idx="2">
            <a:schemeClr val="dk1"/>
          </a:lnRef>
          <a:fillRef idx="1">
            <a:schemeClr val="lt1"/>
          </a:fillRef>
          <a:effectRef idx="0">
            <a:schemeClr val="dk1"/>
          </a:effectRef>
          <a:fontRef idx="minor">
            <a:schemeClr val="dk1"/>
          </a:fontRef>
        </dgm:style>
      </dgm:prSet>
      <dgm:spPr/>
      <dgm:t>
        <a:bodyPr/>
        <a:lstStyle/>
        <a:p>
          <a:r>
            <a:rPr lang="en-US" sz="2400" dirty="0" smtClean="0">
              <a:latin typeface="Times New Roman" pitchFamily="18" charset="0"/>
              <a:cs typeface="Times New Roman" pitchFamily="18" charset="0"/>
            </a:rPr>
            <a:t>Serious Fraud Investigation Office 	</a:t>
          </a:r>
          <a:endParaRPr lang="en-US" sz="2400" dirty="0">
            <a:latin typeface="Times New Roman" pitchFamily="18" charset="0"/>
            <a:cs typeface="Times New Roman" pitchFamily="18" charset="0"/>
          </a:endParaRPr>
        </a:p>
      </dgm:t>
    </dgm:pt>
    <dgm:pt modelId="{0803BBC0-C1DB-4E17-97CA-5A81E272F6CF}" type="parTrans" cxnId="{7F881552-9F3B-4FE1-B190-69EDFD383293}">
      <dgm:prSet/>
      <dgm:spPr/>
      <dgm:t>
        <a:bodyPr/>
        <a:lstStyle/>
        <a:p>
          <a:endParaRPr lang="en-US"/>
        </a:p>
      </dgm:t>
    </dgm:pt>
    <dgm:pt modelId="{AE74547D-AF53-44A3-B691-C3F4EA0E747B}" type="sibTrans" cxnId="{7F881552-9F3B-4FE1-B190-69EDFD383293}">
      <dgm:prSet/>
      <dgm:spPr/>
      <dgm:t>
        <a:bodyPr/>
        <a:lstStyle/>
        <a:p>
          <a:endParaRPr lang="en-US"/>
        </a:p>
      </dgm:t>
    </dgm:pt>
    <dgm:pt modelId="{4564620E-1541-4F5C-8302-F0B08297B92C}">
      <dgm:prSet phldrT="[Text]" custT="1">
        <dgm:style>
          <a:lnRef idx="2">
            <a:schemeClr val="dk1"/>
          </a:lnRef>
          <a:fillRef idx="1">
            <a:schemeClr val="lt1"/>
          </a:fillRef>
          <a:effectRef idx="0">
            <a:schemeClr val="dk1"/>
          </a:effectRef>
          <a:fontRef idx="minor">
            <a:schemeClr val="dk1"/>
          </a:fontRef>
        </dgm:style>
      </dgm:prSet>
      <dgm:spPr/>
      <dgm:t>
        <a:bodyPr/>
        <a:lstStyle/>
        <a:p>
          <a:r>
            <a:rPr lang="en-US" sz="2400" dirty="0" smtClean="0">
              <a:latin typeface="Times New Roman" pitchFamily="18" charset="0"/>
              <a:cs typeface="Times New Roman" pitchFamily="18" charset="0"/>
            </a:rPr>
            <a:t>National Company Law Tribunal</a:t>
          </a:r>
          <a:endParaRPr lang="en-US" sz="2400" dirty="0">
            <a:latin typeface="Times New Roman" pitchFamily="18" charset="0"/>
            <a:cs typeface="Times New Roman" pitchFamily="18" charset="0"/>
          </a:endParaRPr>
        </a:p>
      </dgm:t>
    </dgm:pt>
    <dgm:pt modelId="{388EDDE5-854A-434F-965B-3B259260F06A}" type="parTrans" cxnId="{38BE6DE7-99B3-4AB5-A89E-4C54187012FF}">
      <dgm:prSet/>
      <dgm:spPr/>
      <dgm:t>
        <a:bodyPr/>
        <a:lstStyle/>
        <a:p>
          <a:endParaRPr lang="en-US"/>
        </a:p>
      </dgm:t>
    </dgm:pt>
    <dgm:pt modelId="{57185CAB-889D-4D06-90EA-8298109ED807}" type="sibTrans" cxnId="{38BE6DE7-99B3-4AB5-A89E-4C54187012FF}">
      <dgm:prSet/>
      <dgm:spPr/>
      <dgm:t>
        <a:bodyPr/>
        <a:lstStyle/>
        <a:p>
          <a:endParaRPr lang="en-US"/>
        </a:p>
      </dgm:t>
    </dgm:pt>
    <dgm:pt modelId="{A06D0D9D-9C61-4971-9B09-AC326CBA5AB9}">
      <dgm:prSet phldrT="[Text]" custT="1">
        <dgm:style>
          <a:lnRef idx="2">
            <a:schemeClr val="dk1"/>
          </a:lnRef>
          <a:fillRef idx="1">
            <a:schemeClr val="lt1"/>
          </a:fillRef>
          <a:effectRef idx="0">
            <a:schemeClr val="dk1"/>
          </a:effectRef>
          <a:fontRef idx="minor">
            <a:schemeClr val="dk1"/>
          </a:fontRef>
        </dgm:style>
      </dgm:prSet>
      <dgm:spPr/>
      <dgm:t>
        <a:bodyPr/>
        <a:lstStyle/>
        <a:p>
          <a:r>
            <a:rPr lang="en-US" sz="2400" dirty="0" smtClean="0">
              <a:latin typeface="Times New Roman" pitchFamily="18" charset="0"/>
              <a:cs typeface="Times New Roman" pitchFamily="18" charset="0"/>
            </a:rPr>
            <a:t>Special Court</a:t>
          </a:r>
          <a:endParaRPr lang="en-US" sz="2400" dirty="0">
            <a:latin typeface="Times New Roman" pitchFamily="18" charset="0"/>
            <a:cs typeface="Times New Roman" pitchFamily="18" charset="0"/>
          </a:endParaRPr>
        </a:p>
      </dgm:t>
    </dgm:pt>
    <dgm:pt modelId="{9A19F210-045A-4A8E-8EA1-53B8C0FA51CF}" type="parTrans" cxnId="{0F9139E3-EBA3-4CD3-811D-20455ED45C64}">
      <dgm:prSet/>
      <dgm:spPr/>
      <dgm:t>
        <a:bodyPr/>
        <a:lstStyle/>
        <a:p>
          <a:endParaRPr lang="en-US"/>
        </a:p>
      </dgm:t>
    </dgm:pt>
    <dgm:pt modelId="{DCB75C18-70D7-40FF-B9F0-3000B47E6EA6}" type="sibTrans" cxnId="{0F9139E3-EBA3-4CD3-811D-20455ED45C64}">
      <dgm:prSet/>
      <dgm:spPr/>
      <dgm:t>
        <a:bodyPr/>
        <a:lstStyle/>
        <a:p>
          <a:endParaRPr lang="en-US"/>
        </a:p>
      </dgm:t>
    </dgm:pt>
    <dgm:pt modelId="{A9D11340-7A95-480B-95CC-8469F95B67C3}" type="pres">
      <dgm:prSet presAssocID="{33F6399F-2C6A-47ED-A3B6-E6B7AF6BA6AA}" presName="linear" presStyleCnt="0">
        <dgm:presLayoutVars>
          <dgm:dir/>
          <dgm:animLvl val="lvl"/>
          <dgm:resizeHandles val="exact"/>
        </dgm:presLayoutVars>
      </dgm:prSet>
      <dgm:spPr/>
      <dgm:t>
        <a:bodyPr/>
        <a:lstStyle/>
        <a:p>
          <a:endParaRPr lang="en-US"/>
        </a:p>
      </dgm:t>
    </dgm:pt>
    <dgm:pt modelId="{02BD86FE-629F-4D7F-A337-6FB118D628C7}" type="pres">
      <dgm:prSet presAssocID="{93B281B7-6FB6-4F69-958C-CF7144BFD131}" presName="parentLin" presStyleCnt="0"/>
      <dgm:spPr/>
    </dgm:pt>
    <dgm:pt modelId="{E7F73F23-A61E-49AB-AB98-8D5D95D030B8}" type="pres">
      <dgm:prSet presAssocID="{93B281B7-6FB6-4F69-958C-CF7144BFD131}" presName="parentLeftMargin" presStyleLbl="node1" presStyleIdx="0" presStyleCnt="3"/>
      <dgm:spPr/>
      <dgm:t>
        <a:bodyPr/>
        <a:lstStyle/>
        <a:p>
          <a:endParaRPr lang="en-US"/>
        </a:p>
      </dgm:t>
    </dgm:pt>
    <dgm:pt modelId="{B3539DD3-C19B-4366-A8A9-BA8F24318716}" type="pres">
      <dgm:prSet presAssocID="{93B281B7-6FB6-4F69-958C-CF7144BFD131}" presName="parentText" presStyleLbl="node1" presStyleIdx="0" presStyleCnt="3" custLinFactNeighborY="-3481">
        <dgm:presLayoutVars>
          <dgm:chMax val="0"/>
          <dgm:bulletEnabled val="1"/>
        </dgm:presLayoutVars>
      </dgm:prSet>
      <dgm:spPr/>
      <dgm:t>
        <a:bodyPr/>
        <a:lstStyle/>
        <a:p>
          <a:endParaRPr lang="en-US"/>
        </a:p>
      </dgm:t>
    </dgm:pt>
    <dgm:pt modelId="{BAB301A9-BA3C-452F-934E-8649FEC9C765}" type="pres">
      <dgm:prSet presAssocID="{93B281B7-6FB6-4F69-958C-CF7144BFD131}" presName="negativeSpace" presStyleCnt="0"/>
      <dgm:spPr/>
    </dgm:pt>
    <dgm:pt modelId="{BD5500D5-E423-417C-8097-EE97ACE3FA15}" type="pres">
      <dgm:prSet presAssocID="{93B281B7-6FB6-4F69-958C-CF7144BFD131}" presName="childText" presStyleLbl="conFgAcc1" presStyleIdx="0" presStyleCnt="3">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 modelId="{D7879371-0F8D-4209-BEE5-F8FDACD319B7}" type="pres">
      <dgm:prSet presAssocID="{AE74547D-AF53-44A3-B691-C3F4EA0E747B}" presName="spaceBetweenRectangles" presStyleCnt="0"/>
      <dgm:spPr/>
    </dgm:pt>
    <dgm:pt modelId="{ADA46C33-99F9-45C0-962B-B17E7555548C}" type="pres">
      <dgm:prSet presAssocID="{4564620E-1541-4F5C-8302-F0B08297B92C}" presName="parentLin" presStyleCnt="0"/>
      <dgm:spPr/>
    </dgm:pt>
    <dgm:pt modelId="{0059B789-56C6-4282-83EE-FE26CB2F4584}" type="pres">
      <dgm:prSet presAssocID="{4564620E-1541-4F5C-8302-F0B08297B92C}" presName="parentLeftMargin" presStyleLbl="node1" presStyleIdx="0" presStyleCnt="3"/>
      <dgm:spPr/>
      <dgm:t>
        <a:bodyPr/>
        <a:lstStyle/>
        <a:p>
          <a:endParaRPr lang="en-US"/>
        </a:p>
      </dgm:t>
    </dgm:pt>
    <dgm:pt modelId="{08DDB122-C1B6-4F34-A29B-FAF075BA98F6}" type="pres">
      <dgm:prSet presAssocID="{4564620E-1541-4F5C-8302-F0B08297B92C}" presName="parentText" presStyleLbl="node1" presStyleIdx="1" presStyleCnt="3">
        <dgm:presLayoutVars>
          <dgm:chMax val="0"/>
          <dgm:bulletEnabled val="1"/>
        </dgm:presLayoutVars>
      </dgm:prSet>
      <dgm:spPr/>
      <dgm:t>
        <a:bodyPr/>
        <a:lstStyle/>
        <a:p>
          <a:endParaRPr lang="en-US"/>
        </a:p>
      </dgm:t>
    </dgm:pt>
    <dgm:pt modelId="{70C96296-B5CE-4889-99A4-323D367A6A68}" type="pres">
      <dgm:prSet presAssocID="{4564620E-1541-4F5C-8302-F0B08297B92C}" presName="negativeSpace" presStyleCnt="0"/>
      <dgm:spPr/>
    </dgm:pt>
    <dgm:pt modelId="{D2B2DE36-FECE-4C6C-80ED-00534C363250}" type="pres">
      <dgm:prSet presAssocID="{4564620E-1541-4F5C-8302-F0B08297B92C}" presName="childText" presStyleLbl="conFgAcc1" presStyleIdx="1" presStyleCnt="3">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 modelId="{95529FCF-3B6B-460A-9CC6-5594ED7121BB}" type="pres">
      <dgm:prSet presAssocID="{57185CAB-889D-4D06-90EA-8298109ED807}" presName="spaceBetweenRectangles" presStyleCnt="0"/>
      <dgm:spPr/>
    </dgm:pt>
    <dgm:pt modelId="{40F11CD0-F6C2-41CB-B73A-C4E9F37C1B3C}" type="pres">
      <dgm:prSet presAssocID="{A06D0D9D-9C61-4971-9B09-AC326CBA5AB9}" presName="parentLin" presStyleCnt="0"/>
      <dgm:spPr/>
    </dgm:pt>
    <dgm:pt modelId="{B8B1C7FB-B9E4-458B-A577-AD37A245449A}" type="pres">
      <dgm:prSet presAssocID="{A06D0D9D-9C61-4971-9B09-AC326CBA5AB9}" presName="parentLeftMargin" presStyleLbl="node1" presStyleIdx="1" presStyleCnt="3"/>
      <dgm:spPr/>
      <dgm:t>
        <a:bodyPr/>
        <a:lstStyle/>
        <a:p>
          <a:endParaRPr lang="en-US"/>
        </a:p>
      </dgm:t>
    </dgm:pt>
    <dgm:pt modelId="{48E6AE67-0A98-4072-BB77-98F38B05EE9E}" type="pres">
      <dgm:prSet presAssocID="{A06D0D9D-9C61-4971-9B09-AC326CBA5AB9}" presName="parentText" presStyleLbl="node1" presStyleIdx="2" presStyleCnt="3">
        <dgm:presLayoutVars>
          <dgm:chMax val="0"/>
          <dgm:bulletEnabled val="1"/>
        </dgm:presLayoutVars>
      </dgm:prSet>
      <dgm:spPr/>
      <dgm:t>
        <a:bodyPr/>
        <a:lstStyle/>
        <a:p>
          <a:endParaRPr lang="en-US"/>
        </a:p>
      </dgm:t>
    </dgm:pt>
    <dgm:pt modelId="{EEC2EF1C-6816-4401-8B96-7177134552D9}" type="pres">
      <dgm:prSet presAssocID="{A06D0D9D-9C61-4971-9B09-AC326CBA5AB9}" presName="negativeSpace" presStyleCnt="0"/>
      <dgm:spPr/>
    </dgm:pt>
    <dgm:pt modelId="{2EBE6D84-BA3C-4E68-805B-FD4526E82F9B}" type="pres">
      <dgm:prSet presAssocID="{A06D0D9D-9C61-4971-9B09-AC326CBA5AB9}" presName="childText" presStyleLbl="conFgAcc1" presStyleIdx="2" presStyleCnt="3">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Lst>
  <dgm:cxnLst>
    <dgm:cxn modelId="{3DAF8E24-B360-46B3-B45D-54FBF18D5205}" type="presOf" srcId="{4564620E-1541-4F5C-8302-F0B08297B92C}" destId="{0059B789-56C6-4282-83EE-FE26CB2F4584}" srcOrd="0" destOrd="0" presId="urn:microsoft.com/office/officeart/2005/8/layout/list1"/>
    <dgm:cxn modelId="{06BD5CE1-5EF7-426C-8745-88A8BD5A1288}" type="presOf" srcId="{4564620E-1541-4F5C-8302-F0B08297B92C}" destId="{08DDB122-C1B6-4F34-A29B-FAF075BA98F6}" srcOrd="1" destOrd="0" presId="urn:microsoft.com/office/officeart/2005/8/layout/list1"/>
    <dgm:cxn modelId="{0A1E625D-E9DE-44B2-950A-7596E58EEE78}" type="presOf" srcId="{93B281B7-6FB6-4F69-958C-CF7144BFD131}" destId="{B3539DD3-C19B-4366-A8A9-BA8F24318716}" srcOrd="1" destOrd="0" presId="urn:microsoft.com/office/officeart/2005/8/layout/list1"/>
    <dgm:cxn modelId="{63AA5F74-B1EC-484D-8F0B-5CF392A5904C}" type="presOf" srcId="{A06D0D9D-9C61-4971-9B09-AC326CBA5AB9}" destId="{48E6AE67-0A98-4072-BB77-98F38B05EE9E}" srcOrd="1" destOrd="0" presId="urn:microsoft.com/office/officeart/2005/8/layout/list1"/>
    <dgm:cxn modelId="{7F881552-9F3B-4FE1-B190-69EDFD383293}" srcId="{33F6399F-2C6A-47ED-A3B6-E6B7AF6BA6AA}" destId="{93B281B7-6FB6-4F69-958C-CF7144BFD131}" srcOrd="0" destOrd="0" parTransId="{0803BBC0-C1DB-4E17-97CA-5A81E272F6CF}" sibTransId="{AE74547D-AF53-44A3-B691-C3F4EA0E747B}"/>
    <dgm:cxn modelId="{7F809B25-F717-4B70-8066-47B1C953D429}" type="presOf" srcId="{33F6399F-2C6A-47ED-A3B6-E6B7AF6BA6AA}" destId="{A9D11340-7A95-480B-95CC-8469F95B67C3}" srcOrd="0" destOrd="0" presId="urn:microsoft.com/office/officeart/2005/8/layout/list1"/>
    <dgm:cxn modelId="{38BE6DE7-99B3-4AB5-A89E-4C54187012FF}" srcId="{33F6399F-2C6A-47ED-A3B6-E6B7AF6BA6AA}" destId="{4564620E-1541-4F5C-8302-F0B08297B92C}" srcOrd="1" destOrd="0" parTransId="{388EDDE5-854A-434F-965B-3B259260F06A}" sibTransId="{57185CAB-889D-4D06-90EA-8298109ED807}"/>
    <dgm:cxn modelId="{22B734B1-78C1-452A-8DB9-5117E40B73BE}" type="presOf" srcId="{A06D0D9D-9C61-4971-9B09-AC326CBA5AB9}" destId="{B8B1C7FB-B9E4-458B-A577-AD37A245449A}" srcOrd="0" destOrd="0" presId="urn:microsoft.com/office/officeart/2005/8/layout/list1"/>
    <dgm:cxn modelId="{0F9139E3-EBA3-4CD3-811D-20455ED45C64}" srcId="{33F6399F-2C6A-47ED-A3B6-E6B7AF6BA6AA}" destId="{A06D0D9D-9C61-4971-9B09-AC326CBA5AB9}" srcOrd="2" destOrd="0" parTransId="{9A19F210-045A-4A8E-8EA1-53B8C0FA51CF}" sibTransId="{DCB75C18-70D7-40FF-B9F0-3000B47E6EA6}"/>
    <dgm:cxn modelId="{0F6C788D-341E-4F8F-8DCF-7D6BCECA4F51}" type="presOf" srcId="{93B281B7-6FB6-4F69-958C-CF7144BFD131}" destId="{E7F73F23-A61E-49AB-AB98-8D5D95D030B8}" srcOrd="0" destOrd="0" presId="urn:microsoft.com/office/officeart/2005/8/layout/list1"/>
    <dgm:cxn modelId="{F0BE0D13-3AAD-4051-955D-1153ADCC14D9}" type="presParOf" srcId="{A9D11340-7A95-480B-95CC-8469F95B67C3}" destId="{02BD86FE-629F-4D7F-A337-6FB118D628C7}" srcOrd="0" destOrd="0" presId="urn:microsoft.com/office/officeart/2005/8/layout/list1"/>
    <dgm:cxn modelId="{D40059CB-C3EA-4D4F-818B-F411745BF0EE}" type="presParOf" srcId="{02BD86FE-629F-4D7F-A337-6FB118D628C7}" destId="{E7F73F23-A61E-49AB-AB98-8D5D95D030B8}" srcOrd="0" destOrd="0" presId="urn:microsoft.com/office/officeart/2005/8/layout/list1"/>
    <dgm:cxn modelId="{9F39D3E5-1C60-4F0E-B4F3-61EB24BB5C1C}" type="presParOf" srcId="{02BD86FE-629F-4D7F-A337-6FB118D628C7}" destId="{B3539DD3-C19B-4366-A8A9-BA8F24318716}" srcOrd="1" destOrd="0" presId="urn:microsoft.com/office/officeart/2005/8/layout/list1"/>
    <dgm:cxn modelId="{EEA375EA-5C83-4A4A-80DB-CD04085EC1F3}" type="presParOf" srcId="{A9D11340-7A95-480B-95CC-8469F95B67C3}" destId="{BAB301A9-BA3C-452F-934E-8649FEC9C765}" srcOrd="1" destOrd="0" presId="urn:microsoft.com/office/officeart/2005/8/layout/list1"/>
    <dgm:cxn modelId="{B6A8FF25-EB18-45CE-AF76-8F69AD1982FF}" type="presParOf" srcId="{A9D11340-7A95-480B-95CC-8469F95B67C3}" destId="{BD5500D5-E423-417C-8097-EE97ACE3FA15}" srcOrd="2" destOrd="0" presId="urn:microsoft.com/office/officeart/2005/8/layout/list1"/>
    <dgm:cxn modelId="{0EC9A4FE-4BD4-4146-B608-EBE703D02261}" type="presParOf" srcId="{A9D11340-7A95-480B-95CC-8469F95B67C3}" destId="{D7879371-0F8D-4209-BEE5-F8FDACD319B7}" srcOrd="3" destOrd="0" presId="urn:microsoft.com/office/officeart/2005/8/layout/list1"/>
    <dgm:cxn modelId="{B3E95A78-73F9-4934-9DF1-FC1AA040B81E}" type="presParOf" srcId="{A9D11340-7A95-480B-95CC-8469F95B67C3}" destId="{ADA46C33-99F9-45C0-962B-B17E7555548C}" srcOrd="4" destOrd="0" presId="urn:microsoft.com/office/officeart/2005/8/layout/list1"/>
    <dgm:cxn modelId="{C1763A85-D012-4CD7-B769-A90D07BCC3F4}" type="presParOf" srcId="{ADA46C33-99F9-45C0-962B-B17E7555548C}" destId="{0059B789-56C6-4282-83EE-FE26CB2F4584}" srcOrd="0" destOrd="0" presId="urn:microsoft.com/office/officeart/2005/8/layout/list1"/>
    <dgm:cxn modelId="{B7D5B89C-7993-468E-BCFE-A9E28F092F4E}" type="presParOf" srcId="{ADA46C33-99F9-45C0-962B-B17E7555548C}" destId="{08DDB122-C1B6-4F34-A29B-FAF075BA98F6}" srcOrd="1" destOrd="0" presId="urn:microsoft.com/office/officeart/2005/8/layout/list1"/>
    <dgm:cxn modelId="{14662BFD-31A1-4ACD-AFB1-C71A18F17A85}" type="presParOf" srcId="{A9D11340-7A95-480B-95CC-8469F95B67C3}" destId="{70C96296-B5CE-4889-99A4-323D367A6A68}" srcOrd="5" destOrd="0" presId="urn:microsoft.com/office/officeart/2005/8/layout/list1"/>
    <dgm:cxn modelId="{BEFD77F1-6E23-4084-94D0-794278FD4CA5}" type="presParOf" srcId="{A9D11340-7A95-480B-95CC-8469F95B67C3}" destId="{D2B2DE36-FECE-4C6C-80ED-00534C363250}" srcOrd="6" destOrd="0" presId="urn:microsoft.com/office/officeart/2005/8/layout/list1"/>
    <dgm:cxn modelId="{0CAC70B1-1CFF-43AD-AD0E-9C6E9930ACC1}" type="presParOf" srcId="{A9D11340-7A95-480B-95CC-8469F95B67C3}" destId="{95529FCF-3B6B-460A-9CC6-5594ED7121BB}" srcOrd="7" destOrd="0" presId="urn:microsoft.com/office/officeart/2005/8/layout/list1"/>
    <dgm:cxn modelId="{EE29B6B1-1068-416A-BA61-ACD028C08807}" type="presParOf" srcId="{A9D11340-7A95-480B-95CC-8469F95B67C3}" destId="{40F11CD0-F6C2-41CB-B73A-C4E9F37C1B3C}" srcOrd="8" destOrd="0" presId="urn:microsoft.com/office/officeart/2005/8/layout/list1"/>
    <dgm:cxn modelId="{E3E1F57E-750B-49BE-9EE7-9608784ACA73}" type="presParOf" srcId="{40F11CD0-F6C2-41CB-B73A-C4E9F37C1B3C}" destId="{B8B1C7FB-B9E4-458B-A577-AD37A245449A}" srcOrd="0" destOrd="0" presId="urn:microsoft.com/office/officeart/2005/8/layout/list1"/>
    <dgm:cxn modelId="{570EE3F9-6F15-4659-8493-8ADE129746FA}" type="presParOf" srcId="{40F11CD0-F6C2-41CB-B73A-C4E9F37C1B3C}" destId="{48E6AE67-0A98-4072-BB77-98F38B05EE9E}" srcOrd="1" destOrd="0" presId="urn:microsoft.com/office/officeart/2005/8/layout/list1"/>
    <dgm:cxn modelId="{CDE3D8CC-A180-48EA-A88B-BFB76FE9BFA4}" type="presParOf" srcId="{A9D11340-7A95-480B-95CC-8469F95B67C3}" destId="{EEC2EF1C-6816-4401-8B96-7177134552D9}" srcOrd="9" destOrd="0" presId="urn:microsoft.com/office/officeart/2005/8/layout/list1"/>
    <dgm:cxn modelId="{C3E95E41-2784-497A-BEF3-F2B08C28E3FD}" type="presParOf" srcId="{A9D11340-7A95-480B-95CC-8469F95B67C3}" destId="{2EBE6D84-BA3C-4E68-805B-FD4526E82F9B}" srcOrd="10"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EC84A959-391E-4558-909C-500E83E324CB}" type="doc">
      <dgm:prSet loTypeId="urn:microsoft.com/office/officeart/2005/8/layout/hierarchy4" loCatId="relationship" qsTypeId="urn:microsoft.com/office/officeart/2005/8/quickstyle/3d7" qsCatId="3D" csTypeId="urn:microsoft.com/office/officeart/2005/8/colors/accent1_2" csCatId="accent1" phldr="1"/>
      <dgm:spPr/>
      <dgm:t>
        <a:bodyPr/>
        <a:lstStyle/>
        <a:p>
          <a:endParaRPr lang="en-US"/>
        </a:p>
      </dgm:t>
    </dgm:pt>
    <dgm:pt modelId="{80B02C73-2679-483D-8C2F-46924F87137C}">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400" dirty="0" smtClean="0"/>
            <a:t>Any person who fraudulently induces persons  to invest money by making statement which is false, misleading or conceals any facts, shall be punishable .</a:t>
          </a:r>
          <a:endParaRPr lang="en-US" sz="2400" dirty="0"/>
        </a:p>
      </dgm:t>
    </dgm:pt>
    <dgm:pt modelId="{C5CDE9EC-E847-48F7-A53E-18E0A7715F67}" type="parTrans" cxnId="{2DFA4F65-008C-46C7-903F-BC4C553E9578}">
      <dgm:prSet/>
      <dgm:spPr/>
      <dgm:t>
        <a:bodyPr/>
        <a:lstStyle/>
        <a:p>
          <a:endParaRPr lang="en-US"/>
        </a:p>
      </dgm:t>
    </dgm:pt>
    <dgm:pt modelId="{3DDF1B85-5B61-4F6C-B1B5-583759740790}" type="sibTrans" cxnId="{2DFA4F65-008C-46C7-903F-BC4C553E9578}">
      <dgm:prSet/>
      <dgm:spPr/>
      <dgm:t>
        <a:bodyPr/>
        <a:lstStyle/>
        <a:p>
          <a:endParaRPr lang="en-US"/>
        </a:p>
      </dgm:t>
    </dgm:pt>
    <dgm:pt modelId="{2B4001AF-D091-4CB5-84B3-80BECA98C8E3}">
      <dgm:prSet phldrT="[Text]" custT="1">
        <dgm:style>
          <a:lnRef idx="1">
            <a:schemeClr val="dk1"/>
          </a:lnRef>
          <a:fillRef idx="2">
            <a:schemeClr val="dk1"/>
          </a:fillRef>
          <a:effectRef idx="1">
            <a:schemeClr val="dk1"/>
          </a:effectRef>
          <a:fontRef idx="minor">
            <a:schemeClr val="dk1"/>
          </a:fontRef>
        </dgm:style>
      </dgm:prSet>
      <dgm:spPr/>
      <dgm:t>
        <a:bodyPr/>
        <a:lstStyle/>
        <a:p>
          <a:r>
            <a:rPr lang="en-US" sz="2400" dirty="0" smtClean="0"/>
            <a:t>Independent directors shall be excluded for compulsory rotation of directors.</a:t>
          </a:r>
          <a:endParaRPr lang="en-US" sz="2400" dirty="0"/>
        </a:p>
      </dgm:t>
    </dgm:pt>
    <dgm:pt modelId="{7430A704-09F3-487F-8A69-7447463E1FC7}" type="parTrans" cxnId="{FC3C714B-8973-4B1D-A373-9469799D8673}">
      <dgm:prSet/>
      <dgm:spPr/>
      <dgm:t>
        <a:bodyPr/>
        <a:lstStyle/>
        <a:p>
          <a:endParaRPr lang="en-US"/>
        </a:p>
      </dgm:t>
    </dgm:pt>
    <dgm:pt modelId="{1F3950C4-19EA-41AB-9E59-D1402F952C9B}" type="sibTrans" cxnId="{FC3C714B-8973-4B1D-A373-9469799D8673}">
      <dgm:prSet/>
      <dgm:spPr/>
      <dgm:t>
        <a:bodyPr/>
        <a:lstStyle/>
        <a:p>
          <a:endParaRPr lang="en-US"/>
        </a:p>
      </dgm:t>
    </dgm:pt>
    <dgm:pt modelId="{49641670-457C-4512-877E-25E45EC35A6C}">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2000" dirty="0" smtClean="0"/>
            <a:t>Only one person could be able to form a Company</a:t>
          </a:r>
          <a:endParaRPr lang="en-US" sz="2000" dirty="0"/>
        </a:p>
      </dgm:t>
    </dgm:pt>
    <dgm:pt modelId="{5404D725-F5A7-4421-8391-92662F3A8963}" type="parTrans" cxnId="{4D6A2357-B660-4982-9150-34C63C3574F4}">
      <dgm:prSet/>
      <dgm:spPr/>
      <dgm:t>
        <a:bodyPr/>
        <a:lstStyle/>
        <a:p>
          <a:endParaRPr lang="en-US"/>
        </a:p>
      </dgm:t>
    </dgm:pt>
    <dgm:pt modelId="{D3D9DC52-4597-4131-A4D6-208AE61E23F4}" type="sibTrans" cxnId="{4D6A2357-B660-4982-9150-34C63C3574F4}">
      <dgm:prSet/>
      <dgm:spPr/>
      <dgm:t>
        <a:bodyPr/>
        <a:lstStyle/>
        <a:p>
          <a:endParaRPr lang="en-US"/>
        </a:p>
      </dgm:t>
    </dgm:pt>
    <dgm:pt modelId="{1A9544AB-9ABF-4940-A2B9-2ECFC43D4E7F}">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2000" dirty="0" smtClean="0"/>
            <a:t>Cost Records to be mandated for Companies engaged in production</a:t>
          </a:r>
          <a:endParaRPr lang="en-US" sz="2000" dirty="0"/>
        </a:p>
      </dgm:t>
    </dgm:pt>
    <dgm:pt modelId="{616A462C-D720-4F7D-85C8-38396F285F96}" type="parTrans" cxnId="{10415AAD-5395-449F-8FA3-B3A3F8C7CDAC}">
      <dgm:prSet/>
      <dgm:spPr/>
      <dgm:t>
        <a:bodyPr/>
        <a:lstStyle/>
        <a:p>
          <a:endParaRPr lang="en-US"/>
        </a:p>
      </dgm:t>
    </dgm:pt>
    <dgm:pt modelId="{61AB4657-221F-46EC-88EA-D833047CC5DC}" type="sibTrans" cxnId="{10415AAD-5395-449F-8FA3-B3A3F8C7CDAC}">
      <dgm:prSet/>
      <dgm:spPr/>
      <dgm:t>
        <a:bodyPr/>
        <a:lstStyle/>
        <a:p>
          <a:endParaRPr lang="en-US"/>
        </a:p>
      </dgm:t>
    </dgm:pt>
    <dgm:pt modelId="{3C71655E-EC90-47FA-912D-611DB464B54F}">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000" dirty="0" smtClean="0"/>
            <a:t>Independent Directors shall not get stock option.</a:t>
          </a:r>
          <a:endParaRPr lang="en-US" sz="2000" dirty="0"/>
        </a:p>
      </dgm:t>
    </dgm:pt>
    <dgm:pt modelId="{1AE5A67A-D565-4BCF-B3C2-99D414BA7A4D}" type="parTrans" cxnId="{F3B76295-8AF3-403F-BFF9-CF3590B5191A}">
      <dgm:prSet/>
      <dgm:spPr/>
      <dgm:t>
        <a:bodyPr/>
        <a:lstStyle/>
        <a:p>
          <a:endParaRPr lang="en-US"/>
        </a:p>
      </dgm:t>
    </dgm:pt>
    <dgm:pt modelId="{98001958-A9E1-48EC-8A17-DCF3727116B5}" type="sibTrans" cxnId="{F3B76295-8AF3-403F-BFF9-CF3590B5191A}">
      <dgm:prSet/>
      <dgm:spPr/>
      <dgm:t>
        <a:bodyPr/>
        <a:lstStyle/>
        <a:p>
          <a:endParaRPr lang="en-US"/>
        </a:p>
      </dgm:t>
    </dgm:pt>
    <dgm:pt modelId="{91AFA0C8-FC08-46C3-ADC6-8A34628E65AF}" type="pres">
      <dgm:prSet presAssocID="{EC84A959-391E-4558-909C-500E83E324CB}" presName="Name0" presStyleCnt="0">
        <dgm:presLayoutVars>
          <dgm:chPref val="1"/>
          <dgm:dir/>
          <dgm:animOne val="branch"/>
          <dgm:animLvl val="lvl"/>
          <dgm:resizeHandles/>
        </dgm:presLayoutVars>
      </dgm:prSet>
      <dgm:spPr/>
      <dgm:t>
        <a:bodyPr/>
        <a:lstStyle/>
        <a:p>
          <a:endParaRPr lang="en-US"/>
        </a:p>
      </dgm:t>
    </dgm:pt>
    <dgm:pt modelId="{254D5123-FF00-48DA-B83D-F2E4B7E98F8D}" type="pres">
      <dgm:prSet presAssocID="{80B02C73-2679-483D-8C2F-46924F87137C}" presName="vertOne" presStyleCnt="0"/>
      <dgm:spPr/>
    </dgm:pt>
    <dgm:pt modelId="{BAFF24B9-7D12-48EC-8854-20AD6364EA06}" type="pres">
      <dgm:prSet presAssocID="{80B02C73-2679-483D-8C2F-46924F87137C}" presName="txOne" presStyleLbl="node0" presStyleIdx="0" presStyleCnt="1" custLinFactNeighborX="-11" custLinFactNeighborY="-24944">
        <dgm:presLayoutVars>
          <dgm:chPref val="3"/>
        </dgm:presLayoutVars>
      </dgm:prSet>
      <dgm:spPr/>
      <dgm:t>
        <a:bodyPr/>
        <a:lstStyle/>
        <a:p>
          <a:endParaRPr lang="en-US"/>
        </a:p>
      </dgm:t>
    </dgm:pt>
    <dgm:pt modelId="{EC05C964-514E-45F2-BB2B-7E82F2A36BF0}" type="pres">
      <dgm:prSet presAssocID="{80B02C73-2679-483D-8C2F-46924F87137C}" presName="parTransOne" presStyleCnt="0"/>
      <dgm:spPr/>
    </dgm:pt>
    <dgm:pt modelId="{E537DB30-3A62-49D3-9305-F3F16DA0ED2E}" type="pres">
      <dgm:prSet presAssocID="{80B02C73-2679-483D-8C2F-46924F87137C}" presName="horzOne" presStyleCnt="0"/>
      <dgm:spPr/>
    </dgm:pt>
    <dgm:pt modelId="{077DADCE-7840-49E2-8D66-F2F699FE123E}" type="pres">
      <dgm:prSet presAssocID="{2B4001AF-D091-4CB5-84B3-80BECA98C8E3}" presName="vertTwo" presStyleCnt="0"/>
      <dgm:spPr/>
    </dgm:pt>
    <dgm:pt modelId="{48940C6F-B6C4-4690-AE38-E0CFB7CDBD64}" type="pres">
      <dgm:prSet presAssocID="{2B4001AF-D091-4CB5-84B3-80BECA98C8E3}" presName="txTwo" presStyleLbl="node2" presStyleIdx="0" presStyleCnt="2">
        <dgm:presLayoutVars>
          <dgm:chPref val="3"/>
        </dgm:presLayoutVars>
      </dgm:prSet>
      <dgm:spPr/>
      <dgm:t>
        <a:bodyPr/>
        <a:lstStyle/>
        <a:p>
          <a:endParaRPr lang="en-US"/>
        </a:p>
      </dgm:t>
    </dgm:pt>
    <dgm:pt modelId="{6DFD7044-C950-4527-A7F0-38081679D661}" type="pres">
      <dgm:prSet presAssocID="{2B4001AF-D091-4CB5-84B3-80BECA98C8E3}" presName="parTransTwo" presStyleCnt="0"/>
      <dgm:spPr/>
    </dgm:pt>
    <dgm:pt modelId="{3779E748-FB20-4EBF-99CA-BE44B8CFB222}" type="pres">
      <dgm:prSet presAssocID="{2B4001AF-D091-4CB5-84B3-80BECA98C8E3}" presName="horzTwo" presStyleCnt="0"/>
      <dgm:spPr/>
    </dgm:pt>
    <dgm:pt modelId="{A2AA64C1-799D-4D3A-B4D0-AD2ACDCC0A4A}" type="pres">
      <dgm:prSet presAssocID="{49641670-457C-4512-877E-25E45EC35A6C}" presName="vertThree" presStyleCnt="0"/>
      <dgm:spPr/>
    </dgm:pt>
    <dgm:pt modelId="{2EF968F3-052D-4B5F-9C10-F7A02EBCABCE}" type="pres">
      <dgm:prSet presAssocID="{49641670-457C-4512-877E-25E45EC35A6C}" presName="txThree" presStyleLbl="node3" presStyleIdx="0" presStyleCnt="2">
        <dgm:presLayoutVars>
          <dgm:chPref val="3"/>
        </dgm:presLayoutVars>
      </dgm:prSet>
      <dgm:spPr/>
      <dgm:t>
        <a:bodyPr/>
        <a:lstStyle/>
        <a:p>
          <a:endParaRPr lang="en-US"/>
        </a:p>
      </dgm:t>
    </dgm:pt>
    <dgm:pt modelId="{955263E0-C6A2-4996-9654-0C94EBB4ED43}" type="pres">
      <dgm:prSet presAssocID="{49641670-457C-4512-877E-25E45EC35A6C}" presName="horzThree" presStyleCnt="0"/>
      <dgm:spPr/>
    </dgm:pt>
    <dgm:pt modelId="{5FEF0541-675F-4CBA-973B-242C1A334902}" type="pres">
      <dgm:prSet presAssocID="{D3D9DC52-4597-4131-A4D6-208AE61E23F4}" presName="sibSpaceThree" presStyleCnt="0"/>
      <dgm:spPr/>
    </dgm:pt>
    <dgm:pt modelId="{942897E2-641C-49C5-B451-8415222D138F}" type="pres">
      <dgm:prSet presAssocID="{1A9544AB-9ABF-4940-A2B9-2ECFC43D4E7F}" presName="vertThree" presStyleCnt="0"/>
      <dgm:spPr/>
    </dgm:pt>
    <dgm:pt modelId="{6C503A2E-3146-4981-B3C7-2E410A7E1E4F}" type="pres">
      <dgm:prSet presAssocID="{1A9544AB-9ABF-4940-A2B9-2ECFC43D4E7F}" presName="txThree" presStyleLbl="node3" presStyleIdx="1" presStyleCnt="2" custLinFactNeighborX="63825" custLinFactNeighborY="8968">
        <dgm:presLayoutVars>
          <dgm:chPref val="3"/>
        </dgm:presLayoutVars>
      </dgm:prSet>
      <dgm:spPr/>
      <dgm:t>
        <a:bodyPr/>
        <a:lstStyle/>
        <a:p>
          <a:endParaRPr lang="en-US"/>
        </a:p>
      </dgm:t>
    </dgm:pt>
    <dgm:pt modelId="{D5FD5033-2BA5-40B1-9C8F-D3179C373E70}" type="pres">
      <dgm:prSet presAssocID="{1A9544AB-9ABF-4940-A2B9-2ECFC43D4E7F}" presName="horzThree" presStyleCnt="0"/>
      <dgm:spPr/>
    </dgm:pt>
    <dgm:pt modelId="{276E8023-7F5C-4421-A050-A55492182F6D}" type="pres">
      <dgm:prSet presAssocID="{1F3950C4-19EA-41AB-9E59-D1402F952C9B}" presName="sibSpaceTwo" presStyleCnt="0"/>
      <dgm:spPr/>
    </dgm:pt>
    <dgm:pt modelId="{232279B6-FB2F-4417-B61F-DC809FC03D61}" type="pres">
      <dgm:prSet presAssocID="{3C71655E-EC90-47FA-912D-611DB464B54F}" presName="vertTwo" presStyleCnt="0"/>
      <dgm:spPr/>
    </dgm:pt>
    <dgm:pt modelId="{A72A668F-16F5-4582-AC4D-79AB0C14CE5A}" type="pres">
      <dgm:prSet presAssocID="{3C71655E-EC90-47FA-912D-611DB464B54F}" presName="txTwo" presStyleLbl="node2" presStyleIdx="1" presStyleCnt="2">
        <dgm:presLayoutVars>
          <dgm:chPref val="3"/>
        </dgm:presLayoutVars>
      </dgm:prSet>
      <dgm:spPr/>
      <dgm:t>
        <a:bodyPr/>
        <a:lstStyle/>
        <a:p>
          <a:endParaRPr lang="en-US"/>
        </a:p>
      </dgm:t>
    </dgm:pt>
    <dgm:pt modelId="{6DF99507-4C82-4890-AB11-922245F987B4}" type="pres">
      <dgm:prSet presAssocID="{3C71655E-EC90-47FA-912D-611DB464B54F}" presName="horzTwo" presStyleCnt="0"/>
      <dgm:spPr/>
    </dgm:pt>
  </dgm:ptLst>
  <dgm:cxnLst>
    <dgm:cxn modelId="{2DFA4F65-008C-46C7-903F-BC4C553E9578}" srcId="{EC84A959-391E-4558-909C-500E83E324CB}" destId="{80B02C73-2679-483D-8C2F-46924F87137C}" srcOrd="0" destOrd="0" parTransId="{C5CDE9EC-E847-48F7-A53E-18E0A7715F67}" sibTransId="{3DDF1B85-5B61-4F6C-B1B5-583759740790}"/>
    <dgm:cxn modelId="{FC3C714B-8973-4B1D-A373-9469799D8673}" srcId="{80B02C73-2679-483D-8C2F-46924F87137C}" destId="{2B4001AF-D091-4CB5-84B3-80BECA98C8E3}" srcOrd="0" destOrd="0" parTransId="{7430A704-09F3-487F-8A69-7447463E1FC7}" sibTransId="{1F3950C4-19EA-41AB-9E59-D1402F952C9B}"/>
    <dgm:cxn modelId="{09310C82-39C8-40BC-9CD4-241E04D31910}" type="presOf" srcId="{EC84A959-391E-4558-909C-500E83E324CB}" destId="{91AFA0C8-FC08-46C3-ADC6-8A34628E65AF}" srcOrd="0" destOrd="0" presId="urn:microsoft.com/office/officeart/2005/8/layout/hierarchy4"/>
    <dgm:cxn modelId="{4D6A2357-B660-4982-9150-34C63C3574F4}" srcId="{2B4001AF-D091-4CB5-84B3-80BECA98C8E3}" destId="{49641670-457C-4512-877E-25E45EC35A6C}" srcOrd="0" destOrd="0" parTransId="{5404D725-F5A7-4421-8391-92662F3A8963}" sibTransId="{D3D9DC52-4597-4131-A4D6-208AE61E23F4}"/>
    <dgm:cxn modelId="{5B052B7D-B910-45EC-AF38-39F70C2329A9}" type="presOf" srcId="{3C71655E-EC90-47FA-912D-611DB464B54F}" destId="{A72A668F-16F5-4582-AC4D-79AB0C14CE5A}" srcOrd="0" destOrd="0" presId="urn:microsoft.com/office/officeart/2005/8/layout/hierarchy4"/>
    <dgm:cxn modelId="{8FE02F1E-E50A-4312-912A-3CB72CE4C7F8}" type="presOf" srcId="{1A9544AB-9ABF-4940-A2B9-2ECFC43D4E7F}" destId="{6C503A2E-3146-4981-B3C7-2E410A7E1E4F}" srcOrd="0" destOrd="0" presId="urn:microsoft.com/office/officeart/2005/8/layout/hierarchy4"/>
    <dgm:cxn modelId="{8EF9A377-33C3-4768-A3DD-D17A1121A9DB}" type="presOf" srcId="{80B02C73-2679-483D-8C2F-46924F87137C}" destId="{BAFF24B9-7D12-48EC-8854-20AD6364EA06}" srcOrd="0" destOrd="0" presId="urn:microsoft.com/office/officeart/2005/8/layout/hierarchy4"/>
    <dgm:cxn modelId="{12384958-861F-480B-9B96-D8AD99D05D8B}" type="presOf" srcId="{49641670-457C-4512-877E-25E45EC35A6C}" destId="{2EF968F3-052D-4B5F-9C10-F7A02EBCABCE}" srcOrd="0" destOrd="0" presId="urn:microsoft.com/office/officeart/2005/8/layout/hierarchy4"/>
    <dgm:cxn modelId="{7968C4F2-0062-45ED-8DC0-8317204D9328}" type="presOf" srcId="{2B4001AF-D091-4CB5-84B3-80BECA98C8E3}" destId="{48940C6F-B6C4-4690-AE38-E0CFB7CDBD64}" srcOrd="0" destOrd="0" presId="urn:microsoft.com/office/officeart/2005/8/layout/hierarchy4"/>
    <dgm:cxn modelId="{F3B76295-8AF3-403F-BFF9-CF3590B5191A}" srcId="{80B02C73-2679-483D-8C2F-46924F87137C}" destId="{3C71655E-EC90-47FA-912D-611DB464B54F}" srcOrd="1" destOrd="0" parTransId="{1AE5A67A-D565-4BCF-B3C2-99D414BA7A4D}" sibTransId="{98001958-A9E1-48EC-8A17-DCF3727116B5}"/>
    <dgm:cxn modelId="{10415AAD-5395-449F-8FA3-B3A3F8C7CDAC}" srcId="{2B4001AF-D091-4CB5-84B3-80BECA98C8E3}" destId="{1A9544AB-9ABF-4940-A2B9-2ECFC43D4E7F}" srcOrd="1" destOrd="0" parTransId="{616A462C-D720-4F7D-85C8-38396F285F96}" sibTransId="{61AB4657-221F-46EC-88EA-D833047CC5DC}"/>
    <dgm:cxn modelId="{E085AAE6-194D-417E-A1D8-66CC9EB0F3A0}" type="presParOf" srcId="{91AFA0C8-FC08-46C3-ADC6-8A34628E65AF}" destId="{254D5123-FF00-48DA-B83D-F2E4B7E98F8D}" srcOrd="0" destOrd="0" presId="urn:microsoft.com/office/officeart/2005/8/layout/hierarchy4"/>
    <dgm:cxn modelId="{9A388D3D-64C0-410B-810D-58D9083F0117}" type="presParOf" srcId="{254D5123-FF00-48DA-B83D-F2E4B7E98F8D}" destId="{BAFF24B9-7D12-48EC-8854-20AD6364EA06}" srcOrd="0" destOrd="0" presId="urn:microsoft.com/office/officeart/2005/8/layout/hierarchy4"/>
    <dgm:cxn modelId="{AA8E5819-1F2D-4646-813A-CCC502BE58E3}" type="presParOf" srcId="{254D5123-FF00-48DA-B83D-F2E4B7E98F8D}" destId="{EC05C964-514E-45F2-BB2B-7E82F2A36BF0}" srcOrd="1" destOrd="0" presId="urn:microsoft.com/office/officeart/2005/8/layout/hierarchy4"/>
    <dgm:cxn modelId="{C26BFB13-6FE6-47C6-8338-B4F3B9A5E6E2}" type="presParOf" srcId="{254D5123-FF00-48DA-B83D-F2E4B7E98F8D}" destId="{E537DB30-3A62-49D3-9305-F3F16DA0ED2E}" srcOrd="2" destOrd="0" presId="urn:microsoft.com/office/officeart/2005/8/layout/hierarchy4"/>
    <dgm:cxn modelId="{3C7D517D-9AF9-457F-9ADD-389042057B31}" type="presParOf" srcId="{E537DB30-3A62-49D3-9305-F3F16DA0ED2E}" destId="{077DADCE-7840-49E2-8D66-F2F699FE123E}" srcOrd="0" destOrd="0" presId="urn:microsoft.com/office/officeart/2005/8/layout/hierarchy4"/>
    <dgm:cxn modelId="{348F7A70-4FD2-4570-A832-53DFABD216C2}" type="presParOf" srcId="{077DADCE-7840-49E2-8D66-F2F699FE123E}" destId="{48940C6F-B6C4-4690-AE38-E0CFB7CDBD64}" srcOrd="0" destOrd="0" presId="urn:microsoft.com/office/officeart/2005/8/layout/hierarchy4"/>
    <dgm:cxn modelId="{367074B3-1564-48CC-A36E-278ED2392E47}" type="presParOf" srcId="{077DADCE-7840-49E2-8D66-F2F699FE123E}" destId="{6DFD7044-C950-4527-A7F0-38081679D661}" srcOrd="1" destOrd="0" presId="urn:microsoft.com/office/officeart/2005/8/layout/hierarchy4"/>
    <dgm:cxn modelId="{43A8BF10-97B6-421F-B73A-E5A4CCB303EF}" type="presParOf" srcId="{077DADCE-7840-49E2-8D66-F2F699FE123E}" destId="{3779E748-FB20-4EBF-99CA-BE44B8CFB222}" srcOrd="2" destOrd="0" presId="urn:microsoft.com/office/officeart/2005/8/layout/hierarchy4"/>
    <dgm:cxn modelId="{855F88B4-15D6-49DC-99D5-833B2DD86C5C}" type="presParOf" srcId="{3779E748-FB20-4EBF-99CA-BE44B8CFB222}" destId="{A2AA64C1-799D-4D3A-B4D0-AD2ACDCC0A4A}" srcOrd="0" destOrd="0" presId="urn:microsoft.com/office/officeart/2005/8/layout/hierarchy4"/>
    <dgm:cxn modelId="{8C5C8285-B35A-46F3-B532-B8C453DF30F9}" type="presParOf" srcId="{A2AA64C1-799D-4D3A-B4D0-AD2ACDCC0A4A}" destId="{2EF968F3-052D-4B5F-9C10-F7A02EBCABCE}" srcOrd="0" destOrd="0" presId="urn:microsoft.com/office/officeart/2005/8/layout/hierarchy4"/>
    <dgm:cxn modelId="{45396F20-49EE-4B0B-B40A-16C36DBEC4C6}" type="presParOf" srcId="{A2AA64C1-799D-4D3A-B4D0-AD2ACDCC0A4A}" destId="{955263E0-C6A2-4996-9654-0C94EBB4ED43}" srcOrd="1" destOrd="0" presId="urn:microsoft.com/office/officeart/2005/8/layout/hierarchy4"/>
    <dgm:cxn modelId="{317D537E-0F52-4707-B1F3-40625BF3D53C}" type="presParOf" srcId="{3779E748-FB20-4EBF-99CA-BE44B8CFB222}" destId="{5FEF0541-675F-4CBA-973B-242C1A334902}" srcOrd="1" destOrd="0" presId="urn:microsoft.com/office/officeart/2005/8/layout/hierarchy4"/>
    <dgm:cxn modelId="{51B70ED2-D597-4735-858A-5C0475B3B225}" type="presParOf" srcId="{3779E748-FB20-4EBF-99CA-BE44B8CFB222}" destId="{942897E2-641C-49C5-B451-8415222D138F}" srcOrd="2" destOrd="0" presId="urn:microsoft.com/office/officeart/2005/8/layout/hierarchy4"/>
    <dgm:cxn modelId="{08EB46CA-BA0A-4FAF-BF4F-E05047B96C4D}" type="presParOf" srcId="{942897E2-641C-49C5-B451-8415222D138F}" destId="{6C503A2E-3146-4981-B3C7-2E410A7E1E4F}" srcOrd="0" destOrd="0" presId="urn:microsoft.com/office/officeart/2005/8/layout/hierarchy4"/>
    <dgm:cxn modelId="{B5A07FEA-9B04-4D56-BC1E-D1A9BFE27DB7}" type="presParOf" srcId="{942897E2-641C-49C5-B451-8415222D138F}" destId="{D5FD5033-2BA5-40B1-9C8F-D3179C373E70}" srcOrd="1" destOrd="0" presId="urn:microsoft.com/office/officeart/2005/8/layout/hierarchy4"/>
    <dgm:cxn modelId="{40954634-BF37-408A-93E3-C4ABEDD81A0E}" type="presParOf" srcId="{E537DB30-3A62-49D3-9305-F3F16DA0ED2E}" destId="{276E8023-7F5C-4421-A050-A55492182F6D}" srcOrd="1" destOrd="0" presId="urn:microsoft.com/office/officeart/2005/8/layout/hierarchy4"/>
    <dgm:cxn modelId="{582685DA-96D5-4553-8544-E744790BCB23}" type="presParOf" srcId="{E537DB30-3A62-49D3-9305-F3F16DA0ED2E}" destId="{232279B6-FB2F-4417-B61F-DC809FC03D61}" srcOrd="2" destOrd="0" presId="urn:microsoft.com/office/officeart/2005/8/layout/hierarchy4"/>
    <dgm:cxn modelId="{42E8F52B-0EF3-4F4C-8290-734201CF1D79}" type="presParOf" srcId="{232279B6-FB2F-4417-B61F-DC809FC03D61}" destId="{A72A668F-16F5-4582-AC4D-79AB0C14CE5A}" srcOrd="0" destOrd="0" presId="urn:microsoft.com/office/officeart/2005/8/layout/hierarchy4"/>
    <dgm:cxn modelId="{1C3BF859-2DEE-4E42-9999-E1C58CB9F251}" type="presParOf" srcId="{232279B6-FB2F-4417-B61F-DC809FC03D61}" destId="{6DF99507-4C82-4890-AB11-922245F987B4}" srcOrd="1" destOrd="0" presId="urn:microsoft.com/office/officeart/2005/8/layout/hierarchy4"/>
  </dgm:cxnLst>
  <dgm:bg/>
  <dgm:whole/>
</dgm:dataModel>
</file>

<file path=ppt/diagrams/layout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64FAEA-66E6-4118-9084-1CB778CF37FB}" type="datetimeFigureOut">
              <a:rPr lang="en-US" smtClean="0"/>
              <a:pPr/>
              <a:t>11/19/2012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9ABB11-7141-4232-8F74-7072912D093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800" i="1"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0" dirty="0"/>
          </a:p>
        </p:txBody>
      </p:sp>
      <p:sp>
        <p:nvSpPr>
          <p:cNvPr id="4" name="Slide Number Placeholder 3"/>
          <p:cNvSpPr>
            <a:spLocks noGrp="1"/>
          </p:cNvSpPr>
          <p:nvPr>
            <p:ph type="sldNum" sz="quarter" idx="10"/>
          </p:nvPr>
        </p:nvSpPr>
        <p:spPr/>
        <p:txBody>
          <a:bodyPr/>
          <a:lstStyle/>
          <a:p>
            <a:fld id="{EF9ABB11-7141-4232-8F74-7072912D093E}"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A0724C6-046F-476B-B2E8-7E713513B1C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724C6-046F-476B-B2E8-7E713513B1C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724C6-046F-476B-B2E8-7E713513B1C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48645AB-E55C-4A7D-AEE3-4A16312C40C8}" type="datetimeFigureOut">
              <a:rPr lang="en-US" smtClean="0"/>
              <a:pPr/>
              <a:t>11/19/2012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A0724C6-046F-476B-B2E8-7E713513B1C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8645AB-E55C-4A7D-AEE3-4A16312C40C8}" type="datetimeFigureOut">
              <a:rPr lang="en-US" smtClean="0"/>
              <a:pPr/>
              <a:t>11/19/2012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A0724C6-046F-476B-B2E8-7E713513B1C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0511306">
            <a:off x="797645" y="1021295"/>
            <a:ext cx="7772400" cy="1470025"/>
          </a:xfrm>
          <a:ln/>
        </p:spPr>
        <p:style>
          <a:lnRef idx="1">
            <a:schemeClr val="accent6"/>
          </a:lnRef>
          <a:fillRef idx="3">
            <a:schemeClr val="accent6"/>
          </a:fillRef>
          <a:effectRef idx="2">
            <a:schemeClr val="accent6"/>
          </a:effectRef>
          <a:fontRef idx="minor">
            <a:schemeClr val="lt1"/>
          </a:fontRef>
        </p:style>
        <p:txBody>
          <a:bodyPr>
            <a:normAutofit fontScale="90000"/>
          </a:bodyPr>
          <a:lstStyle/>
          <a:p>
            <a:pPr algn="ctr"/>
            <a:r>
              <a:rPr lang="en-US" dirty="0" smtClean="0">
                <a:solidFill>
                  <a:schemeClr val="accent5">
                    <a:lumMod val="50000"/>
                  </a:schemeClr>
                </a:solidFill>
              </a:rPr>
              <a:t>NEW COMPANIES BILL 2011</a:t>
            </a:r>
            <a:br>
              <a:rPr lang="en-US" dirty="0" smtClean="0">
                <a:solidFill>
                  <a:schemeClr val="accent5">
                    <a:lumMod val="50000"/>
                  </a:schemeClr>
                </a:solidFill>
              </a:rPr>
            </a:br>
            <a:endParaRPr lang="en-US" dirty="0">
              <a:solidFill>
                <a:schemeClr val="accent5">
                  <a:lumMod val="50000"/>
                </a:schemeClr>
              </a:solidFill>
            </a:endParaRPr>
          </a:p>
        </p:txBody>
      </p:sp>
      <p:sp>
        <p:nvSpPr>
          <p:cNvPr id="3" name="Subtitle 2"/>
          <p:cNvSpPr>
            <a:spLocks noGrp="1"/>
          </p:cNvSpPr>
          <p:nvPr>
            <p:ph type="subTitle" idx="1"/>
          </p:nvPr>
        </p:nvSpPr>
        <p:spPr>
          <a:xfrm>
            <a:off x="3124200" y="4343400"/>
            <a:ext cx="4724400" cy="609600"/>
          </a:xfrm>
        </p:spPr>
        <p:style>
          <a:lnRef idx="1">
            <a:schemeClr val="accent3"/>
          </a:lnRef>
          <a:fillRef idx="2">
            <a:schemeClr val="accent3"/>
          </a:fillRef>
          <a:effectRef idx="1">
            <a:schemeClr val="accent3"/>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MAJOR CHANGES</a:t>
            </a:r>
          </a:p>
        </p:txBody>
      </p:sp>
      <p:cxnSp>
        <p:nvCxnSpPr>
          <p:cNvPr id="5" name="Straight Arrow Connector 4"/>
          <p:cNvCxnSpPr/>
          <p:nvPr/>
        </p:nvCxnSpPr>
        <p:spPr>
          <a:xfrm rot="5400000">
            <a:off x="4914900" y="2400300"/>
            <a:ext cx="2438400" cy="14478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6" name="TextBox 5"/>
          <p:cNvSpPr txBox="1"/>
          <p:nvPr/>
        </p:nvSpPr>
        <p:spPr>
          <a:xfrm>
            <a:off x="0" y="6211669"/>
            <a:ext cx="2971800"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000" dirty="0" smtClean="0">
                <a:solidFill>
                  <a:schemeClr val="bg2">
                    <a:lumMod val="75000"/>
                  </a:schemeClr>
                </a:solidFill>
              </a:rPr>
              <a:t>Presented by</a:t>
            </a:r>
          </a:p>
          <a:p>
            <a:r>
              <a:rPr lang="en-US" sz="2000" dirty="0" smtClean="0">
                <a:solidFill>
                  <a:schemeClr val="bg2">
                    <a:lumMod val="75000"/>
                  </a:schemeClr>
                </a:solidFill>
              </a:rPr>
              <a:t>Shubhradip Bose</a:t>
            </a:r>
            <a:endParaRPr lang="en-US" sz="2000"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en-US" sz="3600" dirty="0" smtClean="0">
                <a:solidFill>
                  <a:srgbClr val="000000"/>
                </a:solidFill>
              </a:rPr>
              <a:t>General Meeting                      </a:t>
            </a:r>
            <a:r>
              <a:rPr lang="en-US" sz="2000" dirty="0" smtClean="0">
                <a:solidFill>
                  <a:srgbClr val="FF0000"/>
                </a:solidFill>
              </a:rPr>
              <a:t>Contd.</a:t>
            </a:r>
            <a:endParaRPr lang="en-US" dirty="0"/>
          </a:p>
        </p:txBody>
      </p:sp>
      <p:sp>
        <p:nvSpPr>
          <p:cNvPr id="3" name="Content Placeholder 2"/>
          <p:cNvSpPr>
            <a:spLocks noGrp="1"/>
          </p:cNvSpPr>
          <p:nvPr>
            <p:ph idx="1"/>
          </p:nvPr>
        </p:nvSpPr>
        <p:spPr/>
        <p:txBody>
          <a:bodyPr>
            <a:normAutofit/>
          </a:bodyPr>
          <a:lstStyle/>
          <a:p>
            <a:pPr>
              <a:buNone/>
            </a:pPr>
            <a:r>
              <a:rPr lang="en-US" sz="3200" i="1" dirty="0" smtClean="0"/>
              <a:t>                 Vote By Electronic Means</a:t>
            </a:r>
            <a:endParaRPr lang="en-US" sz="3200" i="1" dirty="0"/>
          </a:p>
        </p:txBody>
      </p:sp>
      <p:sp>
        <p:nvSpPr>
          <p:cNvPr id="4" name="Up-Down Arrow 3"/>
          <p:cNvSpPr/>
          <p:nvPr/>
        </p:nvSpPr>
        <p:spPr>
          <a:xfrm>
            <a:off x="4343400" y="2590800"/>
            <a:ext cx="304800" cy="9906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71600" y="3962400"/>
            <a:ext cx="6324600"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Central Government May prescribe the class or classes of Companies and manner in which a member may exercise his right to vote by electronic means.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83058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Secretarial Audit</a:t>
            </a:r>
            <a:endParaRPr lang="en-US" sz="3600" dirty="0">
              <a:solidFill>
                <a:srgbClr val="000000"/>
              </a:solidFill>
            </a:endParaRPr>
          </a:p>
        </p:txBody>
      </p:sp>
      <p:graphicFrame>
        <p:nvGraphicFramePr>
          <p:cNvPr id="18" name="Diagram 17"/>
          <p:cNvGraphicFramePr/>
          <p:nvPr/>
        </p:nvGraphicFramePr>
        <p:xfrm>
          <a:off x="1447800" y="2438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Clause 204 of Companies Bill, 2011</a:t>
            </a:r>
            <a:endParaRPr lang="en-US" sz="3600" dirty="0">
              <a:solidFill>
                <a:srgbClr val="000000"/>
              </a:solidFill>
            </a:endParaRPr>
          </a:p>
        </p:txBody>
      </p:sp>
      <p:sp>
        <p:nvSpPr>
          <p:cNvPr id="3" name="Content Placeholder 2"/>
          <p:cNvSpPr>
            <a:spLocks noGrp="1"/>
          </p:cNvSpPr>
          <p:nvPr>
            <p:ph idx="1"/>
          </p:nvPr>
        </p:nvSpPr>
        <p:spPr>
          <a:xfrm>
            <a:off x="533400" y="2209800"/>
            <a:ext cx="7924800" cy="3931920"/>
          </a:xfrm>
        </p:spPr>
        <p:style>
          <a:lnRef idx="1">
            <a:schemeClr val="dk1"/>
          </a:lnRef>
          <a:fillRef idx="2">
            <a:schemeClr val="dk1"/>
          </a:fillRef>
          <a:effectRef idx="1">
            <a:schemeClr val="dk1"/>
          </a:effectRef>
          <a:fontRef idx="minor">
            <a:schemeClr val="dk1"/>
          </a:fontRef>
        </p:style>
        <p:txBody>
          <a:bodyPr>
            <a:normAutofit lnSpcReduction="10000"/>
          </a:bodyPr>
          <a:lstStyle/>
          <a:p>
            <a:r>
              <a:rPr lang="en-US" sz="2400" dirty="0" smtClean="0">
                <a:solidFill>
                  <a:schemeClr val="accent6">
                    <a:lumMod val="50000"/>
                  </a:schemeClr>
                </a:solidFill>
                <a:latin typeface="Times New Roman" pitchFamily="18" charset="0"/>
                <a:cs typeface="Times New Roman" pitchFamily="18" charset="0"/>
              </a:rPr>
              <a:t>Every listed Company and Company belonging to other class of Companies as may be prescribed, shall annex with its Board’s Report a </a:t>
            </a:r>
            <a:r>
              <a:rPr lang="en-US" sz="2400" b="1" dirty="0" smtClean="0">
                <a:solidFill>
                  <a:schemeClr val="accent6">
                    <a:lumMod val="50000"/>
                  </a:schemeClr>
                </a:solidFill>
                <a:latin typeface="Times New Roman" pitchFamily="18" charset="0"/>
                <a:cs typeface="Times New Roman" pitchFamily="18" charset="0"/>
              </a:rPr>
              <a:t>Secretarial Audit Report, </a:t>
            </a:r>
            <a:r>
              <a:rPr lang="en-US" sz="2400" dirty="0" smtClean="0">
                <a:solidFill>
                  <a:schemeClr val="accent6">
                    <a:lumMod val="50000"/>
                  </a:schemeClr>
                </a:solidFill>
                <a:latin typeface="Times New Roman" pitchFamily="18" charset="0"/>
                <a:cs typeface="Times New Roman" pitchFamily="18" charset="0"/>
              </a:rPr>
              <a:t>given by a </a:t>
            </a:r>
            <a:r>
              <a:rPr lang="en-US" sz="2400" b="1" dirty="0" smtClean="0">
                <a:solidFill>
                  <a:schemeClr val="accent6">
                    <a:lumMod val="50000"/>
                  </a:schemeClr>
                </a:solidFill>
                <a:latin typeface="Times New Roman" pitchFamily="18" charset="0"/>
                <a:cs typeface="Times New Roman" pitchFamily="18" charset="0"/>
              </a:rPr>
              <a:t>Company Secretary in practice </a:t>
            </a:r>
            <a:r>
              <a:rPr lang="en-US" sz="2400" dirty="0" smtClean="0">
                <a:solidFill>
                  <a:schemeClr val="accent6">
                    <a:lumMod val="50000"/>
                  </a:schemeClr>
                </a:solidFill>
                <a:latin typeface="Times New Roman" pitchFamily="18" charset="0"/>
                <a:cs typeface="Times New Roman" pitchFamily="18" charset="0"/>
              </a:rPr>
              <a:t>, for auditing the secretarial and related records of the Company.</a:t>
            </a:r>
          </a:p>
          <a:p>
            <a:pPr>
              <a:buNone/>
            </a:pPr>
            <a:endParaRPr lang="en-US" sz="2400" dirty="0" smtClean="0">
              <a:solidFill>
                <a:schemeClr val="accent6">
                  <a:lumMod val="50000"/>
                </a:schemeClr>
              </a:solidFill>
              <a:latin typeface="Times New Roman" pitchFamily="18" charset="0"/>
              <a:cs typeface="Times New Roman" pitchFamily="18" charset="0"/>
            </a:endParaRPr>
          </a:p>
          <a:p>
            <a:pPr>
              <a:buNone/>
            </a:pPr>
            <a:r>
              <a:rPr lang="en-US" sz="2400" dirty="0" smtClean="0">
                <a:solidFill>
                  <a:schemeClr val="accent6">
                    <a:lumMod val="50000"/>
                  </a:schemeClr>
                </a:solidFill>
                <a:latin typeface="Times New Roman" pitchFamily="18" charset="0"/>
                <a:cs typeface="Times New Roman" pitchFamily="18" charset="0"/>
              </a:rPr>
              <a:t>      The Board of Directors, in their report shall explain in full any qualification or observation or other remarks made by the Company Secretary in practice in his report.</a:t>
            </a:r>
          </a:p>
          <a:p>
            <a:pPr>
              <a:buNone/>
            </a:pPr>
            <a:r>
              <a:rPr lang="en-US" sz="2400" dirty="0" smtClean="0">
                <a:solidFill>
                  <a:schemeClr val="accent6">
                    <a:lumMod val="50000"/>
                  </a:schemeClr>
                </a:solidFill>
                <a:latin typeface="Times New Roman" pitchFamily="18" charset="0"/>
                <a:cs typeface="Times New Roman" pitchFamily="18" charset="0"/>
              </a:rPr>
              <a:t>        </a:t>
            </a:r>
            <a:endParaRPr lang="en-US" sz="2400" dirty="0">
              <a:solidFill>
                <a:schemeClr val="accent6">
                  <a:lumMod val="50000"/>
                </a:schemeClr>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1143000"/>
          </a:xfrm>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Scope of Secretarial Audit</a:t>
            </a:r>
            <a:endParaRPr lang="en-US" sz="3600" dirty="0"/>
          </a:p>
        </p:txBody>
      </p:sp>
      <p:sp>
        <p:nvSpPr>
          <p:cNvPr id="6" name="Oval 5"/>
          <p:cNvSpPr/>
          <p:nvPr/>
        </p:nvSpPr>
        <p:spPr>
          <a:xfrm>
            <a:off x="533400" y="4800600"/>
            <a:ext cx="1676400" cy="914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685800" y="5029200"/>
            <a:ext cx="1752600" cy="646331"/>
          </a:xfrm>
          <a:prstGeom prst="rect">
            <a:avLst/>
          </a:prstGeom>
          <a:noFill/>
        </p:spPr>
        <p:txBody>
          <a:bodyPr wrap="square" rtlCol="0">
            <a:spAutoFit/>
          </a:bodyPr>
          <a:lstStyle/>
          <a:p>
            <a:r>
              <a:rPr lang="en-US" dirty="0" smtClean="0"/>
              <a:t>Compliance</a:t>
            </a:r>
          </a:p>
          <a:p>
            <a:r>
              <a:rPr lang="en-US" dirty="0" smtClean="0"/>
              <a:t>      Laws</a:t>
            </a:r>
            <a:endParaRPr lang="en-US" dirty="0"/>
          </a:p>
        </p:txBody>
      </p:sp>
      <p:sp>
        <p:nvSpPr>
          <p:cNvPr id="8" name="Round Same Side Corner Rectangle 7"/>
          <p:cNvSpPr/>
          <p:nvPr/>
        </p:nvSpPr>
        <p:spPr>
          <a:xfrm>
            <a:off x="1219200" y="2057400"/>
            <a:ext cx="2209800" cy="4572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1371600" y="2133600"/>
            <a:ext cx="2133600" cy="369332"/>
          </a:xfrm>
          <a:prstGeom prst="rect">
            <a:avLst/>
          </a:prstGeom>
          <a:noFill/>
        </p:spPr>
        <p:txBody>
          <a:bodyPr wrap="square" rtlCol="0">
            <a:spAutoFit/>
          </a:bodyPr>
          <a:lstStyle/>
          <a:p>
            <a:r>
              <a:rPr lang="en-US" dirty="0" smtClean="0"/>
              <a:t>Companies Act</a:t>
            </a:r>
            <a:endParaRPr lang="en-US" dirty="0"/>
          </a:p>
        </p:txBody>
      </p:sp>
      <p:cxnSp>
        <p:nvCxnSpPr>
          <p:cNvPr id="10" name="Straight Arrow Connector 9"/>
          <p:cNvCxnSpPr>
            <a:stCxn id="6" idx="0"/>
          </p:cNvCxnSpPr>
          <p:nvPr/>
        </p:nvCxnSpPr>
        <p:spPr>
          <a:xfrm rot="5400000" flipH="1" flipV="1">
            <a:off x="571500" y="3314700"/>
            <a:ext cx="2286000" cy="68580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12" name="Round Same Side Corner Rectangle 11"/>
          <p:cNvSpPr/>
          <p:nvPr/>
        </p:nvSpPr>
        <p:spPr>
          <a:xfrm>
            <a:off x="3048000" y="2743200"/>
            <a:ext cx="2286000" cy="6096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3048000" y="2971800"/>
            <a:ext cx="2286000" cy="369332"/>
          </a:xfrm>
          <a:prstGeom prst="rect">
            <a:avLst/>
          </a:prstGeom>
          <a:noFill/>
        </p:spPr>
        <p:txBody>
          <a:bodyPr wrap="square" rtlCol="0">
            <a:spAutoFit/>
          </a:bodyPr>
          <a:lstStyle/>
          <a:p>
            <a:r>
              <a:rPr lang="en-US" dirty="0" smtClean="0"/>
              <a:t>Listing Agreements</a:t>
            </a:r>
            <a:endParaRPr lang="en-US" dirty="0"/>
          </a:p>
        </p:txBody>
      </p:sp>
      <p:cxnSp>
        <p:nvCxnSpPr>
          <p:cNvPr id="14" name="Straight Arrow Connector 13"/>
          <p:cNvCxnSpPr>
            <a:stCxn id="6" idx="7"/>
          </p:cNvCxnSpPr>
          <p:nvPr/>
        </p:nvCxnSpPr>
        <p:spPr>
          <a:xfrm rot="5400000" flipH="1" flipV="1">
            <a:off x="1867693" y="3449405"/>
            <a:ext cx="1581711" cy="1388503"/>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16" name="Round Same Side Corner Rectangle 15"/>
          <p:cNvSpPr/>
          <p:nvPr/>
        </p:nvSpPr>
        <p:spPr>
          <a:xfrm>
            <a:off x="4648200" y="3886200"/>
            <a:ext cx="2209800" cy="3048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648200" y="3886200"/>
            <a:ext cx="2286000" cy="369332"/>
          </a:xfrm>
          <a:prstGeom prst="rect">
            <a:avLst/>
          </a:prstGeom>
          <a:noFill/>
        </p:spPr>
        <p:txBody>
          <a:bodyPr wrap="square" rtlCol="0">
            <a:spAutoFit/>
          </a:bodyPr>
          <a:lstStyle/>
          <a:p>
            <a:r>
              <a:rPr lang="en-US" dirty="0" smtClean="0"/>
              <a:t>Sebi &amp; Security Laws</a:t>
            </a:r>
            <a:endParaRPr lang="en-US" dirty="0"/>
          </a:p>
        </p:txBody>
      </p:sp>
      <p:cxnSp>
        <p:nvCxnSpPr>
          <p:cNvPr id="18" name="Straight Arrow Connector 17"/>
          <p:cNvCxnSpPr/>
          <p:nvPr/>
        </p:nvCxnSpPr>
        <p:spPr>
          <a:xfrm flipV="1">
            <a:off x="2209800" y="4191000"/>
            <a:ext cx="2362200" cy="106680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20" name="Round Same Side Corner Rectangle 19"/>
          <p:cNvSpPr/>
          <p:nvPr/>
        </p:nvSpPr>
        <p:spPr>
          <a:xfrm>
            <a:off x="4724400" y="5029200"/>
            <a:ext cx="2286000" cy="5334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TextBox 18"/>
          <p:cNvSpPr txBox="1"/>
          <p:nvPr/>
        </p:nvSpPr>
        <p:spPr>
          <a:xfrm>
            <a:off x="4800600" y="5181600"/>
            <a:ext cx="2133600" cy="369332"/>
          </a:xfrm>
          <a:prstGeom prst="rect">
            <a:avLst/>
          </a:prstGeom>
          <a:noFill/>
        </p:spPr>
        <p:txBody>
          <a:bodyPr wrap="square" rtlCol="0">
            <a:spAutoFit/>
          </a:bodyPr>
          <a:lstStyle/>
          <a:p>
            <a:r>
              <a:rPr lang="en-US" dirty="0" smtClean="0"/>
              <a:t>Industrial Laws</a:t>
            </a:r>
            <a:endParaRPr lang="en-US" dirty="0"/>
          </a:p>
        </p:txBody>
      </p:sp>
      <p:cxnSp>
        <p:nvCxnSpPr>
          <p:cNvPr id="22" name="Straight Arrow Connector 21"/>
          <p:cNvCxnSpPr>
            <a:endCxn id="20" idx="2"/>
          </p:cNvCxnSpPr>
          <p:nvPr/>
        </p:nvCxnSpPr>
        <p:spPr>
          <a:xfrm flipV="1">
            <a:off x="2133600" y="5295900"/>
            <a:ext cx="2590800" cy="11430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24" name="Round Same Side Corner Rectangle 23"/>
          <p:cNvSpPr/>
          <p:nvPr/>
        </p:nvSpPr>
        <p:spPr>
          <a:xfrm>
            <a:off x="3276600" y="6172200"/>
            <a:ext cx="2362200" cy="3048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TextBox 22"/>
          <p:cNvSpPr txBox="1"/>
          <p:nvPr/>
        </p:nvSpPr>
        <p:spPr>
          <a:xfrm>
            <a:off x="3352800" y="6172200"/>
            <a:ext cx="2286000" cy="369332"/>
          </a:xfrm>
          <a:prstGeom prst="rect">
            <a:avLst/>
          </a:prstGeom>
          <a:noFill/>
        </p:spPr>
        <p:txBody>
          <a:bodyPr wrap="square" rtlCol="0">
            <a:spAutoFit/>
          </a:bodyPr>
          <a:lstStyle/>
          <a:p>
            <a:r>
              <a:rPr lang="en-US" dirty="0" smtClean="0"/>
              <a:t>Competition Laws</a:t>
            </a:r>
            <a:endParaRPr lang="en-US" dirty="0"/>
          </a:p>
        </p:txBody>
      </p:sp>
      <p:cxnSp>
        <p:nvCxnSpPr>
          <p:cNvPr id="26" name="Straight Arrow Connector 25"/>
          <p:cNvCxnSpPr>
            <a:endCxn id="24" idx="2"/>
          </p:cNvCxnSpPr>
          <p:nvPr/>
        </p:nvCxnSpPr>
        <p:spPr>
          <a:xfrm>
            <a:off x="1676400" y="5715000"/>
            <a:ext cx="1600200" cy="60960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latin typeface="+mn-lt"/>
              </a:rPr>
              <a:t>Charges (Clause 77)</a:t>
            </a:r>
            <a:endParaRPr lang="en-US" sz="3600" dirty="0">
              <a:solidFill>
                <a:srgbClr val="000000"/>
              </a:solidFill>
              <a:latin typeface="+mn-lt"/>
            </a:endParaRPr>
          </a:p>
        </p:txBody>
      </p:sp>
      <p:sp>
        <p:nvSpPr>
          <p:cNvPr id="4" name="TextBox 3"/>
          <p:cNvSpPr txBox="1"/>
          <p:nvPr/>
        </p:nvSpPr>
        <p:spPr>
          <a:xfrm>
            <a:off x="609600" y="2819400"/>
            <a:ext cx="8153400" cy="34163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It shall be the duty of every Company creating a charge within or outside India on its property or assets whether tangible or otherwise and situated in or outside shall filed with the registrar on payment of such fee as may be specified within 30days of its creation. </a:t>
            </a:r>
          </a:p>
          <a:p>
            <a:r>
              <a:rPr lang="en-US" sz="2400" dirty="0" smtClean="0">
                <a:latin typeface="Times New Roman" pitchFamily="18" charset="0"/>
                <a:cs typeface="Times New Roman" pitchFamily="18" charset="0"/>
              </a:rPr>
              <a:t>Provided that the registrar may, on an application by the Company , allow such registration within a period of 300 days of such creation on payment of such additional fees, as may be prescribed.</a:t>
            </a:r>
            <a:endParaRPr lang="en-US"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latin typeface="+mn-lt"/>
              </a:rPr>
              <a:t>Charges (Clause 77)                        Contd.</a:t>
            </a:r>
            <a:endParaRPr lang="en-US" sz="3600" dirty="0">
              <a:solidFill>
                <a:srgbClr val="000000"/>
              </a:solidFill>
              <a:latin typeface="+mn-lt"/>
            </a:endParaRPr>
          </a:p>
        </p:txBody>
      </p:sp>
      <p:sp>
        <p:nvSpPr>
          <p:cNvPr id="4" name="TextBox 3"/>
          <p:cNvSpPr txBox="1"/>
          <p:nvPr/>
        </p:nvSpPr>
        <p:spPr>
          <a:xfrm>
            <a:off x="533400" y="2438400"/>
            <a:ext cx="8229600" cy="304698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Provided that if registration is not made within the aforesaid period , the Company can seek for extension of time to Central Government.</a:t>
            </a:r>
          </a:p>
          <a:p>
            <a:r>
              <a:rPr lang="en-US" sz="2400" dirty="0" smtClean="0">
                <a:latin typeface="Times New Roman" pitchFamily="18" charset="0"/>
                <a:cs typeface="Times New Roman" pitchFamily="18" charset="0"/>
              </a:rPr>
              <a:t>After being satisfied on any grounds that its just and equitable to grant relief,  the Central Government may direct that the time for filing of the particulars or for registration of the charge, as the case may be require, that the omission or mis-statement shall be rectified.  </a:t>
            </a:r>
            <a:endParaRPr lang="en-US"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VIGIL MECHANISM (Clause 177)</a:t>
            </a:r>
            <a:endParaRPr lang="en-US" sz="3600" dirty="0">
              <a:solidFill>
                <a:srgbClr val="000000"/>
              </a:solidFill>
            </a:endParaRPr>
          </a:p>
        </p:txBody>
      </p:sp>
      <p:sp>
        <p:nvSpPr>
          <p:cNvPr id="3" name="Content Placeholder 2"/>
          <p:cNvSpPr>
            <a:spLocks noGrp="1"/>
          </p:cNvSpPr>
          <p:nvPr>
            <p:ph idx="1"/>
          </p:nvPr>
        </p:nvSpPr>
        <p:spPr>
          <a:xfrm>
            <a:off x="152400" y="2057400"/>
            <a:ext cx="8686800" cy="3733800"/>
          </a:xfrm>
        </p:spPr>
        <p:style>
          <a:lnRef idx="1">
            <a:schemeClr val="dk1"/>
          </a:lnRef>
          <a:fillRef idx="2">
            <a:schemeClr val="dk1"/>
          </a:fillRef>
          <a:effectRef idx="1">
            <a:schemeClr val="dk1"/>
          </a:effectRef>
          <a:fontRef idx="minor">
            <a:schemeClr val="dk1"/>
          </a:fontRef>
        </p:style>
        <p:txBody>
          <a:bodyPr>
            <a:normAutofit lnSpcReduction="10000"/>
          </a:bodyPr>
          <a:lstStyle/>
          <a:p>
            <a:r>
              <a:rPr lang="en-US" sz="2400" dirty="0" smtClean="0">
                <a:latin typeface="Times New Roman" pitchFamily="18" charset="0"/>
                <a:cs typeface="Times New Roman" pitchFamily="18" charset="0"/>
              </a:rPr>
              <a:t>Every listed Company shall establish a Vigil Mechanism for Directors and employees to report genuine concerns in such a manner as may be prescribed.</a:t>
            </a:r>
          </a:p>
          <a:p>
            <a:pPr>
              <a:buNone/>
            </a:pPr>
            <a:r>
              <a:rPr lang="en-US" sz="2400" dirty="0" smtClean="0">
                <a:latin typeface="Times New Roman" pitchFamily="18" charset="0"/>
                <a:cs typeface="Times New Roman" pitchFamily="18" charset="0"/>
              </a:rPr>
              <a:t>    The vigil mechanism shall provide for adequate safeguards against victimization of persons who use such mechanism and make provision for direct access to the chair person to the Audit Committee in appropriate or exceptional cases.</a:t>
            </a:r>
          </a:p>
          <a:p>
            <a:pPr>
              <a:buNone/>
            </a:pPr>
            <a:r>
              <a:rPr lang="en-US" sz="2400" dirty="0" smtClean="0">
                <a:latin typeface="Times New Roman" pitchFamily="18" charset="0"/>
                <a:cs typeface="Times New Roman" pitchFamily="18" charset="0"/>
              </a:rPr>
              <a:t>    Provided that the details of establishment of such mechanism shall be disclosed by the Company on its website, and in the Board’s Report.</a:t>
            </a: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spTree>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a:solidFill>
            <a:schemeClr val="accent3">
              <a:lumMod val="60000"/>
              <a:lumOff val="40000"/>
            </a:schemeClr>
          </a:solidFill>
          <a:ln>
            <a:noFill/>
          </a:ln>
        </p:spPr>
        <p:txBody>
          <a:bodyPr>
            <a:noAutofit/>
          </a:bodyPr>
          <a:lstStyle/>
          <a:p>
            <a:r>
              <a:rPr lang="en-US" sz="3600" dirty="0" smtClean="0">
                <a:solidFill>
                  <a:schemeClr val="accent6">
                    <a:lumMod val="50000"/>
                  </a:schemeClr>
                </a:solidFill>
                <a:cs typeface="Times New Roman" pitchFamily="18" charset="0"/>
              </a:rPr>
              <a:t>New filing Concept Introduced with ROC</a:t>
            </a:r>
            <a:endParaRPr lang="en-US" sz="3600" dirty="0">
              <a:solidFill>
                <a:schemeClr val="accent6">
                  <a:lumMod val="50000"/>
                </a:schemeClr>
              </a:solidFill>
              <a:cs typeface="Times New Roman" pitchFamily="18" charset="0"/>
            </a:endParaRPr>
          </a:p>
        </p:txBody>
      </p:sp>
      <p:sp>
        <p:nvSpPr>
          <p:cNvPr id="3" name="Content Placeholder 2"/>
          <p:cNvSpPr>
            <a:spLocks noGrp="1"/>
          </p:cNvSpPr>
          <p:nvPr>
            <p:ph idx="1"/>
          </p:nvPr>
        </p:nvSpPr>
        <p:spPr>
          <a:xfrm>
            <a:off x="381000" y="2590800"/>
            <a:ext cx="8305800" cy="2057400"/>
          </a:xfrm>
        </p:spPr>
        <p:style>
          <a:lnRef idx="1">
            <a:schemeClr val="dk1"/>
          </a:lnRef>
          <a:fillRef idx="2">
            <a:schemeClr val="dk1"/>
          </a:fillRef>
          <a:effectRef idx="1">
            <a:schemeClr val="dk1"/>
          </a:effectRef>
          <a:fontRef idx="minor">
            <a:schemeClr val="dk1"/>
          </a:fontRef>
        </p:style>
        <p:txBody>
          <a:bodyPr>
            <a:normAutofit/>
          </a:bodyPr>
          <a:lstStyle/>
          <a:p>
            <a:r>
              <a:rPr lang="en-US" sz="2400" dirty="0" smtClean="0">
                <a:latin typeface="Times New Roman" pitchFamily="18" charset="0"/>
                <a:cs typeface="Times New Roman" pitchFamily="18" charset="0"/>
              </a:rPr>
              <a:t>Every listed Company shall file a return in the prescribed form with registrar with respect to the change in the number of share held with promoters and top 10 shareholders of such Company, within 15 days of such changes.</a:t>
            </a:r>
            <a:endParaRPr lang="en-US" sz="24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latin typeface="+mj-lt"/>
              </a:rPr>
              <a:t>Committee</a:t>
            </a:r>
            <a:r>
              <a:rPr lang="en-US" sz="4000" dirty="0" smtClean="0"/>
              <a:t> Of Board Of Directors</a:t>
            </a:r>
            <a:endParaRPr lang="en-US" sz="4000" dirty="0"/>
          </a:p>
        </p:txBody>
      </p:sp>
      <p:sp>
        <p:nvSpPr>
          <p:cNvPr id="3" name="Content Placeholder 2"/>
          <p:cNvSpPr>
            <a:spLocks noGrp="1"/>
          </p:cNvSpPr>
          <p:nvPr>
            <p:ph idx="1"/>
          </p:nvPr>
        </p:nvSpPr>
        <p:spPr/>
        <p:txBody>
          <a:bodyPr/>
          <a:lstStyle/>
          <a:p>
            <a:endParaRPr lang="en-US" dirty="0" smtClean="0"/>
          </a:p>
          <a:p>
            <a:pPr>
              <a:buNone/>
            </a:pPr>
            <a:endParaRPr lang="en-US" dirty="0" smtClean="0"/>
          </a:p>
        </p:txBody>
      </p:sp>
      <p:sp>
        <p:nvSpPr>
          <p:cNvPr id="10" name="TextBox 9"/>
          <p:cNvSpPr txBox="1"/>
          <p:nvPr/>
        </p:nvSpPr>
        <p:spPr>
          <a:xfrm>
            <a:off x="0" y="1905000"/>
            <a:ext cx="6858000"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Nomination &amp; Remuneration Committee (Clause 178)</a:t>
            </a:r>
            <a:endParaRPr lang="en-US" sz="2400" dirty="0">
              <a:latin typeface="Times New Roman" pitchFamily="18" charset="0"/>
              <a:cs typeface="Times New Roman" pitchFamily="18" charset="0"/>
            </a:endParaRPr>
          </a:p>
        </p:txBody>
      </p:sp>
      <p:sp>
        <p:nvSpPr>
          <p:cNvPr id="13" name="TextBox 12"/>
          <p:cNvSpPr txBox="1"/>
          <p:nvPr/>
        </p:nvSpPr>
        <p:spPr>
          <a:xfrm>
            <a:off x="0" y="2362200"/>
            <a:ext cx="9144000" cy="452431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committee is mandated for listed Companies. It shall consist of 3 or more non-executive directors, out of which not less than 50% shall be independent director.</a:t>
            </a:r>
          </a:p>
          <a:p>
            <a:r>
              <a:rPr lang="en-US" sz="2400" dirty="0" smtClean="0">
                <a:latin typeface="Times New Roman" pitchFamily="18" charset="0"/>
                <a:cs typeface="Times New Roman" pitchFamily="18" charset="0"/>
              </a:rPr>
              <a:t>This Committee shall formulate the criteria for determining qualifications, positive attributes and independence of a director and recommend to the Board a policy, relating to the remuneration to the directors, key managerial personnel and other employees.</a:t>
            </a:r>
          </a:p>
          <a:p>
            <a:r>
              <a:rPr lang="en-US" sz="2400" dirty="0" smtClean="0">
                <a:latin typeface="Times New Roman" pitchFamily="18" charset="0"/>
                <a:cs typeface="Times New Roman" pitchFamily="18" charset="0"/>
              </a:rPr>
              <a:t> Provided that such policy shall be disclosed in the Board’s Report.</a:t>
            </a:r>
          </a:p>
          <a:p>
            <a:r>
              <a:rPr lang="en-US" sz="2400" dirty="0" smtClean="0">
                <a:latin typeface="Times New Roman" pitchFamily="18" charset="0"/>
                <a:cs typeface="Times New Roman" pitchFamily="18" charset="0"/>
              </a:rPr>
              <a:t>The chairperson of this committee or in his absence any other member of the committee authorized by him in this behalf shall attend the general meeting of the Company.</a:t>
            </a:r>
          </a:p>
          <a:p>
            <a:endParaRPr lang="en-US" sz="24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Stakeholder Relationship Committee            (Clause 178)</a:t>
            </a:r>
            <a:endParaRPr lang="en-US" sz="3600" dirty="0"/>
          </a:p>
        </p:txBody>
      </p:sp>
      <p:sp>
        <p:nvSpPr>
          <p:cNvPr id="10" name="TextBox 9"/>
          <p:cNvSpPr txBox="1"/>
          <p:nvPr/>
        </p:nvSpPr>
        <p:spPr>
          <a:xfrm>
            <a:off x="533400" y="2209800"/>
            <a:ext cx="8305800" cy="415498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Where the combined membership of the shareholders, debenture holders, deposit holders and other security holders more than 1,000 at any time during the financial year shall constitute this committee which shall consist of a Chairman who is a non executive director and such other member of the Board as decided by the Board. This committee shall consider and resolve the grievances of security holders.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Chairperson of this committee or in his absence any other member of the committee authorized by him in this behalf shall attend the general meeting of the Company.</a:t>
            </a:r>
            <a:endParaRPr lang="en-US" sz="24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Introduction</a:t>
            </a:r>
            <a:endParaRPr lang="en-US" sz="3600" dirty="0">
              <a:solidFill>
                <a:srgbClr val="000000"/>
              </a:solidFill>
            </a:endParaRPr>
          </a:p>
        </p:txBody>
      </p:sp>
      <p:sp>
        <p:nvSpPr>
          <p:cNvPr id="5" name="TextBox 4"/>
          <p:cNvSpPr txBox="1"/>
          <p:nvPr/>
        </p:nvSpPr>
        <p:spPr>
          <a:xfrm>
            <a:off x="152400" y="2514600"/>
            <a:ext cx="845820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Bill has </a:t>
            </a:r>
            <a:r>
              <a:rPr lang="en-US" sz="2400" dirty="0" smtClean="0">
                <a:solidFill>
                  <a:srgbClr val="000000"/>
                </a:solidFill>
                <a:latin typeface="Times New Roman" pitchFamily="18" charset="0"/>
                <a:cs typeface="Times New Roman" pitchFamily="18" charset="0"/>
              </a:rPr>
              <a:t>470 clauses and 7 schedules as against 658 sections and 15 schedules in the existing Companies Act, 1956.</a:t>
            </a:r>
            <a:endParaRPr lang="en-US" sz="2400" dirty="0">
              <a:latin typeface="Times New Roman" pitchFamily="18" charset="0"/>
              <a:cs typeface="Times New Roman" pitchFamily="18" charset="0"/>
            </a:endParaRPr>
          </a:p>
        </p:txBody>
      </p:sp>
      <p:sp>
        <p:nvSpPr>
          <p:cNvPr id="6" name="TextBox 5"/>
          <p:cNvSpPr txBox="1"/>
          <p:nvPr/>
        </p:nvSpPr>
        <p:spPr>
          <a:xfrm>
            <a:off x="228600" y="3810000"/>
            <a:ext cx="8305800"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entire Bill has been divided into 29 chapters.</a:t>
            </a:r>
            <a:endParaRPr lang="en-US" sz="2400" dirty="0">
              <a:latin typeface="Times New Roman" pitchFamily="18" charset="0"/>
              <a:cs typeface="Times New Roman" pitchFamily="18" charset="0"/>
            </a:endParaRPr>
          </a:p>
        </p:txBody>
      </p:sp>
      <p:sp>
        <p:nvSpPr>
          <p:cNvPr id="7" name="TextBox 6"/>
          <p:cNvSpPr txBox="1"/>
          <p:nvPr/>
        </p:nvSpPr>
        <p:spPr>
          <a:xfrm>
            <a:off x="304800" y="4724400"/>
            <a:ext cx="83058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Bill already gets Cabinet nods and will going to be placed in the Parliamentary winter session which will start from 22</a:t>
            </a:r>
            <a:r>
              <a:rPr lang="en-US" sz="2400" baseline="30000" dirty="0" smtClean="0">
                <a:latin typeface="Times New Roman" pitchFamily="18" charset="0"/>
                <a:cs typeface="Times New Roman" pitchFamily="18" charset="0"/>
              </a:rPr>
              <a:t>nd</a:t>
            </a:r>
            <a:r>
              <a:rPr lang="en-US" sz="2400" dirty="0" smtClean="0">
                <a:latin typeface="Times New Roman" pitchFamily="18" charset="0"/>
                <a:cs typeface="Times New Roman" pitchFamily="18" charset="0"/>
              </a:rPr>
              <a:t> November, 2012.</a:t>
            </a:r>
            <a:endParaRPr lang="en-US"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Corporate Social Responsibility Committee</a:t>
            </a:r>
            <a:br>
              <a:rPr lang="en-US" sz="3600" dirty="0" smtClean="0">
                <a:solidFill>
                  <a:srgbClr val="000000"/>
                </a:solidFill>
              </a:rPr>
            </a:br>
            <a:r>
              <a:rPr lang="en-US" sz="3600" dirty="0" smtClean="0">
                <a:solidFill>
                  <a:srgbClr val="000000"/>
                </a:solidFill>
              </a:rPr>
              <a:t>(Clause 135)</a:t>
            </a:r>
            <a:endParaRPr lang="en-US" sz="4000" dirty="0"/>
          </a:p>
        </p:txBody>
      </p:sp>
      <p:sp>
        <p:nvSpPr>
          <p:cNvPr id="6" name="Up-Down Arrow 5"/>
          <p:cNvSpPr/>
          <p:nvPr/>
        </p:nvSpPr>
        <p:spPr>
          <a:xfrm flipH="1">
            <a:off x="3962400" y="1905000"/>
            <a:ext cx="685800" cy="914400"/>
          </a:xfrm>
          <a:prstGeom prst="up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914400" y="2819400"/>
            <a:ext cx="7467600" cy="378565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Every Company having net worth of rupees 500 crore or more or turnover of rupees 1, 000 crore or more or net profit of rupees 5 crore or more during any financial year shall constitute this committee  of the Board consisting of  3 or more directors, out of which 1 director shall be an independent director. The composition of the committee shall be included in the Board’s Report.</a:t>
            </a:r>
          </a:p>
          <a:p>
            <a:r>
              <a:rPr lang="en-US" sz="2400" dirty="0" smtClean="0">
                <a:latin typeface="Times New Roman" pitchFamily="18" charset="0"/>
                <a:cs typeface="Times New Roman" pitchFamily="18" charset="0"/>
              </a:rPr>
              <a:t>The committee shall formulate policy including the activity. The Board shall disclose the content of policy in its report and place on website.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Financial Statement, Boards Report                          (Clause 134)</a:t>
            </a:r>
            <a:endParaRPr lang="en-US" sz="3600" dirty="0"/>
          </a:p>
        </p:txBody>
      </p:sp>
      <p:sp>
        <p:nvSpPr>
          <p:cNvPr id="3" name="TextBox 2"/>
          <p:cNvSpPr txBox="1"/>
          <p:nvPr/>
        </p:nvSpPr>
        <p:spPr>
          <a:xfrm>
            <a:off x="0" y="2133600"/>
            <a:ext cx="91440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financial statement, including consolidated financial statement, if any shall be approved by the Board of Director’s before they are signed on behalf of the Board at least by the Chairman where he is authorized by the Board or by two directors out of which one shall be managing director, if any, and chief executive officer, if any and by chief financial officer and company secretary of the Company for submission to the auditor for his report thereon. </a:t>
            </a:r>
            <a:endParaRPr lang="en-US" sz="2400" dirty="0">
              <a:latin typeface="Times New Roman" pitchFamily="18" charset="0"/>
              <a:cs typeface="Times New Roman" pitchFamily="18" charset="0"/>
            </a:endParaRPr>
          </a:p>
        </p:txBody>
      </p:sp>
      <p:sp>
        <p:nvSpPr>
          <p:cNvPr id="5" name="Oval 4"/>
          <p:cNvSpPr/>
          <p:nvPr/>
        </p:nvSpPr>
        <p:spPr>
          <a:xfrm>
            <a:off x="0" y="5029200"/>
            <a:ext cx="7924800" cy="13716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Box 3"/>
          <p:cNvSpPr txBox="1"/>
          <p:nvPr/>
        </p:nvSpPr>
        <p:spPr>
          <a:xfrm>
            <a:off x="685800" y="5410200"/>
            <a:ext cx="69342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auditor’s report shall be attached to every financial statement.</a:t>
            </a:r>
            <a:endParaRPr lang="en-US"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Financial Statement, Boards Report     Contd.</a:t>
            </a:r>
            <a:endParaRPr lang="en-US" sz="3600" dirty="0">
              <a:solidFill>
                <a:srgbClr val="000000"/>
              </a:solidFill>
            </a:endParaRPr>
          </a:p>
        </p:txBody>
      </p:sp>
      <p:sp>
        <p:nvSpPr>
          <p:cNvPr id="3" name="TextBox 2"/>
          <p:cNvSpPr txBox="1"/>
          <p:nvPr/>
        </p:nvSpPr>
        <p:spPr>
          <a:xfrm>
            <a:off x="0" y="2286000"/>
            <a:ext cx="9144000" cy="452431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There shall be attached to statements laid before a Company in general meeting, a report by its Board of Directors, which shall include-</a:t>
            </a:r>
          </a:p>
          <a:p>
            <a:pPr marL="457200" indent="-457200">
              <a:buAutoNum type="alphaLcParenBoth"/>
            </a:pPr>
            <a:r>
              <a:rPr lang="en-US" sz="2400" dirty="0" smtClean="0">
                <a:latin typeface="Times New Roman" pitchFamily="18" charset="0"/>
                <a:cs typeface="Times New Roman" pitchFamily="18" charset="0"/>
              </a:rPr>
              <a:t>The extract of the annual return;</a:t>
            </a:r>
          </a:p>
          <a:p>
            <a:pPr marL="457200" indent="-457200">
              <a:buAutoNum type="alphaLcParenBoth"/>
            </a:pPr>
            <a:r>
              <a:rPr lang="en-US" sz="2400" dirty="0" smtClean="0">
                <a:latin typeface="Times New Roman" pitchFamily="18" charset="0"/>
                <a:cs typeface="Times New Roman" pitchFamily="18" charset="0"/>
              </a:rPr>
              <a:t>Number of meeting of the Board;</a:t>
            </a:r>
          </a:p>
          <a:p>
            <a:pPr marL="457200" indent="-457200">
              <a:buAutoNum type="alphaLcParenBoth"/>
            </a:pPr>
            <a:r>
              <a:rPr lang="en-US" sz="2400" dirty="0" smtClean="0">
                <a:latin typeface="Times New Roman" pitchFamily="18" charset="0"/>
                <a:cs typeface="Times New Roman" pitchFamily="18" charset="0"/>
              </a:rPr>
              <a:t> Directors’ Responsibility Statement;</a:t>
            </a:r>
          </a:p>
          <a:p>
            <a:pPr marL="457200" indent="-457200">
              <a:buAutoNum type="alphaLcParenBoth"/>
            </a:pPr>
            <a:r>
              <a:rPr lang="en-US" sz="2400" dirty="0" smtClean="0">
                <a:latin typeface="Times New Roman" pitchFamily="18" charset="0"/>
                <a:cs typeface="Times New Roman" pitchFamily="18" charset="0"/>
              </a:rPr>
              <a:t> A statement on declaration given by independent directors;</a:t>
            </a:r>
          </a:p>
          <a:p>
            <a:pPr marL="457200" indent="-457200">
              <a:buAutoNum type="alphaLcParenBoth"/>
            </a:pPr>
            <a:r>
              <a:rPr lang="en-US" sz="2400" dirty="0" smtClean="0">
                <a:latin typeface="Times New Roman" pitchFamily="18" charset="0"/>
                <a:cs typeface="Times New Roman" pitchFamily="18" charset="0"/>
              </a:rPr>
              <a:t> company’s policy on directors appointment and remuneration including criteria for determining qualifications, positive attributes etc.;</a:t>
            </a:r>
          </a:p>
          <a:p>
            <a:pPr marL="457200" indent="-457200">
              <a:buAutoNum type="alphaLcParenBoth"/>
            </a:pPr>
            <a:r>
              <a:rPr lang="en-US" sz="2400" dirty="0" smtClean="0">
                <a:latin typeface="Times New Roman" pitchFamily="18" charset="0"/>
                <a:cs typeface="Times New Roman" pitchFamily="18" charset="0"/>
              </a:rPr>
              <a:t>Explanation or comments by the Board on every qualification, reservation or adverse remark made by the auditor in his audit report or by the company secretary in his secretarial audit report; </a:t>
            </a:r>
            <a:endParaRPr lang="en-US"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Financial Statement, Boards Report     Contd.</a:t>
            </a:r>
            <a:endParaRPr lang="en-US" sz="3600" dirty="0">
              <a:solidFill>
                <a:srgbClr val="000000"/>
              </a:solidFill>
            </a:endParaRPr>
          </a:p>
        </p:txBody>
      </p:sp>
      <p:sp>
        <p:nvSpPr>
          <p:cNvPr id="5" name="TextBox 4"/>
          <p:cNvSpPr txBox="1"/>
          <p:nvPr/>
        </p:nvSpPr>
        <p:spPr>
          <a:xfrm>
            <a:off x="0" y="3581400"/>
            <a:ext cx="91440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(g) The details about the policy developed and implemented by the Company on corporate social responsibility initiatives taken during the year;</a:t>
            </a:r>
          </a:p>
          <a:p>
            <a:r>
              <a:rPr lang="en-US" sz="2400" dirty="0" smtClean="0">
                <a:latin typeface="Times New Roman" pitchFamily="18" charset="0"/>
                <a:cs typeface="Times New Roman" pitchFamily="18" charset="0"/>
              </a:rPr>
              <a:t>(h) In case of listed Company and every other public Company having such paid up share capital as may be prescribed, a statement indicating the manner in which formal evaluation has been made by the Board of its own performance and that of its committees and individual directors etc.</a:t>
            </a:r>
            <a:endParaRPr lang="en-US" sz="2400" dirty="0">
              <a:latin typeface="Times New Roman" pitchFamily="18" charset="0"/>
              <a:cs typeface="Times New Roman" pitchFamily="18" charset="0"/>
            </a:endParaRPr>
          </a:p>
        </p:txBody>
      </p:sp>
      <p:sp>
        <p:nvSpPr>
          <p:cNvPr id="6" name="Up-Down Arrow 5"/>
          <p:cNvSpPr/>
          <p:nvPr/>
        </p:nvSpPr>
        <p:spPr>
          <a:xfrm>
            <a:off x="3429000" y="1905000"/>
            <a:ext cx="990600" cy="1600200"/>
          </a:xfrm>
          <a:prstGeom prst="up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Important Changes</a:t>
            </a:r>
            <a:endParaRPr lang="en-US" sz="3600" dirty="0">
              <a:solidFill>
                <a:srgbClr val="000000"/>
              </a:solidFill>
            </a:endParaRPr>
          </a:p>
        </p:txBody>
      </p:sp>
      <p:graphicFrame>
        <p:nvGraphicFramePr>
          <p:cNvPr id="3" name="Diagram 2"/>
          <p:cNvGraphicFramePr/>
          <p:nvPr/>
        </p:nvGraphicFramePr>
        <p:xfrm>
          <a:off x="1219200" y="2057400"/>
          <a:ext cx="6096000" cy="429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ircl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Women Director</a:t>
            </a:r>
            <a:endParaRPr lang="en-US" sz="3600" dirty="0"/>
          </a:p>
        </p:txBody>
      </p:sp>
      <p:sp>
        <p:nvSpPr>
          <p:cNvPr id="18" name="Oval 17"/>
          <p:cNvSpPr/>
          <p:nvPr/>
        </p:nvSpPr>
        <p:spPr>
          <a:xfrm>
            <a:off x="838200" y="2514600"/>
            <a:ext cx="6858000" cy="24384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7" name="TextBox 16"/>
          <p:cNvSpPr txBox="1"/>
          <p:nvPr/>
        </p:nvSpPr>
        <p:spPr>
          <a:xfrm>
            <a:off x="1295400" y="2971800"/>
            <a:ext cx="6172200" cy="1200329"/>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least one women director being made mandatory in the prescribed class or classes of Companies.</a:t>
            </a:r>
            <a:endParaRPr lang="en-US" sz="2400" dirty="0">
              <a:latin typeface="Times New Roman" pitchFamily="18" charset="0"/>
              <a:cs typeface="Times New Roman" pitchFamily="18" charset="0"/>
            </a:endParaRPr>
          </a:p>
        </p:txBody>
      </p:sp>
    </p:spTree>
  </p:cSld>
  <p:clrMapOvr>
    <a:masterClrMapping/>
  </p:clrMapOvr>
  <p:transition>
    <p:pull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chemeClr val="tx1"/>
                </a:solidFill>
              </a:rPr>
              <a:t>Corporate Social Responsibility (Clause 135)</a:t>
            </a:r>
            <a:endParaRPr lang="en-US" sz="3600" dirty="0">
              <a:solidFill>
                <a:schemeClr val="tx1"/>
              </a:solidFill>
            </a:endParaRPr>
          </a:p>
        </p:txBody>
      </p:sp>
      <p:sp>
        <p:nvSpPr>
          <p:cNvPr id="3" name="TextBox 2"/>
          <p:cNvSpPr txBox="1"/>
          <p:nvPr/>
        </p:nvSpPr>
        <p:spPr>
          <a:xfrm>
            <a:off x="0" y="2286000"/>
            <a:ext cx="9144000" cy="452431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solidFill>
                  <a:schemeClr val="tx1">
                    <a:lumMod val="95000"/>
                    <a:lumOff val="5000"/>
                  </a:schemeClr>
                </a:solidFill>
                <a:latin typeface="Times New Roman" pitchFamily="18" charset="0"/>
                <a:cs typeface="Times New Roman" pitchFamily="18" charset="0"/>
              </a:rPr>
              <a:t>The Corporate Social Responsibility Committee  (as discussed earlier) shall formulate and recommend to the Board, a Corporate Social Responsibility policy.</a:t>
            </a:r>
          </a:p>
          <a:p>
            <a:r>
              <a:rPr lang="en-US" sz="2400" dirty="0" smtClean="0">
                <a:solidFill>
                  <a:schemeClr val="tx1">
                    <a:lumMod val="95000"/>
                    <a:lumOff val="5000"/>
                  </a:schemeClr>
                </a:solidFill>
                <a:latin typeface="Times New Roman" pitchFamily="18" charset="0"/>
                <a:cs typeface="Times New Roman" pitchFamily="18" charset="0"/>
              </a:rPr>
              <a:t>The Board of every Company Shall make every endeavor to ensure that the Company spends, in every financial year, at least 2% of the average net profits of the Company made during the 3 immediately preceding financial years in pursuance  of its Corporate Social Responsibility Policy.</a:t>
            </a:r>
          </a:p>
          <a:p>
            <a:r>
              <a:rPr lang="en-US" sz="2400" dirty="0" smtClean="0">
                <a:latin typeface="Times New Roman" pitchFamily="18" charset="0"/>
                <a:cs typeface="Times New Roman" pitchFamily="18" charset="0"/>
              </a:rPr>
              <a:t>However an explanation would be required if the Company do not spend the required 2% of their net profits on CSR  activities.</a:t>
            </a:r>
          </a:p>
          <a:p>
            <a:endParaRPr lang="en-US" sz="2400" dirty="0" smtClean="0">
              <a:latin typeface="Times New Roman" pitchFamily="18" charset="0"/>
              <a:cs typeface="Times New Roman" pitchFamily="18" charset="0"/>
            </a:endParaRPr>
          </a:p>
          <a:p>
            <a:endParaRPr lang="en-US" sz="2400" dirty="0">
              <a:solidFill>
                <a:srgbClr val="F26F1E"/>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prstClr val="black"/>
                </a:solidFill>
              </a:rPr>
              <a:t>Corporate Social Responsibility             Contd.</a:t>
            </a:r>
            <a:endParaRPr lang="en-US" dirty="0"/>
          </a:p>
        </p:txBody>
      </p:sp>
      <p:sp>
        <p:nvSpPr>
          <p:cNvPr id="4" name="Round Same Side Corner Rectangle 3"/>
          <p:cNvSpPr/>
          <p:nvPr/>
        </p:nvSpPr>
        <p:spPr>
          <a:xfrm>
            <a:off x="914400" y="2590800"/>
            <a:ext cx="6781800" cy="9144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990600" y="2667000"/>
            <a:ext cx="67056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Company has to expend that amount towards its CSR activity in the vicinity of its factory area.</a:t>
            </a:r>
            <a:endParaRPr lang="en-US" sz="2400" dirty="0">
              <a:latin typeface="Times New Roman" pitchFamily="18" charset="0"/>
              <a:cs typeface="Times New Roman" pitchFamily="18" charset="0"/>
            </a:endParaRPr>
          </a:p>
        </p:txBody>
      </p:sp>
      <p:sp>
        <p:nvSpPr>
          <p:cNvPr id="6" name="Round Same Side Corner Rectangle 5"/>
          <p:cNvSpPr/>
          <p:nvPr/>
        </p:nvSpPr>
        <p:spPr>
          <a:xfrm>
            <a:off x="1752600" y="4038600"/>
            <a:ext cx="6781800" cy="2362200"/>
          </a:xfrm>
          <a:prstGeom prst="round2Same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981200" y="4038600"/>
            <a:ext cx="6781800" cy="2308324"/>
          </a:xfrm>
          <a:prstGeom prst="rect">
            <a:avLst/>
          </a:prstGeom>
          <a:noFill/>
        </p:spPr>
        <p:txBody>
          <a:bodyPr wrap="square" rtlCol="0">
            <a:spAutoFit/>
          </a:bodyPr>
          <a:lstStyle/>
          <a:p>
            <a:r>
              <a:rPr lang="en-US" sz="2400" dirty="0" smtClean="0">
                <a:latin typeface="Times New Roman" pitchFamily="18" charset="0"/>
                <a:cs typeface="Times New Roman" pitchFamily="18" charset="0"/>
              </a:rPr>
              <a:t>Cheque-book charity where you give a cheque to a temple or an organization and forget and think that your CSR activity is over is not CSR. Anything done to your employees is not CSR, it is a human resource activity. Anything done by volunteers of your organization cannot be counted as CSR.</a:t>
            </a:r>
            <a:endParaRPr lang="en-US" sz="2400" dirty="0">
              <a:latin typeface="Times New Roman" pitchFamily="18" charset="0"/>
              <a:cs typeface="Times New Roman" pitchFamily="18" charset="0"/>
            </a:endParaRPr>
          </a:p>
        </p:txBody>
      </p:sp>
      <p:sp>
        <p:nvSpPr>
          <p:cNvPr id="7" name="TextBox 6"/>
          <p:cNvSpPr txBox="1"/>
          <p:nvPr/>
        </p:nvSpPr>
        <p:spPr>
          <a:xfrm>
            <a:off x="0" y="4724400"/>
            <a:ext cx="14478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For Example</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Rotation of auditors &amp; audit firms</a:t>
            </a:r>
            <a:endParaRPr lang="en-US" sz="3600" dirty="0">
              <a:solidFill>
                <a:srgbClr val="000000"/>
              </a:solidFill>
            </a:endParaRPr>
          </a:p>
        </p:txBody>
      </p:sp>
      <p:sp>
        <p:nvSpPr>
          <p:cNvPr id="5" name="TextBox 4"/>
          <p:cNvSpPr txBox="1"/>
          <p:nvPr/>
        </p:nvSpPr>
        <p:spPr>
          <a:xfrm>
            <a:off x="3810000" y="2362200"/>
            <a:ext cx="5334000" cy="3231654"/>
          </a:xfrm>
          <a:prstGeom prst="rect">
            <a:avLst/>
          </a:prstGeom>
          <a:noFill/>
        </p:spPr>
        <p:txBody>
          <a:bodyPr wrap="square" rtlCol="0">
            <a:spAutoFit/>
          </a:bodyPr>
          <a:lstStyle/>
          <a:p>
            <a:r>
              <a:rPr lang="en-US" sz="2400" dirty="0" smtClean="0">
                <a:latin typeface="Times New Roman" pitchFamily="18" charset="0"/>
                <a:cs typeface="Times New Roman" pitchFamily="18" charset="0"/>
              </a:rPr>
              <a:t>No listed Company or a Company belonging to such class or classes   be prescribed, shall appoint or reappoint</a:t>
            </a:r>
          </a:p>
          <a:p>
            <a:pPr>
              <a:buFont typeface="Wingdings" pitchFamily="2" charset="2"/>
              <a:buChar char="§"/>
            </a:pP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an individual as auditor for more than one term of 5 consecutive years; and</a:t>
            </a:r>
          </a:p>
          <a:p>
            <a:pPr>
              <a:buFont typeface="Wingdings" pitchFamily="2" charset="2"/>
              <a:buChar char="§"/>
            </a:pP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an audit firm as auditor for more than two terms of 5 consecutive years</a:t>
            </a:r>
            <a:endParaRPr lang="en-US" sz="2400" dirty="0" smtClean="0">
              <a:solidFill>
                <a:srgbClr val="FF0000"/>
              </a:solidFill>
              <a:latin typeface="Times New Roman" pitchFamily="18" charset="0"/>
              <a:cs typeface="Times New Roman" pitchFamily="18" charset="0"/>
            </a:endParaRPr>
          </a:p>
          <a:p>
            <a:endParaRPr lang="en-US" dirty="0" smtClean="0"/>
          </a:p>
          <a:p>
            <a:endParaRPr lang="en-US" dirty="0"/>
          </a:p>
        </p:txBody>
      </p:sp>
      <p:sp>
        <p:nvSpPr>
          <p:cNvPr id="8" name="TextBox 7"/>
          <p:cNvSpPr txBox="1"/>
          <p:nvPr/>
        </p:nvSpPr>
        <p:spPr>
          <a:xfrm>
            <a:off x="2286000" y="5105400"/>
            <a:ext cx="6629400" cy="147732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endParaRPr lang="en-US" i="1" dirty="0" smtClean="0"/>
          </a:p>
          <a:p>
            <a:r>
              <a:rPr lang="en-US" i="1" dirty="0" smtClean="0"/>
              <a:t>Provided that an individual auditor who has completed his term or audit firm which has completed its term shall not be eligible for re-appointment in the same Company for 5 years from the completion of such term </a:t>
            </a:r>
            <a:endParaRPr lang="en-US" i="1" dirty="0"/>
          </a:p>
        </p:txBody>
      </p:sp>
    </p:spTree>
  </p:cSld>
  <p:clrMapOvr>
    <a:masterClrMapping/>
  </p:clrMapOvr>
  <p:transition>
    <p:pull dir="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600" dirty="0" smtClean="0">
                <a:solidFill>
                  <a:srgbClr val="000000"/>
                </a:solidFill>
              </a:rPr>
              <a:t>Introduction of Secretarial Standards</a:t>
            </a:r>
            <a:endParaRPr lang="en-US" sz="3600" dirty="0">
              <a:solidFill>
                <a:srgbClr val="000000"/>
              </a:solidFill>
            </a:endParaRPr>
          </a:p>
        </p:txBody>
      </p:sp>
      <p:sp>
        <p:nvSpPr>
          <p:cNvPr id="3" name="TextBox 2"/>
          <p:cNvSpPr txBox="1"/>
          <p:nvPr/>
        </p:nvSpPr>
        <p:spPr>
          <a:xfrm>
            <a:off x="3810000" y="2743200"/>
            <a:ext cx="5105400" cy="378565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Every Company shall observe secretarial standards with respect board (SS 1) and general meeting (SS 2) specified by the Institute of Company Secretaries of India and approved by Central Government.</a:t>
            </a:r>
          </a:p>
          <a:p>
            <a:r>
              <a:rPr lang="en-US" sz="2400" dirty="0" smtClean="0">
                <a:solidFill>
                  <a:srgbClr val="000000"/>
                </a:solidFill>
                <a:latin typeface="Times New Roman" pitchFamily="18" charset="0"/>
                <a:cs typeface="Times New Roman" pitchFamily="18" charset="0"/>
              </a:rPr>
              <a:t>Clause 205 casts duty on the Company Secretary to ensure that the Company compliance with the applicable Secretarial Standards.</a:t>
            </a:r>
            <a:endParaRPr lang="en-US" sz="2400" dirty="0">
              <a:solidFill>
                <a:srgbClr val="000000"/>
              </a:solidFill>
              <a:latin typeface="Times New Roman" pitchFamily="18" charset="0"/>
              <a:cs typeface="Times New Roman" pitchFamily="18" charset="0"/>
            </a:endParaRPr>
          </a:p>
        </p:txBody>
      </p:sp>
      <p:cxnSp>
        <p:nvCxnSpPr>
          <p:cNvPr id="10" name="Curved Connector 9"/>
          <p:cNvCxnSpPr/>
          <p:nvPr/>
        </p:nvCxnSpPr>
        <p:spPr>
          <a:xfrm>
            <a:off x="1828800" y="2057400"/>
            <a:ext cx="1905000" cy="1676400"/>
          </a:xfrm>
          <a:prstGeom prst="curvedConnector3">
            <a:avLst>
              <a:gd name="adj1" fmla="val 50000"/>
            </a:avLst>
          </a:prstGeom>
          <a:ln>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Board Meeting</a:t>
            </a:r>
            <a:endParaRPr lang="en-US" sz="3600" dirty="0">
              <a:solidFill>
                <a:srgbClr val="000000"/>
              </a:solidFill>
            </a:endParaRPr>
          </a:p>
        </p:txBody>
      </p:sp>
      <p:sp>
        <p:nvSpPr>
          <p:cNvPr id="8" name="Oval 7"/>
          <p:cNvSpPr/>
          <p:nvPr/>
        </p:nvSpPr>
        <p:spPr>
          <a:xfrm>
            <a:off x="228600" y="2590800"/>
            <a:ext cx="8382000" cy="35052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 name="TextBox 5"/>
          <p:cNvSpPr txBox="1"/>
          <p:nvPr/>
        </p:nvSpPr>
        <p:spPr>
          <a:xfrm>
            <a:off x="1447800" y="3124200"/>
            <a:ext cx="6172200" cy="2677656"/>
          </a:xfrm>
          <a:prstGeom prst="rect">
            <a:avLst/>
          </a:prstGeom>
          <a:noFill/>
        </p:spPr>
        <p:txBody>
          <a:bodyPr wrap="square" rtlCol="0">
            <a:spAutoFit/>
          </a:bodyPr>
          <a:lstStyle/>
          <a:p>
            <a:r>
              <a:rPr lang="en-US" sz="2400" dirty="0" smtClean="0">
                <a:latin typeface="Times New Roman" pitchFamily="18" charset="0"/>
                <a:cs typeface="Times New Roman" pitchFamily="18" charset="0"/>
              </a:rPr>
              <a:t>As per clause 173(1) every Company shall hold first meeting of its Board of Directors within 30 days from the date of its incorporation.</a:t>
            </a:r>
          </a:p>
          <a:p>
            <a:r>
              <a:rPr lang="en-US" sz="2400" dirty="0" smtClean="0">
                <a:latin typeface="Times New Roman" pitchFamily="18" charset="0"/>
                <a:cs typeface="Times New Roman" pitchFamily="18" charset="0"/>
              </a:rPr>
              <a:t>Every company shall hold a minimum number of 4 meeting of its Board of Directors every year and gap between two Board Meeting shall not elapse 120 days.</a:t>
            </a:r>
            <a:endParaRPr lang="en-US" sz="24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8229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latin typeface="+mj-lt"/>
              </a:rPr>
              <a:t>Appointment of Key managerial personnel </a:t>
            </a:r>
            <a:endParaRPr lang="en-US" sz="3600" dirty="0">
              <a:solidFill>
                <a:srgbClr val="000000"/>
              </a:solidFill>
              <a:latin typeface="+mj-lt"/>
            </a:endParaRPr>
          </a:p>
        </p:txBody>
      </p:sp>
      <p:graphicFrame>
        <p:nvGraphicFramePr>
          <p:cNvPr id="4" name="Content Placeholder 3"/>
          <p:cNvGraphicFramePr>
            <a:graphicFrameLocks noGrp="1"/>
          </p:cNvGraphicFramePr>
          <p:nvPr>
            <p:ph idx="1"/>
          </p:nvPr>
        </p:nvGraphicFramePr>
        <p:xfrm>
          <a:off x="381000" y="22399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04850"/>
            <a:ext cx="8229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latin typeface="+mj-lt"/>
              </a:rPr>
              <a:t>Appointment of Key Managerial Personnel    </a:t>
            </a:r>
            <a:r>
              <a:rPr lang="en-US" sz="3600" dirty="0" smtClean="0">
                <a:solidFill>
                  <a:srgbClr val="C00000"/>
                </a:solidFill>
                <a:latin typeface="+mj-lt"/>
              </a:rPr>
              <a:t/>
            </a:r>
            <a:br>
              <a:rPr lang="en-US" sz="3600" dirty="0" smtClean="0">
                <a:solidFill>
                  <a:srgbClr val="C00000"/>
                </a:solidFill>
                <a:latin typeface="+mj-lt"/>
              </a:rPr>
            </a:br>
            <a:r>
              <a:rPr lang="en-US" sz="3600" dirty="0" smtClean="0">
                <a:solidFill>
                  <a:srgbClr val="C00000"/>
                </a:solidFill>
                <a:latin typeface="+mj-lt"/>
              </a:rPr>
              <a:t>                                                                         </a:t>
            </a:r>
            <a:r>
              <a:rPr lang="en-US" sz="1800" dirty="0" smtClean="0">
                <a:solidFill>
                  <a:srgbClr val="C00000"/>
                </a:solidFill>
                <a:latin typeface="+mj-lt"/>
              </a:rPr>
              <a:t>Contd.</a:t>
            </a:r>
            <a:r>
              <a:rPr lang="en-US" sz="3600" dirty="0" smtClean="0">
                <a:solidFill>
                  <a:srgbClr val="C00000"/>
                </a:solidFill>
                <a:latin typeface="+mj-lt"/>
              </a:rPr>
              <a:t>            </a:t>
            </a:r>
            <a:endParaRPr lang="en-US" sz="2000" dirty="0">
              <a:solidFill>
                <a:srgbClr val="FF0000"/>
              </a:solidFill>
            </a:endParaRPr>
          </a:p>
        </p:txBody>
      </p:sp>
      <p:sp>
        <p:nvSpPr>
          <p:cNvPr id="4" name="TextBox 3"/>
          <p:cNvSpPr txBox="1"/>
          <p:nvPr/>
        </p:nvSpPr>
        <p:spPr>
          <a:xfrm>
            <a:off x="0" y="3124200"/>
            <a:ext cx="86868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Every Company belonging to such class or classes as may be prescribed shall have the following whole-time key managerial personnel,-</a:t>
            </a:r>
          </a:p>
          <a:p>
            <a:pPr marL="400050" indent="-400050">
              <a:buFont typeface="+mj-lt"/>
              <a:buAutoNum type="romanUcPeriod"/>
            </a:pPr>
            <a:r>
              <a:rPr lang="en-US" sz="2400" dirty="0" smtClean="0">
                <a:solidFill>
                  <a:srgbClr val="000000"/>
                </a:solidFill>
                <a:latin typeface="Times New Roman" pitchFamily="18" charset="0"/>
                <a:cs typeface="Times New Roman" pitchFamily="18" charset="0"/>
              </a:rPr>
              <a:t>Managing Director or Chief Executive Officer/ Chief Financial Officer or Manager and in their absence, a whole-time Director; and</a:t>
            </a:r>
          </a:p>
          <a:p>
            <a:pPr marL="400050" indent="-400050">
              <a:buFont typeface="+mj-lt"/>
              <a:buAutoNum type="romanUcPeriod"/>
            </a:pPr>
            <a:r>
              <a:rPr lang="en-US" sz="2400" dirty="0" smtClean="0">
                <a:solidFill>
                  <a:srgbClr val="000000"/>
                </a:solidFill>
                <a:latin typeface="Times New Roman" pitchFamily="18" charset="0"/>
                <a:cs typeface="Times New Roman" pitchFamily="18" charset="0"/>
              </a:rPr>
              <a:t> Company Secretary</a:t>
            </a:r>
            <a:endParaRPr lang="en-US" sz="2400" dirty="0">
              <a:solidFill>
                <a:srgbClr val="000000"/>
              </a:solidFill>
              <a:latin typeface="Times New Roman" pitchFamily="18" charset="0"/>
              <a:cs typeface="Times New Roman" pitchFamily="18" charset="0"/>
            </a:endParaRPr>
          </a:p>
        </p:txBody>
      </p:sp>
      <p:sp>
        <p:nvSpPr>
          <p:cNvPr id="5" name="Up-Down Arrow 4"/>
          <p:cNvSpPr/>
          <p:nvPr/>
        </p:nvSpPr>
        <p:spPr>
          <a:xfrm>
            <a:off x="3276600" y="2057400"/>
            <a:ext cx="533400" cy="8382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pull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704850"/>
            <a:ext cx="8229600" cy="1143000"/>
          </a:xfrm>
          <a:prstGeom prst="rect">
            <a:avLst/>
          </a:prstGeom>
        </p:spPr>
        <p:style>
          <a:lnRef idx="0">
            <a:schemeClr val="accent3"/>
          </a:lnRef>
          <a:fillRef idx="3">
            <a:schemeClr val="accent3"/>
          </a:fillRef>
          <a:effectRef idx="3">
            <a:schemeClr val="accent3"/>
          </a:effectRef>
          <a:fontRef idx="minor">
            <a:schemeClr val="lt1"/>
          </a:fontRef>
        </p:style>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000000"/>
                </a:solidFill>
                <a:effectLst/>
                <a:uLnTx/>
                <a:uFillTx/>
                <a:latin typeface="+mj-lt"/>
                <a:ea typeface="+mn-ea"/>
                <a:cs typeface="+mn-cs"/>
              </a:rPr>
              <a:t>Appointment of Key Managerial Personnel    </a:t>
            </a:r>
            <a:r>
              <a:rPr kumimoji="0" lang="en-US" sz="3600" b="0" i="0" u="none" strike="noStrike" kern="1200" cap="none" spc="0" normalizeH="0" baseline="0" noProof="0" dirty="0" smtClean="0">
                <a:ln>
                  <a:noFill/>
                </a:ln>
                <a:solidFill>
                  <a:srgbClr val="C00000"/>
                </a:solidFill>
                <a:effectLst/>
                <a:uLnTx/>
                <a:uFillTx/>
                <a:latin typeface="+mj-lt"/>
                <a:ea typeface="+mn-ea"/>
                <a:cs typeface="+mn-cs"/>
              </a:rPr>
              <a:t/>
            </a:r>
            <a:br>
              <a:rPr kumimoji="0" lang="en-US" sz="3600" b="0" i="0" u="none" strike="noStrike" kern="1200" cap="none" spc="0" normalizeH="0" baseline="0" noProof="0" dirty="0" smtClean="0">
                <a:ln>
                  <a:noFill/>
                </a:ln>
                <a:solidFill>
                  <a:srgbClr val="C00000"/>
                </a:solidFill>
                <a:effectLst/>
                <a:uLnTx/>
                <a:uFillTx/>
                <a:latin typeface="+mj-lt"/>
                <a:ea typeface="+mn-ea"/>
                <a:cs typeface="+mn-cs"/>
              </a:rPr>
            </a:br>
            <a:r>
              <a:rPr kumimoji="0" lang="en-US" sz="3600" b="0" i="0" u="none" strike="noStrike" kern="1200" cap="none" spc="0" normalizeH="0" baseline="0" noProof="0" dirty="0" smtClean="0">
                <a:ln>
                  <a:noFill/>
                </a:ln>
                <a:solidFill>
                  <a:srgbClr val="C00000"/>
                </a:solidFill>
                <a:effectLst/>
                <a:uLnTx/>
                <a:uFillTx/>
                <a:latin typeface="+mj-lt"/>
                <a:ea typeface="+mn-ea"/>
                <a:cs typeface="+mn-cs"/>
              </a:rPr>
              <a:t>                                                                         </a:t>
            </a:r>
            <a:r>
              <a:rPr kumimoji="0" lang="en-US" sz="1800" b="0" i="0" u="none" strike="noStrike" kern="1200" cap="none" spc="0" normalizeH="0" baseline="0" noProof="0" dirty="0" smtClean="0">
                <a:ln>
                  <a:noFill/>
                </a:ln>
                <a:solidFill>
                  <a:srgbClr val="C00000"/>
                </a:solidFill>
                <a:effectLst/>
                <a:uLnTx/>
                <a:uFillTx/>
                <a:latin typeface="+mj-lt"/>
                <a:ea typeface="+mn-ea"/>
                <a:cs typeface="+mn-cs"/>
              </a:rPr>
              <a:t>Contd.</a:t>
            </a:r>
            <a:r>
              <a:rPr kumimoji="0" lang="en-US" sz="3600" b="0" i="0" u="none" strike="noStrike" kern="1200" cap="none" spc="0" normalizeH="0" baseline="0" noProof="0" dirty="0" smtClean="0">
                <a:ln>
                  <a:noFill/>
                </a:ln>
                <a:solidFill>
                  <a:srgbClr val="C00000"/>
                </a:solidFill>
                <a:effectLst/>
                <a:uLnTx/>
                <a:uFillTx/>
                <a:latin typeface="+mj-lt"/>
                <a:ea typeface="+mn-ea"/>
                <a:cs typeface="+mn-cs"/>
              </a:rPr>
              <a:t>            </a:t>
            </a:r>
            <a:endParaRPr kumimoji="0" lang="en-US" sz="2000" b="0" i="0" u="none" strike="noStrike" kern="1200" cap="none" spc="0" normalizeH="0" baseline="0" noProof="0" dirty="0">
              <a:ln>
                <a:noFill/>
              </a:ln>
              <a:solidFill>
                <a:srgbClr val="FF0000"/>
              </a:solidFill>
              <a:effectLst/>
              <a:uLnTx/>
              <a:uFillTx/>
              <a:latin typeface="+mn-lt"/>
              <a:ea typeface="+mn-ea"/>
              <a:cs typeface="+mn-cs"/>
            </a:endParaRPr>
          </a:p>
        </p:txBody>
      </p:sp>
      <p:sp>
        <p:nvSpPr>
          <p:cNvPr id="3" name="TextBox 2"/>
          <p:cNvSpPr txBox="1"/>
          <p:nvPr/>
        </p:nvSpPr>
        <p:spPr>
          <a:xfrm>
            <a:off x="533400" y="2209800"/>
            <a:ext cx="8001000" cy="838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Every whole time key managerial personnel of a Company shall be appointed by a means of resolution of the Board.</a:t>
            </a:r>
            <a:endParaRPr lang="en-US" sz="2400" dirty="0">
              <a:latin typeface="Times New Roman" pitchFamily="18" charset="0"/>
              <a:cs typeface="Times New Roman" pitchFamily="18" charset="0"/>
            </a:endParaRPr>
          </a:p>
        </p:txBody>
      </p:sp>
      <p:sp>
        <p:nvSpPr>
          <p:cNvPr id="4" name="TextBox 3"/>
          <p:cNvSpPr txBox="1"/>
          <p:nvPr/>
        </p:nvSpPr>
        <p:spPr>
          <a:xfrm>
            <a:off x="0" y="3200400"/>
            <a:ext cx="914400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A whole time key managerial personnel shall not hold office in more than one Company except in its subsidiary Company at the same time.</a:t>
            </a:r>
            <a:endParaRPr lang="en-US" sz="2400" dirty="0">
              <a:latin typeface="Times New Roman" pitchFamily="18" charset="0"/>
              <a:cs typeface="Times New Roman" pitchFamily="18" charset="0"/>
            </a:endParaRPr>
          </a:p>
        </p:txBody>
      </p:sp>
      <p:sp>
        <p:nvSpPr>
          <p:cNvPr id="5" name="TextBox 4"/>
          <p:cNvSpPr txBox="1"/>
          <p:nvPr/>
        </p:nvSpPr>
        <p:spPr>
          <a:xfrm>
            <a:off x="533400" y="4038600"/>
            <a:ext cx="8001000" cy="19389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Provided further that a whole time key personnel holding office in more than one Company, shall within a period of 6 months from the date of the commencement of the Act, choose one Company, in which he wishes to continue to hold the office of key managerial personnel. </a:t>
            </a:r>
            <a:endParaRPr lang="en-US" sz="2400" dirty="0">
              <a:latin typeface="Times New Roman" pitchFamily="18" charset="0"/>
              <a:cs typeface="Times New Roman" pitchFamily="18" charset="0"/>
            </a:endParaRPr>
          </a:p>
        </p:txBody>
      </p:sp>
      <p:sp>
        <p:nvSpPr>
          <p:cNvPr id="6" name="Rectangle 5"/>
          <p:cNvSpPr/>
          <p:nvPr/>
        </p:nvSpPr>
        <p:spPr>
          <a:xfrm>
            <a:off x="0" y="5943600"/>
            <a:ext cx="9144000"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i="1" dirty="0" smtClean="0"/>
              <a:t>If the office of a whole time key managerial personnel is vacated, the vacancy shall be filled up within a period of 6 month from the date of such vacancy.</a:t>
            </a:r>
            <a:endParaRPr lang="en-US" i="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305800" cy="93268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sz="2800" dirty="0" smtClean="0">
                <a:solidFill>
                  <a:srgbClr val="000000"/>
                </a:solidFill>
              </a:rPr>
              <a:t>Remuneration payable by Companies to managerial personnel having no profits without Central Govt. approval </a:t>
            </a:r>
            <a:endParaRPr lang="en-US" sz="2800" dirty="0">
              <a:solidFill>
                <a:srgbClr val="000000"/>
              </a:solidFill>
            </a:endParaRPr>
          </a:p>
        </p:txBody>
      </p:sp>
      <p:graphicFrame>
        <p:nvGraphicFramePr>
          <p:cNvPr id="3" name="Table 2"/>
          <p:cNvGraphicFramePr>
            <a:graphicFrameLocks noGrp="1"/>
          </p:cNvGraphicFramePr>
          <p:nvPr/>
        </p:nvGraphicFramePr>
        <p:xfrm>
          <a:off x="914400" y="2209800"/>
          <a:ext cx="6096000" cy="3144520"/>
        </p:xfrm>
        <a:graphic>
          <a:graphicData uri="http://schemas.openxmlformats.org/drawingml/2006/table">
            <a:tbl>
              <a:tblPr firstRow="1" bandRow="1">
                <a:tableStyleId>{E929F9F4-4A8F-4326-A1B4-22849713DDAB}</a:tableStyleId>
              </a:tblPr>
              <a:tblGrid>
                <a:gridCol w="3048000"/>
                <a:gridCol w="3048000"/>
              </a:tblGrid>
              <a:tr h="370840">
                <a:tc>
                  <a:txBody>
                    <a:bodyPr/>
                    <a:lstStyle/>
                    <a:p>
                      <a:r>
                        <a:rPr lang="en-US" sz="1600" dirty="0" smtClean="0"/>
                        <a:t>Where the effective capital is</a:t>
                      </a:r>
                      <a:endParaRPr lang="en-US" sz="1600" dirty="0">
                        <a:solidFill>
                          <a:srgbClr val="F26F1E"/>
                        </a:solidFill>
                      </a:endParaRPr>
                    </a:p>
                  </a:txBody>
                  <a:tcPr/>
                </a:tc>
                <a:tc>
                  <a:txBody>
                    <a:bodyPr/>
                    <a:lstStyle/>
                    <a:p>
                      <a:r>
                        <a:rPr lang="en-US" sz="1600" dirty="0" smtClean="0"/>
                        <a:t>Limit</a:t>
                      </a:r>
                      <a:r>
                        <a:rPr lang="en-US" sz="1600" baseline="0" dirty="0" smtClean="0"/>
                        <a:t> of yearly remuneration (in rupees)</a:t>
                      </a:r>
                      <a:endParaRPr lang="en-US" sz="1600" dirty="0">
                        <a:solidFill>
                          <a:srgbClr val="F26F1E"/>
                        </a:solidFill>
                      </a:endParaRPr>
                    </a:p>
                  </a:txBody>
                  <a:tcPr/>
                </a:tc>
              </a:tr>
              <a:tr h="370840">
                <a:tc>
                  <a:txBody>
                    <a:bodyPr/>
                    <a:lstStyle/>
                    <a:p>
                      <a:r>
                        <a:rPr lang="en-US" dirty="0" smtClean="0"/>
                        <a:t>Negative or less</a:t>
                      </a:r>
                      <a:r>
                        <a:rPr lang="en-US" baseline="0" dirty="0" smtClean="0"/>
                        <a:t> than 5 crores</a:t>
                      </a:r>
                      <a:endParaRPr lang="en-US" dirty="0">
                        <a:solidFill>
                          <a:srgbClr val="002060"/>
                        </a:solidFill>
                      </a:endParaRPr>
                    </a:p>
                  </a:txBody>
                  <a:tcPr/>
                </a:tc>
                <a:tc>
                  <a:txBody>
                    <a:bodyPr/>
                    <a:lstStyle/>
                    <a:p>
                      <a:r>
                        <a:rPr lang="en-US" dirty="0" smtClean="0"/>
                        <a:t>30 lakhs</a:t>
                      </a:r>
                      <a:endParaRPr lang="en-US" dirty="0"/>
                    </a:p>
                  </a:txBody>
                  <a:tcPr/>
                </a:tc>
              </a:tr>
              <a:tr h="370840">
                <a:tc>
                  <a:txBody>
                    <a:bodyPr/>
                    <a:lstStyle/>
                    <a:p>
                      <a:r>
                        <a:rPr lang="en-US" dirty="0" smtClean="0"/>
                        <a:t>5 crores and</a:t>
                      </a:r>
                      <a:r>
                        <a:rPr lang="en-US" baseline="0" dirty="0" smtClean="0"/>
                        <a:t> </a:t>
                      </a:r>
                      <a:r>
                        <a:rPr lang="en-US" dirty="0" smtClean="0"/>
                        <a:t>above but less than 100 crores</a:t>
                      </a:r>
                      <a:endParaRPr lang="en-US" dirty="0"/>
                    </a:p>
                  </a:txBody>
                  <a:tcPr/>
                </a:tc>
                <a:tc>
                  <a:txBody>
                    <a:bodyPr/>
                    <a:lstStyle/>
                    <a:p>
                      <a:r>
                        <a:rPr lang="en-US" dirty="0" smtClean="0"/>
                        <a:t>42</a:t>
                      </a:r>
                      <a:r>
                        <a:rPr lang="en-US" baseline="0" dirty="0" smtClean="0"/>
                        <a:t> </a:t>
                      </a:r>
                      <a:r>
                        <a:rPr lang="en-US" dirty="0" smtClean="0"/>
                        <a:t>lakhs</a:t>
                      </a:r>
                      <a:endParaRPr lang="en-US" dirty="0"/>
                    </a:p>
                  </a:txBody>
                  <a:tcPr/>
                </a:tc>
              </a:tr>
              <a:tr h="370840">
                <a:tc>
                  <a:txBody>
                    <a:bodyPr/>
                    <a:lstStyle/>
                    <a:p>
                      <a:r>
                        <a:rPr lang="en-US" dirty="0" smtClean="0"/>
                        <a:t>100 crores and above but less than 250 crores</a:t>
                      </a:r>
                      <a:endParaRPr lang="en-US" dirty="0"/>
                    </a:p>
                  </a:txBody>
                  <a:tcPr/>
                </a:tc>
                <a:tc>
                  <a:txBody>
                    <a:bodyPr/>
                    <a:lstStyle/>
                    <a:p>
                      <a:r>
                        <a:rPr lang="en-US" dirty="0" smtClean="0"/>
                        <a:t>60 lakhs</a:t>
                      </a:r>
                      <a:endParaRPr lang="en-US" dirty="0"/>
                    </a:p>
                  </a:txBody>
                  <a:tcPr/>
                </a:tc>
              </a:tr>
              <a:tr h="370840">
                <a:tc>
                  <a:txBody>
                    <a:bodyPr/>
                    <a:lstStyle/>
                    <a:p>
                      <a:r>
                        <a:rPr lang="en-US" dirty="0" smtClean="0"/>
                        <a:t>250 crores or above</a:t>
                      </a:r>
                      <a:endParaRPr lang="en-US" dirty="0"/>
                    </a:p>
                  </a:txBody>
                  <a:tcPr/>
                </a:tc>
                <a:tc>
                  <a:txBody>
                    <a:bodyPr/>
                    <a:lstStyle/>
                    <a:p>
                      <a:r>
                        <a:rPr lang="en-US" dirty="0" smtClean="0"/>
                        <a:t>60 lakhs plus</a:t>
                      </a:r>
                      <a:r>
                        <a:rPr lang="en-US" baseline="0" dirty="0" smtClean="0"/>
                        <a:t> 0.01% of the effective capital in excess of Rs. 250 crores</a:t>
                      </a:r>
                      <a:endParaRPr lang="en-US" dirty="0"/>
                    </a:p>
                  </a:txBody>
                  <a:tcPr/>
                </a:tc>
              </a:tr>
            </a:tbl>
          </a:graphicData>
        </a:graphic>
      </p:graphicFrame>
      <p:sp>
        <p:nvSpPr>
          <p:cNvPr id="7" name="TextBox 6"/>
          <p:cNvSpPr txBox="1"/>
          <p:nvPr/>
        </p:nvSpPr>
        <p:spPr>
          <a:xfrm>
            <a:off x="1752600" y="5638800"/>
            <a:ext cx="381000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i="1" dirty="0" smtClean="0"/>
              <a:t>Provided that the above limit shall be doubled if the resolution passed by the shareholders is a </a:t>
            </a:r>
            <a:r>
              <a:rPr lang="en-US" b="1" i="1" dirty="0" smtClean="0"/>
              <a:t>special resolution </a:t>
            </a:r>
            <a:endParaRPr lang="en-US" b="1" i="1" dirty="0"/>
          </a:p>
        </p:txBody>
      </p:sp>
      <p:sp>
        <p:nvSpPr>
          <p:cNvPr id="8" name="Curved Right Arrow 7"/>
          <p:cNvSpPr/>
          <p:nvPr/>
        </p:nvSpPr>
        <p:spPr>
          <a:xfrm>
            <a:off x="990600" y="5486400"/>
            <a:ext cx="762000" cy="1066800"/>
          </a:xfrm>
          <a:prstGeom prst="curved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tx1"/>
              </a:solidFill>
            </a:endParaRPr>
          </a:p>
        </p:txBody>
      </p:sp>
      <p:sp>
        <p:nvSpPr>
          <p:cNvPr id="9" name="Curved Left Arrow 8"/>
          <p:cNvSpPr/>
          <p:nvPr/>
        </p:nvSpPr>
        <p:spPr>
          <a:xfrm>
            <a:off x="5562600" y="5486400"/>
            <a:ext cx="762000" cy="1143000"/>
          </a:xfrm>
          <a:prstGeom prst="curvedLef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solidFill>
                <a:schemeClr val="tx1"/>
              </a:solidFill>
            </a:endParaRPr>
          </a:p>
        </p:txBody>
      </p:sp>
    </p:spTree>
  </p:cSld>
  <p:clrMapOvr>
    <a:masterClrMapping/>
  </p:clrMapOvr>
  <p:transition>
    <p:wheel spokes="3"/>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Managerial Remuneration                     Contd.</a:t>
            </a:r>
            <a:endParaRPr lang="en-US" sz="3600" dirty="0"/>
          </a:p>
        </p:txBody>
      </p:sp>
      <p:sp>
        <p:nvSpPr>
          <p:cNvPr id="3" name="TextBox 2"/>
          <p:cNvSpPr txBox="1"/>
          <p:nvPr/>
        </p:nvSpPr>
        <p:spPr>
          <a:xfrm>
            <a:off x="914400" y="2667000"/>
            <a:ext cx="7467600" cy="156966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In case of a managerial person who was not a shareholder, employee or a director of the Company at any time during the two years prior to his appointment as a managerial person -2.5% of the current net profit.</a:t>
            </a:r>
            <a:endParaRPr lang="en-US" sz="24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Important Judicial Body	</a:t>
            </a:r>
            <a:endParaRPr lang="en-US" sz="3600" dirty="0">
              <a:solidFill>
                <a:srgbClr val="000000"/>
              </a:solidFill>
            </a:endParaRPr>
          </a:p>
        </p:txBody>
      </p:sp>
      <p:graphicFrame>
        <p:nvGraphicFramePr>
          <p:cNvPr id="3" name="Diagram 2"/>
          <p:cNvGraphicFramePr/>
          <p:nvPr/>
        </p:nvGraphicFramePr>
        <p:xfrm>
          <a:off x="2895600" y="2590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62000" y="3505200"/>
            <a:ext cx="1600200"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National </a:t>
            </a:r>
          </a:p>
          <a:p>
            <a:r>
              <a:rPr lang="en-US" sz="2400" dirty="0" smtClean="0">
                <a:latin typeface="Times New Roman" pitchFamily="18" charset="0"/>
                <a:cs typeface="Times New Roman" pitchFamily="18" charset="0"/>
              </a:rPr>
              <a:t>Finance </a:t>
            </a:r>
          </a:p>
          <a:p>
            <a:r>
              <a:rPr lang="en-US" sz="2400" dirty="0" smtClean="0">
                <a:latin typeface="Times New Roman" pitchFamily="18" charset="0"/>
                <a:cs typeface="Times New Roman" pitchFamily="18" charset="0"/>
              </a:rPr>
              <a:t>Reporting </a:t>
            </a:r>
          </a:p>
          <a:p>
            <a:r>
              <a:rPr lang="en-US" sz="2400" dirty="0" smtClean="0">
                <a:latin typeface="Times New Roman" pitchFamily="18" charset="0"/>
                <a:cs typeface="Times New Roman" pitchFamily="18" charset="0"/>
              </a:rPr>
              <a:t>Authority</a:t>
            </a:r>
            <a:endParaRPr lang="en-US" sz="2400" dirty="0">
              <a:latin typeface="Times New Roman" pitchFamily="18" charset="0"/>
              <a:cs typeface="Times New Roman" pitchFamily="18" charset="0"/>
            </a:endParaRPr>
          </a:p>
        </p:txBody>
      </p:sp>
      <p:sp>
        <p:nvSpPr>
          <p:cNvPr id="8" name="Freeform 7"/>
          <p:cNvSpPr/>
          <p:nvPr/>
        </p:nvSpPr>
        <p:spPr>
          <a:xfrm>
            <a:off x="748145" y="2581564"/>
            <a:ext cx="2493818" cy="868218"/>
          </a:xfrm>
          <a:custGeom>
            <a:avLst/>
            <a:gdLst>
              <a:gd name="connsiteX0" fmla="*/ 0 w 2493818"/>
              <a:gd name="connsiteY0" fmla="*/ 868218 h 868218"/>
              <a:gd name="connsiteX1" fmla="*/ 2133600 w 2493818"/>
              <a:gd name="connsiteY1" fmla="*/ 64654 h 868218"/>
              <a:gd name="connsiteX2" fmla="*/ 2161310 w 2493818"/>
              <a:gd name="connsiteY2" fmla="*/ 480291 h 868218"/>
              <a:gd name="connsiteX3" fmla="*/ 2133600 w 2493818"/>
              <a:gd name="connsiteY3" fmla="*/ 452581 h 868218"/>
            </a:gdLst>
            <a:ahLst/>
            <a:cxnLst>
              <a:cxn ang="0">
                <a:pos x="connsiteX0" y="connsiteY0"/>
              </a:cxn>
              <a:cxn ang="0">
                <a:pos x="connsiteX1" y="connsiteY1"/>
              </a:cxn>
              <a:cxn ang="0">
                <a:pos x="connsiteX2" y="connsiteY2"/>
              </a:cxn>
              <a:cxn ang="0">
                <a:pos x="connsiteX3" y="connsiteY3"/>
              </a:cxn>
            </a:cxnLst>
            <a:rect l="l" t="t" r="r" b="b"/>
            <a:pathLst>
              <a:path w="2493818" h="868218">
                <a:moveTo>
                  <a:pt x="0" y="868218"/>
                </a:moveTo>
                <a:cubicBezTo>
                  <a:pt x="886691" y="498763"/>
                  <a:pt x="1773382" y="129309"/>
                  <a:pt x="2133600" y="64654"/>
                </a:cubicBezTo>
                <a:cubicBezTo>
                  <a:pt x="2493818" y="0"/>
                  <a:pt x="2161310" y="415637"/>
                  <a:pt x="2161310" y="480291"/>
                </a:cubicBezTo>
                <a:cubicBezTo>
                  <a:pt x="2161310" y="544945"/>
                  <a:pt x="2147455" y="498763"/>
                  <a:pt x="2133600" y="452581"/>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9" name="Freeform 8"/>
          <p:cNvSpPr/>
          <p:nvPr/>
        </p:nvSpPr>
        <p:spPr>
          <a:xfrm>
            <a:off x="270164" y="5070764"/>
            <a:ext cx="2597727" cy="1579418"/>
          </a:xfrm>
          <a:custGeom>
            <a:avLst/>
            <a:gdLst>
              <a:gd name="connsiteX0" fmla="*/ 2597727 w 2597727"/>
              <a:gd name="connsiteY0" fmla="*/ 1579418 h 1579418"/>
              <a:gd name="connsiteX1" fmla="*/ 353291 w 2597727"/>
              <a:gd name="connsiteY1" fmla="*/ 637309 h 1579418"/>
              <a:gd name="connsiteX2" fmla="*/ 477981 w 2597727"/>
              <a:gd name="connsiteY2" fmla="*/ 0 h 1579418"/>
              <a:gd name="connsiteX3" fmla="*/ 477981 w 2597727"/>
              <a:gd name="connsiteY3" fmla="*/ 0 h 1579418"/>
            </a:gdLst>
            <a:ahLst/>
            <a:cxnLst>
              <a:cxn ang="0">
                <a:pos x="connsiteX0" y="connsiteY0"/>
              </a:cxn>
              <a:cxn ang="0">
                <a:pos x="connsiteX1" y="connsiteY1"/>
              </a:cxn>
              <a:cxn ang="0">
                <a:pos x="connsiteX2" y="connsiteY2"/>
              </a:cxn>
              <a:cxn ang="0">
                <a:pos x="connsiteX3" y="connsiteY3"/>
              </a:cxn>
            </a:cxnLst>
            <a:rect l="l" t="t" r="r" b="b"/>
            <a:pathLst>
              <a:path w="2597727" h="1579418">
                <a:moveTo>
                  <a:pt x="2597727" y="1579418"/>
                </a:moveTo>
                <a:cubicBezTo>
                  <a:pt x="1652154" y="1239981"/>
                  <a:pt x="706582" y="900545"/>
                  <a:pt x="353291" y="637309"/>
                </a:cubicBezTo>
                <a:cubicBezTo>
                  <a:pt x="0" y="374073"/>
                  <a:pt x="477981" y="0"/>
                  <a:pt x="477981" y="0"/>
                </a:cubicBezTo>
                <a:lnTo>
                  <a:pt x="477981" y="0"/>
                </a:ln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Serious Fraud Investigation Office (SFIO)</a:t>
            </a:r>
            <a:endParaRPr lang="en-US" sz="3600" dirty="0">
              <a:solidFill>
                <a:srgbClr val="000000"/>
              </a:solidFill>
            </a:endParaRPr>
          </a:p>
        </p:txBody>
      </p:sp>
      <p:sp>
        <p:nvSpPr>
          <p:cNvPr id="15" name="TextBox 14"/>
          <p:cNvSpPr txBox="1"/>
          <p:nvPr/>
        </p:nvSpPr>
        <p:spPr>
          <a:xfrm>
            <a:off x="0" y="2362200"/>
            <a:ext cx="9144000" cy="378565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As per clause 212, where the Central Government is of the opinion that it is necessary to investigate into the affairs of the Company by SFIO-</a:t>
            </a:r>
          </a:p>
          <a:p>
            <a:pPr marL="457200" indent="-457200">
              <a:buAutoNum type="alphaLcParenR"/>
            </a:pPr>
            <a:r>
              <a:rPr lang="en-US" sz="2400" dirty="0" smtClean="0">
                <a:latin typeface="Times New Roman" pitchFamily="18" charset="0"/>
                <a:cs typeface="Times New Roman" pitchFamily="18" charset="0"/>
              </a:rPr>
              <a:t>On receipt of a report of the Registrar;</a:t>
            </a:r>
          </a:p>
          <a:p>
            <a:pPr marL="457200" indent="-457200">
              <a:buAutoNum type="alphaLcParenR"/>
            </a:pPr>
            <a:r>
              <a:rPr lang="en-US" sz="2400" dirty="0" smtClean="0">
                <a:latin typeface="Times New Roman" pitchFamily="18" charset="0"/>
                <a:cs typeface="Times New Roman" pitchFamily="18" charset="0"/>
              </a:rPr>
              <a:t>On intimation of a special resolution passed by a Company that its affairs are required to be investigated;</a:t>
            </a:r>
          </a:p>
          <a:p>
            <a:pPr marL="457200" indent="-457200">
              <a:buAutoNum type="alphaLcParenR"/>
            </a:pPr>
            <a:r>
              <a:rPr lang="en-US" sz="2400" dirty="0" smtClean="0">
                <a:latin typeface="Times New Roman" pitchFamily="18" charset="0"/>
                <a:cs typeface="Times New Roman" pitchFamily="18" charset="0"/>
              </a:rPr>
              <a:t>In the public interest; or</a:t>
            </a:r>
          </a:p>
          <a:p>
            <a:pPr marL="457200" indent="-457200">
              <a:buAutoNum type="alphaLcParenR"/>
            </a:pPr>
            <a:r>
              <a:rPr lang="en-US" sz="2400" dirty="0" smtClean="0">
                <a:latin typeface="Times New Roman" pitchFamily="18" charset="0"/>
                <a:cs typeface="Times New Roman" pitchFamily="18" charset="0"/>
              </a:rPr>
              <a:t>On request from any department of the Central or State Government.</a:t>
            </a:r>
          </a:p>
          <a:p>
            <a:pPr marL="457200" indent="-457200"/>
            <a:endParaRPr lang="en-US" sz="2400" dirty="0" smtClean="0">
              <a:latin typeface="Times New Roman" pitchFamily="18" charset="0"/>
              <a:cs typeface="Times New Roman" pitchFamily="18" charset="0"/>
            </a:endParaRPr>
          </a:p>
          <a:p>
            <a:pPr marL="457200" indent="-457200"/>
            <a:r>
              <a:rPr lang="en-US" sz="2400" dirty="0" smtClean="0">
                <a:latin typeface="Times New Roman" pitchFamily="18" charset="0"/>
                <a:cs typeface="Times New Roman" pitchFamily="18" charset="0"/>
              </a:rPr>
              <a:t>      The Central Government may by order assign the investigation into the affairs of the said Company to SFIO.</a:t>
            </a:r>
            <a:endParaRPr lang="en-US" sz="2400" dirty="0">
              <a:latin typeface="Times New Roman" pitchFamily="18" charset="0"/>
              <a:cs typeface="Times New Roman" pitchFamily="18" charset="0"/>
            </a:endParaRPr>
          </a:p>
        </p:txBody>
      </p:sp>
    </p:spTree>
  </p:cSld>
  <p:clrMapOvr>
    <a:masterClrMapping/>
  </p:clrMapOvr>
  <p:transition advTm="5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Serious Fraud Investigation Office (SFIO)</a:t>
            </a:r>
            <a:endParaRPr lang="en-US" sz="3600" dirty="0">
              <a:solidFill>
                <a:srgbClr val="000000"/>
              </a:solidFill>
            </a:endParaRPr>
          </a:p>
        </p:txBody>
      </p:sp>
      <p:sp>
        <p:nvSpPr>
          <p:cNvPr id="4" name="TextBox 3"/>
          <p:cNvSpPr txBox="1"/>
          <p:nvPr/>
        </p:nvSpPr>
        <p:spPr>
          <a:xfrm>
            <a:off x="0" y="2362200"/>
            <a:ext cx="9296400" cy="193899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SFIO is a quasi judicial body and have power to arrest in respect of certain offences. Those offences shall be cognizable .</a:t>
            </a:r>
          </a:p>
          <a:p>
            <a:r>
              <a:rPr lang="en-US" sz="2400" dirty="0" smtClean="0">
                <a:latin typeface="Times New Roman" pitchFamily="18" charset="0"/>
                <a:cs typeface="Times New Roman" pitchFamily="18" charset="0"/>
              </a:rPr>
              <a:t>Investigation report of SFIO filed with the court shall be treated as a report filed by a police officer.</a:t>
            </a:r>
          </a:p>
          <a:p>
            <a:r>
              <a:rPr lang="en-US" sz="2400" dirty="0" smtClean="0">
                <a:latin typeface="Times New Roman" pitchFamily="18" charset="0"/>
                <a:cs typeface="Times New Roman" pitchFamily="18" charset="0"/>
              </a:rPr>
              <a:t>They can impose stringent penalty provided for fraud related offences.</a:t>
            </a:r>
            <a:endParaRPr lang="en-US" sz="2400"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National Company Law Tribunal</a:t>
            </a:r>
            <a:endParaRPr lang="en-US" sz="3600" dirty="0"/>
          </a:p>
        </p:txBody>
      </p:sp>
      <p:sp>
        <p:nvSpPr>
          <p:cNvPr id="3" name="TextBox 2"/>
          <p:cNvSpPr txBox="1"/>
          <p:nvPr/>
        </p:nvSpPr>
        <p:spPr>
          <a:xfrm>
            <a:off x="3657600" y="4191000"/>
            <a:ext cx="548640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Clause 408 seeks to deal with the constitution of National Company Law Tribunal (NCLT). The NCLT shall consist of  President and such number of  Judicial and technical members as the Central Government deems fit and expeditious. </a:t>
            </a:r>
            <a:endParaRPr lang="en-US" sz="2400" dirty="0">
              <a:latin typeface="Times New Roman" pitchFamily="18" charset="0"/>
              <a:cs typeface="Times New Roman" pitchFamily="18" charset="0"/>
            </a:endParaRPr>
          </a:p>
        </p:txBody>
      </p:sp>
      <p:sp>
        <p:nvSpPr>
          <p:cNvPr id="4" name="U-Turn Arrow 3"/>
          <p:cNvSpPr/>
          <p:nvPr/>
        </p:nvSpPr>
        <p:spPr>
          <a:xfrm>
            <a:off x="4800600" y="2362200"/>
            <a:ext cx="3429000" cy="1676400"/>
          </a:xfrm>
          <a:prstGeom prst="uturnArrow">
            <a:avLst/>
          </a:prstGeom>
          <a:solidFill>
            <a:schemeClr val="accent5">
              <a:lumMod val="20000"/>
              <a:lumOff val="80000"/>
            </a:schemeClr>
          </a:solidFill>
          <a:effectLst>
            <a:glow rad="228600">
              <a:schemeClr val="accent4">
                <a:satMod val="175000"/>
                <a:alpha val="40000"/>
              </a:schemeClr>
            </a:glow>
          </a:effectLst>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Special Court</a:t>
            </a:r>
            <a:endParaRPr lang="en-US" sz="3600" dirty="0"/>
          </a:p>
        </p:txBody>
      </p:sp>
      <p:sp>
        <p:nvSpPr>
          <p:cNvPr id="3" name="TextBox 2"/>
          <p:cNvSpPr txBox="1"/>
          <p:nvPr/>
        </p:nvSpPr>
        <p:spPr>
          <a:xfrm>
            <a:off x="533400" y="2438400"/>
            <a:ext cx="8229600"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For the speedy trial of offences, the Central Government has empowered to establish </a:t>
            </a:r>
            <a:r>
              <a:rPr lang="en-US" sz="2400" b="1" dirty="0" smtClean="0">
                <a:solidFill>
                  <a:srgbClr val="000000"/>
                </a:solidFill>
                <a:latin typeface="Times New Roman" pitchFamily="18" charset="0"/>
                <a:cs typeface="Times New Roman" pitchFamily="18" charset="0"/>
              </a:rPr>
              <a:t>Special Court </a:t>
            </a:r>
            <a:r>
              <a:rPr lang="en-US" sz="2400" dirty="0" smtClean="0">
                <a:solidFill>
                  <a:srgbClr val="000000"/>
                </a:solidFill>
                <a:latin typeface="Times New Roman" pitchFamily="18" charset="0"/>
                <a:cs typeface="Times New Roman" pitchFamily="18" charset="0"/>
              </a:rPr>
              <a:t>with the consultation of Chief Justice of High Court.</a:t>
            </a:r>
          </a:p>
          <a:p>
            <a:endParaRPr lang="en-US" sz="2400" dirty="0" smtClean="0">
              <a:solidFill>
                <a:srgbClr val="000000"/>
              </a:solidFill>
              <a:latin typeface="Times New Roman" pitchFamily="18" charset="0"/>
              <a:cs typeface="Times New Roman" pitchFamily="18" charset="0"/>
            </a:endParaRPr>
          </a:p>
          <a:p>
            <a:r>
              <a:rPr lang="en-US" sz="2400" dirty="0" smtClean="0">
                <a:solidFill>
                  <a:srgbClr val="000000"/>
                </a:solidFill>
                <a:latin typeface="Times New Roman" pitchFamily="18" charset="0"/>
                <a:cs typeface="Times New Roman" pitchFamily="18" charset="0"/>
              </a:rPr>
              <a:t>                                     All offences under this Act shall be triable by the special court established for the area in which the registered office of the Company in relation to which  the offence is committed or where there is more special courts  than one for such area, by such one of them as may be specified in this behalf by the High Court. </a:t>
            </a:r>
            <a:endParaRPr lang="en-US" sz="2400" dirty="0">
              <a:solidFill>
                <a:srgbClr val="000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3058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NOTICE FOR BOARD MEETING</a:t>
            </a:r>
            <a:endParaRPr lang="en-US" sz="3600" dirty="0"/>
          </a:p>
        </p:txBody>
      </p:sp>
      <p:sp>
        <p:nvSpPr>
          <p:cNvPr id="4" name="Text Placeholder 3"/>
          <p:cNvSpPr>
            <a:spLocks noGrp="1"/>
          </p:cNvSpPr>
          <p:nvPr>
            <p:ph type="body" sz="half" idx="4294967295"/>
          </p:nvPr>
        </p:nvSpPr>
        <p:spPr>
          <a:xfrm>
            <a:off x="0" y="2667000"/>
            <a:ext cx="3124200" cy="3352800"/>
          </a:xfrm>
        </p:spPr>
        <p:style>
          <a:lnRef idx="1">
            <a:schemeClr val="dk1"/>
          </a:lnRef>
          <a:fillRef idx="2">
            <a:schemeClr val="dk1"/>
          </a:fillRef>
          <a:effectRef idx="1">
            <a:schemeClr val="dk1"/>
          </a:effectRef>
          <a:fontRef idx="minor">
            <a:schemeClr val="dk1"/>
          </a:fontRef>
        </p:style>
        <p:txBody>
          <a:bodyPr>
            <a:normAutofit/>
          </a:bodyPr>
          <a:lstStyle/>
          <a:p>
            <a:pPr lvl="0"/>
            <a:r>
              <a:rPr lang="en-US" sz="2300" dirty="0" smtClean="0">
                <a:solidFill>
                  <a:schemeClr val="tx1">
                    <a:lumMod val="95000"/>
                    <a:lumOff val="5000"/>
                  </a:schemeClr>
                </a:solidFill>
                <a:latin typeface="Times New Roman" pitchFamily="18" charset="0"/>
                <a:cs typeface="Times New Roman" pitchFamily="18" charset="0"/>
              </a:rPr>
              <a:t>At least 7 days notice is required to be given for a Board </a:t>
            </a:r>
            <a:r>
              <a:rPr lang="en-US" sz="2400" dirty="0" smtClean="0">
                <a:solidFill>
                  <a:schemeClr val="tx1">
                    <a:lumMod val="95000"/>
                    <a:lumOff val="5000"/>
                  </a:schemeClr>
                </a:solidFill>
                <a:latin typeface="Times New Roman" pitchFamily="18" charset="0"/>
                <a:cs typeface="Times New Roman" pitchFamily="18" charset="0"/>
              </a:rPr>
              <a:t>Meeting</a:t>
            </a:r>
            <a:r>
              <a:rPr lang="en-US" sz="2300" dirty="0" smtClean="0">
                <a:solidFill>
                  <a:schemeClr val="tx1">
                    <a:lumMod val="95000"/>
                    <a:lumOff val="5000"/>
                  </a:schemeClr>
                </a:solidFill>
                <a:latin typeface="Times New Roman" pitchFamily="18" charset="0"/>
                <a:cs typeface="Times New Roman" pitchFamily="18" charset="0"/>
              </a:rPr>
              <a:t>. The notice may be sent by electronic means to every directors at his usual address registered with the Company.</a:t>
            </a:r>
          </a:p>
          <a:p>
            <a:pPr lvl="0"/>
            <a:endParaRPr lang="en-US" sz="2300" dirty="0" smtClean="0">
              <a:solidFill>
                <a:schemeClr val="tx1">
                  <a:lumMod val="95000"/>
                  <a:lumOff val="5000"/>
                </a:schemeClr>
              </a:solidFill>
              <a:latin typeface="Times New Roman" pitchFamily="18" charset="0"/>
              <a:cs typeface="Times New Roman" pitchFamily="18" charset="0"/>
            </a:endParaRPr>
          </a:p>
          <a:p>
            <a:pPr lvl="0"/>
            <a:endParaRPr lang="en-US" sz="2300" dirty="0" smtClean="0">
              <a:solidFill>
                <a:schemeClr val="tx1">
                  <a:lumMod val="95000"/>
                  <a:lumOff val="5000"/>
                </a:schemeClr>
              </a:solidFill>
              <a:latin typeface="Times New Roman" pitchFamily="18" charset="0"/>
              <a:cs typeface="Times New Roman" pitchFamily="18" charset="0"/>
            </a:endParaRPr>
          </a:p>
          <a:p>
            <a:endParaRPr lang="en-US" dirty="0">
              <a:solidFill>
                <a:srgbClr val="FF0000"/>
              </a:solidFill>
            </a:endParaRPr>
          </a:p>
        </p:txBody>
      </p:sp>
      <p:sp>
        <p:nvSpPr>
          <p:cNvPr id="8" name="Rectangle 7"/>
          <p:cNvSpPr/>
          <p:nvPr/>
        </p:nvSpPr>
        <p:spPr>
          <a:xfrm>
            <a:off x="4419600" y="4038600"/>
            <a:ext cx="4572000" cy="2215991"/>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marL="274320" indent="-274320">
              <a:spcBef>
                <a:spcPct val="20000"/>
              </a:spcBef>
              <a:buClr>
                <a:schemeClr val="accent3"/>
              </a:buClr>
              <a:buSzPct val="95000"/>
              <a:buFont typeface="Wingdings 2"/>
              <a:buChar char=""/>
            </a:pPr>
            <a:r>
              <a:rPr lang="en-US" sz="2300" dirty="0" smtClean="0">
                <a:solidFill>
                  <a:schemeClr val="tx1">
                    <a:lumMod val="95000"/>
                    <a:lumOff val="5000"/>
                  </a:schemeClr>
                </a:solidFill>
                <a:latin typeface="Times New Roman" pitchFamily="18" charset="0"/>
                <a:cs typeface="Times New Roman" pitchFamily="18" charset="0"/>
              </a:rPr>
              <a:t>PROVIDED THAT a Board Meeting may be called at shorter notice subject to the condition that at least one independent director, if any shall be present at the meeting.</a:t>
            </a:r>
          </a:p>
        </p:txBody>
      </p:sp>
      <p:sp>
        <p:nvSpPr>
          <p:cNvPr id="5" name="Chevron 4"/>
          <p:cNvSpPr/>
          <p:nvPr/>
        </p:nvSpPr>
        <p:spPr>
          <a:xfrm>
            <a:off x="3048000" y="4191000"/>
            <a:ext cx="1524000" cy="1219200"/>
          </a:xfrm>
          <a:prstGeom prst="chevron">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tx1"/>
              </a:solidFill>
            </a:endParaRPr>
          </a:p>
        </p:txBody>
      </p:sp>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chemeClr val="tx1"/>
                </a:solidFill>
              </a:rPr>
              <a:t>National Finance Reporting Authority</a:t>
            </a:r>
            <a:br>
              <a:rPr lang="en-US" sz="3600" dirty="0" smtClean="0">
                <a:solidFill>
                  <a:schemeClr val="tx1"/>
                </a:solidFill>
              </a:rPr>
            </a:br>
            <a:r>
              <a:rPr lang="en-US" sz="3600" dirty="0" smtClean="0">
                <a:solidFill>
                  <a:schemeClr val="tx1"/>
                </a:solidFill>
              </a:rPr>
              <a:t>(Clause 132)</a:t>
            </a:r>
            <a:endParaRPr lang="en-US" sz="3600" dirty="0">
              <a:solidFill>
                <a:schemeClr val="tx1"/>
              </a:solidFill>
            </a:endParaRPr>
          </a:p>
        </p:txBody>
      </p:sp>
      <p:sp>
        <p:nvSpPr>
          <p:cNvPr id="4" name="TextBox 3"/>
          <p:cNvSpPr txBox="1"/>
          <p:nvPr/>
        </p:nvSpPr>
        <p:spPr>
          <a:xfrm>
            <a:off x="0" y="2057400"/>
            <a:ext cx="9144000"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Central Government may by notification, constitute a National Finance Reporting Authority to provide for matters relating to auditing and accounting standards under this Act. This authority shall</a:t>
            </a:r>
          </a:p>
          <a:p>
            <a:pPr marL="457200" indent="-457200">
              <a:buClr>
                <a:schemeClr val="tx1"/>
              </a:buClr>
              <a:buFont typeface="Wingdings" pitchFamily="2" charset="2"/>
              <a:buChar char="q"/>
            </a:pPr>
            <a:r>
              <a:rPr lang="en-US" sz="2400" dirty="0" smtClean="0">
                <a:latin typeface="Times New Roman" pitchFamily="18" charset="0"/>
                <a:cs typeface="Times New Roman" pitchFamily="18" charset="0"/>
              </a:rPr>
              <a:t>make recommendations to the Central Government on the formulation and laying down of accounting and auditing policies and standards for adoption by Companies or their auditors;</a:t>
            </a:r>
          </a:p>
          <a:p>
            <a:pPr marL="457200" indent="-457200">
              <a:buClr>
                <a:schemeClr val="tx1"/>
              </a:buClr>
              <a:buFont typeface="Wingdings" pitchFamily="2" charset="2"/>
              <a:buChar char="q"/>
            </a:pPr>
            <a:r>
              <a:rPr lang="en-US" sz="2400" dirty="0" smtClean="0">
                <a:latin typeface="Times New Roman" pitchFamily="18" charset="0"/>
                <a:cs typeface="Times New Roman" pitchFamily="18" charset="0"/>
              </a:rPr>
              <a:t>Monitor and enforce the compliance with accounting and auditing standards recommended by it;</a:t>
            </a:r>
          </a:p>
          <a:p>
            <a:pPr marL="457200" indent="-457200">
              <a:buClr>
                <a:schemeClr val="tx1"/>
              </a:buClr>
              <a:buFont typeface="Wingdings" pitchFamily="2" charset="2"/>
              <a:buChar char="q"/>
            </a:pPr>
            <a:r>
              <a:rPr lang="en-US" sz="2400" dirty="0" smtClean="0">
                <a:latin typeface="Times New Roman" pitchFamily="18" charset="0"/>
                <a:cs typeface="Times New Roman" pitchFamily="18" charset="0"/>
              </a:rPr>
              <a:t>Oversee the quality of service of the profession associated with ensuring compliance with such standards, etc. </a:t>
            </a:r>
            <a:endParaRPr lang="en-US" sz="24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Class Action Suits (clause 245)</a:t>
            </a:r>
            <a:endParaRPr lang="en-US" sz="3600" dirty="0"/>
          </a:p>
        </p:txBody>
      </p:sp>
      <p:sp>
        <p:nvSpPr>
          <p:cNvPr id="6" name="TextBox 5"/>
          <p:cNvSpPr txBox="1"/>
          <p:nvPr/>
        </p:nvSpPr>
        <p:spPr>
          <a:xfrm>
            <a:off x="0" y="2362200"/>
            <a:ext cx="9144000"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In case of a Company having share capital, not less than 100 members of the Company or not less than such percentage of members as specified whichever is less, or any member or members holding such percentage of issued share capital as may be prescribed or in case of a Company having no share capital, not less than 1/5</a:t>
            </a:r>
            <a:r>
              <a:rPr lang="en-US" sz="2400" baseline="30000" dirty="0" smtClean="0">
                <a:latin typeface="Times New Roman" pitchFamily="18" charset="0"/>
                <a:cs typeface="Times New Roman" pitchFamily="18" charset="0"/>
              </a:rPr>
              <a:t>th</a:t>
            </a:r>
            <a:r>
              <a:rPr lang="en-US" sz="2400" dirty="0" smtClean="0">
                <a:latin typeface="Times New Roman" pitchFamily="18" charset="0"/>
                <a:cs typeface="Times New Roman" pitchFamily="18" charset="0"/>
              </a:rPr>
              <a:t> of the total number of members is of the opinion that the affairs of the Company is being managed prejudicial to the interest of  the Company or its members or depositors file an application (class action) to the tribunal for seeking all or any of the following orders:</a:t>
            </a:r>
            <a:endParaRPr lang="en-US" sz="24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Class Action Suits                                  (Contd.)</a:t>
            </a:r>
            <a:endParaRPr lang="en-US" sz="3600" dirty="0"/>
          </a:p>
        </p:txBody>
      </p:sp>
      <p:sp>
        <p:nvSpPr>
          <p:cNvPr id="4" name="TextBox 3"/>
          <p:cNvSpPr txBox="1"/>
          <p:nvPr/>
        </p:nvSpPr>
        <p:spPr>
          <a:xfrm>
            <a:off x="0" y="2133600"/>
            <a:ext cx="9144000" cy="415498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 To restrain the Company committing an act which is Ultra </a:t>
            </a:r>
            <a:r>
              <a:rPr lang="en-US" sz="2400" dirty="0" err="1" smtClean="0">
                <a:latin typeface="Times New Roman" pitchFamily="18" charset="0"/>
                <a:cs typeface="Times New Roman" pitchFamily="18" charset="0"/>
              </a:rPr>
              <a:t>Vires</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 To restrain the Company from committing breach of any provision of the Company’s memorandum or article or act.</a:t>
            </a:r>
          </a:p>
          <a:p>
            <a:r>
              <a:rPr lang="en-US" sz="2400" dirty="0" smtClean="0">
                <a:latin typeface="Times New Roman" pitchFamily="18" charset="0"/>
                <a:cs typeface="Times New Roman" pitchFamily="18" charset="0"/>
              </a:rPr>
              <a:t>.  To claim damages or compensation or any other suitable action from or against –</a:t>
            </a:r>
          </a:p>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the Company or directors for any fraudulent, unlawful or wrongful act etc. on its or their part;</a:t>
            </a:r>
          </a:p>
          <a:p>
            <a:r>
              <a:rPr lang="en-US" sz="2400" dirty="0" smtClean="0">
                <a:latin typeface="Times New Roman" pitchFamily="18" charset="0"/>
                <a:cs typeface="Times New Roman" pitchFamily="18" charset="0"/>
              </a:rPr>
              <a:t>                ii) the auditor including audit firm of the Company for any improper or misleading statement made in his audit report;</a:t>
            </a:r>
          </a:p>
          <a:p>
            <a:r>
              <a:rPr lang="en-US" sz="2400" dirty="0" smtClean="0">
                <a:latin typeface="Times New Roman" pitchFamily="18" charset="0"/>
                <a:cs typeface="Times New Roman" pitchFamily="18" charset="0"/>
              </a:rPr>
              <a:t>                iii) any expert or advisor or consultant for any incorrect or misleading statement made to the Company. </a:t>
            </a:r>
            <a:endParaRPr lang="en-US" sz="2400"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Class Action Suits                                  (Contd.)</a:t>
            </a:r>
            <a:endParaRPr lang="en-US" sz="3600" dirty="0"/>
          </a:p>
        </p:txBody>
      </p:sp>
      <p:sp>
        <p:nvSpPr>
          <p:cNvPr id="4" name="TextBox 3"/>
          <p:cNvSpPr txBox="1"/>
          <p:nvPr/>
        </p:nvSpPr>
        <p:spPr>
          <a:xfrm>
            <a:off x="0" y="2286000"/>
            <a:ext cx="91440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&gt; Two class action application for the same cause of action shall not be allowed,</a:t>
            </a:r>
          </a:p>
          <a:p>
            <a:pPr>
              <a:buFont typeface="Wingdings"/>
              <a:buChar char="Ø"/>
            </a:pPr>
            <a:r>
              <a:rPr lang="en-US" sz="2400" dirty="0" smtClean="0">
                <a:latin typeface="Times New Roman" pitchFamily="18" charset="0"/>
                <a:cs typeface="Times New Roman" pitchFamily="18" charset="0"/>
              </a:rPr>
              <a:t>The cost incurred in connection with class action shall be defrayed by the Company or any other person responsible for any oppressive act,</a:t>
            </a:r>
          </a:p>
          <a:p>
            <a:pPr>
              <a:buFont typeface="Wingdings"/>
              <a:buChar char="Ø"/>
            </a:pPr>
            <a:r>
              <a:rPr lang="en-US" sz="2400" dirty="0" smtClean="0">
                <a:latin typeface="Times New Roman" pitchFamily="18" charset="0"/>
                <a:cs typeface="Times New Roman" pitchFamily="18" charset="0"/>
              </a:rPr>
              <a:t> Any order passed by the Tribunal shall be binding on the Company, its depositors, members and auditors including audit firm or expert and any other person connected with the Company.</a:t>
            </a:r>
            <a:endParaRPr lang="en-US" sz="2400"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Private Placement</a:t>
            </a:r>
            <a:endParaRPr lang="en-US" sz="3600" dirty="0">
              <a:solidFill>
                <a:srgbClr val="000000"/>
              </a:solidFill>
            </a:endParaRPr>
          </a:p>
        </p:txBody>
      </p:sp>
      <p:sp>
        <p:nvSpPr>
          <p:cNvPr id="3" name="TextBox 2"/>
          <p:cNvSpPr txBox="1"/>
          <p:nvPr/>
        </p:nvSpPr>
        <p:spPr>
          <a:xfrm>
            <a:off x="457200" y="1905000"/>
            <a:ext cx="8229600"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A company may make an offer  or invitation of securities by way of Private placement. The clause also provide that no fresh allotment to be made  unless earlier allotment is completed. The monies  payable on subscription  of securities not to be made in cash. The Company shall allot securities  within 60 days from the date of receive application money, if does not allot within 60 days then repay application money within 15 days after expiration of 60 days and if Company does not pay money after the aforesaid period the Company is liable to repay the money with interest at 12% p.a for expiry of 60</a:t>
            </a:r>
            <a:r>
              <a:rPr lang="en-US" sz="2400" baseline="30000" dirty="0" smtClean="0">
                <a:solidFill>
                  <a:srgbClr val="000000"/>
                </a:solidFill>
                <a:latin typeface="Times New Roman" pitchFamily="18" charset="0"/>
                <a:cs typeface="Times New Roman" pitchFamily="18" charset="0"/>
              </a:rPr>
              <a:t>th</a:t>
            </a:r>
            <a:r>
              <a:rPr lang="en-US" sz="2400" dirty="0" smtClean="0">
                <a:solidFill>
                  <a:srgbClr val="000000"/>
                </a:solidFill>
                <a:latin typeface="Times New Roman" pitchFamily="18" charset="0"/>
                <a:cs typeface="Times New Roman" pitchFamily="18" charset="0"/>
              </a:rPr>
              <a:t> day.</a:t>
            </a:r>
          </a:p>
          <a:p>
            <a:endParaRPr lang="en-US" sz="2400" dirty="0" smtClean="0">
              <a:solidFill>
                <a:srgbClr val="000000"/>
              </a:solidFill>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964353"/>
            <a:ext cx="8153400" cy="489364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The clause further said that the offer is to made only to such persons whose name is recorded prior to the invitation to subscribe and complete record of offer and acceptance shall be given to registrar within a period of 30 days of circulation of private placement offer.</a:t>
            </a:r>
          </a:p>
          <a:p>
            <a:endParaRPr lang="en-US" sz="2400" dirty="0" smtClean="0">
              <a:solidFill>
                <a:srgbClr val="000000"/>
              </a:solidFill>
              <a:latin typeface="Times New Roman" pitchFamily="18" charset="0"/>
              <a:cs typeface="Times New Roman" pitchFamily="18" charset="0"/>
            </a:endParaRPr>
          </a:p>
          <a:p>
            <a:r>
              <a:rPr lang="en-US" sz="2400" dirty="0" smtClean="0">
                <a:solidFill>
                  <a:srgbClr val="000000"/>
                </a:solidFill>
                <a:latin typeface="Times New Roman" pitchFamily="18" charset="0"/>
                <a:cs typeface="Times New Roman" pitchFamily="18" charset="0"/>
              </a:rPr>
              <a:t>Any offer or invitation not in compliance with the provision shall be treated as public offer and all provision of this act, and the Securities Contract (Regulation) Act, and Securities and Exchange Board of India Act shall be required to be complied with.</a:t>
            </a:r>
          </a:p>
          <a:p>
            <a:endParaRPr lang="en-US" sz="2400" dirty="0" smtClean="0">
              <a:solidFill>
                <a:srgbClr val="000000"/>
              </a:solidFill>
              <a:latin typeface="Times New Roman" pitchFamily="18" charset="0"/>
              <a:cs typeface="Times New Roman" pitchFamily="18" charset="0"/>
            </a:endParaRPr>
          </a:p>
          <a:p>
            <a:endParaRPr lang="en-US" sz="2400" dirty="0">
              <a:solidFill>
                <a:srgbClr val="000000"/>
              </a:solidFill>
              <a:latin typeface="Times New Roman" pitchFamily="18" charset="0"/>
              <a:cs typeface="Times New Roman" pitchFamily="18" charset="0"/>
            </a:endParaRPr>
          </a:p>
        </p:txBody>
      </p:sp>
      <p:sp>
        <p:nvSpPr>
          <p:cNvPr id="4"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Private Placement                                    Contd.</a:t>
            </a:r>
            <a:endParaRPr lang="en-US" sz="3600" dirty="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Independent Directors</a:t>
            </a:r>
            <a:endParaRPr lang="en-US" sz="3600" dirty="0"/>
          </a:p>
        </p:txBody>
      </p:sp>
      <p:sp>
        <p:nvSpPr>
          <p:cNvPr id="4" name="TextBox 3"/>
          <p:cNvSpPr txBox="1"/>
          <p:nvPr/>
        </p:nvSpPr>
        <p:spPr>
          <a:xfrm>
            <a:off x="533400" y="2286000"/>
            <a:ext cx="8153400" cy="304698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As per clause 150 an independent director may be selected from a </a:t>
            </a:r>
            <a:r>
              <a:rPr lang="en-US" sz="2400" b="1" i="1" dirty="0" smtClean="0">
                <a:latin typeface="Times New Roman" pitchFamily="18" charset="0"/>
                <a:cs typeface="Times New Roman" pitchFamily="18" charset="0"/>
              </a:rPr>
              <a:t>Data Bank </a:t>
            </a:r>
            <a:r>
              <a:rPr lang="en-US" sz="2400" dirty="0" smtClean="0">
                <a:latin typeface="Times New Roman" pitchFamily="18" charset="0"/>
                <a:cs typeface="Times New Roman" pitchFamily="18" charset="0"/>
              </a:rPr>
              <a:t>containing names, addresses and qualifications of persons who are eligible and willing to act as independent director, maintained by any body, institute or association as may be notified by the Central Government, having expertise in creation and maintenance of such data bank and put on their website for the use by the Company making the appointment of such director. </a:t>
            </a:r>
            <a:endParaRPr lang="en-US" sz="2400"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Concept of Independent Directors</a:t>
            </a:r>
            <a:endParaRPr lang="en-US" sz="3600" dirty="0"/>
          </a:p>
        </p:txBody>
      </p:sp>
      <p:sp>
        <p:nvSpPr>
          <p:cNvPr id="3" name="TextBox 2"/>
          <p:cNvSpPr txBox="1"/>
          <p:nvPr/>
        </p:nvSpPr>
        <p:spPr>
          <a:xfrm>
            <a:off x="1447800" y="2133600"/>
            <a:ext cx="7010400" cy="2308324"/>
          </a:xfrm>
          <a:prstGeom prst="rect">
            <a:avLst/>
          </a:prstGeom>
          <a:noFill/>
        </p:spPr>
        <p:txBody>
          <a:bodyPr wrap="square" rtlCol="0">
            <a:spAutoFit/>
          </a:bodyPr>
          <a:lstStyle/>
          <a:p>
            <a:r>
              <a:rPr lang="en-US" sz="2400" dirty="0" smtClean="0">
                <a:latin typeface="Times New Roman" pitchFamily="18" charset="0"/>
                <a:cs typeface="Times New Roman" pitchFamily="18" charset="0"/>
              </a:rPr>
              <a:t>All listed Companies are required to appoint independent directors.</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4" name="Explosion 1 3"/>
          <p:cNvSpPr/>
          <p:nvPr/>
        </p:nvSpPr>
        <p:spPr>
          <a:xfrm>
            <a:off x="685800" y="2057400"/>
            <a:ext cx="533400" cy="533400"/>
          </a:xfrm>
          <a:prstGeom prst="irregularSeal1">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 name="TextBox 4"/>
          <p:cNvSpPr txBox="1"/>
          <p:nvPr/>
        </p:nvSpPr>
        <p:spPr>
          <a:xfrm>
            <a:off x="1600200" y="2895600"/>
            <a:ext cx="7162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At least 1/3 rd of the Board should comprise  independent directors</a:t>
            </a:r>
            <a:r>
              <a:rPr lang="en-US" dirty="0" smtClean="0"/>
              <a:t>. </a:t>
            </a:r>
            <a:endParaRPr lang="en-US" dirty="0"/>
          </a:p>
        </p:txBody>
      </p:sp>
      <p:sp>
        <p:nvSpPr>
          <p:cNvPr id="6" name="Explosion 1 5"/>
          <p:cNvSpPr/>
          <p:nvPr/>
        </p:nvSpPr>
        <p:spPr>
          <a:xfrm>
            <a:off x="685800" y="2743200"/>
            <a:ext cx="609600" cy="609600"/>
          </a:xfrm>
          <a:prstGeom prst="irregularSeal1">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1905000" y="3733800"/>
            <a:ext cx="7239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Nominee director </a:t>
            </a:r>
            <a:r>
              <a:rPr lang="en-US" sz="2400" b="1" dirty="0" smtClean="0">
                <a:latin typeface="Times New Roman" pitchFamily="18" charset="0"/>
                <a:cs typeface="Times New Roman" pitchFamily="18" charset="0"/>
              </a:rPr>
              <a:t>shall not </a:t>
            </a:r>
            <a:r>
              <a:rPr lang="en-US" sz="2400" dirty="0" smtClean="0">
                <a:latin typeface="Times New Roman" pitchFamily="18" charset="0"/>
                <a:cs typeface="Times New Roman" pitchFamily="18" charset="0"/>
              </a:rPr>
              <a:t>be deemed to be an independent director.</a:t>
            </a:r>
            <a:endParaRPr lang="en-US" sz="2400" dirty="0">
              <a:latin typeface="Times New Roman" pitchFamily="18" charset="0"/>
              <a:cs typeface="Times New Roman" pitchFamily="18" charset="0"/>
            </a:endParaRPr>
          </a:p>
        </p:txBody>
      </p:sp>
      <p:sp>
        <p:nvSpPr>
          <p:cNvPr id="8" name="Explosion 1 7"/>
          <p:cNvSpPr/>
          <p:nvPr/>
        </p:nvSpPr>
        <p:spPr>
          <a:xfrm>
            <a:off x="609600" y="3505200"/>
            <a:ext cx="838200" cy="6858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981200" y="4648200"/>
            <a:ext cx="67818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He shall hold office upto two consecutive terms, one term is upto five consecutive years.</a:t>
            </a:r>
            <a:endParaRPr lang="en-US" sz="2400" dirty="0">
              <a:latin typeface="Times New Roman" pitchFamily="18" charset="0"/>
              <a:cs typeface="Times New Roman" pitchFamily="18" charset="0"/>
            </a:endParaRPr>
          </a:p>
        </p:txBody>
      </p:sp>
      <p:sp>
        <p:nvSpPr>
          <p:cNvPr id="11" name="Explosion 1 10"/>
          <p:cNvSpPr/>
          <p:nvPr/>
        </p:nvSpPr>
        <p:spPr>
          <a:xfrm>
            <a:off x="533400" y="4495800"/>
            <a:ext cx="762000" cy="838200"/>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TextBox 12"/>
          <p:cNvSpPr txBox="1"/>
          <p:nvPr/>
        </p:nvSpPr>
        <p:spPr>
          <a:xfrm>
            <a:off x="2286000" y="5867400"/>
            <a:ext cx="63246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i="1" dirty="0" smtClean="0"/>
              <a:t>Eligible for appointment in the same Company after cooling period of three years on passing of  a special resolution  and  disclosure shall be made of such appointment in the Board’s Report.</a:t>
            </a:r>
            <a:endParaRPr lang="en-US" i="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Important Highlights</a:t>
            </a:r>
            <a:endParaRPr lang="en-US" sz="3600" dirty="0">
              <a:solidFill>
                <a:srgbClr val="000000"/>
              </a:solidFill>
            </a:endParaRPr>
          </a:p>
        </p:txBody>
      </p:sp>
      <p:graphicFrame>
        <p:nvGraphicFramePr>
          <p:cNvPr id="7" name="Diagram 6"/>
          <p:cNvGraphicFramePr/>
          <p:nvPr/>
        </p:nvGraphicFramePr>
        <p:xfrm>
          <a:off x="1371600" y="2286000"/>
          <a:ext cx="6553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Important Norms</a:t>
            </a:r>
            <a:endParaRPr lang="en-US" sz="3600" dirty="0"/>
          </a:p>
        </p:txBody>
      </p:sp>
      <p:sp>
        <p:nvSpPr>
          <p:cNvPr id="6" name="Oval 5"/>
          <p:cNvSpPr/>
          <p:nvPr/>
        </p:nvSpPr>
        <p:spPr>
          <a:xfrm>
            <a:off x="0" y="2362200"/>
            <a:ext cx="4572000" cy="2286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r>
              <a:rPr lang="en-US" sz="2400" dirty="0" smtClean="0">
                <a:latin typeface="Times New Roman" pitchFamily="18" charset="0"/>
                <a:cs typeface="Times New Roman" pitchFamily="18" charset="0"/>
              </a:rPr>
              <a:t>An auditor can be  appointed for 5 years; but their appointment will have to ratify at every AGM.</a:t>
            </a:r>
            <a:endParaRPr lang="en-US" sz="2400" dirty="0">
              <a:latin typeface="Times New Roman" pitchFamily="18" charset="0"/>
              <a:cs typeface="Times New Roman" pitchFamily="18" charset="0"/>
            </a:endParaRPr>
          </a:p>
        </p:txBody>
      </p:sp>
      <p:sp>
        <p:nvSpPr>
          <p:cNvPr id="9" name="Oval 8"/>
          <p:cNvSpPr/>
          <p:nvPr/>
        </p:nvSpPr>
        <p:spPr>
          <a:xfrm>
            <a:off x="5638800" y="2362200"/>
            <a:ext cx="3505200" cy="2286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5867400" y="3048000"/>
            <a:ext cx="2895600" cy="1200329"/>
          </a:xfrm>
          <a:prstGeom prst="rect">
            <a:avLst/>
          </a:prstGeom>
          <a:noFill/>
        </p:spPr>
        <p:txBody>
          <a:bodyPr wrap="square" rtlCol="0">
            <a:spAutoFit/>
          </a:bodyPr>
          <a:lstStyle/>
          <a:p>
            <a:r>
              <a:rPr lang="en-US" sz="2400" dirty="0" smtClean="0">
                <a:latin typeface="Times New Roman" pitchFamily="18" charset="0"/>
                <a:cs typeface="Times New Roman" pitchFamily="18" charset="0"/>
              </a:rPr>
              <a:t>An auditor can't be appointed in more than 20 Companies.</a:t>
            </a:r>
            <a:endParaRPr lang="en-US" sz="2400" dirty="0">
              <a:latin typeface="Times New Roman" pitchFamily="18" charset="0"/>
              <a:cs typeface="Times New Roman" pitchFamily="18" charset="0"/>
            </a:endParaRPr>
          </a:p>
        </p:txBody>
      </p:sp>
      <p:sp>
        <p:nvSpPr>
          <p:cNvPr id="10" name="Left-Right Arrow 9"/>
          <p:cNvSpPr/>
          <p:nvPr/>
        </p:nvSpPr>
        <p:spPr>
          <a:xfrm>
            <a:off x="4114800" y="2971800"/>
            <a:ext cx="1905000" cy="838200"/>
          </a:xfrm>
          <a:prstGeom prst="lef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2" name="TextBox 11"/>
          <p:cNvSpPr txBox="1"/>
          <p:nvPr/>
        </p:nvSpPr>
        <p:spPr>
          <a:xfrm>
            <a:off x="1600200" y="5029200"/>
            <a:ext cx="5791200"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Companies have been allowed to have only two layer of subsidiary for investment to keep track on such investment.</a:t>
            </a:r>
            <a:endParaRPr lang="en-US"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t>Participation at Board Meeting through video/audio visual means</a:t>
            </a:r>
            <a:endParaRPr lang="en-US" sz="3600" dirty="0"/>
          </a:p>
        </p:txBody>
      </p:sp>
      <p:sp>
        <p:nvSpPr>
          <p:cNvPr id="3" name="TextBox 2"/>
          <p:cNvSpPr txBox="1"/>
          <p:nvPr/>
        </p:nvSpPr>
        <p:spPr>
          <a:xfrm>
            <a:off x="685800" y="3124200"/>
            <a:ext cx="7162800" cy="230832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solidFill>
                  <a:srgbClr val="000000"/>
                </a:solidFill>
                <a:latin typeface="Times New Roman" pitchFamily="18" charset="0"/>
                <a:cs typeface="Times New Roman" pitchFamily="18" charset="0"/>
              </a:rPr>
              <a:t>Participation of directors at Board Meeting has been permitted through video-conferencing or other audio visual means, provided such participation is capable of recording and recognizing. Also, the recording and storing of the proceeding of such meeting should be carried out.</a:t>
            </a:r>
            <a:endParaRPr lang="en-US" sz="2400" dirty="0">
              <a:solidFill>
                <a:srgbClr val="000000"/>
              </a:solidFill>
              <a:latin typeface="Times New Roman" pitchFamily="18" charset="0"/>
              <a:cs typeface="Times New Roman" pitchFamily="18" charset="0"/>
            </a:endParaRPr>
          </a:p>
        </p:txBody>
      </p:sp>
      <p:cxnSp>
        <p:nvCxnSpPr>
          <p:cNvPr id="5" name="Straight Arrow Connector 4"/>
          <p:cNvCxnSpPr/>
          <p:nvPr/>
        </p:nvCxnSpPr>
        <p:spPr>
          <a:xfrm>
            <a:off x="2133600" y="2133600"/>
            <a:ext cx="1066800" cy="7620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Registered Valuer (Clause 247)</a:t>
            </a:r>
            <a:endParaRPr lang="en-US" sz="3600" dirty="0">
              <a:solidFill>
                <a:srgbClr val="000000"/>
              </a:solidFill>
            </a:endParaRPr>
          </a:p>
        </p:txBody>
      </p:sp>
      <p:sp>
        <p:nvSpPr>
          <p:cNvPr id="4" name="TextBox 3"/>
          <p:cNvSpPr txBox="1"/>
          <p:nvPr/>
        </p:nvSpPr>
        <p:spPr>
          <a:xfrm>
            <a:off x="533400" y="2286000"/>
            <a:ext cx="83058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Where a valuation is required to be made in respect of any property, shares, stocks, debentures or goodwill or net worth of a Company or its liability under the provision of the Act, it shall be valued by a such person having qualifications, experience and registered as a Valuer in such manner as may be specified and appointed by the audit committee or in absence by the Board of Directors.</a:t>
            </a:r>
            <a:endParaRPr lang="en-US" sz="2400"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t>Compromise or Arrangement (Clause 230)</a:t>
            </a:r>
            <a:endParaRPr lang="en-US" sz="3600" dirty="0"/>
          </a:p>
        </p:txBody>
      </p:sp>
      <p:sp>
        <p:nvSpPr>
          <p:cNvPr id="3" name="TextBox 2"/>
          <p:cNvSpPr txBox="1"/>
          <p:nvPr/>
        </p:nvSpPr>
        <p:spPr>
          <a:xfrm>
            <a:off x="533400" y="2209800"/>
            <a:ext cx="8229600" cy="304698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Where a compromise or arrangement is proposed between a Company and its creditors or class of them or between a Company and its members or class of them the Tribunal may on application of the Company or any member or creditor of the Company, order a meeting of the creditors or class of creditors as the case may be, be called, held and conducted in such manner as Tribunal may directs.</a:t>
            </a:r>
          </a:p>
          <a:p>
            <a:r>
              <a:rPr lang="en-US" sz="2400" dirty="0" smtClean="0">
                <a:latin typeface="Times New Roman" pitchFamily="18" charset="0"/>
                <a:cs typeface="Times New Roman" pitchFamily="18" charset="0"/>
              </a:rPr>
              <a:t>Here Tribunal referred to National Company Law Tribunal.</a:t>
            </a:r>
            <a:endParaRPr lang="en-US" sz="2400" dirty="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Acceptance of Deposits (Clause 73)</a:t>
            </a:r>
            <a:endParaRPr lang="en-US" sz="3600" dirty="0">
              <a:solidFill>
                <a:srgbClr val="000000"/>
              </a:solidFill>
            </a:endParaRPr>
          </a:p>
        </p:txBody>
      </p:sp>
      <p:sp>
        <p:nvSpPr>
          <p:cNvPr id="3" name="TextBox 2"/>
          <p:cNvSpPr txBox="1"/>
          <p:nvPr/>
        </p:nvSpPr>
        <p:spPr>
          <a:xfrm>
            <a:off x="0" y="2209800"/>
            <a:ext cx="9144000" cy="452431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A Company may subject to passing a resolution in the general meeting and subject to the consultation with RBI, accepts deposits from its members on such terms and conditions, including the provision of security or for repayment of such deposits with interest, as agreed between the Company and its members subject to the fulfillment of following conditions;</a:t>
            </a:r>
          </a:p>
          <a:p>
            <a:pPr>
              <a:buFont typeface="Courier New" pitchFamily="49" charset="0"/>
              <a:buChar char="o"/>
            </a:pPr>
            <a:r>
              <a:rPr lang="en-US" sz="2400" dirty="0" smtClean="0">
                <a:latin typeface="Times New Roman" pitchFamily="18" charset="0"/>
                <a:cs typeface="Times New Roman" pitchFamily="18" charset="0"/>
              </a:rPr>
              <a:t> issuance of a circular to its members including therein a statement showing financial position of the Company, credit rating obtained, the total number of depositors and amount due towards deposits in respect of any previous deposit accepted by the Company and such other particulars as may be prescribed in this behalf; </a:t>
            </a:r>
          </a:p>
          <a:p>
            <a:pPr>
              <a:buFont typeface="Courier New" pitchFamily="49" charset="0"/>
              <a:buChar char="o"/>
            </a:pPr>
            <a:endParaRPr lang="en-US" sz="2400" dirty="0">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Acceptance of Deposits                       (Contd.)</a:t>
            </a:r>
            <a:endParaRPr lang="en-US" sz="3600" dirty="0">
              <a:solidFill>
                <a:srgbClr val="000000"/>
              </a:solidFill>
            </a:endParaRPr>
          </a:p>
        </p:txBody>
      </p:sp>
      <p:sp>
        <p:nvSpPr>
          <p:cNvPr id="4" name="TextBox 3"/>
          <p:cNvSpPr txBox="1"/>
          <p:nvPr/>
        </p:nvSpPr>
        <p:spPr>
          <a:xfrm>
            <a:off x="0" y="2057400"/>
            <a:ext cx="9144000" cy="415498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buFont typeface="Courier New" pitchFamily="49" charset="0"/>
              <a:buChar char="o"/>
            </a:pPr>
            <a:r>
              <a:rPr lang="en-US" dirty="0" smtClean="0"/>
              <a:t> </a:t>
            </a:r>
            <a:r>
              <a:rPr lang="en-US" sz="2400" dirty="0" smtClean="0">
                <a:latin typeface="Times New Roman" pitchFamily="18" charset="0"/>
                <a:cs typeface="Times New Roman" pitchFamily="18" charset="0"/>
              </a:rPr>
              <a:t>filing a copy of the circular along with such statement with the Registrar within 30 days before the date of issue of the circular;</a:t>
            </a:r>
          </a:p>
          <a:p>
            <a:pPr>
              <a:buFont typeface="Courier New" pitchFamily="49" charset="0"/>
              <a:buChar char="o"/>
            </a:pPr>
            <a:r>
              <a:rPr lang="en-US" sz="2400" dirty="0" smtClean="0">
                <a:latin typeface="Times New Roman" pitchFamily="18" charset="0"/>
                <a:cs typeface="Times New Roman" pitchFamily="18" charset="0"/>
              </a:rPr>
              <a:t> depositing such sum which shall not be less than 15% of the amount of its deposits maturing during a financial year and the financial year next to following and kept in a scheduled Bank in a separate Bank Account to be called as deposit repayment reserve account;</a:t>
            </a:r>
          </a:p>
          <a:p>
            <a:pPr>
              <a:buFont typeface="Courier New" pitchFamily="49" charset="0"/>
              <a:buChar char="o"/>
            </a:pPr>
            <a:r>
              <a:rPr lang="en-US" sz="2400" dirty="0" smtClean="0">
                <a:latin typeface="Times New Roman" pitchFamily="18" charset="0"/>
                <a:cs typeface="Times New Roman" pitchFamily="18" charset="0"/>
              </a:rPr>
              <a:t> providing such deposit insurance in such manner and to such extent as may be prescribed;</a:t>
            </a:r>
          </a:p>
          <a:p>
            <a:pPr>
              <a:buFont typeface="Courier New" pitchFamily="49" charset="0"/>
              <a:buChar char="o"/>
            </a:pPr>
            <a:r>
              <a:rPr lang="en-US" sz="2400" dirty="0" smtClean="0">
                <a:latin typeface="Times New Roman" pitchFamily="18" charset="0"/>
                <a:cs typeface="Times New Roman" pitchFamily="18" charset="0"/>
              </a:rPr>
              <a:t> certifying that the Company has not committed any default in repayment of deposits including interest thereon either before or after commencement of the Act; 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Acceptance of Deposits                       (Contd.)</a:t>
            </a:r>
            <a:endParaRPr lang="en-US" sz="3600" dirty="0">
              <a:solidFill>
                <a:srgbClr val="000000"/>
              </a:solidFill>
            </a:endParaRPr>
          </a:p>
        </p:txBody>
      </p:sp>
      <p:sp>
        <p:nvSpPr>
          <p:cNvPr id="4" name="TextBox 3"/>
          <p:cNvSpPr txBox="1"/>
          <p:nvPr/>
        </p:nvSpPr>
        <p:spPr>
          <a:xfrm>
            <a:off x="457200" y="2362200"/>
            <a:ext cx="8382000" cy="267765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buFont typeface="Courier New" pitchFamily="49" charset="0"/>
              <a:buChar char="o"/>
            </a:pPr>
            <a:r>
              <a:rPr lang="en-US" sz="2400" dirty="0" smtClean="0">
                <a:latin typeface="Times New Roman" pitchFamily="18" charset="0"/>
                <a:cs typeface="Times New Roman" pitchFamily="18" charset="0"/>
              </a:rPr>
              <a:t> providing security if any, for the due repayment of the amount of deposit or the interest thereon,</a:t>
            </a:r>
          </a:p>
          <a:p>
            <a:r>
              <a:rPr lang="en-US" sz="2400" dirty="0" smtClean="0">
                <a:latin typeface="Times New Roman" pitchFamily="18" charset="0"/>
                <a:cs typeface="Times New Roman" pitchFamily="18" charset="0"/>
              </a:rPr>
              <a:t>                   Provided that in case where a Company doesn’t secure the deposit fully or partially, then the deposit shall be called as ‘Unsecured Deposits’ and shall be quoted in every circular form, advertisement or in any other document related to invitation or acceptance of deposits.</a:t>
            </a:r>
            <a:endParaRPr lang="en-US" sz="2400" dirty="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rPr>
              <a:t>New provision for director</a:t>
            </a:r>
            <a:endParaRPr lang="en-US" sz="3600" dirty="0">
              <a:solidFill>
                <a:srgbClr val="000000"/>
              </a:solidFill>
            </a:endParaRPr>
          </a:p>
        </p:txBody>
      </p:sp>
      <p:sp>
        <p:nvSpPr>
          <p:cNvPr id="3" name="TextBox 2"/>
          <p:cNvSpPr txBox="1"/>
          <p:nvPr/>
        </p:nvSpPr>
        <p:spPr>
          <a:xfrm>
            <a:off x="533400" y="2514600"/>
            <a:ext cx="8077200" cy="378565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As per clause 165 no person after the commencement of this Act, shall hold office as director, including any alternate directorship, in more than 20 Companies at the same time; provided that maximum number of public Companies in which a person can be appointed as director shall not exceed 10 in number.</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If a director absent himself from all the Board Meetings held during the period of 12 months with or without obtaining leave of absence he shall become liable to vacate from office.</a:t>
            </a:r>
            <a:endParaRPr lang="en-US" sz="2400"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chemeClr val="tx1"/>
                </a:solidFill>
              </a:rPr>
              <a:t>Addendum to Directors’ Responsibility Statement (Clause 134(5) ) </a:t>
            </a:r>
            <a:endParaRPr lang="en-US" sz="3600" dirty="0">
              <a:solidFill>
                <a:schemeClr val="tx1"/>
              </a:solidFill>
            </a:endParaRPr>
          </a:p>
        </p:txBody>
      </p:sp>
      <p:sp>
        <p:nvSpPr>
          <p:cNvPr id="4" name="Round Same Side Corner Rectangle 3"/>
          <p:cNvSpPr/>
          <p:nvPr/>
        </p:nvSpPr>
        <p:spPr>
          <a:xfrm>
            <a:off x="457200" y="2514600"/>
            <a:ext cx="7772400" cy="1905000"/>
          </a:xfrm>
          <a:prstGeom prst="round2Same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 name="TextBox 2"/>
          <p:cNvSpPr txBox="1"/>
          <p:nvPr/>
        </p:nvSpPr>
        <p:spPr>
          <a:xfrm>
            <a:off x="609600" y="2438400"/>
            <a:ext cx="7696200" cy="1846659"/>
          </a:xfrm>
          <a:prstGeom prst="rect">
            <a:avLst/>
          </a:prstGeom>
          <a:noFill/>
        </p:spPr>
        <p:txBody>
          <a:bodyPr wrap="square" rtlCol="0">
            <a:spAutoFit/>
          </a:bodyPr>
          <a:lstStyle/>
          <a:p>
            <a:r>
              <a:rPr lang="en-US" sz="2400" dirty="0" smtClean="0">
                <a:latin typeface="Times New Roman" pitchFamily="18" charset="0"/>
                <a:cs typeface="Times New Roman" pitchFamily="18" charset="0"/>
              </a:rPr>
              <a:t>The directors, in the case of a listed company, had laid down internal financial controls to be followed by the company and that such internal financial controls are adequate and were operating effectively.</a:t>
            </a:r>
          </a:p>
          <a:p>
            <a:endParaRPr lang="en-US" dirty="0" smtClean="0"/>
          </a:p>
        </p:txBody>
      </p:sp>
      <p:sp>
        <p:nvSpPr>
          <p:cNvPr id="6" name="Round Same Side Corner Rectangle 5"/>
          <p:cNvSpPr/>
          <p:nvPr/>
        </p:nvSpPr>
        <p:spPr>
          <a:xfrm>
            <a:off x="457200" y="4724400"/>
            <a:ext cx="7924800" cy="160020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7200" y="4724400"/>
            <a:ext cx="7924800" cy="160020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The directors had devised proper systems to ensure compliance with the provisions of all applicable laws and that such systems were adequate and operating effectively.</a:t>
            </a:r>
          </a:p>
          <a:p>
            <a:endParaRPr lang="en-US" sz="2400"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2819400"/>
            <a:ext cx="4800600" cy="1015663"/>
          </a:xfrm>
          <a:prstGeom prst="rect">
            <a:avLst/>
          </a:prstGeom>
        </p:spPr>
        <p:style>
          <a:lnRef idx="1">
            <a:schemeClr val="dk1"/>
          </a:lnRef>
          <a:fillRef idx="2">
            <a:schemeClr val="dk1"/>
          </a:fillRef>
          <a:effectRef idx="1">
            <a:schemeClr val="dk1"/>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 YOU</a:t>
            </a:r>
            <a:endParaRPr lang="en-US"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General Meeting (Clause 96)                    </a:t>
            </a:r>
            <a:endParaRPr lang="en-US" sz="2700" dirty="0">
              <a:solidFill>
                <a:srgbClr val="FF0000"/>
              </a:solidFill>
            </a:endParaRPr>
          </a:p>
        </p:txBody>
      </p:sp>
      <p:sp>
        <p:nvSpPr>
          <p:cNvPr id="4" name="TextBox 3"/>
          <p:cNvSpPr txBox="1"/>
          <p:nvPr/>
        </p:nvSpPr>
        <p:spPr>
          <a:xfrm>
            <a:off x="609600" y="2667000"/>
            <a:ext cx="8153400" cy="230832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Every Company shall in each year hold its Annual General Meeting at its registered office or at any other place in the vicinity of its registered office and not more than 15 months shall elapse between two Annual General Meeting.</a:t>
            </a:r>
          </a:p>
          <a:p>
            <a:r>
              <a:rPr lang="en-US" sz="2400" dirty="0" smtClean="0">
                <a:latin typeface="Times New Roman" pitchFamily="18" charset="0"/>
                <a:cs typeface="Times New Roman" pitchFamily="18" charset="0"/>
              </a:rPr>
              <a:t>Provided that in case of first Annual General Meeting, it shall be held within 9 months from the end of the first financial year.</a:t>
            </a:r>
            <a:endParaRPr lang="en-US"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US" sz="3600" dirty="0" smtClean="0">
                <a:solidFill>
                  <a:srgbClr val="000000"/>
                </a:solidFill>
                <a:latin typeface="Times New Roman" pitchFamily="18" charset="0"/>
                <a:cs typeface="Times New Roman" pitchFamily="18" charset="0"/>
              </a:rPr>
              <a:t>Quorum for Annual General Meeting</a:t>
            </a:r>
            <a:endParaRPr lang="en-US" sz="3600" dirty="0">
              <a:solidFill>
                <a:srgbClr val="000000"/>
              </a:solidFill>
              <a:latin typeface="Times New Roman" pitchFamily="18" charset="0"/>
              <a:cs typeface="Times New Roman" pitchFamily="18" charset="0"/>
            </a:endParaRPr>
          </a:p>
        </p:txBody>
      </p:sp>
      <p:sp>
        <p:nvSpPr>
          <p:cNvPr id="3" name="TextBox 2"/>
          <p:cNvSpPr txBox="1"/>
          <p:nvPr/>
        </p:nvSpPr>
        <p:spPr>
          <a:xfrm>
            <a:off x="609600" y="2438400"/>
            <a:ext cx="8153400" cy="378565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Unless the Article provide for a larger number,-</a:t>
            </a:r>
          </a:p>
          <a:p>
            <a:r>
              <a:rPr lang="en-US" sz="2400" dirty="0" smtClean="0">
                <a:latin typeface="Times New Roman" pitchFamily="18" charset="0"/>
                <a:cs typeface="Times New Roman" pitchFamily="18" charset="0"/>
              </a:rPr>
              <a:t>(a) In case of a public Company-</a:t>
            </a:r>
          </a:p>
          <a:p>
            <a:pPr marL="514350" indent="-514350">
              <a:buAutoNum type="romanLcParenBoth"/>
            </a:pPr>
            <a:r>
              <a:rPr lang="en-US" sz="2400" dirty="0" smtClean="0">
                <a:latin typeface="Times New Roman" pitchFamily="18" charset="0"/>
                <a:cs typeface="Times New Roman" pitchFamily="18" charset="0"/>
              </a:rPr>
              <a:t>Five members personally present if the number of members as on the date of meeting is &lt;1,000;</a:t>
            </a:r>
          </a:p>
          <a:p>
            <a:pPr marL="514350" indent="-514350">
              <a:buAutoNum type="romanLcParenBoth"/>
            </a:pPr>
            <a:r>
              <a:rPr lang="en-US" sz="2400" dirty="0" smtClean="0">
                <a:latin typeface="Times New Roman" pitchFamily="18" charset="0"/>
                <a:cs typeface="Times New Roman" pitchFamily="18" charset="0"/>
              </a:rPr>
              <a:t>Fifteen members personally present if the number of members as on the date of meeting is &gt;1,000 but upto 5,000;</a:t>
            </a:r>
          </a:p>
          <a:p>
            <a:pPr marL="514350" indent="-514350">
              <a:buAutoNum type="romanLcParenBoth"/>
            </a:pPr>
            <a:r>
              <a:rPr lang="en-US" sz="2400" dirty="0" smtClean="0">
                <a:latin typeface="Times New Roman" pitchFamily="18" charset="0"/>
                <a:cs typeface="Times New Roman" pitchFamily="18" charset="0"/>
              </a:rPr>
              <a:t> Thirty members personally present if the number of members as on the date of meeting is &gt;5,000.</a:t>
            </a:r>
          </a:p>
          <a:p>
            <a:pPr marL="514350" indent="-514350"/>
            <a:r>
              <a:rPr lang="en-US" sz="2400" dirty="0" smtClean="0">
                <a:latin typeface="Times New Roman" pitchFamily="18" charset="0"/>
                <a:cs typeface="Times New Roman" pitchFamily="18" charset="0"/>
              </a:rPr>
              <a:t>(b) In case of a private Company two members personally present shall be the quorum.</a:t>
            </a:r>
            <a:endParaRPr lang="en-US"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latin typeface="+mj-lt"/>
              </a:rPr>
              <a:t>Prepare a report on Annual General Meeting</a:t>
            </a:r>
            <a:endParaRPr lang="en-US" sz="3600" dirty="0">
              <a:solidFill>
                <a:srgbClr val="000000"/>
              </a:solidFill>
              <a:latin typeface="+mj-lt"/>
            </a:endParaRPr>
          </a:p>
        </p:txBody>
      </p:sp>
      <p:sp>
        <p:nvSpPr>
          <p:cNvPr id="3" name="Content Placeholder 2"/>
          <p:cNvSpPr>
            <a:spLocks noGrp="1"/>
          </p:cNvSpPr>
          <p:nvPr>
            <p:ph idx="1"/>
          </p:nvPr>
        </p:nvSpPr>
        <p:spPr>
          <a:xfrm>
            <a:off x="457200" y="2819400"/>
            <a:ext cx="8229600" cy="2209800"/>
          </a:xfrm>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solidFill>
                  <a:srgbClr val="000000"/>
                </a:solidFill>
                <a:latin typeface="Times New Roman" pitchFamily="18" charset="0"/>
                <a:cs typeface="Times New Roman" pitchFamily="18" charset="0"/>
              </a:rPr>
              <a:t>Every listed Company shall prepare a report on each Annual General Meeting including the confirmation to the effect that the meeting was convened, held and conducted as per the provision of the act and the rules made there under. A copy of this report shall be filed with registrar </a:t>
            </a:r>
            <a:endParaRPr lang="en-US" sz="2400"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normAutofit/>
          </a:bodyPr>
          <a:lstStyle/>
          <a:p>
            <a:r>
              <a:rPr lang="en-US" sz="3600" dirty="0" smtClean="0">
                <a:solidFill>
                  <a:srgbClr val="000000"/>
                </a:solidFill>
              </a:rPr>
              <a:t>General Meeting                     </a:t>
            </a:r>
            <a:r>
              <a:rPr lang="en-US" sz="2700" dirty="0" smtClean="0">
                <a:solidFill>
                  <a:srgbClr val="FF0000"/>
                </a:solidFill>
              </a:rPr>
              <a:t>Contd.</a:t>
            </a:r>
            <a:endParaRPr lang="en-US" sz="2700" dirty="0">
              <a:solidFill>
                <a:srgbClr val="FF0000"/>
              </a:solidFill>
            </a:endParaRPr>
          </a:p>
        </p:txBody>
      </p:sp>
      <p:sp>
        <p:nvSpPr>
          <p:cNvPr id="3" name="Content Placeholder 2"/>
          <p:cNvSpPr>
            <a:spLocks noGrp="1"/>
          </p:cNvSpPr>
          <p:nvPr>
            <p:ph idx="1"/>
          </p:nvPr>
        </p:nvSpPr>
        <p:spPr>
          <a:xfrm>
            <a:off x="457200" y="1935480"/>
            <a:ext cx="8229600" cy="3627120"/>
          </a:xfrm>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latin typeface="Times New Roman" pitchFamily="18" charset="0"/>
                <a:cs typeface="Times New Roman" pitchFamily="18" charset="0"/>
              </a:rPr>
              <a:t>A copy of the financial statements, including consolidated financial statements, which are to be laid before the Company in a general meeting shall be sent to the every member of the Company, to every trustee for debenture holders etc., not less than 21 days before the meeting.</a:t>
            </a:r>
          </a:p>
          <a:p>
            <a:pPr>
              <a:buNone/>
            </a:pPr>
            <a:r>
              <a:rPr lang="en-US" sz="2000" dirty="0" smtClean="0"/>
              <a:t>                         </a:t>
            </a:r>
            <a:r>
              <a:rPr lang="en-US" sz="2000" i="1" dirty="0" smtClean="0"/>
              <a:t>Provided that in case of a </a:t>
            </a:r>
            <a:r>
              <a:rPr lang="en-US" sz="2400" b="1" i="1" dirty="0" smtClean="0"/>
              <a:t>listed Company </a:t>
            </a:r>
            <a:r>
              <a:rPr lang="en-US" sz="2000" i="1" dirty="0" smtClean="0"/>
              <a:t>the afore mentioned provision is deemed to be complied with if the copies of the documents made available for inspection at its registered office during office hours for a period of 21 days before the meeting.</a:t>
            </a:r>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1557</TotalTime>
  <Words>4314</Words>
  <Application>Microsoft Office PowerPoint</Application>
  <PresentationFormat>On-screen Show (4:3)</PresentationFormat>
  <Paragraphs>245</Paragraphs>
  <Slides>57</Slides>
  <Notes>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Flow</vt:lpstr>
      <vt:lpstr>NEW COMPANIES BILL 2011 </vt:lpstr>
      <vt:lpstr>Introduction</vt:lpstr>
      <vt:lpstr>Board Meeting</vt:lpstr>
      <vt:lpstr>NOTICE FOR BOARD MEETING</vt:lpstr>
      <vt:lpstr>Participation at Board Meeting through video/audio visual means</vt:lpstr>
      <vt:lpstr>General Meeting (Clause 96)                    </vt:lpstr>
      <vt:lpstr>Quorum for Annual General Meeting</vt:lpstr>
      <vt:lpstr>Prepare a report on Annual General Meeting</vt:lpstr>
      <vt:lpstr>General Meeting                     Contd.</vt:lpstr>
      <vt:lpstr>General Meeting                      Contd.</vt:lpstr>
      <vt:lpstr>Secretarial Audit</vt:lpstr>
      <vt:lpstr>Clause 204 of Companies Bill, 2011</vt:lpstr>
      <vt:lpstr>Scope of Secretarial Audit</vt:lpstr>
      <vt:lpstr>Charges (Clause 77)</vt:lpstr>
      <vt:lpstr>Charges (Clause 77)                        Contd.</vt:lpstr>
      <vt:lpstr>VIGIL MECHANISM (Clause 177)</vt:lpstr>
      <vt:lpstr>New filing Concept Introduced with ROC</vt:lpstr>
      <vt:lpstr>Committee Of Board Of Directors</vt:lpstr>
      <vt:lpstr>Stakeholder Relationship Committee            (Clause 178)</vt:lpstr>
      <vt:lpstr>Corporate Social Responsibility Committee (Clause 135)</vt:lpstr>
      <vt:lpstr>Financial Statement, Boards Report                          (Clause 134)</vt:lpstr>
      <vt:lpstr>Financial Statement, Boards Report     Contd.</vt:lpstr>
      <vt:lpstr>Financial Statement, Boards Report     Contd.</vt:lpstr>
      <vt:lpstr>Important Changes</vt:lpstr>
      <vt:lpstr>Women Director</vt:lpstr>
      <vt:lpstr>Corporate Social Responsibility (Clause 135)</vt:lpstr>
      <vt:lpstr>Corporate Social Responsibility             Contd.</vt:lpstr>
      <vt:lpstr>Rotation of auditors &amp; audit firms</vt:lpstr>
      <vt:lpstr>Introduction of Secretarial Standards</vt:lpstr>
      <vt:lpstr>Appointment of Key managerial personnel </vt:lpstr>
      <vt:lpstr>Appointment of Key Managerial Personnel                                                                              Contd.            </vt:lpstr>
      <vt:lpstr>Slide 32</vt:lpstr>
      <vt:lpstr>Remuneration payable by Companies to managerial personnel having no profits without Central Govt. approval </vt:lpstr>
      <vt:lpstr>Managerial Remuneration                     Contd.</vt:lpstr>
      <vt:lpstr>Important Judicial Body </vt:lpstr>
      <vt:lpstr>Serious Fraud Investigation Office (SFIO)</vt:lpstr>
      <vt:lpstr>Serious Fraud Investigation Office (SFIO)</vt:lpstr>
      <vt:lpstr>National Company Law Tribunal</vt:lpstr>
      <vt:lpstr>Special Court</vt:lpstr>
      <vt:lpstr>National Finance Reporting Authority (Clause 132)</vt:lpstr>
      <vt:lpstr>Class Action Suits (clause 245)</vt:lpstr>
      <vt:lpstr>Class Action Suits                                  (Contd.)</vt:lpstr>
      <vt:lpstr>Class Action Suits                                  (Contd.)</vt:lpstr>
      <vt:lpstr>Private Placement</vt:lpstr>
      <vt:lpstr>Private Placement                                    Contd.</vt:lpstr>
      <vt:lpstr>Independent Directors</vt:lpstr>
      <vt:lpstr>Concept of Independent Directors</vt:lpstr>
      <vt:lpstr>Important Highlights</vt:lpstr>
      <vt:lpstr>Important Norms</vt:lpstr>
      <vt:lpstr>Registered Valuer (Clause 247)</vt:lpstr>
      <vt:lpstr>Compromise or Arrangement (Clause 230)</vt:lpstr>
      <vt:lpstr>Acceptance of Deposits (Clause 73)</vt:lpstr>
      <vt:lpstr>Acceptance of Deposits                       (Contd.)</vt:lpstr>
      <vt:lpstr>Acceptance of Deposits                       (Contd.)</vt:lpstr>
      <vt:lpstr>New provision for director</vt:lpstr>
      <vt:lpstr>Addendum to Directors’ Responsibility Statement (Clause 134(5) ) </vt:lpstr>
      <vt:lpstr>Slide 57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COMPANIES BILL 2011 AND ITS IMPLICATION ON</dc:title>
  <dc:creator>shubhradip</dc:creator>
  <cp:lastModifiedBy>shubhradip</cp:lastModifiedBy>
  <cp:revision>170</cp:revision>
  <dcterms:created xsi:type="dcterms:W3CDTF">2012-11-01T07:16:32Z</dcterms:created>
  <dcterms:modified xsi:type="dcterms:W3CDTF">2012-11-19T07:02:04Z</dcterms:modified>
</cp:coreProperties>
</file>