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2">
  <p:sldMasterIdLst>
    <p:sldMasterId id="2147483897" r:id="rId1"/>
  </p:sldMasterIdLst>
  <p:notesMasterIdLst>
    <p:notesMasterId r:id="rId8"/>
  </p:notesMasterIdLst>
  <p:handoutMasterIdLst>
    <p:handoutMasterId r:id="rId9"/>
  </p:handoutMasterIdLst>
  <p:sldIdLst>
    <p:sldId id="256" r:id="rId2"/>
    <p:sldId id="309" r:id="rId3"/>
    <p:sldId id="306" r:id="rId4"/>
    <p:sldId id="307" r:id="rId5"/>
    <p:sldId id="308" r:id="rId6"/>
    <p:sldId id="265" r:id="rId7"/>
  </p:sldIdLst>
  <p:sldSz cx="9144000" cy="6858000" type="screen4x3"/>
  <p:notesSz cx="7313613" cy="9599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CCFF66"/>
    <a:srgbClr val="FFFF99"/>
    <a:srgbClr val="00CC00"/>
    <a:srgbClr val="FFCCCC"/>
    <a:srgbClr val="0000FF"/>
    <a:srgbClr val="003300"/>
    <a:srgbClr val="660033"/>
    <a:srgbClr val="99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79" autoAdjust="0"/>
    <p:restoredTop sz="94660"/>
  </p:normalViewPr>
  <p:slideViewPr>
    <p:cSldViewPr>
      <p:cViewPr>
        <p:scale>
          <a:sx n="66" d="100"/>
          <a:sy n="66" d="100"/>
        </p:scale>
        <p:origin x="-1776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93633925" cy="936339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MOHAN AGAGRWAL &amp; ASSOCIATES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96DD1BC-B7F6-451B-A2BA-04FCEC296C46}" type="datetime1">
              <a:rPr lang="en-US"/>
              <a:pPr>
                <a:defRPr/>
              </a:pPr>
              <a:t>4/22/2011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Chartered Acountants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224C4043-A0DB-453B-B160-788E3FD0A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MOHAN AGAGRWAL &amp; ASSOCIATES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FC63FDB2-BB31-4C1A-8F84-CAFC38AA57A1}" type="datetime1">
              <a:rPr lang="en-US"/>
              <a:pPr>
                <a:defRPr/>
              </a:pPr>
              <a:t>4/22/2011</a:t>
            </a:fld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4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4993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4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Chartered Acountants</a:t>
            </a:r>
          </a:p>
        </p:txBody>
      </p:sp>
      <p:sp>
        <p:nvSpPr>
          <p:cNvPr id="324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6AFCAA8E-3387-41E1-B463-B2C1D38D9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DB664-1C95-43DB-96E4-4121D10460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E247B-0A78-4A67-B009-6BC322E1C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A0EE6-912D-4156-81F2-C84C9530F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80010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738" y="3962400"/>
            <a:ext cx="80010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1C0B7-5B28-4681-94E7-AD2C89352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E6CF7-5C7B-42C2-93E8-9533938CF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19E41-EA3B-4DF8-9BBB-1ADCF207DC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B5B3A-B3A3-4DAF-85D6-7650A489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053FF-ACAF-4355-84BE-40BC4785F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3BDEC-DB91-49AA-9C8A-53D0596FD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B3FD5-E24D-40A0-B4E0-773C173AE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29A3B-BD0D-444E-A8EB-20182A077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C1DDB-57B1-4B4F-8A20-D2FB2A97D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rgbClr val="CCFF6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6180" name="AutoShape 4"/>
          <p:cNvSpPr>
            <a:spLocks noChangeArrowheads="1"/>
          </p:cNvSpPr>
          <p:nvPr userDrawn="1"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06181" name="Line 5"/>
          <p:cNvSpPr>
            <a:spLocks noChangeShapeType="1"/>
          </p:cNvSpPr>
          <p:nvPr userDrawn="1"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6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1838" y="6245225"/>
            <a:ext cx="411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306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191EE79-1DA2-4A08-88A5-48E9AFF71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08" r:id="rId2"/>
    <p:sldLayoutId id="2147483907" r:id="rId3"/>
    <p:sldLayoutId id="2147483906" r:id="rId4"/>
    <p:sldLayoutId id="2147483905" r:id="rId5"/>
    <p:sldLayoutId id="2147483904" r:id="rId6"/>
    <p:sldLayoutId id="2147483903" r:id="rId7"/>
    <p:sldLayoutId id="2147483902" r:id="rId8"/>
    <p:sldLayoutId id="2147483901" r:id="rId9"/>
    <p:sldLayoutId id="2147483900" r:id="rId10"/>
    <p:sldLayoutId id="2147483899" r:id="rId11"/>
    <p:sldLayoutId id="2147483898" r:id="rId12"/>
  </p:sldLayoutIdLst>
  <p:transition advTm="5000">
    <p:dissolv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  <a:lvl2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 b="1">
          <a:solidFill>
            <a:srgbClr val="003300"/>
          </a:solidFill>
          <a:latin typeface="+mn-lt"/>
        </a:defRPr>
      </a:lvl2pPr>
      <a:lvl3pPr marL="1304925" indent="-395288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rajat.mohan@icai.org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CA. </a:t>
            </a:r>
            <a:r>
              <a:rPr lang="en-US" dirty="0" err="1" smtClean="0"/>
              <a:t>Rajat</a:t>
            </a:r>
            <a:r>
              <a:rPr lang="en-US" dirty="0" smtClean="0"/>
              <a:t> Mohan</a:t>
            </a:r>
          </a:p>
          <a:p>
            <a:r>
              <a:rPr lang="en-US" dirty="0" err="1" smtClean="0"/>
              <a:t>B.Com</a:t>
            </a:r>
            <a:r>
              <a:rPr lang="en-US" dirty="0" smtClean="0"/>
              <a:t>(H),ACA, ACS, DISA</a:t>
            </a:r>
          </a:p>
        </p:txBody>
      </p:sp>
      <p:sp>
        <p:nvSpPr>
          <p:cNvPr id="2051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835CFF1-C11F-496F-AC95-A7EC9342C7E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44475" y="206375"/>
            <a:ext cx="8655049" cy="1371600"/>
          </a:xfrm>
        </p:spPr>
        <p:txBody>
          <a:bodyPr anchor="ctr" anchorCtr="0"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en-US" sz="48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Tax Planning through Investments</a:t>
            </a:r>
            <a:endParaRPr lang="en-US" sz="54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4850" y="1679575"/>
            <a:ext cx="79184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04850" y="1679576"/>
            <a:ext cx="77343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SECTION-80U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DEDUCTION IN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CASE OF A PERSON  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WITH DISABILITY.</a:t>
            </a:r>
            <a:endParaRPr lang="en-US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MOHAN AGGARWAL &amp; ASSOCIATES  Chartered Accountants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E3BDEC-DB91-49AA-9C8A-53D0596FD51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4" name="Picture 3" descr="2499Tax palnn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MOHAN AGGARWAL &amp; ASSOCIATES  Chartered Accountants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E3BDEC-DB91-49AA-9C8A-53D0596FD51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520700" y="942975"/>
            <a:ext cx="845827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1" hangingPunct="1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(A).	TAXPAYER CATEGORY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SECTION-80U</a:t>
            </a:r>
            <a:endParaRPr lang="en-US" sz="3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612775" y="1771650"/>
            <a:ext cx="79184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This deduction is available to individual taxpayer only.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5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MOHAN AGGARWAL &amp; ASSOCIATES  Chartered Accountants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E3BDEC-DB91-49AA-9C8A-53D0596FD51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520700" y="1771650"/>
            <a:ext cx="83470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Assessee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is resident of India.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r>
              <a:rPr lang="en-US" sz="2000" b="1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Assessee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is at any time during the previous year, is certified by the medical authority to be a person with disability or severe disability.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(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Assessee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shall furnish a copy of the certificate issued by the medical authority in Form no. 10-IA (Rule 11A) along with the return of income under section 139.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iv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Disability requires reassessment —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If condition of disability requires reassessment after a period stipulated Form No. 10-IA, no deduction under this section shall be allowed beginning after the expiry of the previous year during which the aforesaid certificate of disability had expired unless a new certificate is obtained from the medical authority and a copy thereof is furnished along with the return of income under section 139.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4850" y="850900"/>
            <a:ext cx="718185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1" hangingPunct="1">
              <a:tabLst>
                <a:tab pos="342900" algn="r"/>
              </a:tabLst>
            </a:pPr>
            <a:endParaRPr lang="en-US" dirty="0" smtClean="0">
              <a:latin typeface="Arial" pitchFamily="34" charset="0"/>
            </a:endParaRPr>
          </a:p>
          <a:p>
            <a:pPr indent="457200" algn="just">
              <a:tabLst>
                <a:tab pos="342900" algn="r"/>
              </a:tabLst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 (B). CONDITIONS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SECTION-80U</a:t>
            </a:r>
            <a:endParaRPr lang="en-US" sz="2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>
              <a:tabLst>
                <a:tab pos="342900" algn="r"/>
              </a:tabLst>
            </a:pPr>
            <a:endParaRPr lang="en-US" sz="2800" b="1" dirty="0" smtClean="0">
              <a:solidFill>
                <a:srgbClr val="0070C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advTm="5000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MOHAN AGGARWAL &amp; ASSOCIATES  Chartered Accountants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E3BDEC-DB91-49AA-9C8A-53D0596FD51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520700" y="2047875"/>
            <a:ext cx="78867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‘Disability’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shall have the meaning assigned to it in clause (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of section 2 of the Persons with Disabilities (Equal Opportunities, Protection of Rights and Full Participation) Act, 1995, and includes autism, cerebral palsy and multiple disabilities referred to in clauses (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), (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and (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of section 2 of the National Trust for Welfare of Persons with Autism, Cerebral Palsy, Mental Retardation and Multiple Disabilities Act, 1999.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41450" y="1035050"/>
            <a:ext cx="566052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(C).	MEANING- SECTION-80U</a:t>
            </a:r>
            <a:endParaRPr lang="en-US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000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5"/>
          <p:cNvSpPr>
            <a:spLocks noGrp="1"/>
          </p:cNvSpPr>
          <p:nvPr>
            <p:ph type="sldNum" sz="quarter" idx="1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fld id="{2BF39EC7-0A3C-4B08-80DB-186782C90ABC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33796" name="Rectangle 15"/>
          <p:cNvSpPr>
            <a:spLocks noGrp="1" noChangeArrowheads="1"/>
          </p:cNvSpPr>
          <p:nvPr>
            <p:ph type="title"/>
          </p:nvPr>
        </p:nvSpPr>
        <p:spPr>
          <a:xfrm>
            <a:off x="549275" y="503238"/>
            <a:ext cx="8001000" cy="8382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5400" u="sng" dirty="0" smtClean="0">
                <a:solidFill>
                  <a:srgbClr val="00B0F0"/>
                </a:solidFill>
                <a:latin typeface="Arial" charset="0"/>
              </a:rPr>
              <a:t>THANK</a:t>
            </a:r>
            <a:r>
              <a:rPr lang="en-US" sz="5600" u="sng" dirty="0" smtClean="0">
                <a:solidFill>
                  <a:srgbClr val="00B0F0"/>
                </a:solidFill>
              </a:rPr>
              <a:t> </a:t>
            </a:r>
            <a:r>
              <a:rPr lang="en-US" sz="5400" u="sng" dirty="0" smtClean="0">
                <a:solidFill>
                  <a:srgbClr val="00B0F0"/>
                </a:solidFill>
                <a:latin typeface="Arial" charset="0"/>
              </a:rPr>
              <a:t>YOU</a:t>
            </a:r>
          </a:p>
        </p:txBody>
      </p:sp>
      <p:sp>
        <p:nvSpPr>
          <p:cNvPr id="33797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704850" y="1679575"/>
            <a:ext cx="8001000" cy="4419601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2100" dirty="0" smtClean="0">
                <a:solidFill>
                  <a:schemeClr val="bg1"/>
                </a:solidFill>
              </a:rPr>
              <a:t>	</a:t>
            </a:r>
            <a:r>
              <a:rPr lang="en-US" sz="2100" dirty="0" smtClean="0">
                <a:solidFill>
                  <a:schemeClr val="accent2"/>
                </a:solidFill>
              </a:rPr>
              <a:t>Your comments and suggestions are of utmost importance and are always welcomed.</a:t>
            </a: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endParaRPr lang="en-US" sz="1700" i="1" dirty="0" smtClean="0">
              <a:solidFill>
                <a:schemeClr val="accent2"/>
              </a:solidFill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CA.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</a:rPr>
              <a:t>Rajat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 Mohan 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2800" dirty="0" err="1" smtClean="0">
                <a:solidFill>
                  <a:schemeClr val="bg1"/>
                </a:solidFill>
                <a:latin typeface="Batang" pitchFamily="18" charset="-127"/>
              </a:rPr>
              <a:t>B.Com</a:t>
            </a:r>
            <a:r>
              <a:rPr lang="en-US" sz="2800" dirty="0" smtClean="0">
                <a:solidFill>
                  <a:schemeClr val="bg1"/>
                </a:solidFill>
                <a:latin typeface="Batang" pitchFamily="18" charset="-127"/>
              </a:rPr>
              <a:t>(H), ACA, ACS, DISA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MOHAN AGGARWAL &amp; ASSOCIATES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Chartered Accountants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</a:rPr>
              <a:t>Head Office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F-31 D.B. Gupta Market, Karol </a:t>
            </a:r>
            <a:r>
              <a:rPr lang="en-US" sz="1100" dirty="0" err="1" smtClean="0">
                <a:solidFill>
                  <a:schemeClr val="bg1"/>
                </a:solidFill>
                <a:latin typeface="Batang" pitchFamily="18" charset="-127"/>
              </a:rPr>
              <a:t>Bagh</a:t>
            </a: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, New Delhi-110005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Office Phone: 011-23672609 / 23535809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</a:rPr>
              <a:t>Branch Office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18A, </a:t>
            </a:r>
            <a:r>
              <a:rPr lang="en-US" sz="1100" dirty="0" err="1" smtClean="0">
                <a:solidFill>
                  <a:schemeClr val="bg1"/>
                </a:solidFill>
                <a:latin typeface="Batang" pitchFamily="18" charset="-127"/>
              </a:rPr>
              <a:t>IInd</a:t>
            </a: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 Floor, North Avenue Road, West Punjabi </a:t>
            </a:r>
            <a:r>
              <a:rPr lang="en-US" sz="1100" dirty="0" err="1" smtClean="0">
                <a:solidFill>
                  <a:schemeClr val="bg1"/>
                </a:solidFill>
                <a:latin typeface="Batang" pitchFamily="18" charset="-127"/>
              </a:rPr>
              <a:t>Bagh</a:t>
            </a: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, New Delhi-110026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Batang" pitchFamily="18" charset="-127"/>
              </a:rPr>
              <a:t>office Phone</a:t>
            </a:r>
            <a:r>
              <a:rPr lang="en-US" sz="1100" smtClean="0">
                <a:solidFill>
                  <a:schemeClr val="bg1"/>
                </a:solidFill>
                <a:latin typeface="Batang" pitchFamily="18" charset="-127"/>
              </a:rPr>
              <a:t>: 011-47322696/97</a:t>
            </a:r>
            <a:endParaRPr lang="en-US" sz="1100" dirty="0" smtClean="0">
              <a:solidFill>
                <a:schemeClr val="bg1"/>
              </a:solidFill>
              <a:latin typeface="Batang" pitchFamily="18" charset="-127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endParaRPr lang="en-US" sz="1400" dirty="0" smtClean="0">
              <a:solidFill>
                <a:schemeClr val="bg1"/>
              </a:solidFill>
              <a:latin typeface="Batang" pitchFamily="18" charset="-127"/>
            </a:endParaRP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</a:rPr>
              <a:t>Website: </a:t>
            </a:r>
            <a:r>
              <a:rPr lang="en-US" sz="1400" dirty="0" smtClean="0">
                <a:solidFill>
                  <a:schemeClr val="hlink"/>
                </a:solidFill>
                <a:latin typeface="Batang" pitchFamily="18" charset="-127"/>
              </a:rPr>
              <a:t>www.delhicamohan.com</a:t>
            </a:r>
          </a:p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</a:rPr>
              <a:t>E-mail: </a:t>
            </a:r>
            <a:r>
              <a:rPr lang="en-US" sz="1400" dirty="0" smtClean="0">
                <a:solidFill>
                  <a:schemeClr val="bg1"/>
                </a:solidFill>
                <a:latin typeface="Batang" pitchFamily="18" charset="-127"/>
                <a:hlinkClick r:id="rId2"/>
              </a:rPr>
              <a:t>rajat.mohan@icai.org</a:t>
            </a:r>
            <a:endParaRPr lang="en-US" sz="1400" dirty="0" smtClean="0">
              <a:solidFill>
                <a:schemeClr val="bg1"/>
              </a:solidFill>
              <a:latin typeface="Batang" pitchFamily="18" charset="-127"/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1994</TotalTime>
  <Words>82</Words>
  <Application>Microsoft PowerPoint</Application>
  <PresentationFormat>On-screen Show (4:3)</PresentationFormat>
  <Paragraphs>46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Profile</vt:lpstr>
      <vt:lpstr>Tax Planning through Investments</vt:lpstr>
      <vt:lpstr>Slide 2</vt:lpstr>
      <vt:lpstr>Slide 3</vt:lpstr>
      <vt:lpstr>Slide 4</vt:lpstr>
      <vt:lpstr>Slide 5</vt:lpstr>
      <vt:lpstr>THANK YOU</vt:lpstr>
    </vt:vector>
  </TitlesOfParts>
  <Company>Mohan Aggarwal &amp; Associates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GST presentation</dc:title>
  <dc:subject>GST presentation</dc:subject>
  <dc:creator>CA Rajat Mohan</dc:creator>
  <cp:keywords>GST</cp:keywords>
  <cp:lastModifiedBy>RAJAT</cp:lastModifiedBy>
  <cp:revision>233</cp:revision>
  <cp:lastPrinted>1601-01-01T00:00:00Z</cp:lastPrinted>
  <dcterms:created xsi:type="dcterms:W3CDTF">1601-01-01T00:00:00Z</dcterms:created>
  <dcterms:modified xsi:type="dcterms:W3CDTF">2011-04-22T06:52:16Z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hecked by">
    <vt:lpwstr>MOhan Aggarwal &amp; Associates</vt:lpwstr>
  </property>
</Properties>
</file>