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06" r:id="rId3"/>
    <p:sldId id="307" r:id="rId4"/>
    <p:sldId id="319" r:id="rId5"/>
    <p:sldId id="320" r:id="rId6"/>
    <p:sldId id="259" r:id="rId7"/>
    <p:sldId id="297" r:id="rId8"/>
    <p:sldId id="298" r:id="rId9"/>
    <p:sldId id="314" r:id="rId10"/>
    <p:sldId id="260" r:id="rId11"/>
    <p:sldId id="261" r:id="rId12"/>
    <p:sldId id="262" r:id="rId13"/>
    <p:sldId id="301" r:id="rId14"/>
    <p:sldId id="311" r:id="rId15"/>
    <p:sldId id="302" r:id="rId16"/>
    <p:sldId id="309" r:id="rId17"/>
    <p:sldId id="318" r:id="rId18"/>
    <p:sldId id="317" r:id="rId19"/>
    <p:sldId id="303" r:id="rId20"/>
    <p:sldId id="305" r:id="rId21"/>
    <p:sldId id="312" r:id="rId22"/>
    <p:sldId id="267" r:id="rId23"/>
    <p:sldId id="315" r:id="rId24"/>
    <p:sldId id="313" r:id="rId25"/>
    <p:sldId id="295" r:id="rId26"/>
    <p:sldId id="29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267C8-DFB4-444D-8B90-1BBF9BE72FC1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CC986-0B39-41EC-B1E3-5BB9628144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39900" y="609600"/>
            <a:ext cx="10566400" cy="792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                                            CORPORATE </a:t>
            </a:r>
            <a:r>
              <a:rPr lang="en-US" dirty="0" smtClean="0"/>
              <a:t>REPORTING IS A TOUGH TASK FOR MANAGEMENT </a:t>
            </a:r>
          </a:p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hyperlink" Target="mailto:carakhecha@yahoo.com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71800"/>
            <a:ext cx="9144000" cy="3886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b="1" dirty="0">
              <a:latin typeface="+mj-lt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9718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>
                <a:latin typeface="Albertus" pitchFamily="34" charset="0"/>
              </a:rPr>
              <a:t>CAREER IN COMMERCE STREAM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sz="3200" b="1" smtClean="0">
                <a:cs typeface="Arial" pitchFamily="34" charset="0"/>
              </a:rPr>
              <a:t>CA Surendra Kumar Rakhecha</a:t>
            </a:r>
            <a:r>
              <a:rPr sz="5400" b="1" smtClean="0">
                <a:cs typeface="Arial" pitchFamily="34" charset="0"/>
              </a:rPr>
              <a:t/>
            </a:r>
            <a:br>
              <a:rPr sz="5400" b="1" smtClean="0">
                <a:cs typeface="Arial" pitchFamily="34" charset="0"/>
              </a:rPr>
            </a:br>
            <a:endParaRPr lang="en-US" dirty="0"/>
          </a:p>
        </p:txBody>
      </p:sp>
      <p:pic>
        <p:nvPicPr>
          <p:cNvPr id="4" name="Picture 2" descr="C:\Documents and Settings\Administrator\Desktop\URGENT WORK\SOME COLLECTION\beautiful picture 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2971800"/>
            <a:ext cx="9144000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Documents and Settings\Administrator\Desktop\URGENT WORK\SOME COLLECTION\global vill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438400"/>
            <a:ext cx="8610600" cy="4114800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201136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Do students have proper discussion on the subjects to improve their knowledge of subjects ?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Do the students really know the importance of the subjects included in their syllabus when they take COMMERCE STREAM as their career ?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                          Subjects like  -</a:t>
            </a:r>
          </a:p>
          <a:p>
            <a:r>
              <a:rPr lang="en-US" sz="2800" dirty="0" smtClean="0">
                <a:latin typeface="Albertus" pitchFamily="34" charset="0"/>
              </a:rPr>
              <a:t>Accountancy </a:t>
            </a:r>
          </a:p>
          <a:p>
            <a:r>
              <a:rPr lang="en-US" sz="2800" dirty="0" smtClean="0">
                <a:latin typeface="Albertus" pitchFamily="34" charset="0"/>
              </a:rPr>
              <a:t>Statistics </a:t>
            </a:r>
          </a:p>
          <a:p>
            <a:r>
              <a:rPr lang="en-US" sz="2800" dirty="0" smtClean="0">
                <a:latin typeface="Albertus" pitchFamily="34" charset="0"/>
              </a:rPr>
              <a:t>Cost Accountancy</a:t>
            </a:r>
          </a:p>
          <a:p>
            <a:r>
              <a:rPr lang="en-US" sz="2800" dirty="0" smtClean="0">
                <a:latin typeface="Albertus" pitchFamily="34" charset="0"/>
              </a:rPr>
              <a:t>Economics </a:t>
            </a:r>
          </a:p>
          <a:p>
            <a:r>
              <a:rPr lang="en-US" sz="2800" dirty="0" smtClean="0">
                <a:latin typeface="Albertus" pitchFamily="34" charset="0"/>
              </a:rPr>
              <a:t>Law</a:t>
            </a:r>
          </a:p>
          <a:p>
            <a:r>
              <a:rPr lang="en-US" sz="2800" dirty="0" smtClean="0">
                <a:latin typeface="Albertus" pitchFamily="34" charset="0"/>
              </a:rPr>
              <a:t>Company Law</a:t>
            </a:r>
          </a:p>
          <a:p>
            <a:r>
              <a:rPr lang="en-US" sz="2800" dirty="0" smtClean="0">
                <a:latin typeface="Albertus" pitchFamily="34" charset="0"/>
              </a:rPr>
              <a:t>Management </a:t>
            </a:r>
          </a:p>
          <a:p>
            <a:r>
              <a:rPr lang="en-US" sz="2800" dirty="0" smtClean="0">
                <a:latin typeface="Albertus" pitchFamily="34" charset="0"/>
              </a:rPr>
              <a:t>Income Tax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304800"/>
            <a:ext cx="8610600" cy="63246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dirty="0" smtClean="0">
                <a:latin typeface="Albertus" pitchFamily="34" charset="0"/>
              </a:rPr>
              <a:t>Accountancy : Vast Areas </a:t>
            </a:r>
          </a:p>
          <a:p>
            <a:endParaRPr lang="en-US" dirty="0" smtClean="0">
              <a:latin typeface="Albertus" pitchFamily="34" charset="0"/>
            </a:endParaRPr>
          </a:p>
          <a:p>
            <a:r>
              <a:rPr lang="en-US" dirty="0" smtClean="0">
                <a:latin typeface="Albertus" pitchFamily="34" charset="0"/>
              </a:rPr>
              <a:t>Data Entry of Day-to-Day Transactions </a:t>
            </a:r>
          </a:p>
          <a:p>
            <a:r>
              <a:rPr lang="en-US" dirty="0" smtClean="0">
                <a:latin typeface="Albertus" pitchFamily="34" charset="0"/>
              </a:rPr>
              <a:t>Finalization of Books </a:t>
            </a:r>
          </a:p>
          <a:p>
            <a:r>
              <a:rPr lang="en-US" dirty="0" smtClean="0">
                <a:latin typeface="Albertus" pitchFamily="34" charset="0"/>
              </a:rPr>
              <a:t>Finalization with Income Tax Regulations</a:t>
            </a:r>
          </a:p>
          <a:p>
            <a:r>
              <a:rPr lang="en-US" dirty="0" smtClean="0">
                <a:latin typeface="Albertus" pitchFamily="34" charset="0"/>
              </a:rPr>
              <a:t>Getting books audited</a:t>
            </a:r>
          </a:p>
          <a:p>
            <a:r>
              <a:rPr lang="en-US" dirty="0" smtClean="0">
                <a:latin typeface="Albertus" pitchFamily="34" charset="0"/>
              </a:rPr>
              <a:t>Finalization of Limited Companies Books</a:t>
            </a:r>
          </a:p>
          <a:p>
            <a:r>
              <a:rPr lang="en-US" dirty="0" smtClean="0">
                <a:latin typeface="Albertus" pitchFamily="34" charset="0"/>
              </a:rPr>
              <a:t>Amalgamations and Mergers </a:t>
            </a:r>
          </a:p>
          <a:p>
            <a:r>
              <a:rPr lang="en-US" dirty="0" smtClean="0">
                <a:latin typeface="Albertus" pitchFamily="34" charset="0"/>
              </a:rPr>
              <a:t>IFRS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3600" dirty="0" smtClean="0">
                <a:latin typeface="Albertus" pitchFamily="34" charset="0"/>
              </a:rPr>
              <a:t>What is Practical use of Statistics ?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dirty="0" smtClean="0">
                <a:latin typeface="Albertus" pitchFamily="34" charset="0"/>
              </a:rPr>
              <a:t>Students score 90 plus marks in Statistics easily but unable to explain practical application thereof. </a:t>
            </a:r>
          </a:p>
          <a:p>
            <a:endParaRPr lang="en-US" dirty="0" smtClean="0">
              <a:latin typeface="Albertus" pitchFamily="34" charset="0"/>
            </a:endParaRPr>
          </a:p>
          <a:p>
            <a:r>
              <a:rPr lang="en-US" dirty="0" smtClean="0">
                <a:latin typeface="Albertus" pitchFamily="34" charset="0"/>
              </a:rPr>
              <a:t>Why ?</a:t>
            </a:r>
          </a:p>
          <a:p>
            <a:endParaRPr lang="en-US" dirty="0" smtClean="0">
              <a:latin typeface="Albertus" pitchFamily="34" charset="0"/>
            </a:endParaRPr>
          </a:p>
          <a:p>
            <a:r>
              <a:rPr lang="en-US" dirty="0" smtClean="0">
                <a:latin typeface="Albertus" pitchFamily="34" charset="0"/>
              </a:rPr>
              <a:t>What is practical use of Standard Deviation ?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382000" cy="63246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3600" dirty="0" smtClean="0">
                <a:latin typeface="Albertus" pitchFamily="34" charset="0"/>
              </a:rPr>
              <a:t>Cost Accountancy : Areas covered</a:t>
            </a:r>
          </a:p>
          <a:p>
            <a:endParaRPr lang="en-US" sz="1600" dirty="0" smtClean="0">
              <a:latin typeface="Albertus" pitchFamily="34" charset="0"/>
            </a:endParaRPr>
          </a:p>
          <a:p>
            <a:r>
              <a:rPr lang="en-US" dirty="0" smtClean="0">
                <a:latin typeface="Albertus" pitchFamily="34" charset="0"/>
              </a:rPr>
              <a:t>Cost Ascertainment  </a:t>
            </a:r>
          </a:p>
          <a:p>
            <a:r>
              <a:rPr lang="en-US" dirty="0" smtClean="0">
                <a:latin typeface="Albertus" pitchFamily="34" charset="0"/>
              </a:rPr>
              <a:t>Cost Control </a:t>
            </a:r>
          </a:p>
          <a:p>
            <a:r>
              <a:rPr lang="en-US" dirty="0" smtClean="0">
                <a:latin typeface="Albertus" pitchFamily="34" charset="0"/>
              </a:rPr>
              <a:t>Cost Reduction </a:t>
            </a:r>
          </a:p>
          <a:p>
            <a:endParaRPr lang="en-US" sz="20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During slack market circumstances (like now); cost accountants’ services become more important. </a:t>
            </a:r>
          </a:p>
          <a:p>
            <a:endParaRPr lang="en-US" sz="12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Do you buy a milk-packet which is costlier by just 50 </a:t>
            </a:r>
            <a:r>
              <a:rPr lang="en-US" sz="2800" dirty="0" err="1" smtClean="0">
                <a:latin typeface="Albertus" pitchFamily="34" charset="0"/>
              </a:rPr>
              <a:t>paise</a:t>
            </a:r>
            <a:r>
              <a:rPr lang="en-US" sz="2800" dirty="0" smtClean="0">
                <a:latin typeface="Albertus" pitchFamily="34" charset="0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304800"/>
            <a:ext cx="8458200" cy="6096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  <a:r>
              <a:rPr lang="en-US" sz="3600" dirty="0" smtClean="0">
                <a:latin typeface="Albertus" pitchFamily="34" charset="0"/>
              </a:rPr>
              <a:t>Economics : 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1. How share market reacts ?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2. How GDP is important ?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3. Why US $ is  strong  against  Indian Rupee        	despite there is no slack  in Indian Industry. 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4. What does it mean other things being equal in   	the Economic theory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304800"/>
            <a:ext cx="8458200" cy="6400800"/>
          </a:xfr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Accounting, Cost Accounting, Reporting with the help of Statistics and Management Accounting is possible through SAP run ERP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What is SAP : System, Application &amp; Products</a:t>
            </a:r>
          </a:p>
          <a:p>
            <a:endParaRPr lang="en-US" sz="10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What is ERP : Enterprise Resource Planning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With the help of Information Technology; </a:t>
            </a:r>
            <a:r>
              <a:rPr lang="en-US" sz="2800" dirty="0" err="1" smtClean="0">
                <a:latin typeface="Albertus" pitchFamily="34" charset="0"/>
              </a:rPr>
              <a:t>Realtime</a:t>
            </a:r>
            <a:r>
              <a:rPr lang="en-US" sz="2800" dirty="0" smtClean="0">
                <a:latin typeface="Albertus" pitchFamily="34" charset="0"/>
              </a:rPr>
              <a:t> Reporting becomes possible where various factories and departments are functioning across the country/world of a company. 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ccounting .gif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nagement accounting.gif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382000" cy="6324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800" dirty="0" smtClean="0">
              <a:latin typeface="Albertus" pitchFamily="34" charset="0"/>
            </a:endParaRPr>
          </a:p>
          <a:p>
            <a:r>
              <a:rPr lang="en-US" sz="3600" dirty="0" smtClean="0">
                <a:latin typeface="Albertus" pitchFamily="34" charset="0"/>
              </a:rPr>
              <a:t>LAW</a:t>
            </a:r>
          </a:p>
          <a:p>
            <a:endParaRPr lang="en-US" sz="800" dirty="0" smtClean="0">
              <a:latin typeface="Albertus" pitchFamily="34" charset="0"/>
            </a:endParaRPr>
          </a:p>
          <a:p>
            <a:r>
              <a:rPr lang="en-US" dirty="0" smtClean="0">
                <a:latin typeface="Albertus" pitchFamily="34" charset="0"/>
              </a:rPr>
              <a:t>Is it a Theory Subject ? </a:t>
            </a:r>
          </a:p>
          <a:p>
            <a:r>
              <a:rPr lang="en-US" dirty="0" smtClean="0">
                <a:latin typeface="Albertus" pitchFamily="34" charset="0"/>
              </a:rPr>
              <a:t>Is it of no use ?</a:t>
            </a:r>
          </a:p>
          <a:p>
            <a:endParaRPr lang="en-US" sz="800" dirty="0" smtClean="0">
              <a:latin typeface="Albertus" pitchFamily="34" charset="0"/>
            </a:endParaRP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IMPORTANT : </a:t>
            </a:r>
          </a:p>
          <a:p>
            <a:endParaRPr lang="en-US" sz="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Learn Basic Concepts </a:t>
            </a:r>
          </a:p>
          <a:p>
            <a:r>
              <a:rPr lang="en-US" sz="2800" dirty="0" smtClean="0">
                <a:latin typeface="Albertus" pitchFamily="34" charset="0"/>
              </a:rPr>
              <a:t>Example : Partnership : Unlimited Liability </a:t>
            </a:r>
          </a:p>
          <a:p>
            <a:r>
              <a:rPr lang="en-US" sz="2800" dirty="0" smtClean="0">
                <a:latin typeface="Albertus" pitchFamily="34" charset="0"/>
              </a:rPr>
              <a:t>Limited Liability Partnership (LLP) :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   - Recent Development : Due to limitation of   					Partnership Firms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62484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/>
            <a:r>
              <a:rPr lang="en-US" sz="4800" b="1" dirty="0" smtClean="0"/>
              <a:t>When you select a particular stream say Commerce; you are passing through </a:t>
            </a:r>
            <a:r>
              <a:rPr lang="en-US" sz="4800" b="1" dirty="0" smtClean="0"/>
              <a:t>golden </a:t>
            </a:r>
            <a:r>
              <a:rPr lang="en-US" sz="4800" b="1" dirty="0" smtClean="0"/>
              <a:t>years of your career i.e. 18 to 25</a:t>
            </a:r>
            <a:br>
              <a:rPr lang="en-US" sz="4800" b="1" dirty="0" smtClean="0"/>
            </a:b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 smtClean="0"/>
              <a:t>Either you make it bright</a:t>
            </a:r>
            <a:br>
              <a:rPr lang="en-US" sz="4800" b="1" dirty="0" smtClean="0"/>
            </a:br>
            <a:r>
              <a:rPr lang="en-US" sz="4800" b="1" dirty="0" smtClean="0"/>
              <a:t>or</a:t>
            </a:r>
            <a:br>
              <a:rPr lang="en-US" sz="4800" b="1" dirty="0" smtClean="0"/>
            </a:br>
            <a:r>
              <a:rPr lang="en-US" sz="4800" b="1" dirty="0" smtClean="0"/>
              <a:t>you waste it for life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382000" cy="6324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endParaRPr lang="en-US" sz="800" dirty="0" smtClean="0">
              <a:latin typeface="Albertus" pitchFamily="34" charset="0"/>
            </a:endParaRPr>
          </a:p>
          <a:p>
            <a:r>
              <a:rPr lang="en-US" sz="3600" dirty="0" smtClean="0">
                <a:latin typeface="Albertus" pitchFamily="34" charset="0"/>
              </a:rPr>
              <a:t>COMPANY LAW</a:t>
            </a:r>
          </a:p>
          <a:p>
            <a:endParaRPr lang="en-US" sz="800" dirty="0" smtClean="0">
              <a:latin typeface="Albertus" pitchFamily="34" charset="0"/>
            </a:endParaRPr>
          </a:p>
          <a:p>
            <a:r>
              <a:rPr lang="en-US" dirty="0" smtClean="0">
                <a:latin typeface="Albertus" pitchFamily="34" charset="0"/>
              </a:rPr>
              <a:t>Don’t you think you should own a company in the future ?</a:t>
            </a:r>
          </a:p>
          <a:p>
            <a:endParaRPr lang="en-US" sz="1200" dirty="0" smtClean="0">
              <a:latin typeface="Albertus" pitchFamily="34" charset="0"/>
            </a:endParaRPr>
          </a:p>
          <a:p>
            <a:r>
              <a:rPr lang="en-US" dirty="0" smtClean="0">
                <a:latin typeface="Albertus" pitchFamily="34" charset="0"/>
              </a:rPr>
              <a:t>Don’t you think you should acquire a sick  business where you see immense possibilities ?</a:t>
            </a:r>
          </a:p>
          <a:p>
            <a:endParaRPr lang="en-US" sz="1200" dirty="0" smtClean="0">
              <a:latin typeface="Albertus" pitchFamily="34" charset="0"/>
            </a:endParaRPr>
          </a:p>
          <a:p>
            <a:endParaRPr lang="en-US" sz="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IMPORTANT : </a:t>
            </a:r>
          </a:p>
          <a:p>
            <a:endParaRPr lang="en-US" sz="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Learn about Corporate Governance </a:t>
            </a:r>
          </a:p>
          <a:p>
            <a:r>
              <a:rPr lang="en-US" sz="2800" dirty="0" smtClean="0">
                <a:latin typeface="Albertus" pitchFamily="34" charset="0"/>
              </a:rPr>
              <a:t>Learn about Legal Compliances to run a Company</a:t>
            </a:r>
          </a:p>
          <a:p>
            <a:r>
              <a:rPr lang="en-US" sz="2800" dirty="0" smtClean="0">
                <a:latin typeface="Albertus" pitchFamily="34" charset="0"/>
              </a:rPr>
              <a:t>Directors not knowing implications to comply the provisions of Company Law are subject to imprisonment 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304800"/>
            <a:ext cx="8458200" cy="6096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  <a:r>
              <a:rPr lang="en-US" dirty="0" smtClean="0">
                <a:latin typeface="Albertus" pitchFamily="34" charset="0"/>
              </a:rPr>
              <a:t>Income Tax : </a:t>
            </a:r>
          </a:p>
          <a:p>
            <a:pPr>
              <a:buNone/>
            </a:pPr>
            <a:endParaRPr lang="en-US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dirty="0" smtClean="0">
                <a:latin typeface="Albertus" pitchFamily="34" charset="0"/>
              </a:rPr>
              <a:t>	1. Return Filing </a:t>
            </a:r>
          </a:p>
          <a:p>
            <a:pPr>
              <a:buNone/>
            </a:pPr>
            <a:r>
              <a:rPr lang="en-US" dirty="0" smtClean="0">
                <a:latin typeface="Albertus" pitchFamily="34" charset="0"/>
              </a:rPr>
              <a:t>	2. Tax Administration</a:t>
            </a:r>
          </a:p>
          <a:p>
            <a:pPr>
              <a:buNone/>
            </a:pPr>
            <a:r>
              <a:rPr lang="en-US" dirty="0" smtClean="0">
                <a:latin typeface="Albertus" pitchFamily="34" charset="0"/>
              </a:rPr>
              <a:t>	3. Tax Planning </a:t>
            </a:r>
          </a:p>
          <a:p>
            <a:pPr>
              <a:buNone/>
            </a:pPr>
            <a:r>
              <a:rPr lang="en-US" dirty="0" smtClean="0">
                <a:latin typeface="Albertus" pitchFamily="34" charset="0"/>
              </a:rPr>
              <a:t>	4. Assessment Proceedings </a:t>
            </a:r>
          </a:p>
          <a:p>
            <a:pPr>
              <a:buNone/>
            </a:pPr>
            <a:r>
              <a:rPr lang="en-US" dirty="0" smtClean="0">
                <a:latin typeface="Albertus" pitchFamily="34" charset="0"/>
              </a:rPr>
              <a:t>	5. Appeals </a:t>
            </a:r>
          </a:p>
          <a:p>
            <a:pPr>
              <a:buNone/>
            </a:pPr>
            <a:r>
              <a:rPr lang="en-US" dirty="0" smtClean="0">
                <a:latin typeface="Albertus" pitchFamily="34" charset="0"/>
              </a:rPr>
              <a:t>	6. International Taxation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304800"/>
            <a:ext cx="8458200" cy="640080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3500" dirty="0" smtClean="0">
                <a:latin typeface="Albertus" pitchFamily="34" charset="0"/>
              </a:rPr>
              <a:t>MANAGEMENT </a:t>
            </a:r>
          </a:p>
          <a:p>
            <a:endParaRPr lang="en-US" sz="3500" dirty="0" smtClean="0">
              <a:latin typeface="Albertus" pitchFamily="34" charset="0"/>
            </a:endParaRPr>
          </a:p>
          <a:p>
            <a:r>
              <a:rPr lang="en-US" sz="3500" dirty="0" smtClean="0">
                <a:latin typeface="Albertus" pitchFamily="34" charset="0"/>
              </a:rPr>
              <a:t>Is it a Theory Subject just to pass in exams ?</a:t>
            </a:r>
          </a:p>
          <a:p>
            <a:endParaRPr lang="en-US" sz="3500" dirty="0" smtClean="0">
              <a:latin typeface="Albertus" pitchFamily="34" charset="0"/>
            </a:endParaRPr>
          </a:p>
          <a:p>
            <a:r>
              <a:rPr lang="en-US" sz="3500" dirty="0" smtClean="0">
                <a:latin typeface="Albertus" pitchFamily="34" charset="0"/>
              </a:rPr>
              <a:t>Do you agree that you apply Management Principles in your day to day activities ?</a:t>
            </a:r>
          </a:p>
          <a:p>
            <a:endParaRPr lang="en-US" sz="3500" dirty="0" smtClean="0">
              <a:latin typeface="Albertus" pitchFamily="34" charset="0"/>
            </a:endParaRPr>
          </a:p>
          <a:p>
            <a:r>
              <a:rPr lang="en-US" sz="3500" dirty="0" smtClean="0">
                <a:latin typeface="Albertus" pitchFamily="34" charset="0"/>
              </a:rPr>
              <a:t>What is difference between Management Theory &amp; Management Practice ?</a:t>
            </a:r>
          </a:p>
          <a:p>
            <a:endParaRPr lang="en-US" sz="3500" dirty="0" smtClean="0">
              <a:latin typeface="Albertus" pitchFamily="34" charset="0"/>
            </a:endParaRPr>
          </a:p>
          <a:p>
            <a:r>
              <a:rPr lang="en-US" sz="3500" dirty="0" smtClean="0">
                <a:latin typeface="Albertus" pitchFamily="34" charset="0"/>
              </a:rPr>
              <a:t>Can you imagine that in future you will be able to run an organization without applying Management Principles ?</a:t>
            </a:r>
          </a:p>
          <a:p>
            <a:endParaRPr lang="en-US" sz="3500" dirty="0" smtClean="0">
              <a:latin typeface="Albertus" pitchFamily="34" charset="0"/>
            </a:endParaRPr>
          </a:p>
          <a:p>
            <a:endParaRPr lang="en-US" sz="2800" dirty="0" smtClean="0">
              <a:latin typeface="Albertus" pitchFamily="34" charset="0"/>
            </a:endParaRPr>
          </a:p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2011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You are too Lucky : Just Compare the cost of Higher Education in Commerce: India </a:t>
            </a:r>
            <a:r>
              <a:rPr lang="en-US" b="1" dirty="0" err="1" smtClean="0"/>
              <a:t>Vs.Abroad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education worldwide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286000"/>
            <a:ext cx="8153399" cy="411480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You can go ahead when you take further steps : Just study 7 Hours Daily  to make a Bright Career for Life</a:t>
            </a:r>
            <a:endParaRPr lang="en-US" b="1" dirty="0"/>
          </a:p>
        </p:txBody>
      </p:sp>
      <p:pic>
        <p:nvPicPr>
          <p:cNvPr id="4" name="Content Placeholder 3" descr="success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362200"/>
            <a:ext cx="8458200" cy="449580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10600" cy="24384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400" dirty="0" smtClean="0"/>
              <a:t>CONCLUSION</a:t>
            </a:r>
            <a:r>
              <a:rPr lang="en-US" sz="4000" dirty="0" smtClean="0"/>
              <a:t>  </a:t>
            </a:r>
            <a:br>
              <a:rPr lang="en-US" sz="4000" dirty="0" smtClean="0"/>
            </a:br>
            <a:r>
              <a:rPr lang="en-US" sz="3600" dirty="0" smtClean="0"/>
              <a:t>FOR THE BEST CAREER; THESE ARE REQUIRED  </a:t>
            </a:r>
            <a:r>
              <a:rPr lang="en-US" sz="5400" dirty="0" smtClean="0"/>
              <a:t/>
            </a:r>
            <a:br>
              <a:rPr lang="en-US" sz="5400" dirty="0" smtClean="0"/>
            </a:b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438400"/>
            <a:ext cx="8534400" cy="4191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3200" dirty="0" smtClean="0"/>
          </a:p>
          <a:p>
            <a:r>
              <a:rPr lang="en-US" sz="3600" dirty="0" smtClean="0"/>
              <a:t>Understanding of Concepts of the Subjects </a:t>
            </a:r>
          </a:p>
          <a:p>
            <a:pPr>
              <a:buNone/>
            </a:pPr>
            <a:r>
              <a:rPr lang="en-US" sz="3600" dirty="0" smtClean="0"/>
              <a:t>     Practical Application of the Subject       </a:t>
            </a:r>
          </a:p>
          <a:p>
            <a:pPr>
              <a:buNone/>
            </a:pPr>
            <a:r>
              <a:rPr lang="en-US" sz="3600" dirty="0" smtClean="0"/>
              <a:t>     Analytical Study of Books </a:t>
            </a:r>
          </a:p>
          <a:p>
            <a:pPr>
              <a:buNone/>
            </a:pPr>
            <a:r>
              <a:rPr lang="en-US" sz="3600" dirty="0" smtClean="0"/>
              <a:t>     Know about Recent Developments  </a:t>
            </a:r>
          </a:p>
          <a:p>
            <a:pPr>
              <a:buNone/>
            </a:pPr>
            <a:r>
              <a:rPr lang="en-US" sz="3600" dirty="0" smtClean="0"/>
              <a:t>     Regular Discussion on the Subject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Latest Development To Know About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22437"/>
            <a:ext cx="4038600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sz="3200" dirty="0" smtClean="0"/>
              <a:t> E-Invoicing 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Next Step for </a:t>
            </a:r>
          </a:p>
          <a:p>
            <a:pPr>
              <a:buNone/>
            </a:pPr>
            <a:r>
              <a:rPr lang="en-US" dirty="0" smtClean="0"/>
              <a:t>     New Age CFOs</a:t>
            </a:r>
          </a:p>
          <a:p>
            <a:pPr marL="857250" lvl="1" indent="-457200">
              <a:buNone/>
            </a:pPr>
            <a:r>
              <a:rPr lang="en-US" sz="2000" dirty="0" smtClean="0"/>
              <a:t> 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81000" y="152400"/>
            <a:ext cx="8301990" cy="6477000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/>
              <a:t>  </a:t>
            </a:r>
          </a:p>
          <a:p>
            <a:pPr>
              <a:buNone/>
            </a:pPr>
            <a:r>
              <a:rPr lang="en-US" sz="5400" dirty="0" smtClean="0"/>
              <a:t>     Thank  You </a:t>
            </a:r>
          </a:p>
          <a:p>
            <a:pPr>
              <a:buNone/>
            </a:pPr>
            <a:endParaRPr lang="en-US" sz="5400" dirty="0" smtClean="0"/>
          </a:p>
          <a:p>
            <a:pPr>
              <a:buNone/>
            </a:pPr>
            <a:endParaRPr lang="en-US" sz="5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   </a:t>
            </a:r>
            <a:r>
              <a:rPr lang="en-US" sz="3600" dirty="0" smtClean="0"/>
              <a:t>CA Surendra Kumar Rakhecha</a:t>
            </a:r>
          </a:p>
          <a:p>
            <a:pPr>
              <a:buNone/>
            </a:pPr>
            <a:r>
              <a:rPr lang="en-US" sz="3600" dirty="0" smtClean="0"/>
              <a:t>     E-mail : </a:t>
            </a:r>
            <a:r>
              <a:rPr lang="en-US" sz="3600" dirty="0" smtClean="0">
                <a:hlinkClick r:id="rId2"/>
              </a:rPr>
              <a:t>carakhecha@yahoo.com</a:t>
            </a:r>
            <a:endParaRPr lang="en-US" sz="3600" dirty="0" smtClean="0"/>
          </a:p>
        </p:txBody>
      </p:sp>
      <p:pic>
        <p:nvPicPr>
          <p:cNvPr id="2050" name="Picture 2" descr="C:\Program Files\Microsoft Office\MEDIA\CAGCAT10\j0149481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533400"/>
            <a:ext cx="3439562" cy="4464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Albertus Extra Bold" pitchFamily="34" charset="0"/>
              </a:rPr>
              <a:t>Why Studying is a Tough Task ?</a:t>
            </a:r>
            <a:endParaRPr lang="en-US" sz="3600" b="1" dirty="0">
              <a:latin typeface="Albertus Extra Bold" pitchFamily="34" charset="0"/>
            </a:endParaRPr>
          </a:p>
        </p:txBody>
      </p:sp>
      <p:pic>
        <p:nvPicPr>
          <p:cNvPr id="3074" name="Picture 2" descr="E:\ARTICLES\SOME COLLECTIONS\exercise by dog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143000" y="1295400"/>
            <a:ext cx="7162800" cy="5181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Dark Side of Getting Degree Only</a:t>
            </a:r>
            <a:endParaRPr lang="en-US" b="1" dirty="0"/>
          </a:p>
        </p:txBody>
      </p:sp>
      <p:pic>
        <p:nvPicPr>
          <p:cNvPr id="4" name="Content Placeholder 3" descr="education for degree 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447800"/>
            <a:ext cx="8229600" cy="50292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How to Make Subjects Interesting?</a:t>
            </a:r>
            <a:endParaRPr lang="en-US" dirty="0"/>
          </a:p>
        </p:txBody>
      </p:sp>
      <p:pic>
        <p:nvPicPr>
          <p:cNvPr id="4" name="Content Placeholder 3" descr="education with fun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1524000"/>
            <a:ext cx="8305800" cy="503872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6248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4800" b="1" dirty="0" smtClean="0"/>
              <a:t>How Many Careers are available to a Commerce Graduate ?</a:t>
            </a:r>
            <a:br>
              <a:rPr lang="en-US" sz="4800" b="1" dirty="0" smtClean="0"/>
            </a:br>
            <a:r>
              <a:rPr lang="en-US" sz="4800" b="1" dirty="0" smtClean="0"/>
              <a:t>5</a:t>
            </a:r>
            <a:br>
              <a:rPr lang="en-US" sz="4800" b="1" dirty="0" smtClean="0"/>
            </a:br>
            <a:r>
              <a:rPr lang="en-US" sz="4800" b="1" dirty="0" smtClean="0"/>
              <a:t>25</a:t>
            </a:r>
            <a:br>
              <a:rPr lang="en-US" sz="4800" b="1" dirty="0" smtClean="0"/>
            </a:br>
            <a:r>
              <a:rPr lang="en-US" sz="4800" b="1" dirty="0" smtClean="0"/>
              <a:t>50</a:t>
            </a:r>
            <a:br>
              <a:rPr lang="en-US" sz="4800" b="1" dirty="0" smtClean="0"/>
            </a:br>
            <a:r>
              <a:rPr lang="en-US" sz="4800" b="1" dirty="0" smtClean="0"/>
              <a:t>or</a:t>
            </a:r>
            <a:br>
              <a:rPr lang="en-US" sz="4800" b="1" dirty="0" smtClean="0"/>
            </a:br>
            <a:r>
              <a:rPr lang="en-US" sz="4800" b="1" dirty="0" smtClean="0"/>
              <a:t>100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6248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4800" b="1" dirty="0" smtClean="0"/>
              <a:t>What is more important ? </a:t>
            </a:r>
            <a:br>
              <a:rPr lang="en-US" sz="4800" b="1" dirty="0" smtClean="0"/>
            </a:b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 smtClean="0"/>
              <a:t>A Graduation Degree </a:t>
            </a:r>
            <a:br>
              <a:rPr lang="en-US" sz="4800" b="1" dirty="0" smtClean="0"/>
            </a:br>
            <a:r>
              <a:rPr lang="en-US" sz="4800" b="1" dirty="0" smtClean="0"/>
              <a:t>A Professional Qualification </a:t>
            </a:r>
            <a:br>
              <a:rPr lang="en-US" sz="4800" b="1" dirty="0" smtClean="0"/>
            </a:br>
            <a:r>
              <a:rPr lang="en-US" sz="4800" b="1" dirty="0" smtClean="0"/>
              <a:t>or</a:t>
            </a:r>
            <a:br>
              <a:rPr lang="en-US" sz="4800" b="1" dirty="0" smtClean="0"/>
            </a:br>
            <a:r>
              <a:rPr lang="en-US" sz="4800" b="1" dirty="0" smtClean="0"/>
              <a:t>Practical Application 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6248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4800" b="1" dirty="0" smtClean="0"/>
              <a:t> What if you don’t have a degree but have practical exposure ?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The need of the Hour is to </a:t>
            </a:r>
            <a:endParaRPr lang="en-US" dirty="0"/>
          </a:p>
        </p:txBody>
      </p:sp>
      <p:pic>
        <p:nvPicPr>
          <p:cNvPr id="5" name="Content Placeholder 4" descr="learn 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1447800"/>
            <a:ext cx="8305800" cy="51054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504</Words>
  <Application>Microsoft Office PowerPoint</Application>
  <PresentationFormat>On-screen Show (4:3)</PresentationFormat>
  <Paragraphs>162</Paragraphs>
  <Slides>26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 CAREER IN COMMERCE STREAM   CA Surendra Kumar Rakhecha </vt:lpstr>
      <vt:lpstr>When you select a particular stream say Commerce; you are passing through golden years of your career i.e. 18 to 25  Either you make it bright or you waste it for life</vt:lpstr>
      <vt:lpstr>Why Studying is a Tough Task ?</vt:lpstr>
      <vt:lpstr>Dark Side of Getting Degree Only</vt:lpstr>
      <vt:lpstr>How to Make Subjects Interesting?</vt:lpstr>
      <vt:lpstr> How Many Careers are available to a Commerce Graduate ? 5 25 50 or 100</vt:lpstr>
      <vt:lpstr> What is more important ?   A Graduation Degree  A Professional Qualification  or Practical Application </vt:lpstr>
      <vt:lpstr>  What if you don’t have a degree but have practical exposure ?</vt:lpstr>
      <vt:lpstr>The need of the Hour is to </vt:lpstr>
      <vt:lpstr>  Do students have proper discussion on the subjects to improve their knowledge of subjects ?   </vt:lpstr>
      <vt:lpstr>  </vt:lpstr>
      <vt:lpstr>  </vt:lpstr>
      <vt:lpstr>  </vt:lpstr>
      <vt:lpstr>  </vt:lpstr>
      <vt:lpstr>  </vt:lpstr>
      <vt:lpstr>  </vt:lpstr>
      <vt:lpstr>Slide 17</vt:lpstr>
      <vt:lpstr>Slide 18</vt:lpstr>
      <vt:lpstr>  </vt:lpstr>
      <vt:lpstr>  </vt:lpstr>
      <vt:lpstr>  </vt:lpstr>
      <vt:lpstr>  </vt:lpstr>
      <vt:lpstr> You are too Lucky : Just Compare the cost of Higher Education in Commerce: India Vs.Abroad </vt:lpstr>
      <vt:lpstr>You can go ahead when you take further steps : Just study 7 Hours Daily  to make a Bright Career for Life</vt:lpstr>
      <vt:lpstr> CONCLUSION   FOR THE BEST CAREER; THESE ARE REQUIRED   </vt:lpstr>
      <vt:lpstr>Latest Development To Know About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CAREER IN COMMERCE STREAM   CA Surendra Kumar Rakhecha </dc:title>
  <dc:creator/>
  <cp:lastModifiedBy>Lenovo</cp:lastModifiedBy>
  <cp:revision>47</cp:revision>
  <dcterms:created xsi:type="dcterms:W3CDTF">2006-08-16T00:00:00Z</dcterms:created>
  <dcterms:modified xsi:type="dcterms:W3CDTF">2012-01-11T06:15:41Z</dcterms:modified>
</cp:coreProperties>
</file>