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6"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3013563-B7FB-4AF9-BD74-C6910A8CB8CC}" type="datetimeFigureOut">
              <a:rPr lang="en-US" smtClean="0"/>
              <a:pPr/>
              <a:t>8/1/2013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9EBEF37-6DAB-4E28-AEF1-F33DE3F4A8E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39EBEF37-6DAB-4E28-AEF1-F33DE3F4A8E3}"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DA3D4DFA-C6C7-4849-A3EA-93990362410A}" type="datetime1">
              <a:rPr lang="en-US" smtClean="0"/>
              <a:pPr/>
              <a:t>8/1/2013</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305448A-4CFE-46D8-8B4E-D0460F556D1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advClick="0" advTm="300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23D0538-BDA4-443B-94D6-708B9730EB2A}" type="datetime1">
              <a:rPr lang="en-US" smtClean="0"/>
              <a:pPr/>
              <a:t>8/1/2013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EE8F8AF-87C1-471E-BE56-FDC5A47E9DA8}" type="datetime1">
              <a:rPr lang="en-US" smtClean="0"/>
              <a:pPr/>
              <a:t>8/1/2013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F76C700-1B98-4AAB-879E-0AF4F525BBB4}" type="datetime1">
              <a:rPr lang="en-US" smtClean="0"/>
              <a:pPr/>
              <a:t>8/1/2013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E6B3A99-0E39-4964-A6E5-4FFCB43D412C}" type="datetime1">
              <a:rPr lang="en-US" smtClean="0"/>
              <a:pPr/>
              <a:t>8/1/2013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05448A-4CFE-46D8-8B4E-D0460F556D1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med" advClick="0" advTm="300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2366B35-B81D-451F-81B0-ED22ADB0C299}" type="datetime1">
              <a:rPr lang="en-US" smtClean="0"/>
              <a:pPr/>
              <a:t>8/1/2013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FAD586A-122D-4510-B4B7-364144E4140E}" type="datetime1">
              <a:rPr lang="en-US" smtClean="0"/>
              <a:pPr/>
              <a:t>8/1/2013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620FD1-6790-44D1-9795-715D8F6DC43A}" type="datetime1">
              <a:rPr lang="en-US" smtClean="0"/>
              <a:pPr/>
              <a:t>8/1/2013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86007E-5B15-4632-89EC-70F0FC1BE9BC}" type="datetime1">
              <a:rPr lang="en-US" smtClean="0"/>
              <a:pPr/>
              <a:t>8/1/2013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A3A8BCC-7E8D-4FFF-8305-922FAFEDB759}" type="datetime1">
              <a:rPr lang="en-US" smtClean="0"/>
              <a:pPr/>
              <a:t>8/1/2013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05448A-4CFE-46D8-8B4E-D0460F556D1E}" type="slidenum">
              <a:rPr lang="en-US" smtClean="0"/>
              <a:pPr/>
              <a:t>‹#›</a:t>
            </a:fld>
            <a:endParaRPr lang="en-US"/>
          </a:p>
        </p:txBody>
      </p:sp>
    </p:spTree>
  </p:cSld>
  <p:clrMapOvr>
    <a:masterClrMapping/>
  </p:clrMapOvr>
  <p:transition spd="med" advClick="0" advTm="300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88AEFE1D-F789-4DB6-BFAC-211A39D848A0}" type="datetime1">
              <a:rPr lang="en-US" smtClean="0"/>
              <a:pPr/>
              <a:t>8/1/2013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305448A-4CFE-46D8-8B4E-D0460F556D1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med" advClick="0" advTm="300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89BDAAA-BE10-4F6B-929A-DCE6C73C9807}" type="datetime1">
              <a:rPr lang="en-US" smtClean="0"/>
              <a:pPr/>
              <a:t>8/1/2013</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305448A-4CFE-46D8-8B4E-D0460F556D1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advClick="0" advTm="3000">
    <p:random/>
  </p:transition>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685800"/>
            <a:ext cx="8610600" cy="738664"/>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4200" b="1" dirty="0" smtClean="0"/>
              <a:t>Project on: </a:t>
            </a:r>
            <a:r>
              <a:rPr lang="en-US" sz="4200" b="1" u="sng" dirty="0" smtClean="0">
                <a:ln>
                  <a:solidFill>
                    <a:schemeClr val="tx1">
                      <a:lumMod val="95000"/>
                      <a:lumOff val="5000"/>
                    </a:schemeClr>
                  </a:solidFill>
                </a:ln>
              </a:rPr>
              <a:t>DIGITAL SIGNATURE</a:t>
            </a:r>
            <a:endParaRPr lang="en-US" sz="4200" b="1" u="sng" dirty="0">
              <a:ln>
                <a:solidFill>
                  <a:schemeClr val="tx1">
                    <a:lumMod val="95000"/>
                    <a:lumOff val="5000"/>
                  </a:schemeClr>
                </a:solidFill>
              </a:ln>
            </a:endParaRPr>
          </a:p>
        </p:txBody>
      </p:sp>
      <p:sp>
        <p:nvSpPr>
          <p:cNvPr id="4" name="TextBox 3"/>
          <p:cNvSpPr txBox="1"/>
          <p:nvPr/>
        </p:nvSpPr>
        <p:spPr>
          <a:xfrm>
            <a:off x="6172200" y="4800600"/>
            <a:ext cx="2667000" cy="1538883"/>
          </a:xfrm>
          <a:prstGeom prst="rect">
            <a:avLst/>
          </a:prstGeom>
          <a:noFill/>
        </p:spPr>
        <p:txBody>
          <a:bodyPr wrap="square" rtlCol="0">
            <a:spAutoFit/>
          </a:bodyPr>
          <a:lstStyle/>
          <a:p>
            <a:r>
              <a:rPr lang="en-US" sz="2800" b="1" u="sng" dirty="0" smtClean="0">
                <a:ln>
                  <a:solidFill>
                    <a:schemeClr val="tx1">
                      <a:lumMod val="95000"/>
                      <a:lumOff val="5000"/>
                    </a:schemeClr>
                  </a:solidFill>
                </a:ln>
              </a:rPr>
              <a:t>Submitted To:</a:t>
            </a:r>
          </a:p>
          <a:p>
            <a:r>
              <a:rPr lang="en-US" sz="2200" dirty="0" smtClean="0"/>
              <a:t>Faculty Incharge = Mr. Chandesh Chhabra</a:t>
            </a:r>
            <a:endParaRPr lang="en-US" sz="2200" dirty="0"/>
          </a:p>
        </p:txBody>
      </p:sp>
      <p:pic>
        <p:nvPicPr>
          <p:cNvPr id="5" name="Picture 4" descr="ICAI logo.jpg"/>
          <p:cNvPicPr>
            <a:picLocks noChangeAspect="1"/>
          </p:cNvPicPr>
          <p:nvPr/>
        </p:nvPicPr>
        <p:blipFill>
          <a:blip r:embed="rId2" cstate="print"/>
          <a:stretch>
            <a:fillRect/>
          </a:stretch>
        </p:blipFill>
        <p:spPr>
          <a:xfrm>
            <a:off x="3581400" y="1905000"/>
            <a:ext cx="2209800" cy="2213603"/>
          </a:xfrm>
          <a:prstGeom prst="rect">
            <a:avLst/>
          </a:prstGeom>
          <a:ln>
            <a:noFill/>
          </a:ln>
          <a:effectLst>
            <a:glow rad="101600">
              <a:schemeClr val="accent4">
                <a:satMod val="175000"/>
                <a:alpha val="40000"/>
              </a:schemeClr>
            </a:glow>
            <a:reflection blurRad="6350" stA="50000" endA="295" endPos="92000" dist="101600" dir="5400000" sy="-100000" algn="bl" rotWithShape="0"/>
            <a:softEdge rad="112500"/>
          </a:effectLst>
        </p:spPr>
      </p:pic>
      <p:sp>
        <p:nvSpPr>
          <p:cNvPr id="6" name="Slide Number Placeholder 5"/>
          <p:cNvSpPr>
            <a:spLocks noGrp="1"/>
          </p:cNvSpPr>
          <p:nvPr>
            <p:ph type="sldNum" sz="quarter" idx="12"/>
          </p:nvPr>
        </p:nvSpPr>
        <p:spPr/>
        <p:txBody>
          <a:bodyPr/>
          <a:lstStyle/>
          <a:p>
            <a:fld id="{7305448A-4CFE-46D8-8B4E-D0460F556D1E}" type="slidenum">
              <a:rPr lang="en-US" smtClean="0"/>
              <a:pPr/>
              <a:t>1</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verify.PNG"/>
          <p:cNvPicPr>
            <a:picLocks noChangeAspect="1"/>
          </p:cNvPicPr>
          <p:nvPr/>
        </p:nvPicPr>
        <p:blipFill>
          <a:blip r:embed="rId2"/>
          <a:stretch>
            <a:fillRect/>
          </a:stretch>
        </p:blipFill>
        <p:spPr>
          <a:xfrm>
            <a:off x="304800" y="914401"/>
            <a:ext cx="8458200" cy="5638800"/>
          </a:xfrm>
          <a:prstGeom prst="rect">
            <a:avLst/>
          </a:prstGeom>
        </p:spPr>
      </p:pic>
      <p:sp>
        <p:nvSpPr>
          <p:cNvPr id="3" name="Slide Number Placeholder 2"/>
          <p:cNvSpPr>
            <a:spLocks noGrp="1"/>
          </p:cNvSpPr>
          <p:nvPr>
            <p:ph type="sldNum" sz="quarter" idx="12"/>
          </p:nvPr>
        </p:nvSpPr>
        <p:spPr/>
        <p:txBody>
          <a:bodyPr/>
          <a:lstStyle/>
          <a:p>
            <a:fld id="{7305448A-4CFE-46D8-8B4E-D0460F556D1E}" type="slidenum">
              <a:rPr lang="en-US" smtClean="0"/>
              <a:pPr/>
              <a:t>10</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762000"/>
            <a:ext cx="7772400" cy="1015663"/>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000" b="1" u="sng" dirty="0" smtClean="0">
                <a:ln>
                  <a:solidFill>
                    <a:schemeClr val="tx1">
                      <a:lumMod val="95000"/>
                      <a:lumOff val="5000"/>
                    </a:schemeClr>
                  </a:solidFill>
                </a:ln>
              </a:rPr>
              <a:t>Cryptography</a:t>
            </a:r>
            <a:endParaRPr lang="en-US" sz="6000" b="1" u="sng" dirty="0">
              <a:ln>
                <a:solidFill>
                  <a:schemeClr val="tx1">
                    <a:lumMod val="95000"/>
                    <a:lumOff val="5000"/>
                  </a:schemeClr>
                </a:solidFill>
              </a:ln>
            </a:endParaRPr>
          </a:p>
        </p:txBody>
      </p:sp>
      <p:sp>
        <p:nvSpPr>
          <p:cNvPr id="3" name="TextBox 2"/>
          <p:cNvSpPr txBox="1"/>
          <p:nvPr/>
        </p:nvSpPr>
        <p:spPr>
          <a:xfrm>
            <a:off x="381000" y="2438400"/>
            <a:ext cx="8382000" cy="3785652"/>
          </a:xfrm>
          <a:prstGeom prst="rect">
            <a:avLst/>
          </a:prstGeom>
          <a:noFill/>
        </p:spPr>
        <p:txBody>
          <a:bodyPr wrap="square" rtlCol="0">
            <a:spAutoFit/>
          </a:bodyPr>
          <a:lstStyle/>
          <a:p>
            <a:r>
              <a:rPr lang="en-US" sz="2400" dirty="0"/>
              <a:t>Cryptography is the </a:t>
            </a:r>
            <a:r>
              <a:rPr lang="en-US" sz="2400" i="1" dirty="0"/>
              <a:t>use of codes to convert data </a:t>
            </a:r>
            <a:r>
              <a:rPr lang="en-US" sz="2400" dirty="0"/>
              <a:t>so that only a specific recipient will be able to read it, using a key</a:t>
            </a:r>
            <a:r>
              <a:rPr lang="en-US" sz="2400" dirty="0" smtClean="0"/>
              <a:t>.</a:t>
            </a:r>
          </a:p>
          <a:p>
            <a:r>
              <a:rPr lang="en-US" sz="2400" dirty="0" smtClean="0"/>
              <a:t>Cryptography transforms a message into a </a:t>
            </a:r>
            <a:r>
              <a:rPr lang="en-US" sz="2400" i="1" dirty="0" smtClean="0"/>
              <a:t>seemingly unintelligible form</a:t>
            </a:r>
            <a:r>
              <a:rPr lang="en-US" sz="2400" dirty="0" smtClean="0"/>
              <a:t>. It provides a secure environment, especially </a:t>
            </a:r>
            <a:r>
              <a:rPr lang="en-US" sz="2400" dirty="0"/>
              <a:t>over </a:t>
            </a:r>
            <a:r>
              <a:rPr lang="en-US" sz="2400" dirty="0" smtClean="0"/>
              <a:t>non-secure </a:t>
            </a:r>
            <a:r>
              <a:rPr lang="en-US" sz="2400" dirty="0"/>
              <a:t>media such as the Internet</a:t>
            </a:r>
            <a:r>
              <a:rPr lang="en-US" sz="2400" dirty="0" smtClean="0"/>
              <a:t>.</a:t>
            </a:r>
          </a:p>
          <a:p>
            <a:endParaRPr lang="en-US" sz="2400" dirty="0" smtClean="0"/>
          </a:p>
          <a:p>
            <a:r>
              <a:rPr lang="en-US" sz="2400" dirty="0" smtClean="0"/>
              <a:t>There are three classes of Cryptography:</a:t>
            </a:r>
          </a:p>
          <a:p>
            <a:pPr marL="914400" lvl="1" indent="-457200">
              <a:buFont typeface="+mj-lt"/>
              <a:buAutoNum type="arabicParenR"/>
            </a:pPr>
            <a:r>
              <a:rPr lang="en-US" sz="2400" b="1" dirty="0" smtClean="0"/>
              <a:t>Symmetric/Private key cryptography</a:t>
            </a:r>
          </a:p>
          <a:p>
            <a:pPr marL="914400" lvl="1" indent="-457200">
              <a:buFont typeface="+mj-lt"/>
              <a:buAutoNum type="arabicParenR"/>
            </a:pPr>
            <a:r>
              <a:rPr lang="en-US" sz="2400" b="1" dirty="0" smtClean="0"/>
              <a:t>Asymmetric/Public key cryptography</a:t>
            </a:r>
          </a:p>
          <a:p>
            <a:pPr marL="914400" lvl="1" indent="-457200">
              <a:buFont typeface="+mj-lt"/>
              <a:buAutoNum type="arabicParenR"/>
            </a:pPr>
            <a:r>
              <a:rPr lang="en-US" sz="2400" b="1" dirty="0" smtClean="0"/>
              <a:t>Hash function</a:t>
            </a:r>
          </a:p>
        </p:txBody>
      </p:sp>
      <p:sp>
        <p:nvSpPr>
          <p:cNvPr id="4" name="Slide Number Placeholder 3"/>
          <p:cNvSpPr>
            <a:spLocks noGrp="1"/>
          </p:cNvSpPr>
          <p:nvPr>
            <p:ph type="sldNum" sz="quarter" idx="12"/>
          </p:nvPr>
        </p:nvSpPr>
        <p:spPr/>
        <p:txBody>
          <a:bodyPr/>
          <a:lstStyle/>
          <a:p>
            <a:fld id="{7305448A-4CFE-46D8-8B4E-D0460F556D1E}" type="slidenum">
              <a:rPr lang="en-US" smtClean="0"/>
              <a:pPr/>
              <a:t>11</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914400"/>
            <a:ext cx="8382000" cy="70788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000" b="1" u="sng" dirty="0">
                <a:ln>
                  <a:solidFill>
                    <a:schemeClr val="tx1">
                      <a:lumMod val="95000"/>
                      <a:lumOff val="5000"/>
                    </a:schemeClr>
                  </a:solidFill>
                </a:ln>
              </a:rPr>
              <a:t>Data Encryption and </a:t>
            </a:r>
            <a:r>
              <a:rPr lang="en-US" sz="4000" b="1" u="sng" dirty="0" smtClean="0">
                <a:ln>
                  <a:solidFill>
                    <a:schemeClr val="tx1">
                      <a:lumMod val="95000"/>
                      <a:lumOff val="5000"/>
                    </a:schemeClr>
                  </a:solidFill>
                </a:ln>
              </a:rPr>
              <a:t>Decryption</a:t>
            </a:r>
            <a:endParaRPr lang="en-US" sz="4000" b="1" u="sng" dirty="0">
              <a:ln>
                <a:solidFill>
                  <a:schemeClr val="tx1">
                    <a:lumMod val="95000"/>
                    <a:lumOff val="5000"/>
                  </a:schemeClr>
                </a:solidFill>
              </a:ln>
            </a:endParaRPr>
          </a:p>
        </p:txBody>
      </p:sp>
      <p:sp>
        <p:nvSpPr>
          <p:cNvPr id="3" name="TextBox 2"/>
          <p:cNvSpPr txBox="1"/>
          <p:nvPr/>
        </p:nvSpPr>
        <p:spPr>
          <a:xfrm>
            <a:off x="304800" y="2133600"/>
            <a:ext cx="8458200" cy="3785652"/>
          </a:xfrm>
          <a:prstGeom prst="rect">
            <a:avLst/>
          </a:prstGeom>
          <a:noFill/>
        </p:spPr>
        <p:txBody>
          <a:bodyPr wrap="square" rtlCol="0">
            <a:spAutoFit/>
          </a:bodyPr>
          <a:lstStyle/>
          <a:p>
            <a:r>
              <a:rPr lang="en-US" sz="2400" b="1" i="1" dirty="0"/>
              <a:t>Encryption</a:t>
            </a:r>
            <a:r>
              <a:rPr lang="en-US" sz="2400" dirty="0"/>
              <a:t> is the process of translating plain text </a:t>
            </a:r>
            <a:r>
              <a:rPr lang="en-US" sz="2400" dirty="0" smtClean="0"/>
              <a:t>data </a:t>
            </a:r>
            <a:r>
              <a:rPr lang="en-US" sz="2400" dirty="0"/>
              <a:t>into something that appears to be random and </a:t>
            </a:r>
            <a:r>
              <a:rPr lang="en-US" sz="2400" dirty="0" smtClean="0"/>
              <a:t>meaningless.</a:t>
            </a:r>
          </a:p>
          <a:p>
            <a:r>
              <a:rPr lang="en-US" sz="2400" b="1" i="1" dirty="0" smtClean="0"/>
              <a:t>Decryption</a:t>
            </a:r>
            <a:r>
              <a:rPr lang="en-US" sz="2400" dirty="0" smtClean="0"/>
              <a:t> </a:t>
            </a:r>
            <a:r>
              <a:rPr lang="en-US" sz="2400" dirty="0"/>
              <a:t>is the process of converting </a:t>
            </a:r>
            <a:r>
              <a:rPr lang="en-US" sz="2400" dirty="0" smtClean="0"/>
              <a:t>encrypted/cipher text </a:t>
            </a:r>
            <a:r>
              <a:rPr lang="en-US" sz="2400" dirty="0"/>
              <a:t>back to plaintext.</a:t>
            </a:r>
          </a:p>
          <a:p>
            <a:endParaRPr lang="en-US" sz="2400" dirty="0" smtClean="0"/>
          </a:p>
          <a:p>
            <a:r>
              <a:rPr lang="en-US" sz="2400" dirty="0" smtClean="0"/>
              <a:t>To </a:t>
            </a:r>
            <a:r>
              <a:rPr lang="en-US" sz="2400" dirty="0"/>
              <a:t>encrypt more than a small amount of data, </a:t>
            </a:r>
            <a:r>
              <a:rPr lang="en-US" sz="2400" i="1" dirty="0"/>
              <a:t>symmetric encryption</a:t>
            </a:r>
            <a:r>
              <a:rPr lang="en-US" sz="2400" dirty="0"/>
              <a:t> is used. A </a:t>
            </a:r>
            <a:r>
              <a:rPr lang="en-US" sz="2400" i="1" dirty="0"/>
              <a:t>symmetric </a:t>
            </a:r>
            <a:r>
              <a:rPr lang="en-US" sz="2400" i="1" dirty="0" smtClean="0"/>
              <a:t>key/</a:t>
            </a:r>
            <a:r>
              <a:rPr lang="en-US" sz="2400" i="1" dirty="0"/>
              <a:t>p</a:t>
            </a:r>
            <a:r>
              <a:rPr lang="en-US" sz="2400" i="1" dirty="0" smtClean="0"/>
              <a:t>rivate key</a:t>
            </a:r>
            <a:r>
              <a:rPr lang="en-US" sz="2400" dirty="0"/>
              <a:t> is used during both the encryption and decryption processes. To decrypt a particular piece of </a:t>
            </a:r>
            <a:r>
              <a:rPr lang="en-US" sz="2400" dirty="0" smtClean="0"/>
              <a:t>cipher text, </a:t>
            </a:r>
            <a:r>
              <a:rPr lang="en-US" sz="2400" dirty="0"/>
              <a:t>the key that was used to encrypt the data must be used</a:t>
            </a:r>
            <a:r>
              <a:rPr lang="en-US" sz="2400" dirty="0" smtClean="0"/>
              <a:t>.</a:t>
            </a:r>
          </a:p>
        </p:txBody>
      </p:sp>
      <p:sp>
        <p:nvSpPr>
          <p:cNvPr id="4" name="Slide Number Placeholder 3"/>
          <p:cNvSpPr>
            <a:spLocks noGrp="1"/>
          </p:cNvSpPr>
          <p:nvPr>
            <p:ph type="sldNum" sz="quarter" idx="12"/>
          </p:nvPr>
        </p:nvSpPr>
        <p:spPr/>
        <p:txBody>
          <a:bodyPr/>
          <a:lstStyle/>
          <a:p>
            <a:fld id="{7305448A-4CFE-46D8-8B4E-D0460F556D1E}" type="slidenum">
              <a:rPr lang="en-US" smtClean="0"/>
              <a:pPr/>
              <a:t>12</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990600"/>
            <a:ext cx="7848600" cy="5539978"/>
          </a:xfrm>
          <a:prstGeom prst="rect">
            <a:avLst/>
          </a:prstGeom>
          <a:noFill/>
        </p:spPr>
        <p:txBody>
          <a:bodyPr wrap="square" rtlCol="0">
            <a:spAutoFit/>
          </a:bodyPr>
          <a:lstStyle/>
          <a:p>
            <a:r>
              <a:rPr lang="en-US" sz="2400" dirty="0" smtClean="0"/>
              <a:t>The goal of every encryption algorithm is to make it as difficult as possible to decrypt the generated cipher text without using the key. If a really good encryption algorithm is used, there is no technique significantly better than methodically trying every possible key. For such an algorithm, the longer the key, the more difficult it is to decrypt a piece of cipher text without possessing the key.</a:t>
            </a:r>
          </a:p>
          <a:p>
            <a:r>
              <a:rPr lang="en-US" sz="2400" dirty="0" smtClean="0"/>
              <a:t>It is difficult to determine the quality of an encryption algorithm. Algorithms that look promising sometimes turn out to be very easy to break, given the proper attack. When selecting an encryption algorithm, it is a good idea to choose one that has been in use for several years and has successfully resisted all attacks.</a:t>
            </a:r>
          </a:p>
          <a:p>
            <a:endParaRPr lang="en-US" dirty="0"/>
          </a:p>
        </p:txBody>
      </p:sp>
      <p:sp>
        <p:nvSpPr>
          <p:cNvPr id="3" name="Slide Number Placeholder 2"/>
          <p:cNvSpPr>
            <a:spLocks noGrp="1"/>
          </p:cNvSpPr>
          <p:nvPr>
            <p:ph type="sldNum" sz="quarter" idx="12"/>
          </p:nvPr>
        </p:nvSpPr>
        <p:spPr/>
        <p:txBody>
          <a:bodyPr/>
          <a:lstStyle/>
          <a:p>
            <a:fld id="{7305448A-4CFE-46D8-8B4E-D0460F556D1E}" type="slidenum">
              <a:rPr lang="en-US" smtClean="0"/>
              <a:pPr/>
              <a:t>13</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encryption_decryption.gif"/>
          <p:cNvPicPr>
            <a:picLocks noChangeAspect="1"/>
          </p:cNvPicPr>
          <p:nvPr/>
        </p:nvPicPr>
        <p:blipFill>
          <a:blip r:embed="rId2"/>
          <a:stretch>
            <a:fillRect/>
          </a:stretch>
        </p:blipFill>
        <p:spPr>
          <a:xfrm>
            <a:off x="381000" y="914401"/>
            <a:ext cx="8382000" cy="5715000"/>
          </a:xfrm>
          <a:prstGeom prst="rect">
            <a:avLst/>
          </a:prstGeom>
        </p:spPr>
      </p:pic>
      <p:sp>
        <p:nvSpPr>
          <p:cNvPr id="3" name="Slide Number Placeholder 2"/>
          <p:cNvSpPr>
            <a:spLocks noGrp="1"/>
          </p:cNvSpPr>
          <p:nvPr>
            <p:ph type="sldNum" sz="quarter" idx="12"/>
          </p:nvPr>
        </p:nvSpPr>
        <p:spPr/>
        <p:txBody>
          <a:bodyPr/>
          <a:lstStyle/>
          <a:p>
            <a:fld id="{7305448A-4CFE-46D8-8B4E-D0460F556D1E}" type="slidenum">
              <a:rPr lang="en-US" smtClean="0"/>
              <a:pPr/>
              <a:t>14</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57200"/>
            <a:ext cx="8153400" cy="14465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u="sng" dirty="0" smtClean="0">
                <a:ln>
                  <a:solidFill>
                    <a:schemeClr val="tx1">
                      <a:lumMod val="95000"/>
                      <a:lumOff val="5000"/>
                    </a:schemeClr>
                  </a:solidFill>
                </a:ln>
              </a:rPr>
              <a:t>Digital Signature Certificate (DSC) </a:t>
            </a:r>
            <a:endParaRPr lang="en-US" sz="4400" b="1" u="sng" dirty="0">
              <a:ln>
                <a:solidFill>
                  <a:schemeClr val="tx1">
                    <a:lumMod val="95000"/>
                    <a:lumOff val="5000"/>
                  </a:schemeClr>
                </a:solidFill>
              </a:ln>
            </a:endParaRPr>
          </a:p>
        </p:txBody>
      </p:sp>
      <p:sp>
        <p:nvSpPr>
          <p:cNvPr id="3" name="TextBox 2"/>
          <p:cNvSpPr txBox="1"/>
          <p:nvPr/>
        </p:nvSpPr>
        <p:spPr>
          <a:xfrm>
            <a:off x="457200" y="2209800"/>
            <a:ext cx="8229600" cy="4154984"/>
          </a:xfrm>
          <a:prstGeom prst="rect">
            <a:avLst/>
          </a:prstGeom>
          <a:noFill/>
        </p:spPr>
        <p:txBody>
          <a:bodyPr wrap="square" rtlCol="0">
            <a:spAutoFit/>
          </a:bodyPr>
          <a:lstStyle/>
          <a:p>
            <a:r>
              <a:rPr lang="en-US" sz="2400" dirty="0" smtClean="0"/>
              <a:t>The </a:t>
            </a:r>
            <a:r>
              <a:rPr lang="en-US" sz="2400" i="1" dirty="0" smtClean="0"/>
              <a:t>digital certificate</a:t>
            </a:r>
            <a:r>
              <a:rPr lang="en-US" sz="2400" dirty="0" smtClean="0"/>
              <a:t> is a common certificate that provides a means to verify identity. A certificate is a set of data that identifies an entity. We can present a Digital Certificate electronically to prove our identity or our right to access information or services online.</a:t>
            </a:r>
          </a:p>
          <a:p>
            <a:r>
              <a:rPr lang="en-US" sz="2400" dirty="0" smtClean="0"/>
              <a:t>Digital certificates are the electronic counterparts to driver license, passports and membership cards.</a:t>
            </a:r>
          </a:p>
          <a:p>
            <a:r>
              <a:rPr lang="en-US" sz="2400" dirty="0" smtClean="0"/>
              <a:t>A digital certificate is issued by a Certification Authority (CA)</a:t>
            </a:r>
          </a:p>
          <a:p>
            <a:r>
              <a:rPr lang="en-US" sz="2400" dirty="0" smtClean="0"/>
              <a:t>And signed with the CA’s private key.</a:t>
            </a:r>
          </a:p>
          <a:p>
            <a:endParaRPr lang="en-US" sz="2400" dirty="0" smtClean="0"/>
          </a:p>
          <a:p>
            <a:r>
              <a:rPr lang="en-US" sz="2400" dirty="0" smtClean="0"/>
              <a:t>A digitally signed certificate contains following:</a:t>
            </a:r>
          </a:p>
        </p:txBody>
      </p:sp>
      <p:sp>
        <p:nvSpPr>
          <p:cNvPr id="4" name="Slide Number Placeholder 3"/>
          <p:cNvSpPr>
            <a:spLocks noGrp="1"/>
          </p:cNvSpPr>
          <p:nvPr>
            <p:ph type="sldNum" sz="quarter" idx="12"/>
          </p:nvPr>
        </p:nvSpPr>
        <p:spPr/>
        <p:txBody>
          <a:bodyPr/>
          <a:lstStyle/>
          <a:p>
            <a:fld id="{7305448A-4CFE-46D8-8B4E-D0460F556D1E}" type="slidenum">
              <a:rPr lang="en-US" smtClean="0"/>
              <a:pPr/>
              <a:t>15</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838200"/>
            <a:ext cx="7467600" cy="2677656"/>
          </a:xfrm>
          <a:prstGeom prst="rect">
            <a:avLst/>
          </a:prstGeom>
          <a:noFill/>
        </p:spPr>
        <p:txBody>
          <a:bodyPr wrap="square" rtlCol="0">
            <a:spAutoFit/>
          </a:bodyPr>
          <a:lstStyle/>
          <a:p>
            <a:pPr>
              <a:buFont typeface="Wingdings" pitchFamily="2" charset="2"/>
              <a:buChar char="v"/>
            </a:pPr>
            <a:r>
              <a:rPr lang="en-US" sz="2800" b="1" dirty="0" smtClean="0"/>
              <a:t>Owner’s public key</a:t>
            </a:r>
          </a:p>
          <a:p>
            <a:pPr>
              <a:buFont typeface="Wingdings" pitchFamily="2" charset="2"/>
              <a:buChar char="v"/>
            </a:pPr>
            <a:r>
              <a:rPr lang="en-US" sz="2800" b="1" dirty="0" smtClean="0"/>
              <a:t>Owner’s name</a:t>
            </a:r>
          </a:p>
          <a:p>
            <a:pPr>
              <a:buFont typeface="Wingdings" pitchFamily="2" charset="2"/>
              <a:buChar char="v"/>
            </a:pPr>
            <a:r>
              <a:rPr lang="en-US" sz="2800" b="1" dirty="0" smtClean="0"/>
              <a:t>Expiration date of the public key</a:t>
            </a:r>
          </a:p>
          <a:p>
            <a:pPr>
              <a:buFont typeface="Wingdings" pitchFamily="2" charset="2"/>
              <a:buChar char="v"/>
            </a:pPr>
            <a:r>
              <a:rPr lang="en-US" sz="2800" b="1" dirty="0" smtClean="0"/>
              <a:t>Name of the issuer</a:t>
            </a:r>
          </a:p>
          <a:p>
            <a:pPr>
              <a:buFont typeface="Wingdings" pitchFamily="2" charset="2"/>
              <a:buChar char="v"/>
            </a:pPr>
            <a:r>
              <a:rPr lang="en-US" sz="2800" b="1" dirty="0" smtClean="0"/>
              <a:t>Serial number of the digital certificate</a:t>
            </a:r>
          </a:p>
          <a:p>
            <a:pPr>
              <a:buFont typeface="Wingdings" pitchFamily="2" charset="2"/>
              <a:buChar char="v"/>
            </a:pPr>
            <a:r>
              <a:rPr lang="en-US" sz="2800" b="1" dirty="0" smtClean="0"/>
              <a:t>Digital signature of the issuer</a:t>
            </a:r>
            <a:endParaRPr lang="en-US" sz="2800" b="1" dirty="0"/>
          </a:p>
        </p:txBody>
      </p:sp>
      <p:sp>
        <p:nvSpPr>
          <p:cNvPr id="3" name="TextBox 2"/>
          <p:cNvSpPr txBox="1"/>
          <p:nvPr/>
        </p:nvSpPr>
        <p:spPr>
          <a:xfrm>
            <a:off x="457200" y="3886200"/>
            <a:ext cx="8229600" cy="2800767"/>
          </a:xfrm>
          <a:prstGeom prst="rect">
            <a:avLst/>
          </a:prstGeom>
          <a:noFill/>
        </p:spPr>
        <p:txBody>
          <a:bodyPr wrap="square" rtlCol="0">
            <a:spAutoFit/>
          </a:bodyPr>
          <a:lstStyle/>
          <a:p>
            <a:r>
              <a:rPr lang="en-US" sz="3200" b="1" u="sng" dirty="0" smtClean="0"/>
              <a:t>Use of Digital Certificate:-</a:t>
            </a:r>
          </a:p>
          <a:p>
            <a:endParaRPr lang="en-US" sz="2400" dirty="0" smtClean="0"/>
          </a:p>
          <a:p>
            <a:r>
              <a:rPr lang="en-US" sz="2400" dirty="0" smtClean="0"/>
              <a:t>Digital certificates can be used for a variety of </a:t>
            </a:r>
            <a:r>
              <a:rPr lang="en-US" sz="2400" i="1" dirty="0" smtClean="0"/>
              <a:t>electronic transactions</a:t>
            </a:r>
            <a:r>
              <a:rPr lang="en-US" sz="2400" dirty="0" smtClean="0"/>
              <a:t> including e-mail, electronic commerce, groupware and electronic funds transfers. Netscape’s popular enterprise server requires a Digital Certificate for each secure server.</a:t>
            </a:r>
            <a:endParaRPr lang="en-US" sz="2400" dirty="0"/>
          </a:p>
        </p:txBody>
      </p:sp>
      <p:sp>
        <p:nvSpPr>
          <p:cNvPr id="4" name="Slide Number Placeholder 3"/>
          <p:cNvSpPr>
            <a:spLocks noGrp="1"/>
          </p:cNvSpPr>
          <p:nvPr>
            <p:ph type="sldNum" sz="quarter" idx="12"/>
          </p:nvPr>
        </p:nvSpPr>
        <p:spPr/>
        <p:txBody>
          <a:bodyPr/>
          <a:lstStyle/>
          <a:p>
            <a:fld id="{7305448A-4CFE-46D8-8B4E-D0460F556D1E}" type="slidenum">
              <a:rPr lang="en-US" smtClean="0"/>
              <a:pPr/>
              <a:t>16</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685800"/>
            <a:ext cx="8305800" cy="3539430"/>
          </a:xfrm>
          <a:prstGeom prst="rect">
            <a:avLst/>
          </a:prstGeom>
          <a:noFill/>
        </p:spPr>
        <p:txBody>
          <a:bodyPr wrap="square" rtlCol="0">
            <a:spAutoFit/>
          </a:bodyPr>
          <a:lstStyle/>
          <a:p>
            <a:r>
              <a:rPr lang="en-US" sz="3200" b="1" u="sng" dirty="0" smtClean="0"/>
              <a:t>Need of Digital Certificate:-</a:t>
            </a:r>
          </a:p>
          <a:p>
            <a:endParaRPr lang="en-US" sz="2400" dirty="0" smtClean="0"/>
          </a:p>
          <a:p>
            <a:r>
              <a:rPr lang="en-US" sz="2400" dirty="0" smtClean="0"/>
              <a:t>Encryption alone is not enough as it provides no proof of the identity of the sender of the encrypted information.</a:t>
            </a:r>
          </a:p>
          <a:p>
            <a:r>
              <a:rPr lang="en-US" sz="2400" dirty="0" smtClean="0"/>
              <a:t>Digital certificate removes this problem by </a:t>
            </a:r>
            <a:r>
              <a:rPr lang="en-US" sz="2400" i="1" dirty="0" smtClean="0"/>
              <a:t>verifying</a:t>
            </a:r>
            <a:r>
              <a:rPr lang="en-US" sz="2400" dirty="0" smtClean="0"/>
              <a:t> </a:t>
            </a:r>
            <a:r>
              <a:rPr lang="en-US" sz="2400" i="1" dirty="0" smtClean="0"/>
              <a:t>someone’s identity Electronically</a:t>
            </a:r>
            <a:r>
              <a:rPr lang="en-US" sz="2400" dirty="0" smtClean="0"/>
              <a:t>. Used in conjunction with encryption, Digital Certificate provides a more complete security solution, assuring the identity of all parties involved in a transaction.</a:t>
            </a:r>
            <a:endParaRPr lang="en-US" sz="2400" dirty="0"/>
          </a:p>
        </p:txBody>
      </p:sp>
      <p:sp>
        <p:nvSpPr>
          <p:cNvPr id="3" name="TextBox 2"/>
          <p:cNvSpPr txBox="1"/>
          <p:nvPr/>
        </p:nvSpPr>
        <p:spPr>
          <a:xfrm>
            <a:off x="457200" y="4267200"/>
            <a:ext cx="8153400" cy="2185214"/>
          </a:xfrm>
          <a:prstGeom prst="rect">
            <a:avLst/>
          </a:prstGeom>
          <a:noFill/>
        </p:spPr>
        <p:txBody>
          <a:bodyPr wrap="square" rtlCol="0">
            <a:spAutoFit/>
          </a:bodyPr>
          <a:lstStyle/>
          <a:p>
            <a:r>
              <a:rPr lang="en-US" sz="3200" b="1" u="sng" dirty="0" smtClean="0"/>
              <a:t>Types and Status services for Digital Certificate:-</a:t>
            </a:r>
          </a:p>
          <a:p>
            <a:endParaRPr lang="en-US" sz="2400" b="1" u="sng" dirty="0" smtClean="0"/>
          </a:p>
          <a:p>
            <a:r>
              <a:rPr lang="en-US" sz="2400" dirty="0" smtClean="0"/>
              <a:t>Certifying authority provide issuing, revocation, and status services for following </a:t>
            </a:r>
            <a:r>
              <a:rPr lang="en-US" sz="2400" i="1" dirty="0" smtClean="0"/>
              <a:t>three</a:t>
            </a:r>
            <a:r>
              <a:rPr lang="en-US" sz="2400" dirty="0" smtClean="0"/>
              <a:t> types of digital certificates:</a:t>
            </a:r>
          </a:p>
        </p:txBody>
      </p:sp>
      <p:sp>
        <p:nvSpPr>
          <p:cNvPr id="4" name="Slide Number Placeholder 3"/>
          <p:cNvSpPr>
            <a:spLocks noGrp="1"/>
          </p:cNvSpPr>
          <p:nvPr>
            <p:ph type="sldNum" sz="quarter" idx="12"/>
          </p:nvPr>
        </p:nvSpPr>
        <p:spPr/>
        <p:txBody>
          <a:bodyPr/>
          <a:lstStyle/>
          <a:p>
            <a:fld id="{7305448A-4CFE-46D8-8B4E-D0460F556D1E}" type="slidenum">
              <a:rPr lang="en-US" smtClean="0"/>
              <a:pPr/>
              <a:t>17</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85800"/>
            <a:ext cx="7924800" cy="5632311"/>
          </a:xfrm>
          <a:prstGeom prst="rect">
            <a:avLst/>
          </a:prstGeom>
          <a:noFill/>
        </p:spPr>
        <p:txBody>
          <a:bodyPr wrap="square" rtlCol="0">
            <a:spAutoFit/>
          </a:bodyPr>
          <a:lstStyle/>
          <a:p>
            <a:r>
              <a:rPr lang="en-US" sz="2400" b="1" dirty="0" smtClean="0"/>
              <a:t>Server Certificates- </a:t>
            </a:r>
            <a:r>
              <a:rPr lang="en-US" sz="2400" dirty="0" smtClean="0"/>
              <a:t>It </a:t>
            </a:r>
            <a:r>
              <a:rPr lang="en-US" sz="2400" i="1" dirty="0" smtClean="0"/>
              <a:t>enables web server to operate in a safe mode</a:t>
            </a:r>
            <a:r>
              <a:rPr lang="en-US" sz="2400" dirty="0" smtClean="0"/>
              <a:t>. They simply allow website visitors to safely transfer  their personal information like credit cards etc. without worrying about theft or tempering,</a:t>
            </a:r>
          </a:p>
          <a:p>
            <a:endParaRPr lang="en-US" sz="2400" dirty="0" smtClean="0"/>
          </a:p>
          <a:p>
            <a:r>
              <a:rPr lang="en-US" sz="2400" b="1" dirty="0" smtClean="0"/>
              <a:t>Developer Certificates- </a:t>
            </a:r>
            <a:r>
              <a:rPr lang="en-US" sz="2400" dirty="0" smtClean="0"/>
              <a:t>They are </a:t>
            </a:r>
            <a:r>
              <a:rPr lang="en-US" sz="2400" i="1" dirty="0" smtClean="0"/>
              <a:t>used in conjunction with Microsoft  Authenticode</a:t>
            </a:r>
            <a:r>
              <a:rPr lang="en-US" sz="2400" i="1" baseline="30000" dirty="0" smtClean="0"/>
              <a:t>TM</a:t>
            </a:r>
            <a:r>
              <a:rPr lang="en-US" sz="2400" i="1" dirty="0" smtClean="0"/>
              <a:t> technology </a:t>
            </a:r>
            <a:r>
              <a:rPr lang="en-US" sz="2400" dirty="0" smtClean="0"/>
              <a:t>and provide customers with the information and assurance they need when downloading software from the internet.</a:t>
            </a:r>
          </a:p>
          <a:p>
            <a:endParaRPr lang="en-US" sz="2400" b="1" dirty="0" smtClean="0"/>
          </a:p>
          <a:p>
            <a:r>
              <a:rPr lang="en-US" sz="2400" b="1" dirty="0" smtClean="0"/>
              <a:t>Personal Certificates-</a:t>
            </a:r>
            <a:r>
              <a:rPr lang="en-US" sz="2400" dirty="0" smtClean="0"/>
              <a:t> They are </a:t>
            </a:r>
            <a:r>
              <a:rPr lang="en-US" sz="2400" i="1" dirty="0" smtClean="0"/>
              <a:t>used by individuals </a:t>
            </a:r>
            <a:r>
              <a:rPr lang="en-US" sz="2400" dirty="0" smtClean="0"/>
              <a:t>when they exchange messages with other users. These certificates allows to validate a website visitor’s identity and even restrict their access to certain portions of the websites.</a:t>
            </a:r>
            <a:endParaRPr lang="en-US" sz="2400" b="1" dirty="0" smtClean="0"/>
          </a:p>
        </p:txBody>
      </p:sp>
      <p:sp>
        <p:nvSpPr>
          <p:cNvPr id="3" name="Slide Number Placeholder 2"/>
          <p:cNvSpPr>
            <a:spLocks noGrp="1"/>
          </p:cNvSpPr>
          <p:nvPr>
            <p:ph type="sldNum" sz="quarter" idx="12"/>
          </p:nvPr>
        </p:nvSpPr>
        <p:spPr/>
        <p:txBody>
          <a:bodyPr/>
          <a:lstStyle/>
          <a:p>
            <a:fld id="{7305448A-4CFE-46D8-8B4E-D0460F556D1E}" type="slidenum">
              <a:rPr lang="en-US" smtClean="0"/>
              <a:pPr/>
              <a:t>18</a:t>
            </a:fld>
            <a:endParaRPr lang="en-US"/>
          </a:p>
        </p:txBody>
      </p:sp>
    </p:spTree>
  </p:cSld>
  <p:clrMapOvr>
    <a:masterClrMapping/>
  </p:clrMapOvr>
  <p:transition spd="med" advClick="0" advTm="3000">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685800"/>
            <a:ext cx="830580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800" b="1" u="sng" dirty="0" smtClean="0">
                <a:ln>
                  <a:solidFill>
                    <a:schemeClr val="tx1">
                      <a:lumMod val="95000"/>
                      <a:lumOff val="5000"/>
                    </a:schemeClr>
                  </a:solidFill>
                </a:ln>
              </a:rPr>
              <a:t>Classes of Digital Certificate</a:t>
            </a:r>
            <a:endParaRPr lang="en-US" sz="4800" b="1" u="sng" dirty="0">
              <a:ln>
                <a:solidFill>
                  <a:schemeClr val="tx1">
                    <a:lumMod val="95000"/>
                    <a:lumOff val="5000"/>
                  </a:schemeClr>
                </a:solidFill>
              </a:ln>
            </a:endParaRPr>
          </a:p>
        </p:txBody>
      </p:sp>
      <p:sp>
        <p:nvSpPr>
          <p:cNvPr id="3" name="TextBox 2"/>
          <p:cNvSpPr txBox="1"/>
          <p:nvPr/>
        </p:nvSpPr>
        <p:spPr>
          <a:xfrm>
            <a:off x="457200" y="1752600"/>
            <a:ext cx="8153400" cy="4524315"/>
          </a:xfrm>
          <a:prstGeom prst="rect">
            <a:avLst/>
          </a:prstGeom>
          <a:noFill/>
        </p:spPr>
        <p:txBody>
          <a:bodyPr wrap="square" rtlCol="0">
            <a:spAutoFit/>
          </a:bodyPr>
          <a:lstStyle/>
          <a:p>
            <a:r>
              <a:rPr lang="en-US" sz="2400" dirty="0" smtClean="0"/>
              <a:t>Certificates can be issued (for a fee) in the following four classes:-</a:t>
            </a:r>
          </a:p>
          <a:p>
            <a:endParaRPr lang="en-US" sz="2400" dirty="0" smtClean="0"/>
          </a:p>
          <a:p>
            <a:r>
              <a:rPr lang="en-US" sz="2400" b="1" u="sng" dirty="0" smtClean="0"/>
              <a:t>Class 1 certificates</a:t>
            </a:r>
            <a:r>
              <a:rPr lang="en-US" sz="2400" b="1" dirty="0" smtClean="0"/>
              <a:t>-</a:t>
            </a:r>
            <a:r>
              <a:rPr lang="en-US" sz="2400" dirty="0" smtClean="0"/>
              <a:t> Quickest and simplest to issue as they contain minimum checks on the user’s background. Only the name of the user, address, email address are checked.</a:t>
            </a:r>
          </a:p>
          <a:p>
            <a:r>
              <a:rPr lang="en-US" sz="2400" i="1" dirty="0" smtClean="0"/>
              <a:t>For example : Library Card</a:t>
            </a:r>
            <a:r>
              <a:rPr lang="en-US" sz="2400" dirty="0" smtClean="0"/>
              <a:t>.</a:t>
            </a:r>
          </a:p>
          <a:p>
            <a:endParaRPr lang="en-US" sz="2400" dirty="0" smtClean="0"/>
          </a:p>
          <a:p>
            <a:r>
              <a:rPr lang="en-US" sz="2400" b="1" u="sng" dirty="0" smtClean="0"/>
              <a:t>Class 2 certificates</a:t>
            </a:r>
            <a:r>
              <a:rPr lang="en-US" sz="2400" b="1" dirty="0" smtClean="0"/>
              <a:t>-</a:t>
            </a:r>
            <a:r>
              <a:rPr lang="en-US" sz="2400" dirty="0" smtClean="0"/>
              <a:t> Check for information like real name, social security number and date of birth. It requires proof of physical address and email.</a:t>
            </a:r>
          </a:p>
          <a:p>
            <a:r>
              <a:rPr lang="en-US" sz="2400" i="1" dirty="0" smtClean="0"/>
              <a:t>For example : Credit Card</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7305448A-4CFE-46D8-8B4E-D0460F556D1E}" type="slidenum">
              <a:rPr lang="en-US" smtClean="0"/>
              <a:pPr/>
              <a:t>19</a:t>
            </a:fld>
            <a:endParaRPr lang="en-US"/>
          </a:p>
        </p:txBody>
      </p:sp>
    </p:spTree>
  </p:cSld>
  <p:clrMapOvr>
    <a:masterClrMapping/>
  </p:clrMapOvr>
  <p:transition spd="med" advClick="0" advTm="3000">
    <p:random/>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457200"/>
            <a:ext cx="6553200" cy="110799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6600" b="1" u="sng" dirty="0" smtClean="0">
                <a:latin typeface="Goudy Old Style" pitchFamily="18" charset="0"/>
              </a:rPr>
              <a:t>INDEX</a:t>
            </a:r>
            <a:endParaRPr lang="en-US" sz="6600" b="1" u="sng" dirty="0">
              <a:latin typeface="Goudy Old Style" pitchFamily="18" charset="0"/>
            </a:endParaRPr>
          </a:p>
        </p:txBody>
      </p:sp>
      <p:sp>
        <p:nvSpPr>
          <p:cNvPr id="4" name="TextBox 3"/>
          <p:cNvSpPr txBox="1"/>
          <p:nvPr/>
        </p:nvSpPr>
        <p:spPr>
          <a:xfrm>
            <a:off x="381000" y="1752600"/>
            <a:ext cx="8229600" cy="4801314"/>
          </a:xfrm>
          <a:prstGeom prst="rect">
            <a:avLst/>
          </a:prstGeom>
          <a:noFill/>
        </p:spPr>
        <p:txBody>
          <a:bodyPr wrap="square" rtlCol="0">
            <a:spAutoFit/>
          </a:bodyPr>
          <a:lstStyle/>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Signatures and The Law</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What is Digital Signature?</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Objectives and Drawbacks of DS</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Creation and Verification of DS</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Cryptography</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Data encryption and decryption</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Digital Signature Certificate(DSC)</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Classes of Digital Certificate</a:t>
            </a:r>
          </a:p>
          <a:p>
            <a:pPr>
              <a:buFont typeface="Wingdings" pitchFamily="2" charset="2"/>
              <a:buChar char="Ø"/>
            </a:pPr>
            <a:r>
              <a:rPr lang="en-US" sz="3400" i="1" dirty="0" smtClean="0">
                <a:ln>
                  <a:solidFill>
                    <a:schemeClr val="tx1">
                      <a:lumMod val="95000"/>
                      <a:lumOff val="5000"/>
                    </a:schemeClr>
                  </a:solidFill>
                </a:ln>
                <a:effectLst/>
                <a:latin typeface="High Tower Text" pitchFamily="18" charset="0"/>
              </a:rPr>
              <a:t>Challenges and Opportunities </a:t>
            </a:r>
            <a:endParaRPr lang="en-US" sz="3400" i="1" dirty="0">
              <a:ln>
                <a:solidFill>
                  <a:schemeClr val="tx1">
                    <a:lumMod val="95000"/>
                    <a:lumOff val="5000"/>
                  </a:schemeClr>
                </a:solidFill>
              </a:ln>
              <a:effectLst/>
              <a:latin typeface="High Tower Text" pitchFamily="18" charset="0"/>
            </a:endParaRPr>
          </a:p>
        </p:txBody>
      </p:sp>
      <p:sp>
        <p:nvSpPr>
          <p:cNvPr id="5" name="Slide Number Placeholder 4"/>
          <p:cNvSpPr>
            <a:spLocks noGrp="1"/>
          </p:cNvSpPr>
          <p:nvPr>
            <p:ph type="sldNum" sz="quarter" idx="12"/>
          </p:nvPr>
        </p:nvSpPr>
        <p:spPr/>
        <p:txBody>
          <a:bodyPr/>
          <a:lstStyle/>
          <a:p>
            <a:fld id="{7305448A-4CFE-46D8-8B4E-D0460F556D1E}" type="slidenum">
              <a:rPr lang="en-US" smtClean="0"/>
              <a:pPr/>
              <a:t>2</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914400"/>
            <a:ext cx="8305800" cy="4154984"/>
          </a:xfrm>
          <a:prstGeom prst="rect">
            <a:avLst/>
          </a:prstGeom>
          <a:noFill/>
        </p:spPr>
        <p:txBody>
          <a:bodyPr wrap="square" rtlCol="0">
            <a:spAutoFit/>
          </a:bodyPr>
          <a:lstStyle/>
          <a:p>
            <a:pPr>
              <a:buClr>
                <a:schemeClr val="tx1"/>
              </a:buClr>
            </a:pPr>
            <a:r>
              <a:rPr lang="en-US" sz="2400" b="1" u="sng" dirty="0" smtClean="0"/>
              <a:t>Class 3 certificates</a:t>
            </a:r>
            <a:r>
              <a:rPr lang="en-US" sz="2400" b="1" dirty="0" smtClean="0"/>
              <a:t>-</a:t>
            </a:r>
            <a:r>
              <a:rPr lang="en-US" sz="2400" dirty="0" smtClean="0"/>
              <a:t> Strongest types certificates. It is used for loans acquired online and other sensitive transactions.</a:t>
            </a:r>
          </a:p>
          <a:p>
            <a:pPr>
              <a:buClr>
                <a:schemeClr val="tx1"/>
              </a:buClr>
            </a:pPr>
            <a:r>
              <a:rPr lang="en-US" sz="2400" i="1" dirty="0" smtClean="0"/>
              <a:t>For example : Driving License.</a:t>
            </a:r>
          </a:p>
          <a:p>
            <a:pPr>
              <a:buClr>
                <a:schemeClr val="tx1"/>
              </a:buClr>
            </a:pPr>
            <a:endParaRPr lang="en-US" sz="2400" dirty="0" smtClean="0"/>
          </a:p>
          <a:p>
            <a:pPr>
              <a:buClr>
                <a:schemeClr val="tx1"/>
              </a:buClr>
            </a:pPr>
            <a:r>
              <a:rPr lang="en-US" sz="2400" b="1" u="sng" dirty="0" smtClean="0"/>
              <a:t>Class 4 certificates</a:t>
            </a:r>
            <a:r>
              <a:rPr lang="en-US" sz="2400" b="1" dirty="0" smtClean="0"/>
              <a:t>-</a:t>
            </a:r>
            <a:r>
              <a:rPr lang="en-US" sz="2400" dirty="0" smtClean="0"/>
              <a:t> Most secured business certificates. In addition to the class 3 requirements, the certificate authority checks on things like Users position in his/her organization.</a:t>
            </a:r>
          </a:p>
          <a:p>
            <a:pPr>
              <a:buClr>
                <a:schemeClr val="tx1"/>
              </a:buClr>
            </a:pPr>
            <a:endParaRPr lang="en-US" sz="2400" dirty="0" smtClean="0"/>
          </a:p>
          <a:p>
            <a:pPr>
              <a:buClr>
                <a:schemeClr val="tx1"/>
              </a:buClr>
            </a:pPr>
            <a:r>
              <a:rPr lang="en-US" sz="2400" b="1" dirty="0" smtClean="0"/>
              <a:t>NOTE:-</a:t>
            </a:r>
            <a:r>
              <a:rPr lang="en-US" sz="2400" dirty="0" smtClean="0"/>
              <a:t>Considering the security in mind, Class 3 certificates and above are authorized by Ministry of Company Affairs 21 for online transactions.</a:t>
            </a:r>
          </a:p>
        </p:txBody>
      </p:sp>
      <p:sp>
        <p:nvSpPr>
          <p:cNvPr id="3" name="Slide Number Placeholder 2"/>
          <p:cNvSpPr>
            <a:spLocks noGrp="1"/>
          </p:cNvSpPr>
          <p:nvPr>
            <p:ph type="sldNum" sz="quarter" idx="12"/>
          </p:nvPr>
        </p:nvSpPr>
        <p:spPr/>
        <p:txBody>
          <a:bodyPr/>
          <a:lstStyle/>
          <a:p>
            <a:fld id="{7305448A-4CFE-46D8-8B4E-D0460F556D1E}" type="slidenum">
              <a:rPr lang="en-US" smtClean="0"/>
              <a:pPr/>
              <a:t>20</a:t>
            </a:fld>
            <a:endParaRPr lang="en-US"/>
          </a:p>
        </p:txBody>
      </p:sp>
    </p:spTree>
  </p:cSld>
  <p:clrMapOvr>
    <a:masterClrMapping/>
  </p:clrMapOvr>
  <p:transition spd="med" advClick="0" advTm="3000">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85800"/>
            <a:ext cx="8229600" cy="76944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4400" b="1" u="sng" dirty="0" smtClean="0">
                <a:ln>
                  <a:solidFill>
                    <a:schemeClr val="tx1">
                      <a:lumMod val="95000"/>
                      <a:lumOff val="5000"/>
                    </a:schemeClr>
                  </a:solidFill>
                </a:ln>
              </a:rPr>
              <a:t>Challenges and Opportunities</a:t>
            </a:r>
            <a:endParaRPr lang="en-US" sz="4400" b="1" u="sng" dirty="0">
              <a:ln>
                <a:solidFill>
                  <a:schemeClr val="tx1">
                    <a:lumMod val="95000"/>
                    <a:lumOff val="5000"/>
                  </a:schemeClr>
                </a:solidFill>
              </a:ln>
            </a:endParaRPr>
          </a:p>
        </p:txBody>
      </p:sp>
      <p:sp>
        <p:nvSpPr>
          <p:cNvPr id="3" name="TextBox 2"/>
          <p:cNvSpPr txBox="1"/>
          <p:nvPr/>
        </p:nvSpPr>
        <p:spPr>
          <a:xfrm>
            <a:off x="381000" y="1828800"/>
            <a:ext cx="8458200" cy="4647426"/>
          </a:xfrm>
          <a:prstGeom prst="rect">
            <a:avLst/>
          </a:prstGeom>
          <a:noFill/>
        </p:spPr>
        <p:txBody>
          <a:bodyPr wrap="square" rtlCol="0">
            <a:spAutoFit/>
          </a:bodyPr>
          <a:lstStyle/>
          <a:p>
            <a:r>
              <a:rPr lang="en-US" sz="2400" dirty="0" smtClean="0"/>
              <a:t>The prospect of fully implementing digital signatures in general commerce presents both challenges and opportunities.</a:t>
            </a:r>
          </a:p>
          <a:p>
            <a:endParaRPr lang="en-US" sz="2400" b="1" dirty="0" smtClean="0"/>
          </a:p>
          <a:p>
            <a:r>
              <a:rPr lang="en-US" sz="3200" b="1" u="sng" dirty="0" smtClean="0"/>
              <a:t>Challenges</a:t>
            </a:r>
            <a:r>
              <a:rPr lang="en-US" sz="3200" b="1" dirty="0" smtClean="0"/>
              <a:t>:</a:t>
            </a:r>
            <a:r>
              <a:rPr lang="en-US" sz="2400" b="1" dirty="0" smtClean="0"/>
              <a:t> </a:t>
            </a:r>
            <a:r>
              <a:rPr lang="en-US" sz="2400" dirty="0" smtClean="0"/>
              <a:t>Implementing Digital Signature increases the following costs:-</a:t>
            </a:r>
          </a:p>
          <a:p>
            <a:pPr>
              <a:buFont typeface="Wingdings" pitchFamily="2" charset="2"/>
              <a:buChar char="Ø"/>
            </a:pPr>
            <a:r>
              <a:rPr lang="en-US" sz="2400" b="1" dirty="0" smtClean="0"/>
              <a:t>Institutional overhead- </a:t>
            </a:r>
            <a:r>
              <a:rPr lang="en-US" sz="2400" dirty="0" smtClean="0"/>
              <a:t>The cost of establishing and utilizing certification authorities, repositories, and other important services, as well as assuring quality in the performance of their functions.</a:t>
            </a:r>
          </a:p>
          <a:p>
            <a:pPr>
              <a:buFont typeface="Wingdings" pitchFamily="2" charset="2"/>
              <a:buChar char="Ø"/>
            </a:pPr>
            <a:r>
              <a:rPr lang="en-US" sz="2400" b="1" dirty="0" smtClean="0"/>
              <a:t>Subscriber and relying party costs- </a:t>
            </a:r>
            <a:r>
              <a:rPr lang="en-US" sz="2400" dirty="0" smtClean="0"/>
              <a:t>A digital signer will require software and has to pay  Certifying Authority some price to issue a certificate.</a:t>
            </a:r>
            <a:endParaRPr lang="en-US" sz="2400" b="1" dirty="0" smtClean="0"/>
          </a:p>
        </p:txBody>
      </p:sp>
      <p:sp>
        <p:nvSpPr>
          <p:cNvPr id="4" name="Slide Number Placeholder 3"/>
          <p:cNvSpPr>
            <a:spLocks noGrp="1"/>
          </p:cNvSpPr>
          <p:nvPr>
            <p:ph type="sldNum" sz="quarter" idx="12"/>
          </p:nvPr>
        </p:nvSpPr>
        <p:spPr/>
        <p:txBody>
          <a:bodyPr/>
          <a:lstStyle/>
          <a:p>
            <a:fld id="{7305448A-4CFE-46D8-8B4E-D0460F556D1E}" type="slidenum">
              <a:rPr lang="en-US" smtClean="0"/>
              <a:pPr/>
              <a:t>21</a:t>
            </a:fld>
            <a:endParaRPr lang="en-US"/>
          </a:p>
        </p:txBody>
      </p:sp>
    </p:spTree>
  </p:cSld>
  <p:clrMapOvr>
    <a:masterClrMapping/>
  </p:clrMapOvr>
  <p:transition spd="med" advClick="0" advTm="3000">
    <p:random/>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9600" y="762000"/>
            <a:ext cx="7924800" cy="5386090"/>
          </a:xfrm>
          <a:prstGeom prst="rect">
            <a:avLst/>
          </a:prstGeom>
          <a:noFill/>
        </p:spPr>
        <p:txBody>
          <a:bodyPr wrap="square" rtlCol="0">
            <a:spAutoFit/>
          </a:bodyPr>
          <a:lstStyle/>
          <a:p>
            <a:r>
              <a:rPr lang="en-US" sz="3200" b="1" u="sng" dirty="0" smtClean="0"/>
              <a:t>Opportunities</a:t>
            </a:r>
            <a:r>
              <a:rPr lang="en-US" sz="3200" b="1" dirty="0" smtClean="0"/>
              <a:t>: </a:t>
            </a:r>
            <a:r>
              <a:rPr lang="en-US" sz="2400" dirty="0" smtClean="0"/>
              <a:t>Digital signatures, if properly implemented and utilized offer promising solutions to the problem of:-</a:t>
            </a:r>
          </a:p>
          <a:p>
            <a:pPr>
              <a:buFont typeface="Wingdings" pitchFamily="2" charset="2"/>
              <a:buChar char="q"/>
            </a:pPr>
            <a:r>
              <a:rPr lang="en-US" sz="2400" dirty="0" smtClean="0"/>
              <a:t>Imposters, by minimizing the risk of dealing with imposters or person who attempt to escape responsibility by claiming to have been impersonated;</a:t>
            </a:r>
          </a:p>
          <a:p>
            <a:pPr>
              <a:buFont typeface="Wingdings" pitchFamily="2" charset="2"/>
              <a:buChar char="q"/>
            </a:pPr>
            <a:r>
              <a:rPr lang="en-US" sz="2400" dirty="0" smtClean="0"/>
              <a:t>Message integrity, by minimizing the risk of undetected message tampering and forgery that a message was altered after it was sent;</a:t>
            </a:r>
          </a:p>
          <a:p>
            <a:pPr>
              <a:buFont typeface="Wingdings" pitchFamily="2" charset="2"/>
              <a:buChar char="q"/>
            </a:pPr>
            <a:r>
              <a:rPr lang="en-US" sz="2400" dirty="0" smtClean="0"/>
              <a:t>Formal legal requirements, by strengthening the view that legal requirements of form are satisfied;</a:t>
            </a:r>
          </a:p>
          <a:p>
            <a:pPr>
              <a:buFont typeface="Wingdings" pitchFamily="2" charset="2"/>
              <a:buChar char="q"/>
            </a:pPr>
            <a:r>
              <a:rPr lang="en-US" sz="2400" dirty="0" smtClean="0"/>
              <a:t>Open system, by retaining a high degree of information security, even for information sent over open, insecure, but inexpensive and widely used channels. </a:t>
            </a:r>
          </a:p>
        </p:txBody>
      </p:sp>
      <p:sp>
        <p:nvSpPr>
          <p:cNvPr id="4" name="Slide Number Placeholder 3"/>
          <p:cNvSpPr>
            <a:spLocks noGrp="1"/>
          </p:cNvSpPr>
          <p:nvPr>
            <p:ph type="sldNum" sz="quarter" idx="12"/>
          </p:nvPr>
        </p:nvSpPr>
        <p:spPr/>
        <p:txBody>
          <a:bodyPr/>
          <a:lstStyle/>
          <a:p>
            <a:fld id="{7305448A-4CFE-46D8-8B4E-D0460F556D1E}" type="slidenum">
              <a:rPr lang="en-US" smtClean="0"/>
              <a:pPr/>
              <a:t>22</a:t>
            </a:fld>
            <a:endParaRPr lang="en-US"/>
          </a:p>
        </p:txBody>
      </p:sp>
    </p:spTree>
  </p:cSld>
  <p:clrMapOvr>
    <a:masterClrMapping/>
  </p:clrMapOvr>
  <p:transition spd="med" advClick="0" advTm="3000">
    <p:random/>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133600"/>
            <a:ext cx="8153400" cy="2123658"/>
          </a:xfrm>
          <a:prstGeom prst="rect">
            <a:avLst/>
          </a:prstGeom>
          <a:noFill/>
        </p:spPr>
        <p:txBody>
          <a:bodyPr wrap="square" rtlCol="0">
            <a:spAutoFit/>
          </a:bodyPr>
          <a:lstStyle/>
          <a:p>
            <a:pPr algn="ctr"/>
            <a:r>
              <a:rPr lang="en-US" sz="6600" dirty="0" smtClean="0">
                <a:effectLst>
                  <a:outerShdw blurRad="60007" dist="200025" dir="15000000" sy="30000" kx="-1800000" algn="bl" rotWithShape="0">
                    <a:prstClr val="black">
                      <a:alpha val="32000"/>
                    </a:prstClr>
                  </a:outerShdw>
                </a:effectLst>
              </a:rPr>
              <a:t>Thanks and Regards</a:t>
            </a:r>
          </a:p>
          <a:p>
            <a:pPr algn="ctr"/>
            <a:r>
              <a:rPr lang="en-US" sz="6600" dirty="0" smtClean="0">
                <a:effectLst>
                  <a:outerShdw blurRad="60007" dist="200025" dir="15000000" sy="30000" kx="-1800000" algn="bl" rotWithShape="0">
                    <a:prstClr val="black">
                      <a:alpha val="32000"/>
                    </a:prstClr>
                  </a:outerShdw>
                </a:effectLst>
              </a:rPr>
              <a:t>Sagar</a:t>
            </a:r>
            <a:endParaRPr lang="en-US" sz="6600" dirty="0">
              <a:effectLst>
                <a:outerShdw blurRad="60007" dist="200025" dir="15000000" sy="30000" kx="-1800000" algn="bl" rotWithShape="0">
                  <a:prstClr val="black">
                    <a:alpha val="32000"/>
                  </a:prstClr>
                </a:outerShdw>
              </a:effectLst>
            </a:endParaRPr>
          </a:p>
        </p:txBody>
      </p:sp>
      <p:sp>
        <p:nvSpPr>
          <p:cNvPr id="3" name="Slide Number Placeholder 2"/>
          <p:cNvSpPr>
            <a:spLocks noGrp="1"/>
          </p:cNvSpPr>
          <p:nvPr>
            <p:ph type="sldNum" sz="quarter" idx="12"/>
          </p:nvPr>
        </p:nvSpPr>
        <p:spPr/>
        <p:txBody>
          <a:bodyPr/>
          <a:lstStyle/>
          <a:p>
            <a:fld id="{7305448A-4CFE-46D8-8B4E-D0460F556D1E}" type="slidenum">
              <a:rPr lang="en-US" smtClean="0"/>
              <a:pPr/>
              <a:t>23</a:t>
            </a:fld>
            <a:endParaRPr lang="en-US"/>
          </a:p>
        </p:txBody>
      </p:sp>
    </p:spTree>
  </p:cSld>
  <p:clrMapOvr>
    <a:masterClrMapping/>
  </p:clrMapOvr>
  <p:transition spd="med" advClick="0" advTm="3000">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304800"/>
            <a:ext cx="7772400" cy="769441"/>
          </a:xfrm>
          <a:prstGeom prst="rect">
            <a:avLst/>
          </a:prstGeom>
          <a:ln>
            <a:solidFill>
              <a:schemeClr val="tx1">
                <a:lumMod val="95000"/>
                <a:lumOff val="5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u="sng" dirty="0" smtClean="0">
                <a:ln>
                  <a:solidFill>
                    <a:schemeClr val="tx1">
                      <a:lumMod val="95000"/>
                      <a:lumOff val="5000"/>
                    </a:schemeClr>
                  </a:solidFill>
                </a:ln>
              </a:rPr>
              <a:t>Signatures and The Law</a:t>
            </a:r>
            <a:endParaRPr lang="en-US" sz="4400" b="1" u="sng" dirty="0">
              <a:ln>
                <a:solidFill>
                  <a:schemeClr val="tx1">
                    <a:lumMod val="95000"/>
                    <a:lumOff val="5000"/>
                  </a:schemeClr>
                </a:solidFill>
              </a:ln>
            </a:endParaRPr>
          </a:p>
        </p:txBody>
      </p:sp>
      <p:sp>
        <p:nvSpPr>
          <p:cNvPr id="3" name="TextBox 2"/>
          <p:cNvSpPr txBox="1"/>
          <p:nvPr/>
        </p:nvSpPr>
        <p:spPr>
          <a:xfrm>
            <a:off x="228600" y="1371600"/>
            <a:ext cx="8686800" cy="5262979"/>
          </a:xfrm>
          <a:prstGeom prst="rect">
            <a:avLst/>
          </a:prstGeom>
          <a:noFill/>
        </p:spPr>
        <p:txBody>
          <a:bodyPr wrap="square" rtlCol="0">
            <a:spAutoFit/>
          </a:bodyPr>
          <a:lstStyle/>
          <a:p>
            <a:r>
              <a:rPr lang="en-US" sz="2400" dirty="0" smtClean="0"/>
              <a:t>A signature is a handwritten depiction of someone’s name or nickname that a person writes on documents as proof of identity and intent. Signature writing serves the following purposes:</a:t>
            </a:r>
          </a:p>
          <a:p>
            <a:pPr>
              <a:buFont typeface="Arial" pitchFamily="34" charset="0"/>
              <a:buChar char="•"/>
            </a:pPr>
            <a:r>
              <a:rPr lang="en-US" sz="2400" b="1" dirty="0" smtClean="0"/>
              <a:t>Evidence</a:t>
            </a:r>
          </a:p>
          <a:p>
            <a:pPr>
              <a:buFont typeface="Arial" pitchFamily="34" charset="0"/>
              <a:buChar char="•"/>
            </a:pPr>
            <a:r>
              <a:rPr lang="en-US" sz="2400" b="1" dirty="0" smtClean="0"/>
              <a:t>Ceremony</a:t>
            </a:r>
          </a:p>
          <a:p>
            <a:pPr>
              <a:buFont typeface="Arial" pitchFamily="34" charset="0"/>
              <a:buChar char="•"/>
            </a:pPr>
            <a:r>
              <a:rPr lang="en-US" sz="2400" b="1" dirty="0" smtClean="0"/>
              <a:t>Approval</a:t>
            </a:r>
          </a:p>
          <a:p>
            <a:pPr>
              <a:buFont typeface="Arial" pitchFamily="34" charset="0"/>
              <a:buChar char="•"/>
            </a:pPr>
            <a:r>
              <a:rPr lang="en-US" sz="2400" b="1" dirty="0" smtClean="0"/>
              <a:t>Efficiency and Logistics</a:t>
            </a:r>
          </a:p>
          <a:p>
            <a:endParaRPr lang="en-US" sz="2400" b="1" dirty="0"/>
          </a:p>
          <a:p>
            <a:r>
              <a:rPr lang="en-US" sz="2400" dirty="0" smtClean="0"/>
              <a:t>To achieve the basic purposes of signatures, a signature must have following attributes:</a:t>
            </a:r>
          </a:p>
          <a:p>
            <a:pPr>
              <a:buBlip>
                <a:blip r:embed="rId2"/>
              </a:buBlip>
            </a:pPr>
            <a:r>
              <a:rPr lang="en-US" sz="2400" b="1" dirty="0" smtClean="0"/>
              <a:t>Signer authentication</a:t>
            </a:r>
          </a:p>
          <a:p>
            <a:pPr>
              <a:buBlip>
                <a:blip r:embed="rId2"/>
              </a:buBlip>
            </a:pPr>
            <a:r>
              <a:rPr lang="en-US" sz="2400" b="1" dirty="0" smtClean="0"/>
              <a:t>Document authentication</a:t>
            </a:r>
          </a:p>
          <a:p>
            <a:pPr>
              <a:buBlip>
                <a:blip r:embed="rId2"/>
              </a:buBlip>
            </a:pPr>
            <a:r>
              <a:rPr lang="en-US" sz="2400" b="1" dirty="0" smtClean="0"/>
              <a:t>Affirmative act</a:t>
            </a:r>
          </a:p>
          <a:p>
            <a:pPr>
              <a:buBlip>
                <a:blip r:embed="rId2"/>
              </a:buBlip>
            </a:pPr>
            <a:r>
              <a:rPr lang="en-US" sz="2400" b="1" dirty="0" smtClean="0"/>
              <a:t>Efficiency</a:t>
            </a:r>
          </a:p>
        </p:txBody>
      </p:sp>
      <p:sp>
        <p:nvSpPr>
          <p:cNvPr id="4" name="Slide Number Placeholder 3"/>
          <p:cNvSpPr>
            <a:spLocks noGrp="1"/>
          </p:cNvSpPr>
          <p:nvPr>
            <p:ph type="sldNum" sz="quarter" idx="12"/>
          </p:nvPr>
        </p:nvSpPr>
        <p:spPr/>
        <p:txBody>
          <a:bodyPr/>
          <a:lstStyle/>
          <a:p>
            <a:fld id="{7305448A-4CFE-46D8-8B4E-D0460F556D1E}" type="slidenum">
              <a:rPr lang="en-US" smtClean="0"/>
              <a:pPr/>
              <a:t>3</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533400"/>
            <a:ext cx="792480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800" b="1" u="sng" dirty="0" smtClean="0">
                <a:ln>
                  <a:solidFill>
                    <a:schemeClr val="tx1">
                      <a:lumMod val="95000"/>
                      <a:lumOff val="5000"/>
                    </a:schemeClr>
                  </a:solidFill>
                </a:ln>
              </a:rPr>
              <a:t>What is Digital Signature?</a:t>
            </a:r>
            <a:endParaRPr lang="en-US" sz="4800" b="1" u="sng" dirty="0">
              <a:ln>
                <a:solidFill>
                  <a:schemeClr val="tx1">
                    <a:lumMod val="95000"/>
                    <a:lumOff val="5000"/>
                  </a:schemeClr>
                </a:solidFill>
              </a:ln>
            </a:endParaRPr>
          </a:p>
        </p:txBody>
      </p:sp>
      <p:sp>
        <p:nvSpPr>
          <p:cNvPr id="3" name="TextBox 2"/>
          <p:cNvSpPr txBox="1"/>
          <p:nvPr/>
        </p:nvSpPr>
        <p:spPr>
          <a:xfrm>
            <a:off x="457200" y="1752600"/>
            <a:ext cx="8229600" cy="4401205"/>
          </a:xfrm>
          <a:prstGeom prst="rect">
            <a:avLst/>
          </a:prstGeom>
          <a:noFill/>
        </p:spPr>
        <p:txBody>
          <a:bodyPr wrap="square" rtlCol="0">
            <a:spAutoFit/>
          </a:bodyPr>
          <a:lstStyle/>
          <a:p>
            <a:pPr>
              <a:buFont typeface="Wingdings" pitchFamily="2" charset="2"/>
              <a:buChar char="Ø"/>
            </a:pPr>
            <a:r>
              <a:rPr lang="en-US" sz="2800" dirty="0" smtClean="0"/>
              <a:t>Digital signature means</a:t>
            </a:r>
            <a:r>
              <a:rPr lang="en-US" sz="2800" b="1" dirty="0" smtClean="0"/>
              <a:t>, </a:t>
            </a:r>
            <a:r>
              <a:rPr lang="en-US" sz="2800" b="1" u="sng" dirty="0" smtClean="0"/>
              <a:t>Signature in digital form.</a:t>
            </a:r>
          </a:p>
          <a:p>
            <a:endParaRPr lang="en-US" sz="2800" dirty="0"/>
          </a:p>
          <a:p>
            <a:pPr>
              <a:buFont typeface="Wingdings" pitchFamily="2" charset="2"/>
              <a:buChar char="Ø"/>
            </a:pPr>
            <a:r>
              <a:rPr lang="en-US" sz="2800" dirty="0" smtClean="0"/>
              <a:t>A digital signature is a code attached to an electronic document that </a:t>
            </a:r>
            <a:r>
              <a:rPr lang="en-US" sz="2800" b="1" u="sng" dirty="0" smtClean="0"/>
              <a:t>uniquely identifies the sender.</a:t>
            </a:r>
          </a:p>
          <a:p>
            <a:pPr>
              <a:buFont typeface="Wingdings" pitchFamily="2" charset="2"/>
              <a:buChar char="Ø"/>
            </a:pPr>
            <a:endParaRPr lang="en-US" sz="2800" b="1" u="sng" dirty="0">
              <a:latin typeface="Bookman Old Style" pitchFamily="18" charset="0"/>
            </a:endParaRPr>
          </a:p>
          <a:p>
            <a:pPr>
              <a:buFont typeface="Wingdings" pitchFamily="2" charset="2"/>
              <a:buChar char="Ø"/>
            </a:pPr>
            <a:r>
              <a:rPr lang="en-US" sz="2800" dirty="0" smtClean="0"/>
              <a:t>Digital signature is a secure electronic signature which uses the encryption to </a:t>
            </a:r>
            <a:r>
              <a:rPr lang="en-US" sz="2800" b="1" u="sng" dirty="0" smtClean="0"/>
              <a:t>authenticate the entity who signed the document.</a:t>
            </a:r>
          </a:p>
        </p:txBody>
      </p:sp>
      <p:sp>
        <p:nvSpPr>
          <p:cNvPr id="4" name="Slide Number Placeholder 3"/>
          <p:cNvSpPr>
            <a:spLocks noGrp="1"/>
          </p:cNvSpPr>
          <p:nvPr>
            <p:ph type="sldNum" sz="quarter" idx="12"/>
          </p:nvPr>
        </p:nvSpPr>
        <p:spPr/>
        <p:txBody>
          <a:bodyPr/>
          <a:lstStyle/>
          <a:p>
            <a:fld id="{7305448A-4CFE-46D8-8B4E-D0460F556D1E}" type="slidenum">
              <a:rPr lang="en-US" smtClean="0"/>
              <a:pPr/>
              <a:t>4</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534400" cy="1323439"/>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000" b="1" u="sng" dirty="0" smtClean="0">
                <a:ln>
                  <a:solidFill>
                    <a:schemeClr val="tx1">
                      <a:lumMod val="95000"/>
                      <a:lumOff val="5000"/>
                    </a:schemeClr>
                  </a:solidFill>
                </a:ln>
              </a:rPr>
              <a:t>Objectives and Drawbacks of Digital Signature</a:t>
            </a:r>
            <a:endParaRPr lang="en-US" sz="4000" b="1" u="sng" dirty="0">
              <a:ln>
                <a:solidFill>
                  <a:schemeClr val="tx1">
                    <a:lumMod val="95000"/>
                    <a:lumOff val="5000"/>
                  </a:schemeClr>
                </a:solidFill>
              </a:ln>
            </a:endParaRPr>
          </a:p>
        </p:txBody>
      </p:sp>
      <p:sp>
        <p:nvSpPr>
          <p:cNvPr id="3" name="TextBox 2"/>
          <p:cNvSpPr txBox="1"/>
          <p:nvPr/>
        </p:nvSpPr>
        <p:spPr>
          <a:xfrm>
            <a:off x="342900" y="2057400"/>
            <a:ext cx="8458200" cy="4308872"/>
          </a:xfrm>
          <a:prstGeom prst="rect">
            <a:avLst/>
          </a:prstGeom>
          <a:noFill/>
        </p:spPr>
        <p:txBody>
          <a:bodyPr wrap="square" rtlCol="0">
            <a:spAutoFit/>
          </a:bodyPr>
          <a:lstStyle/>
          <a:p>
            <a:r>
              <a:rPr lang="en-US" sz="3200" b="1" u="heavy" dirty="0" smtClean="0"/>
              <a:t>Objectives:-</a:t>
            </a:r>
          </a:p>
          <a:p>
            <a:endParaRPr lang="en-US" sz="2200" b="1" u="heavy" dirty="0" smtClean="0"/>
          </a:p>
          <a:p>
            <a:r>
              <a:rPr lang="en-US" sz="2200" b="1" dirty="0" smtClean="0"/>
              <a:t>Authentication-</a:t>
            </a:r>
            <a:r>
              <a:rPr lang="en-US" sz="2200" dirty="0" smtClean="0"/>
              <a:t> The process of </a:t>
            </a:r>
            <a:r>
              <a:rPr lang="en-US" sz="2200" i="1" dirty="0" smtClean="0"/>
              <a:t>verifying the identity </a:t>
            </a:r>
            <a:r>
              <a:rPr lang="en-US" sz="2200" dirty="0" smtClean="0"/>
              <a:t>of the owner  is referred as authentication. There are two types of authentication in digital sign:</a:t>
            </a:r>
          </a:p>
          <a:p>
            <a:pPr marL="914400" lvl="1" indent="-457200">
              <a:buFont typeface="+mj-lt"/>
              <a:buAutoNum type="arabicParenR"/>
            </a:pPr>
            <a:r>
              <a:rPr lang="en-US" sz="2200" dirty="0" smtClean="0"/>
              <a:t>Signer authentication</a:t>
            </a:r>
          </a:p>
          <a:p>
            <a:pPr marL="914400" lvl="1" indent="-457200">
              <a:buFont typeface="+mj-lt"/>
              <a:buAutoNum type="arabicParenR"/>
            </a:pPr>
            <a:r>
              <a:rPr lang="en-US" sz="2200" dirty="0" smtClean="0"/>
              <a:t>Document authentication</a:t>
            </a:r>
          </a:p>
          <a:p>
            <a:pPr marL="457200" indent="-457200"/>
            <a:endParaRPr lang="en-US" sz="2200" dirty="0"/>
          </a:p>
          <a:p>
            <a:pPr marL="457200" indent="-457200"/>
            <a:r>
              <a:rPr lang="en-US" sz="2200" b="1" dirty="0" smtClean="0"/>
              <a:t>Integrity-</a:t>
            </a:r>
            <a:r>
              <a:rPr lang="en-US" sz="2200" b="1" dirty="0"/>
              <a:t> </a:t>
            </a:r>
            <a:r>
              <a:rPr lang="en-US" sz="2200" dirty="0" smtClean="0"/>
              <a:t>It refers to the </a:t>
            </a:r>
            <a:r>
              <a:rPr lang="en-US" sz="2200" i="1" dirty="0" smtClean="0"/>
              <a:t>accuracy of the data</a:t>
            </a:r>
            <a:r>
              <a:rPr lang="en-US" sz="2200" dirty="0" smtClean="0"/>
              <a:t>. In other words, the objective is that message should not be modified during transmission. It will remain intact. One way of verifying the data integrity in digital signature is referred as Hash Function.</a:t>
            </a:r>
          </a:p>
        </p:txBody>
      </p:sp>
      <p:sp>
        <p:nvSpPr>
          <p:cNvPr id="4" name="Slide Number Placeholder 3"/>
          <p:cNvSpPr>
            <a:spLocks noGrp="1"/>
          </p:cNvSpPr>
          <p:nvPr>
            <p:ph type="sldNum" sz="quarter" idx="12"/>
          </p:nvPr>
        </p:nvSpPr>
        <p:spPr/>
        <p:txBody>
          <a:bodyPr/>
          <a:lstStyle/>
          <a:p>
            <a:fld id="{7305448A-4CFE-46D8-8B4E-D0460F556D1E}" type="slidenum">
              <a:rPr lang="en-US" smtClean="0"/>
              <a:pPr/>
              <a:t>5</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762000"/>
            <a:ext cx="8534400" cy="5755422"/>
          </a:xfrm>
          <a:prstGeom prst="rect">
            <a:avLst/>
          </a:prstGeom>
          <a:noFill/>
        </p:spPr>
        <p:txBody>
          <a:bodyPr wrap="square" rtlCol="0">
            <a:spAutoFit/>
          </a:bodyPr>
          <a:lstStyle/>
          <a:p>
            <a:r>
              <a:rPr lang="en-US" sz="2200" b="1" dirty="0" smtClean="0"/>
              <a:t>Non-repudiation- </a:t>
            </a:r>
            <a:r>
              <a:rPr lang="en-US" sz="2200" dirty="0" smtClean="0"/>
              <a:t>It means owner </a:t>
            </a:r>
            <a:r>
              <a:rPr lang="en-US" sz="2200" i="1" dirty="0" smtClean="0"/>
              <a:t>cannot repudiate or reject </a:t>
            </a:r>
            <a:r>
              <a:rPr lang="en-US" sz="2200" dirty="0" smtClean="0"/>
              <a:t>the message. In other words, he cannot say that he did not signed the document or never seen this document.</a:t>
            </a:r>
          </a:p>
          <a:p>
            <a:endParaRPr lang="en-US" sz="2200" b="1" dirty="0"/>
          </a:p>
          <a:p>
            <a:r>
              <a:rPr lang="en-US" sz="3200" b="1" u="sng" dirty="0" smtClean="0"/>
              <a:t>Drawbacks:-</a:t>
            </a:r>
          </a:p>
          <a:p>
            <a:endParaRPr lang="en-US" sz="2800" b="1" u="sng" dirty="0"/>
          </a:p>
          <a:p>
            <a:r>
              <a:rPr lang="en-US" sz="2200" b="1" dirty="0" smtClean="0"/>
              <a:t>WYSIWYS- </a:t>
            </a:r>
            <a:r>
              <a:rPr lang="en-US" sz="2200" dirty="0" smtClean="0"/>
              <a:t>WYSIWYS refers to what you see is what you sign. It means that a </a:t>
            </a:r>
            <a:r>
              <a:rPr lang="en-US" sz="2200" i="1" dirty="0" smtClean="0"/>
              <a:t>message cannot contain hidden information  </a:t>
            </a:r>
            <a:r>
              <a:rPr lang="en-US" sz="2200" dirty="0" smtClean="0"/>
              <a:t>that the signer is unaware of, and that can be revealed after the signature has been applied.</a:t>
            </a:r>
          </a:p>
          <a:p>
            <a:endParaRPr lang="en-US" sz="2200" b="1" dirty="0" smtClean="0"/>
          </a:p>
          <a:p>
            <a:r>
              <a:rPr lang="en-US" sz="2200" b="1" dirty="0" smtClean="0"/>
              <a:t>Association of digital signatures and trusted time stamping- </a:t>
            </a:r>
            <a:r>
              <a:rPr lang="en-US" sz="2200" dirty="0" smtClean="0"/>
              <a:t>Digital signature algorithms and protocols do not inherently provide certainty about the date and time at which the underlying document was signed.  The signer might have included a time stamp with the signature, or the document itself might have a date mentioned on it.</a:t>
            </a:r>
            <a:endParaRPr lang="en-US" sz="2200" b="1" dirty="0"/>
          </a:p>
        </p:txBody>
      </p:sp>
      <p:sp>
        <p:nvSpPr>
          <p:cNvPr id="3" name="Slide Number Placeholder 2"/>
          <p:cNvSpPr>
            <a:spLocks noGrp="1"/>
          </p:cNvSpPr>
          <p:nvPr>
            <p:ph type="sldNum" sz="quarter" idx="12"/>
          </p:nvPr>
        </p:nvSpPr>
        <p:spPr/>
        <p:txBody>
          <a:bodyPr/>
          <a:lstStyle/>
          <a:p>
            <a:fld id="{7305448A-4CFE-46D8-8B4E-D0460F556D1E}" type="slidenum">
              <a:rPr lang="en-US" smtClean="0"/>
              <a:pPr/>
              <a:t>6</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609600"/>
            <a:ext cx="8382000" cy="144655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sz="4400" b="1" u="sng" dirty="0" smtClean="0">
                <a:ln>
                  <a:solidFill>
                    <a:schemeClr val="tx1">
                      <a:lumMod val="95000"/>
                      <a:lumOff val="5000"/>
                    </a:schemeClr>
                  </a:solidFill>
                </a:ln>
              </a:rPr>
              <a:t>Creation and Verification of Digital Signature</a:t>
            </a:r>
            <a:endParaRPr lang="en-US" sz="4400" b="1" u="sng" dirty="0">
              <a:ln>
                <a:solidFill>
                  <a:schemeClr val="tx1">
                    <a:lumMod val="95000"/>
                    <a:lumOff val="5000"/>
                  </a:schemeClr>
                </a:solidFill>
              </a:ln>
            </a:endParaRPr>
          </a:p>
        </p:txBody>
      </p:sp>
      <p:sp>
        <p:nvSpPr>
          <p:cNvPr id="3" name="TextBox 2"/>
          <p:cNvSpPr txBox="1"/>
          <p:nvPr/>
        </p:nvSpPr>
        <p:spPr>
          <a:xfrm>
            <a:off x="304800" y="2514600"/>
            <a:ext cx="8534400" cy="3847207"/>
          </a:xfrm>
          <a:prstGeom prst="rect">
            <a:avLst/>
          </a:prstGeom>
          <a:noFill/>
        </p:spPr>
        <p:txBody>
          <a:bodyPr wrap="square" rtlCol="0">
            <a:spAutoFit/>
          </a:bodyPr>
          <a:lstStyle/>
          <a:p>
            <a:r>
              <a:rPr lang="en-US" sz="2400" dirty="0" smtClean="0"/>
              <a:t>Digital signatures are created and verified by </a:t>
            </a:r>
            <a:r>
              <a:rPr lang="en-US" sz="2400" b="1" u="sng" dirty="0" smtClean="0"/>
              <a:t>Cryptography.</a:t>
            </a:r>
          </a:p>
          <a:p>
            <a:endParaRPr lang="en-US" sz="2400" b="1" u="sng" dirty="0"/>
          </a:p>
          <a:p>
            <a:r>
              <a:rPr lang="en-US" sz="2800" b="1" u="sng" dirty="0" smtClean="0"/>
              <a:t>Creation of Digital Signature</a:t>
            </a:r>
            <a:r>
              <a:rPr lang="en-US" sz="2400" b="1" dirty="0" smtClean="0"/>
              <a:t>:</a:t>
            </a:r>
          </a:p>
          <a:p>
            <a:r>
              <a:rPr lang="en-US" sz="2400" i="1" dirty="0" smtClean="0"/>
              <a:t>Private key </a:t>
            </a:r>
            <a:r>
              <a:rPr lang="en-US" sz="2400" dirty="0" smtClean="0"/>
              <a:t>is used for the creation of Digital Signature.</a:t>
            </a:r>
            <a:r>
              <a:rPr lang="en-US" sz="2400" dirty="0"/>
              <a:t> There are two steps involved in creating a digital signature from a message. The first step involves creating a </a:t>
            </a:r>
            <a:r>
              <a:rPr lang="en-US" sz="2400" dirty="0" smtClean="0"/>
              <a:t>Hash</a:t>
            </a:r>
            <a:r>
              <a:rPr lang="en-US" sz="2400" dirty="0"/>
              <a:t> value (also known as a </a:t>
            </a:r>
            <a:r>
              <a:rPr lang="en-US" sz="2400" u="sng" dirty="0"/>
              <a:t>message digest</a:t>
            </a:r>
            <a:r>
              <a:rPr lang="en-US" sz="2400" dirty="0"/>
              <a:t>) from the message. This hash value is then signed, using the signer's private key</a:t>
            </a:r>
            <a:r>
              <a:rPr lang="en-US" sz="2400" dirty="0" smtClean="0"/>
              <a:t>. Encrypting a message digest with a private key creates a digital signature as explained in the next slide. </a:t>
            </a:r>
            <a:endParaRPr lang="en-US" sz="2400" dirty="0"/>
          </a:p>
        </p:txBody>
      </p:sp>
      <p:sp>
        <p:nvSpPr>
          <p:cNvPr id="4" name="Slide Number Placeholder 3"/>
          <p:cNvSpPr>
            <a:spLocks noGrp="1"/>
          </p:cNvSpPr>
          <p:nvPr>
            <p:ph type="sldNum" sz="quarter" idx="12"/>
          </p:nvPr>
        </p:nvSpPr>
        <p:spPr/>
        <p:txBody>
          <a:bodyPr/>
          <a:lstStyle/>
          <a:p>
            <a:fld id="{7305448A-4CFE-46D8-8B4E-D0460F556D1E}" type="slidenum">
              <a:rPr lang="en-US" smtClean="0"/>
              <a:pPr/>
              <a:t>7</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reate.PNG"/>
          <p:cNvPicPr>
            <a:picLocks noChangeAspect="1"/>
          </p:cNvPicPr>
          <p:nvPr/>
        </p:nvPicPr>
        <p:blipFill>
          <a:blip r:embed="rId2"/>
          <a:stretch>
            <a:fillRect/>
          </a:stretch>
        </p:blipFill>
        <p:spPr>
          <a:xfrm>
            <a:off x="381000" y="914400"/>
            <a:ext cx="8382000" cy="5638800"/>
          </a:xfrm>
          <a:prstGeom prst="rect">
            <a:avLst/>
          </a:prstGeom>
        </p:spPr>
      </p:pic>
      <p:sp>
        <p:nvSpPr>
          <p:cNvPr id="3" name="Slide Number Placeholder 2"/>
          <p:cNvSpPr>
            <a:spLocks noGrp="1"/>
          </p:cNvSpPr>
          <p:nvPr>
            <p:ph type="sldNum" sz="quarter" idx="12"/>
          </p:nvPr>
        </p:nvSpPr>
        <p:spPr/>
        <p:txBody>
          <a:bodyPr/>
          <a:lstStyle/>
          <a:p>
            <a:fld id="{7305448A-4CFE-46D8-8B4E-D0460F556D1E}" type="slidenum">
              <a:rPr lang="en-US" smtClean="0"/>
              <a:pPr/>
              <a:t>8</a:t>
            </a:fld>
            <a:endParaRPr lang="en-US"/>
          </a:p>
        </p:txBody>
      </p:sp>
    </p:spTree>
  </p:cSld>
  <p:clrMapOvr>
    <a:masterClrMapping/>
  </p:clrMapOvr>
  <p:transition spd="med" advClick="0" advTm="3000">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066800"/>
            <a:ext cx="8077200" cy="4585871"/>
          </a:xfrm>
          <a:prstGeom prst="rect">
            <a:avLst/>
          </a:prstGeom>
          <a:noFill/>
        </p:spPr>
        <p:txBody>
          <a:bodyPr wrap="square" rtlCol="0">
            <a:spAutoFit/>
          </a:bodyPr>
          <a:lstStyle/>
          <a:p>
            <a:r>
              <a:rPr lang="en-US" sz="2800" b="1" u="sng" dirty="0" smtClean="0"/>
              <a:t>Verification of Digital Signature</a:t>
            </a:r>
            <a:r>
              <a:rPr lang="en-US" sz="2400" b="1" dirty="0" smtClean="0"/>
              <a:t>:</a:t>
            </a:r>
          </a:p>
          <a:p>
            <a:r>
              <a:rPr lang="en-US" sz="2400" b="1" dirty="0" smtClean="0"/>
              <a:t> </a:t>
            </a:r>
            <a:r>
              <a:rPr lang="en-US" sz="2400" dirty="0"/>
              <a:t>To verify a signature, both the message and the signature are required. First, a hash value must be created from the message in the same way the signature was created. This hash value is then verified against the signature by using the public key of the signer. If the </a:t>
            </a:r>
            <a:r>
              <a:rPr lang="en-US" sz="2400" i="1" dirty="0"/>
              <a:t>hash value and the signature match</a:t>
            </a:r>
            <a:r>
              <a:rPr lang="en-US" sz="2400" dirty="0"/>
              <a:t>, you can be confident that the message is indeed the one the signer originally signed and that it has not been tampered with</a:t>
            </a:r>
            <a:r>
              <a:rPr lang="en-US" sz="2400" dirty="0" smtClean="0"/>
              <a:t>.</a:t>
            </a:r>
          </a:p>
          <a:p>
            <a:r>
              <a:rPr lang="en-US" sz="2400" dirty="0" smtClean="0">
                <a:effectLst>
                  <a:outerShdw blurRad="38100" dist="38100" dir="2700000" algn="tl">
                    <a:srgbClr val="FFFFFF"/>
                  </a:outerShdw>
                </a:effectLst>
              </a:rPr>
              <a:t>The recipient uses the sender’s public key to decrypt the digital signature which authenticates that the message was from the trusted sender .</a:t>
            </a:r>
            <a:endParaRPr lang="en-US" sz="2400" b="1" dirty="0"/>
          </a:p>
        </p:txBody>
      </p:sp>
      <p:sp>
        <p:nvSpPr>
          <p:cNvPr id="3" name="Slide Number Placeholder 2"/>
          <p:cNvSpPr>
            <a:spLocks noGrp="1"/>
          </p:cNvSpPr>
          <p:nvPr>
            <p:ph type="sldNum" sz="quarter" idx="12"/>
          </p:nvPr>
        </p:nvSpPr>
        <p:spPr/>
        <p:txBody>
          <a:bodyPr/>
          <a:lstStyle/>
          <a:p>
            <a:fld id="{7305448A-4CFE-46D8-8B4E-D0460F556D1E}" type="slidenum">
              <a:rPr lang="en-US" smtClean="0"/>
              <a:pPr/>
              <a:t>9</a:t>
            </a:fld>
            <a:endParaRPr lang="en-US"/>
          </a:p>
        </p:txBody>
      </p:sp>
    </p:spTree>
  </p:cSld>
  <p:clrMapOvr>
    <a:masterClrMapping/>
  </p:clrMapOvr>
  <p:transition spd="med" advClick="0" advTm="3000">
    <p:rand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1663</TotalTime>
  <Words>1440</Words>
  <Application>Microsoft Office PowerPoint</Application>
  <PresentationFormat>On-screen Show (4:3)</PresentationFormat>
  <Paragraphs>148</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Flow</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77</cp:revision>
  <dcterms:created xsi:type="dcterms:W3CDTF">2013-07-19T12:41:46Z</dcterms:created>
  <dcterms:modified xsi:type="dcterms:W3CDTF">2013-07-31T19:17:47Z</dcterms:modified>
</cp:coreProperties>
</file>