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F+NKl4aLT2CKhTmXA8l2Jw" hashData="bIs4qiJpG6Bwx8+Hk2Ajjed1qTw"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709" autoAdjust="0"/>
  </p:normalViewPr>
  <p:slideViewPr>
    <p:cSldViewPr>
      <p:cViewPr varScale="1">
        <p:scale>
          <a:sx n="67" d="100"/>
          <a:sy n="67" d="100"/>
        </p:scale>
        <p:origin x="-60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5ADE15-3EF4-4F39-9972-7D6798E44118}"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7ADB9DF7-E2F8-4660-983B-DFC5E6ED350D}">
      <dgm:prSet phldrT="[Text]"/>
      <dgm:spPr/>
      <dgm:t>
        <a:bodyPr/>
        <a:lstStyle/>
        <a:p>
          <a:r>
            <a:rPr lang="en-US" dirty="0" smtClean="0"/>
            <a:t>Philanthropic Responsibilities</a:t>
          </a:r>
          <a:br>
            <a:rPr lang="en-US" dirty="0" smtClean="0"/>
          </a:br>
          <a:r>
            <a:rPr lang="en-US" dirty="0" smtClean="0"/>
            <a:t>(Be a good corporate citizen)</a:t>
          </a:r>
          <a:endParaRPr lang="en-US" dirty="0"/>
        </a:p>
      </dgm:t>
    </dgm:pt>
    <dgm:pt modelId="{55B6E73D-C908-4D52-AE8D-5F94B4842CF0}" type="parTrans" cxnId="{009F4D5C-F533-4E02-B130-891339E9295B}">
      <dgm:prSet/>
      <dgm:spPr/>
      <dgm:t>
        <a:bodyPr/>
        <a:lstStyle/>
        <a:p>
          <a:endParaRPr lang="en-US"/>
        </a:p>
      </dgm:t>
    </dgm:pt>
    <dgm:pt modelId="{E336C9AF-EACA-43A7-B368-02587F7A967F}" type="sibTrans" cxnId="{009F4D5C-F533-4E02-B130-891339E9295B}">
      <dgm:prSet/>
      <dgm:spPr/>
      <dgm:t>
        <a:bodyPr/>
        <a:lstStyle/>
        <a:p>
          <a:endParaRPr lang="en-US"/>
        </a:p>
      </dgm:t>
    </dgm:pt>
    <dgm:pt modelId="{C92C8003-CF70-428E-A457-D6825CABC6FC}">
      <dgm:prSet phldrT="[Text]"/>
      <dgm:spPr/>
      <dgm:t>
        <a:bodyPr/>
        <a:lstStyle/>
        <a:p>
          <a:r>
            <a:rPr lang="en-US" dirty="0" smtClean="0"/>
            <a:t>Economic Responsibilities</a:t>
          </a:r>
          <a:br>
            <a:rPr lang="en-US" dirty="0" smtClean="0"/>
          </a:br>
          <a:r>
            <a:rPr lang="en-US" dirty="0" smtClean="0"/>
            <a:t>(Be profitable)</a:t>
          </a:r>
          <a:endParaRPr lang="en-US" dirty="0"/>
        </a:p>
      </dgm:t>
    </dgm:pt>
    <dgm:pt modelId="{1973A507-1857-4664-97BD-6644E97A20B1}" type="parTrans" cxnId="{0F08BB70-EFD3-4949-98ED-9632AD654E66}">
      <dgm:prSet/>
      <dgm:spPr/>
      <dgm:t>
        <a:bodyPr/>
        <a:lstStyle/>
        <a:p>
          <a:endParaRPr lang="en-US"/>
        </a:p>
      </dgm:t>
    </dgm:pt>
    <dgm:pt modelId="{875E69DB-280E-4281-A7CE-4462AA00025F}" type="sibTrans" cxnId="{0F08BB70-EFD3-4949-98ED-9632AD654E66}">
      <dgm:prSet/>
      <dgm:spPr/>
      <dgm:t>
        <a:bodyPr/>
        <a:lstStyle/>
        <a:p>
          <a:endParaRPr lang="en-US"/>
        </a:p>
      </dgm:t>
    </dgm:pt>
    <dgm:pt modelId="{8AD4A0B0-1792-4263-9CDD-E90DC4DDD63E}">
      <dgm:prSet phldrT="[Text]"/>
      <dgm:spPr/>
      <dgm:t>
        <a:bodyPr/>
        <a:lstStyle/>
        <a:p>
          <a:r>
            <a:rPr lang="en-US" dirty="0" smtClean="0"/>
            <a:t>Ethical Responsibilities</a:t>
          </a:r>
          <a:br>
            <a:rPr lang="en-US" dirty="0" smtClean="0"/>
          </a:br>
          <a:r>
            <a:rPr lang="en-US" dirty="0" smtClean="0"/>
            <a:t>(Be ethical)</a:t>
          </a:r>
          <a:endParaRPr lang="en-US" dirty="0"/>
        </a:p>
      </dgm:t>
    </dgm:pt>
    <dgm:pt modelId="{5CF3E41B-E02F-4D1A-8B78-6FB5DFE8F48A}" type="parTrans" cxnId="{DACC565C-3198-4114-8C9E-408A79BEE2B2}">
      <dgm:prSet/>
      <dgm:spPr/>
      <dgm:t>
        <a:bodyPr/>
        <a:lstStyle/>
        <a:p>
          <a:endParaRPr lang="en-US"/>
        </a:p>
      </dgm:t>
    </dgm:pt>
    <dgm:pt modelId="{F7D27C1F-CD39-406D-B9C2-1FE03D738974}" type="sibTrans" cxnId="{DACC565C-3198-4114-8C9E-408A79BEE2B2}">
      <dgm:prSet/>
      <dgm:spPr/>
      <dgm:t>
        <a:bodyPr/>
        <a:lstStyle/>
        <a:p>
          <a:endParaRPr lang="en-US"/>
        </a:p>
      </dgm:t>
    </dgm:pt>
    <dgm:pt modelId="{9AD8D0B3-D655-48EF-BE91-C29B1FEADB8C}">
      <dgm:prSet phldrT="[Text]"/>
      <dgm:spPr/>
      <dgm:t>
        <a:bodyPr/>
        <a:lstStyle/>
        <a:p>
          <a:r>
            <a:rPr lang="en-US" dirty="0" smtClean="0"/>
            <a:t>Legal Responsibilities</a:t>
          </a:r>
          <a:br>
            <a:rPr lang="en-US" dirty="0" smtClean="0"/>
          </a:br>
          <a:r>
            <a:rPr lang="en-US" dirty="0" smtClean="0"/>
            <a:t>(Obey the law)</a:t>
          </a:r>
          <a:br>
            <a:rPr lang="en-US" dirty="0" smtClean="0"/>
          </a:br>
          <a:endParaRPr lang="en-US" dirty="0"/>
        </a:p>
      </dgm:t>
    </dgm:pt>
    <dgm:pt modelId="{221DEAD5-41C9-469B-BD03-385D88F44FAD}" type="parTrans" cxnId="{5977D6BE-2D3C-4129-9D9A-4D7CDC41B9A1}">
      <dgm:prSet/>
      <dgm:spPr/>
      <dgm:t>
        <a:bodyPr/>
        <a:lstStyle/>
        <a:p>
          <a:endParaRPr lang="en-US"/>
        </a:p>
      </dgm:t>
    </dgm:pt>
    <dgm:pt modelId="{5A39F4A5-7EC1-4352-85D8-F9F581CBCDE8}" type="sibTrans" cxnId="{5977D6BE-2D3C-4129-9D9A-4D7CDC41B9A1}">
      <dgm:prSet/>
      <dgm:spPr/>
      <dgm:t>
        <a:bodyPr/>
        <a:lstStyle/>
        <a:p>
          <a:endParaRPr lang="en-US"/>
        </a:p>
      </dgm:t>
    </dgm:pt>
    <dgm:pt modelId="{2CC8FBCE-D04A-409B-8652-BA517751CC0E}" type="pres">
      <dgm:prSet presAssocID="{6C5ADE15-3EF4-4F39-9972-7D6798E44118}" presName="linear" presStyleCnt="0">
        <dgm:presLayoutVars>
          <dgm:dir/>
          <dgm:resizeHandles val="exact"/>
        </dgm:presLayoutVars>
      </dgm:prSet>
      <dgm:spPr/>
      <dgm:t>
        <a:bodyPr/>
        <a:lstStyle/>
        <a:p>
          <a:endParaRPr lang="en-US"/>
        </a:p>
      </dgm:t>
    </dgm:pt>
    <dgm:pt modelId="{74F7E3F5-1F52-4DA5-82EA-BBDC1C630076}" type="pres">
      <dgm:prSet presAssocID="{7ADB9DF7-E2F8-4660-983B-DFC5E6ED350D}" presName="comp" presStyleCnt="0"/>
      <dgm:spPr/>
    </dgm:pt>
    <dgm:pt modelId="{19547575-2EBF-4E0C-989B-2DFAB95E18CF}" type="pres">
      <dgm:prSet presAssocID="{7ADB9DF7-E2F8-4660-983B-DFC5E6ED350D}" presName="box" presStyleLbl="node1" presStyleIdx="0" presStyleCnt="4"/>
      <dgm:spPr/>
      <dgm:t>
        <a:bodyPr/>
        <a:lstStyle/>
        <a:p>
          <a:endParaRPr lang="en-US"/>
        </a:p>
      </dgm:t>
    </dgm:pt>
    <dgm:pt modelId="{EAD1F4A4-AB4D-4330-94C6-21936E8CE3CC}" type="pres">
      <dgm:prSet presAssocID="{7ADB9DF7-E2F8-4660-983B-DFC5E6ED350D}" presName="img" presStyleLbl="fgImgPlace1" presStyleIdx="0" presStyleCnt="4"/>
      <dgm:spPr>
        <a:blipFill rotWithShape="0">
          <a:blip xmlns:r="http://schemas.openxmlformats.org/officeDocument/2006/relationships" r:embed="rId1"/>
          <a:stretch>
            <a:fillRect/>
          </a:stretch>
        </a:blipFill>
      </dgm:spPr>
    </dgm:pt>
    <dgm:pt modelId="{330037AD-94BF-439E-955D-9D425DFC9E81}" type="pres">
      <dgm:prSet presAssocID="{7ADB9DF7-E2F8-4660-983B-DFC5E6ED350D}" presName="text" presStyleLbl="node1" presStyleIdx="0" presStyleCnt="4">
        <dgm:presLayoutVars>
          <dgm:bulletEnabled val="1"/>
        </dgm:presLayoutVars>
      </dgm:prSet>
      <dgm:spPr/>
      <dgm:t>
        <a:bodyPr/>
        <a:lstStyle/>
        <a:p>
          <a:endParaRPr lang="en-US"/>
        </a:p>
      </dgm:t>
    </dgm:pt>
    <dgm:pt modelId="{B09B8F98-F196-4B2B-94BD-AC0BB560A83C}" type="pres">
      <dgm:prSet presAssocID="{E336C9AF-EACA-43A7-B368-02587F7A967F}" presName="spacer" presStyleCnt="0"/>
      <dgm:spPr/>
    </dgm:pt>
    <dgm:pt modelId="{21BDFA0E-3D80-48CD-A732-3B4B2B70683E}" type="pres">
      <dgm:prSet presAssocID="{8AD4A0B0-1792-4263-9CDD-E90DC4DDD63E}" presName="comp" presStyleCnt="0"/>
      <dgm:spPr/>
    </dgm:pt>
    <dgm:pt modelId="{419D0654-18AD-4739-8638-6E67EDA93856}" type="pres">
      <dgm:prSet presAssocID="{8AD4A0B0-1792-4263-9CDD-E90DC4DDD63E}" presName="box" presStyleLbl="node1" presStyleIdx="1" presStyleCnt="4"/>
      <dgm:spPr/>
      <dgm:t>
        <a:bodyPr/>
        <a:lstStyle/>
        <a:p>
          <a:endParaRPr lang="en-US"/>
        </a:p>
      </dgm:t>
    </dgm:pt>
    <dgm:pt modelId="{5D21B0D2-134E-490A-8BC1-F94FEB6E7E65}" type="pres">
      <dgm:prSet presAssocID="{8AD4A0B0-1792-4263-9CDD-E90DC4DDD63E}" presName="img" presStyleLbl="fgImgPlace1" presStyleIdx="1" presStyleCnt="4"/>
      <dgm:spPr>
        <a:blipFill rotWithShape="0">
          <a:blip xmlns:r="http://schemas.openxmlformats.org/officeDocument/2006/relationships" r:embed="rId2"/>
          <a:stretch>
            <a:fillRect/>
          </a:stretch>
        </a:blipFill>
      </dgm:spPr>
    </dgm:pt>
    <dgm:pt modelId="{70770999-C1D0-47C7-A80C-801B6CD01E7D}" type="pres">
      <dgm:prSet presAssocID="{8AD4A0B0-1792-4263-9CDD-E90DC4DDD63E}" presName="text" presStyleLbl="node1" presStyleIdx="1" presStyleCnt="4">
        <dgm:presLayoutVars>
          <dgm:bulletEnabled val="1"/>
        </dgm:presLayoutVars>
      </dgm:prSet>
      <dgm:spPr/>
      <dgm:t>
        <a:bodyPr/>
        <a:lstStyle/>
        <a:p>
          <a:endParaRPr lang="en-US"/>
        </a:p>
      </dgm:t>
    </dgm:pt>
    <dgm:pt modelId="{D566ABF7-020B-497A-BD7C-49FB0076F264}" type="pres">
      <dgm:prSet presAssocID="{F7D27C1F-CD39-406D-B9C2-1FE03D738974}" presName="spacer" presStyleCnt="0"/>
      <dgm:spPr/>
    </dgm:pt>
    <dgm:pt modelId="{7FE4458C-3B95-4B60-AE18-0A03286926DC}" type="pres">
      <dgm:prSet presAssocID="{9AD8D0B3-D655-48EF-BE91-C29B1FEADB8C}" presName="comp" presStyleCnt="0"/>
      <dgm:spPr/>
    </dgm:pt>
    <dgm:pt modelId="{F61959B1-1D05-41A5-A167-8F1325BE06A9}" type="pres">
      <dgm:prSet presAssocID="{9AD8D0B3-D655-48EF-BE91-C29B1FEADB8C}" presName="box" presStyleLbl="node1" presStyleIdx="2" presStyleCnt="4"/>
      <dgm:spPr/>
      <dgm:t>
        <a:bodyPr/>
        <a:lstStyle/>
        <a:p>
          <a:endParaRPr lang="en-US"/>
        </a:p>
      </dgm:t>
    </dgm:pt>
    <dgm:pt modelId="{7773A802-1645-490D-877F-CBD51D1E43FD}" type="pres">
      <dgm:prSet presAssocID="{9AD8D0B3-D655-48EF-BE91-C29B1FEADB8C}" presName="img" presStyleLbl="fgImgPlace1" presStyleIdx="2" presStyleCnt="4"/>
      <dgm:spPr>
        <a:blipFill rotWithShape="0">
          <a:blip xmlns:r="http://schemas.openxmlformats.org/officeDocument/2006/relationships" r:embed="rId3"/>
          <a:stretch>
            <a:fillRect/>
          </a:stretch>
        </a:blipFill>
      </dgm:spPr>
    </dgm:pt>
    <dgm:pt modelId="{242F0AD8-F650-44AE-B165-97FF67B96851}" type="pres">
      <dgm:prSet presAssocID="{9AD8D0B3-D655-48EF-BE91-C29B1FEADB8C}" presName="text" presStyleLbl="node1" presStyleIdx="2" presStyleCnt="4">
        <dgm:presLayoutVars>
          <dgm:bulletEnabled val="1"/>
        </dgm:presLayoutVars>
      </dgm:prSet>
      <dgm:spPr/>
      <dgm:t>
        <a:bodyPr/>
        <a:lstStyle/>
        <a:p>
          <a:endParaRPr lang="en-US"/>
        </a:p>
      </dgm:t>
    </dgm:pt>
    <dgm:pt modelId="{B4059C6F-92A9-4225-B0D8-91E7B7B1EEF3}" type="pres">
      <dgm:prSet presAssocID="{5A39F4A5-7EC1-4352-85D8-F9F581CBCDE8}" presName="spacer" presStyleCnt="0"/>
      <dgm:spPr/>
    </dgm:pt>
    <dgm:pt modelId="{3819968A-E976-462D-B758-9D98FA648C62}" type="pres">
      <dgm:prSet presAssocID="{C92C8003-CF70-428E-A457-D6825CABC6FC}" presName="comp" presStyleCnt="0"/>
      <dgm:spPr/>
    </dgm:pt>
    <dgm:pt modelId="{0896DA77-0368-4C8A-BD84-9BAFE29D0A5E}" type="pres">
      <dgm:prSet presAssocID="{C92C8003-CF70-428E-A457-D6825CABC6FC}" presName="box" presStyleLbl="node1" presStyleIdx="3" presStyleCnt="4"/>
      <dgm:spPr/>
      <dgm:t>
        <a:bodyPr/>
        <a:lstStyle/>
        <a:p>
          <a:endParaRPr lang="en-US"/>
        </a:p>
      </dgm:t>
    </dgm:pt>
    <dgm:pt modelId="{3C102485-62C2-4D7F-A061-3DB7C87920B0}" type="pres">
      <dgm:prSet presAssocID="{C92C8003-CF70-428E-A457-D6825CABC6FC}" presName="img" presStyleLbl="fgImgPlace1" presStyleIdx="3" presStyleCnt="4"/>
      <dgm:spPr>
        <a:blipFill rotWithShape="0">
          <a:blip xmlns:r="http://schemas.openxmlformats.org/officeDocument/2006/relationships" r:embed="rId4"/>
          <a:stretch>
            <a:fillRect/>
          </a:stretch>
        </a:blipFill>
      </dgm:spPr>
    </dgm:pt>
    <dgm:pt modelId="{DAD9DC26-3612-4EE3-B4C8-8CED0CA0159C}" type="pres">
      <dgm:prSet presAssocID="{C92C8003-CF70-428E-A457-D6825CABC6FC}" presName="text" presStyleLbl="node1" presStyleIdx="3" presStyleCnt="4">
        <dgm:presLayoutVars>
          <dgm:bulletEnabled val="1"/>
        </dgm:presLayoutVars>
      </dgm:prSet>
      <dgm:spPr/>
      <dgm:t>
        <a:bodyPr/>
        <a:lstStyle/>
        <a:p>
          <a:endParaRPr lang="en-US"/>
        </a:p>
      </dgm:t>
    </dgm:pt>
  </dgm:ptLst>
  <dgm:cxnLst>
    <dgm:cxn modelId="{072B07EE-E8D7-43C5-9E10-E72DB8FB4EBC}" type="presOf" srcId="{6C5ADE15-3EF4-4F39-9972-7D6798E44118}" destId="{2CC8FBCE-D04A-409B-8652-BA517751CC0E}" srcOrd="0" destOrd="0" presId="urn:microsoft.com/office/officeart/2005/8/layout/vList4"/>
    <dgm:cxn modelId="{265D454A-1AF6-4CA7-94CF-F10761706A60}" type="presOf" srcId="{8AD4A0B0-1792-4263-9CDD-E90DC4DDD63E}" destId="{70770999-C1D0-47C7-A80C-801B6CD01E7D}" srcOrd="1" destOrd="0" presId="urn:microsoft.com/office/officeart/2005/8/layout/vList4"/>
    <dgm:cxn modelId="{B3A01C3E-7562-484D-BDF9-095D7A334890}" type="presOf" srcId="{C92C8003-CF70-428E-A457-D6825CABC6FC}" destId="{0896DA77-0368-4C8A-BD84-9BAFE29D0A5E}" srcOrd="0" destOrd="0" presId="urn:microsoft.com/office/officeart/2005/8/layout/vList4"/>
    <dgm:cxn modelId="{7FAB8DE1-9544-4E1F-ADA9-397FC1E2D8EC}" type="presOf" srcId="{7ADB9DF7-E2F8-4660-983B-DFC5E6ED350D}" destId="{330037AD-94BF-439E-955D-9D425DFC9E81}" srcOrd="1" destOrd="0" presId="urn:microsoft.com/office/officeart/2005/8/layout/vList4"/>
    <dgm:cxn modelId="{C70EC3FC-562B-48CD-9324-38F2EF7DAF56}" type="presOf" srcId="{8AD4A0B0-1792-4263-9CDD-E90DC4DDD63E}" destId="{419D0654-18AD-4739-8638-6E67EDA93856}" srcOrd="0" destOrd="0" presId="urn:microsoft.com/office/officeart/2005/8/layout/vList4"/>
    <dgm:cxn modelId="{3590E642-C1A0-4E43-8087-596F56EB6947}" type="presOf" srcId="{9AD8D0B3-D655-48EF-BE91-C29B1FEADB8C}" destId="{F61959B1-1D05-41A5-A167-8F1325BE06A9}" srcOrd="0" destOrd="0" presId="urn:microsoft.com/office/officeart/2005/8/layout/vList4"/>
    <dgm:cxn modelId="{F6DDA139-07F0-4051-99EC-F7960D50F312}" type="presOf" srcId="{7ADB9DF7-E2F8-4660-983B-DFC5E6ED350D}" destId="{19547575-2EBF-4E0C-989B-2DFAB95E18CF}" srcOrd="0" destOrd="0" presId="urn:microsoft.com/office/officeart/2005/8/layout/vList4"/>
    <dgm:cxn modelId="{0F08BB70-EFD3-4949-98ED-9632AD654E66}" srcId="{6C5ADE15-3EF4-4F39-9972-7D6798E44118}" destId="{C92C8003-CF70-428E-A457-D6825CABC6FC}" srcOrd="3" destOrd="0" parTransId="{1973A507-1857-4664-97BD-6644E97A20B1}" sibTransId="{875E69DB-280E-4281-A7CE-4462AA00025F}"/>
    <dgm:cxn modelId="{ABAEA280-0A1E-4816-961B-234C730FA0A3}" type="presOf" srcId="{C92C8003-CF70-428E-A457-D6825CABC6FC}" destId="{DAD9DC26-3612-4EE3-B4C8-8CED0CA0159C}" srcOrd="1" destOrd="0" presId="urn:microsoft.com/office/officeart/2005/8/layout/vList4"/>
    <dgm:cxn modelId="{5977D6BE-2D3C-4129-9D9A-4D7CDC41B9A1}" srcId="{6C5ADE15-3EF4-4F39-9972-7D6798E44118}" destId="{9AD8D0B3-D655-48EF-BE91-C29B1FEADB8C}" srcOrd="2" destOrd="0" parTransId="{221DEAD5-41C9-469B-BD03-385D88F44FAD}" sibTransId="{5A39F4A5-7EC1-4352-85D8-F9F581CBCDE8}"/>
    <dgm:cxn modelId="{009F4D5C-F533-4E02-B130-891339E9295B}" srcId="{6C5ADE15-3EF4-4F39-9972-7D6798E44118}" destId="{7ADB9DF7-E2F8-4660-983B-DFC5E6ED350D}" srcOrd="0" destOrd="0" parTransId="{55B6E73D-C908-4D52-AE8D-5F94B4842CF0}" sibTransId="{E336C9AF-EACA-43A7-B368-02587F7A967F}"/>
    <dgm:cxn modelId="{F3876D82-3BDF-40B6-864C-E1A8C250D19E}" type="presOf" srcId="{9AD8D0B3-D655-48EF-BE91-C29B1FEADB8C}" destId="{242F0AD8-F650-44AE-B165-97FF67B96851}" srcOrd="1" destOrd="0" presId="urn:microsoft.com/office/officeart/2005/8/layout/vList4"/>
    <dgm:cxn modelId="{DACC565C-3198-4114-8C9E-408A79BEE2B2}" srcId="{6C5ADE15-3EF4-4F39-9972-7D6798E44118}" destId="{8AD4A0B0-1792-4263-9CDD-E90DC4DDD63E}" srcOrd="1" destOrd="0" parTransId="{5CF3E41B-E02F-4D1A-8B78-6FB5DFE8F48A}" sibTransId="{F7D27C1F-CD39-406D-B9C2-1FE03D738974}"/>
    <dgm:cxn modelId="{FB926E26-FED2-4576-982D-FB76D81FC4E3}" type="presParOf" srcId="{2CC8FBCE-D04A-409B-8652-BA517751CC0E}" destId="{74F7E3F5-1F52-4DA5-82EA-BBDC1C630076}" srcOrd="0" destOrd="0" presId="urn:microsoft.com/office/officeart/2005/8/layout/vList4"/>
    <dgm:cxn modelId="{28FC33F8-4773-4CFB-AAAE-92E1E5D08942}" type="presParOf" srcId="{74F7E3F5-1F52-4DA5-82EA-BBDC1C630076}" destId="{19547575-2EBF-4E0C-989B-2DFAB95E18CF}" srcOrd="0" destOrd="0" presId="urn:microsoft.com/office/officeart/2005/8/layout/vList4"/>
    <dgm:cxn modelId="{1EEEBBE0-644C-4AF2-930D-6D4B34955093}" type="presParOf" srcId="{74F7E3F5-1F52-4DA5-82EA-BBDC1C630076}" destId="{EAD1F4A4-AB4D-4330-94C6-21936E8CE3CC}" srcOrd="1" destOrd="0" presId="urn:microsoft.com/office/officeart/2005/8/layout/vList4"/>
    <dgm:cxn modelId="{001058B1-6959-482C-9ECC-6DF1BCF5688B}" type="presParOf" srcId="{74F7E3F5-1F52-4DA5-82EA-BBDC1C630076}" destId="{330037AD-94BF-439E-955D-9D425DFC9E81}" srcOrd="2" destOrd="0" presId="urn:microsoft.com/office/officeart/2005/8/layout/vList4"/>
    <dgm:cxn modelId="{EA602E33-7986-41B6-9D96-120269EB533C}" type="presParOf" srcId="{2CC8FBCE-D04A-409B-8652-BA517751CC0E}" destId="{B09B8F98-F196-4B2B-94BD-AC0BB560A83C}" srcOrd="1" destOrd="0" presId="urn:microsoft.com/office/officeart/2005/8/layout/vList4"/>
    <dgm:cxn modelId="{F1AD26F3-6196-456D-8404-B6CF3A83301D}" type="presParOf" srcId="{2CC8FBCE-D04A-409B-8652-BA517751CC0E}" destId="{21BDFA0E-3D80-48CD-A732-3B4B2B70683E}" srcOrd="2" destOrd="0" presId="urn:microsoft.com/office/officeart/2005/8/layout/vList4"/>
    <dgm:cxn modelId="{4AEC3F6B-01ED-48A1-86EA-295A2D2CF753}" type="presParOf" srcId="{21BDFA0E-3D80-48CD-A732-3B4B2B70683E}" destId="{419D0654-18AD-4739-8638-6E67EDA93856}" srcOrd="0" destOrd="0" presId="urn:microsoft.com/office/officeart/2005/8/layout/vList4"/>
    <dgm:cxn modelId="{E150B664-7BA4-499C-9FC0-5460BF8B5A16}" type="presParOf" srcId="{21BDFA0E-3D80-48CD-A732-3B4B2B70683E}" destId="{5D21B0D2-134E-490A-8BC1-F94FEB6E7E65}" srcOrd="1" destOrd="0" presId="urn:microsoft.com/office/officeart/2005/8/layout/vList4"/>
    <dgm:cxn modelId="{226C93B7-EBA9-487C-81DB-F8364CFF5E0C}" type="presParOf" srcId="{21BDFA0E-3D80-48CD-A732-3B4B2B70683E}" destId="{70770999-C1D0-47C7-A80C-801B6CD01E7D}" srcOrd="2" destOrd="0" presId="urn:microsoft.com/office/officeart/2005/8/layout/vList4"/>
    <dgm:cxn modelId="{F28C6F53-2AD1-436E-9165-ACFF0A011229}" type="presParOf" srcId="{2CC8FBCE-D04A-409B-8652-BA517751CC0E}" destId="{D566ABF7-020B-497A-BD7C-49FB0076F264}" srcOrd="3" destOrd="0" presId="urn:microsoft.com/office/officeart/2005/8/layout/vList4"/>
    <dgm:cxn modelId="{A7CAF318-FACB-4325-95E3-C767F5264518}" type="presParOf" srcId="{2CC8FBCE-D04A-409B-8652-BA517751CC0E}" destId="{7FE4458C-3B95-4B60-AE18-0A03286926DC}" srcOrd="4" destOrd="0" presId="urn:microsoft.com/office/officeart/2005/8/layout/vList4"/>
    <dgm:cxn modelId="{630E06AE-D240-42A1-BCB4-17B21551C34E}" type="presParOf" srcId="{7FE4458C-3B95-4B60-AE18-0A03286926DC}" destId="{F61959B1-1D05-41A5-A167-8F1325BE06A9}" srcOrd="0" destOrd="0" presId="urn:microsoft.com/office/officeart/2005/8/layout/vList4"/>
    <dgm:cxn modelId="{CC1CEB63-B7F7-49C2-BF0C-7E84E5224E37}" type="presParOf" srcId="{7FE4458C-3B95-4B60-AE18-0A03286926DC}" destId="{7773A802-1645-490D-877F-CBD51D1E43FD}" srcOrd="1" destOrd="0" presId="urn:microsoft.com/office/officeart/2005/8/layout/vList4"/>
    <dgm:cxn modelId="{9A160B16-C6FF-4512-A3AC-EB9D203504B6}" type="presParOf" srcId="{7FE4458C-3B95-4B60-AE18-0A03286926DC}" destId="{242F0AD8-F650-44AE-B165-97FF67B96851}" srcOrd="2" destOrd="0" presId="urn:microsoft.com/office/officeart/2005/8/layout/vList4"/>
    <dgm:cxn modelId="{EE4EE055-0F4E-4D97-9503-E9C207370834}" type="presParOf" srcId="{2CC8FBCE-D04A-409B-8652-BA517751CC0E}" destId="{B4059C6F-92A9-4225-B0D8-91E7B7B1EEF3}" srcOrd="5" destOrd="0" presId="urn:microsoft.com/office/officeart/2005/8/layout/vList4"/>
    <dgm:cxn modelId="{E5A23200-3B40-4498-850C-8706EB56F4FB}" type="presParOf" srcId="{2CC8FBCE-D04A-409B-8652-BA517751CC0E}" destId="{3819968A-E976-462D-B758-9D98FA648C62}" srcOrd="6" destOrd="0" presId="urn:microsoft.com/office/officeart/2005/8/layout/vList4"/>
    <dgm:cxn modelId="{C0C9F8E9-A970-4F19-9131-ECE494D23100}" type="presParOf" srcId="{3819968A-E976-462D-B758-9D98FA648C62}" destId="{0896DA77-0368-4C8A-BD84-9BAFE29D0A5E}" srcOrd="0" destOrd="0" presId="urn:microsoft.com/office/officeart/2005/8/layout/vList4"/>
    <dgm:cxn modelId="{FC54195D-9352-4896-9772-D40184E33768}" type="presParOf" srcId="{3819968A-E976-462D-B758-9D98FA648C62}" destId="{3C102485-62C2-4D7F-A061-3DB7C87920B0}" srcOrd="1" destOrd="0" presId="urn:microsoft.com/office/officeart/2005/8/layout/vList4"/>
    <dgm:cxn modelId="{9788662D-04E1-4373-8DFC-F8A04EE177D3}" type="presParOf" srcId="{3819968A-E976-462D-B758-9D98FA648C62}" destId="{DAD9DC26-3612-4EE3-B4C8-8CED0CA0159C}" srcOrd="2" destOrd="0" presId="urn:microsoft.com/office/officeart/2005/8/layout/vList4"/>
  </dgm:cxnLst>
  <dgm:bg/>
  <dgm:whole/>
</dgm:dataModel>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A58E72-68B8-49BE-AD5F-0999D0024E54}" type="datetimeFigureOut">
              <a:rPr lang="en-US" smtClean="0"/>
              <a:pPr/>
              <a:t>10/22/2013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2CD81-7DE8-47CD-9957-B170C9BC321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FF2CD81-7DE8-47CD-9957-B170C9BC3212}"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0C680B4-ADE0-4E64-A6FE-5341692A8FAE}" type="datetime1">
              <a:rPr lang="en-US" smtClean="0"/>
              <a:t>10/22/2013</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r>
              <a:rPr lang="en-US" smtClean="0"/>
              <a:t>www.facebook.com/jackysethia</a:t>
            </a:r>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B501089-AE9C-4464-82AA-B3299B4A77E0}" type="datetime1">
              <a:rPr lang="en-US" smtClean="0"/>
              <a:t>10/22/2013</a:t>
            </a:fld>
            <a:endParaRPr lang="en-US"/>
          </a:p>
        </p:txBody>
      </p:sp>
      <p:sp>
        <p:nvSpPr>
          <p:cNvPr id="5" name="Footer Placeholder 4"/>
          <p:cNvSpPr>
            <a:spLocks noGrp="1"/>
          </p:cNvSpPr>
          <p:nvPr>
            <p:ph type="ftr" sz="quarter" idx="11"/>
          </p:nvPr>
        </p:nvSpPr>
        <p:spPr/>
        <p:txBody>
          <a:bodyPr/>
          <a:lstStyle>
            <a:extLst/>
          </a:lstStyle>
          <a:p>
            <a:r>
              <a:rPr lang="en-US" smtClean="0"/>
              <a:t>www.facebook.com/jackysethia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09EB55C8-AF81-4529-AA2D-3103661945B4}" type="datetime1">
              <a:rPr lang="en-US" smtClean="0"/>
              <a:t>10/22/2013</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r>
              <a:rPr lang="en-US" smtClean="0"/>
              <a:t>www.facebook.com/jackysethia</a:t>
            </a:r>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6E03FA4-9E89-495B-9D15-F71E7E1170BD}" type="datetime1">
              <a:rPr lang="en-US" smtClean="0"/>
              <a:t>10/22/2013</a:t>
            </a:fld>
            <a:endParaRPr lang="en-US"/>
          </a:p>
        </p:txBody>
      </p:sp>
      <p:sp>
        <p:nvSpPr>
          <p:cNvPr id="5" name="Footer Placeholder 4"/>
          <p:cNvSpPr>
            <a:spLocks noGrp="1"/>
          </p:cNvSpPr>
          <p:nvPr>
            <p:ph type="ftr" sz="quarter" idx="11"/>
          </p:nvPr>
        </p:nvSpPr>
        <p:spPr/>
        <p:txBody>
          <a:bodyPr/>
          <a:lstStyle>
            <a:extLst/>
          </a:lstStyle>
          <a:p>
            <a:r>
              <a:rPr lang="en-US" smtClean="0"/>
              <a:t>www.facebook.com/jackysethia</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3D31906-5438-4B97-9B02-732AA7993648}" type="datetime1">
              <a:rPr lang="en-US" smtClean="0"/>
              <a:t>10/22/2013</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r>
              <a:rPr lang="en-US" smtClean="0"/>
              <a:t>www.facebook.com/jackysethia</a:t>
            </a:r>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EA15BD4-46CD-4D76-AE67-EAA26B38DC4C}" type="datetime1">
              <a:rPr lang="en-US" smtClean="0"/>
              <a:t>10/22/2013</a:t>
            </a:fld>
            <a:endParaRPr lang="en-US"/>
          </a:p>
        </p:txBody>
      </p:sp>
      <p:sp>
        <p:nvSpPr>
          <p:cNvPr id="6" name="Footer Placeholder 5"/>
          <p:cNvSpPr>
            <a:spLocks noGrp="1"/>
          </p:cNvSpPr>
          <p:nvPr>
            <p:ph type="ftr" sz="quarter" idx="11"/>
          </p:nvPr>
        </p:nvSpPr>
        <p:spPr/>
        <p:txBody>
          <a:bodyPr/>
          <a:lstStyle>
            <a:extLst/>
          </a:lstStyle>
          <a:p>
            <a:r>
              <a:rPr lang="en-US" smtClean="0"/>
              <a:t>www.facebook.com/jackysethia</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4E01AF4-C864-4180-A7C6-69A550D03274}" type="datetime1">
              <a:rPr lang="en-US" smtClean="0"/>
              <a:t>10/22/2013</a:t>
            </a:fld>
            <a:endParaRPr lang="en-US"/>
          </a:p>
        </p:txBody>
      </p:sp>
      <p:sp>
        <p:nvSpPr>
          <p:cNvPr id="8" name="Footer Placeholder 7"/>
          <p:cNvSpPr>
            <a:spLocks noGrp="1"/>
          </p:cNvSpPr>
          <p:nvPr>
            <p:ph type="ftr" sz="quarter" idx="11"/>
          </p:nvPr>
        </p:nvSpPr>
        <p:spPr/>
        <p:txBody>
          <a:bodyPr/>
          <a:lstStyle>
            <a:extLst/>
          </a:lstStyle>
          <a:p>
            <a:r>
              <a:rPr lang="en-US" smtClean="0"/>
              <a:t>www.facebook.com/jackysethia</a:t>
            </a:r>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3A2C2DA-F167-4396-991C-178A99B8474A}" type="datetime1">
              <a:rPr lang="en-US" smtClean="0"/>
              <a:t>10/22/2013</a:t>
            </a:fld>
            <a:endParaRPr lang="en-US"/>
          </a:p>
        </p:txBody>
      </p:sp>
      <p:sp>
        <p:nvSpPr>
          <p:cNvPr id="4" name="Footer Placeholder 3"/>
          <p:cNvSpPr>
            <a:spLocks noGrp="1"/>
          </p:cNvSpPr>
          <p:nvPr>
            <p:ph type="ftr" sz="quarter" idx="11"/>
          </p:nvPr>
        </p:nvSpPr>
        <p:spPr/>
        <p:txBody>
          <a:bodyPr/>
          <a:lstStyle>
            <a:extLst/>
          </a:lstStyle>
          <a:p>
            <a:r>
              <a:rPr lang="en-US" smtClean="0"/>
              <a:t>www.facebook.com/jackysethia</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1D717A2B-7672-40A9-89F0-A6B668234B20}" type="datetime1">
              <a:rPr lang="en-US" smtClean="0"/>
              <a:t>10/22/2013</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r>
              <a:rPr lang="en-US" smtClean="0"/>
              <a:t>www.facebook.com/jackysethia</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0D5C2EF-9384-49B3-90DE-FBC310E2743B}" type="datetime1">
              <a:rPr lang="en-US" smtClean="0"/>
              <a:t>10/22/2013</a:t>
            </a:fld>
            <a:endParaRPr lang="en-US"/>
          </a:p>
        </p:txBody>
      </p:sp>
      <p:sp>
        <p:nvSpPr>
          <p:cNvPr id="6" name="Footer Placeholder 5"/>
          <p:cNvSpPr>
            <a:spLocks noGrp="1"/>
          </p:cNvSpPr>
          <p:nvPr>
            <p:ph type="ftr" sz="quarter" idx="11"/>
          </p:nvPr>
        </p:nvSpPr>
        <p:spPr/>
        <p:txBody>
          <a:bodyPr/>
          <a:lstStyle>
            <a:extLst/>
          </a:lstStyle>
          <a:p>
            <a:r>
              <a:rPr lang="en-US" smtClean="0"/>
              <a:t>www.facebook.com/jackysethia</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20E3AD54-89F6-4AF0-AA60-AAEEBD1ECEEE}" type="datetime1">
              <a:rPr lang="en-US" smtClean="0"/>
              <a:t>10/22/2013</a:t>
            </a:fld>
            <a:endParaRPr lang="en-US"/>
          </a:p>
        </p:txBody>
      </p:sp>
      <p:sp>
        <p:nvSpPr>
          <p:cNvPr id="6" name="Footer Placeholder 5"/>
          <p:cNvSpPr>
            <a:spLocks noGrp="1"/>
          </p:cNvSpPr>
          <p:nvPr>
            <p:ph type="ftr" sz="quarter" idx="11"/>
          </p:nvPr>
        </p:nvSpPr>
        <p:spPr/>
        <p:txBody>
          <a:bodyPr/>
          <a:lstStyle>
            <a:extLst/>
          </a:lstStyle>
          <a:p>
            <a:r>
              <a:rPr lang="en-US" smtClean="0"/>
              <a:t>www.facebook.com/jackysethia</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7021F8-79B5-456C-BB3A-DD1D9E0C65EB}" type="datetime1">
              <a:rPr lang="en-US" smtClean="0"/>
              <a:t>10/22/2013</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r>
              <a:rPr lang="en-US" smtClean="0"/>
              <a:t>www.facebook.com/jackysethia</a:t>
            </a:r>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FS_Ch2_Pt1_What_is_Corporate_Social_Responsibility.jpg"/>
          <p:cNvPicPr>
            <a:picLocks noChangeAspect="1"/>
          </p:cNvPicPr>
          <p:nvPr/>
        </p:nvPicPr>
        <p:blipFill>
          <a:blip r:embed="rId2"/>
          <a:stretch>
            <a:fillRect/>
          </a:stretch>
        </p:blipFill>
        <p:spPr>
          <a:xfrm>
            <a:off x="0" y="9882"/>
            <a:ext cx="9144000" cy="6848118"/>
          </a:xfrm>
          <a:prstGeom prst="rect">
            <a:avLst/>
          </a:prstGeom>
        </p:spPr>
      </p:pic>
      <p:sp>
        <p:nvSpPr>
          <p:cNvPr id="4" name="Rectangle 3"/>
          <p:cNvSpPr/>
          <p:nvPr/>
        </p:nvSpPr>
        <p:spPr>
          <a:xfrm>
            <a:off x="1" y="990600"/>
            <a:ext cx="9144000" cy="2585323"/>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CORPORATE SOCIAL RESPONSIBILITY</a:t>
            </a:r>
          </a:p>
          <a:p>
            <a:pPr algn="ct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7200" y="0"/>
            <a:ext cx="7239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7242048" cy="838200"/>
          </a:xfrm>
        </p:spPr>
        <p:txBody>
          <a:bodyPr/>
          <a:lstStyle/>
          <a:p>
            <a:pPr algn="ctr"/>
            <a: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REGISTRATION OF NGO</a:t>
            </a:r>
            <a:endParaRPr lang="en-US"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Box 3"/>
          <p:cNvSpPr txBox="1"/>
          <p:nvPr/>
        </p:nvSpPr>
        <p:spPr>
          <a:xfrm>
            <a:off x="228599" y="1524000"/>
            <a:ext cx="7924801" cy="5170646"/>
          </a:xfrm>
          <a:prstGeom prst="rect">
            <a:avLst/>
          </a:prstGeom>
          <a:noFill/>
        </p:spPr>
        <p:txBody>
          <a:bodyPr wrap="square" rtlCol="0">
            <a:spAutoFit/>
          </a:bodyPr>
          <a:lstStyle/>
          <a:p>
            <a:pPr algn="just" fontAlgn="base"/>
            <a:r>
              <a:rPr lang="en-US" sz="2200" dirty="0" smtClean="0">
                <a:solidFill>
                  <a:schemeClr val="tx2">
                    <a:lumMod val="75000"/>
                  </a:schemeClr>
                </a:solidFill>
                <a:latin typeface="Constantia" pitchFamily="18" charset="0"/>
              </a:rPr>
              <a:t>In India non-profit, non governmental / public charitable organizations can be registered under NGO registration system as </a:t>
            </a:r>
            <a:r>
              <a:rPr lang="en-US" sz="2200" b="1" dirty="0" smtClean="0">
                <a:solidFill>
                  <a:schemeClr val="tx2">
                    <a:lumMod val="75000"/>
                  </a:schemeClr>
                </a:solidFill>
                <a:latin typeface="Constantia" pitchFamily="18" charset="0"/>
              </a:rPr>
              <a:t>trusts</a:t>
            </a:r>
            <a:r>
              <a:rPr lang="en-US" sz="2200" dirty="0" smtClean="0">
                <a:solidFill>
                  <a:schemeClr val="tx2">
                    <a:lumMod val="75000"/>
                  </a:schemeClr>
                </a:solidFill>
                <a:latin typeface="Constantia" pitchFamily="18" charset="0"/>
              </a:rPr>
              <a:t>, </a:t>
            </a:r>
            <a:r>
              <a:rPr lang="en-US" sz="2200" b="1" dirty="0" smtClean="0">
                <a:solidFill>
                  <a:schemeClr val="tx2">
                    <a:lumMod val="75000"/>
                  </a:schemeClr>
                </a:solidFill>
                <a:latin typeface="Constantia" pitchFamily="18" charset="0"/>
              </a:rPr>
              <a:t>societies</a:t>
            </a:r>
            <a:r>
              <a:rPr lang="en-US" sz="2200" dirty="0" smtClean="0">
                <a:solidFill>
                  <a:schemeClr val="tx2">
                    <a:lumMod val="75000"/>
                  </a:schemeClr>
                </a:solidFill>
                <a:latin typeface="Constantia" pitchFamily="18" charset="0"/>
              </a:rPr>
              <a:t>, or a </a:t>
            </a:r>
            <a:r>
              <a:rPr lang="en-US" sz="2200" b="1" dirty="0" smtClean="0">
                <a:solidFill>
                  <a:schemeClr val="tx2">
                    <a:lumMod val="75000"/>
                  </a:schemeClr>
                </a:solidFill>
                <a:latin typeface="Constantia" pitchFamily="18" charset="0"/>
              </a:rPr>
              <a:t>private limited non profit company</a:t>
            </a:r>
            <a:r>
              <a:rPr lang="en-US" sz="2200" dirty="0" smtClean="0">
                <a:solidFill>
                  <a:schemeClr val="tx2">
                    <a:lumMod val="75000"/>
                  </a:schemeClr>
                </a:solidFill>
                <a:latin typeface="Constantia" pitchFamily="18" charset="0"/>
              </a:rPr>
              <a:t>, under section-25 companies.</a:t>
            </a:r>
          </a:p>
          <a:p>
            <a:pPr algn="just" fontAlgn="base"/>
            <a:r>
              <a:rPr lang="en-US" sz="2200" dirty="0" smtClean="0">
                <a:solidFill>
                  <a:schemeClr val="tx2">
                    <a:lumMod val="75000"/>
                  </a:schemeClr>
                </a:solidFill>
                <a:latin typeface="Constantia" pitchFamily="18" charset="0"/>
              </a:rPr>
              <a:t>Registered Non-profit organizations in India:</a:t>
            </a:r>
          </a:p>
          <a:p>
            <a:pPr algn="just" fontAlgn="base"/>
            <a:r>
              <a:rPr lang="en-US" sz="2200" dirty="0" smtClean="0">
                <a:solidFill>
                  <a:schemeClr val="tx2">
                    <a:lumMod val="75000"/>
                  </a:schemeClr>
                </a:solidFill>
                <a:latin typeface="Constantia" pitchFamily="18" charset="0"/>
              </a:rPr>
              <a:t>(1) operate independently of the state;</a:t>
            </a:r>
          </a:p>
          <a:p>
            <a:pPr algn="just" fontAlgn="base"/>
            <a:r>
              <a:rPr lang="en-US" sz="2200" dirty="0" smtClean="0">
                <a:solidFill>
                  <a:schemeClr val="tx2">
                    <a:lumMod val="75000"/>
                  </a:schemeClr>
                </a:solidFill>
                <a:latin typeface="Constantia" pitchFamily="18" charset="0"/>
              </a:rPr>
              <a:t>(2) Are self-governed by a board/group of trustees or ‘managing                 committee’/ governing council, comprising people who   generally serve in a fiduciary limit;</a:t>
            </a:r>
          </a:p>
          <a:p>
            <a:pPr algn="just" fontAlgn="base"/>
            <a:r>
              <a:rPr lang="en-US" sz="2200" dirty="0" smtClean="0">
                <a:solidFill>
                  <a:schemeClr val="tx2">
                    <a:lumMod val="75000"/>
                  </a:schemeClr>
                </a:solidFill>
                <a:latin typeface="Constantia" pitchFamily="18" charset="0"/>
              </a:rPr>
              <a:t>(3) Create benefits for others, basically outside the membership of the organization; and</a:t>
            </a:r>
          </a:p>
          <a:p>
            <a:pPr algn="just" fontAlgn="base"/>
            <a:r>
              <a:rPr lang="en-US" sz="2200" dirty="0" smtClean="0">
                <a:solidFill>
                  <a:schemeClr val="tx2">
                    <a:lumMod val="75000"/>
                  </a:schemeClr>
                </a:solidFill>
                <a:latin typeface="Constantia" pitchFamily="18" charset="0"/>
              </a:rPr>
              <a:t>(4) Are ‘non-profit making’, in as much as they are prohibited from distributing a monetary leftover to their own organization members.</a:t>
            </a:r>
          </a:p>
          <a:p>
            <a:pPr algn="just"/>
            <a:endParaRPr lang="en-US" sz="2200" dirty="0">
              <a:solidFill>
                <a:schemeClr val="tx2">
                  <a:lumMod val="75000"/>
                </a:schemeClr>
              </a:solidFill>
              <a:latin typeface="Constantia" pitchFamily="18" charset="0"/>
            </a:endParaRPr>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0" y="0"/>
            <a:ext cx="9144000" cy="76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0"/>
            <a:ext cx="8382000" cy="762000"/>
          </a:xfrm>
        </p:spPr>
        <p:txBody>
          <a:bodyPr>
            <a:noAutofit/>
          </a:bodyPr>
          <a:lstStyle/>
          <a:p>
            <a:pPr algn="ctr"/>
            <a: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tantia" pitchFamily="18" charset="0"/>
              </a:rPr>
              <a:t>Comparison among Trust, Society and Non profit Company</a:t>
            </a:r>
            <a:br>
              <a:rPr lang="en-US" sz="1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tantia" pitchFamily="18" charset="0"/>
              </a:rPr>
            </a:br>
            <a:endParaRPr lang="en-US" sz="1800" dirty="0">
              <a:latin typeface="Constantia" pitchFamily="18" charset="0"/>
            </a:endParaRPr>
          </a:p>
        </p:txBody>
      </p:sp>
      <p:graphicFrame>
        <p:nvGraphicFramePr>
          <p:cNvPr id="3" name="Table 2"/>
          <p:cNvGraphicFramePr>
            <a:graphicFrameLocks noGrp="1"/>
          </p:cNvGraphicFramePr>
          <p:nvPr/>
        </p:nvGraphicFramePr>
        <p:xfrm>
          <a:off x="0" y="762004"/>
          <a:ext cx="9144000" cy="6095997"/>
        </p:xfrm>
        <a:graphic>
          <a:graphicData uri="http://schemas.openxmlformats.org/drawingml/2006/table">
            <a:tbl>
              <a:tblPr/>
              <a:tblGrid>
                <a:gridCol w="2209800"/>
                <a:gridCol w="2286000"/>
                <a:gridCol w="2362200"/>
                <a:gridCol w="2286000"/>
              </a:tblGrid>
              <a:tr h="311499">
                <a:tc>
                  <a:txBody>
                    <a:bodyPr/>
                    <a:lstStyle/>
                    <a:p>
                      <a:r>
                        <a:rPr lang="en-US" sz="1400" u="none" strike="noStrike" dirty="0">
                          <a:solidFill>
                            <a:srgbClr val="000000"/>
                          </a:solidFill>
                          <a:latin typeface="Constantia" pitchFamily="18" charset="0"/>
                        </a:rPr>
                        <a:t> </a:t>
                      </a:r>
                    </a:p>
                  </a:txBody>
                  <a:tcPr marL="38100" marR="38100" marT="38100" marB="38100">
                    <a:lnL>
                      <a:noFill/>
                    </a:lnL>
                    <a:lnR>
                      <a:noFill/>
                    </a:lnR>
                    <a:lnT>
                      <a:noFill/>
                    </a:lnT>
                    <a:lnB>
                      <a:noFill/>
                    </a:lnB>
                    <a:solidFill>
                      <a:srgbClr val="FAFAF5"/>
                    </a:solidFill>
                  </a:tcPr>
                </a:tc>
                <a:tc>
                  <a:txBody>
                    <a:bodyPr/>
                    <a:lstStyle/>
                    <a:p>
                      <a:r>
                        <a:rPr lang="en-US" sz="1400" b="1" u="none" strike="noStrike">
                          <a:solidFill>
                            <a:srgbClr val="000000"/>
                          </a:solidFill>
                          <a:latin typeface="Constantia" pitchFamily="18" charset="0"/>
                        </a:rPr>
                        <a:t>Trust</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b="1" u="none" strike="noStrike" dirty="0">
                          <a:solidFill>
                            <a:srgbClr val="000000"/>
                          </a:solidFill>
                          <a:latin typeface="Constantia" pitchFamily="18" charset="0"/>
                        </a:rPr>
                        <a:t>Society</a:t>
                      </a:r>
                      <a:endParaRPr lang="en-US" sz="1400" u="none" strike="noStrike" dirty="0">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b="1" u="none" strike="noStrike">
                          <a:solidFill>
                            <a:srgbClr val="000000"/>
                          </a:solidFill>
                          <a:latin typeface="Constantia" pitchFamily="18" charset="0"/>
                        </a:rPr>
                        <a:t>Section-25 Comapny</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r>
              <a:tr h="749355">
                <a:tc>
                  <a:txBody>
                    <a:bodyPr/>
                    <a:lstStyle/>
                    <a:p>
                      <a:r>
                        <a:rPr lang="en-US" sz="1400" b="1" u="none" strike="noStrike">
                          <a:solidFill>
                            <a:srgbClr val="000000"/>
                          </a:solidFill>
                          <a:latin typeface="Constantia" pitchFamily="18" charset="0"/>
                        </a:rPr>
                        <a:t>Statute/Legislation</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Relevant State Trust Act or Bombay Public Trusts Act, 1950</a:t>
                      </a: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Societies Registration Act, 1860</a:t>
                      </a: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Indian Companies Act, 1956</a:t>
                      </a:r>
                    </a:p>
                  </a:txBody>
                  <a:tcPr marL="38100" marR="38100" marT="38100" marB="38100">
                    <a:lnL>
                      <a:noFill/>
                    </a:lnL>
                    <a:lnR>
                      <a:noFill/>
                    </a:lnR>
                    <a:lnT>
                      <a:noFill/>
                    </a:lnT>
                    <a:lnB>
                      <a:noFill/>
                    </a:lnB>
                    <a:solidFill>
                      <a:srgbClr val="FAFAF5"/>
                    </a:solidFill>
                  </a:tcPr>
                </a:tc>
              </a:tr>
              <a:tr h="749355">
                <a:tc>
                  <a:txBody>
                    <a:bodyPr/>
                    <a:lstStyle/>
                    <a:p>
                      <a:r>
                        <a:rPr lang="en-US" sz="1400" b="1" u="none" strike="noStrike">
                          <a:solidFill>
                            <a:srgbClr val="000000"/>
                          </a:solidFill>
                          <a:latin typeface="Constantia" pitchFamily="18" charset="0"/>
                        </a:rPr>
                        <a:t>Jurisdiction</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Deputy Registrar/Charity commissioner</a:t>
                      </a: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Registrar of societies (charity commissioner in Maharashtra).</a:t>
                      </a: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Registrar of companies</a:t>
                      </a:r>
                    </a:p>
                  </a:txBody>
                  <a:tcPr marL="38100" marR="38100" marT="38100" marB="38100">
                    <a:lnL>
                      <a:noFill/>
                    </a:lnL>
                    <a:lnR>
                      <a:noFill/>
                    </a:lnR>
                    <a:lnT>
                      <a:noFill/>
                    </a:lnT>
                    <a:lnB>
                      <a:noFill/>
                    </a:lnB>
                    <a:solidFill>
                      <a:srgbClr val="FAFAF5"/>
                    </a:solidFill>
                  </a:tcPr>
                </a:tc>
              </a:tr>
              <a:tr h="751263">
                <a:tc>
                  <a:txBody>
                    <a:bodyPr/>
                    <a:lstStyle/>
                    <a:p>
                      <a:r>
                        <a:rPr lang="en-US" sz="1400" b="1" u="none" strike="noStrike" dirty="0">
                          <a:solidFill>
                            <a:srgbClr val="000000"/>
                          </a:solidFill>
                          <a:latin typeface="Constantia" pitchFamily="18" charset="0"/>
                        </a:rPr>
                        <a:t>Registration</a:t>
                      </a:r>
                      <a:endParaRPr lang="en-US" sz="1400" u="none" strike="noStrike" dirty="0">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As trust</a:t>
                      </a: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As Society</a:t>
                      </a:r>
                      <a:br>
                        <a:rPr lang="en-US" sz="1400" u="none" strike="noStrike">
                          <a:solidFill>
                            <a:srgbClr val="000000"/>
                          </a:solidFill>
                          <a:latin typeface="Constantia" pitchFamily="18" charset="0"/>
                        </a:rPr>
                      </a:br>
                      <a:r>
                        <a:rPr lang="en-US" sz="1400" u="none" strike="noStrike">
                          <a:solidFill>
                            <a:srgbClr val="000000"/>
                          </a:solidFill>
                          <a:latin typeface="Constantia" pitchFamily="18" charset="0"/>
                        </a:rPr>
                        <a:t>In Maharashtra, both as a society and as a trust</a:t>
                      </a: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As a company u/s 25 of the Indian Companies Act.</a:t>
                      </a:r>
                    </a:p>
                  </a:txBody>
                  <a:tcPr marL="38100" marR="38100" marT="38100" marB="38100">
                    <a:lnL>
                      <a:noFill/>
                    </a:lnL>
                    <a:lnR>
                      <a:noFill/>
                    </a:lnR>
                    <a:lnT>
                      <a:noFill/>
                    </a:lnT>
                    <a:lnB>
                      <a:noFill/>
                    </a:lnB>
                    <a:solidFill>
                      <a:srgbClr val="FAFAF5"/>
                    </a:solidFill>
                  </a:tcPr>
                </a:tc>
              </a:tr>
              <a:tr h="749355">
                <a:tc>
                  <a:txBody>
                    <a:bodyPr/>
                    <a:lstStyle/>
                    <a:p>
                      <a:r>
                        <a:rPr lang="en-US" sz="1400" b="1" u="none" strike="noStrike">
                          <a:solidFill>
                            <a:srgbClr val="000000"/>
                          </a:solidFill>
                          <a:latin typeface="Constantia" pitchFamily="18" charset="0"/>
                        </a:rPr>
                        <a:t>Registration Document</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Trust deed</a:t>
                      </a: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Memorandum of association and rules and regulations</a:t>
                      </a: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Memorandum and articles of association. and regulations</a:t>
                      </a:r>
                    </a:p>
                  </a:txBody>
                  <a:tcPr marL="38100" marR="38100" marT="38100" marB="38100">
                    <a:lnL>
                      <a:noFill/>
                    </a:lnL>
                    <a:lnR>
                      <a:noFill/>
                    </a:lnR>
                    <a:lnT>
                      <a:noFill/>
                    </a:lnT>
                    <a:lnB>
                      <a:noFill/>
                    </a:lnB>
                    <a:solidFill>
                      <a:srgbClr val="FAFAF5"/>
                    </a:solidFill>
                  </a:tcPr>
                </a:tc>
              </a:tr>
              <a:tr h="751263">
                <a:tc>
                  <a:txBody>
                    <a:bodyPr/>
                    <a:lstStyle/>
                    <a:p>
                      <a:r>
                        <a:rPr lang="en-US" sz="1400" b="1" u="none" strike="noStrike">
                          <a:solidFill>
                            <a:srgbClr val="000000"/>
                          </a:solidFill>
                          <a:latin typeface="Constantia" pitchFamily="18" charset="0"/>
                        </a:rPr>
                        <a:t>Stamp Duty</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Trust deed to be executed on non-judicial stamp paper, vary from state to state</a:t>
                      </a: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No stamp paper required for memorandum of association and rules and regulations.</a:t>
                      </a: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No stamp paper required for memorandum and articles of association.</a:t>
                      </a:r>
                    </a:p>
                  </a:txBody>
                  <a:tcPr marL="38100" marR="38100" marT="38100" marB="38100">
                    <a:lnL>
                      <a:noFill/>
                    </a:lnL>
                    <a:lnR>
                      <a:noFill/>
                    </a:lnR>
                    <a:lnT>
                      <a:noFill/>
                    </a:lnT>
                    <a:lnB>
                      <a:noFill/>
                    </a:lnB>
                    <a:solidFill>
                      <a:srgbClr val="FAFAF5"/>
                    </a:solidFill>
                  </a:tcPr>
                </a:tc>
              </a:tr>
              <a:tr h="751263">
                <a:tc>
                  <a:txBody>
                    <a:bodyPr/>
                    <a:lstStyle/>
                    <a:p>
                      <a:r>
                        <a:rPr lang="en-US" sz="1400" b="1" u="none" strike="noStrike">
                          <a:solidFill>
                            <a:srgbClr val="000000"/>
                          </a:solidFill>
                          <a:latin typeface="Constantia" pitchFamily="18" charset="0"/>
                        </a:rPr>
                        <a:t>Members Required</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Minimum – two trustees. No upper limit.</a:t>
                      </a: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Minimum – seven managing committee members. No upper limit.</a:t>
                      </a: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Minimum three trustees. No upper limit.</a:t>
                      </a:r>
                    </a:p>
                  </a:txBody>
                  <a:tcPr marL="38100" marR="38100" marT="38100" marB="38100">
                    <a:lnL>
                      <a:noFill/>
                    </a:lnL>
                    <a:lnR>
                      <a:noFill/>
                    </a:lnR>
                    <a:lnT>
                      <a:noFill/>
                    </a:lnT>
                    <a:lnB>
                      <a:noFill/>
                    </a:lnB>
                    <a:solidFill>
                      <a:srgbClr val="FAFAF5"/>
                    </a:solidFill>
                  </a:tcPr>
                </a:tc>
              </a:tr>
              <a:tr h="751263">
                <a:tc>
                  <a:txBody>
                    <a:bodyPr/>
                    <a:lstStyle/>
                    <a:p>
                      <a:r>
                        <a:rPr lang="en-US" sz="1400" b="1" u="none" strike="noStrike">
                          <a:solidFill>
                            <a:srgbClr val="000000"/>
                          </a:solidFill>
                          <a:latin typeface="Constantia" pitchFamily="18" charset="0"/>
                        </a:rPr>
                        <a:t>Board of Management</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Trustees / Board of Trustees</a:t>
                      </a: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Governing body or council/managing or executive committee</a:t>
                      </a: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Board of directors/ Managing committee</a:t>
                      </a:r>
                    </a:p>
                  </a:txBody>
                  <a:tcPr marL="38100" marR="38100" marT="38100" marB="38100">
                    <a:lnL>
                      <a:noFill/>
                    </a:lnL>
                    <a:lnR>
                      <a:noFill/>
                    </a:lnR>
                    <a:lnT>
                      <a:noFill/>
                    </a:lnT>
                    <a:lnB>
                      <a:noFill/>
                    </a:lnB>
                    <a:solidFill>
                      <a:srgbClr val="FAFAF5"/>
                    </a:solidFill>
                  </a:tcPr>
                </a:tc>
              </a:tr>
              <a:tr h="531381">
                <a:tc>
                  <a:txBody>
                    <a:bodyPr/>
                    <a:lstStyle/>
                    <a:p>
                      <a:r>
                        <a:rPr lang="en-US" sz="1400" b="1" u="none" strike="noStrike">
                          <a:solidFill>
                            <a:srgbClr val="000000"/>
                          </a:solidFill>
                          <a:latin typeface="Constantia" pitchFamily="18" charset="0"/>
                        </a:rPr>
                        <a:t>Mode of Succession on Board of Management</a:t>
                      </a:r>
                      <a:endParaRPr lang="en-US" sz="1400" u="none" strike="noStrike">
                        <a:solidFill>
                          <a:srgbClr val="000000"/>
                        </a:solidFill>
                        <a:latin typeface="Constantia" pitchFamily="18" charset="0"/>
                      </a:endParaRPr>
                    </a:p>
                  </a:txBody>
                  <a:tcPr marL="38100" marR="38100" marT="38100" marB="38100">
                    <a:lnL>
                      <a:noFill/>
                    </a:lnL>
                    <a:lnR>
                      <a:noFill/>
                    </a:lnR>
                    <a:lnT>
                      <a:noFill/>
                    </a:lnT>
                    <a:lnB>
                      <a:noFill/>
                    </a:lnB>
                    <a:solidFill>
                      <a:srgbClr val="FAFAF5"/>
                    </a:solidFill>
                  </a:tcPr>
                </a:tc>
                <a:tc>
                  <a:txBody>
                    <a:bodyPr/>
                    <a:lstStyle/>
                    <a:p>
                      <a:r>
                        <a:rPr lang="en-US" sz="1400" u="none" strike="noStrike">
                          <a:solidFill>
                            <a:srgbClr val="000000"/>
                          </a:solidFill>
                          <a:latin typeface="Constantia" pitchFamily="18" charset="0"/>
                        </a:rPr>
                        <a:t>Appointment or Election</a:t>
                      </a: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Appointment or Election by members of the general body</a:t>
                      </a:r>
                    </a:p>
                  </a:txBody>
                  <a:tcPr marL="38100" marR="38100" marT="38100" marB="38100">
                    <a:lnL>
                      <a:noFill/>
                    </a:lnL>
                    <a:lnR>
                      <a:noFill/>
                    </a:lnR>
                    <a:lnT>
                      <a:noFill/>
                    </a:lnT>
                    <a:lnB>
                      <a:noFill/>
                    </a:lnB>
                    <a:solidFill>
                      <a:srgbClr val="FAFAF5"/>
                    </a:solidFill>
                  </a:tcPr>
                </a:tc>
                <a:tc>
                  <a:txBody>
                    <a:bodyPr/>
                    <a:lstStyle/>
                    <a:p>
                      <a:r>
                        <a:rPr lang="en-US" sz="1400" u="none" strike="noStrike" dirty="0">
                          <a:solidFill>
                            <a:srgbClr val="000000"/>
                          </a:solidFill>
                          <a:latin typeface="Constantia" pitchFamily="18" charset="0"/>
                        </a:rPr>
                        <a:t>Election by members of the general body</a:t>
                      </a:r>
                    </a:p>
                  </a:txBody>
                  <a:tcPr marL="38100" marR="38100" marT="38100" marB="38100">
                    <a:lnL>
                      <a:noFill/>
                    </a:lnL>
                    <a:lnR>
                      <a:noFill/>
                    </a:lnR>
                    <a:lnT>
                      <a:noFill/>
                    </a:lnT>
                    <a:lnB>
                      <a:noFill/>
                    </a:lnB>
                    <a:solidFill>
                      <a:srgbClr val="FAFAF5"/>
                    </a:solidFill>
                  </a:tcPr>
                </a:tc>
              </a:tr>
            </a:tbl>
          </a:graphicData>
        </a:graphic>
      </p:graphicFrame>
      <p:sp>
        <p:nvSpPr>
          <p:cNvPr id="1025" name="Rectangle 1"/>
          <p:cNvSpPr>
            <a:spLocks noChangeArrowheads="1"/>
          </p:cNvSpPr>
          <p:nvPr/>
        </p:nvSpPr>
        <p:spPr bwMode="auto">
          <a:xfrm>
            <a:off x="0" y="0"/>
            <a:ext cx="184731"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
            </a:r>
            <a:br>
              <a:rPr kumimoji="0" lang="en-US" sz="1800" b="0" i="0" u="none" strike="noStrike" cap="none" normalizeH="0" baseline="0" dirty="0" smtClean="0">
                <a:ln>
                  <a:noFill/>
                </a:ln>
                <a:solidFill>
                  <a:schemeClr val="tx1"/>
                </a:solidFill>
                <a:effectLst/>
                <a:latin typeface="Arial" pitchFamily="34" charset="0"/>
              </a:rPr>
            </a:br>
            <a:endParaRPr kumimoji="0" lang="en-US" sz="1800" b="0" i="0" u="none" strike="noStrike" cap="none" normalizeH="0" baseline="0" dirty="0" smtClean="0">
              <a:ln>
                <a:noFill/>
              </a:ln>
              <a:solidFill>
                <a:schemeClr val="tx1"/>
              </a:solidFill>
              <a:effectLst/>
              <a:latin typeface="Arial" pitchFamily="34" charset="0"/>
            </a:endParaRPr>
          </a:p>
        </p:txBody>
      </p:sp>
      <p:sp>
        <p:nvSpPr>
          <p:cNvPr id="6" name="Footer Placeholder 5"/>
          <p:cNvSpPr>
            <a:spLocks noGrp="1"/>
          </p:cNvSpPr>
          <p:nvPr>
            <p:ph type="ftr" sz="quarter" idx="11"/>
          </p:nvPr>
        </p:nvSpPr>
        <p:spPr/>
        <p:txBody>
          <a:bodyPr/>
          <a:lstStyle/>
          <a:p>
            <a:r>
              <a:rPr lang="en-US" smtClean="0"/>
              <a:t>www.facebook.com/jackysethia</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4800" y="0"/>
            <a:ext cx="75438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7242048" cy="838200"/>
          </a:xfrm>
        </p:spPr>
        <p:txBody>
          <a:bodyPr/>
          <a:lstStyle/>
          <a:p>
            <a:pPr algn="ctr"/>
            <a: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SPECIAL LICENSING</a:t>
            </a:r>
            <a:endParaRPr lang="en-US"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Box 3"/>
          <p:cNvSpPr txBox="1"/>
          <p:nvPr/>
        </p:nvSpPr>
        <p:spPr>
          <a:xfrm>
            <a:off x="0" y="1295400"/>
            <a:ext cx="8153400" cy="5324535"/>
          </a:xfrm>
          <a:prstGeom prst="rect">
            <a:avLst/>
          </a:prstGeom>
          <a:noFill/>
        </p:spPr>
        <p:txBody>
          <a:bodyPr wrap="square" rtlCol="0">
            <a:spAutoFit/>
          </a:bodyPr>
          <a:lstStyle/>
          <a:p>
            <a:r>
              <a:rPr lang="en-US" sz="2000" dirty="0" smtClean="0">
                <a:solidFill>
                  <a:schemeClr val="tx2">
                    <a:lumMod val="75000"/>
                  </a:schemeClr>
                </a:solidFill>
              </a:rPr>
              <a:t>In addition to registration, a non-profit engaged in certain activities might also require special license/permission. Some of these include (but are not limited to):</a:t>
            </a:r>
          </a:p>
          <a:p>
            <a:pPr>
              <a:buFont typeface="Wingdings" pitchFamily="2" charset="2"/>
              <a:buChar char="q"/>
            </a:pPr>
            <a:r>
              <a:rPr lang="en-US" sz="2000" dirty="0" smtClean="0">
                <a:solidFill>
                  <a:schemeClr val="tx2">
                    <a:lumMod val="75000"/>
                  </a:schemeClr>
                </a:solidFill>
              </a:rPr>
              <a:t>A place of work in a restricted area (like a tribal area or a border area requires a special permit – the Inner Line Permit – usually issues either by the Ministry of Home Affairs or by the relevant local authority (i.e., district magistrate).</a:t>
            </a:r>
          </a:p>
          <a:p>
            <a:pPr>
              <a:buFont typeface="Wingdings" pitchFamily="2" charset="2"/>
              <a:buChar char="q"/>
            </a:pPr>
            <a:r>
              <a:rPr lang="en-US" sz="2000" dirty="0" smtClean="0">
                <a:solidFill>
                  <a:schemeClr val="tx2">
                    <a:lumMod val="75000"/>
                  </a:schemeClr>
                </a:solidFill>
              </a:rPr>
              <a:t>To open an office and employ people, the NGO should be registered under the Shop and Establishment Act. </a:t>
            </a:r>
          </a:p>
          <a:p>
            <a:pPr>
              <a:buFont typeface="Wingdings" pitchFamily="2" charset="2"/>
              <a:buChar char="q"/>
            </a:pPr>
            <a:r>
              <a:rPr lang="en-US" sz="2000" dirty="0" smtClean="0">
                <a:solidFill>
                  <a:schemeClr val="tx2">
                    <a:lumMod val="75000"/>
                  </a:schemeClr>
                </a:solidFill>
              </a:rPr>
              <a:t>To employ foreign staff, an Indian non-profit needs to be registered as a trust/society/company, have FCRA registration and also obtain a No Objection Certificate. The intended employee also needs a work visa. </a:t>
            </a:r>
          </a:p>
          <a:p>
            <a:pPr>
              <a:buFont typeface="Wingdings" pitchFamily="2" charset="2"/>
              <a:buChar char="q"/>
            </a:pPr>
            <a:r>
              <a:rPr lang="en-US" sz="2000" dirty="0" smtClean="0">
                <a:solidFill>
                  <a:schemeClr val="tx2">
                    <a:lumMod val="75000"/>
                  </a:schemeClr>
                </a:solidFill>
              </a:rPr>
              <a:t>A foreign non-profit setting up an office in India and wanting staff from abroad needs to be registered as a trust/society/company, needs permission from the Reserve Bank of India and also a No Objection Certificate from the Ministry of External Affairs.</a:t>
            </a:r>
            <a:endParaRPr lang="en-US" sz="2000" dirty="0">
              <a:solidFill>
                <a:schemeClr val="tx2">
                  <a:lumMod val="75000"/>
                </a:schemeClr>
              </a:solidFill>
            </a:endParaRPr>
          </a:p>
        </p:txBody>
      </p:sp>
      <p:sp>
        <p:nvSpPr>
          <p:cNvPr id="6" name="Footer Placeholder 5"/>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0" y="0"/>
            <a:ext cx="8153400"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0"/>
            <a:ext cx="8153400" cy="838200"/>
          </a:xfrm>
        </p:spPr>
        <p:txBody>
          <a:bodyPr>
            <a:normAutofit fontScale="90000"/>
          </a:bodyPr>
          <a:lstStyle/>
          <a:p>
            <a:pPr algn="ctr"/>
            <a: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TAX BENEFITS FOR DONATIONS TO NGO’s</a:t>
            </a:r>
            <a:endParaRPr lang="en-US"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Box 3"/>
          <p:cNvSpPr txBox="1"/>
          <p:nvPr/>
        </p:nvSpPr>
        <p:spPr>
          <a:xfrm>
            <a:off x="304801" y="1752600"/>
            <a:ext cx="7467599" cy="3170099"/>
          </a:xfrm>
          <a:prstGeom prst="rect">
            <a:avLst/>
          </a:prstGeom>
          <a:noFill/>
        </p:spPr>
        <p:txBody>
          <a:bodyPr wrap="square" rtlCol="0">
            <a:spAutoFit/>
          </a:bodyPr>
          <a:lstStyle/>
          <a:p>
            <a:pPr algn="just"/>
            <a:r>
              <a:rPr lang="en-US" sz="2500" dirty="0" smtClean="0">
                <a:solidFill>
                  <a:schemeClr val="tx2">
                    <a:lumMod val="75000"/>
                  </a:schemeClr>
                </a:solidFill>
                <a:latin typeface="Constantia" pitchFamily="18" charset="0"/>
              </a:rPr>
              <a:t>Most charities should be able to give you a receipt with an 80G registration number that is currently valid (check the validity of the 80G certificate). This entitles you to deduct 50 per cent of your donation from your taxable income. Some charities offer higher deductions. With a 100 per cent deduction, you can afford to donate one-third more to the charity with the same net outgo from your pocket.</a:t>
            </a:r>
            <a:endParaRPr lang="en-US" sz="2500" dirty="0">
              <a:solidFill>
                <a:schemeClr val="tx2">
                  <a:lumMod val="75000"/>
                </a:schemeClr>
              </a:solidFill>
              <a:latin typeface="Constantia" pitchFamily="18" charset="0"/>
            </a:endParaRPr>
          </a:p>
        </p:txBody>
      </p:sp>
      <p:pic>
        <p:nvPicPr>
          <p:cNvPr id="5" name="Picture 4" descr="images.jpg"/>
          <p:cNvPicPr>
            <a:picLocks noChangeAspect="1"/>
          </p:cNvPicPr>
          <p:nvPr/>
        </p:nvPicPr>
        <p:blipFill>
          <a:blip r:embed="rId2"/>
          <a:stretch>
            <a:fillRect/>
          </a:stretch>
        </p:blipFill>
        <p:spPr>
          <a:xfrm>
            <a:off x="990600" y="5105400"/>
            <a:ext cx="6096000" cy="1276350"/>
          </a:xfrm>
          <a:prstGeom prst="rect">
            <a:avLst/>
          </a:prstGeom>
        </p:spPr>
      </p:pic>
      <p:sp>
        <p:nvSpPr>
          <p:cNvPr id="6" name="Footer Placeholder 5"/>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thankyou.jpg"/>
          <p:cNvPicPr>
            <a:picLocks noChangeAspect="1"/>
          </p:cNvPicPr>
          <p:nvPr/>
        </p:nvPicPr>
        <p:blipFill>
          <a:blip r:embed="rId2" cstate="print"/>
          <a:stretch>
            <a:fillRect/>
          </a:stretch>
        </p:blipFill>
        <p:spPr>
          <a:xfrm>
            <a:off x="0" y="1676400"/>
            <a:ext cx="9144000" cy="5181600"/>
          </a:xfrm>
          <a:prstGeom prst="rect">
            <a:avLst/>
          </a:prstGeom>
        </p:spPr>
      </p:pic>
      <p:pic>
        <p:nvPicPr>
          <p:cNvPr id="3" name="Picture 2" descr="images (1).jpg"/>
          <p:cNvPicPr>
            <a:picLocks noChangeAspect="1"/>
          </p:cNvPicPr>
          <p:nvPr/>
        </p:nvPicPr>
        <p:blipFill>
          <a:blip r:embed="rId3"/>
          <a:stretch>
            <a:fillRect/>
          </a:stretch>
        </p:blipFill>
        <p:spPr>
          <a:xfrm>
            <a:off x="0" y="228600"/>
            <a:ext cx="9144000" cy="3467100"/>
          </a:xfrm>
          <a:prstGeom prst="rect">
            <a:avLst/>
          </a:prstGeom>
        </p:spPr>
      </p:pic>
      <p:sp>
        <p:nvSpPr>
          <p:cNvPr id="5" name="TextBox 4"/>
          <p:cNvSpPr txBox="1"/>
          <p:nvPr/>
        </p:nvSpPr>
        <p:spPr>
          <a:xfrm>
            <a:off x="3050665" y="5181600"/>
            <a:ext cx="6093335" cy="1446550"/>
          </a:xfrm>
          <a:prstGeom prst="rect">
            <a:avLst/>
          </a:prstGeom>
          <a:noFill/>
        </p:spPr>
        <p:txBody>
          <a:bodyPr wrap="none" rtlCol="0">
            <a:spAutoFit/>
          </a:bodyPr>
          <a:lstStyle/>
          <a:p>
            <a:r>
              <a:rPr lang="en-US" sz="2200" dirty="0" smtClean="0">
                <a:solidFill>
                  <a:schemeClr val="tx2">
                    <a:lumMod val="75000"/>
                  </a:schemeClr>
                </a:solidFill>
                <a:latin typeface="Consolas" pitchFamily="49" charset="0"/>
              </a:rPr>
              <a:t>Prepared By:</a:t>
            </a:r>
          </a:p>
          <a:p>
            <a:r>
              <a:rPr lang="en-US" sz="2200" dirty="0" smtClean="0">
                <a:solidFill>
                  <a:schemeClr val="tx2">
                    <a:lumMod val="75000"/>
                  </a:schemeClr>
                </a:solidFill>
                <a:latin typeface="Consolas" pitchFamily="49" charset="0"/>
              </a:rPr>
              <a:t>Jayant </a:t>
            </a:r>
            <a:r>
              <a:rPr lang="en-US" sz="2200" dirty="0" err="1" smtClean="0">
                <a:solidFill>
                  <a:schemeClr val="tx2">
                    <a:lumMod val="75000"/>
                  </a:schemeClr>
                </a:solidFill>
                <a:latin typeface="Consolas" pitchFamily="49" charset="0"/>
              </a:rPr>
              <a:t>Sethia</a:t>
            </a:r>
            <a:endParaRPr lang="en-US" sz="2200" dirty="0" smtClean="0">
              <a:solidFill>
                <a:schemeClr val="tx2">
                  <a:lumMod val="75000"/>
                </a:schemeClr>
              </a:solidFill>
              <a:latin typeface="Consolas" pitchFamily="49" charset="0"/>
            </a:endParaRPr>
          </a:p>
          <a:p>
            <a:r>
              <a:rPr lang="en-US" sz="2200" dirty="0" err="1" smtClean="0">
                <a:solidFill>
                  <a:schemeClr val="tx2">
                    <a:lumMod val="75000"/>
                  </a:schemeClr>
                </a:solidFill>
                <a:latin typeface="Consolas" pitchFamily="49" charset="0"/>
              </a:rPr>
              <a:t>Whatsapp</a:t>
            </a:r>
            <a:r>
              <a:rPr lang="en-US" sz="2200" dirty="0" smtClean="0">
                <a:solidFill>
                  <a:schemeClr val="tx2">
                    <a:lumMod val="75000"/>
                  </a:schemeClr>
                </a:solidFill>
                <a:latin typeface="Consolas" pitchFamily="49" charset="0"/>
              </a:rPr>
              <a:t>: 91-8505854213</a:t>
            </a:r>
          </a:p>
          <a:p>
            <a:r>
              <a:rPr lang="en-US" sz="2200" dirty="0" err="1" smtClean="0">
                <a:solidFill>
                  <a:schemeClr val="tx2">
                    <a:lumMod val="75000"/>
                  </a:schemeClr>
                </a:solidFill>
                <a:latin typeface="Consolas" pitchFamily="49" charset="0"/>
              </a:rPr>
              <a:t>Facebook</a:t>
            </a:r>
            <a:r>
              <a:rPr lang="en-US" sz="2200" dirty="0" smtClean="0">
                <a:solidFill>
                  <a:schemeClr val="tx2">
                    <a:lumMod val="75000"/>
                  </a:schemeClr>
                </a:solidFill>
                <a:latin typeface="Consolas" pitchFamily="49" charset="0"/>
              </a:rPr>
              <a:t>: www.facebook.com/jackysethia</a:t>
            </a:r>
            <a:endParaRPr lang="en-US" sz="2200" dirty="0">
              <a:solidFill>
                <a:schemeClr val="tx2">
                  <a:lumMod val="75000"/>
                </a:schemeClr>
              </a:solidFill>
              <a:latin typeface="Consolas" pitchFamily="49" charset="0"/>
            </a:endParaRPr>
          </a:p>
        </p:txBody>
      </p:sp>
      <p:sp>
        <p:nvSpPr>
          <p:cNvPr id="6" name="Footer Placeholder 5"/>
          <p:cNvSpPr>
            <a:spLocks noGrp="1"/>
          </p:cNvSpPr>
          <p:nvPr>
            <p:ph type="ftr" sz="quarter" idx="11"/>
          </p:nvPr>
        </p:nvSpPr>
        <p:spPr/>
        <p:txBody>
          <a:bodyPr/>
          <a:lstStyle/>
          <a:p>
            <a:r>
              <a:rPr lang="en-US" dirty="0" smtClean="0"/>
              <a:t>www.facebook.com/jackysethia</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228600" y="0"/>
            <a:ext cx="76962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228600"/>
            <a:ext cx="8153400" cy="2308324"/>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CORPORATE SOCIAL RESPOSIBILITY </a:t>
            </a:r>
          </a:p>
          <a:p>
            <a:pPr algn="ctr"/>
            <a:r>
              <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a:p>
            <a:pPr algn="ctr"/>
            <a:endParaRPr lang="en-U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endParaRPr lang="en-U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TextBox 6"/>
          <p:cNvSpPr txBox="1"/>
          <p:nvPr/>
        </p:nvSpPr>
        <p:spPr>
          <a:xfrm>
            <a:off x="228600" y="1600200"/>
            <a:ext cx="7315199" cy="4247317"/>
          </a:xfrm>
          <a:prstGeom prst="rect">
            <a:avLst/>
          </a:prstGeom>
          <a:noFill/>
        </p:spPr>
        <p:txBody>
          <a:bodyPr wrap="square" rtlCol="0">
            <a:spAutoFit/>
          </a:bodyPr>
          <a:lstStyle/>
          <a:p>
            <a:pPr algn="just"/>
            <a:r>
              <a:rPr lang="en-US" sz="2800" dirty="0" smtClean="0">
                <a:solidFill>
                  <a:schemeClr val="accent1">
                    <a:lumMod val="75000"/>
                  </a:schemeClr>
                </a:solidFill>
                <a:latin typeface="Constantia" pitchFamily="18" charset="0"/>
              </a:rPr>
              <a:t>Corporate social responsibility is basically a concept whereby companies decide voluntarily to contribute to a better society and a cleaner environment. Corporate social responsibility is represented by the contributions undertaken by companies to society through its business activities and its social investment. This is also to connect the Concept of sustainable development to the company’s level.</a:t>
            </a:r>
          </a:p>
          <a:p>
            <a:endParaRPr lang="en-US" dirty="0"/>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4800" y="0"/>
            <a:ext cx="74676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1338444020_Sensile_policy_EN.454x340.jpg"/>
          <p:cNvPicPr>
            <a:picLocks noChangeAspect="1"/>
          </p:cNvPicPr>
          <p:nvPr/>
        </p:nvPicPr>
        <p:blipFill>
          <a:blip r:embed="rId2"/>
          <a:stretch>
            <a:fillRect/>
          </a:stretch>
        </p:blipFill>
        <p:spPr>
          <a:xfrm>
            <a:off x="0" y="1066800"/>
            <a:ext cx="8153400" cy="5791200"/>
          </a:xfrm>
          <a:prstGeom prst="rect">
            <a:avLst/>
          </a:prstGeom>
        </p:spPr>
      </p:pic>
      <p:sp>
        <p:nvSpPr>
          <p:cNvPr id="2" name="Title 1"/>
          <p:cNvSpPr>
            <a:spLocks noGrp="1"/>
          </p:cNvSpPr>
          <p:nvPr>
            <p:ph type="title"/>
          </p:nvPr>
        </p:nvSpPr>
        <p:spPr>
          <a:xfrm>
            <a:off x="457200" y="0"/>
            <a:ext cx="7242048" cy="838200"/>
          </a:xfrm>
        </p:spPr>
        <p:txBody>
          <a:bodyPr>
            <a:normAutofit/>
          </a:bodyPr>
          <a:lstStyle/>
          <a:p>
            <a:pPr algn="ctr"/>
            <a:r>
              <a:rPr lang="en-US" sz="44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CSR RELATES TO:</a:t>
            </a:r>
            <a:endParaRPr lang="en-US" sz="4400"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52400" y="0"/>
            <a:ext cx="77724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7242048" cy="838200"/>
          </a:xfrm>
        </p:spPr>
        <p:txBody>
          <a:bodyPr>
            <a:normAutofit/>
          </a:bodyPr>
          <a:lstStyle/>
          <a:p>
            <a:pPr algn="ctr"/>
            <a:r>
              <a:rPr lang="en-US" sz="48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CSR INCLUDES:</a:t>
            </a:r>
            <a:endParaRPr lang="en-US" sz="4800"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4" name="Diagram 3"/>
          <p:cNvGraphicFramePr/>
          <p:nvPr/>
        </p:nvGraphicFramePr>
        <p:xfrm>
          <a:off x="228600" y="1600200"/>
          <a:ext cx="76962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ooter Placeholder 5"/>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04800" y="0"/>
            <a:ext cx="75438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7242048" cy="914400"/>
          </a:xfrm>
        </p:spPr>
        <p:txBody>
          <a:bodyPr>
            <a:normAutofit/>
          </a:bodyPr>
          <a:lstStyle/>
          <a:p>
            <a:pPr algn="ctr"/>
            <a:r>
              <a:rPr lang="en-US" sz="44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WHY CSR ?</a:t>
            </a:r>
            <a:endParaRPr lang="en-US" sz="4400"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extBox 5"/>
          <p:cNvSpPr txBox="1"/>
          <p:nvPr/>
        </p:nvSpPr>
        <p:spPr>
          <a:xfrm>
            <a:off x="0" y="1600200"/>
            <a:ext cx="8169224" cy="3816429"/>
          </a:xfrm>
          <a:prstGeom prst="rect">
            <a:avLst/>
          </a:prstGeom>
          <a:noFill/>
        </p:spPr>
        <p:txBody>
          <a:bodyPr wrap="none" rtlCol="0">
            <a:spAutoFit/>
          </a:bodyPr>
          <a:lstStyle/>
          <a:p>
            <a:pPr>
              <a:buFont typeface="Wingdings" pitchFamily="2" charset="2"/>
              <a:buChar char="q"/>
            </a:pPr>
            <a:r>
              <a:rPr lang="en-US" sz="2200" dirty="0" smtClean="0"/>
              <a:t> </a:t>
            </a:r>
            <a:r>
              <a:rPr lang="en-US" sz="2200" b="1" dirty="0" smtClean="0">
                <a:solidFill>
                  <a:schemeClr val="accent1">
                    <a:lumMod val="75000"/>
                  </a:schemeClr>
                </a:solidFill>
              </a:rPr>
              <a:t>Consumers &amp; Investors:</a:t>
            </a:r>
          </a:p>
          <a:p>
            <a:r>
              <a:rPr lang="en-US" sz="2200" dirty="0" smtClean="0"/>
              <a:t>    </a:t>
            </a:r>
            <a:r>
              <a:rPr lang="en-US" sz="2200" dirty="0" smtClean="0">
                <a:solidFill>
                  <a:schemeClr val="accent1">
                    <a:lumMod val="60000"/>
                    <a:lumOff val="40000"/>
                  </a:schemeClr>
                </a:solidFill>
              </a:rPr>
              <a:t>Growing expectation for </a:t>
            </a:r>
            <a:r>
              <a:rPr lang="en-US" sz="2200" dirty="0" err="1" smtClean="0">
                <a:solidFill>
                  <a:schemeClr val="accent1">
                    <a:lumMod val="60000"/>
                    <a:lumOff val="40000"/>
                  </a:schemeClr>
                </a:solidFill>
              </a:rPr>
              <a:t>organisations</a:t>
            </a:r>
            <a:r>
              <a:rPr lang="en-US" sz="2200" dirty="0" smtClean="0">
                <a:solidFill>
                  <a:schemeClr val="accent1">
                    <a:lumMod val="60000"/>
                    <a:lumOff val="40000"/>
                  </a:schemeClr>
                </a:solidFill>
              </a:rPr>
              <a:t> to behave responsibly</a:t>
            </a:r>
          </a:p>
          <a:p>
            <a:endParaRPr lang="en-US" sz="2200" dirty="0" smtClean="0"/>
          </a:p>
          <a:p>
            <a:pPr>
              <a:buFont typeface="Wingdings" pitchFamily="2" charset="2"/>
              <a:buChar char="q"/>
            </a:pPr>
            <a:r>
              <a:rPr lang="en-US" sz="2200" dirty="0" smtClean="0"/>
              <a:t> </a:t>
            </a:r>
            <a:r>
              <a:rPr lang="en-US" sz="2200" b="1" dirty="0" smtClean="0">
                <a:solidFill>
                  <a:schemeClr val="accent1">
                    <a:lumMod val="75000"/>
                  </a:schemeClr>
                </a:solidFill>
              </a:rPr>
              <a:t>Consumer awareness:</a:t>
            </a:r>
            <a:r>
              <a:rPr lang="en-US" sz="2200" dirty="0" smtClean="0"/>
              <a:t/>
            </a:r>
            <a:br>
              <a:rPr lang="en-US" sz="2200" dirty="0" smtClean="0"/>
            </a:br>
            <a:r>
              <a:rPr lang="en-US" sz="2200" dirty="0" smtClean="0"/>
              <a:t>    </a:t>
            </a:r>
            <a:r>
              <a:rPr lang="en-US" sz="2200" dirty="0" smtClean="0">
                <a:solidFill>
                  <a:schemeClr val="accent1">
                    <a:lumMod val="60000"/>
                    <a:lumOff val="40000"/>
                  </a:schemeClr>
                </a:solidFill>
              </a:rPr>
              <a:t>Green and Ethical consumerism</a:t>
            </a:r>
          </a:p>
          <a:p>
            <a:pPr>
              <a:buFont typeface="Wingdings" pitchFamily="2" charset="2"/>
              <a:buChar char="q"/>
            </a:pPr>
            <a:endParaRPr lang="en-US" sz="2200" dirty="0" smtClean="0"/>
          </a:p>
          <a:p>
            <a:pPr>
              <a:buFont typeface="Wingdings" pitchFamily="2" charset="2"/>
              <a:buChar char="q"/>
            </a:pPr>
            <a:r>
              <a:rPr lang="en-US" sz="2200" dirty="0" smtClean="0"/>
              <a:t> </a:t>
            </a:r>
            <a:r>
              <a:rPr lang="en-US" sz="2200" b="1" dirty="0" smtClean="0">
                <a:solidFill>
                  <a:schemeClr val="accent1">
                    <a:lumMod val="75000"/>
                  </a:schemeClr>
                </a:solidFill>
              </a:rPr>
              <a:t>Legislation:</a:t>
            </a:r>
            <a:r>
              <a:rPr lang="en-US" sz="2200" dirty="0" smtClean="0"/>
              <a:t/>
            </a:r>
            <a:br>
              <a:rPr lang="en-US" sz="2200" dirty="0" smtClean="0"/>
            </a:br>
            <a:r>
              <a:rPr lang="en-US" sz="2200" dirty="0" smtClean="0">
                <a:solidFill>
                  <a:schemeClr val="accent1">
                    <a:lumMod val="60000"/>
                    <a:lumOff val="40000"/>
                  </a:schemeClr>
                </a:solidFill>
              </a:rPr>
              <a:t>    Sustainability , Codes of practice</a:t>
            </a:r>
          </a:p>
          <a:p>
            <a:pPr>
              <a:buFont typeface="Wingdings" pitchFamily="2" charset="2"/>
              <a:buChar char="q"/>
            </a:pPr>
            <a:endParaRPr lang="en-US" sz="2200" dirty="0" smtClean="0"/>
          </a:p>
          <a:p>
            <a:pPr>
              <a:buFont typeface="Wingdings" pitchFamily="2" charset="2"/>
              <a:buChar char="q"/>
            </a:pPr>
            <a:r>
              <a:rPr lang="en-US" sz="2200" dirty="0" smtClean="0"/>
              <a:t> </a:t>
            </a:r>
            <a:r>
              <a:rPr lang="en-US" sz="2200" b="1" dirty="0" smtClean="0">
                <a:solidFill>
                  <a:schemeClr val="accent1">
                    <a:lumMod val="75000"/>
                  </a:schemeClr>
                </a:solidFill>
              </a:rPr>
              <a:t>Globalization:</a:t>
            </a:r>
            <a:r>
              <a:rPr lang="en-US" sz="2200" dirty="0" smtClean="0"/>
              <a:t/>
            </a:r>
            <a:br>
              <a:rPr lang="en-US" sz="2200" dirty="0" smtClean="0"/>
            </a:br>
            <a:r>
              <a:rPr lang="en-US" sz="2200" dirty="0" smtClean="0"/>
              <a:t>    </a:t>
            </a:r>
            <a:r>
              <a:rPr lang="en-US" sz="2200" dirty="0" smtClean="0">
                <a:solidFill>
                  <a:schemeClr val="accent1">
                    <a:lumMod val="60000"/>
                    <a:lumOff val="40000"/>
                  </a:schemeClr>
                </a:solidFill>
              </a:rPr>
              <a:t>Adoption of Best Practice , Consumer &amp; Legal Acceptance</a:t>
            </a:r>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28600" y="0"/>
            <a:ext cx="76200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7242048" cy="838200"/>
          </a:xfrm>
        </p:spPr>
        <p:txBody>
          <a:bodyPr/>
          <a:lstStyle/>
          <a:p>
            <a:pPr algn="ctr"/>
            <a: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BUSINESS ADVANTAGES</a:t>
            </a:r>
            <a:endParaRPr lang="en-US"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Box 3"/>
          <p:cNvSpPr txBox="1"/>
          <p:nvPr/>
        </p:nvSpPr>
        <p:spPr>
          <a:xfrm>
            <a:off x="304800" y="1676400"/>
            <a:ext cx="7376635" cy="4493538"/>
          </a:xfrm>
          <a:prstGeom prst="rect">
            <a:avLst/>
          </a:prstGeom>
          <a:noFill/>
        </p:spPr>
        <p:txBody>
          <a:bodyPr wrap="none" rtlCol="0">
            <a:spAutoFit/>
          </a:bodyPr>
          <a:lstStyle/>
          <a:p>
            <a:pPr>
              <a:buFont typeface="Wingdings" pitchFamily="2" charset="2"/>
              <a:buChar char="q"/>
            </a:pPr>
            <a:r>
              <a:rPr lang="en-US" sz="2600" dirty="0" smtClean="0"/>
              <a:t> </a:t>
            </a:r>
            <a:r>
              <a:rPr lang="en-US" sz="2600" b="1" dirty="0" smtClean="0">
                <a:solidFill>
                  <a:schemeClr val="accent1">
                    <a:lumMod val="75000"/>
                  </a:schemeClr>
                </a:solidFill>
              </a:rPr>
              <a:t>Human Resources</a:t>
            </a:r>
          </a:p>
          <a:p>
            <a:pPr lvl="1">
              <a:buFont typeface="Wingdings" pitchFamily="2" charset="2"/>
              <a:buChar char="v"/>
            </a:pPr>
            <a:r>
              <a:rPr lang="en-US" sz="2600" dirty="0" smtClean="0">
                <a:solidFill>
                  <a:schemeClr val="accent1">
                    <a:lumMod val="60000"/>
                    <a:lumOff val="40000"/>
                  </a:schemeClr>
                </a:solidFill>
              </a:rPr>
              <a:t>Recruitment, retention and morale of staff</a:t>
            </a:r>
          </a:p>
          <a:p>
            <a:pPr>
              <a:buFont typeface="Wingdings" pitchFamily="2" charset="2"/>
              <a:buChar char="q"/>
            </a:pPr>
            <a:r>
              <a:rPr lang="en-US" sz="2600" b="1" dirty="0" smtClean="0"/>
              <a:t> </a:t>
            </a:r>
            <a:r>
              <a:rPr lang="en-US" sz="2600" b="1" dirty="0" smtClean="0">
                <a:solidFill>
                  <a:schemeClr val="accent1">
                    <a:lumMod val="75000"/>
                  </a:schemeClr>
                </a:solidFill>
              </a:rPr>
              <a:t>Risk Management</a:t>
            </a:r>
          </a:p>
          <a:p>
            <a:pPr lvl="1">
              <a:buFont typeface="Wingdings" pitchFamily="2" charset="2"/>
              <a:buChar char="v"/>
            </a:pPr>
            <a:r>
              <a:rPr lang="en-US" sz="2600" dirty="0" smtClean="0">
                <a:solidFill>
                  <a:schemeClr val="accent1">
                    <a:lumMod val="60000"/>
                    <a:lumOff val="40000"/>
                  </a:schemeClr>
                </a:solidFill>
              </a:rPr>
              <a:t>Investment in “Ethical Brand Equity”</a:t>
            </a:r>
          </a:p>
          <a:p>
            <a:pPr lvl="1">
              <a:buFont typeface="Wingdings" pitchFamily="2" charset="2"/>
              <a:buChar char="v"/>
            </a:pPr>
            <a:r>
              <a:rPr lang="en-US" sz="2600" dirty="0" err="1" smtClean="0">
                <a:solidFill>
                  <a:schemeClr val="accent1">
                    <a:lumMod val="60000"/>
                    <a:lumOff val="40000"/>
                  </a:schemeClr>
                </a:solidFill>
              </a:rPr>
              <a:t>Greenwash</a:t>
            </a:r>
            <a:r>
              <a:rPr lang="en-US" sz="2600" dirty="0" smtClean="0">
                <a:solidFill>
                  <a:schemeClr val="accent1">
                    <a:lumMod val="60000"/>
                    <a:lumOff val="40000"/>
                  </a:schemeClr>
                </a:solidFill>
              </a:rPr>
              <a:t> </a:t>
            </a:r>
            <a:r>
              <a:rPr lang="en-US" sz="2600" dirty="0" err="1" smtClean="0">
                <a:solidFill>
                  <a:schemeClr val="accent1">
                    <a:lumMod val="60000"/>
                    <a:lumOff val="40000"/>
                  </a:schemeClr>
                </a:solidFill>
              </a:rPr>
              <a:t>Effest</a:t>
            </a:r>
            <a:endParaRPr lang="en-US" sz="2600" dirty="0" smtClean="0">
              <a:solidFill>
                <a:schemeClr val="accent1">
                  <a:lumMod val="60000"/>
                  <a:lumOff val="40000"/>
                </a:schemeClr>
              </a:solidFill>
            </a:endParaRPr>
          </a:p>
          <a:p>
            <a:pPr>
              <a:buFont typeface="Wingdings" pitchFamily="2" charset="2"/>
              <a:buChar char="q"/>
            </a:pPr>
            <a:r>
              <a:rPr lang="en-US" sz="2600" b="1" dirty="0" smtClean="0"/>
              <a:t> </a:t>
            </a:r>
            <a:r>
              <a:rPr lang="en-US" sz="2600" b="1" dirty="0" smtClean="0">
                <a:solidFill>
                  <a:schemeClr val="accent1">
                    <a:lumMod val="75000"/>
                  </a:schemeClr>
                </a:solidFill>
              </a:rPr>
              <a:t>Brand Differentiation</a:t>
            </a:r>
          </a:p>
          <a:p>
            <a:pPr lvl="1">
              <a:buFont typeface="Wingdings" pitchFamily="2" charset="2"/>
              <a:buChar char="v"/>
            </a:pPr>
            <a:r>
              <a:rPr lang="en-US" sz="2600" dirty="0" smtClean="0">
                <a:solidFill>
                  <a:schemeClr val="accent1">
                    <a:lumMod val="60000"/>
                    <a:lumOff val="40000"/>
                  </a:schemeClr>
                </a:solidFill>
              </a:rPr>
              <a:t>As USP</a:t>
            </a:r>
          </a:p>
          <a:p>
            <a:pPr lvl="1">
              <a:buFont typeface="Wingdings" pitchFamily="2" charset="2"/>
              <a:buChar char="v"/>
            </a:pPr>
            <a:r>
              <a:rPr lang="en-US" sz="2600" dirty="0" smtClean="0">
                <a:solidFill>
                  <a:schemeClr val="accent1">
                    <a:lumMod val="60000"/>
                    <a:lumOff val="40000"/>
                  </a:schemeClr>
                </a:solidFill>
              </a:rPr>
              <a:t>Build brand loyalty</a:t>
            </a:r>
          </a:p>
          <a:p>
            <a:pPr lvl="1">
              <a:buFont typeface="Wingdings" pitchFamily="2" charset="2"/>
              <a:buChar char="v"/>
            </a:pPr>
            <a:r>
              <a:rPr lang="en-US" sz="2600" dirty="0" smtClean="0">
                <a:solidFill>
                  <a:schemeClr val="accent1">
                    <a:lumMod val="60000"/>
                    <a:lumOff val="40000"/>
                  </a:schemeClr>
                </a:solidFill>
              </a:rPr>
              <a:t>Reputation &amp; brand attractiveness</a:t>
            </a:r>
          </a:p>
          <a:p>
            <a:pPr lvl="1">
              <a:buFont typeface="Wingdings" pitchFamily="2" charset="2"/>
              <a:buChar char="v"/>
            </a:pPr>
            <a:r>
              <a:rPr lang="en-US" sz="2600" dirty="0" smtClean="0">
                <a:solidFill>
                  <a:schemeClr val="accent1">
                    <a:lumMod val="60000"/>
                    <a:lumOff val="40000"/>
                  </a:schemeClr>
                </a:solidFill>
              </a:rPr>
              <a:t>Addresses issues by being proactive</a:t>
            </a:r>
          </a:p>
          <a:p>
            <a:endParaRPr lang="en-US" sz="2600" dirty="0" smtClean="0"/>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28600" y="0"/>
            <a:ext cx="76200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0"/>
            <a:ext cx="7242048" cy="838200"/>
          </a:xfrm>
        </p:spPr>
        <p:txBody>
          <a:bodyPr/>
          <a:lstStyle/>
          <a:p>
            <a:pPr algn="ctr"/>
            <a: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BUSINESS ADVANTAGES</a:t>
            </a:r>
            <a:endParaRPr lang="en-US"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Box 3"/>
          <p:cNvSpPr txBox="1"/>
          <p:nvPr/>
        </p:nvSpPr>
        <p:spPr>
          <a:xfrm>
            <a:off x="304801" y="1371600"/>
            <a:ext cx="7772400" cy="5262979"/>
          </a:xfrm>
          <a:prstGeom prst="rect">
            <a:avLst/>
          </a:prstGeom>
          <a:noFill/>
        </p:spPr>
        <p:txBody>
          <a:bodyPr wrap="square" rtlCol="0">
            <a:spAutoFit/>
          </a:bodyPr>
          <a:lstStyle/>
          <a:p>
            <a:pPr>
              <a:buFont typeface="Wingdings" pitchFamily="2" charset="2"/>
              <a:buChar char="q"/>
            </a:pPr>
            <a:r>
              <a:rPr lang="en-US" sz="2400" dirty="0" smtClean="0"/>
              <a:t> </a:t>
            </a:r>
            <a:r>
              <a:rPr lang="en-US" sz="2400" b="1" dirty="0" smtClean="0">
                <a:solidFill>
                  <a:schemeClr val="accent1">
                    <a:lumMod val="75000"/>
                  </a:schemeClr>
                </a:solidFill>
              </a:rPr>
              <a:t>Business Development</a:t>
            </a:r>
          </a:p>
          <a:p>
            <a:pPr lvl="1">
              <a:buFont typeface="Wingdings" pitchFamily="2" charset="2"/>
              <a:buChar char="v"/>
            </a:pPr>
            <a:r>
              <a:rPr lang="en-US" sz="2400" dirty="0" smtClean="0">
                <a:solidFill>
                  <a:schemeClr val="accent1">
                    <a:lumMod val="60000"/>
                    <a:lumOff val="40000"/>
                  </a:schemeClr>
                </a:solidFill>
              </a:rPr>
              <a:t>New markets, products &amp; services</a:t>
            </a:r>
          </a:p>
          <a:p>
            <a:pPr lvl="1">
              <a:buFont typeface="Wingdings" pitchFamily="2" charset="2"/>
              <a:buChar char="v"/>
            </a:pPr>
            <a:r>
              <a:rPr lang="en-US" sz="2400" dirty="0" smtClean="0">
                <a:solidFill>
                  <a:schemeClr val="accent1">
                    <a:lumMod val="60000"/>
                    <a:lumOff val="40000"/>
                  </a:schemeClr>
                </a:solidFill>
              </a:rPr>
              <a:t>Addresses social issues business caused and</a:t>
            </a:r>
            <a:br>
              <a:rPr lang="en-US" sz="2400" dirty="0" smtClean="0">
                <a:solidFill>
                  <a:schemeClr val="accent1">
                    <a:lumMod val="60000"/>
                    <a:lumOff val="40000"/>
                  </a:schemeClr>
                </a:solidFill>
              </a:rPr>
            </a:br>
            <a:r>
              <a:rPr lang="en-US" sz="2400" dirty="0" smtClean="0">
                <a:solidFill>
                  <a:schemeClr val="accent1">
                    <a:lumMod val="60000"/>
                    <a:lumOff val="40000"/>
                  </a:schemeClr>
                </a:solidFill>
              </a:rPr>
              <a:t>   allows business to be part of the solution</a:t>
            </a:r>
          </a:p>
          <a:p>
            <a:pPr lvl="1">
              <a:buFont typeface="Wingdings" pitchFamily="2" charset="2"/>
              <a:buChar char="v"/>
            </a:pPr>
            <a:r>
              <a:rPr lang="en-US" sz="2400" dirty="0" smtClean="0">
                <a:solidFill>
                  <a:schemeClr val="accent1">
                    <a:lumMod val="60000"/>
                    <a:lumOff val="40000"/>
                  </a:schemeClr>
                </a:solidFill>
              </a:rPr>
              <a:t>Protects business self-interest</a:t>
            </a:r>
          </a:p>
          <a:p>
            <a:pPr>
              <a:buFont typeface="Wingdings" pitchFamily="2" charset="2"/>
              <a:buChar char="q"/>
            </a:pPr>
            <a:r>
              <a:rPr lang="en-US" sz="2400" b="1" dirty="0" smtClean="0"/>
              <a:t> </a:t>
            </a:r>
            <a:r>
              <a:rPr lang="en-US" sz="2400" b="1" dirty="0" smtClean="0">
                <a:solidFill>
                  <a:schemeClr val="accent1">
                    <a:lumMod val="75000"/>
                  </a:schemeClr>
                </a:solidFill>
              </a:rPr>
              <a:t>Resources Management</a:t>
            </a:r>
          </a:p>
          <a:p>
            <a:pPr lvl="1">
              <a:buFont typeface="Wingdings" pitchFamily="2" charset="2"/>
              <a:buChar char="v"/>
            </a:pPr>
            <a:r>
              <a:rPr lang="en-US" sz="2400" dirty="0" smtClean="0">
                <a:solidFill>
                  <a:schemeClr val="accent1">
                    <a:lumMod val="60000"/>
                    <a:lumOff val="40000"/>
                  </a:schemeClr>
                </a:solidFill>
              </a:rPr>
              <a:t>Better management &amp; conservation of</a:t>
            </a:r>
            <a:br>
              <a:rPr lang="en-US" sz="2400" dirty="0" smtClean="0">
                <a:solidFill>
                  <a:schemeClr val="accent1">
                    <a:lumMod val="60000"/>
                    <a:lumOff val="40000"/>
                  </a:schemeClr>
                </a:solidFill>
              </a:rPr>
            </a:br>
            <a:r>
              <a:rPr lang="en-US" sz="2400" dirty="0" smtClean="0">
                <a:solidFill>
                  <a:schemeClr val="accent1">
                    <a:lumMod val="60000"/>
                    <a:lumOff val="40000"/>
                  </a:schemeClr>
                </a:solidFill>
              </a:rPr>
              <a:t>   strategic assets</a:t>
            </a:r>
          </a:p>
          <a:p>
            <a:pPr lvl="1">
              <a:buFont typeface="Wingdings" pitchFamily="2" charset="2"/>
              <a:buChar char="v"/>
            </a:pPr>
            <a:r>
              <a:rPr lang="en-US" sz="2400" dirty="0" smtClean="0">
                <a:solidFill>
                  <a:schemeClr val="accent1">
                    <a:lumMod val="60000"/>
                    <a:lumOff val="40000"/>
                  </a:schemeClr>
                </a:solidFill>
              </a:rPr>
              <a:t>Addresses issues by using business resources</a:t>
            </a:r>
            <a:br>
              <a:rPr lang="en-US" sz="2400" dirty="0" smtClean="0">
                <a:solidFill>
                  <a:schemeClr val="accent1">
                    <a:lumMod val="60000"/>
                    <a:lumOff val="40000"/>
                  </a:schemeClr>
                </a:solidFill>
              </a:rPr>
            </a:br>
            <a:r>
              <a:rPr lang="en-US" sz="2400" dirty="0" smtClean="0">
                <a:solidFill>
                  <a:schemeClr val="accent1">
                    <a:lumMod val="60000"/>
                    <a:lumOff val="40000"/>
                  </a:schemeClr>
                </a:solidFill>
              </a:rPr>
              <a:t>   &amp; expertise</a:t>
            </a:r>
          </a:p>
          <a:p>
            <a:pPr>
              <a:buFont typeface="Wingdings" pitchFamily="2" charset="2"/>
              <a:buChar char="q"/>
            </a:pPr>
            <a:r>
              <a:rPr lang="en-US" sz="2400" b="1" dirty="0" smtClean="0"/>
              <a:t> </a:t>
            </a:r>
            <a:r>
              <a:rPr lang="en-US" sz="2400" b="1" dirty="0" smtClean="0">
                <a:solidFill>
                  <a:schemeClr val="accent1">
                    <a:lumMod val="75000"/>
                  </a:schemeClr>
                </a:solidFill>
              </a:rPr>
              <a:t>Stakeholder Management</a:t>
            </a:r>
          </a:p>
          <a:p>
            <a:pPr lvl="1">
              <a:buFont typeface="Wingdings" pitchFamily="2" charset="2"/>
              <a:buChar char="v"/>
            </a:pPr>
            <a:r>
              <a:rPr lang="en-US" sz="2400" dirty="0" smtClean="0">
                <a:solidFill>
                  <a:schemeClr val="accent1">
                    <a:lumMod val="60000"/>
                    <a:lumOff val="40000"/>
                  </a:schemeClr>
                </a:solidFill>
              </a:rPr>
              <a:t>Better internal &amp; external relationships</a:t>
            </a:r>
          </a:p>
          <a:p>
            <a:pPr lvl="1">
              <a:buFont typeface="Wingdings" pitchFamily="2" charset="2"/>
              <a:buChar char="v"/>
            </a:pPr>
            <a:r>
              <a:rPr lang="en-US" sz="2400" dirty="0" smtClean="0">
                <a:solidFill>
                  <a:schemeClr val="accent1">
                    <a:lumMod val="60000"/>
                    <a:lumOff val="40000"/>
                  </a:schemeClr>
                </a:solidFill>
              </a:rPr>
              <a:t>Freedom of operation: reduce govt., public, NGO</a:t>
            </a:r>
            <a:br>
              <a:rPr lang="en-US" sz="2400" dirty="0" smtClean="0">
                <a:solidFill>
                  <a:schemeClr val="accent1">
                    <a:lumMod val="60000"/>
                    <a:lumOff val="40000"/>
                  </a:schemeClr>
                </a:solidFill>
              </a:rPr>
            </a:br>
            <a:r>
              <a:rPr lang="en-US" sz="2400" dirty="0" smtClean="0">
                <a:solidFill>
                  <a:schemeClr val="accent1">
                    <a:lumMod val="60000"/>
                    <a:lumOff val="40000"/>
                  </a:schemeClr>
                </a:solidFill>
              </a:rPr>
              <a:t>   intervention in organization</a:t>
            </a:r>
            <a:endParaRPr lang="en-US" sz="2400" dirty="0" smtClean="0"/>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52400" y="0"/>
            <a:ext cx="77724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304800"/>
            <a:ext cx="8153400" cy="1295400"/>
          </a:xfrm>
        </p:spPr>
        <p:txBody>
          <a:bodyPr>
            <a:normAutofit fontScale="90000"/>
          </a:bodyPr>
          <a:lstStyle/>
          <a:p>
            <a:pPr algn="ctr"/>
            <a: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Companies Act, 2013 Provisions </a:t>
            </a:r>
            <a:b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(CSR)</a:t>
            </a:r>
            <a:br>
              <a:rPr lang="en-US"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US" b="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Rectangle 4"/>
          <p:cNvSpPr/>
          <p:nvPr/>
        </p:nvSpPr>
        <p:spPr>
          <a:xfrm>
            <a:off x="533400" y="1905000"/>
            <a:ext cx="7086600" cy="2677656"/>
          </a:xfrm>
          <a:prstGeom prst="rect">
            <a:avLst/>
          </a:prstGeom>
        </p:spPr>
        <p:txBody>
          <a:bodyPr wrap="square">
            <a:spAutoFit/>
          </a:bodyPr>
          <a:lstStyle/>
          <a:p>
            <a:r>
              <a:rPr lang="en-US" sz="2800" dirty="0" smtClean="0">
                <a:solidFill>
                  <a:schemeClr val="tx2">
                    <a:lumMod val="60000"/>
                    <a:lumOff val="40000"/>
                  </a:schemeClr>
                </a:solidFill>
              </a:rPr>
              <a:t>The Companies Act mandates companies having a net worth of Rs 500 </a:t>
            </a:r>
            <a:r>
              <a:rPr lang="en-US" sz="2800" dirty="0" err="1" smtClean="0">
                <a:solidFill>
                  <a:schemeClr val="tx2">
                    <a:lumMod val="60000"/>
                    <a:lumOff val="40000"/>
                  </a:schemeClr>
                </a:solidFill>
              </a:rPr>
              <a:t>crore</a:t>
            </a:r>
            <a:r>
              <a:rPr lang="en-US" sz="2800" dirty="0" smtClean="0">
                <a:solidFill>
                  <a:schemeClr val="tx2">
                    <a:lumMod val="60000"/>
                    <a:lumOff val="40000"/>
                  </a:schemeClr>
                </a:solidFill>
              </a:rPr>
              <a:t> or more; or a turnover of Rs 1000 </a:t>
            </a:r>
            <a:r>
              <a:rPr lang="en-US" sz="2800" dirty="0" err="1" smtClean="0">
                <a:solidFill>
                  <a:schemeClr val="tx2">
                    <a:lumMod val="60000"/>
                    <a:lumOff val="40000"/>
                  </a:schemeClr>
                </a:solidFill>
              </a:rPr>
              <a:t>crore</a:t>
            </a:r>
            <a:r>
              <a:rPr lang="en-US" sz="2800" dirty="0" smtClean="0">
                <a:solidFill>
                  <a:schemeClr val="tx2">
                    <a:lumMod val="60000"/>
                    <a:lumOff val="40000"/>
                  </a:schemeClr>
                </a:solidFill>
              </a:rPr>
              <a:t> or more; or a net profit of Rs 5 </a:t>
            </a:r>
            <a:r>
              <a:rPr lang="en-US" sz="2800" dirty="0" err="1" smtClean="0">
                <a:solidFill>
                  <a:schemeClr val="tx2">
                    <a:lumMod val="60000"/>
                    <a:lumOff val="40000"/>
                  </a:schemeClr>
                </a:solidFill>
              </a:rPr>
              <a:t>crore</a:t>
            </a:r>
            <a:r>
              <a:rPr lang="en-US" sz="2800" dirty="0" smtClean="0">
                <a:solidFill>
                  <a:schemeClr val="tx2">
                    <a:lumMod val="60000"/>
                    <a:lumOff val="40000"/>
                  </a:schemeClr>
                </a:solidFill>
              </a:rPr>
              <a:t> or more to have a CSR spend of at least 2% of their average net profit of past three years.</a:t>
            </a:r>
            <a:endParaRPr lang="en-US" sz="2800" dirty="0">
              <a:solidFill>
                <a:schemeClr val="tx2">
                  <a:lumMod val="60000"/>
                  <a:lumOff val="40000"/>
                </a:schemeClr>
              </a:solidFill>
            </a:endParaRPr>
          </a:p>
        </p:txBody>
      </p:sp>
      <p:sp>
        <p:nvSpPr>
          <p:cNvPr id="6" name="Footer Placeholder 5"/>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0" y="152400"/>
            <a:ext cx="8077200" cy="1295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75000"/>
                </a:schemeClr>
              </a:solidFill>
            </a:endParaRPr>
          </a:p>
        </p:txBody>
      </p:sp>
      <p:sp>
        <p:nvSpPr>
          <p:cNvPr id="2" name="Title 1"/>
          <p:cNvSpPr>
            <a:spLocks noGrp="1"/>
          </p:cNvSpPr>
          <p:nvPr>
            <p:ph type="title"/>
          </p:nvPr>
        </p:nvSpPr>
        <p:spPr>
          <a:xfrm>
            <a:off x="457200" y="533400"/>
            <a:ext cx="7242048" cy="1143000"/>
          </a:xfrm>
        </p:spPr>
        <p:txBody>
          <a:bodyPr>
            <a:noAutofit/>
          </a:bodyPr>
          <a:lstStyle/>
          <a:p>
            <a:pPr algn="ctr"/>
            <a:r>
              <a:rPr lang="en-US" sz="44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tantia" pitchFamily="18" charset="0"/>
              </a:rPr>
              <a:t>WHAT IS NGO ?</a:t>
            </a:r>
            <a:br>
              <a:rPr lang="en-US" sz="4400" b="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nstantia" pitchFamily="18" charset="0"/>
              </a:rPr>
            </a:br>
            <a:endParaRPr lang="en-US" sz="4400" b="0" cap="none"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nstantia" pitchFamily="18" charset="0"/>
            </a:endParaRPr>
          </a:p>
        </p:txBody>
      </p:sp>
      <p:sp>
        <p:nvSpPr>
          <p:cNvPr id="3" name="Rectangle 2"/>
          <p:cNvSpPr/>
          <p:nvPr/>
        </p:nvSpPr>
        <p:spPr>
          <a:xfrm>
            <a:off x="228600" y="2057400"/>
            <a:ext cx="4495800" cy="4708981"/>
          </a:xfrm>
          <a:prstGeom prst="rect">
            <a:avLst/>
          </a:prstGeom>
        </p:spPr>
        <p:txBody>
          <a:bodyPr wrap="square">
            <a:spAutoFit/>
          </a:bodyPr>
          <a:lstStyle/>
          <a:p>
            <a:r>
              <a:rPr lang="en-US" sz="2000" dirty="0" smtClean="0">
                <a:solidFill>
                  <a:schemeClr val="bg2">
                    <a:lumMod val="75000"/>
                  </a:schemeClr>
                </a:solidFill>
              </a:rPr>
              <a:t>A non-governmental organization (NGO) is any non-profit, voluntary citizens' group which is organized on a local, national or international level. Task-oriented and driven by people with a common interest, NGOs perform a variety of service and humanitarian functions, bring citizen concerns to Governments, advocate and monitor policies and encourage political participation through provision of information. Some are organized around specific issues, such as human rights, environment or health.</a:t>
            </a:r>
            <a:endParaRPr lang="en-US" sz="2000" dirty="0">
              <a:solidFill>
                <a:schemeClr val="bg2">
                  <a:lumMod val="75000"/>
                </a:schemeClr>
              </a:solidFill>
            </a:endParaRPr>
          </a:p>
        </p:txBody>
      </p:sp>
      <p:pic>
        <p:nvPicPr>
          <p:cNvPr id="5" name="Picture 4" descr="9-250x250.jpg"/>
          <p:cNvPicPr>
            <a:picLocks noChangeAspect="1"/>
          </p:cNvPicPr>
          <p:nvPr/>
        </p:nvPicPr>
        <p:blipFill>
          <a:blip r:embed="rId2"/>
          <a:stretch>
            <a:fillRect/>
          </a:stretch>
        </p:blipFill>
        <p:spPr>
          <a:xfrm>
            <a:off x="4495800" y="2057400"/>
            <a:ext cx="3505200" cy="4572000"/>
          </a:xfrm>
          <a:prstGeom prst="rect">
            <a:avLst/>
          </a:prstGeom>
        </p:spPr>
      </p:pic>
      <p:sp>
        <p:nvSpPr>
          <p:cNvPr id="6" name="Footer Placeholder 5"/>
          <p:cNvSpPr>
            <a:spLocks noGrp="1"/>
          </p:cNvSpPr>
          <p:nvPr>
            <p:ph type="ftr" sz="quarter" idx="11"/>
          </p:nvPr>
        </p:nvSpPr>
        <p:spPr/>
        <p:txBody>
          <a:bodyPr/>
          <a:lstStyle/>
          <a:p>
            <a:r>
              <a:rPr lang="en-US" smtClean="0"/>
              <a:t>www.facebook.com/jackysethia</a:t>
            </a: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235</TotalTime>
  <Words>737</Words>
  <Application>Microsoft Office PowerPoint</Application>
  <PresentationFormat>On-screen Show (4:3)</PresentationFormat>
  <Paragraphs>117</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Opulent</vt:lpstr>
      <vt:lpstr>Slide 1</vt:lpstr>
      <vt:lpstr>Slide 2</vt:lpstr>
      <vt:lpstr>CSR RELATES TO:</vt:lpstr>
      <vt:lpstr>CSR INCLUDES:</vt:lpstr>
      <vt:lpstr>WHY CSR ?</vt:lpstr>
      <vt:lpstr>BUSINESS ADVANTAGES</vt:lpstr>
      <vt:lpstr>BUSINESS ADVANTAGES</vt:lpstr>
      <vt:lpstr>     Companies Act, 2013 Provisions  (CSR) </vt:lpstr>
      <vt:lpstr>WHAT IS NGO ? </vt:lpstr>
      <vt:lpstr>REGISTRATION OF NGO</vt:lpstr>
      <vt:lpstr>Comparison among Trust, Society and Non profit Company </vt:lpstr>
      <vt:lpstr>SPECIAL LICENSING</vt:lpstr>
      <vt:lpstr>TAX BENEFITS FOR DONATIONS TO NGO’s</vt:lpstr>
      <vt:lpstr>Slide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rcc</cp:lastModifiedBy>
  <cp:revision>37</cp:revision>
  <dcterms:created xsi:type="dcterms:W3CDTF">2006-08-16T00:00:00Z</dcterms:created>
  <dcterms:modified xsi:type="dcterms:W3CDTF">2013-10-22T10:05:48Z</dcterms:modified>
</cp:coreProperties>
</file>