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sldIdLst>
    <p:sldId id="256" r:id="rId2"/>
    <p:sldId id="257" r:id="rId3"/>
    <p:sldId id="258" r:id="rId4"/>
    <p:sldId id="259" r:id="rId5"/>
    <p:sldId id="260" r:id="rId6"/>
    <p:sldId id="261" r:id="rId7"/>
    <p:sldId id="262" r:id="rId8"/>
    <p:sldId id="264" r:id="rId9"/>
    <p:sldId id="265" r:id="rId10"/>
  </p:sldIdLst>
  <p:sldSz cx="9144000" cy="6858000" type="screen4x3"/>
  <p:notesSz cx="6858000" cy="9144000"/>
  <p:defaultTextStyle>
    <a:defPPr>
      <a:defRPr lang="en-US"/>
    </a:defPPr>
    <a:lvl1pPr algn="l" rtl="0" fontAlgn="base">
      <a:spcBef>
        <a:spcPct val="0"/>
      </a:spcBef>
      <a:spcAft>
        <a:spcPct val="0"/>
      </a:spcAft>
      <a:defRPr sz="3600" kern="1200">
        <a:solidFill>
          <a:schemeClr val="tx1"/>
        </a:solidFill>
        <a:latin typeface="Arial" charset="0"/>
        <a:ea typeface="+mn-ea"/>
        <a:cs typeface="Arial" charset="0"/>
      </a:defRPr>
    </a:lvl1pPr>
    <a:lvl2pPr marL="457200" algn="l" rtl="0" fontAlgn="base">
      <a:spcBef>
        <a:spcPct val="0"/>
      </a:spcBef>
      <a:spcAft>
        <a:spcPct val="0"/>
      </a:spcAft>
      <a:defRPr sz="3600" kern="1200">
        <a:solidFill>
          <a:schemeClr val="tx1"/>
        </a:solidFill>
        <a:latin typeface="Arial" charset="0"/>
        <a:ea typeface="+mn-ea"/>
        <a:cs typeface="Arial" charset="0"/>
      </a:defRPr>
    </a:lvl2pPr>
    <a:lvl3pPr marL="914400" algn="l" rtl="0" fontAlgn="base">
      <a:spcBef>
        <a:spcPct val="0"/>
      </a:spcBef>
      <a:spcAft>
        <a:spcPct val="0"/>
      </a:spcAft>
      <a:defRPr sz="3600" kern="1200">
        <a:solidFill>
          <a:schemeClr val="tx1"/>
        </a:solidFill>
        <a:latin typeface="Arial" charset="0"/>
        <a:ea typeface="+mn-ea"/>
        <a:cs typeface="Arial" charset="0"/>
      </a:defRPr>
    </a:lvl3pPr>
    <a:lvl4pPr marL="1371600" algn="l" rtl="0" fontAlgn="base">
      <a:spcBef>
        <a:spcPct val="0"/>
      </a:spcBef>
      <a:spcAft>
        <a:spcPct val="0"/>
      </a:spcAft>
      <a:defRPr sz="3600" kern="1200">
        <a:solidFill>
          <a:schemeClr val="tx1"/>
        </a:solidFill>
        <a:latin typeface="Arial" charset="0"/>
        <a:ea typeface="+mn-ea"/>
        <a:cs typeface="Arial" charset="0"/>
      </a:defRPr>
    </a:lvl4pPr>
    <a:lvl5pPr marL="1828800" algn="l" rtl="0" fontAlgn="base">
      <a:spcBef>
        <a:spcPct val="0"/>
      </a:spcBef>
      <a:spcAft>
        <a:spcPct val="0"/>
      </a:spcAft>
      <a:defRPr sz="3600" kern="1200">
        <a:solidFill>
          <a:schemeClr val="tx1"/>
        </a:solidFill>
        <a:latin typeface="Arial" charset="0"/>
        <a:ea typeface="+mn-ea"/>
        <a:cs typeface="Arial" charset="0"/>
      </a:defRPr>
    </a:lvl5pPr>
    <a:lvl6pPr marL="2286000" algn="l" defTabSz="914400" rtl="0" eaLnBrk="1" latinLnBrk="0" hangingPunct="1">
      <a:defRPr sz="3600" kern="1200">
        <a:solidFill>
          <a:schemeClr val="tx1"/>
        </a:solidFill>
        <a:latin typeface="Arial" charset="0"/>
        <a:ea typeface="+mn-ea"/>
        <a:cs typeface="Arial" charset="0"/>
      </a:defRPr>
    </a:lvl6pPr>
    <a:lvl7pPr marL="2743200" algn="l" defTabSz="914400" rtl="0" eaLnBrk="1" latinLnBrk="0" hangingPunct="1">
      <a:defRPr sz="3600" kern="1200">
        <a:solidFill>
          <a:schemeClr val="tx1"/>
        </a:solidFill>
        <a:latin typeface="Arial" charset="0"/>
        <a:ea typeface="+mn-ea"/>
        <a:cs typeface="Arial" charset="0"/>
      </a:defRPr>
    </a:lvl7pPr>
    <a:lvl8pPr marL="3200400" algn="l" defTabSz="914400" rtl="0" eaLnBrk="1" latinLnBrk="0" hangingPunct="1">
      <a:defRPr sz="3600" kern="1200">
        <a:solidFill>
          <a:schemeClr val="tx1"/>
        </a:solidFill>
        <a:latin typeface="Arial" charset="0"/>
        <a:ea typeface="+mn-ea"/>
        <a:cs typeface="Arial" charset="0"/>
      </a:defRPr>
    </a:lvl8pPr>
    <a:lvl9pPr marL="3657600" algn="l" defTabSz="914400" rtl="0" eaLnBrk="1" latinLnBrk="0" hangingPunct="1">
      <a:defRPr sz="36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5" d="100"/>
          <a:sy n="75" d="100"/>
        </p:scale>
        <p:origin x="-1824" y="-33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smtClean="0"/>
              <a:t>Click to edit Master title style</a:t>
            </a:r>
            <a:endParaRPr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pPr>
              <a:defRPr/>
            </a:pPr>
            <a:fld id="{C7C23997-3879-4DA7-8280-161866564BF1}"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7C6DA682-BE5E-4521-B9B9-CC395C1FC99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0C2DBE31-6533-4D34-9B71-D6162DB0B48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600200"/>
            <a:ext cx="7467600" cy="48737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6"/>
          <p:cNvSpPr>
            <a:spLocks noGrp="1"/>
          </p:cNvSpPr>
          <p:nvPr>
            <p:ph type="dt" sz="half" idx="10"/>
          </p:nvPr>
        </p:nvSpPr>
        <p:spPr/>
        <p:txBody>
          <a:bodyPr rtlCol="0"/>
          <a:lstStyle>
            <a:lvl1pPr>
              <a:defRPr/>
            </a:lvl1pPr>
          </a:lstStyle>
          <a:p>
            <a:pPr>
              <a:defRPr/>
            </a:pPr>
            <a:endParaRPr lang="en-US"/>
          </a:p>
        </p:txBody>
      </p:sp>
      <p:sp>
        <p:nvSpPr>
          <p:cNvPr id="5" name="Slide Number Placeholder 8"/>
          <p:cNvSpPr>
            <a:spLocks noGrp="1"/>
          </p:cNvSpPr>
          <p:nvPr>
            <p:ph type="sldNum" sz="quarter" idx="11"/>
          </p:nvPr>
        </p:nvSpPr>
        <p:spPr/>
        <p:txBody>
          <a:bodyPr rtlCol="0"/>
          <a:lstStyle>
            <a:lvl1pPr>
              <a:defRPr/>
            </a:lvl1pPr>
          </a:lstStyle>
          <a:p>
            <a:pPr>
              <a:defRPr/>
            </a:pPr>
            <a:fld id="{933176EE-5C3A-4A76-AD65-9B6A4C7ECB09}" type="slidenum">
              <a:rPr lang="en-US"/>
              <a:pPr>
                <a:defRPr/>
              </a:pPr>
              <a:t>‹#›</a:t>
            </a:fld>
            <a:endParaRPr lang="en-US"/>
          </a:p>
        </p:txBody>
      </p:sp>
      <p:sp>
        <p:nvSpPr>
          <p:cNvPr id="6" name="Footer Placeholder 9"/>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smtClean="0"/>
              <a:t>Click to edit Master title style</a:t>
            </a:r>
            <a:endParaRPr lang="en-US"/>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endParaRPr 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pPr>
              <a:defRPr/>
            </a:pPr>
            <a:fld id="{7EAB72E1-03DC-48BD-99BB-1B3AF662194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270248"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67D0F24C-AE8A-4FF5-B15F-801408F4A25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457200"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371975"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7" name="Date Placeholder 13"/>
          <p:cNvSpPr>
            <a:spLocks noGrp="1"/>
          </p:cNvSpPr>
          <p:nvPr>
            <p:ph type="dt" sz="half" idx="10"/>
          </p:nvPr>
        </p:nvSpPr>
        <p:spPr/>
        <p:txBody>
          <a:bodyPr/>
          <a:lstStyle>
            <a:lvl1pPr>
              <a:defRPr/>
            </a:lvl1pPr>
          </a:lstStyle>
          <a:p>
            <a:pPr>
              <a:defRPr/>
            </a:pPr>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9AAB8936-610D-43ED-BD7F-4F5631A7920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5"/>
          <p:cNvSpPr>
            <a:spLocks noGrp="1"/>
          </p:cNvSpPr>
          <p:nvPr>
            <p:ph type="dt" sz="half" idx="10"/>
          </p:nvPr>
        </p:nvSpPr>
        <p:spPr/>
        <p:txBody>
          <a:bodyPr rtlCol="0"/>
          <a:lstStyle>
            <a:lvl1pPr>
              <a:defRPr/>
            </a:lvl1pPr>
          </a:lstStyle>
          <a:p>
            <a:pPr>
              <a:defRPr/>
            </a:pPr>
            <a:endParaRPr lang="en-US"/>
          </a:p>
        </p:txBody>
      </p:sp>
      <p:sp>
        <p:nvSpPr>
          <p:cNvPr id="4" name="Slide Number Placeholder 6"/>
          <p:cNvSpPr>
            <a:spLocks noGrp="1"/>
          </p:cNvSpPr>
          <p:nvPr>
            <p:ph type="sldNum" sz="quarter" idx="11"/>
          </p:nvPr>
        </p:nvSpPr>
        <p:spPr/>
        <p:txBody>
          <a:bodyPr rtlCol="0"/>
          <a:lstStyle>
            <a:lvl1pPr>
              <a:defRPr/>
            </a:lvl1pPr>
          </a:lstStyle>
          <a:p>
            <a:pPr>
              <a:defRPr/>
            </a:pPr>
            <a:fld id="{470B5BC3-CC7D-4F83-BB81-4A67D14EA3E1}" type="slidenum">
              <a:rPr lang="en-US"/>
              <a:pPr>
                <a:defRPr/>
              </a:pPr>
              <a:t>‹#›</a:t>
            </a:fld>
            <a:endParaRPr lang="en-US"/>
          </a:p>
        </p:txBody>
      </p:sp>
      <p:sp>
        <p:nvSpPr>
          <p:cNvPr id="5" name="Footer Placeholder 7"/>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539493F2-7329-42D0-B673-A09AF7EFD3C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7" name="Straight Connector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8" name="Straight Connector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Straight Connector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smtClean="0"/>
              <a:t>Click to edit Master title style</a:t>
            </a:r>
            <a:endParaRPr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Date Placeholder 20"/>
          <p:cNvSpPr>
            <a:spLocks noGrp="1"/>
          </p:cNvSpPr>
          <p:nvPr>
            <p:ph type="dt" sz="half" idx="10"/>
          </p:nvPr>
        </p:nvSpPr>
        <p:spPr/>
        <p:txBody>
          <a:bodyPr rtlCol="0"/>
          <a:lstStyle>
            <a:lvl1pPr>
              <a:defRPr/>
            </a:lvl1pPr>
          </a:lstStyle>
          <a:p>
            <a:pPr>
              <a:defRPr/>
            </a:pPr>
            <a:endParaRPr lang="en-US"/>
          </a:p>
        </p:txBody>
      </p:sp>
      <p:sp>
        <p:nvSpPr>
          <p:cNvPr id="13" name="Slide Number Placeholder 21"/>
          <p:cNvSpPr>
            <a:spLocks noGrp="1"/>
          </p:cNvSpPr>
          <p:nvPr>
            <p:ph type="sldNum" sz="quarter" idx="11"/>
          </p:nvPr>
        </p:nvSpPr>
        <p:spPr/>
        <p:txBody>
          <a:bodyPr rtlCol="0"/>
          <a:lstStyle>
            <a:lvl1pPr>
              <a:defRPr/>
            </a:lvl1pPr>
          </a:lstStyle>
          <a:p>
            <a:pPr>
              <a:defRPr/>
            </a:pPr>
            <a:fld id="{39609C98-138D-4953-B657-61688EA4A04B}" type="slidenum">
              <a:rPr lang="en-US"/>
              <a:pPr>
                <a:defRPr/>
              </a:pPr>
              <a:t>‹#›</a:t>
            </a:fld>
            <a:endParaRPr lang="en-US"/>
          </a:p>
        </p:txBody>
      </p:sp>
      <p:sp>
        <p:nvSpPr>
          <p:cNvPr id="14" name="Footer Placeholder 22"/>
          <p:cNvSpPr>
            <a:spLocks noGrp="1"/>
          </p:cNvSpPr>
          <p:nvPr>
            <p:ph type="ftr" sz="quarter" idx="12"/>
          </p:nvPr>
        </p:nvSpPr>
        <p:spPr/>
        <p:txBody>
          <a:bodyPr rtlCol="0"/>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Straight Connector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Straight Connector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11" name="Straight Connector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smtClean="0"/>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endParaRPr lang="en-US"/>
          </a:p>
        </p:txBody>
      </p:sp>
      <p:sp>
        <p:nvSpPr>
          <p:cNvPr id="13" name="Slide Number Placeholder 17"/>
          <p:cNvSpPr>
            <a:spLocks noGrp="1"/>
          </p:cNvSpPr>
          <p:nvPr>
            <p:ph type="sldNum" sz="quarter" idx="11"/>
          </p:nvPr>
        </p:nvSpPr>
        <p:spPr/>
        <p:txBody>
          <a:bodyPr rtlCol="0"/>
          <a:lstStyle>
            <a:lvl1pPr>
              <a:defRPr/>
            </a:lvl1pPr>
          </a:lstStyle>
          <a:p>
            <a:pPr>
              <a:defRPr/>
            </a:pPr>
            <a:fld id="{6A9A3807-98C2-4789-8938-557BB1A7E370}" type="slidenum">
              <a:rPr lang="en-US"/>
              <a:pPr>
                <a:defRPr/>
              </a:pPr>
              <a:t>‹#›</a:t>
            </a:fld>
            <a:endParaRPr lang="en-US"/>
          </a:p>
        </p:txBody>
      </p:sp>
      <p:sp>
        <p:nvSpPr>
          <p:cNvPr id="14" name="Footer Placeholder 20"/>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smtClean="0"/>
              <a:t>Click to edit Master title style</a:t>
            </a:r>
            <a:endParaRPr lang="en-US"/>
          </a:p>
        </p:txBody>
      </p:sp>
      <p:sp>
        <p:nvSpPr>
          <p:cNvPr id="1028" name="Text Placeholder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en-US"/>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smtClean="0">
                <a:solidFill>
                  <a:srgbClr val="FFFFFF"/>
                </a:solidFill>
              </a:defRPr>
            </a:lvl1pPr>
          </a:lstStyle>
          <a:p>
            <a:pPr>
              <a:defRPr/>
            </a:pPr>
            <a:fld id="{C1F15BFB-CE8D-4FE5-A40D-43D699BF806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85" r:id="rId4"/>
    <p:sldLayoutId id="2147483686" r:id="rId5"/>
    <p:sldLayoutId id="2147483693" r:id="rId6"/>
    <p:sldLayoutId id="2147483687" r:id="rId7"/>
    <p:sldLayoutId id="2147483694" r:id="rId8"/>
    <p:sldLayoutId id="2147483695" r:id="rId9"/>
    <p:sldLayoutId id="2147483688" r:id="rId10"/>
    <p:sldLayoutId id="2147483689" r:id="rId11"/>
  </p:sldLayoutIdLst>
  <p:txStyles>
    <p:titleStyle>
      <a:lvl1pPr algn="l" rtl="0" fontAlgn="base">
        <a:spcBef>
          <a:spcPct val="0"/>
        </a:spcBef>
        <a:spcAft>
          <a:spcPct val="0"/>
        </a:spcAft>
        <a:defRPr sz="3000" kern="1200" cap="small">
          <a:solidFill>
            <a:schemeClr val="tx2"/>
          </a:solidFill>
          <a:latin typeface="+mj-lt"/>
          <a:ea typeface="+mj-ea"/>
          <a:cs typeface="+mj-cs"/>
        </a:defRPr>
      </a:lvl1pPr>
      <a:lvl2pPr algn="l" rtl="0" fontAlgn="base">
        <a:spcBef>
          <a:spcPct val="0"/>
        </a:spcBef>
        <a:spcAft>
          <a:spcPct val="0"/>
        </a:spcAft>
        <a:defRPr sz="3000">
          <a:solidFill>
            <a:schemeClr val="tx2"/>
          </a:solidFill>
          <a:latin typeface="Century Schoolbook" pitchFamily="18" charset="0"/>
        </a:defRPr>
      </a:lvl2pPr>
      <a:lvl3pPr algn="l" rtl="0" fontAlgn="base">
        <a:spcBef>
          <a:spcPct val="0"/>
        </a:spcBef>
        <a:spcAft>
          <a:spcPct val="0"/>
        </a:spcAft>
        <a:defRPr sz="3000">
          <a:solidFill>
            <a:schemeClr val="tx2"/>
          </a:solidFill>
          <a:latin typeface="Century Schoolbook" pitchFamily="18" charset="0"/>
        </a:defRPr>
      </a:lvl3pPr>
      <a:lvl4pPr algn="l" rtl="0" fontAlgn="base">
        <a:spcBef>
          <a:spcPct val="0"/>
        </a:spcBef>
        <a:spcAft>
          <a:spcPct val="0"/>
        </a:spcAft>
        <a:defRPr sz="3000">
          <a:solidFill>
            <a:schemeClr val="tx2"/>
          </a:solidFill>
          <a:latin typeface="Century Schoolbook" pitchFamily="18" charset="0"/>
        </a:defRPr>
      </a:lvl4pPr>
      <a:lvl5pPr algn="l" rtl="0" fontAlgn="base">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fontAlgn="base">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fontAlgn="base">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fontAlgn="base">
        <a:spcBef>
          <a:spcPct val="20000"/>
        </a:spcBef>
        <a:spcAft>
          <a:spcPct val="0"/>
        </a:spcAft>
        <a:buClr>
          <a:srgbClr val="E0752F"/>
        </a:buClr>
        <a:buSzPct val="60000"/>
        <a:buFont typeface="Wingdings" pitchFamily="2" charset="2"/>
        <a:buChar char=""/>
        <a:defRPr kern="1200">
          <a:solidFill>
            <a:schemeClr val="tx1"/>
          </a:solidFill>
          <a:latin typeface="+mn-lt"/>
          <a:ea typeface="+mn-ea"/>
          <a:cs typeface="+mn-cs"/>
        </a:defRPr>
      </a:lvl3pPr>
      <a:lvl4pPr marL="1187450" indent="-182563" algn="l" rtl="0" fontAlgn="base">
        <a:spcBef>
          <a:spcPct val="20000"/>
        </a:spcBef>
        <a:spcAft>
          <a:spcPct val="0"/>
        </a:spcAft>
        <a:buClr>
          <a:srgbClr val="FEC3AE"/>
        </a:buClr>
        <a:buSzPct val="60000"/>
        <a:buFont typeface="Wingdings" pitchFamily="2" charset="2"/>
        <a:buChar char=""/>
        <a:defRPr kern="1200">
          <a:solidFill>
            <a:schemeClr val="tx1"/>
          </a:solidFill>
          <a:latin typeface="+mn-lt"/>
          <a:ea typeface="+mn-ea"/>
          <a:cs typeface="+mn-cs"/>
        </a:defRPr>
      </a:lvl4pPr>
      <a:lvl5pPr marL="1462088" indent="-182563" algn="l" rtl="0" fontAlgn="base">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3" name="Rectangle 5"/>
          <p:cNvSpPr>
            <a:spLocks noChangeArrowheads="1"/>
          </p:cNvSpPr>
          <p:nvPr/>
        </p:nvSpPr>
        <p:spPr bwMode="auto">
          <a:xfrm>
            <a:off x="555625" y="533400"/>
            <a:ext cx="8435975" cy="923330"/>
          </a:xfrm>
          <a:prstGeom prst="rect">
            <a:avLst/>
          </a:prstGeom>
          <a:noFill/>
          <a:ln w="9525">
            <a:noFill/>
            <a:miter lim="800000"/>
            <a:headEnd/>
            <a:tailEnd/>
          </a:ln>
        </p:spPr>
        <p:txBody>
          <a:bodyPr anchor="ctr">
            <a:spAutoFit/>
          </a:bodyPr>
          <a:lstStyle/>
          <a:p>
            <a:pPr algn="ctr"/>
            <a:r>
              <a:rPr lang="en-US" sz="5400" b="1" u="sng" dirty="0" smtClean="0">
                <a:latin typeface="Harrington" pitchFamily="82" charset="0"/>
              </a:rPr>
              <a:t>Cash Flow Projections</a:t>
            </a:r>
            <a:endParaRPr lang="en-US" sz="5400" dirty="0">
              <a:latin typeface="Harrington" pitchFamily="82" charset="0"/>
            </a:endParaRPr>
          </a:p>
        </p:txBody>
      </p:sp>
      <p:pic>
        <p:nvPicPr>
          <p:cNvPr id="1027" name="Picture 3"/>
          <p:cNvPicPr>
            <a:picLocks noChangeAspect="1" noChangeArrowheads="1"/>
          </p:cNvPicPr>
          <p:nvPr/>
        </p:nvPicPr>
        <p:blipFill>
          <a:blip r:embed="rId2"/>
          <a:srcRect/>
          <a:stretch>
            <a:fillRect/>
          </a:stretch>
        </p:blipFill>
        <p:spPr bwMode="auto">
          <a:xfrm>
            <a:off x="0" y="1524001"/>
            <a:ext cx="9154680" cy="5334000"/>
          </a:xfrm>
          <a:prstGeom prst="rect">
            <a:avLst/>
          </a:prstGeom>
          <a:noFill/>
          <a:ln w="9525">
            <a:noFill/>
            <a:miter lim="800000"/>
            <a:headEnd/>
            <a:tailEnd/>
          </a:ln>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053"/>
                                        </p:tgtEl>
                                        <p:attrNameLst>
                                          <p:attrName>style.visibility</p:attrName>
                                        </p:attrNameLst>
                                      </p:cBhvr>
                                      <p:to>
                                        <p:strVal val="visible"/>
                                      </p:to>
                                    </p:set>
                                    <p:animEffect transition="in" filter="wipe(down)">
                                      <p:cBhvr>
                                        <p:cTn id="7" dur="580">
                                          <p:stCondLst>
                                            <p:cond delay="0"/>
                                          </p:stCondLst>
                                        </p:cTn>
                                        <p:tgtEl>
                                          <p:spTgt spid="2053"/>
                                        </p:tgtEl>
                                      </p:cBhvr>
                                    </p:animEffect>
                                    <p:anim calcmode="lin" valueType="num">
                                      <p:cBhvr>
                                        <p:cTn id="8" dur="1822" tmFilter="0,0; 0.14,0.36; 0.43,0.73; 0.71,0.91; 1.0,1.0">
                                          <p:stCondLst>
                                            <p:cond delay="0"/>
                                          </p:stCondLst>
                                        </p:cTn>
                                        <p:tgtEl>
                                          <p:spTgt spid="205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05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05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05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053"/>
                                        </p:tgtEl>
                                        <p:attrNameLst>
                                          <p:attrName>ppt_y</p:attrName>
                                        </p:attrNameLst>
                                      </p:cBhvr>
                                      <p:tavLst>
                                        <p:tav tm="0" fmla="#ppt_y-sin(pi*$)/81">
                                          <p:val>
                                            <p:fltVal val="0"/>
                                          </p:val>
                                        </p:tav>
                                        <p:tav tm="100000">
                                          <p:val>
                                            <p:fltVal val="1"/>
                                          </p:val>
                                        </p:tav>
                                      </p:tavLst>
                                    </p:anim>
                                    <p:animScale>
                                      <p:cBhvr>
                                        <p:cTn id="13" dur="26">
                                          <p:stCondLst>
                                            <p:cond delay="650"/>
                                          </p:stCondLst>
                                        </p:cTn>
                                        <p:tgtEl>
                                          <p:spTgt spid="2053"/>
                                        </p:tgtEl>
                                      </p:cBhvr>
                                      <p:to x="100000" y="60000"/>
                                    </p:animScale>
                                    <p:animScale>
                                      <p:cBhvr>
                                        <p:cTn id="14" dur="166" decel="50000">
                                          <p:stCondLst>
                                            <p:cond delay="676"/>
                                          </p:stCondLst>
                                        </p:cTn>
                                        <p:tgtEl>
                                          <p:spTgt spid="2053"/>
                                        </p:tgtEl>
                                      </p:cBhvr>
                                      <p:to x="100000" y="100000"/>
                                    </p:animScale>
                                    <p:animScale>
                                      <p:cBhvr>
                                        <p:cTn id="15" dur="26">
                                          <p:stCondLst>
                                            <p:cond delay="1312"/>
                                          </p:stCondLst>
                                        </p:cTn>
                                        <p:tgtEl>
                                          <p:spTgt spid="2053"/>
                                        </p:tgtEl>
                                      </p:cBhvr>
                                      <p:to x="100000" y="80000"/>
                                    </p:animScale>
                                    <p:animScale>
                                      <p:cBhvr>
                                        <p:cTn id="16" dur="166" decel="50000">
                                          <p:stCondLst>
                                            <p:cond delay="1338"/>
                                          </p:stCondLst>
                                        </p:cTn>
                                        <p:tgtEl>
                                          <p:spTgt spid="2053"/>
                                        </p:tgtEl>
                                      </p:cBhvr>
                                      <p:to x="100000" y="100000"/>
                                    </p:animScale>
                                    <p:animScale>
                                      <p:cBhvr>
                                        <p:cTn id="17" dur="26">
                                          <p:stCondLst>
                                            <p:cond delay="1642"/>
                                          </p:stCondLst>
                                        </p:cTn>
                                        <p:tgtEl>
                                          <p:spTgt spid="2053"/>
                                        </p:tgtEl>
                                      </p:cBhvr>
                                      <p:to x="100000" y="90000"/>
                                    </p:animScale>
                                    <p:animScale>
                                      <p:cBhvr>
                                        <p:cTn id="18" dur="166" decel="50000">
                                          <p:stCondLst>
                                            <p:cond delay="1668"/>
                                          </p:stCondLst>
                                        </p:cTn>
                                        <p:tgtEl>
                                          <p:spTgt spid="2053"/>
                                        </p:tgtEl>
                                      </p:cBhvr>
                                      <p:to x="100000" y="100000"/>
                                    </p:animScale>
                                    <p:animScale>
                                      <p:cBhvr>
                                        <p:cTn id="19" dur="26">
                                          <p:stCondLst>
                                            <p:cond delay="1808"/>
                                          </p:stCondLst>
                                        </p:cTn>
                                        <p:tgtEl>
                                          <p:spTgt spid="2053"/>
                                        </p:tgtEl>
                                      </p:cBhvr>
                                      <p:to x="100000" y="95000"/>
                                    </p:animScale>
                                    <p:animScale>
                                      <p:cBhvr>
                                        <p:cTn id="20" dur="166" decel="50000">
                                          <p:stCondLst>
                                            <p:cond delay="1834"/>
                                          </p:stCondLst>
                                        </p:cTn>
                                        <p:tgtEl>
                                          <p:spTgt spid="2053"/>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1027"/>
                                        </p:tgtEl>
                                        <p:attrNameLst>
                                          <p:attrName>style.visibility</p:attrName>
                                        </p:attrNameLst>
                                      </p:cBhvr>
                                      <p:to>
                                        <p:strVal val="visible"/>
                                      </p:to>
                                    </p:set>
                                    <p:animEffect transition="in" filter="wipe(down)">
                                      <p:cBhvr>
                                        <p:cTn id="23" dur="580">
                                          <p:stCondLst>
                                            <p:cond delay="0"/>
                                          </p:stCondLst>
                                        </p:cTn>
                                        <p:tgtEl>
                                          <p:spTgt spid="1027"/>
                                        </p:tgtEl>
                                      </p:cBhvr>
                                    </p:animEffect>
                                    <p:anim calcmode="lin" valueType="num">
                                      <p:cBhvr>
                                        <p:cTn id="24" dur="1822" tmFilter="0,0; 0.14,0.36; 0.43,0.73; 0.71,0.91; 1.0,1.0">
                                          <p:stCondLst>
                                            <p:cond delay="0"/>
                                          </p:stCondLst>
                                        </p:cTn>
                                        <p:tgtEl>
                                          <p:spTgt spid="1027"/>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027"/>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027"/>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027"/>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027"/>
                                        </p:tgtEl>
                                        <p:attrNameLst>
                                          <p:attrName>ppt_y</p:attrName>
                                        </p:attrNameLst>
                                      </p:cBhvr>
                                      <p:tavLst>
                                        <p:tav tm="0" fmla="#ppt_y-sin(pi*$)/81">
                                          <p:val>
                                            <p:fltVal val="0"/>
                                          </p:val>
                                        </p:tav>
                                        <p:tav tm="100000">
                                          <p:val>
                                            <p:fltVal val="1"/>
                                          </p:val>
                                        </p:tav>
                                      </p:tavLst>
                                    </p:anim>
                                    <p:animScale>
                                      <p:cBhvr>
                                        <p:cTn id="29" dur="26">
                                          <p:stCondLst>
                                            <p:cond delay="650"/>
                                          </p:stCondLst>
                                        </p:cTn>
                                        <p:tgtEl>
                                          <p:spTgt spid="1027"/>
                                        </p:tgtEl>
                                      </p:cBhvr>
                                      <p:to x="100000" y="60000"/>
                                    </p:animScale>
                                    <p:animScale>
                                      <p:cBhvr>
                                        <p:cTn id="30" dur="166" decel="50000">
                                          <p:stCondLst>
                                            <p:cond delay="676"/>
                                          </p:stCondLst>
                                        </p:cTn>
                                        <p:tgtEl>
                                          <p:spTgt spid="1027"/>
                                        </p:tgtEl>
                                      </p:cBhvr>
                                      <p:to x="100000" y="100000"/>
                                    </p:animScale>
                                    <p:animScale>
                                      <p:cBhvr>
                                        <p:cTn id="31" dur="26">
                                          <p:stCondLst>
                                            <p:cond delay="1312"/>
                                          </p:stCondLst>
                                        </p:cTn>
                                        <p:tgtEl>
                                          <p:spTgt spid="1027"/>
                                        </p:tgtEl>
                                      </p:cBhvr>
                                      <p:to x="100000" y="80000"/>
                                    </p:animScale>
                                    <p:animScale>
                                      <p:cBhvr>
                                        <p:cTn id="32" dur="166" decel="50000">
                                          <p:stCondLst>
                                            <p:cond delay="1338"/>
                                          </p:stCondLst>
                                        </p:cTn>
                                        <p:tgtEl>
                                          <p:spTgt spid="1027"/>
                                        </p:tgtEl>
                                      </p:cBhvr>
                                      <p:to x="100000" y="100000"/>
                                    </p:animScale>
                                    <p:animScale>
                                      <p:cBhvr>
                                        <p:cTn id="33" dur="26">
                                          <p:stCondLst>
                                            <p:cond delay="1642"/>
                                          </p:stCondLst>
                                        </p:cTn>
                                        <p:tgtEl>
                                          <p:spTgt spid="1027"/>
                                        </p:tgtEl>
                                      </p:cBhvr>
                                      <p:to x="100000" y="90000"/>
                                    </p:animScale>
                                    <p:animScale>
                                      <p:cBhvr>
                                        <p:cTn id="34" dur="166" decel="50000">
                                          <p:stCondLst>
                                            <p:cond delay="1668"/>
                                          </p:stCondLst>
                                        </p:cTn>
                                        <p:tgtEl>
                                          <p:spTgt spid="1027"/>
                                        </p:tgtEl>
                                      </p:cBhvr>
                                      <p:to x="100000" y="100000"/>
                                    </p:animScale>
                                    <p:animScale>
                                      <p:cBhvr>
                                        <p:cTn id="35" dur="26">
                                          <p:stCondLst>
                                            <p:cond delay="1808"/>
                                          </p:stCondLst>
                                        </p:cTn>
                                        <p:tgtEl>
                                          <p:spTgt spid="1027"/>
                                        </p:tgtEl>
                                      </p:cBhvr>
                                      <p:to x="100000" y="95000"/>
                                    </p:animScale>
                                    <p:animScale>
                                      <p:cBhvr>
                                        <p:cTn id="36" dur="166" decel="50000">
                                          <p:stCondLst>
                                            <p:cond delay="1834"/>
                                          </p:stCondLst>
                                        </p:cTn>
                                        <p:tgtEl>
                                          <p:spTgt spid="102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fontAlgn="auto">
              <a:spcAft>
                <a:spcPts val="0"/>
              </a:spcAft>
              <a:defRPr/>
            </a:pPr>
            <a:r>
              <a:rPr lang="en-US" sz="3200" b="1" dirty="0">
                <a:latin typeface="Times New Roman" pitchFamily="18" charset="0"/>
              </a:rPr>
              <a:t>Introduction</a:t>
            </a:r>
            <a:r>
              <a:rPr lang="en-US" sz="3200" dirty="0">
                <a:latin typeface="Times New Roman" pitchFamily="18" charset="0"/>
              </a:rPr>
              <a:t> </a:t>
            </a:r>
          </a:p>
        </p:txBody>
      </p:sp>
      <p:pic>
        <p:nvPicPr>
          <p:cNvPr id="2050" name="Picture 2"/>
          <p:cNvPicPr>
            <a:picLocks noChangeAspect="1" noChangeArrowheads="1"/>
          </p:cNvPicPr>
          <p:nvPr/>
        </p:nvPicPr>
        <p:blipFill>
          <a:blip r:embed="rId2"/>
          <a:srcRect/>
          <a:stretch>
            <a:fillRect/>
          </a:stretch>
        </p:blipFill>
        <p:spPr bwMode="auto">
          <a:xfrm>
            <a:off x="4495801" y="1944189"/>
            <a:ext cx="4648200" cy="4913811"/>
          </a:xfrm>
          <a:prstGeom prst="rect">
            <a:avLst/>
          </a:prstGeom>
          <a:noFill/>
          <a:ln w="9525">
            <a:noFill/>
            <a:miter lim="800000"/>
            <a:headEnd/>
            <a:tailEnd/>
          </a:ln>
          <a:effectLst/>
        </p:spPr>
      </p:pic>
      <p:sp>
        <p:nvSpPr>
          <p:cNvPr id="3075" name="Rectangle 3"/>
          <p:cNvSpPr>
            <a:spLocks noGrp="1" noChangeArrowheads="1"/>
          </p:cNvSpPr>
          <p:nvPr>
            <p:ph sz="quarter" idx="1"/>
          </p:nvPr>
        </p:nvSpPr>
        <p:spPr>
          <a:xfrm>
            <a:off x="457200" y="1600200"/>
            <a:ext cx="7467600" cy="4873625"/>
          </a:xfrm>
        </p:spPr>
        <p:txBody>
          <a:bodyPr/>
          <a:lstStyle/>
          <a:p>
            <a:pPr algn="just">
              <a:lnSpc>
                <a:spcPct val="90000"/>
              </a:lnSpc>
              <a:buFont typeface="Wingdings" pitchFamily="2" charset="2"/>
              <a:buChar char="v"/>
            </a:pPr>
            <a:r>
              <a:rPr lang="en-US" sz="2800" dirty="0" smtClean="0">
                <a:latin typeface="Times New Roman" pitchFamily="18" charset="0"/>
                <a:cs typeface="Times New Roman" pitchFamily="18" charset="0"/>
              </a:rPr>
              <a:t>Cash flow projections are predictions of the timing of cash into and out of a system. They forecast exactly when money will be received and spent. </a:t>
            </a:r>
          </a:p>
          <a:p>
            <a:pPr algn="just">
              <a:lnSpc>
                <a:spcPct val="90000"/>
              </a:lnSpc>
              <a:buFont typeface="Wingdings" pitchFamily="2" charset="2"/>
              <a:buChar char="v"/>
            </a:pPr>
            <a:r>
              <a:rPr lang="en-US" sz="2800" dirty="0" smtClean="0">
                <a:latin typeface="Times New Roman" pitchFamily="18" charset="0"/>
                <a:cs typeface="Times New Roman" pitchFamily="18" charset="0"/>
              </a:rPr>
              <a:t>The “system” can be your organization, a project, a program or a department. </a:t>
            </a:r>
          </a:p>
          <a:p>
            <a:pPr algn="just">
              <a:lnSpc>
                <a:spcPct val="90000"/>
              </a:lnSpc>
              <a:buFont typeface="Wingdings" pitchFamily="2" charset="2"/>
              <a:buChar char="v"/>
            </a:pPr>
            <a:r>
              <a:rPr lang="en-US" sz="2800" dirty="0" smtClean="0">
                <a:latin typeface="Times New Roman" pitchFamily="18" charset="0"/>
                <a:cs typeface="Times New Roman" pitchFamily="18" charset="0"/>
              </a:rPr>
              <a:t>If you think of the system as your own financial situation, it becomes clear that one of the most important jobs of a cash flow projection.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500" fill="hold"/>
                                        <p:tgtEl>
                                          <p:spTgt spid="3074"/>
                                        </p:tgtEl>
                                        <p:attrNameLst>
                                          <p:attrName>ppt_w</p:attrName>
                                        </p:attrNameLst>
                                      </p:cBhvr>
                                      <p:tavLst>
                                        <p:tav tm="0">
                                          <p:val>
                                            <p:fltVal val="0"/>
                                          </p:val>
                                        </p:tav>
                                        <p:tav tm="100000">
                                          <p:val>
                                            <p:strVal val="#ppt_w"/>
                                          </p:val>
                                        </p:tav>
                                      </p:tavLst>
                                    </p:anim>
                                    <p:anim calcmode="lin" valueType="num">
                                      <p:cBhvr>
                                        <p:cTn id="8" dur="500" fill="hold"/>
                                        <p:tgtEl>
                                          <p:spTgt spid="3074"/>
                                        </p:tgtEl>
                                        <p:attrNameLst>
                                          <p:attrName>ppt_h</p:attrName>
                                        </p:attrNameLst>
                                      </p:cBhvr>
                                      <p:tavLst>
                                        <p:tav tm="0">
                                          <p:val>
                                            <p:fltVal val="0"/>
                                          </p:val>
                                        </p:tav>
                                        <p:tav tm="100000">
                                          <p:val>
                                            <p:strVal val="#ppt_h"/>
                                          </p:val>
                                        </p:tav>
                                      </p:tavLst>
                                    </p:anim>
                                    <p:anim calcmode="lin" valueType="num">
                                      <p:cBhvr>
                                        <p:cTn id="9" dur="500" fill="hold"/>
                                        <p:tgtEl>
                                          <p:spTgt spid="3074"/>
                                        </p:tgtEl>
                                        <p:attrNameLst>
                                          <p:attrName>style.rotation</p:attrName>
                                        </p:attrNameLst>
                                      </p:cBhvr>
                                      <p:tavLst>
                                        <p:tav tm="0">
                                          <p:val>
                                            <p:fltVal val="360"/>
                                          </p:val>
                                        </p:tav>
                                        <p:tav tm="100000">
                                          <p:val>
                                            <p:fltVal val="0"/>
                                          </p:val>
                                        </p:tav>
                                      </p:tavLst>
                                    </p:anim>
                                    <p:animEffect transition="in" filter="fade">
                                      <p:cBhvr>
                                        <p:cTn id="10" dur="500"/>
                                        <p:tgtEl>
                                          <p:spTgt spid="3074"/>
                                        </p:tgtEl>
                                      </p:cBhvr>
                                    </p:animEffect>
                                  </p:childTnLst>
                                </p:cTn>
                              </p:par>
                              <p:par>
                                <p:cTn id="11" presetID="49" presetClass="entr" presetSubtype="0" decel="100000" fill="hold" nodeType="withEffect">
                                  <p:stCondLst>
                                    <p:cond delay="0"/>
                                  </p:stCondLst>
                                  <p:childTnLst>
                                    <p:set>
                                      <p:cBhvr>
                                        <p:cTn id="12" dur="1" fill="hold">
                                          <p:stCondLst>
                                            <p:cond delay="0"/>
                                          </p:stCondLst>
                                        </p:cTn>
                                        <p:tgtEl>
                                          <p:spTgt spid="2050"/>
                                        </p:tgtEl>
                                        <p:attrNameLst>
                                          <p:attrName>style.visibility</p:attrName>
                                        </p:attrNameLst>
                                      </p:cBhvr>
                                      <p:to>
                                        <p:strVal val="visible"/>
                                      </p:to>
                                    </p:set>
                                    <p:anim calcmode="lin" valueType="num">
                                      <p:cBhvr>
                                        <p:cTn id="13" dur="500" fill="hold"/>
                                        <p:tgtEl>
                                          <p:spTgt spid="2050"/>
                                        </p:tgtEl>
                                        <p:attrNameLst>
                                          <p:attrName>ppt_w</p:attrName>
                                        </p:attrNameLst>
                                      </p:cBhvr>
                                      <p:tavLst>
                                        <p:tav tm="0">
                                          <p:val>
                                            <p:fltVal val="0"/>
                                          </p:val>
                                        </p:tav>
                                        <p:tav tm="100000">
                                          <p:val>
                                            <p:strVal val="#ppt_w"/>
                                          </p:val>
                                        </p:tav>
                                      </p:tavLst>
                                    </p:anim>
                                    <p:anim calcmode="lin" valueType="num">
                                      <p:cBhvr>
                                        <p:cTn id="14" dur="500" fill="hold"/>
                                        <p:tgtEl>
                                          <p:spTgt spid="2050"/>
                                        </p:tgtEl>
                                        <p:attrNameLst>
                                          <p:attrName>ppt_h</p:attrName>
                                        </p:attrNameLst>
                                      </p:cBhvr>
                                      <p:tavLst>
                                        <p:tav tm="0">
                                          <p:val>
                                            <p:fltVal val="0"/>
                                          </p:val>
                                        </p:tav>
                                        <p:tav tm="100000">
                                          <p:val>
                                            <p:strVal val="#ppt_h"/>
                                          </p:val>
                                        </p:tav>
                                      </p:tavLst>
                                    </p:anim>
                                    <p:anim calcmode="lin" valueType="num">
                                      <p:cBhvr>
                                        <p:cTn id="15" dur="500" fill="hold"/>
                                        <p:tgtEl>
                                          <p:spTgt spid="2050"/>
                                        </p:tgtEl>
                                        <p:attrNameLst>
                                          <p:attrName>style.rotation</p:attrName>
                                        </p:attrNameLst>
                                      </p:cBhvr>
                                      <p:tavLst>
                                        <p:tav tm="0">
                                          <p:val>
                                            <p:fltVal val="360"/>
                                          </p:val>
                                        </p:tav>
                                        <p:tav tm="100000">
                                          <p:val>
                                            <p:fltVal val="0"/>
                                          </p:val>
                                        </p:tav>
                                      </p:tavLst>
                                    </p:anim>
                                    <p:animEffect transition="in" filter="fade">
                                      <p:cBhvr>
                                        <p:cTn id="16" dur="500"/>
                                        <p:tgtEl>
                                          <p:spTgt spid="2050"/>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075">
                                            <p:txEl>
                                              <p:pRg st="0" end="0"/>
                                            </p:txEl>
                                          </p:spTgt>
                                        </p:tgtEl>
                                        <p:attrNameLst>
                                          <p:attrName>style.visibility</p:attrName>
                                        </p:attrNameLst>
                                      </p:cBhvr>
                                      <p:to>
                                        <p:strVal val="visible"/>
                                      </p:to>
                                    </p:set>
                                    <p:anim calcmode="lin" valueType="num">
                                      <p:cBhvr additive="base">
                                        <p:cTn id="21" dur="500" fill="hold"/>
                                        <p:tgtEl>
                                          <p:spTgt spid="3075">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075">
                                            <p:txEl>
                                              <p:pRg st="0" end="0"/>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075">
                                            <p:txEl>
                                              <p:pRg st="1" end="1"/>
                                            </p:txEl>
                                          </p:spTgt>
                                        </p:tgtEl>
                                        <p:attrNameLst>
                                          <p:attrName>style.visibility</p:attrName>
                                        </p:attrNameLst>
                                      </p:cBhvr>
                                      <p:to>
                                        <p:strVal val="visible"/>
                                      </p:to>
                                    </p:set>
                                    <p:anim calcmode="lin" valueType="num">
                                      <p:cBhvr additive="base">
                                        <p:cTn id="25" dur="500" fill="hold"/>
                                        <p:tgtEl>
                                          <p:spTgt spid="3075">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75">
                                            <p:txEl>
                                              <p:pRg st="1" end="1"/>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075">
                                            <p:txEl>
                                              <p:pRg st="2" end="2"/>
                                            </p:txEl>
                                          </p:spTgt>
                                        </p:tgtEl>
                                        <p:attrNameLst>
                                          <p:attrName>style.visibility</p:attrName>
                                        </p:attrNameLst>
                                      </p:cBhvr>
                                      <p:to>
                                        <p:strVal val="visible"/>
                                      </p:to>
                                    </p:set>
                                    <p:anim calcmode="lin" valueType="num">
                                      <p:cBhvr additive="base">
                                        <p:cTn id="29" dur="500" fill="hold"/>
                                        <p:tgtEl>
                                          <p:spTgt spid="3075">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fontAlgn="auto">
              <a:spcAft>
                <a:spcPts val="0"/>
              </a:spcAft>
              <a:defRPr/>
            </a:pPr>
            <a:r>
              <a:rPr lang="en-US" sz="3200" b="1" dirty="0">
                <a:latin typeface="Times New Roman" pitchFamily="18" charset="0"/>
              </a:rPr>
              <a:t>Objective of the study</a:t>
            </a:r>
            <a:r>
              <a:rPr lang="en-US" sz="3200" dirty="0">
                <a:latin typeface="Times New Roman" pitchFamily="18" charset="0"/>
              </a:rPr>
              <a:t> </a:t>
            </a:r>
          </a:p>
        </p:txBody>
      </p:sp>
      <p:pic>
        <p:nvPicPr>
          <p:cNvPr id="3074" name="Picture 2"/>
          <p:cNvPicPr>
            <a:picLocks noChangeAspect="1" noChangeArrowheads="1"/>
          </p:cNvPicPr>
          <p:nvPr/>
        </p:nvPicPr>
        <p:blipFill>
          <a:blip r:embed="rId2"/>
          <a:srcRect/>
          <a:stretch>
            <a:fillRect/>
          </a:stretch>
        </p:blipFill>
        <p:spPr bwMode="auto">
          <a:xfrm>
            <a:off x="3113905" y="3200401"/>
            <a:ext cx="6030096" cy="3657600"/>
          </a:xfrm>
          <a:prstGeom prst="rect">
            <a:avLst/>
          </a:prstGeom>
          <a:noFill/>
          <a:ln w="9525">
            <a:noFill/>
            <a:miter lim="800000"/>
            <a:headEnd/>
            <a:tailEnd/>
          </a:ln>
          <a:effectLst/>
        </p:spPr>
      </p:pic>
      <p:sp>
        <p:nvSpPr>
          <p:cNvPr id="13315" name="Rectangle 3"/>
          <p:cNvSpPr>
            <a:spLocks noGrp="1" noChangeArrowheads="1"/>
          </p:cNvSpPr>
          <p:nvPr>
            <p:ph sz="quarter" idx="1"/>
          </p:nvPr>
        </p:nvSpPr>
        <p:spPr>
          <a:xfrm>
            <a:off x="457200" y="1600200"/>
            <a:ext cx="7467600" cy="4873625"/>
          </a:xfrm>
        </p:spPr>
        <p:txBody>
          <a:bodyPr/>
          <a:lstStyle/>
          <a:p>
            <a:pPr lvl="0" algn="just">
              <a:buFont typeface="Wingdings" pitchFamily="2" charset="2"/>
              <a:buChar char="v"/>
            </a:pPr>
            <a:r>
              <a:rPr lang="en-US" sz="2800" dirty="0" smtClean="0">
                <a:latin typeface="Times New Roman" pitchFamily="18" charset="0"/>
                <a:cs typeface="Times New Roman" pitchFamily="18" charset="0"/>
              </a:rPr>
              <a:t>To know about basic information regarding the cash flow projections.</a:t>
            </a:r>
          </a:p>
          <a:p>
            <a:pPr lvl="0" algn="just">
              <a:buFont typeface="Wingdings" pitchFamily="2" charset="2"/>
              <a:buChar char="v"/>
            </a:pPr>
            <a:r>
              <a:rPr lang="en-US" sz="2800" dirty="0" smtClean="0">
                <a:latin typeface="Times New Roman" pitchFamily="18" charset="0"/>
                <a:cs typeface="Times New Roman" pitchFamily="18" charset="0"/>
              </a:rPr>
              <a:t>To know various components of the cash flow projections.</a:t>
            </a:r>
          </a:p>
          <a:p>
            <a:pPr lvl="0" algn="just">
              <a:buFont typeface="Wingdings" pitchFamily="2" charset="2"/>
              <a:buChar char="v"/>
            </a:pPr>
            <a:r>
              <a:rPr lang="en-US" sz="2800" dirty="0" smtClean="0">
                <a:latin typeface="Times New Roman" pitchFamily="18" charset="0"/>
                <a:cs typeface="Times New Roman" pitchFamily="18" charset="0"/>
              </a:rPr>
              <a:t>To gain better understanding on the cash inflow items and cash out flow items</a:t>
            </a:r>
            <a:r>
              <a:rPr lang="en-US" sz="2800" dirty="0" smtClean="0"/>
              <a:t>.</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13314"/>
                                        </p:tgtEl>
                                        <p:attrNameLst>
                                          <p:attrName>style.visibility</p:attrName>
                                        </p:attrNameLst>
                                      </p:cBhvr>
                                      <p:to>
                                        <p:strVal val="visible"/>
                                      </p:to>
                                    </p:set>
                                    <p:anim from="(-#ppt_w/2)" to="(#ppt_x)" calcmode="lin" valueType="num">
                                      <p:cBhvr>
                                        <p:cTn id="7" dur="600" fill="hold">
                                          <p:stCondLst>
                                            <p:cond delay="0"/>
                                          </p:stCondLst>
                                        </p:cTn>
                                        <p:tgtEl>
                                          <p:spTgt spid="13314"/>
                                        </p:tgtEl>
                                        <p:attrNameLst>
                                          <p:attrName>ppt_x</p:attrName>
                                        </p:attrNameLst>
                                      </p:cBhvr>
                                    </p:anim>
                                    <p:anim from="0" to="-1.0" calcmode="lin" valueType="num">
                                      <p:cBhvr>
                                        <p:cTn id="8" dur="200" decel="50000" autoRev="1" fill="hold">
                                          <p:stCondLst>
                                            <p:cond delay="600"/>
                                          </p:stCondLst>
                                        </p:cTn>
                                        <p:tgtEl>
                                          <p:spTgt spid="13314"/>
                                        </p:tgtEl>
                                        <p:attrNameLst>
                                          <p:attrName>xshear</p:attrName>
                                        </p:attrNameLst>
                                      </p:cBhvr>
                                    </p:anim>
                                    <p:animScale>
                                      <p:cBhvr>
                                        <p:cTn id="9" dur="200" decel="100000" autoRev="1" fill="hold">
                                          <p:stCondLst>
                                            <p:cond delay="600"/>
                                          </p:stCondLst>
                                        </p:cTn>
                                        <p:tgtEl>
                                          <p:spTgt spid="13314"/>
                                        </p:tgtEl>
                                      </p:cBhvr>
                                      <p:from x="100000" y="100000"/>
                                      <p:to x="80000" y="100000"/>
                                    </p:animScale>
                                    <p:anim by="(#ppt_h/3+#ppt_w*0.1)" calcmode="lin" valueType="num">
                                      <p:cBhvr additive="sum">
                                        <p:cTn id="10" dur="200" decel="100000" autoRev="1" fill="hold">
                                          <p:stCondLst>
                                            <p:cond delay="600"/>
                                          </p:stCondLst>
                                        </p:cTn>
                                        <p:tgtEl>
                                          <p:spTgt spid="13314"/>
                                        </p:tgtEl>
                                        <p:attrNameLst>
                                          <p:attrName>ppt_x</p:attrName>
                                        </p:attrNameLst>
                                      </p:cBhvr>
                                    </p:anim>
                                  </p:childTnLst>
                                </p:cTn>
                              </p:par>
                              <p:par>
                                <p:cTn id="11" presetID="34" presetClass="entr" presetSubtype="0" fill="hold" nodeType="withEffect">
                                  <p:stCondLst>
                                    <p:cond delay="0"/>
                                  </p:stCondLst>
                                  <p:childTnLst>
                                    <p:set>
                                      <p:cBhvr>
                                        <p:cTn id="12" dur="1" fill="hold">
                                          <p:stCondLst>
                                            <p:cond delay="0"/>
                                          </p:stCondLst>
                                        </p:cTn>
                                        <p:tgtEl>
                                          <p:spTgt spid="3074"/>
                                        </p:tgtEl>
                                        <p:attrNameLst>
                                          <p:attrName>style.visibility</p:attrName>
                                        </p:attrNameLst>
                                      </p:cBhvr>
                                      <p:to>
                                        <p:strVal val="visible"/>
                                      </p:to>
                                    </p:set>
                                    <p:anim from="(-#ppt_w/2)" to="(#ppt_x)" calcmode="lin" valueType="num">
                                      <p:cBhvr>
                                        <p:cTn id="13" dur="600" fill="hold">
                                          <p:stCondLst>
                                            <p:cond delay="0"/>
                                          </p:stCondLst>
                                        </p:cTn>
                                        <p:tgtEl>
                                          <p:spTgt spid="3074"/>
                                        </p:tgtEl>
                                        <p:attrNameLst>
                                          <p:attrName>ppt_x</p:attrName>
                                        </p:attrNameLst>
                                      </p:cBhvr>
                                    </p:anim>
                                    <p:anim from="0" to="-1.0" calcmode="lin" valueType="num">
                                      <p:cBhvr>
                                        <p:cTn id="14" dur="200" decel="50000" autoRev="1" fill="hold">
                                          <p:stCondLst>
                                            <p:cond delay="600"/>
                                          </p:stCondLst>
                                        </p:cTn>
                                        <p:tgtEl>
                                          <p:spTgt spid="3074"/>
                                        </p:tgtEl>
                                        <p:attrNameLst>
                                          <p:attrName>xshear</p:attrName>
                                        </p:attrNameLst>
                                      </p:cBhvr>
                                    </p:anim>
                                    <p:animScale>
                                      <p:cBhvr>
                                        <p:cTn id="15" dur="200" decel="100000" autoRev="1" fill="hold">
                                          <p:stCondLst>
                                            <p:cond delay="600"/>
                                          </p:stCondLst>
                                        </p:cTn>
                                        <p:tgtEl>
                                          <p:spTgt spid="3074"/>
                                        </p:tgtEl>
                                      </p:cBhvr>
                                      <p:from x="100000" y="100000"/>
                                      <p:to x="80000" y="100000"/>
                                    </p:animScale>
                                    <p:anim by="(#ppt_h/3+#ppt_w*0.1)" calcmode="lin" valueType="num">
                                      <p:cBhvr additive="sum">
                                        <p:cTn id="16" dur="200" decel="100000" autoRev="1" fill="hold">
                                          <p:stCondLst>
                                            <p:cond delay="600"/>
                                          </p:stCondLst>
                                        </p:cTn>
                                        <p:tgtEl>
                                          <p:spTgt spid="3074"/>
                                        </p:tgtEl>
                                        <p:attrNameLst>
                                          <p:attrName>ppt_x</p:attrName>
                                        </p:attrNameLst>
                                      </p:cBhvr>
                                    </p:anim>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nodeType="clickEffect">
                                  <p:stCondLst>
                                    <p:cond delay="0"/>
                                  </p:stCondLst>
                                  <p:childTnLst>
                                    <p:set>
                                      <p:cBhvr>
                                        <p:cTn id="20" dur="1" fill="hold">
                                          <p:stCondLst>
                                            <p:cond delay="0"/>
                                          </p:stCondLst>
                                        </p:cTn>
                                        <p:tgtEl>
                                          <p:spTgt spid="13315">
                                            <p:txEl>
                                              <p:pRg st="0" end="0"/>
                                            </p:txEl>
                                          </p:spTgt>
                                        </p:tgtEl>
                                        <p:attrNameLst>
                                          <p:attrName>style.visibility</p:attrName>
                                        </p:attrNameLst>
                                      </p:cBhvr>
                                      <p:to>
                                        <p:strVal val="visible"/>
                                      </p:to>
                                    </p:set>
                                    <p:animEffect transition="in" filter="box(in)">
                                      <p:cBhvr>
                                        <p:cTn id="21" dur="500"/>
                                        <p:tgtEl>
                                          <p:spTgt spid="13315">
                                            <p:txEl>
                                              <p:pRg st="0" end="0"/>
                                            </p:txEl>
                                          </p:spTgt>
                                        </p:tgtEl>
                                      </p:cBhvr>
                                    </p:animEffect>
                                  </p:childTnLst>
                                </p:cTn>
                              </p:par>
                              <p:par>
                                <p:cTn id="22" presetID="4" presetClass="entr" presetSubtype="16" fill="hold" nodeType="withEffect">
                                  <p:stCondLst>
                                    <p:cond delay="0"/>
                                  </p:stCondLst>
                                  <p:childTnLst>
                                    <p:set>
                                      <p:cBhvr>
                                        <p:cTn id="23" dur="1" fill="hold">
                                          <p:stCondLst>
                                            <p:cond delay="0"/>
                                          </p:stCondLst>
                                        </p:cTn>
                                        <p:tgtEl>
                                          <p:spTgt spid="13315">
                                            <p:txEl>
                                              <p:pRg st="1" end="1"/>
                                            </p:txEl>
                                          </p:spTgt>
                                        </p:tgtEl>
                                        <p:attrNameLst>
                                          <p:attrName>style.visibility</p:attrName>
                                        </p:attrNameLst>
                                      </p:cBhvr>
                                      <p:to>
                                        <p:strVal val="visible"/>
                                      </p:to>
                                    </p:set>
                                    <p:animEffect transition="in" filter="box(in)">
                                      <p:cBhvr>
                                        <p:cTn id="24" dur="500"/>
                                        <p:tgtEl>
                                          <p:spTgt spid="13315">
                                            <p:txEl>
                                              <p:pRg st="1" end="1"/>
                                            </p:txEl>
                                          </p:spTgt>
                                        </p:tgtEl>
                                      </p:cBhvr>
                                    </p:animEffect>
                                  </p:childTnLst>
                                </p:cTn>
                              </p:par>
                              <p:par>
                                <p:cTn id="25" presetID="4" presetClass="entr" presetSubtype="16" fill="hold" nodeType="withEffect">
                                  <p:stCondLst>
                                    <p:cond delay="0"/>
                                  </p:stCondLst>
                                  <p:childTnLst>
                                    <p:set>
                                      <p:cBhvr>
                                        <p:cTn id="26" dur="1" fill="hold">
                                          <p:stCondLst>
                                            <p:cond delay="0"/>
                                          </p:stCondLst>
                                        </p:cTn>
                                        <p:tgtEl>
                                          <p:spTgt spid="13315">
                                            <p:txEl>
                                              <p:pRg st="2" end="2"/>
                                            </p:txEl>
                                          </p:spTgt>
                                        </p:tgtEl>
                                        <p:attrNameLst>
                                          <p:attrName>style.visibility</p:attrName>
                                        </p:attrNameLst>
                                      </p:cBhvr>
                                      <p:to>
                                        <p:strVal val="visible"/>
                                      </p:to>
                                    </p:set>
                                    <p:animEffect transition="in" filter="box(in)">
                                      <p:cBhvr>
                                        <p:cTn id="27" dur="500"/>
                                        <p:tgtEl>
                                          <p:spTgt spid="133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fontAlgn="auto">
              <a:spcAft>
                <a:spcPts val="0"/>
              </a:spcAft>
              <a:defRPr/>
            </a:pPr>
            <a:r>
              <a:rPr lang="en-US" sz="3200" b="1" dirty="0" smtClean="0">
                <a:latin typeface="Times New Roman" pitchFamily="18" charset="0"/>
              </a:rPr>
              <a:t>Definition</a:t>
            </a:r>
            <a:endParaRPr lang="en-US" sz="3200" dirty="0">
              <a:latin typeface="Times New Roman" pitchFamily="18" charset="0"/>
            </a:endParaRPr>
          </a:p>
        </p:txBody>
      </p:sp>
      <p:pic>
        <p:nvPicPr>
          <p:cNvPr id="4098" name="Picture 2"/>
          <p:cNvPicPr>
            <a:picLocks noChangeAspect="1" noChangeArrowheads="1"/>
          </p:cNvPicPr>
          <p:nvPr/>
        </p:nvPicPr>
        <p:blipFill>
          <a:blip r:embed="rId2"/>
          <a:srcRect/>
          <a:stretch>
            <a:fillRect/>
          </a:stretch>
        </p:blipFill>
        <p:spPr bwMode="auto">
          <a:xfrm>
            <a:off x="0" y="3809999"/>
            <a:ext cx="9144001" cy="3048001"/>
          </a:xfrm>
          <a:prstGeom prst="rect">
            <a:avLst/>
          </a:prstGeom>
          <a:noFill/>
          <a:ln w="9525">
            <a:noFill/>
            <a:miter lim="800000"/>
            <a:headEnd/>
            <a:tailEnd/>
          </a:ln>
          <a:effectLst/>
        </p:spPr>
      </p:pic>
      <p:sp>
        <p:nvSpPr>
          <p:cNvPr id="14339" name="Rectangle 3"/>
          <p:cNvSpPr>
            <a:spLocks noGrp="1" noChangeArrowheads="1"/>
          </p:cNvSpPr>
          <p:nvPr>
            <p:ph sz="quarter" idx="1"/>
          </p:nvPr>
        </p:nvSpPr>
        <p:spPr>
          <a:xfrm>
            <a:off x="457200" y="1600200"/>
            <a:ext cx="7467600" cy="4873625"/>
          </a:xfrm>
        </p:spPr>
        <p:txBody>
          <a:bodyPr/>
          <a:lstStyle/>
          <a:p>
            <a:pPr algn="just">
              <a:buFont typeface="Wingdings" pitchFamily="2" charset="2"/>
              <a:buChar char="v"/>
            </a:pPr>
            <a:r>
              <a:rPr lang="en-US" sz="2800" b="1" dirty="0" smtClean="0">
                <a:latin typeface="Times New Roman" pitchFamily="18" charset="0"/>
                <a:cs typeface="Times New Roman" pitchFamily="18" charset="0"/>
              </a:rPr>
              <a:t>Cash Flow Projection</a:t>
            </a:r>
            <a:r>
              <a:rPr lang="en-US" sz="2800" dirty="0" smtClean="0">
                <a:latin typeface="Times New Roman" pitchFamily="18" charset="0"/>
                <a:cs typeface="Times New Roman" pitchFamily="18" charset="0"/>
              </a:rPr>
              <a:t> is the study of the cycle of your business' cash inflows and outflows, with the purpose of maintaining an adequate cash flow for your business, and to provide the basis for cash flow management.</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fade">
                                      <p:cBhvr>
                                        <p:cTn id="7" dur="1000"/>
                                        <p:tgtEl>
                                          <p:spTgt spid="14338"/>
                                        </p:tgtEl>
                                      </p:cBhvr>
                                    </p:animEffect>
                                    <p:anim calcmode="lin" valueType="num">
                                      <p:cBhvr>
                                        <p:cTn id="8" dur="1000" fill="hold"/>
                                        <p:tgtEl>
                                          <p:spTgt spid="14338"/>
                                        </p:tgtEl>
                                        <p:attrNameLst>
                                          <p:attrName>ppt_x</p:attrName>
                                        </p:attrNameLst>
                                      </p:cBhvr>
                                      <p:tavLst>
                                        <p:tav tm="0">
                                          <p:val>
                                            <p:strVal val="#ppt_x"/>
                                          </p:val>
                                        </p:tav>
                                        <p:tav tm="100000">
                                          <p:val>
                                            <p:strVal val="#ppt_x"/>
                                          </p:val>
                                        </p:tav>
                                      </p:tavLst>
                                    </p:anim>
                                    <p:anim calcmode="lin" valueType="num">
                                      <p:cBhvr>
                                        <p:cTn id="9" dur="1000" fill="hold"/>
                                        <p:tgtEl>
                                          <p:spTgt spid="14338"/>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4098"/>
                                        </p:tgtEl>
                                        <p:attrNameLst>
                                          <p:attrName>style.visibility</p:attrName>
                                        </p:attrNameLst>
                                      </p:cBhvr>
                                      <p:to>
                                        <p:strVal val="visible"/>
                                      </p:to>
                                    </p:set>
                                    <p:animEffect transition="in" filter="fade">
                                      <p:cBhvr>
                                        <p:cTn id="12" dur="1000"/>
                                        <p:tgtEl>
                                          <p:spTgt spid="4098"/>
                                        </p:tgtEl>
                                      </p:cBhvr>
                                    </p:animEffect>
                                    <p:anim calcmode="lin" valueType="num">
                                      <p:cBhvr>
                                        <p:cTn id="13" dur="1000" fill="hold"/>
                                        <p:tgtEl>
                                          <p:spTgt spid="4098"/>
                                        </p:tgtEl>
                                        <p:attrNameLst>
                                          <p:attrName>ppt_x</p:attrName>
                                        </p:attrNameLst>
                                      </p:cBhvr>
                                      <p:tavLst>
                                        <p:tav tm="0">
                                          <p:val>
                                            <p:strVal val="#ppt_x"/>
                                          </p:val>
                                        </p:tav>
                                        <p:tav tm="100000">
                                          <p:val>
                                            <p:strVal val="#ppt_x"/>
                                          </p:val>
                                        </p:tav>
                                      </p:tavLst>
                                    </p:anim>
                                    <p:anim calcmode="lin" valueType="num">
                                      <p:cBhvr>
                                        <p:cTn id="14" dur="1000" fill="hold"/>
                                        <p:tgtEl>
                                          <p:spTgt spid="4098"/>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nodeType="clickEffect">
                                  <p:stCondLst>
                                    <p:cond delay="0"/>
                                  </p:stCondLst>
                                  <p:childTnLst>
                                    <p:set>
                                      <p:cBhvr>
                                        <p:cTn id="18" dur="1" fill="hold">
                                          <p:stCondLst>
                                            <p:cond delay="0"/>
                                          </p:stCondLst>
                                        </p:cTn>
                                        <p:tgtEl>
                                          <p:spTgt spid="14339">
                                            <p:txEl>
                                              <p:pRg st="0" end="0"/>
                                            </p:txEl>
                                          </p:spTgt>
                                        </p:tgtEl>
                                        <p:attrNameLst>
                                          <p:attrName>style.visibility</p:attrName>
                                        </p:attrNameLst>
                                      </p:cBhvr>
                                      <p:to>
                                        <p:strVal val="visible"/>
                                      </p:to>
                                    </p:set>
                                    <p:animEffect transition="in" filter="diamond(in)">
                                      <p:cBhvr>
                                        <p:cTn id="19" dur="2000"/>
                                        <p:tgtEl>
                                          <p:spTgt spid="1433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228600"/>
            <a:ext cx="7467600" cy="1143000"/>
          </a:xfrm>
        </p:spPr>
        <p:txBody>
          <a:bodyPr/>
          <a:lstStyle/>
          <a:p>
            <a:r>
              <a:rPr lang="en-US" sz="2800" b="1" dirty="0" smtClean="0">
                <a:latin typeface="Times New Roman" pitchFamily="18" charset="0"/>
                <a:cs typeface="Times New Roman" pitchFamily="18" charset="0"/>
              </a:rPr>
              <a:t>Components of Cash Flow Projections</a:t>
            </a:r>
            <a:endParaRPr lang="en-US" sz="2800" dirty="0">
              <a:latin typeface="Times New Roman" pitchFamily="18" charset="0"/>
              <a:cs typeface="Times New Roman" pitchFamily="18" charset="0"/>
            </a:endParaRPr>
          </a:p>
        </p:txBody>
      </p:sp>
      <p:sp>
        <p:nvSpPr>
          <p:cNvPr id="15363" name="Rectangle 3"/>
          <p:cNvSpPr>
            <a:spLocks noGrp="1" noChangeArrowheads="1"/>
          </p:cNvSpPr>
          <p:nvPr>
            <p:ph sz="quarter" idx="1"/>
          </p:nvPr>
        </p:nvSpPr>
        <p:spPr>
          <a:xfrm>
            <a:off x="457200" y="1600200"/>
            <a:ext cx="7467600" cy="4873625"/>
          </a:xfrm>
        </p:spPr>
        <p:txBody>
          <a:bodyPr/>
          <a:lstStyle/>
          <a:p>
            <a:pPr>
              <a:buFont typeface="Wingdings" pitchFamily="2" charset="2"/>
              <a:buChar char="v"/>
            </a:pPr>
            <a:r>
              <a:rPr lang="en-US" sz="2800" dirty="0" smtClean="0">
                <a:latin typeface="Times New Roman" pitchFamily="18" charset="0"/>
                <a:cs typeface="Times New Roman" pitchFamily="18" charset="0"/>
              </a:rPr>
              <a:t>Cash at Start</a:t>
            </a:r>
          </a:p>
          <a:p>
            <a:pPr>
              <a:buFont typeface="Wingdings" pitchFamily="2" charset="2"/>
              <a:buChar char="v"/>
            </a:pPr>
            <a:r>
              <a:rPr lang="en-US" sz="2800" dirty="0" smtClean="0">
                <a:latin typeface="Times New Roman" pitchFamily="18" charset="0"/>
                <a:cs typeface="Times New Roman" pitchFamily="18" charset="0"/>
              </a:rPr>
              <a:t>Cash Inflow</a:t>
            </a:r>
          </a:p>
          <a:p>
            <a:pPr>
              <a:buFont typeface="Wingdings" pitchFamily="2" charset="2"/>
              <a:buChar char="v"/>
            </a:pPr>
            <a:r>
              <a:rPr lang="en-US" sz="2800" dirty="0" smtClean="0">
                <a:latin typeface="Times New Roman" pitchFamily="18" charset="0"/>
                <a:cs typeface="Times New Roman" pitchFamily="18" charset="0"/>
              </a:rPr>
              <a:t>Total Cash Inflow</a:t>
            </a:r>
          </a:p>
          <a:p>
            <a:pPr>
              <a:buFont typeface="Wingdings" pitchFamily="2" charset="2"/>
              <a:buChar char="v"/>
            </a:pPr>
            <a:r>
              <a:rPr lang="en-US" sz="2800" dirty="0" smtClean="0">
                <a:latin typeface="Times New Roman" pitchFamily="18" charset="0"/>
                <a:cs typeface="Times New Roman" pitchFamily="18" charset="0"/>
              </a:rPr>
              <a:t>Total Cash Available</a:t>
            </a:r>
          </a:p>
          <a:p>
            <a:pPr>
              <a:buFont typeface="Wingdings" pitchFamily="2" charset="2"/>
              <a:buChar char="v"/>
            </a:pPr>
            <a:r>
              <a:rPr lang="en-US" sz="2800" dirty="0" smtClean="0">
                <a:latin typeface="Times New Roman" pitchFamily="18" charset="0"/>
                <a:cs typeface="Times New Roman" pitchFamily="18" charset="0"/>
              </a:rPr>
              <a:t>Cash Outflow</a:t>
            </a:r>
          </a:p>
          <a:p>
            <a:pPr>
              <a:buFont typeface="Wingdings" pitchFamily="2" charset="2"/>
              <a:buChar char="v"/>
            </a:pPr>
            <a:r>
              <a:rPr lang="en-US" sz="2800" dirty="0" smtClean="0">
                <a:latin typeface="Times New Roman" pitchFamily="18" charset="0"/>
                <a:cs typeface="Times New Roman" pitchFamily="18" charset="0"/>
              </a:rPr>
              <a:t>Total Cash Outflow</a:t>
            </a:r>
          </a:p>
          <a:p>
            <a:pPr>
              <a:buFont typeface="Wingdings" pitchFamily="2" charset="2"/>
              <a:buChar char="v"/>
            </a:pPr>
            <a:r>
              <a:rPr lang="en-US" sz="2800" dirty="0" smtClean="0">
                <a:latin typeface="Times New Roman" pitchFamily="18" charset="0"/>
                <a:cs typeface="Times New Roman" pitchFamily="18" charset="0"/>
              </a:rPr>
              <a:t>Cash at End</a:t>
            </a:r>
          </a:p>
          <a:p>
            <a:endParaRPr lang="en-US" sz="2800" dirty="0"/>
          </a:p>
        </p:txBody>
      </p:sp>
      <p:pic>
        <p:nvPicPr>
          <p:cNvPr id="5122" name="Picture 2" descr="D:\35.jpeg"/>
          <p:cNvPicPr>
            <a:picLocks noChangeAspect="1" noChangeArrowheads="1"/>
          </p:cNvPicPr>
          <p:nvPr/>
        </p:nvPicPr>
        <p:blipFill>
          <a:blip r:embed="rId2"/>
          <a:srcRect/>
          <a:stretch>
            <a:fillRect/>
          </a:stretch>
        </p:blipFill>
        <p:spPr bwMode="auto">
          <a:xfrm>
            <a:off x="4953000" y="1270000"/>
            <a:ext cx="4191000" cy="5588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fade">
                                      <p:cBhvr>
                                        <p:cTn id="7" dur="2000"/>
                                        <p:tgtEl>
                                          <p:spTgt spid="15362"/>
                                        </p:tgtEl>
                                      </p:cBhvr>
                                    </p:animEffect>
                                    <p:anim calcmode="lin" valueType="num">
                                      <p:cBhvr>
                                        <p:cTn id="8" dur="2000" fill="hold"/>
                                        <p:tgtEl>
                                          <p:spTgt spid="15362"/>
                                        </p:tgtEl>
                                        <p:attrNameLst>
                                          <p:attrName>style.rotation</p:attrName>
                                        </p:attrNameLst>
                                      </p:cBhvr>
                                      <p:tavLst>
                                        <p:tav tm="0">
                                          <p:val>
                                            <p:fltVal val="720"/>
                                          </p:val>
                                        </p:tav>
                                        <p:tav tm="100000">
                                          <p:val>
                                            <p:fltVal val="0"/>
                                          </p:val>
                                        </p:tav>
                                      </p:tavLst>
                                    </p:anim>
                                    <p:anim calcmode="lin" valueType="num">
                                      <p:cBhvr>
                                        <p:cTn id="9" dur="2000" fill="hold"/>
                                        <p:tgtEl>
                                          <p:spTgt spid="15362"/>
                                        </p:tgtEl>
                                        <p:attrNameLst>
                                          <p:attrName>ppt_h</p:attrName>
                                        </p:attrNameLst>
                                      </p:cBhvr>
                                      <p:tavLst>
                                        <p:tav tm="0">
                                          <p:val>
                                            <p:fltVal val="0"/>
                                          </p:val>
                                        </p:tav>
                                        <p:tav tm="100000">
                                          <p:val>
                                            <p:strVal val="#ppt_h"/>
                                          </p:val>
                                        </p:tav>
                                      </p:tavLst>
                                    </p:anim>
                                    <p:anim calcmode="lin" valueType="num">
                                      <p:cBhvr>
                                        <p:cTn id="10" dur="2000" fill="hold"/>
                                        <p:tgtEl>
                                          <p:spTgt spid="15362"/>
                                        </p:tgtEl>
                                        <p:attrNameLst>
                                          <p:attrName>ppt_w</p:attrName>
                                        </p:attrNameLst>
                                      </p:cBhvr>
                                      <p:tavLst>
                                        <p:tav tm="0">
                                          <p:val>
                                            <p:fltVal val="0"/>
                                          </p:val>
                                        </p:tav>
                                        <p:tav tm="100000">
                                          <p:val>
                                            <p:strVal val="#ppt_w"/>
                                          </p:val>
                                        </p:tav>
                                      </p:tavLst>
                                    </p:anim>
                                  </p:childTnLst>
                                </p:cTn>
                              </p:par>
                              <p:par>
                                <p:cTn id="11" presetID="35" presetClass="entr" presetSubtype="0" fill="hold" nodeType="withEffect">
                                  <p:stCondLst>
                                    <p:cond delay="0"/>
                                  </p:stCondLst>
                                  <p:childTnLst>
                                    <p:set>
                                      <p:cBhvr>
                                        <p:cTn id="12" dur="1" fill="hold">
                                          <p:stCondLst>
                                            <p:cond delay="0"/>
                                          </p:stCondLst>
                                        </p:cTn>
                                        <p:tgtEl>
                                          <p:spTgt spid="5122"/>
                                        </p:tgtEl>
                                        <p:attrNameLst>
                                          <p:attrName>style.visibility</p:attrName>
                                        </p:attrNameLst>
                                      </p:cBhvr>
                                      <p:to>
                                        <p:strVal val="visible"/>
                                      </p:to>
                                    </p:set>
                                    <p:animEffect transition="in" filter="fade">
                                      <p:cBhvr>
                                        <p:cTn id="13" dur="2000"/>
                                        <p:tgtEl>
                                          <p:spTgt spid="5122"/>
                                        </p:tgtEl>
                                      </p:cBhvr>
                                    </p:animEffect>
                                    <p:anim calcmode="lin" valueType="num">
                                      <p:cBhvr>
                                        <p:cTn id="14" dur="2000" fill="hold"/>
                                        <p:tgtEl>
                                          <p:spTgt spid="5122"/>
                                        </p:tgtEl>
                                        <p:attrNameLst>
                                          <p:attrName>style.rotation</p:attrName>
                                        </p:attrNameLst>
                                      </p:cBhvr>
                                      <p:tavLst>
                                        <p:tav tm="0">
                                          <p:val>
                                            <p:fltVal val="720"/>
                                          </p:val>
                                        </p:tav>
                                        <p:tav tm="100000">
                                          <p:val>
                                            <p:fltVal val="0"/>
                                          </p:val>
                                        </p:tav>
                                      </p:tavLst>
                                    </p:anim>
                                    <p:anim calcmode="lin" valueType="num">
                                      <p:cBhvr>
                                        <p:cTn id="15" dur="2000" fill="hold"/>
                                        <p:tgtEl>
                                          <p:spTgt spid="5122"/>
                                        </p:tgtEl>
                                        <p:attrNameLst>
                                          <p:attrName>ppt_h</p:attrName>
                                        </p:attrNameLst>
                                      </p:cBhvr>
                                      <p:tavLst>
                                        <p:tav tm="0">
                                          <p:val>
                                            <p:fltVal val="0"/>
                                          </p:val>
                                        </p:tav>
                                        <p:tav tm="100000">
                                          <p:val>
                                            <p:strVal val="#ppt_h"/>
                                          </p:val>
                                        </p:tav>
                                      </p:tavLst>
                                    </p:anim>
                                    <p:anim calcmode="lin" valueType="num">
                                      <p:cBhvr>
                                        <p:cTn id="16" dur="2000" fill="hold"/>
                                        <p:tgtEl>
                                          <p:spTgt spid="5122"/>
                                        </p:tgtEl>
                                        <p:attrNameLst>
                                          <p:attrName>ppt_w</p:attrName>
                                        </p:attrNameLst>
                                      </p:cBhvr>
                                      <p:tavLst>
                                        <p:tav tm="0">
                                          <p:val>
                                            <p:fltVal val="0"/>
                                          </p:val>
                                        </p:tav>
                                        <p:tav tm="100000">
                                          <p:val>
                                            <p:strVal val="#ppt_w"/>
                                          </p:val>
                                        </p:tav>
                                      </p:tavLst>
                                    </p:anim>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15363">
                                            <p:txEl>
                                              <p:pRg st="0" end="0"/>
                                            </p:txEl>
                                          </p:spTgt>
                                        </p:tgtEl>
                                        <p:attrNameLst>
                                          <p:attrName>style.visibility</p:attrName>
                                        </p:attrNameLst>
                                      </p:cBhvr>
                                      <p:to>
                                        <p:strVal val="visible"/>
                                      </p:to>
                                    </p:set>
                                    <p:animEffect transition="in" filter="blinds(horizontal)">
                                      <p:cBhvr>
                                        <p:cTn id="21" dur="500"/>
                                        <p:tgtEl>
                                          <p:spTgt spid="15363">
                                            <p:txEl>
                                              <p:pRg st="0" end="0"/>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15363">
                                            <p:txEl>
                                              <p:pRg st="1" end="1"/>
                                            </p:txEl>
                                          </p:spTgt>
                                        </p:tgtEl>
                                        <p:attrNameLst>
                                          <p:attrName>style.visibility</p:attrName>
                                        </p:attrNameLst>
                                      </p:cBhvr>
                                      <p:to>
                                        <p:strVal val="visible"/>
                                      </p:to>
                                    </p:set>
                                    <p:animEffect transition="in" filter="blinds(horizontal)">
                                      <p:cBhvr>
                                        <p:cTn id="24" dur="500"/>
                                        <p:tgtEl>
                                          <p:spTgt spid="15363">
                                            <p:txEl>
                                              <p:pRg st="1" end="1"/>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15363">
                                            <p:txEl>
                                              <p:pRg st="2" end="2"/>
                                            </p:txEl>
                                          </p:spTgt>
                                        </p:tgtEl>
                                        <p:attrNameLst>
                                          <p:attrName>style.visibility</p:attrName>
                                        </p:attrNameLst>
                                      </p:cBhvr>
                                      <p:to>
                                        <p:strVal val="visible"/>
                                      </p:to>
                                    </p:set>
                                    <p:animEffect transition="in" filter="blinds(horizontal)">
                                      <p:cBhvr>
                                        <p:cTn id="27" dur="500"/>
                                        <p:tgtEl>
                                          <p:spTgt spid="15363">
                                            <p:txEl>
                                              <p:pRg st="2" end="2"/>
                                            </p:txEl>
                                          </p:spTgt>
                                        </p:tgtEl>
                                      </p:cBhvr>
                                    </p:animEffect>
                                  </p:childTnLst>
                                </p:cTn>
                              </p:par>
                              <p:par>
                                <p:cTn id="28" presetID="3" presetClass="entr" presetSubtype="10" fill="hold" nodeType="withEffect">
                                  <p:stCondLst>
                                    <p:cond delay="0"/>
                                  </p:stCondLst>
                                  <p:childTnLst>
                                    <p:set>
                                      <p:cBhvr>
                                        <p:cTn id="29" dur="1" fill="hold">
                                          <p:stCondLst>
                                            <p:cond delay="0"/>
                                          </p:stCondLst>
                                        </p:cTn>
                                        <p:tgtEl>
                                          <p:spTgt spid="15363">
                                            <p:txEl>
                                              <p:pRg st="3" end="3"/>
                                            </p:txEl>
                                          </p:spTgt>
                                        </p:tgtEl>
                                        <p:attrNameLst>
                                          <p:attrName>style.visibility</p:attrName>
                                        </p:attrNameLst>
                                      </p:cBhvr>
                                      <p:to>
                                        <p:strVal val="visible"/>
                                      </p:to>
                                    </p:set>
                                    <p:animEffect transition="in" filter="blinds(horizontal)">
                                      <p:cBhvr>
                                        <p:cTn id="30" dur="500"/>
                                        <p:tgtEl>
                                          <p:spTgt spid="15363">
                                            <p:txEl>
                                              <p:pRg st="3" end="3"/>
                                            </p:txEl>
                                          </p:spTgt>
                                        </p:tgtEl>
                                      </p:cBhvr>
                                    </p:animEffect>
                                  </p:childTnLst>
                                </p:cTn>
                              </p:par>
                              <p:par>
                                <p:cTn id="31" presetID="3" presetClass="entr" presetSubtype="10" fill="hold" nodeType="withEffect">
                                  <p:stCondLst>
                                    <p:cond delay="0"/>
                                  </p:stCondLst>
                                  <p:childTnLst>
                                    <p:set>
                                      <p:cBhvr>
                                        <p:cTn id="32" dur="1" fill="hold">
                                          <p:stCondLst>
                                            <p:cond delay="0"/>
                                          </p:stCondLst>
                                        </p:cTn>
                                        <p:tgtEl>
                                          <p:spTgt spid="15363">
                                            <p:txEl>
                                              <p:pRg st="4" end="4"/>
                                            </p:txEl>
                                          </p:spTgt>
                                        </p:tgtEl>
                                        <p:attrNameLst>
                                          <p:attrName>style.visibility</p:attrName>
                                        </p:attrNameLst>
                                      </p:cBhvr>
                                      <p:to>
                                        <p:strVal val="visible"/>
                                      </p:to>
                                    </p:set>
                                    <p:animEffect transition="in" filter="blinds(horizontal)">
                                      <p:cBhvr>
                                        <p:cTn id="33" dur="500"/>
                                        <p:tgtEl>
                                          <p:spTgt spid="15363">
                                            <p:txEl>
                                              <p:pRg st="4" end="4"/>
                                            </p:txEl>
                                          </p:spTgt>
                                        </p:tgtEl>
                                      </p:cBhvr>
                                    </p:animEffect>
                                  </p:childTnLst>
                                </p:cTn>
                              </p:par>
                              <p:par>
                                <p:cTn id="34" presetID="3" presetClass="entr" presetSubtype="10" fill="hold" nodeType="withEffect">
                                  <p:stCondLst>
                                    <p:cond delay="0"/>
                                  </p:stCondLst>
                                  <p:childTnLst>
                                    <p:set>
                                      <p:cBhvr>
                                        <p:cTn id="35" dur="1" fill="hold">
                                          <p:stCondLst>
                                            <p:cond delay="0"/>
                                          </p:stCondLst>
                                        </p:cTn>
                                        <p:tgtEl>
                                          <p:spTgt spid="15363">
                                            <p:txEl>
                                              <p:pRg st="5" end="5"/>
                                            </p:txEl>
                                          </p:spTgt>
                                        </p:tgtEl>
                                        <p:attrNameLst>
                                          <p:attrName>style.visibility</p:attrName>
                                        </p:attrNameLst>
                                      </p:cBhvr>
                                      <p:to>
                                        <p:strVal val="visible"/>
                                      </p:to>
                                    </p:set>
                                    <p:animEffect transition="in" filter="blinds(horizontal)">
                                      <p:cBhvr>
                                        <p:cTn id="36" dur="500"/>
                                        <p:tgtEl>
                                          <p:spTgt spid="15363">
                                            <p:txEl>
                                              <p:pRg st="5" end="5"/>
                                            </p:txEl>
                                          </p:spTgt>
                                        </p:tgtEl>
                                      </p:cBhvr>
                                    </p:animEffect>
                                  </p:childTnLst>
                                </p:cTn>
                              </p:par>
                              <p:par>
                                <p:cTn id="37" presetID="3" presetClass="entr" presetSubtype="10" fill="hold" nodeType="withEffect">
                                  <p:stCondLst>
                                    <p:cond delay="0"/>
                                  </p:stCondLst>
                                  <p:childTnLst>
                                    <p:set>
                                      <p:cBhvr>
                                        <p:cTn id="38" dur="1" fill="hold">
                                          <p:stCondLst>
                                            <p:cond delay="0"/>
                                          </p:stCondLst>
                                        </p:cTn>
                                        <p:tgtEl>
                                          <p:spTgt spid="15363">
                                            <p:txEl>
                                              <p:pRg st="6" end="6"/>
                                            </p:txEl>
                                          </p:spTgt>
                                        </p:tgtEl>
                                        <p:attrNameLst>
                                          <p:attrName>style.visibility</p:attrName>
                                        </p:attrNameLst>
                                      </p:cBhvr>
                                      <p:to>
                                        <p:strVal val="visible"/>
                                      </p:to>
                                    </p:set>
                                    <p:animEffect transition="in" filter="blinds(horizontal)">
                                      <p:cBhvr>
                                        <p:cTn id="39" dur="500"/>
                                        <p:tgtEl>
                                          <p:spTgt spid="1536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lgn="just" fontAlgn="auto">
              <a:spcAft>
                <a:spcPts val="0"/>
              </a:spcAft>
              <a:defRPr/>
            </a:pPr>
            <a:r>
              <a:rPr lang="en-US" sz="2800" b="1" u="sng" dirty="0" smtClean="0"/>
              <a:t>Comparing Budgets and Cash Flow Projections</a:t>
            </a:r>
            <a:endParaRPr lang="en-US" sz="2800" dirty="0">
              <a:latin typeface="Times New Roman" pitchFamily="18" charset="0"/>
            </a:endParaRPr>
          </a:p>
        </p:txBody>
      </p:sp>
      <p:sp>
        <p:nvSpPr>
          <p:cNvPr id="7" name="Content Placeholder 6"/>
          <p:cNvSpPr>
            <a:spLocks noGrp="1"/>
          </p:cNvSpPr>
          <p:nvPr>
            <p:ph sz="quarter" idx="1"/>
          </p:nvPr>
        </p:nvSpPr>
        <p:spPr/>
        <p:txBody>
          <a:bodyPr/>
          <a:lstStyle/>
          <a:p>
            <a:pPr algn="just">
              <a:buNone/>
            </a:pPr>
            <a:r>
              <a:rPr lang="en-US" b="1" dirty="0" smtClean="0">
                <a:latin typeface="Times New Roman" pitchFamily="18" charset="0"/>
                <a:cs typeface="Times New Roman" pitchFamily="18" charset="0"/>
              </a:rPr>
              <a:t>The Similarities:</a:t>
            </a:r>
            <a:endParaRPr lang="en-US" dirty="0" smtClean="0">
              <a:latin typeface="Times New Roman" pitchFamily="18" charset="0"/>
              <a:cs typeface="Times New Roman" pitchFamily="18" charset="0"/>
            </a:endParaRPr>
          </a:p>
          <a:p>
            <a:pPr lvl="0" algn="just">
              <a:buFont typeface="Wingdings" pitchFamily="2" charset="2"/>
              <a:buChar char="v"/>
            </a:pPr>
            <a:r>
              <a:rPr lang="en-US" dirty="0" smtClean="0">
                <a:latin typeface="Times New Roman" pitchFamily="18" charset="0"/>
                <a:cs typeface="Times New Roman" pitchFamily="18" charset="0"/>
              </a:rPr>
              <a:t>Budgets and cash flow projections include the same line items when those line items represent cash or the equivalent of cash.</a:t>
            </a:r>
          </a:p>
          <a:p>
            <a:pPr lvl="0" algn="just">
              <a:buFont typeface="Wingdings" pitchFamily="2" charset="2"/>
              <a:buChar char="v"/>
            </a:pPr>
            <a:r>
              <a:rPr lang="en-US" dirty="0" smtClean="0">
                <a:latin typeface="Times New Roman" pitchFamily="18" charset="0"/>
                <a:cs typeface="Times New Roman" pitchFamily="18" charset="0"/>
              </a:rPr>
              <a:t>Both reports show money you expect to receive and spend.</a:t>
            </a:r>
          </a:p>
          <a:p>
            <a:pPr lvl="0" algn="just">
              <a:buFont typeface="Wingdings" pitchFamily="2" charset="2"/>
              <a:buChar char="v"/>
            </a:pPr>
            <a:r>
              <a:rPr lang="en-US" dirty="0" smtClean="0">
                <a:latin typeface="Times New Roman" pitchFamily="18" charset="0"/>
                <a:cs typeface="Times New Roman" pitchFamily="18" charset="0"/>
              </a:rPr>
              <a:t>The reports show a surplus, deficit or breakeven bottom line.</a:t>
            </a:r>
          </a:p>
          <a:p>
            <a:pPr algn="just">
              <a:buNone/>
            </a:pPr>
            <a:r>
              <a:rPr lang="en-US" b="1" dirty="0" smtClean="0">
                <a:latin typeface="Times New Roman" pitchFamily="18" charset="0"/>
                <a:cs typeface="Times New Roman" pitchFamily="18" charset="0"/>
              </a:rPr>
              <a:t>The Differences:</a:t>
            </a:r>
            <a:endParaRPr lang="en-US" dirty="0" smtClean="0">
              <a:latin typeface="Times New Roman" pitchFamily="18" charset="0"/>
              <a:cs typeface="Times New Roman" pitchFamily="18" charset="0"/>
            </a:endParaRPr>
          </a:p>
          <a:p>
            <a:pPr lvl="0" algn="just">
              <a:buFont typeface="Wingdings" pitchFamily="2" charset="2"/>
              <a:buChar char="v"/>
            </a:pPr>
            <a:r>
              <a:rPr lang="en-US" dirty="0" smtClean="0">
                <a:latin typeface="Times New Roman" pitchFamily="18" charset="0"/>
                <a:cs typeface="Times New Roman" pitchFamily="18" charset="0"/>
              </a:rPr>
              <a:t>Cash flow projections include only items that are cash and cash equivalents, so they exclude items such as “in-kind donations” or "depreciation,” which your budget would show.</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strips(downLeft)">
                                      <p:cBhvr>
                                        <p:cTn id="7" dur="500"/>
                                        <p:tgtEl>
                                          <p:spTgt spid="1638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 calcmode="lin" valueType="num">
                                      <p:cBhvr additive="base">
                                        <p:cTn id="12"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7">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7">
                                            <p:txEl>
                                              <p:pRg st="1" end="1"/>
                                            </p:txEl>
                                          </p:spTgt>
                                        </p:tgtEl>
                                        <p:attrNameLst>
                                          <p:attrName>style.visibility</p:attrName>
                                        </p:attrNameLst>
                                      </p:cBhvr>
                                      <p:to>
                                        <p:strVal val="visible"/>
                                      </p:to>
                                    </p:set>
                                    <p:anim calcmode="lin" valueType="num">
                                      <p:cBhvr additive="base">
                                        <p:cTn id="16"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7">
                                            <p:txEl>
                                              <p:pRg st="1" end="1"/>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7">
                                            <p:txEl>
                                              <p:pRg st="2" end="2"/>
                                            </p:txEl>
                                          </p:spTgt>
                                        </p:tgtEl>
                                        <p:attrNameLst>
                                          <p:attrName>style.visibility</p:attrName>
                                        </p:attrNameLst>
                                      </p:cBhvr>
                                      <p:to>
                                        <p:strVal val="visible"/>
                                      </p:to>
                                    </p:set>
                                    <p:anim calcmode="lin" valueType="num">
                                      <p:cBhvr additive="base">
                                        <p:cTn id="20"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7">
                                            <p:txEl>
                                              <p:pRg st="2" end="2"/>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7">
                                            <p:txEl>
                                              <p:pRg st="3" end="3"/>
                                            </p:txEl>
                                          </p:spTgt>
                                        </p:tgtEl>
                                        <p:attrNameLst>
                                          <p:attrName>style.visibility</p:attrName>
                                        </p:attrNameLst>
                                      </p:cBhvr>
                                      <p:to>
                                        <p:strVal val="visible"/>
                                      </p:to>
                                    </p:set>
                                    <p:anim calcmode="lin" valueType="num">
                                      <p:cBhvr additive="base">
                                        <p:cTn id="24"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7">
                                            <p:txEl>
                                              <p:pRg st="3" end="3"/>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7">
                                            <p:txEl>
                                              <p:pRg st="4" end="4"/>
                                            </p:txEl>
                                          </p:spTgt>
                                        </p:tgtEl>
                                        <p:attrNameLst>
                                          <p:attrName>style.visibility</p:attrName>
                                        </p:attrNameLst>
                                      </p:cBhvr>
                                      <p:to>
                                        <p:strVal val="visible"/>
                                      </p:to>
                                    </p:set>
                                    <p:anim calcmode="lin" valueType="num">
                                      <p:cBhvr additive="base">
                                        <p:cTn id="28"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7">
                                            <p:txEl>
                                              <p:pRg st="4" end="4"/>
                                            </p:txEl>
                                          </p:spTgt>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 calcmode="lin" valueType="num">
                                      <p:cBhvr additive="base">
                                        <p:cTn id="32"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Cash inflows and cash outflows</a:t>
            </a:r>
            <a:endParaRPr lang="en-US" dirty="0"/>
          </a:p>
        </p:txBody>
      </p:sp>
      <p:sp>
        <p:nvSpPr>
          <p:cNvPr id="6" name="Content Placeholder 5"/>
          <p:cNvSpPr>
            <a:spLocks noGrp="1"/>
          </p:cNvSpPr>
          <p:nvPr>
            <p:ph sz="quarter" idx="2"/>
          </p:nvPr>
        </p:nvSpPr>
        <p:spPr/>
        <p:txBody>
          <a:bodyPr/>
          <a:lstStyle/>
          <a:p>
            <a:pPr>
              <a:buNone/>
            </a:pPr>
            <a:r>
              <a:rPr lang="en-US" sz="2000" b="1" dirty="0" smtClean="0">
                <a:latin typeface="Times New Roman" pitchFamily="18" charset="0"/>
                <a:cs typeface="Times New Roman" pitchFamily="18" charset="0"/>
              </a:rPr>
              <a:t>Grants </a:t>
            </a:r>
            <a:endParaRPr lang="en-US" sz="2000" dirty="0" smtClean="0">
              <a:latin typeface="Times New Roman" pitchFamily="18" charset="0"/>
              <a:cs typeface="Times New Roman" pitchFamily="18" charset="0"/>
            </a:endParaRPr>
          </a:p>
          <a:p>
            <a:pPr marL="457200" lvl="0" indent="-457200">
              <a:buFont typeface="Wingdings" pitchFamily="2" charset="2"/>
              <a:buChar char="v"/>
            </a:pPr>
            <a:r>
              <a:rPr lang="en-US" sz="2000" dirty="0" smtClean="0">
                <a:latin typeface="Times New Roman" pitchFamily="18" charset="0"/>
                <a:cs typeface="Times New Roman" pitchFamily="18" charset="0"/>
              </a:rPr>
              <a:t>Community Development Block Grant</a:t>
            </a:r>
          </a:p>
          <a:p>
            <a:pPr>
              <a:buNone/>
            </a:pPr>
            <a:r>
              <a:rPr lang="en-US" sz="2000" b="1" dirty="0" smtClean="0">
                <a:latin typeface="Times New Roman" pitchFamily="18" charset="0"/>
                <a:cs typeface="Times New Roman" pitchFamily="18" charset="0"/>
              </a:rPr>
              <a:t>Loans</a:t>
            </a:r>
            <a:endParaRPr lang="en-US" sz="2000" dirty="0" smtClean="0">
              <a:latin typeface="Times New Roman" pitchFamily="18" charset="0"/>
              <a:cs typeface="Times New Roman" pitchFamily="18" charset="0"/>
            </a:endParaRPr>
          </a:p>
          <a:p>
            <a:pPr lvl="0">
              <a:buFont typeface="Wingdings" pitchFamily="2" charset="2"/>
              <a:buChar char="v"/>
            </a:pPr>
            <a:r>
              <a:rPr lang="en-US" sz="2000" dirty="0" smtClean="0">
                <a:latin typeface="Times New Roman" pitchFamily="18" charset="0"/>
                <a:cs typeface="Times New Roman" pitchFamily="18" charset="0"/>
              </a:rPr>
              <a:t>HOME Investment Partnership Program ,(HOME) funds</a:t>
            </a:r>
          </a:p>
          <a:p>
            <a:pPr>
              <a:buNone/>
            </a:pPr>
            <a:r>
              <a:rPr lang="en-US" sz="2000" b="1" dirty="0" smtClean="0">
                <a:latin typeface="Times New Roman" pitchFamily="18" charset="0"/>
                <a:cs typeface="Times New Roman" pitchFamily="18" charset="0"/>
              </a:rPr>
              <a:t>Other Income</a:t>
            </a:r>
            <a:endParaRPr lang="en-US" sz="2000" dirty="0" smtClean="0">
              <a:latin typeface="Times New Roman" pitchFamily="18" charset="0"/>
              <a:cs typeface="Times New Roman" pitchFamily="18" charset="0"/>
            </a:endParaRPr>
          </a:p>
          <a:p>
            <a:pPr lvl="0">
              <a:buFont typeface="Wingdings" pitchFamily="2" charset="2"/>
              <a:buChar char="v"/>
            </a:pPr>
            <a:r>
              <a:rPr lang="en-US" sz="2000" dirty="0" smtClean="0">
                <a:latin typeface="Times New Roman" pitchFamily="18" charset="0"/>
                <a:cs typeface="Times New Roman" pitchFamily="18" charset="0"/>
              </a:rPr>
              <a:t>Interest earned on investments</a:t>
            </a:r>
          </a:p>
          <a:p>
            <a:pPr lvl="0">
              <a:buFont typeface="Wingdings" pitchFamily="2" charset="2"/>
              <a:buChar char="v"/>
            </a:pPr>
            <a:r>
              <a:rPr lang="en-US" sz="2000" dirty="0" smtClean="0">
                <a:latin typeface="Times New Roman" pitchFamily="18" charset="0"/>
                <a:cs typeface="Times New Roman" pitchFamily="18" charset="0"/>
              </a:rPr>
              <a:t>Unrelated business income</a:t>
            </a:r>
          </a:p>
          <a:p>
            <a:pPr lvl="0">
              <a:buFont typeface="Wingdings" pitchFamily="2" charset="2"/>
              <a:buChar char="v"/>
            </a:pPr>
            <a:r>
              <a:rPr lang="en-US" sz="2000" dirty="0" smtClean="0">
                <a:latin typeface="Times New Roman" pitchFamily="18" charset="0"/>
                <a:cs typeface="Times New Roman" pitchFamily="18" charset="0"/>
              </a:rPr>
              <a:t>Fund-raising event proceeds</a:t>
            </a:r>
          </a:p>
          <a:p>
            <a:endParaRPr lang="en-US" dirty="0"/>
          </a:p>
        </p:txBody>
      </p:sp>
      <p:sp>
        <p:nvSpPr>
          <p:cNvPr id="8" name="Content Placeholder 7"/>
          <p:cNvSpPr>
            <a:spLocks noGrp="1"/>
          </p:cNvSpPr>
          <p:nvPr>
            <p:ph sz="quarter" idx="4"/>
          </p:nvPr>
        </p:nvSpPr>
        <p:spPr/>
        <p:txBody>
          <a:bodyPr/>
          <a:lstStyle/>
          <a:p>
            <a:pPr>
              <a:buNone/>
            </a:pPr>
            <a:r>
              <a:rPr lang="en-US" sz="2000" b="1" dirty="0" smtClean="0">
                <a:latin typeface="Times New Roman" pitchFamily="18" charset="0"/>
                <a:cs typeface="Times New Roman" pitchFamily="18" charset="0"/>
              </a:rPr>
              <a:t>Operating Expenses</a:t>
            </a:r>
            <a:endParaRPr lang="en-US" sz="2000" dirty="0" smtClean="0">
              <a:latin typeface="Times New Roman" pitchFamily="18" charset="0"/>
              <a:cs typeface="Times New Roman" pitchFamily="18" charset="0"/>
            </a:endParaRPr>
          </a:p>
          <a:p>
            <a:pPr lvl="0">
              <a:buFont typeface="Wingdings" pitchFamily="2" charset="2"/>
              <a:buChar char="v"/>
            </a:pPr>
            <a:r>
              <a:rPr lang="en-US" sz="2000" dirty="0" smtClean="0">
                <a:latin typeface="Times New Roman" pitchFamily="18" charset="0"/>
                <a:cs typeface="Times New Roman" pitchFamily="18" charset="0"/>
              </a:rPr>
              <a:t>Salaries</a:t>
            </a:r>
          </a:p>
          <a:p>
            <a:pPr lvl="0">
              <a:buFont typeface="Wingdings" pitchFamily="2" charset="2"/>
              <a:buChar char="v"/>
            </a:pPr>
            <a:r>
              <a:rPr lang="en-US" sz="2000" dirty="0" smtClean="0">
                <a:latin typeface="Times New Roman" pitchFamily="18" charset="0"/>
                <a:cs typeface="Times New Roman" pitchFamily="18" charset="0"/>
              </a:rPr>
              <a:t>Employee benefits</a:t>
            </a:r>
          </a:p>
          <a:p>
            <a:pPr lvl="0">
              <a:buFont typeface="Wingdings" pitchFamily="2" charset="2"/>
              <a:buChar char="v"/>
            </a:pPr>
            <a:r>
              <a:rPr lang="en-US" sz="2000" dirty="0" smtClean="0">
                <a:latin typeface="Times New Roman" pitchFamily="18" charset="0"/>
                <a:cs typeface="Times New Roman" pitchFamily="18" charset="0"/>
              </a:rPr>
              <a:t>Office rent</a:t>
            </a:r>
          </a:p>
          <a:p>
            <a:pPr>
              <a:buNone/>
            </a:pPr>
            <a:r>
              <a:rPr lang="en-US" sz="2000" b="1" dirty="0" smtClean="0">
                <a:latin typeface="Times New Roman" pitchFamily="18" charset="0"/>
                <a:cs typeface="Times New Roman" pitchFamily="18" charset="0"/>
              </a:rPr>
              <a:t>Program Expenses</a:t>
            </a:r>
            <a:endParaRPr lang="en-US" sz="2000" dirty="0" smtClean="0">
              <a:latin typeface="Times New Roman" pitchFamily="18" charset="0"/>
              <a:cs typeface="Times New Roman" pitchFamily="18" charset="0"/>
            </a:endParaRPr>
          </a:p>
          <a:p>
            <a:pPr lvl="0">
              <a:buFont typeface="Wingdings" pitchFamily="2" charset="2"/>
              <a:buChar char="v"/>
            </a:pPr>
            <a:r>
              <a:rPr lang="en-US" sz="2000" dirty="0" smtClean="0">
                <a:latin typeface="Times New Roman" pitchFamily="18" charset="0"/>
                <a:cs typeface="Times New Roman" pitchFamily="18" charset="0"/>
              </a:rPr>
              <a:t>Home-buyer program advertising and brochures</a:t>
            </a:r>
          </a:p>
          <a:p>
            <a:pPr lvl="0">
              <a:buFont typeface="Wingdings" pitchFamily="2" charset="2"/>
              <a:buChar char="v"/>
            </a:pPr>
            <a:r>
              <a:rPr lang="en-US" sz="2000" dirty="0" smtClean="0">
                <a:latin typeface="Times New Roman" pitchFamily="18" charset="0"/>
                <a:cs typeface="Times New Roman" pitchFamily="18" charset="0"/>
              </a:rPr>
              <a:t>Printing of home-buyer club forms and documents</a:t>
            </a:r>
          </a:p>
          <a:p>
            <a:endParaRPr lang="en-US" dirty="0"/>
          </a:p>
        </p:txBody>
      </p:sp>
      <p:sp>
        <p:nvSpPr>
          <p:cNvPr id="5" name="Text Placeholder 4"/>
          <p:cNvSpPr>
            <a:spLocks noGrp="1"/>
          </p:cNvSpPr>
          <p:nvPr>
            <p:ph type="body" sz="quarter" idx="1"/>
          </p:nvPr>
        </p:nvSpPr>
        <p:spPr/>
        <p:txBody>
          <a:bodyPr/>
          <a:lstStyle/>
          <a:p>
            <a:r>
              <a:rPr lang="en-US" u="sng" dirty="0" smtClean="0"/>
              <a:t>Cash Inflows</a:t>
            </a:r>
            <a:endParaRPr lang="en-US" dirty="0"/>
          </a:p>
        </p:txBody>
      </p:sp>
      <p:sp>
        <p:nvSpPr>
          <p:cNvPr id="7" name="Text Placeholder 6"/>
          <p:cNvSpPr>
            <a:spLocks noGrp="1"/>
          </p:cNvSpPr>
          <p:nvPr>
            <p:ph type="body" sz="quarter" idx="3"/>
          </p:nvPr>
        </p:nvSpPr>
        <p:spPr/>
        <p:txBody>
          <a:bodyPr/>
          <a:lstStyle/>
          <a:p>
            <a:r>
              <a:rPr lang="en-US" u="sng" dirty="0" smtClean="0"/>
              <a:t>Cash Outflows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bg/>
                                          </p:spTgt>
                                        </p:tgtEl>
                                        <p:attrNameLst>
                                          <p:attrName>style.visibility</p:attrName>
                                        </p:attrNameLst>
                                      </p:cBhvr>
                                      <p:to>
                                        <p:strVal val="visible"/>
                                      </p:to>
                                    </p:set>
                                    <p:anim calcmode="lin" valueType="num">
                                      <p:cBhvr additive="base">
                                        <p:cTn id="14" dur="500" fill="hold"/>
                                        <p:tgtEl>
                                          <p:spTgt spid="5">
                                            <p:bg/>
                                          </p:spTgt>
                                        </p:tgtEl>
                                        <p:attrNameLst>
                                          <p:attrName>ppt_x</p:attrName>
                                        </p:attrNameLst>
                                      </p:cBhvr>
                                      <p:tavLst>
                                        <p:tav tm="0">
                                          <p:val>
                                            <p:strVal val="#ppt_x"/>
                                          </p:val>
                                        </p:tav>
                                        <p:tav tm="100000">
                                          <p:val>
                                            <p:strVal val="#ppt_x"/>
                                          </p:val>
                                        </p:tav>
                                      </p:tavLst>
                                    </p:anim>
                                    <p:anim calcmode="lin" valueType="num">
                                      <p:cBhvr additive="base">
                                        <p:cTn id="15" dur="500" fill="hold"/>
                                        <p:tgtEl>
                                          <p:spTgt spid="5">
                                            <p:bg/>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 calcmode="lin" valueType="num">
                                      <p:cBhvr additive="base">
                                        <p:cTn id="20"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0" end="0"/>
                                            </p:txEl>
                                          </p:spTgt>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stCondLst>
                                    <p:cond delay="0"/>
                                  </p:stCondLst>
                                  <p:childTnLst>
                                    <p:set>
                                      <p:cBhvr>
                                        <p:cTn id="23" dur="1" fill="hold">
                                          <p:stCondLst>
                                            <p:cond delay="0"/>
                                          </p:stCondLst>
                                        </p:cTn>
                                        <p:tgtEl>
                                          <p:spTgt spid="7">
                                            <p:bg/>
                                          </p:spTgt>
                                        </p:tgtEl>
                                        <p:attrNameLst>
                                          <p:attrName>style.visibility</p:attrName>
                                        </p:attrNameLst>
                                      </p:cBhvr>
                                      <p:to>
                                        <p:strVal val="visible"/>
                                      </p:to>
                                    </p:set>
                                    <p:anim calcmode="lin" valueType="num">
                                      <p:cBhvr additive="base">
                                        <p:cTn id="24" dur="500" fill="hold"/>
                                        <p:tgtEl>
                                          <p:spTgt spid="7">
                                            <p:bg/>
                                          </p:spTgt>
                                        </p:tgtEl>
                                        <p:attrNameLst>
                                          <p:attrName>ppt_x</p:attrName>
                                        </p:attrNameLst>
                                      </p:cBhvr>
                                      <p:tavLst>
                                        <p:tav tm="0">
                                          <p:val>
                                            <p:strVal val="#ppt_x"/>
                                          </p:val>
                                        </p:tav>
                                        <p:tav tm="100000">
                                          <p:val>
                                            <p:strVal val="#ppt_x"/>
                                          </p:val>
                                        </p:tav>
                                      </p:tavLst>
                                    </p:anim>
                                    <p:anim calcmode="lin" valueType="num">
                                      <p:cBhvr additive="base">
                                        <p:cTn id="25" dur="500" fill="hold"/>
                                        <p:tgtEl>
                                          <p:spTgt spid="7">
                                            <p:bg/>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7">
                                            <p:txEl>
                                              <p:pRg st="0" end="0"/>
                                            </p:txEl>
                                          </p:spTgt>
                                        </p:tgtEl>
                                        <p:attrNameLst>
                                          <p:attrName>style.visibility</p:attrName>
                                        </p:attrNameLst>
                                      </p:cBhvr>
                                      <p:to>
                                        <p:strVal val="visible"/>
                                      </p:to>
                                    </p:set>
                                    <p:anim calcmode="lin" valueType="num">
                                      <p:cBhvr additive="base">
                                        <p:cTn id="30"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6">
                                            <p:txEl>
                                              <p:pRg st="0" end="0"/>
                                            </p:txEl>
                                          </p:spTgt>
                                        </p:tgtEl>
                                        <p:attrNameLst>
                                          <p:attrName>style.visibility</p:attrName>
                                        </p:attrNameLst>
                                      </p:cBhvr>
                                      <p:to>
                                        <p:strVal val="visible"/>
                                      </p:to>
                                    </p:set>
                                    <p:anim calcmode="lin" valueType="num">
                                      <p:cBhvr additive="base">
                                        <p:cTn id="3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6">
                                            <p:txEl>
                                              <p:pRg st="1" end="1"/>
                                            </p:txEl>
                                          </p:spTgt>
                                        </p:tgtEl>
                                        <p:attrNameLst>
                                          <p:attrName>style.visibility</p:attrName>
                                        </p:attrNameLst>
                                      </p:cBhvr>
                                      <p:to>
                                        <p:strVal val="visible"/>
                                      </p:to>
                                    </p:set>
                                    <p:anim calcmode="lin" valueType="num">
                                      <p:cBhvr additive="base">
                                        <p:cTn id="42"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6">
                                            <p:txEl>
                                              <p:pRg st="2" end="2"/>
                                            </p:txEl>
                                          </p:spTgt>
                                        </p:tgtEl>
                                        <p:attrNameLst>
                                          <p:attrName>style.visibility</p:attrName>
                                        </p:attrNameLst>
                                      </p:cBhvr>
                                      <p:to>
                                        <p:strVal val="visible"/>
                                      </p:to>
                                    </p:set>
                                    <p:anim calcmode="lin" valueType="num">
                                      <p:cBhvr additive="base">
                                        <p:cTn id="48"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6">
                                            <p:txEl>
                                              <p:pRg st="3" end="3"/>
                                            </p:txEl>
                                          </p:spTgt>
                                        </p:tgtEl>
                                        <p:attrNameLst>
                                          <p:attrName>style.visibility</p:attrName>
                                        </p:attrNameLst>
                                      </p:cBhvr>
                                      <p:to>
                                        <p:strVal val="visible"/>
                                      </p:to>
                                    </p:set>
                                    <p:anim calcmode="lin" valueType="num">
                                      <p:cBhvr additive="base">
                                        <p:cTn id="54"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6">
                                            <p:txEl>
                                              <p:pRg st="4" end="4"/>
                                            </p:txEl>
                                          </p:spTgt>
                                        </p:tgtEl>
                                        <p:attrNameLst>
                                          <p:attrName>style.visibility</p:attrName>
                                        </p:attrNameLst>
                                      </p:cBhvr>
                                      <p:to>
                                        <p:strVal val="visible"/>
                                      </p:to>
                                    </p:set>
                                    <p:anim calcmode="lin" valueType="num">
                                      <p:cBhvr additive="base">
                                        <p:cTn id="60"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6">
                                            <p:txEl>
                                              <p:pRg st="5" end="5"/>
                                            </p:txEl>
                                          </p:spTgt>
                                        </p:tgtEl>
                                        <p:attrNameLst>
                                          <p:attrName>style.visibility</p:attrName>
                                        </p:attrNameLst>
                                      </p:cBhvr>
                                      <p:to>
                                        <p:strVal val="visible"/>
                                      </p:to>
                                    </p:set>
                                    <p:anim calcmode="lin" valueType="num">
                                      <p:cBhvr additive="base">
                                        <p:cTn id="66"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6">
                                            <p:txEl>
                                              <p:pRg st="6" end="6"/>
                                            </p:txEl>
                                          </p:spTgt>
                                        </p:tgtEl>
                                        <p:attrNameLst>
                                          <p:attrName>style.visibility</p:attrName>
                                        </p:attrNameLst>
                                      </p:cBhvr>
                                      <p:to>
                                        <p:strVal val="visible"/>
                                      </p:to>
                                    </p:set>
                                    <p:anim calcmode="lin" valueType="num">
                                      <p:cBhvr additive="base">
                                        <p:cTn id="72"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73"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grpId="0" nodeType="clickEffect">
                                  <p:stCondLst>
                                    <p:cond delay="0"/>
                                  </p:stCondLst>
                                  <p:childTnLst>
                                    <p:set>
                                      <p:cBhvr>
                                        <p:cTn id="77" dur="1" fill="hold">
                                          <p:stCondLst>
                                            <p:cond delay="0"/>
                                          </p:stCondLst>
                                        </p:cTn>
                                        <p:tgtEl>
                                          <p:spTgt spid="6">
                                            <p:txEl>
                                              <p:pRg st="7" end="7"/>
                                            </p:txEl>
                                          </p:spTgt>
                                        </p:tgtEl>
                                        <p:attrNameLst>
                                          <p:attrName>style.visibility</p:attrName>
                                        </p:attrNameLst>
                                      </p:cBhvr>
                                      <p:to>
                                        <p:strVal val="visible"/>
                                      </p:to>
                                    </p:set>
                                    <p:anim calcmode="lin" valueType="num">
                                      <p:cBhvr additive="base">
                                        <p:cTn id="78"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79" dur="500" fill="hold"/>
                                        <p:tgtEl>
                                          <p:spTgt spid="6">
                                            <p:txEl>
                                              <p:pRg st="7" end="7"/>
                                            </p:txEl>
                                          </p:spTgt>
                                        </p:tgtEl>
                                        <p:attrNameLst>
                                          <p:attrName>ppt_y</p:attrName>
                                        </p:attrNameLst>
                                      </p:cBhvr>
                                      <p:tavLst>
                                        <p:tav tm="0">
                                          <p:val>
                                            <p:strVal val="1+#ppt_h/2"/>
                                          </p:val>
                                        </p:tav>
                                        <p:tav tm="100000">
                                          <p:val>
                                            <p:strVal val="#ppt_y"/>
                                          </p:val>
                                        </p:tav>
                                      </p:tavLst>
                                    </p:anim>
                                  </p:childTnLst>
                                </p:cTn>
                              </p:par>
                              <p:par>
                                <p:cTn id="80" presetID="2" presetClass="entr" presetSubtype="4" fill="hold" grpId="0" nodeType="withEffect">
                                  <p:stCondLst>
                                    <p:cond delay="0"/>
                                  </p:stCondLst>
                                  <p:childTnLst>
                                    <p:set>
                                      <p:cBhvr>
                                        <p:cTn id="81" dur="1" fill="hold">
                                          <p:stCondLst>
                                            <p:cond delay="0"/>
                                          </p:stCondLst>
                                        </p:cTn>
                                        <p:tgtEl>
                                          <p:spTgt spid="8">
                                            <p:txEl>
                                              <p:pRg st="0" end="0"/>
                                            </p:txEl>
                                          </p:spTgt>
                                        </p:tgtEl>
                                        <p:attrNameLst>
                                          <p:attrName>style.visibility</p:attrName>
                                        </p:attrNameLst>
                                      </p:cBhvr>
                                      <p:to>
                                        <p:strVal val="visible"/>
                                      </p:to>
                                    </p:set>
                                    <p:anim calcmode="lin" valueType="num">
                                      <p:cBhvr additive="base">
                                        <p:cTn id="82"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3"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2" presetClass="entr" presetSubtype="4" fill="hold" grpId="0" nodeType="clickEffect">
                                  <p:stCondLst>
                                    <p:cond delay="0"/>
                                  </p:stCondLst>
                                  <p:childTnLst>
                                    <p:set>
                                      <p:cBhvr>
                                        <p:cTn id="87" dur="1" fill="hold">
                                          <p:stCondLst>
                                            <p:cond delay="0"/>
                                          </p:stCondLst>
                                        </p:cTn>
                                        <p:tgtEl>
                                          <p:spTgt spid="8">
                                            <p:txEl>
                                              <p:pRg st="1" end="1"/>
                                            </p:txEl>
                                          </p:spTgt>
                                        </p:tgtEl>
                                        <p:attrNameLst>
                                          <p:attrName>style.visibility</p:attrName>
                                        </p:attrNameLst>
                                      </p:cBhvr>
                                      <p:to>
                                        <p:strVal val="visible"/>
                                      </p:to>
                                    </p:set>
                                    <p:anim calcmode="lin" valueType="num">
                                      <p:cBhvr additive="base">
                                        <p:cTn id="88"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89"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0" fill="hold">
                      <p:stCondLst>
                        <p:cond delay="indefinite"/>
                      </p:stCondLst>
                      <p:childTnLst>
                        <p:par>
                          <p:cTn id="91" fill="hold">
                            <p:stCondLst>
                              <p:cond delay="0"/>
                            </p:stCondLst>
                            <p:childTnLst>
                              <p:par>
                                <p:cTn id="92" presetID="2" presetClass="entr" presetSubtype="4" fill="hold" grpId="0" nodeType="clickEffect">
                                  <p:stCondLst>
                                    <p:cond delay="0"/>
                                  </p:stCondLst>
                                  <p:childTnLst>
                                    <p:set>
                                      <p:cBhvr>
                                        <p:cTn id="93" dur="1" fill="hold">
                                          <p:stCondLst>
                                            <p:cond delay="0"/>
                                          </p:stCondLst>
                                        </p:cTn>
                                        <p:tgtEl>
                                          <p:spTgt spid="8">
                                            <p:txEl>
                                              <p:pRg st="2" end="2"/>
                                            </p:txEl>
                                          </p:spTgt>
                                        </p:tgtEl>
                                        <p:attrNameLst>
                                          <p:attrName>style.visibility</p:attrName>
                                        </p:attrNameLst>
                                      </p:cBhvr>
                                      <p:to>
                                        <p:strVal val="visible"/>
                                      </p:to>
                                    </p:set>
                                    <p:anim calcmode="lin" valueType="num">
                                      <p:cBhvr additive="base">
                                        <p:cTn id="94"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95"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6" fill="hold">
                      <p:stCondLst>
                        <p:cond delay="indefinite"/>
                      </p:stCondLst>
                      <p:childTnLst>
                        <p:par>
                          <p:cTn id="97" fill="hold">
                            <p:stCondLst>
                              <p:cond delay="0"/>
                            </p:stCondLst>
                            <p:childTnLst>
                              <p:par>
                                <p:cTn id="98" presetID="2" presetClass="entr" presetSubtype="4" fill="hold" grpId="0" nodeType="clickEffect">
                                  <p:stCondLst>
                                    <p:cond delay="0"/>
                                  </p:stCondLst>
                                  <p:childTnLst>
                                    <p:set>
                                      <p:cBhvr>
                                        <p:cTn id="99" dur="1" fill="hold">
                                          <p:stCondLst>
                                            <p:cond delay="0"/>
                                          </p:stCondLst>
                                        </p:cTn>
                                        <p:tgtEl>
                                          <p:spTgt spid="8">
                                            <p:txEl>
                                              <p:pRg st="3" end="3"/>
                                            </p:txEl>
                                          </p:spTgt>
                                        </p:tgtEl>
                                        <p:attrNameLst>
                                          <p:attrName>style.visibility</p:attrName>
                                        </p:attrNameLst>
                                      </p:cBhvr>
                                      <p:to>
                                        <p:strVal val="visible"/>
                                      </p:to>
                                    </p:set>
                                    <p:anim calcmode="lin" valueType="num">
                                      <p:cBhvr additive="base">
                                        <p:cTn id="100"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101"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02" fill="hold">
                      <p:stCondLst>
                        <p:cond delay="indefinite"/>
                      </p:stCondLst>
                      <p:childTnLst>
                        <p:par>
                          <p:cTn id="103" fill="hold">
                            <p:stCondLst>
                              <p:cond delay="0"/>
                            </p:stCondLst>
                            <p:childTnLst>
                              <p:par>
                                <p:cTn id="104" presetID="2" presetClass="entr" presetSubtype="4" fill="hold" grpId="0" nodeType="clickEffect">
                                  <p:stCondLst>
                                    <p:cond delay="0"/>
                                  </p:stCondLst>
                                  <p:childTnLst>
                                    <p:set>
                                      <p:cBhvr>
                                        <p:cTn id="105" dur="1" fill="hold">
                                          <p:stCondLst>
                                            <p:cond delay="0"/>
                                          </p:stCondLst>
                                        </p:cTn>
                                        <p:tgtEl>
                                          <p:spTgt spid="8">
                                            <p:txEl>
                                              <p:pRg st="4" end="4"/>
                                            </p:txEl>
                                          </p:spTgt>
                                        </p:tgtEl>
                                        <p:attrNameLst>
                                          <p:attrName>style.visibility</p:attrName>
                                        </p:attrNameLst>
                                      </p:cBhvr>
                                      <p:to>
                                        <p:strVal val="visible"/>
                                      </p:to>
                                    </p:set>
                                    <p:anim calcmode="lin" valueType="num">
                                      <p:cBhvr additive="base">
                                        <p:cTn id="106"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107"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2" presetClass="entr" presetSubtype="4" fill="hold" grpId="0" nodeType="clickEffect">
                                  <p:stCondLst>
                                    <p:cond delay="0"/>
                                  </p:stCondLst>
                                  <p:childTnLst>
                                    <p:set>
                                      <p:cBhvr>
                                        <p:cTn id="111" dur="1" fill="hold">
                                          <p:stCondLst>
                                            <p:cond delay="0"/>
                                          </p:stCondLst>
                                        </p:cTn>
                                        <p:tgtEl>
                                          <p:spTgt spid="8">
                                            <p:txEl>
                                              <p:pRg st="5" end="5"/>
                                            </p:txEl>
                                          </p:spTgt>
                                        </p:tgtEl>
                                        <p:attrNameLst>
                                          <p:attrName>style.visibility</p:attrName>
                                        </p:attrNameLst>
                                      </p:cBhvr>
                                      <p:to>
                                        <p:strVal val="visible"/>
                                      </p:to>
                                    </p:set>
                                    <p:anim calcmode="lin" valueType="num">
                                      <p:cBhvr additive="base">
                                        <p:cTn id="112"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113"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14" fill="hold">
                      <p:stCondLst>
                        <p:cond delay="indefinite"/>
                      </p:stCondLst>
                      <p:childTnLst>
                        <p:par>
                          <p:cTn id="115" fill="hold">
                            <p:stCondLst>
                              <p:cond delay="0"/>
                            </p:stCondLst>
                            <p:childTnLst>
                              <p:par>
                                <p:cTn id="116" presetID="2" presetClass="entr" presetSubtype="4" fill="hold" grpId="0" nodeType="clickEffect">
                                  <p:stCondLst>
                                    <p:cond delay="0"/>
                                  </p:stCondLst>
                                  <p:childTnLst>
                                    <p:set>
                                      <p:cBhvr>
                                        <p:cTn id="117" dur="1" fill="hold">
                                          <p:stCondLst>
                                            <p:cond delay="0"/>
                                          </p:stCondLst>
                                        </p:cTn>
                                        <p:tgtEl>
                                          <p:spTgt spid="8">
                                            <p:txEl>
                                              <p:pRg st="6" end="6"/>
                                            </p:txEl>
                                          </p:spTgt>
                                        </p:tgtEl>
                                        <p:attrNameLst>
                                          <p:attrName>style.visibility</p:attrName>
                                        </p:attrNameLst>
                                      </p:cBhvr>
                                      <p:to>
                                        <p:strVal val="visible"/>
                                      </p:to>
                                    </p:set>
                                    <p:anim calcmode="lin" valueType="num">
                                      <p:cBhvr additive="base">
                                        <p:cTn id="118"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119"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build="p"/>
      <p:bldP spid="8" grpId="0" build="p"/>
      <p:bldP spid="5" grpId="0" build="p" animBg="1"/>
      <p:bldP spid="7"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fontAlgn="auto">
              <a:spcAft>
                <a:spcPts val="0"/>
              </a:spcAft>
              <a:defRPr/>
            </a:pPr>
            <a:r>
              <a:rPr lang="en-US" sz="3600" b="1" u="sng" dirty="0">
                <a:latin typeface="Times New Roman" pitchFamily="18" charset="0"/>
              </a:rPr>
              <a:t>Conclusion</a:t>
            </a:r>
            <a:endParaRPr lang="en-US" sz="3600" dirty="0">
              <a:latin typeface="Times New Roman" pitchFamily="18" charset="0"/>
            </a:endParaRPr>
          </a:p>
        </p:txBody>
      </p:sp>
      <p:pic>
        <p:nvPicPr>
          <p:cNvPr id="6147" name="Picture 3" descr="D:\25.jpeg"/>
          <p:cNvPicPr>
            <a:picLocks noChangeAspect="1" noChangeArrowheads="1"/>
          </p:cNvPicPr>
          <p:nvPr/>
        </p:nvPicPr>
        <p:blipFill>
          <a:blip r:embed="rId2"/>
          <a:srcRect/>
          <a:stretch>
            <a:fillRect/>
          </a:stretch>
        </p:blipFill>
        <p:spPr bwMode="auto">
          <a:xfrm>
            <a:off x="5257800" y="1676400"/>
            <a:ext cx="3886200" cy="5181600"/>
          </a:xfrm>
          <a:prstGeom prst="rect">
            <a:avLst/>
          </a:prstGeom>
          <a:noFill/>
        </p:spPr>
      </p:pic>
      <p:sp>
        <p:nvSpPr>
          <p:cNvPr id="20483" name="Rectangle 3"/>
          <p:cNvSpPr>
            <a:spLocks noGrp="1" noChangeArrowheads="1"/>
          </p:cNvSpPr>
          <p:nvPr>
            <p:ph sz="quarter" idx="1"/>
          </p:nvPr>
        </p:nvSpPr>
        <p:spPr>
          <a:xfrm>
            <a:off x="457200" y="1600200"/>
            <a:ext cx="7467600" cy="4873625"/>
          </a:xfrm>
        </p:spPr>
        <p:txBody>
          <a:bodyPr/>
          <a:lstStyle/>
          <a:p>
            <a:pPr algn="just">
              <a:buFont typeface="Wingdings" pitchFamily="2" charset="2"/>
              <a:buChar char="v"/>
            </a:pPr>
            <a:r>
              <a:rPr lang="en-US" sz="2800" dirty="0" smtClean="0">
                <a:latin typeface="Times New Roman" pitchFamily="18" charset="0"/>
                <a:cs typeface="Times New Roman" pitchFamily="18" charset="0"/>
              </a:rPr>
              <a:t>Generally in every organization finance plays a important role to the survival in the business. When forecasting and preparing cash flow projections, realistic views should always be taken about future prospects</a:t>
            </a:r>
          </a:p>
          <a:p>
            <a:pPr algn="just">
              <a:buFont typeface="Wingdings" pitchFamily="2" charset="2"/>
              <a:buChar char="v"/>
            </a:pPr>
            <a:endParaRPr lang="en-US" sz="28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anim calcmode="lin" valueType="num">
                                      <p:cBhvr additive="base">
                                        <p:cTn id="7" dur="500" fill="hold"/>
                                        <p:tgtEl>
                                          <p:spTgt spid="20482"/>
                                        </p:tgtEl>
                                        <p:attrNameLst>
                                          <p:attrName>ppt_x</p:attrName>
                                        </p:attrNameLst>
                                      </p:cBhvr>
                                      <p:tavLst>
                                        <p:tav tm="0">
                                          <p:val>
                                            <p:strVal val="#ppt_x"/>
                                          </p:val>
                                        </p:tav>
                                        <p:tav tm="100000">
                                          <p:val>
                                            <p:strVal val="#ppt_x"/>
                                          </p:val>
                                        </p:tav>
                                      </p:tavLst>
                                    </p:anim>
                                    <p:anim calcmode="lin" valueType="num">
                                      <p:cBhvr additive="base">
                                        <p:cTn id="8" dur="500" fill="hold"/>
                                        <p:tgtEl>
                                          <p:spTgt spid="2048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147"/>
                                        </p:tgtEl>
                                        <p:attrNameLst>
                                          <p:attrName>style.visibility</p:attrName>
                                        </p:attrNameLst>
                                      </p:cBhvr>
                                      <p:to>
                                        <p:strVal val="visible"/>
                                      </p:to>
                                    </p:set>
                                    <p:anim calcmode="lin" valueType="num">
                                      <p:cBhvr additive="base">
                                        <p:cTn id="11" dur="500" fill="hold"/>
                                        <p:tgtEl>
                                          <p:spTgt spid="6147"/>
                                        </p:tgtEl>
                                        <p:attrNameLst>
                                          <p:attrName>ppt_x</p:attrName>
                                        </p:attrNameLst>
                                      </p:cBhvr>
                                      <p:tavLst>
                                        <p:tav tm="0">
                                          <p:val>
                                            <p:strVal val="#ppt_x"/>
                                          </p:val>
                                        </p:tav>
                                        <p:tav tm="100000">
                                          <p:val>
                                            <p:strVal val="#ppt_x"/>
                                          </p:val>
                                        </p:tav>
                                      </p:tavLst>
                                    </p:anim>
                                    <p:anim calcmode="lin" valueType="num">
                                      <p:cBhvr additive="base">
                                        <p:cTn id="12" dur="500" fill="hold"/>
                                        <p:tgtEl>
                                          <p:spTgt spid="6147"/>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5" presetClass="entr" presetSubtype="0" fill="hold" nodeType="clickEffect">
                                  <p:stCondLst>
                                    <p:cond delay="0"/>
                                  </p:stCondLst>
                                  <p:childTnLst>
                                    <p:set>
                                      <p:cBhvr>
                                        <p:cTn id="16" dur="1" fill="hold">
                                          <p:stCondLst>
                                            <p:cond delay="0"/>
                                          </p:stCondLst>
                                        </p:cTn>
                                        <p:tgtEl>
                                          <p:spTgt spid="20483">
                                            <p:txEl>
                                              <p:pRg st="0" end="0"/>
                                            </p:txEl>
                                          </p:spTgt>
                                        </p:tgtEl>
                                        <p:attrNameLst>
                                          <p:attrName>style.visibility</p:attrName>
                                        </p:attrNameLst>
                                      </p:cBhvr>
                                      <p:to>
                                        <p:strVal val="visible"/>
                                      </p:to>
                                    </p:set>
                                    <p:animEffect transition="in" filter="fade">
                                      <p:cBhvr>
                                        <p:cTn id="17" dur="2000"/>
                                        <p:tgtEl>
                                          <p:spTgt spid="20483">
                                            <p:txEl>
                                              <p:pRg st="0" end="0"/>
                                            </p:txEl>
                                          </p:spTgt>
                                        </p:tgtEl>
                                      </p:cBhvr>
                                    </p:animEffect>
                                    <p:anim calcmode="lin" valueType="num">
                                      <p:cBhvr>
                                        <p:cTn id="18" dur="2000" fill="hold"/>
                                        <p:tgtEl>
                                          <p:spTgt spid="20483">
                                            <p:txEl>
                                              <p:pRg st="0" end="0"/>
                                            </p:txEl>
                                          </p:spTgt>
                                        </p:tgtEl>
                                        <p:attrNameLst>
                                          <p:attrName>style.rotation</p:attrName>
                                        </p:attrNameLst>
                                      </p:cBhvr>
                                      <p:tavLst>
                                        <p:tav tm="0">
                                          <p:val>
                                            <p:fltVal val="720"/>
                                          </p:val>
                                        </p:tav>
                                        <p:tav tm="100000">
                                          <p:val>
                                            <p:fltVal val="0"/>
                                          </p:val>
                                        </p:tav>
                                      </p:tavLst>
                                    </p:anim>
                                    <p:anim calcmode="lin" valueType="num">
                                      <p:cBhvr>
                                        <p:cTn id="19" dur="2000" fill="hold"/>
                                        <p:tgtEl>
                                          <p:spTgt spid="20483">
                                            <p:txEl>
                                              <p:pRg st="0" end="0"/>
                                            </p:txEl>
                                          </p:spTgt>
                                        </p:tgtEl>
                                        <p:attrNameLst>
                                          <p:attrName>ppt_h</p:attrName>
                                        </p:attrNameLst>
                                      </p:cBhvr>
                                      <p:tavLst>
                                        <p:tav tm="0">
                                          <p:val>
                                            <p:fltVal val="0"/>
                                          </p:val>
                                        </p:tav>
                                        <p:tav tm="100000">
                                          <p:val>
                                            <p:strVal val="#ppt_h"/>
                                          </p:val>
                                        </p:tav>
                                      </p:tavLst>
                                    </p:anim>
                                    <p:anim calcmode="lin" valueType="num">
                                      <p:cBhvr>
                                        <p:cTn id="20" dur="2000" fill="hold"/>
                                        <p:tgtEl>
                                          <p:spTgt spid="20483">
                                            <p:txEl>
                                              <p:pRg st="0" end="0"/>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sz="quarter" idx="1"/>
          </p:nvPr>
        </p:nvSpPr>
        <p:spPr>
          <a:xfrm>
            <a:off x="457200" y="1600200"/>
            <a:ext cx="7467600" cy="4873625"/>
          </a:xfrm>
        </p:spPr>
        <p:txBody>
          <a:bodyPr/>
          <a:lstStyle/>
          <a:p>
            <a:pPr algn="ctr">
              <a:buFont typeface="Wingdings" pitchFamily="2" charset="2"/>
              <a:buNone/>
            </a:pPr>
            <a:endParaRPr lang="en-US" b="1" i="1" dirty="0" smtClean="0">
              <a:solidFill>
                <a:srgbClr val="FF0066"/>
              </a:solidFill>
              <a:latin typeface="Monotype Corsiva" pitchFamily="66" charset="0"/>
            </a:endParaRPr>
          </a:p>
          <a:p>
            <a:pPr algn="ctr">
              <a:buFont typeface="Wingdings" pitchFamily="2" charset="2"/>
              <a:buNone/>
            </a:pPr>
            <a:endParaRPr lang="en-US" b="1" i="1" dirty="0" smtClean="0">
              <a:solidFill>
                <a:srgbClr val="FF0066"/>
              </a:solidFill>
              <a:latin typeface="Monotype Corsiva" pitchFamily="66" charset="0"/>
            </a:endParaRPr>
          </a:p>
          <a:p>
            <a:pPr algn="ctr">
              <a:buFont typeface="Wingdings" pitchFamily="2" charset="2"/>
              <a:buNone/>
            </a:pPr>
            <a:endParaRPr lang="en-US" b="1" i="1" dirty="0" smtClean="0">
              <a:solidFill>
                <a:srgbClr val="FF0066"/>
              </a:solidFill>
              <a:latin typeface="Monotype Corsiva" pitchFamily="66" charset="0"/>
            </a:endParaRPr>
          </a:p>
          <a:p>
            <a:pPr algn="ctr">
              <a:buFont typeface="Wingdings" pitchFamily="2" charset="2"/>
              <a:buNone/>
            </a:pPr>
            <a:r>
              <a:rPr lang="en-US" sz="2800" b="1" i="1" dirty="0" smtClean="0">
                <a:solidFill>
                  <a:srgbClr val="FF0066"/>
                </a:solidFill>
                <a:latin typeface="Monotype Corsiva" pitchFamily="66" charset="0"/>
              </a:rPr>
              <a:t>Presented by </a:t>
            </a:r>
          </a:p>
          <a:p>
            <a:pPr algn="ctr">
              <a:buFont typeface="Wingdings" pitchFamily="2" charset="2"/>
              <a:buNone/>
            </a:pPr>
            <a:r>
              <a:rPr lang="en-US" sz="2800" b="1" i="1" dirty="0" smtClean="0">
                <a:solidFill>
                  <a:srgbClr val="FF0066"/>
                </a:solidFill>
                <a:latin typeface="Monotype Corsiva" pitchFamily="66" charset="0"/>
              </a:rPr>
              <a:t>Sk. Ismail </a:t>
            </a:r>
            <a:r>
              <a:rPr lang="en-US" sz="2800" b="1" i="1" dirty="0" err="1" smtClean="0">
                <a:solidFill>
                  <a:srgbClr val="FF0066"/>
                </a:solidFill>
                <a:latin typeface="Monotype Corsiva" pitchFamily="66" charset="0"/>
              </a:rPr>
              <a:t>Jabi</a:t>
            </a:r>
            <a:r>
              <a:rPr lang="en-US" sz="2800" b="1" i="1" dirty="0" smtClean="0">
                <a:solidFill>
                  <a:srgbClr val="FF0066"/>
                </a:solidFill>
                <a:latin typeface="Monotype Corsiva" pitchFamily="66" charset="0"/>
              </a:rPr>
              <a:t> &amp; M. </a:t>
            </a:r>
            <a:r>
              <a:rPr lang="en-US" sz="2800" b="1" i="1" dirty="0" err="1" smtClean="0">
                <a:solidFill>
                  <a:srgbClr val="FF0066"/>
                </a:solidFill>
                <a:latin typeface="Monotype Corsiva" pitchFamily="66" charset="0"/>
              </a:rPr>
              <a:t>Murali</a:t>
            </a:r>
            <a:r>
              <a:rPr lang="en-US" sz="2800" b="1" i="1" dirty="0" smtClean="0">
                <a:solidFill>
                  <a:srgbClr val="FF0066"/>
                </a:solidFill>
                <a:latin typeface="Monotype Corsiva" pitchFamily="66" charset="0"/>
              </a:rPr>
              <a:t> Krishna </a:t>
            </a:r>
          </a:p>
        </p:txBody>
      </p:sp>
      <p:pic>
        <p:nvPicPr>
          <p:cNvPr id="4" name="Picture 2" descr="D:\258.jpg"/>
          <p:cNvPicPr>
            <a:picLocks noChangeAspect="1" noChangeArrowheads="1"/>
          </p:cNvPicPr>
          <p:nvPr/>
        </p:nvPicPr>
        <p:blipFill>
          <a:blip r:embed="rId2"/>
          <a:srcRect/>
          <a:stretch>
            <a:fillRect/>
          </a:stretch>
        </p:blipFill>
        <p:spPr bwMode="auto">
          <a:xfrm>
            <a:off x="6096000" y="3810000"/>
            <a:ext cx="3048000" cy="3048000"/>
          </a:xfrm>
          <a:prstGeom prst="rect">
            <a:avLst/>
          </a:prstGeom>
          <a:noFill/>
        </p:spPr>
      </p:pic>
      <p:pic>
        <p:nvPicPr>
          <p:cNvPr id="7171" name="Picture 3"/>
          <p:cNvPicPr>
            <a:picLocks noChangeAspect="1" noChangeArrowheads="1"/>
          </p:cNvPicPr>
          <p:nvPr/>
        </p:nvPicPr>
        <p:blipFill>
          <a:blip r:embed="rId3"/>
          <a:srcRect/>
          <a:stretch>
            <a:fillRect/>
          </a:stretch>
        </p:blipFill>
        <p:spPr bwMode="auto">
          <a:xfrm>
            <a:off x="1981200" y="0"/>
            <a:ext cx="5638800" cy="2590800"/>
          </a:xfrm>
          <a:prstGeom prst="rect">
            <a:avLst/>
          </a:prstGeom>
          <a:noFill/>
          <a:ln w="9525">
            <a:noFill/>
            <a:miter lim="800000"/>
            <a:headEnd/>
            <a:tailEnd/>
          </a:ln>
          <a:effectLst/>
        </p:spPr>
      </p:pic>
      <p:pic>
        <p:nvPicPr>
          <p:cNvPr id="7" name="Picture 2" descr="D:\258.jpg"/>
          <p:cNvPicPr>
            <a:picLocks noChangeAspect="1" noChangeArrowheads="1"/>
          </p:cNvPicPr>
          <p:nvPr/>
        </p:nvPicPr>
        <p:blipFill>
          <a:blip r:embed="rId2"/>
          <a:srcRect/>
          <a:stretch>
            <a:fillRect/>
          </a:stretch>
        </p:blipFill>
        <p:spPr bwMode="auto">
          <a:xfrm>
            <a:off x="0" y="3810000"/>
            <a:ext cx="3048000" cy="3048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7171"/>
                                        </p:tgtEl>
                                        <p:attrNameLst>
                                          <p:attrName>style.visibility</p:attrName>
                                        </p:attrNameLst>
                                      </p:cBhvr>
                                      <p:to>
                                        <p:strVal val="visible"/>
                                      </p:to>
                                    </p:set>
                                    <p:animEffect transition="in" filter="wipe(down)">
                                      <p:cBhvr>
                                        <p:cTn id="7" dur="580">
                                          <p:stCondLst>
                                            <p:cond delay="0"/>
                                          </p:stCondLst>
                                        </p:cTn>
                                        <p:tgtEl>
                                          <p:spTgt spid="7171"/>
                                        </p:tgtEl>
                                      </p:cBhvr>
                                    </p:animEffect>
                                    <p:anim calcmode="lin" valueType="num">
                                      <p:cBhvr>
                                        <p:cTn id="8" dur="1822" tmFilter="0,0; 0.14,0.36; 0.43,0.73; 0.71,0.91; 1.0,1.0">
                                          <p:stCondLst>
                                            <p:cond delay="0"/>
                                          </p:stCondLst>
                                        </p:cTn>
                                        <p:tgtEl>
                                          <p:spTgt spid="7171"/>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171"/>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171"/>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171"/>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171"/>
                                        </p:tgtEl>
                                        <p:attrNameLst>
                                          <p:attrName>ppt_y</p:attrName>
                                        </p:attrNameLst>
                                      </p:cBhvr>
                                      <p:tavLst>
                                        <p:tav tm="0" fmla="#ppt_y-sin(pi*$)/81">
                                          <p:val>
                                            <p:fltVal val="0"/>
                                          </p:val>
                                        </p:tav>
                                        <p:tav tm="100000">
                                          <p:val>
                                            <p:fltVal val="1"/>
                                          </p:val>
                                        </p:tav>
                                      </p:tavLst>
                                    </p:anim>
                                    <p:animScale>
                                      <p:cBhvr>
                                        <p:cTn id="13" dur="26">
                                          <p:stCondLst>
                                            <p:cond delay="650"/>
                                          </p:stCondLst>
                                        </p:cTn>
                                        <p:tgtEl>
                                          <p:spTgt spid="7171"/>
                                        </p:tgtEl>
                                      </p:cBhvr>
                                      <p:to x="100000" y="60000"/>
                                    </p:animScale>
                                    <p:animScale>
                                      <p:cBhvr>
                                        <p:cTn id="14" dur="166" decel="50000">
                                          <p:stCondLst>
                                            <p:cond delay="676"/>
                                          </p:stCondLst>
                                        </p:cTn>
                                        <p:tgtEl>
                                          <p:spTgt spid="7171"/>
                                        </p:tgtEl>
                                      </p:cBhvr>
                                      <p:to x="100000" y="100000"/>
                                    </p:animScale>
                                    <p:animScale>
                                      <p:cBhvr>
                                        <p:cTn id="15" dur="26">
                                          <p:stCondLst>
                                            <p:cond delay="1312"/>
                                          </p:stCondLst>
                                        </p:cTn>
                                        <p:tgtEl>
                                          <p:spTgt spid="7171"/>
                                        </p:tgtEl>
                                      </p:cBhvr>
                                      <p:to x="100000" y="80000"/>
                                    </p:animScale>
                                    <p:animScale>
                                      <p:cBhvr>
                                        <p:cTn id="16" dur="166" decel="50000">
                                          <p:stCondLst>
                                            <p:cond delay="1338"/>
                                          </p:stCondLst>
                                        </p:cTn>
                                        <p:tgtEl>
                                          <p:spTgt spid="7171"/>
                                        </p:tgtEl>
                                      </p:cBhvr>
                                      <p:to x="100000" y="100000"/>
                                    </p:animScale>
                                    <p:animScale>
                                      <p:cBhvr>
                                        <p:cTn id="17" dur="26">
                                          <p:stCondLst>
                                            <p:cond delay="1642"/>
                                          </p:stCondLst>
                                        </p:cTn>
                                        <p:tgtEl>
                                          <p:spTgt spid="7171"/>
                                        </p:tgtEl>
                                      </p:cBhvr>
                                      <p:to x="100000" y="90000"/>
                                    </p:animScale>
                                    <p:animScale>
                                      <p:cBhvr>
                                        <p:cTn id="18" dur="166" decel="50000">
                                          <p:stCondLst>
                                            <p:cond delay="1668"/>
                                          </p:stCondLst>
                                        </p:cTn>
                                        <p:tgtEl>
                                          <p:spTgt spid="7171"/>
                                        </p:tgtEl>
                                      </p:cBhvr>
                                      <p:to x="100000" y="100000"/>
                                    </p:animScale>
                                    <p:animScale>
                                      <p:cBhvr>
                                        <p:cTn id="19" dur="26">
                                          <p:stCondLst>
                                            <p:cond delay="1808"/>
                                          </p:stCondLst>
                                        </p:cTn>
                                        <p:tgtEl>
                                          <p:spTgt spid="7171"/>
                                        </p:tgtEl>
                                      </p:cBhvr>
                                      <p:to x="100000" y="95000"/>
                                    </p:animScale>
                                    <p:animScale>
                                      <p:cBhvr>
                                        <p:cTn id="20" dur="166" decel="50000">
                                          <p:stCondLst>
                                            <p:cond delay="1834"/>
                                          </p:stCondLst>
                                        </p:cTn>
                                        <p:tgtEl>
                                          <p:spTgt spid="7171"/>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down)">
                                      <p:cBhvr>
                                        <p:cTn id="23" dur="580">
                                          <p:stCondLst>
                                            <p:cond delay="0"/>
                                          </p:stCondLst>
                                        </p:cTn>
                                        <p:tgtEl>
                                          <p:spTgt spid="4"/>
                                        </p:tgtEl>
                                      </p:cBhvr>
                                    </p:animEffect>
                                    <p:anim calcmode="lin" valueType="num">
                                      <p:cBhvr>
                                        <p:cTn id="24"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9" dur="26">
                                          <p:stCondLst>
                                            <p:cond delay="650"/>
                                          </p:stCondLst>
                                        </p:cTn>
                                        <p:tgtEl>
                                          <p:spTgt spid="4"/>
                                        </p:tgtEl>
                                      </p:cBhvr>
                                      <p:to x="100000" y="60000"/>
                                    </p:animScale>
                                    <p:animScale>
                                      <p:cBhvr>
                                        <p:cTn id="30" dur="166" decel="50000">
                                          <p:stCondLst>
                                            <p:cond delay="676"/>
                                          </p:stCondLst>
                                        </p:cTn>
                                        <p:tgtEl>
                                          <p:spTgt spid="4"/>
                                        </p:tgtEl>
                                      </p:cBhvr>
                                      <p:to x="100000" y="100000"/>
                                    </p:animScale>
                                    <p:animScale>
                                      <p:cBhvr>
                                        <p:cTn id="31" dur="26">
                                          <p:stCondLst>
                                            <p:cond delay="1312"/>
                                          </p:stCondLst>
                                        </p:cTn>
                                        <p:tgtEl>
                                          <p:spTgt spid="4"/>
                                        </p:tgtEl>
                                      </p:cBhvr>
                                      <p:to x="100000" y="80000"/>
                                    </p:animScale>
                                    <p:animScale>
                                      <p:cBhvr>
                                        <p:cTn id="32" dur="166" decel="50000">
                                          <p:stCondLst>
                                            <p:cond delay="1338"/>
                                          </p:stCondLst>
                                        </p:cTn>
                                        <p:tgtEl>
                                          <p:spTgt spid="4"/>
                                        </p:tgtEl>
                                      </p:cBhvr>
                                      <p:to x="100000" y="100000"/>
                                    </p:animScale>
                                    <p:animScale>
                                      <p:cBhvr>
                                        <p:cTn id="33" dur="26">
                                          <p:stCondLst>
                                            <p:cond delay="1642"/>
                                          </p:stCondLst>
                                        </p:cTn>
                                        <p:tgtEl>
                                          <p:spTgt spid="4"/>
                                        </p:tgtEl>
                                      </p:cBhvr>
                                      <p:to x="100000" y="90000"/>
                                    </p:animScale>
                                    <p:animScale>
                                      <p:cBhvr>
                                        <p:cTn id="34" dur="166" decel="50000">
                                          <p:stCondLst>
                                            <p:cond delay="1668"/>
                                          </p:stCondLst>
                                        </p:cTn>
                                        <p:tgtEl>
                                          <p:spTgt spid="4"/>
                                        </p:tgtEl>
                                      </p:cBhvr>
                                      <p:to x="100000" y="100000"/>
                                    </p:animScale>
                                    <p:animScale>
                                      <p:cBhvr>
                                        <p:cTn id="35" dur="26">
                                          <p:stCondLst>
                                            <p:cond delay="1808"/>
                                          </p:stCondLst>
                                        </p:cTn>
                                        <p:tgtEl>
                                          <p:spTgt spid="4"/>
                                        </p:tgtEl>
                                      </p:cBhvr>
                                      <p:to x="100000" y="95000"/>
                                    </p:animScale>
                                    <p:animScale>
                                      <p:cBhvr>
                                        <p:cTn id="36" dur="166" decel="50000">
                                          <p:stCondLst>
                                            <p:cond delay="1834"/>
                                          </p:stCondLst>
                                        </p:cTn>
                                        <p:tgtEl>
                                          <p:spTgt spid="4"/>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wipe(down)">
                                      <p:cBhvr>
                                        <p:cTn id="39" dur="580">
                                          <p:stCondLst>
                                            <p:cond delay="0"/>
                                          </p:stCondLst>
                                        </p:cTn>
                                        <p:tgtEl>
                                          <p:spTgt spid="7"/>
                                        </p:tgtEl>
                                      </p:cBhvr>
                                    </p:animEffect>
                                    <p:anim calcmode="lin" valueType="num">
                                      <p:cBhvr>
                                        <p:cTn id="40"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45" dur="26">
                                          <p:stCondLst>
                                            <p:cond delay="650"/>
                                          </p:stCondLst>
                                        </p:cTn>
                                        <p:tgtEl>
                                          <p:spTgt spid="7"/>
                                        </p:tgtEl>
                                      </p:cBhvr>
                                      <p:to x="100000" y="60000"/>
                                    </p:animScale>
                                    <p:animScale>
                                      <p:cBhvr>
                                        <p:cTn id="46" dur="166" decel="50000">
                                          <p:stCondLst>
                                            <p:cond delay="676"/>
                                          </p:stCondLst>
                                        </p:cTn>
                                        <p:tgtEl>
                                          <p:spTgt spid="7"/>
                                        </p:tgtEl>
                                      </p:cBhvr>
                                      <p:to x="100000" y="100000"/>
                                    </p:animScale>
                                    <p:animScale>
                                      <p:cBhvr>
                                        <p:cTn id="47" dur="26">
                                          <p:stCondLst>
                                            <p:cond delay="1312"/>
                                          </p:stCondLst>
                                        </p:cTn>
                                        <p:tgtEl>
                                          <p:spTgt spid="7"/>
                                        </p:tgtEl>
                                      </p:cBhvr>
                                      <p:to x="100000" y="80000"/>
                                    </p:animScale>
                                    <p:animScale>
                                      <p:cBhvr>
                                        <p:cTn id="48" dur="166" decel="50000">
                                          <p:stCondLst>
                                            <p:cond delay="1338"/>
                                          </p:stCondLst>
                                        </p:cTn>
                                        <p:tgtEl>
                                          <p:spTgt spid="7"/>
                                        </p:tgtEl>
                                      </p:cBhvr>
                                      <p:to x="100000" y="100000"/>
                                    </p:animScale>
                                    <p:animScale>
                                      <p:cBhvr>
                                        <p:cTn id="49" dur="26">
                                          <p:stCondLst>
                                            <p:cond delay="1642"/>
                                          </p:stCondLst>
                                        </p:cTn>
                                        <p:tgtEl>
                                          <p:spTgt spid="7"/>
                                        </p:tgtEl>
                                      </p:cBhvr>
                                      <p:to x="100000" y="90000"/>
                                    </p:animScale>
                                    <p:animScale>
                                      <p:cBhvr>
                                        <p:cTn id="50" dur="166" decel="50000">
                                          <p:stCondLst>
                                            <p:cond delay="1668"/>
                                          </p:stCondLst>
                                        </p:cTn>
                                        <p:tgtEl>
                                          <p:spTgt spid="7"/>
                                        </p:tgtEl>
                                      </p:cBhvr>
                                      <p:to x="100000" y="100000"/>
                                    </p:animScale>
                                    <p:animScale>
                                      <p:cBhvr>
                                        <p:cTn id="51" dur="26">
                                          <p:stCondLst>
                                            <p:cond delay="1808"/>
                                          </p:stCondLst>
                                        </p:cTn>
                                        <p:tgtEl>
                                          <p:spTgt spid="7"/>
                                        </p:tgtEl>
                                      </p:cBhvr>
                                      <p:to x="100000" y="95000"/>
                                    </p:animScale>
                                    <p:animScale>
                                      <p:cBhvr>
                                        <p:cTn id="52" dur="166" decel="50000">
                                          <p:stCondLst>
                                            <p:cond delay="1834"/>
                                          </p:stCondLst>
                                        </p:cTn>
                                        <p:tgtEl>
                                          <p:spTgt spid="7"/>
                                        </p:tgtEl>
                                      </p:cBhvr>
                                      <p:to x="100000" y="100000"/>
                                    </p:animScale>
                                  </p:childTnLst>
                                </p:cTn>
                              </p:par>
                            </p:childTnLst>
                          </p:cTn>
                        </p:par>
                      </p:childTnLst>
                    </p:cTn>
                  </p:par>
                  <p:par>
                    <p:cTn id="53" fill="hold">
                      <p:stCondLst>
                        <p:cond delay="indefinite"/>
                      </p:stCondLst>
                      <p:childTnLst>
                        <p:par>
                          <p:cTn id="54" fill="hold">
                            <p:stCondLst>
                              <p:cond delay="0"/>
                            </p:stCondLst>
                            <p:childTnLst>
                              <p:par>
                                <p:cTn id="55" presetID="56" presetClass="entr" presetSubtype="0" fill="hold" nodeType="clickEffect">
                                  <p:stCondLst>
                                    <p:cond delay="0"/>
                                  </p:stCondLst>
                                  <p:iterate type="lt">
                                    <p:tmPct val="10000"/>
                                  </p:iterate>
                                  <p:childTnLst>
                                    <p:set>
                                      <p:cBhvr>
                                        <p:cTn id="56" dur="1" fill="hold">
                                          <p:stCondLst>
                                            <p:cond delay="0"/>
                                          </p:stCondLst>
                                        </p:cTn>
                                        <p:tgtEl>
                                          <p:spTgt spid="21507">
                                            <p:txEl>
                                              <p:pRg st="3" end="3"/>
                                            </p:txEl>
                                          </p:spTgt>
                                        </p:tgtEl>
                                        <p:attrNameLst>
                                          <p:attrName>style.visibility</p:attrName>
                                        </p:attrNameLst>
                                      </p:cBhvr>
                                      <p:to>
                                        <p:strVal val="visible"/>
                                      </p:to>
                                    </p:set>
                                    <p:anim by="(-#ppt_w*2)" calcmode="lin" valueType="num">
                                      <p:cBhvr rctx="PPT">
                                        <p:cTn id="57" dur="500" autoRev="1" fill="hold">
                                          <p:stCondLst>
                                            <p:cond delay="0"/>
                                          </p:stCondLst>
                                        </p:cTn>
                                        <p:tgtEl>
                                          <p:spTgt spid="21507">
                                            <p:txEl>
                                              <p:pRg st="3" end="3"/>
                                            </p:txEl>
                                          </p:spTgt>
                                        </p:tgtEl>
                                        <p:attrNameLst>
                                          <p:attrName>ppt_w</p:attrName>
                                        </p:attrNameLst>
                                      </p:cBhvr>
                                    </p:anim>
                                    <p:anim by="(#ppt_w*0.50)" calcmode="lin" valueType="num">
                                      <p:cBhvr>
                                        <p:cTn id="58" dur="500" decel="50000" autoRev="1" fill="hold">
                                          <p:stCondLst>
                                            <p:cond delay="0"/>
                                          </p:stCondLst>
                                        </p:cTn>
                                        <p:tgtEl>
                                          <p:spTgt spid="21507">
                                            <p:txEl>
                                              <p:pRg st="3" end="3"/>
                                            </p:txEl>
                                          </p:spTgt>
                                        </p:tgtEl>
                                        <p:attrNameLst>
                                          <p:attrName>ppt_x</p:attrName>
                                        </p:attrNameLst>
                                      </p:cBhvr>
                                    </p:anim>
                                    <p:anim from="(-#ppt_h/2)" to="(#ppt_y)" calcmode="lin" valueType="num">
                                      <p:cBhvr>
                                        <p:cTn id="59" dur="1000" fill="hold">
                                          <p:stCondLst>
                                            <p:cond delay="0"/>
                                          </p:stCondLst>
                                        </p:cTn>
                                        <p:tgtEl>
                                          <p:spTgt spid="21507">
                                            <p:txEl>
                                              <p:pRg st="3" end="3"/>
                                            </p:txEl>
                                          </p:spTgt>
                                        </p:tgtEl>
                                        <p:attrNameLst>
                                          <p:attrName>ppt_y</p:attrName>
                                        </p:attrNameLst>
                                      </p:cBhvr>
                                    </p:anim>
                                    <p:animRot by="21600000">
                                      <p:cBhvr>
                                        <p:cTn id="60" dur="1000" fill="hold">
                                          <p:stCondLst>
                                            <p:cond delay="0"/>
                                          </p:stCondLst>
                                        </p:cTn>
                                        <p:tgtEl>
                                          <p:spTgt spid="21507">
                                            <p:txEl>
                                              <p:pRg st="3" end="3"/>
                                            </p:txEl>
                                          </p:spTgt>
                                        </p:tgtEl>
                                        <p:attrNameLst>
                                          <p:attrName>r</p:attrName>
                                        </p:attrNameLst>
                                      </p:cBhvr>
                                    </p:animRot>
                                  </p:childTnLst>
                                </p:cTn>
                              </p:par>
                              <p:par>
                                <p:cTn id="61" presetID="56" presetClass="entr" presetSubtype="0" fill="hold" nodeType="withEffect">
                                  <p:stCondLst>
                                    <p:cond delay="0"/>
                                  </p:stCondLst>
                                  <p:iterate type="lt">
                                    <p:tmPct val="10000"/>
                                  </p:iterate>
                                  <p:childTnLst>
                                    <p:set>
                                      <p:cBhvr>
                                        <p:cTn id="62" dur="1" fill="hold">
                                          <p:stCondLst>
                                            <p:cond delay="0"/>
                                          </p:stCondLst>
                                        </p:cTn>
                                        <p:tgtEl>
                                          <p:spTgt spid="21507">
                                            <p:txEl>
                                              <p:pRg st="4" end="4"/>
                                            </p:txEl>
                                          </p:spTgt>
                                        </p:tgtEl>
                                        <p:attrNameLst>
                                          <p:attrName>style.visibility</p:attrName>
                                        </p:attrNameLst>
                                      </p:cBhvr>
                                      <p:to>
                                        <p:strVal val="visible"/>
                                      </p:to>
                                    </p:set>
                                    <p:anim by="(-#ppt_w*2)" calcmode="lin" valueType="num">
                                      <p:cBhvr rctx="PPT">
                                        <p:cTn id="63" dur="500" autoRev="1" fill="hold">
                                          <p:stCondLst>
                                            <p:cond delay="0"/>
                                          </p:stCondLst>
                                        </p:cTn>
                                        <p:tgtEl>
                                          <p:spTgt spid="21507">
                                            <p:txEl>
                                              <p:pRg st="4" end="4"/>
                                            </p:txEl>
                                          </p:spTgt>
                                        </p:tgtEl>
                                        <p:attrNameLst>
                                          <p:attrName>ppt_w</p:attrName>
                                        </p:attrNameLst>
                                      </p:cBhvr>
                                    </p:anim>
                                    <p:anim by="(#ppt_w*0.50)" calcmode="lin" valueType="num">
                                      <p:cBhvr>
                                        <p:cTn id="64" dur="500" decel="50000" autoRev="1" fill="hold">
                                          <p:stCondLst>
                                            <p:cond delay="0"/>
                                          </p:stCondLst>
                                        </p:cTn>
                                        <p:tgtEl>
                                          <p:spTgt spid="21507">
                                            <p:txEl>
                                              <p:pRg st="4" end="4"/>
                                            </p:txEl>
                                          </p:spTgt>
                                        </p:tgtEl>
                                        <p:attrNameLst>
                                          <p:attrName>ppt_x</p:attrName>
                                        </p:attrNameLst>
                                      </p:cBhvr>
                                    </p:anim>
                                    <p:anim from="(-#ppt_h/2)" to="(#ppt_y)" calcmode="lin" valueType="num">
                                      <p:cBhvr>
                                        <p:cTn id="65" dur="1000" fill="hold">
                                          <p:stCondLst>
                                            <p:cond delay="0"/>
                                          </p:stCondLst>
                                        </p:cTn>
                                        <p:tgtEl>
                                          <p:spTgt spid="21507">
                                            <p:txEl>
                                              <p:pRg st="4" end="4"/>
                                            </p:txEl>
                                          </p:spTgt>
                                        </p:tgtEl>
                                        <p:attrNameLst>
                                          <p:attrName>ppt_y</p:attrName>
                                        </p:attrNameLst>
                                      </p:cBhvr>
                                    </p:anim>
                                    <p:animRot by="21600000">
                                      <p:cBhvr>
                                        <p:cTn id="66" dur="1000" fill="hold">
                                          <p:stCondLst>
                                            <p:cond delay="0"/>
                                          </p:stCondLst>
                                        </p:cTn>
                                        <p:tgtEl>
                                          <p:spTgt spid="21507">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Override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Oriel</Template>
  <TotalTime>98</TotalTime>
  <Words>375</Words>
  <Application>Microsoft Office PowerPoint</Application>
  <PresentationFormat>On-screen Show (4:3)</PresentationFormat>
  <Paragraphs>51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Oriel</vt:lpstr>
      <vt:lpstr>Slide 1</vt:lpstr>
      <vt:lpstr>Introduction </vt:lpstr>
      <vt:lpstr>Objective of the study </vt:lpstr>
      <vt:lpstr>Definition</vt:lpstr>
      <vt:lpstr>Components of Cash Flow Projections</vt:lpstr>
      <vt:lpstr>Comparing Budgets and Cash Flow Projections</vt:lpstr>
      <vt:lpstr>Cash inflows and cash outflows</vt:lpstr>
      <vt:lpstr>Conclusion</vt:lpstr>
      <vt:lpstr>Slide 9</vt:lpstr>
    </vt:vector>
  </TitlesOfParts>
  <Company>&lt;egyptian hak&gt;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murali</dc:creator>
  <cp:lastModifiedBy>OFFICE4</cp:lastModifiedBy>
  <cp:revision>16</cp:revision>
  <dcterms:created xsi:type="dcterms:W3CDTF">2011-03-20T18:18:07Z</dcterms:created>
  <dcterms:modified xsi:type="dcterms:W3CDTF">2012-03-20T10:54:05Z</dcterms:modified>
</cp:coreProperties>
</file>