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4.xml" ContentType="application/vnd.openxmlformats-officedocument.presentationml.notesSlide+xml"/>
  <Override PartName="/ppt/charts/chart1.xml" ContentType="application/vnd.openxmlformats-officedocument.drawingml.chart+xml"/>
  <Override PartName="/ppt/notesSlides/notesSlide15.xml" ContentType="application/vnd.openxmlformats-officedocument.presentationml.notesSlide+xml"/>
  <Override PartName="/ppt/charts/chart2.xml" ContentType="application/vnd.openxmlformats-officedocument.drawingml.chart+xml"/>
  <Override PartName="/ppt/notesSlides/notesSlide16.xml" ContentType="application/vnd.openxmlformats-officedocument.presentationml.notesSlide+xml"/>
  <Override PartName="/ppt/charts/chart3.xml" ContentType="application/vnd.openxmlformats-officedocument.drawingml.chart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  <p:sldMasterId id="2147483732" r:id="rId4"/>
    <p:sldMasterId id="2147483744" r:id="rId5"/>
    <p:sldMasterId id="2147483756" r:id="rId6"/>
    <p:sldMasterId id="2147483768" r:id="rId7"/>
    <p:sldMasterId id="2147483780" r:id="rId8"/>
    <p:sldMasterId id="2147483792" r:id="rId9"/>
    <p:sldMasterId id="2147483864" r:id="rId10"/>
  </p:sldMasterIdLst>
  <p:notesMasterIdLst>
    <p:notesMasterId r:id="rId45"/>
  </p:notesMasterIdLst>
  <p:sldIdLst>
    <p:sldId id="256" r:id="rId11"/>
    <p:sldId id="257" r:id="rId12"/>
    <p:sldId id="302" r:id="rId13"/>
    <p:sldId id="258" r:id="rId14"/>
    <p:sldId id="260" r:id="rId15"/>
    <p:sldId id="307" r:id="rId16"/>
    <p:sldId id="309" r:id="rId17"/>
    <p:sldId id="305" r:id="rId18"/>
    <p:sldId id="261" r:id="rId19"/>
    <p:sldId id="263" r:id="rId20"/>
    <p:sldId id="304" r:id="rId21"/>
    <p:sldId id="264" r:id="rId22"/>
    <p:sldId id="262" r:id="rId23"/>
    <p:sldId id="265" r:id="rId24"/>
    <p:sldId id="266" r:id="rId25"/>
    <p:sldId id="267" r:id="rId26"/>
    <p:sldId id="268" r:id="rId27"/>
    <p:sldId id="269" r:id="rId28"/>
    <p:sldId id="271" r:id="rId29"/>
    <p:sldId id="270" r:id="rId30"/>
    <p:sldId id="272" r:id="rId31"/>
    <p:sldId id="273" r:id="rId32"/>
    <p:sldId id="289" r:id="rId33"/>
    <p:sldId id="290" r:id="rId34"/>
    <p:sldId id="291" r:id="rId35"/>
    <p:sldId id="279" r:id="rId36"/>
    <p:sldId id="280" r:id="rId37"/>
    <p:sldId id="292" r:id="rId38"/>
    <p:sldId id="283" r:id="rId39"/>
    <p:sldId id="284" r:id="rId40"/>
    <p:sldId id="285" r:id="rId41"/>
    <p:sldId id="286" r:id="rId42"/>
    <p:sldId id="308" r:id="rId43"/>
    <p:sldId id="306" r:id="rId4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46" autoAdjust="0"/>
    <p:restoredTop sz="68909" autoAdjust="0"/>
  </p:normalViewPr>
  <p:slideViewPr>
    <p:cSldViewPr>
      <p:cViewPr>
        <p:scale>
          <a:sx n="50" d="100"/>
          <a:sy n="50" d="100"/>
        </p:scale>
        <p:origin x="-184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1830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slide" Target="slides/slide3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theme" Target="theme/theme1.xml"/><Relationship Id="rId8" Type="http://schemas.openxmlformats.org/officeDocument/2006/relationships/slideMaster" Target="slideMasters/slideMaster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lang="en-IN"/>
            </a:pPr>
            <a:r>
              <a:rPr lang="en-US" sz="2160" b="1" i="0" u="sng" strike="noStrike" baseline="0" dirty="0" smtClean="0">
                <a:effectLst/>
              </a:rPr>
              <a:t>ITC based on usage in business</a:t>
            </a:r>
            <a:endParaRPr lang="en-US" dirty="0"/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cat>
            <c:strRef>
              <c:f>Sheet1!$A$2:$A$3</c:f>
              <c:strCache>
                <c:ptCount val="2"/>
                <c:pt idx="0">
                  <c:v>Business Purposes</c:v>
                </c:pt>
                <c:pt idx="1">
                  <c:v>Other Purposes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8.2000000000000011</c:v>
                </c:pt>
                <c:pt idx="1">
                  <c:v>3.2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  <c:txPr>
        <a:bodyPr/>
        <a:lstStyle/>
        <a:p>
          <a:pPr>
            <a:defRPr lang="en-IN"/>
          </a:pPr>
          <a:endParaRPr lang="en-US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lang="en-IN"/>
            </a:pPr>
            <a:r>
              <a:rPr lang="en-IN" sz="2160" b="1" i="0" u="sng" strike="noStrike" baseline="0" dirty="0" smtClean="0">
                <a:effectLst/>
              </a:rPr>
              <a:t> </a:t>
            </a:r>
            <a:r>
              <a:rPr lang="en-US" sz="2160" b="1" i="0" u="sng" strike="noStrike" baseline="0" dirty="0" smtClean="0">
                <a:effectLst/>
              </a:rPr>
              <a:t>ITC based on use of Inputs</a:t>
            </a:r>
            <a:endParaRPr lang="en-US" dirty="0"/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cat>
            <c:strRef>
              <c:f>Sheet1!$A$2:$A$3</c:f>
              <c:strCache>
                <c:ptCount val="2"/>
                <c:pt idx="0">
                  <c:v>Taxable Supply</c:v>
                </c:pt>
                <c:pt idx="1">
                  <c:v>Exempted Supply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8.2000000000000011</c:v>
                </c:pt>
                <c:pt idx="1">
                  <c:v>3.2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  <c:txPr>
        <a:bodyPr/>
        <a:lstStyle/>
        <a:p>
          <a:pPr>
            <a:defRPr lang="en-IN"/>
          </a:pPr>
          <a:endParaRPr lang="en-US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lang="en-IN" sz="1800"/>
            </a:pPr>
            <a:r>
              <a:rPr lang="en-US" sz="1800" dirty="0" smtClean="0"/>
              <a:t>CASE-B Consumption</a:t>
            </a:r>
            <a:r>
              <a:rPr lang="en-US" sz="1800" baseline="0" dirty="0" smtClean="0"/>
              <a:t> of</a:t>
            </a:r>
            <a:r>
              <a:rPr lang="en-US" sz="1800" dirty="0" smtClean="0"/>
              <a:t> Inputs, Capital Goods</a:t>
            </a:r>
            <a:endParaRPr lang="en-US" sz="1800" dirty="0"/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50000"/>
                </a:schemeClr>
              </a:solidFill>
            </c:spPr>
          </c:dPt>
          <c:dPt>
            <c:idx val="1"/>
            <c:bubble3D val="0"/>
            <c:spPr>
              <a:solidFill>
                <a:srgbClr val="FF0000"/>
              </a:solidFill>
            </c:spPr>
          </c:dPt>
          <c:cat>
            <c:strRef>
              <c:f>Sheet1!$A$2:$A$3</c:f>
              <c:strCache>
                <c:ptCount val="2"/>
                <c:pt idx="0">
                  <c:v>Taxable Supply</c:v>
                </c:pt>
                <c:pt idx="1">
                  <c:v>Exempted Supply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8.2000000000000011</c:v>
                </c:pt>
                <c:pt idx="1">
                  <c:v>3.2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  <c:txPr>
        <a:bodyPr/>
        <a:lstStyle/>
        <a:p>
          <a:pPr>
            <a:defRPr lang="en-IN"/>
          </a:pPr>
          <a:endParaRPr lang="en-US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8E5F34-1384-4571-9509-736BDDF55F1F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C083C349-7A18-42AC-94E7-B9EB34BF1F79}">
      <dgm:prSet phldrT="[Text]" phldr="1" custT="1"/>
      <dgm:spPr/>
      <dgm:t>
        <a:bodyPr/>
        <a:lstStyle/>
        <a:p>
          <a:endParaRPr lang="en-IN" sz="2400"/>
        </a:p>
      </dgm:t>
    </dgm:pt>
    <dgm:pt modelId="{299B668A-D739-49D8-AE3A-F8304949673C}" type="parTrans" cxnId="{B4E9B852-4A3E-4799-BC94-553D278D33DA}">
      <dgm:prSet/>
      <dgm:spPr/>
      <dgm:t>
        <a:bodyPr/>
        <a:lstStyle/>
        <a:p>
          <a:endParaRPr lang="en-IN" sz="1600"/>
        </a:p>
      </dgm:t>
    </dgm:pt>
    <dgm:pt modelId="{DFAEA833-2A37-4DBA-A9D7-D31CF756C357}" type="sibTrans" cxnId="{B4E9B852-4A3E-4799-BC94-553D278D33DA}">
      <dgm:prSet/>
      <dgm:spPr/>
      <dgm:t>
        <a:bodyPr/>
        <a:lstStyle/>
        <a:p>
          <a:endParaRPr lang="en-IN" sz="1600"/>
        </a:p>
      </dgm:t>
    </dgm:pt>
    <dgm:pt modelId="{6DA44DED-1FE9-440F-82F2-803E22C95A3F}">
      <dgm:prSet phldrT="[Text]" custT="1"/>
      <dgm:spPr/>
      <dgm:t>
        <a:bodyPr/>
        <a:lstStyle/>
        <a:p>
          <a:r>
            <a:rPr lang="en-US" sz="2400" dirty="0" smtClean="0"/>
            <a:t>Registered Person shall claim</a:t>
          </a:r>
          <a:endParaRPr lang="en-IN" sz="2400" dirty="0"/>
        </a:p>
      </dgm:t>
    </dgm:pt>
    <dgm:pt modelId="{72CC9C99-8360-463A-AE68-38A99E95E31E}" type="parTrans" cxnId="{A13B9CAA-DDE2-4448-860E-7BC3188BC42D}">
      <dgm:prSet/>
      <dgm:spPr/>
      <dgm:t>
        <a:bodyPr/>
        <a:lstStyle/>
        <a:p>
          <a:endParaRPr lang="en-IN" sz="1600"/>
        </a:p>
      </dgm:t>
    </dgm:pt>
    <dgm:pt modelId="{2F4D7AC6-1B07-4911-B3E2-CB4F3CF27A32}" type="sibTrans" cxnId="{A13B9CAA-DDE2-4448-860E-7BC3188BC42D}">
      <dgm:prSet/>
      <dgm:spPr/>
      <dgm:t>
        <a:bodyPr/>
        <a:lstStyle/>
        <a:p>
          <a:endParaRPr lang="en-IN" sz="1600"/>
        </a:p>
      </dgm:t>
    </dgm:pt>
    <dgm:pt modelId="{8D396839-DE9A-4AE2-95E2-43E7109504BF}">
      <dgm:prSet phldrT="[Text]" phldr="1" custT="1"/>
      <dgm:spPr/>
      <dgm:t>
        <a:bodyPr/>
        <a:lstStyle/>
        <a:p>
          <a:endParaRPr lang="en-IN" sz="2400"/>
        </a:p>
      </dgm:t>
    </dgm:pt>
    <dgm:pt modelId="{3EDD09DA-930F-4BDE-A937-642375BE26DB}" type="parTrans" cxnId="{8F6114A3-3EA1-4404-B3A1-84C59E2FDB51}">
      <dgm:prSet/>
      <dgm:spPr/>
      <dgm:t>
        <a:bodyPr/>
        <a:lstStyle/>
        <a:p>
          <a:endParaRPr lang="en-IN" sz="1600"/>
        </a:p>
      </dgm:t>
    </dgm:pt>
    <dgm:pt modelId="{B979FA7A-510A-4D61-90E0-6C164D16B336}" type="sibTrans" cxnId="{8F6114A3-3EA1-4404-B3A1-84C59E2FDB51}">
      <dgm:prSet/>
      <dgm:spPr/>
      <dgm:t>
        <a:bodyPr/>
        <a:lstStyle/>
        <a:p>
          <a:endParaRPr lang="en-IN" sz="1600"/>
        </a:p>
      </dgm:t>
    </dgm:pt>
    <dgm:pt modelId="{FE5E3D86-3595-4099-B1F0-DA5C443EE23E}">
      <dgm:prSet phldrT="[Text]" custT="1"/>
      <dgm:spPr/>
      <dgm:t>
        <a:bodyPr/>
        <a:lstStyle/>
        <a:p>
          <a:r>
            <a:rPr lang="en-US" sz="2400" dirty="0" smtClean="0"/>
            <a:t>Input Tax Credit available in</a:t>
          </a:r>
          <a:endParaRPr lang="en-IN" sz="2400" dirty="0"/>
        </a:p>
      </dgm:t>
    </dgm:pt>
    <dgm:pt modelId="{BF5CF559-83E9-4392-8AA2-E08707B7A3C2}" type="parTrans" cxnId="{F68B45B8-40FE-42E1-82C1-34BC123DAF3A}">
      <dgm:prSet/>
      <dgm:spPr/>
      <dgm:t>
        <a:bodyPr/>
        <a:lstStyle/>
        <a:p>
          <a:endParaRPr lang="en-IN" sz="1600"/>
        </a:p>
      </dgm:t>
    </dgm:pt>
    <dgm:pt modelId="{76D93100-7268-44CF-9649-20FDEDDDBD8B}" type="sibTrans" cxnId="{F68B45B8-40FE-42E1-82C1-34BC123DAF3A}">
      <dgm:prSet/>
      <dgm:spPr/>
      <dgm:t>
        <a:bodyPr/>
        <a:lstStyle/>
        <a:p>
          <a:endParaRPr lang="en-IN" sz="1600"/>
        </a:p>
      </dgm:t>
    </dgm:pt>
    <dgm:pt modelId="{2312CF6F-AD14-48CB-9E1C-314DA5BEA2D7}">
      <dgm:prSet phldrT="[Text]" phldr="1" custT="1"/>
      <dgm:spPr/>
      <dgm:t>
        <a:bodyPr/>
        <a:lstStyle/>
        <a:p>
          <a:endParaRPr lang="en-IN" sz="2400"/>
        </a:p>
      </dgm:t>
    </dgm:pt>
    <dgm:pt modelId="{1F47BAAF-08C3-47D1-962D-E71147DBD1D1}" type="parTrans" cxnId="{7C3F08EB-FAE8-46BF-B3FD-7538AD58427F}">
      <dgm:prSet/>
      <dgm:spPr/>
      <dgm:t>
        <a:bodyPr/>
        <a:lstStyle/>
        <a:p>
          <a:endParaRPr lang="en-IN" sz="1600"/>
        </a:p>
      </dgm:t>
    </dgm:pt>
    <dgm:pt modelId="{8FEAEE3A-B98B-4004-9C2A-512825D8E535}" type="sibTrans" cxnId="{7C3F08EB-FAE8-46BF-B3FD-7538AD58427F}">
      <dgm:prSet/>
      <dgm:spPr/>
      <dgm:t>
        <a:bodyPr/>
        <a:lstStyle/>
        <a:p>
          <a:endParaRPr lang="en-IN" sz="1600"/>
        </a:p>
      </dgm:t>
    </dgm:pt>
    <dgm:pt modelId="{E0D7B0D3-7CB9-4DE2-8321-74563E16C8D7}">
      <dgm:prSet phldrT="[Text]" custT="1"/>
      <dgm:spPr/>
      <dgm:t>
        <a:bodyPr/>
        <a:lstStyle/>
        <a:p>
          <a:r>
            <a:rPr lang="en-US" sz="2400" dirty="0" smtClean="0"/>
            <a:t>Electronic Credit Ledger</a:t>
          </a:r>
          <a:endParaRPr lang="en-IN" sz="2400" dirty="0"/>
        </a:p>
      </dgm:t>
    </dgm:pt>
    <dgm:pt modelId="{E50BD87B-6CD3-4006-9D10-B1DEBB4BC975}" type="parTrans" cxnId="{F8C3E136-0E56-4CF8-92A2-6B66CFC4C206}">
      <dgm:prSet/>
      <dgm:spPr/>
      <dgm:t>
        <a:bodyPr/>
        <a:lstStyle/>
        <a:p>
          <a:endParaRPr lang="en-IN" sz="1600"/>
        </a:p>
      </dgm:t>
    </dgm:pt>
    <dgm:pt modelId="{2F3A5B55-1DC0-462C-BFA8-D9D8A1F0DEAA}" type="sibTrans" cxnId="{F8C3E136-0E56-4CF8-92A2-6B66CFC4C206}">
      <dgm:prSet/>
      <dgm:spPr/>
      <dgm:t>
        <a:bodyPr/>
        <a:lstStyle/>
        <a:p>
          <a:endParaRPr lang="en-IN" sz="1600"/>
        </a:p>
      </dgm:t>
    </dgm:pt>
    <dgm:pt modelId="{489EC5E6-E1AA-4AF9-95D1-35CCA447C621}" type="pres">
      <dgm:prSet presAssocID="{308E5F34-1384-4571-9509-736BDDF55F1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FEEF8F26-3E2C-436B-9FCB-139D990038E8}" type="pres">
      <dgm:prSet presAssocID="{C083C349-7A18-42AC-94E7-B9EB34BF1F79}" presName="composite" presStyleCnt="0"/>
      <dgm:spPr/>
    </dgm:pt>
    <dgm:pt modelId="{29A36BDE-BFF7-4BDA-A216-12F922BCDC86}" type="pres">
      <dgm:prSet presAssocID="{C083C349-7A18-42AC-94E7-B9EB34BF1F79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A6DF320-5F1F-4E20-B025-C23122D7358A}" type="pres">
      <dgm:prSet presAssocID="{C083C349-7A18-42AC-94E7-B9EB34BF1F79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5A1A11A-E300-4BBE-95CC-F81A41EE1352}" type="pres">
      <dgm:prSet presAssocID="{DFAEA833-2A37-4DBA-A9D7-D31CF756C357}" presName="sp" presStyleCnt="0"/>
      <dgm:spPr/>
    </dgm:pt>
    <dgm:pt modelId="{534C559B-1E41-43EF-BC20-C4E9BBE7AEB6}" type="pres">
      <dgm:prSet presAssocID="{8D396839-DE9A-4AE2-95E2-43E7109504BF}" presName="composite" presStyleCnt="0"/>
      <dgm:spPr/>
    </dgm:pt>
    <dgm:pt modelId="{2EA5CB2A-3AB6-4FA5-97EB-C3640223D6AC}" type="pres">
      <dgm:prSet presAssocID="{8D396839-DE9A-4AE2-95E2-43E7109504BF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7F132AA-5A32-4384-B318-A575E8E35629}" type="pres">
      <dgm:prSet presAssocID="{8D396839-DE9A-4AE2-95E2-43E7109504BF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64C3530-D058-495B-92B9-4EE784BD20DA}" type="pres">
      <dgm:prSet presAssocID="{B979FA7A-510A-4D61-90E0-6C164D16B336}" presName="sp" presStyleCnt="0"/>
      <dgm:spPr/>
    </dgm:pt>
    <dgm:pt modelId="{0AB55E1C-B415-4631-AAED-A31380FCA1C3}" type="pres">
      <dgm:prSet presAssocID="{2312CF6F-AD14-48CB-9E1C-314DA5BEA2D7}" presName="composite" presStyleCnt="0"/>
      <dgm:spPr/>
    </dgm:pt>
    <dgm:pt modelId="{6EB4D80C-8325-41B3-8D1B-9BBE7E21C4AE}" type="pres">
      <dgm:prSet presAssocID="{2312CF6F-AD14-48CB-9E1C-314DA5BEA2D7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5E22F43-79AF-4E05-BC1C-2A81C0C5B682}" type="pres">
      <dgm:prSet presAssocID="{2312CF6F-AD14-48CB-9E1C-314DA5BEA2D7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3374289D-BAFC-4809-946A-DFB681FF4EBA}" type="presOf" srcId="{C083C349-7A18-42AC-94E7-B9EB34BF1F79}" destId="{29A36BDE-BFF7-4BDA-A216-12F922BCDC86}" srcOrd="0" destOrd="0" presId="urn:microsoft.com/office/officeart/2005/8/layout/chevron2"/>
    <dgm:cxn modelId="{2BEA06C8-38A4-4A7E-BB04-5A1EA437CC21}" type="presOf" srcId="{6DA44DED-1FE9-440F-82F2-803E22C95A3F}" destId="{7A6DF320-5F1F-4E20-B025-C23122D7358A}" srcOrd="0" destOrd="0" presId="urn:microsoft.com/office/officeart/2005/8/layout/chevron2"/>
    <dgm:cxn modelId="{A13B9CAA-DDE2-4448-860E-7BC3188BC42D}" srcId="{C083C349-7A18-42AC-94E7-B9EB34BF1F79}" destId="{6DA44DED-1FE9-440F-82F2-803E22C95A3F}" srcOrd="0" destOrd="0" parTransId="{72CC9C99-8360-463A-AE68-38A99E95E31E}" sibTransId="{2F4D7AC6-1B07-4911-B3E2-CB4F3CF27A32}"/>
    <dgm:cxn modelId="{F68B45B8-40FE-42E1-82C1-34BC123DAF3A}" srcId="{8D396839-DE9A-4AE2-95E2-43E7109504BF}" destId="{FE5E3D86-3595-4099-B1F0-DA5C443EE23E}" srcOrd="0" destOrd="0" parTransId="{BF5CF559-83E9-4392-8AA2-E08707B7A3C2}" sibTransId="{76D93100-7268-44CF-9649-20FDEDDDBD8B}"/>
    <dgm:cxn modelId="{C118FA9A-6533-4B59-9FED-9C26F05F930D}" type="presOf" srcId="{308E5F34-1384-4571-9509-736BDDF55F1F}" destId="{489EC5E6-E1AA-4AF9-95D1-35CCA447C621}" srcOrd="0" destOrd="0" presId="urn:microsoft.com/office/officeart/2005/8/layout/chevron2"/>
    <dgm:cxn modelId="{8F6114A3-3EA1-4404-B3A1-84C59E2FDB51}" srcId="{308E5F34-1384-4571-9509-736BDDF55F1F}" destId="{8D396839-DE9A-4AE2-95E2-43E7109504BF}" srcOrd="1" destOrd="0" parTransId="{3EDD09DA-930F-4BDE-A937-642375BE26DB}" sibTransId="{B979FA7A-510A-4D61-90E0-6C164D16B336}"/>
    <dgm:cxn modelId="{B4E9B852-4A3E-4799-BC94-553D278D33DA}" srcId="{308E5F34-1384-4571-9509-736BDDF55F1F}" destId="{C083C349-7A18-42AC-94E7-B9EB34BF1F79}" srcOrd="0" destOrd="0" parTransId="{299B668A-D739-49D8-AE3A-F8304949673C}" sibTransId="{DFAEA833-2A37-4DBA-A9D7-D31CF756C357}"/>
    <dgm:cxn modelId="{2B461E16-36E2-4275-9C2D-EA846354996F}" type="presOf" srcId="{8D396839-DE9A-4AE2-95E2-43E7109504BF}" destId="{2EA5CB2A-3AB6-4FA5-97EB-C3640223D6AC}" srcOrd="0" destOrd="0" presId="urn:microsoft.com/office/officeart/2005/8/layout/chevron2"/>
    <dgm:cxn modelId="{C8C18B0F-B3C7-4D03-BA9C-88CBE4C4A443}" type="presOf" srcId="{2312CF6F-AD14-48CB-9E1C-314DA5BEA2D7}" destId="{6EB4D80C-8325-41B3-8D1B-9BBE7E21C4AE}" srcOrd="0" destOrd="0" presId="urn:microsoft.com/office/officeart/2005/8/layout/chevron2"/>
    <dgm:cxn modelId="{39295E50-5353-4BB9-A650-2D6A9232C61A}" type="presOf" srcId="{E0D7B0D3-7CB9-4DE2-8321-74563E16C8D7}" destId="{65E22F43-79AF-4E05-BC1C-2A81C0C5B682}" srcOrd="0" destOrd="0" presId="urn:microsoft.com/office/officeart/2005/8/layout/chevron2"/>
    <dgm:cxn modelId="{F8C3E136-0E56-4CF8-92A2-6B66CFC4C206}" srcId="{2312CF6F-AD14-48CB-9E1C-314DA5BEA2D7}" destId="{E0D7B0D3-7CB9-4DE2-8321-74563E16C8D7}" srcOrd="0" destOrd="0" parTransId="{E50BD87B-6CD3-4006-9D10-B1DEBB4BC975}" sibTransId="{2F3A5B55-1DC0-462C-BFA8-D9D8A1F0DEAA}"/>
    <dgm:cxn modelId="{81DE2E39-823A-4256-98C3-1076744711D0}" type="presOf" srcId="{FE5E3D86-3595-4099-B1F0-DA5C443EE23E}" destId="{D7F132AA-5A32-4384-B318-A575E8E35629}" srcOrd="0" destOrd="0" presId="urn:microsoft.com/office/officeart/2005/8/layout/chevron2"/>
    <dgm:cxn modelId="{7C3F08EB-FAE8-46BF-B3FD-7538AD58427F}" srcId="{308E5F34-1384-4571-9509-736BDDF55F1F}" destId="{2312CF6F-AD14-48CB-9E1C-314DA5BEA2D7}" srcOrd="2" destOrd="0" parTransId="{1F47BAAF-08C3-47D1-962D-E71147DBD1D1}" sibTransId="{8FEAEE3A-B98B-4004-9C2A-512825D8E535}"/>
    <dgm:cxn modelId="{A5DD7887-1B06-436F-A0A0-2D97634219DD}" type="presParOf" srcId="{489EC5E6-E1AA-4AF9-95D1-35CCA447C621}" destId="{FEEF8F26-3E2C-436B-9FCB-139D990038E8}" srcOrd="0" destOrd="0" presId="urn:microsoft.com/office/officeart/2005/8/layout/chevron2"/>
    <dgm:cxn modelId="{929B0BE4-1409-4998-81EB-426A46A26103}" type="presParOf" srcId="{FEEF8F26-3E2C-436B-9FCB-139D990038E8}" destId="{29A36BDE-BFF7-4BDA-A216-12F922BCDC86}" srcOrd="0" destOrd="0" presId="urn:microsoft.com/office/officeart/2005/8/layout/chevron2"/>
    <dgm:cxn modelId="{33BF0CDD-B34F-4664-BF43-CB6A289F13B3}" type="presParOf" srcId="{FEEF8F26-3E2C-436B-9FCB-139D990038E8}" destId="{7A6DF320-5F1F-4E20-B025-C23122D7358A}" srcOrd="1" destOrd="0" presId="urn:microsoft.com/office/officeart/2005/8/layout/chevron2"/>
    <dgm:cxn modelId="{04AFEFAC-3190-4C49-B359-AFF2DD7141F2}" type="presParOf" srcId="{489EC5E6-E1AA-4AF9-95D1-35CCA447C621}" destId="{E5A1A11A-E300-4BBE-95CC-F81A41EE1352}" srcOrd="1" destOrd="0" presId="urn:microsoft.com/office/officeart/2005/8/layout/chevron2"/>
    <dgm:cxn modelId="{2414A74E-BCBF-4409-BADB-59F11E67B237}" type="presParOf" srcId="{489EC5E6-E1AA-4AF9-95D1-35CCA447C621}" destId="{534C559B-1E41-43EF-BC20-C4E9BBE7AEB6}" srcOrd="2" destOrd="0" presId="urn:microsoft.com/office/officeart/2005/8/layout/chevron2"/>
    <dgm:cxn modelId="{CCC1D580-052F-45E9-9C9F-70D7241D4750}" type="presParOf" srcId="{534C559B-1E41-43EF-BC20-C4E9BBE7AEB6}" destId="{2EA5CB2A-3AB6-4FA5-97EB-C3640223D6AC}" srcOrd="0" destOrd="0" presId="urn:microsoft.com/office/officeart/2005/8/layout/chevron2"/>
    <dgm:cxn modelId="{219D5766-2816-4D6E-9155-C235B645C957}" type="presParOf" srcId="{534C559B-1E41-43EF-BC20-C4E9BBE7AEB6}" destId="{D7F132AA-5A32-4384-B318-A575E8E35629}" srcOrd="1" destOrd="0" presId="urn:microsoft.com/office/officeart/2005/8/layout/chevron2"/>
    <dgm:cxn modelId="{950DCE0F-DD6C-4623-B312-147D9F9D4F43}" type="presParOf" srcId="{489EC5E6-E1AA-4AF9-95D1-35CCA447C621}" destId="{964C3530-D058-495B-92B9-4EE784BD20DA}" srcOrd="3" destOrd="0" presId="urn:microsoft.com/office/officeart/2005/8/layout/chevron2"/>
    <dgm:cxn modelId="{B76B4BB6-DBB7-42E9-B168-385F023808EF}" type="presParOf" srcId="{489EC5E6-E1AA-4AF9-95D1-35CCA447C621}" destId="{0AB55E1C-B415-4631-AAED-A31380FCA1C3}" srcOrd="4" destOrd="0" presId="urn:microsoft.com/office/officeart/2005/8/layout/chevron2"/>
    <dgm:cxn modelId="{AF0A36D1-F07E-419C-8784-A6ACB13A71EA}" type="presParOf" srcId="{0AB55E1C-B415-4631-AAED-A31380FCA1C3}" destId="{6EB4D80C-8325-41B3-8D1B-9BBE7E21C4AE}" srcOrd="0" destOrd="0" presId="urn:microsoft.com/office/officeart/2005/8/layout/chevron2"/>
    <dgm:cxn modelId="{D09A1B4A-D066-4B68-9D68-1B19EE23ABA1}" type="presParOf" srcId="{0AB55E1C-B415-4631-AAED-A31380FCA1C3}" destId="{65E22F43-79AF-4E05-BC1C-2A81C0C5B68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9E82B66-1087-4761-A81B-7E4915F0EFD7}" type="doc">
      <dgm:prSet loTypeId="urn:microsoft.com/office/officeart/2005/8/layout/funnel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114FA74A-FE77-4FCD-8BDE-4399E35E8061}">
      <dgm:prSet phldrT="[Text]"/>
      <dgm:spPr/>
      <dgm:t>
        <a:bodyPr/>
        <a:lstStyle/>
        <a:p>
          <a:r>
            <a:rPr lang="en-IN" dirty="0" smtClean="0"/>
            <a:t>SGST/</a:t>
          </a:r>
        </a:p>
        <a:p>
          <a:r>
            <a:rPr lang="en-IN" dirty="0" smtClean="0"/>
            <a:t>UTGST</a:t>
          </a:r>
          <a:endParaRPr lang="en-IN" dirty="0"/>
        </a:p>
      </dgm:t>
    </dgm:pt>
    <dgm:pt modelId="{0130B6C5-FA43-44C2-83D1-AEC8BDFC59CC}" type="parTrans" cxnId="{9A0467E5-0A6F-4AC5-8E6C-4DDA06DD7E17}">
      <dgm:prSet/>
      <dgm:spPr/>
      <dgm:t>
        <a:bodyPr/>
        <a:lstStyle/>
        <a:p>
          <a:endParaRPr lang="en-IN"/>
        </a:p>
      </dgm:t>
    </dgm:pt>
    <dgm:pt modelId="{201585CB-B7F4-4F0B-95E3-603F251820F2}" type="sibTrans" cxnId="{9A0467E5-0A6F-4AC5-8E6C-4DDA06DD7E17}">
      <dgm:prSet/>
      <dgm:spPr/>
      <dgm:t>
        <a:bodyPr/>
        <a:lstStyle/>
        <a:p>
          <a:endParaRPr lang="en-IN"/>
        </a:p>
      </dgm:t>
    </dgm:pt>
    <dgm:pt modelId="{D19E1B74-90B2-4BEB-BBF7-2B1139B0EA52}">
      <dgm:prSet phldrT="[Text]"/>
      <dgm:spPr/>
      <dgm:t>
        <a:bodyPr/>
        <a:lstStyle/>
        <a:p>
          <a:r>
            <a:rPr lang="en-IN" dirty="0" smtClean="0"/>
            <a:t>CGST</a:t>
          </a:r>
          <a:endParaRPr lang="en-IN" dirty="0"/>
        </a:p>
      </dgm:t>
    </dgm:pt>
    <dgm:pt modelId="{B75A2204-8D63-41D2-98C9-4A7E792688D6}" type="parTrans" cxnId="{B29B8463-D095-4D02-B56B-CA800120FA2C}">
      <dgm:prSet/>
      <dgm:spPr/>
      <dgm:t>
        <a:bodyPr/>
        <a:lstStyle/>
        <a:p>
          <a:endParaRPr lang="en-IN"/>
        </a:p>
      </dgm:t>
    </dgm:pt>
    <dgm:pt modelId="{25F2D1EA-3E68-4541-8F1B-3557687080BF}" type="sibTrans" cxnId="{B29B8463-D095-4D02-B56B-CA800120FA2C}">
      <dgm:prSet/>
      <dgm:spPr/>
      <dgm:t>
        <a:bodyPr/>
        <a:lstStyle/>
        <a:p>
          <a:endParaRPr lang="en-IN"/>
        </a:p>
      </dgm:t>
    </dgm:pt>
    <dgm:pt modelId="{4994CC37-FC56-46AE-8406-EFFCF3C6DAC4}">
      <dgm:prSet phldrT="[Text]"/>
      <dgm:spPr/>
      <dgm:t>
        <a:bodyPr/>
        <a:lstStyle/>
        <a:p>
          <a:r>
            <a:rPr lang="en-IN" dirty="0" smtClean="0"/>
            <a:t>IGST</a:t>
          </a:r>
          <a:endParaRPr lang="en-IN" dirty="0"/>
        </a:p>
      </dgm:t>
    </dgm:pt>
    <dgm:pt modelId="{EAB3E765-50A6-444A-BA91-A8E38BC1D968}" type="parTrans" cxnId="{B940B747-6DD3-4D5E-BF4A-CE50AC74D697}">
      <dgm:prSet/>
      <dgm:spPr/>
      <dgm:t>
        <a:bodyPr/>
        <a:lstStyle/>
        <a:p>
          <a:endParaRPr lang="en-IN"/>
        </a:p>
      </dgm:t>
    </dgm:pt>
    <dgm:pt modelId="{CAF747A2-B066-483C-9583-6D41C6242E0C}" type="sibTrans" cxnId="{B940B747-6DD3-4D5E-BF4A-CE50AC74D697}">
      <dgm:prSet/>
      <dgm:spPr/>
      <dgm:t>
        <a:bodyPr/>
        <a:lstStyle/>
        <a:p>
          <a:endParaRPr lang="en-IN"/>
        </a:p>
      </dgm:t>
    </dgm:pt>
    <dgm:pt modelId="{290CC761-55FF-4D54-BDD7-0BED7CCAF104}">
      <dgm:prSet phldrT="[Text]" custT="1"/>
      <dgm:spPr/>
      <dgm:t>
        <a:bodyPr/>
        <a:lstStyle/>
        <a:p>
          <a:r>
            <a:rPr lang="en-IN" sz="3200" dirty="0" smtClean="0"/>
            <a:t>ITC</a:t>
          </a:r>
          <a:endParaRPr lang="en-IN" sz="3200" dirty="0"/>
        </a:p>
      </dgm:t>
    </dgm:pt>
    <dgm:pt modelId="{EF46EE05-F73E-48C7-AF2D-1679A7FCFC8A}" type="parTrans" cxnId="{764E89AC-9EFB-4225-BF08-9113D68A3B56}">
      <dgm:prSet/>
      <dgm:spPr/>
      <dgm:t>
        <a:bodyPr/>
        <a:lstStyle/>
        <a:p>
          <a:endParaRPr lang="en-IN"/>
        </a:p>
      </dgm:t>
    </dgm:pt>
    <dgm:pt modelId="{B0599356-D280-40C0-B1C0-A691512D5C22}" type="sibTrans" cxnId="{764E89AC-9EFB-4225-BF08-9113D68A3B56}">
      <dgm:prSet/>
      <dgm:spPr/>
      <dgm:t>
        <a:bodyPr/>
        <a:lstStyle/>
        <a:p>
          <a:endParaRPr lang="en-IN"/>
        </a:p>
      </dgm:t>
    </dgm:pt>
    <dgm:pt modelId="{7FF62770-4AF2-48C6-8D32-5C7AC52025EF}" type="pres">
      <dgm:prSet presAssocID="{99E82B66-1087-4761-A81B-7E4915F0EFD7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6861707-9556-4283-AEB4-6CC579C8D31D}" type="pres">
      <dgm:prSet presAssocID="{99E82B66-1087-4761-A81B-7E4915F0EFD7}" presName="ellipse" presStyleLbl="trBgShp" presStyleIdx="0" presStyleCnt="1" custLinFactNeighborX="1631" custLinFactNeighborY="29933"/>
      <dgm:spPr/>
    </dgm:pt>
    <dgm:pt modelId="{0DD13605-C272-488F-BE36-2F9377768B4A}" type="pres">
      <dgm:prSet presAssocID="{99E82B66-1087-4761-A81B-7E4915F0EFD7}" presName="arrow1" presStyleLbl="fgShp" presStyleIdx="0" presStyleCnt="1"/>
      <dgm:spPr/>
    </dgm:pt>
    <dgm:pt modelId="{D3746BD6-0356-4003-95DA-9380963D8A0C}" type="pres">
      <dgm:prSet presAssocID="{99E82B66-1087-4761-A81B-7E4915F0EFD7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F81C8C-E174-43B6-9502-489C36296F87}" type="pres">
      <dgm:prSet presAssocID="{D19E1B74-90B2-4BEB-BBF7-2B1139B0EA52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8D669D-5EB3-46B7-9C42-C8C73B43637F}" type="pres">
      <dgm:prSet presAssocID="{4994CC37-FC56-46AE-8406-EFFCF3C6DAC4}" presName="item2" presStyleLbl="node1" presStyleIdx="1" presStyleCnt="3" custLinFactNeighborX="1173" custLinFactNeighborY="-18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2E9310-9F3C-4150-8E2E-1568E0B756A5}" type="pres">
      <dgm:prSet presAssocID="{290CC761-55FF-4D54-BDD7-0BED7CCAF104}" presName="item3" presStyleLbl="node1" presStyleIdx="2" presStyleCnt="3" custLinFactNeighborX="4995" custLinFactNeighborY="-457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6442B23-2E33-427F-9201-0AA02AE089F5}" type="pres">
      <dgm:prSet presAssocID="{99E82B66-1087-4761-A81B-7E4915F0EFD7}" presName="funnel" presStyleLbl="trAlignAcc1" presStyleIdx="0" presStyleCnt="1"/>
      <dgm:spPr/>
    </dgm:pt>
  </dgm:ptLst>
  <dgm:cxnLst>
    <dgm:cxn modelId="{B29B8463-D095-4D02-B56B-CA800120FA2C}" srcId="{99E82B66-1087-4761-A81B-7E4915F0EFD7}" destId="{D19E1B74-90B2-4BEB-BBF7-2B1139B0EA52}" srcOrd="1" destOrd="0" parTransId="{B75A2204-8D63-41D2-98C9-4A7E792688D6}" sibTransId="{25F2D1EA-3E68-4541-8F1B-3557687080BF}"/>
    <dgm:cxn modelId="{FC9026DF-8913-49D8-8625-16A79125A6CF}" type="presOf" srcId="{D19E1B74-90B2-4BEB-BBF7-2B1139B0EA52}" destId="{BF8D669D-5EB3-46B7-9C42-C8C73B43637F}" srcOrd="0" destOrd="0" presId="urn:microsoft.com/office/officeart/2005/8/layout/funnel1"/>
    <dgm:cxn modelId="{5F56E2C0-F8E4-4F20-8FA3-F726DD796893}" type="presOf" srcId="{290CC761-55FF-4D54-BDD7-0BED7CCAF104}" destId="{D3746BD6-0356-4003-95DA-9380963D8A0C}" srcOrd="0" destOrd="0" presId="urn:microsoft.com/office/officeart/2005/8/layout/funnel1"/>
    <dgm:cxn modelId="{EEBE5E69-73F5-4A77-A933-542737812864}" type="presOf" srcId="{114FA74A-FE77-4FCD-8BDE-4399E35E8061}" destId="{FC2E9310-9F3C-4150-8E2E-1568E0B756A5}" srcOrd="0" destOrd="0" presId="urn:microsoft.com/office/officeart/2005/8/layout/funnel1"/>
    <dgm:cxn modelId="{31A1197E-E246-41AD-A19D-15240EB8EFA9}" type="presOf" srcId="{99E82B66-1087-4761-A81B-7E4915F0EFD7}" destId="{7FF62770-4AF2-48C6-8D32-5C7AC52025EF}" srcOrd="0" destOrd="0" presId="urn:microsoft.com/office/officeart/2005/8/layout/funnel1"/>
    <dgm:cxn modelId="{B940B747-6DD3-4D5E-BF4A-CE50AC74D697}" srcId="{99E82B66-1087-4761-A81B-7E4915F0EFD7}" destId="{4994CC37-FC56-46AE-8406-EFFCF3C6DAC4}" srcOrd="2" destOrd="0" parTransId="{EAB3E765-50A6-444A-BA91-A8E38BC1D968}" sibTransId="{CAF747A2-B066-483C-9583-6D41C6242E0C}"/>
    <dgm:cxn modelId="{9A0467E5-0A6F-4AC5-8E6C-4DDA06DD7E17}" srcId="{99E82B66-1087-4761-A81B-7E4915F0EFD7}" destId="{114FA74A-FE77-4FCD-8BDE-4399E35E8061}" srcOrd="0" destOrd="0" parTransId="{0130B6C5-FA43-44C2-83D1-AEC8BDFC59CC}" sibTransId="{201585CB-B7F4-4F0B-95E3-603F251820F2}"/>
    <dgm:cxn modelId="{C57384F9-F9ED-47B0-B6D3-01EA44C9312E}" type="presOf" srcId="{4994CC37-FC56-46AE-8406-EFFCF3C6DAC4}" destId="{46F81C8C-E174-43B6-9502-489C36296F87}" srcOrd="0" destOrd="0" presId="urn:microsoft.com/office/officeart/2005/8/layout/funnel1"/>
    <dgm:cxn modelId="{764E89AC-9EFB-4225-BF08-9113D68A3B56}" srcId="{99E82B66-1087-4761-A81B-7E4915F0EFD7}" destId="{290CC761-55FF-4D54-BDD7-0BED7CCAF104}" srcOrd="3" destOrd="0" parTransId="{EF46EE05-F73E-48C7-AF2D-1679A7FCFC8A}" sibTransId="{B0599356-D280-40C0-B1C0-A691512D5C22}"/>
    <dgm:cxn modelId="{6505266F-C97D-451C-A081-0069707114B4}" type="presParOf" srcId="{7FF62770-4AF2-48C6-8D32-5C7AC52025EF}" destId="{86861707-9556-4283-AEB4-6CC579C8D31D}" srcOrd="0" destOrd="0" presId="urn:microsoft.com/office/officeart/2005/8/layout/funnel1"/>
    <dgm:cxn modelId="{08A8C64B-4F8F-4A15-ABB1-8C123D1924FE}" type="presParOf" srcId="{7FF62770-4AF2-48C6-8D32-5C7AC52025EF}" destId="{0DD13605-C272-488F-BE36-2F9377768B4A}" srcOrd="1" destOrd="0" presId="urn:microsoft.com/office/officeart/2005/8/layout/funnel1"/>
    <dgm:cxn modelId="{B31B8362-A973-439D-ABBD-DC838B4EE1E8}" type="presParOf" srcId="{7FF62770-4AF2-48C6-8D32-5C7AC52025EF}" destId="{D3746BD6-0356-4003-95DA-9380963D8A0C}" srcOrd="2" destOrd="0" presId="urn:microsoft.com/office/officeart/2005/8/layout/funnel1"/>
    <dgm:cxn modelId="{D6A69FC2-0A7A-4375-9D73-7E84627F78A9}" type="presParOf" srcId="{7FF62770-4AF2-48C6-8D32-5C7AC52025EF}" destId="{46F81C8C-E174-43B6-9502-489C36296F87}" srcOrd="3" destOrd="0" presId="urn:microsoft.com/office/officeart/2005/8/layout/funnel1"/>
    <dgm:cxn modelId="{B3420924-E1EE-471B-A967-9C9F07087873}" type="presParOf" srcId="{7FF62770-4AF2-48C6-8D32-5C7AC52025EF}" destId="{BF8D669D-5EB3-46B7-9C42-C8C73B43637F}" srcOrd="4" destOrd="0" presId="urn:microsoft.com/office/officeart/2005/8/layout/funnel1"/>
    <dgm:cxn modelId="{EE49723B-DCB2-4F55-BA5E-9F4C2FDBB703}" type="presParOf" srcId="{7FF62770-4AF2-48C6-8D32-5C7AC52025EF}" destId="{FC2E9310-9F3C-4150-8E2E-1568E0B756A5}" srcOrd="5" destOrd="0" presId="urn:microsoft.com/office/officeart/2005/8/layout/funnel1"/>
    <dgm:cxn modelId="{0A353B5D-1A43-45B8-8106-F9567233B643}" type="presParOf" srcId="{7FF62770-4AF2-48C6-8D32-5C7AC52025EF}" destId="{B6442B23-2E33-427F-9201-0AA02AE089F5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6323278-EFB7-407F-81EA-97EB9483A213}" type="doc">
      <dgm:prSet loTypeId="urn:microsoft.com/office/officeart/2009/layout/ReverseList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0A731889-8BE6-4C25-A1DF-AD2528811F9D}">
      <dgm:prSet phldrT="[Text]"/>
      <dgm:spPr/>
      <dgm:t>
        <a:bodyPr anchor="ctr"/>
        <a:lstStyle/>
        <a:p>
          <a:r>
            <a:rPr lang="en-IN" dirty="0" smtClean="0"/>
            <a:t>Return Filed U/S 39</a:t>
          </a:r>
        </a:p>
        <a:p>
          <a:r>
            <a:rPr lang="en-IN" dirty="0" smtClean="0"/>
            <a:t>For Sep 2018</a:t>
          </a:r>
          <a:endParaRPr lang="en-IN" dirty="0"/>
        </a:p>
      </dgm:t>
    </dgm:pt>
    <dgm:pt modelId="{365F0A92-7C2C-4ABE-98BA-A59A4AFD8FE5}" type="parTrans" cxnId="{5EDDCCD0-7F6E-4994-A1ED-B716DA7173A6}">
      <dgm:prSet/>
      <dgm:spPr/>
      <dgm:t>
        <a:bodyPr/>
        <a:lstStyle/>
        <a:p>
          <a:endParaRPr lang="en-IN"/>
        </a:p>
      </dgm:t>
    </dgm:pt>
    <dgm:pt modelId="{537A89D5-6884-4124-9009-7CB7663D801C}" type="sibTrans" cxnId="{5EDDCCD0-7F6E-4994-A1ED-B716DA7173A6}">
      <dgm:prSet/>
      <dgm:spPr/>
      <dgm:t>
        <a:bodyPr/>
        <a:lstStyle/>
        <a:p>
          <a:endParaRPr lang="en-IN"/>
        </a:p>
      </dgm:t>
    </dgm:pt>
    <dgm:pt modelId="{CF5ACDCE-B548-45CE-8657-7B6D7C127C86}">
      <dgm:prSet phldrT="[Text]"/>
      <dgm:spPr/>
      <dgm:t>
        <a:bodyPr anchor="ctr"/>
        <a:lstStyle/>
        <a:p>
          <a:pPr algn="ctr"/>
          <a:r>
            <a:rPr lang="en-IN" dirty="0" smtClean="0"/>
            <a:t>Annual Return</a:t>
          </a:r>
        </a:p>
      </dgm:t>
    </dgm:pt>
    <dgm:pt modelId="{BA86499B-825A-49D8-9C1E-657C6FB40F69}" type="parTrans" cxnId="{C3EAF80C-DD21-4EE1-A166-4556C117CC2A}">
      <dgm:prSet/>
      <dgm:spPr/>
      <dgm:t>
        <a:bodyPr/>
        <a:lstStyle/>
        <a:p>
          <a:endParaRPr lang="en-IN"/>
        </a:p>
      </dgm:t>
    </dgm:pt>
    <dgm:pt modelId="{177F5AC8-AC3C-458C-BD78-66542871CB8C}" type="sibTrans" cxnId="{C3EAF80C-DD21-4EE1-A166-4556C117CC2A}">
      <dgm:prSet/>
      <dgm:spPr/>
      <dgm:t>
        <a:bodyPr/>
        <a:lstStyle/>
        <a:p>
          <a:endParaRPr lang="en-IN"/>
        </a:p>
      </dgm:t>
    </dgm:pt>
    <dgm:pt modelId="{33108670-099E-44BD-A4A9-A0BF7DF9E791}" type="pres">
      <dgm:prSet presAssocID="{56323278-EFB7-407F-81EA-97EB9483A213}" presName="Name0" presStyleCnt="0">
        <dgm:presLayoutVars>
          <dgm:chMax val="2"/>
          <dgm:chPref val="2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DFD09C85-B0E6-492E-94DE-05C34BE14347}" type="pres">
      <dgm:prSet presAssocID="{56323278-EFB7-407F-81EA-97EB9483A213}" presName="Lef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D9984B0-0B6B-48FF-AD8B-7952EBE6A97F}" type="pres">
      <dgm:prSet presAssocID="{56323278-EFB7-407F-81EA-97EB9483A213}" presName="LeftNode" presStyleLbl="bgImgPlace1" presStyleIdx="0" presStyleCnt="2" custScaleX="300727" custScaleY="88680" custLinFactNeighborX="-84272" custLinFactNeighborY="-5910">
        <dgm:presLayoutVars>
          <dgm:chMax val="2"/>
          <dgm:chPref val="2"/>
        </dgm:presLayoutVars>
      </dgm:prSet>
      <dgm:spPr/>
      <dgm:t>
        <a:bodyPr/>
        <a:lstStyle/>
        <a:p>
          <a:endParaRPr lang="en-IN"/>
        </a:p>
      </dgm:t>
    </dgm:pt>
    <dgm:pt modelId="{F5619DA0-D03C-4C71-9F23-FDD86AB027A6}" type="pres">
      <dgm:prSet presAssocID="{56323278-EFB7-407F-81EA-97EB9483A213}" presName="Righ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D74B98A-BF9B-4014-95F8-8575D2C4373B}" type="pres">
      <dgm:prSet presAssocID="{56323278-EFB7-407F-81EA-97EB9483A213}" presName="RightNode" presStyleLbl="bgImgPlace1" presStyleIdx="1" presStyleCnt="2" custScaleX="231622" custLinFactX="2050" custLinFactNeighborX="100000" custLinFactNeighborY="-5139">
        <dgm:presLayoutVars>
          <dgm:chMax val="0"/>
          <dgm:chPref val="0"/>
        </dgm:presLayoutVars>
      </dgm:prSet>
      <dgm:spPr/>
      <dgm:t>
        <a:bodyPr/>
        <a:lstStyle/>
        <a:p>
          <a:endParaRPr lang="en-IN"/>
        </a:p>
      </dgm:t>
    </dgm:pt>
    <dgm:pt modelId="{C50D3EB5-E1BD-48FB-B1B9-4084BB9E11C4}" type="pres">
      <dgm:prSet presAssocID="{56323278-EFB7-407F-81EA-97EB9483A213}" presName="TopArrow" presStyleLbl="node1" presStyleIdx="0" presStyleCnt="2"/>
      <dgm:spPr/>
    </dgm:pt>
    <dgm:pt modelId="{B671FD53-7C96-40DA-A1DB-B9F9F5974759}" type="pres">
      <dgm:prSet presAssocID="{56323278-EFB7-407F-81EA-97EB9483A213}" presName="BottomArrow" presStyleLbl="node1" presStyleIdx="1" presStyleCnt="2"/>
      <dgm:spPr/>
    </dgm:pt>
  </dgm:ptLst>
  <dgm:cxnLst>
    <dgm:cxn modelId="{A944CF6C-4A94-4027-888D-E764AE8BE762}" type="presOf" srcId="{0A731889-8BE6-4C25-A1DF-AD2528811F9D}" destId="{6D9984B0-0B6B-48FF-AD8B-7952EBE6A97F}" srcOrd="1" destOrd="0" presId="urn:microsoft.com/office/officeart/2009/layout/ReverseList"/>
    <dgm:cxn modelId="{D6DDB9E8-255E-4204-B1E3-EB86DF4F491C}" type="presOf" srcId="{CF5ACDCE-B548-45CE-8657-7B6D7C127C86}" destId="{F5619DA0-D03C-4C71-9F23-FDD86AB027A6}" srcOrd="0" destOrd="0" presId="urn:microsoft.com/office/officeart/2009/layout/ReverseList"/>
    <dgm:cxn modelId="{5EDDCCD0-7F6E-4994-A1ED-B716DA7173A6}" srcId="{56323278-EFB7-407F-81EA-97EB9483A213}" destId="{0A731889-8BE6-4C25-A1DF-AD2528811F9D}" srcOrd="0" destOrd="0" parTransId="{365F0A92-7C2C-4ABE-98BA-A59A4AFD8FE5}" sibTransId="{537A89D5-6884-4124-9009-7CB7663D801C}"/>
    <dgm:cxn modelId="{254414C5-1F6F-43D6-BC98-5A922C44E07F}" type="presOf" srcId="{CF5ACDCE-B548-45CE-8657-7B6D7C127C86}" destId="{5D74B98A-BF9B-4014-95F8-8575D2C4373B}" srcOrd="1" destOrd="0" presId="urn:microsoft.com/office/officeart/2009/layout/ReverseList"/>
    <dgm:cxn modelId="{588BB8C6-326A-40A5-833E-400DA093514C}" type="presOf" srcId="{0A731889-8BE6-4C25-A1DF-AD2528811F9D}" destId="{DFD09C85-B0E6-492E-94DE-05C34BE14347}" srcOrd="0" destOrd="0" presId="urn:microsoft.com/office/officeart/2009/layout/ReverseList"/>
    <dgm:cxn modelId="{9749A351-FF40-4B00-86CC-B27196718CFD}" type="presOf" srcId="{56323278-EFB7-407F-81EA-97EB9483A213}" destId="{33108670-099E-44BD-A4A9-A0BF7DF9E791}" srcOrd="0" destOrd="0" presId="urn:microsoft.com/office/officeart/2009/layout/ReverseList"/>
    <dgm:cxn modelId="{C3EAF80C-DD21-4EE1-A166-4556C117CC2A}" srcId="{56323278-EFB7-407F-81EA-97EB9483A213}" destId="{CF5ACDCE-B548-45CE-8657-7B6D7C127C86}" srcOrd="1" destOrd="0" parTransId="{BA86499B-825A-49D8-9C1E-657C6FB40F69}" sibTransId="{177F5AC8-AC3C-458C-BD78-66542871CB8C}"/>
    <dgm:cxn modelId="{BDE7567B-9AB1-448B-A9B2-37B4A24CBD6A}" type="presParOf" srcId="{33108670-099E-44BD-A4A9-A0BF7DF9E791}" destId="{DFD09C85-B0E6-492E-94DE-05C34BE14347}" srcOrd="0" destOrd="0" presId="urn:microsoft.com/office/officeart/2009/layout/ReverseList"/>
    <dgm:cxn modelId="{D7A987D5-9FD6-450A-A0C7-D797002A041C}" type="presParOf" srcId="{33108670-099E-44BD-A4A9-A0BF7DF9E791}" destId="{6D9984B0-0B6B-48FF-AD8B-7952EBE6A97F}" srcOrd="1" destOrd="0" presId="urn:microsoft.com/office/officeart/2009/layout/ReverseList"/>
    <dgm:cxn modelId="{4FAA7417-6970-4ADB-8AE3-934C9429CB61}" type="presParOf" srcId="{33108670-099E-44BD-A4A9-A0BF7DF9E791}" destId="{F5619DA0-D03C-4C71-9F23-FDD86AB027A6}" srcOrd="2" destOrd="0" presId="urn:microsoft.com/office/officeart/2009/layout/ReverseList"/>
    <dgm:cxn modelId="{6670385D-0024-4CFE-AF85-B60E180BC561}" type="presParOf" srcId="{33108670-099E-44BD-A4A9-A0BF7DF9E791}" destId="{5D74B98A-BF9B-4014-95F8-8575D2C4373B}" srcOrd="3" destOrd="0" presId="urn:microsoft.com/office/officeart/2009/layout/ReverseList"/>
    <dgm:cxn modelId="{7612ADAB-2AE7-439C-8D69-C0323A5F0E18}" type="presParOf" srcId="{33108670-099E-44BD-A4A9-A0BF7DF9E791}" destId="{C50D3EB5-E1BD-48FB-B1B9-4084BB9E11C4}" srcOrd="4" destOrd="0" presId="urn:microsoft.com/office/officeart/2009/layout/ReverseList"/>
    <dgm:cxn modelId="{F5F7ACBC-4258-49FB-B409-0D472BA7E515}" type="presParOf" srcId="{33108670-099E-44BD-A4A9-A0BF7DF9E791}" destId="{B671FD53-7C96-40DA-A1DB-B9F9F5974759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25BDA87-C02B-486B-865E-EC93995A8CFE}" type="doc">
      <dgm:prSet loTypeId="urn:microsoft.com/office/officeart/2005/8/layout/hierarchy4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8BC6967C-4F20-4559-BAC8-12164CAF307D}">
      <dgm:prSet phldrT="[Text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n-IN" sz="2800" dirty="0" smtClean="0"/>
            <a:t>i.e., ITC is ALLOWED If Motor Vehicles are used in above Taxable Supplies</a:t>
          </a:r>
          <a:endParaRPr lang="en-IN" sz="2800" dirty="0"/>
        </a:p>
      </dgm:t>
    </dgm:pt>
    <dgm:pt modelId="{41F5E003-F744-4E1F-82FB-DE4072100A1A}" type="parTrans" cxnId="{97593729-DD04-491C-A832-45E783414578}">
      <dgm:prSet/>
      <dgm:spPr/>
      <dgm:t>
        <a:bodyPr/>
        <a:lstStyle/>
        <a:p>
          <a:endParaRPr lang="en-IN"/>
        </a:p>
      </dgm:t>
    </dgm:pt>
    <dgm:pt modelId="{09B39F10-FED8-473B-9E90-BBB978FB6696}" type="sibTrans" cxnId="{97593729-DD04-491C-A832-45E783414578}">
      <dgm:prSet/>
      <dgm:spPr/>
      <dgm:t>
        <a:bodyPr/>
        <a:lstStyle/>
        <a:p>
          <a:endParaRPr lang="en-IN"/>
        </a:p>
      </dgm:t>
    </dgm:pt>
    <dgm:pt modelId="{CD8C6871-5B9A-4AAE-B9CB-83B226CEA87C}">
      <dgm:prSet phldrT="[Text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effectLst>
          <a:glow rad="101600">
            <a:schemeClr val="accent3">
              <a:satMod val="175000"/>
              <a:alpha val="40000"/>
            </a:schemeClr>
          </a:glow>
        </a:effectLst>
      </dgm:spPr>
      <dgm:t>
        <a:bodyPr/>
        <a:lstStyle/>
        <a:p>
          <a:r>
            <a:rPr lang="en-IN" sz="1600" b="0" dirty="0" smtClean="0">
              <a:latin typeface="Arial Rounded MT Bold" pitchFamily="34" charset="0"/>
            </a:rPr>
            <a:t>Transportation of Goods</a:t>
          </a:r>
          <a:endParaRPr lang="en-IN" sz="1600" b="0" dirty="0">
            <a:latin typeface="Arial Rounded MT Bold" pitchFamily="34" charset="0"/>
          </a:endParaRPr>
        </a:p>
      </dgm:t>
    </dgm:pt>
    <dgm:pt modelId="{6B0A2375-23DD-4C40-8B46-C9E905BFADFD}" type="parTrans" cxnId="{C1C249BE-34B2-4576-838F-726BD501ECFB}">
      <dgm:prSet/>
      <dgm:spPr/>
      <dgm:t>
        <a:bodyPr/>
        <a:lstStyle/>
        <a:p>
          <a:endParaRPr lang="en-IN"/>
        </a:p>
      </dgm:t>
    </dgm:pt>
    <dgm:pt modelId="{DC20056F-F4C0-46FB-8A9D-BFE66E21EAC8}" type="sibTrans" cxnId="{C1C249BE-34B2-4576-838F-726BD501ECFB}">
      <dgm:prSet/>
      <dgm:spPr/>
      <dgm:t>
        <a:bodyPr/>
        <a:lstStyle/>
        <a:p>
          <a:endParaRPr lang="en-IN"/>
        </a:p>
      </dgm:t>
    </dgm:pt>
    <dgm:pt modelId="{A79E0E30-360F-461B-81F5-3811C6C809EE}">
      <dgm:prSet phldrT="[Text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>
        <a:effectLst>
          <a:glow rad="101600">
            <a:schemeClr val="accent5">
              <a:satMod val="175000"/>
              <a:alpha val="40000"/>
            </a:schemeClr>
          </a:glow>
        </a:effectLst>
      </dgm:spPr>
      <dgm:t>
        <a:bodyPr/>
        <a:lstStyle/>
        <a:p>
          <a:r>
            <a:rPr lang="en-IN" sz="1600" b="0" dirty="0" smtClean="0">
              <a:latin typeface="Arial Rounded MT Bold" pitchFamily="34" charset="0"/>
            </a:rPr>
            <a:t>Further Supply of such Vehicle or Conveyances</a:t>
          </a:r>
          <a:endParaRPr lang="en-IN" sz="1600" b="0" dirty="0">
            <a:latin typeface="Arial Rounded MT Bold" pitchFamily="34" charset="0"/>
          </a:endParaRPr>
        </a:p>
      </dgm:t>
    </dgm:pt>
    <dgm:pt modelId="{63FD5A65-D1EA-4487-B52F-DFC4CB775C3B}" type="parTrans" cxnId="{ED0831B9-57DC-4530-BE95-989BE47D40F3}">
      <dgm:prSet/>
      <dgm:spPr/>
      <dgm:t>
        <a:bodyPr/>
        <a:lstStyle/>
        <a:p>
          <a:endParaRPr lang="en-IN"/>
        </a:p>
      </dgm:t>
    </dgm:pt>
    <dgm:pt modelId="{46C477D1-AF21-4F96-86D8-4EDFE5E340FF}" type="sibTrans" cxnId="{ED0831B9-57DC-4530-BE95-989BE47D40F3}">
      <dgm:prSet/>
      <dgm:spPr/>
      <dgm:t>
        <a:bodyPr/>
        <a:lstStyle/>
        <a:p>
          <a:endParaRPr lang="en-IN"/>
        </a:p>
      </dgm:t>
    </dgm:pt>
    <dgm:pt modelId="{56C35123-EEDE-4DDC-8E3E-D513C17A8DA0}">
      <dgm:prSet phldrT="[Text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effectLst>
          <a:glow rad="139700">
            <a:schemeClr val="accent1">
              <a:satMod val="175000"/>
              <a:alpha val="40000"/>
            </a:schemeClr>
          </a:glow>
        </a:effectLst>
      </dgm:spPr>
      <dgm:t>
        <a:bodyPr/>
        <a:lstStyle/>
        <a:p>
          <a:r>
            <a:rPr lang="en-IN" sz="1600" b="0" dirty="0" smtClean="0">
              <a:latin typeface="Arial Rounded MT Bold" pitchFamily="34" charset="0"/>
            </a:rPr>
            <a:t>Transportation of Passengers</a:t>
          </a:r>
          <a:endParaRPr lang="en-IN" sz="1600" b="0" dirty="0">
            <a:latin typeface="Arial Rounded MT Bold" pitchFamily="34" charset="0"/>
          </a:endParaRPr>
        </a:p>
      </dgm:t>
    </dgm:pt>
    <dgm:pt modelId="{922CF251-1D11-4733-82C9-039D22EED743}" type="parTrans" cxnId="{C528F3D8-86D4-4CCC-BF9F-97F07FF57B90}">
      <dgm:prSet/>
      <dgm:spPr/>
      <dgm:t>
        <a:bodyPr/>
        <a:lstStyle/>
        <a:p>
          <a:endParaRPr lang="en-IN"/>
        </a:p>
      </dgm:t>
    </dgm:pt>
    <dgm:pt modelId="{D733681C-8974-4F7D-BF27-6A2C28E49626}" type="sibTrans" cxnId="{C528F3D8-86D4-4CCC-BF9F-97F07FF57B90}">
      <dgm:prSet/>
      <dgm:spPr/>
      <dgm:t>
        <a:bodyPr/>
        <a:lstStyle/>
        <a:p>
          <a:endParaRPr lang="en-IN"/>
        </a:p>
      </dgm:t>
    </dgm:pt>
    <dgm:pt modelId="{29B4072D-99CF-471A-9AF7-D15568FA7182}">
      <dgm:prSet phldrT="[Text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>
        <a:effectLst>
          <a:glow rad="139700">
            <a:schemeClr val="accent6">
              <a:satMod val="175000"/>
              <a:alpha val="40000"/>
            </a:schemeClr>
          </a:glow>
        </a:effectLst>
      </dgm:spPr>
      <dgm:t>
        <a:bodyPr/>
        <a:lstStyle/>
        <a:p>
          <a:r>
            <a:rPr lang="en-IN" sz="1600" b="0" dirty="0" smtClean="0">
              <a:latin typeface="Arial Rounded MT Bold" pitchFamily="34" charset="0"/>
            </a:rPr>
            <a:t>Imparting on Driving, Flying, Navigating such vehicles or conveyances</a:t>
          </a:r>
          <a:endParaRPr lang="en-IN" sz="1600" b="0" dirty="0">
            <a:latin typeface="Arial Rounded MT Bold" pitchFamily="34" charset="0"/>
          </a:endParaRPr>
        </a:p>
      </dgm:t>
    </dgm:pt>
    <dgm:pt modelId="{D876B7FD-367A-46BA-9259-8C1DAD466F3C}" type="parTrans" cxnId="{430CCB6A-9C0A-4B5A-966A-C2437C3411D5}">
      <dgm:prSet/>
      <dgm:spPr/>
      <dgm:t>
        <a:bodyPr/>
        <a:lstStyle/>
        <a:p>
          <a:endParaRPr lang="en-IN"/>
        </a:p>
      </dgm:t>
    </dgm:pt>
    <dgm:pt modelId="{A16CB877-AA32-47AD-A980-7AF2A98CC41B}" type="sibTrans" cxnId="{430CCB6A-9C0A-4B5A-966A-C2437C3411D5}">
      <dgm:prSet/>
      <dgm:spPr/>
      <dgm:t>
        <a:bodyPr/>
        <a:lstStyle/>
        <a:p>
          <a:endParaRPr lang="en-IN"/>
        </a:p>
      </dgm:t>
    </dgm:pt>
    <dgm:pt modelId="{69494103-E24C-4FD0-9FD8-A0DBC8983D2C}" type="pres">
      <dgm:prSet presAssocID="{B25BDA87-C02B-486B-865E-EC93995A8CFE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1E2BB6D4-6AB7-4B58-9073-9F9A767B7635}" type="pres">
      <dgm:prSet presAssocID="{8BC6967C-4F20-4559-BAC8-12164CAF307D}" presName="vertOne" presStyleCnt="0"/>
      <dgm:spPr/>
    </dgm:pt>
    <dgm:pt modelId="{74F131B7-F467-4D25-A0E9-56599144A85D}" type="pres">
      <dgm:prSet presAssocID="{8BC6967C-4F20-4559-BAC8-12164CAF307D}" presName="txOne" presStyleLbl="node0" presStyleIdx="0" presStyleCnt="1" custScaleX="97605" custScaleY="45483" custLinFactY="100000" custLinFactNeighborX="-1748" custLinFactNeighborY="125974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740EFB30-AE97-475B-A69D-B04149AF3F93}" type="pres">
      <dgm:prSet presAssocID="{8BC6967C-4F20-4559-BAC8-12164CAF307D}" presName="parTransOne" presStyleCnt="0"/>
      <dgm:spPr/>
    </dgm:pt>
    <dgm:pt modelId="{FDBA7D2C-F898-40B4-A03A-C6CFEE3A22B2}" type="pres">
      <dgm:prSet presAssocID="{8BC6967C-4F20-4559-BAC8-12164CAF307D}" presName="horzOne" presStyleCnt="0"/>
      <dgm:spPr/>
    </dgm:pt>
    <dgm:pt modelId="{417F762E-3DB0-40EC-BEB7-CCFF130F9AE8}" type="pres">
      <dgm:prSet presAssocID="{CD8C6871-5B9A-4AAE-B9CB-83B226CEA87C}" presName="vertTwo" presStyleCnt="0"/>
      <dgm:spPr/>
    </dgm:pt>
    <dgm:pt modelId="{FE5E9D73-EBDC-4F45-BA47-AE60EA7DC8C1}" type="pres">
      <dgm:prSet presAssocID="{CD8C6871-5B9A-4AAE-B9CB-83B226CEA87C}" presName="txTwo" presStyleLbl="node2" presStyleIdx="0" presStyleCnt="4" custLinFactY="-10905" custLinFactNeighborX="4083" custLinFactNeighborY="-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129F2D9-46F7-4410-AF71-E676946CD382}" type="pres">
      <dgm:prSet presAssocID="{CD8C6871-5B9A-4AAE-B9CB-83B226CEA87C}" presName="horzTwo" presStyleCnt="0"/>
      <dgm:spPr/>
    </dgm:pt>
    <dgm:pt modelId="{C7EEDF51-8783-4705-9ED4-850C1F5E5163}" type="pres">
      <dgm:prSet presAssocID="{DC20056F-F4C0-46FB-8A9D-BFE66E21EAC8}" presName="sibSpaceTwo" presStyleCnt="0"/>
      <dgm:spPr/>
    </dgm:pt>
    <dgm:pt modelId="{AF6AEF51-9B30-4866-83DB-D50C3A26CA24}" type="pres">
      <dgm:prSet presAssocID="{A79E0E30-360F-461B-81F5-3811C6C809EE}" presName="vertTwo" presStyleCnt="0"/>
      <dgm:spPr/>
    </dgm:pt>
    <dgm:pt modelId="{880FE6E9-6A83-429F-B9B3-AF7353B25238}" type="pres">
      <dgm:prSet presAssocID="{A79E0E30-360F-461B-81F5-3811C6C809EE}" presName="txTwo" presStyleLbl="node2" presStyleIdx="1" presStyleCnt="4" custLinFactY="-12488" custLinFactNeighborX="-529" custLinFactNeighborY="-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7342A19-1F91-4318-9BC8-31DAF6F6EAEF}" type="pres">
      <dgm:prSet presAssocID="{A79E0E30-360F-461B-81F5-3811C6C809EE}" presName="horzTwo" presStyleCnt="0"/>
      <dgm:spPr/>
    </dgm:pt>
    <dgm:pt modelId="{1489E2BA-5F02-45F7-8D6F-3002BDE100FD}" type="pres">
      <dgm:prSet presAssocID="{46C477D1-AF21-4F96-86D8-4EDFE5E340FF}" presName="sibSpaceTwo" presStyleCnt="0"/>
      <dgm:spPr/>
    </dgm:pt>
    <dgm:pt modelId="{FF8F4D0B-00FF-4E08-AC1E-AAEDF7DAA745}" type="pres">
      <dgm:prSet presAssocID="{56C35123-EEDE-4DDC-8E3E-D513C17A8DA0}" presName="vertTwo" presStyleCnt="0"/>
      <dgm:spPr/>
    </dgm:pt>
    <dgm:pt modelId="{41A17C0E-C0E5-477D-B46D-DE3470B659D5}" type="pres">
      <dgm:prSet presAssocID="{56C35123-EEDE-4DDC-8E3E-D513C17A8DA0}" presName="txTwo" presStyleLbl="node2" presStyleIdx="2" presStyleCnt="4" custLinFactY="-11097" custLinFactNeighborX="-5140" custLinFactNeighborY="-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80B29F9-ED6E-4CC6-B5A1-C8D31F6AAFBC}" type="pres">
      <dgm:prSet presAssocID="{56C35123-EEDE-4DDC-8E3E-D513C17A8DA0}" presName="horzTwo" presStyleCnt="0"/>
      <dgm:spPr/>
    </dgm:pt>
    <dgm:pt modelId="{DC731764-273A-4041-8852-BE86D8F38333}" type="pres">
      <dgm:prSet presAssocID="{D733681C-8974-4F7D-BF27-6A2C28E49626}" presName="sibSpaceTwo" presStyleCnt="0"/>
      <dgm:spPr/>
    </dgm:pt>
    <dgm:pt modelId="{E25480AD-5D52-4BEB-97CB-8BF4266FA836}" type="pres">
      <dgm:prSet presAssocID="{29B4072D-99CF-471A-9AF7-D15568FA7182}" presName="vertTwo" presStyleCnt="0"/>
      <dgm:spPr/>
    </dgm:pt>
    <dgm:pt modelId="{395F4FC0-8954-4A7F-A26F-A525A7FB0532}" type="pres">
      <dgm:prSet presAssocID="{29B4072D-99CF-471A-9AF7-D15568FA7182}" presName="txTwo" presStyleLbl="node2" presStyleIdx="3" presStyleCnt="4" custLinFactY="-11097" custLinFactNeighborX="-4120" custLinFactNeighborY="-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435239D-46C9-4B89-98C4-F992A5317495}" type="pres">
      <dgm:prSet presAssocID="{29B4072D-99CF-471A-9AF7-D15568FA7182}" presName="horzTwo" presStyleCnt="0"/>
      <dgm:spPr/>
    </dgm:pt>
  </dgm:ptLst>
  <dgm:cxnLst>
    <dgm:cxn modelId="{5DBE551C-0C77-4AEC-9619-EAE746935401}" type="presOf" srcId="{B25BDA87-C02B-486B-865E-EC93995A8CFE}" destId="{69494103-E24C-4FD0-9FD8-A0DBC8983D2C}" srcOrd="0" destOrd="0" presId="urn:microsoft.com/office/officeart/2005/8/layout/hierarchy4"/>
    <dgm:cxn modelId="{C1C249BE-34B2-4576-838F-726BD501ECFB}" srcId="{8BC6967C-4F20-4559-BAC8-12164CAF307D}" destId="{CD8C6871-5B9A-4AAE-B9CB-83B226CEA87C}" srcOrd="0" destOrd="0" parTransId="{6B0A2375-23DD-4C40-8B46-C9E905BFADFD}" sibTransId="{DC20056F-F4C0-46FB-8A9D-BFE66E21EAC8}"/>
    <dgm:cxn modelId="{3C01AD38-206F-48ED-8973-8032022188C8}" type="presOf" srcId="{8BC6967C-4F20-4559-BAC8-12164CAF307D}" destId="{74F131B7-F467-4D25-A0E9-56599144A85D}" srcOrd="0" destOrd="0" presId="urn:microsoft.com/office/officeart/2005/8/layout/hierarchy4"/>
    <dgm:cxn modelId="{BC2610F1-99BF-49A2-B56A-0C3A37F788EF}" type="presOf" srcId="{29B4072D-99CF-471A-9AF7-D15568FA7182}" destId="{395F4FC0-8954-4A7F-A26F-A525A7FB0532}" srcOrd="0" destOrd="0" presId="urn:microsoft.com/office/officeart/2005/8/layout/hierarchy4"/>
    <dgm:cxn modelId="{857C01F7-A2B2-4057-94DF-98EBDF1210EC}" type="presOf" srcId="{56C35123-EEDE-4DDC-8E3E-D513C17A8DA0}" destId="{41A17C0E-C0E5-477D-B46D-DE3470B659D5}" srcOrd="0" destOrd="0" presId="urn:microsoft.com/office/officeart/2005/8/layout/hierarchy4"/>
    <dgm:cxn modelId="{10EB18CF-8D70-471B-B310-B80E8D22784E}" type="presOf" srcId="{CD8C6871-5B9A-4AAE-B9CB-83B226CEA87C}" destId="{FE5E9D73-EBDC-4F45-BA47-AE60EA7DC8C1}" srcOrd="0" destOrd="0" presId="urn:microsoft.com/office/officeart/2005/8/layout/hierarchy4"/>
    <dgm:cxn modelId="{97593729-DD04-491C-A832-45E783414578}" srcId="{B25BDA87-C02B-486B-865E-EC93995A8CFE}" destId="{8BC6967C-4F20-4559-BAC8-12164CAF307D}" srcOrd="0" destOrd="0" parTransId="{41F5E003-F744-4E1F-82FB-DE4072100A1A}" sibTransId="{09B39F10-FED8-473B-9E90-BBB978FB6696}"/>
    <dgm:cxn modelId="{430CCB6A-9C0A-4B5A-966A-C2437C3411D5}" srcId="{8BC6967C-4F20-4559-BAC8-12164CAF307D}" destId="{29B4072D-99CF-471A-9AF7-D15568FA7182}" srcOrd="3" destOrd="0" parTransId="{D876B7FD-367A-46BA-9259-8C1DAD466F3C}" sibTransId="{A16CB877-AA32-47AD-A980-7AF2A98CC41B}"/>
    <dgm:cxn modelId="{ED0831B9-57DC-4530-BE95-989BE47D40F3}" srcId="{8BC6967C-4F20-4559-BAC8-12164CAF307D}" destId="{A79E0E30-360F-461B-81F5-3811C6C809EE}" srcOrd="1" destOrd="0" parTransId="{63FD5A65-D1EA-4487-B52F-DFC4CB775C3B}" sibTransId="{46C477D1-AF21-4F96-86D8-4EDFE5E340FF}"/>
    <dgm:cxn modelId="{C528F3D8-86D4-4CCC-BF9F-97F07FF57B90}" srcId="{8BC6967C-4F20-4559-BAC8-12164CAF307D}" destId="{56C35123-EEDE-4DDC-8E3E-D513C17A8DA0}" srcOrd="2" destOrd="0" parTransId="{922CF251-1D11-4733-82C9-039D22EED743}" sibTransId="{D733681C-8974-4F7D-BF27-6A2C28E49626}"/>
    <dgm:cxn modelId="{7F052EDF-DE14-491C-B383-B95AA537F861}" type="presOf" srcId="{A79E0E30-360F-461B-81F5-3811C6C809EE}" destId="{880FE6E9-6A83-429F-B9B3-AF7353B25238}" srcOrd="0" destOrd="0" presId="urn:microsoft.com/office/officeart/2005/8/layout/hierarchy4"/>
    <dgm:cxn modelId="{4562AC73-E87E-467E-96F7-A272CD6F1BB8}" type="presParOf" srcId="{69494103-E24C-4FD0-9FD8-A0DBC8983D2C}" destId="{1E2BB6D4-6AB7-4B58-9073-9F9A767B7635}" srcOrd="0" destOrd="0" presId="urn:microsoft.com/office/officeart/2005/8/layout/hierarchy4"/>
    <dgm:cxn modelId="{A788947F-1BF9-4BA9-BDF5-6550C9CB7C2A}" type="presParOf" srcId="{1E2BB6D4-6AB7-4B58-9073-9F9A767B7635}" destId="{74F131B7-F467-4D25-A0E9-56599144A85D}" srcOrd="0" destOrd="0" presId="urn:microsoft.com/office/officeart/2005/8/layout/hierarchy4"/>
    <dgm:cxn modelId="{37539AC3-FFBA-427C-9C24-26864DB8197A}" type="presParOf" srcId="{1E2BB6D4-6AB7-4B58-9073-9F9A767B7635}" destId="{740EFB30-AE97-475B-A69D-B04149AF3F93}" srcOrd="1" destOrd="0" presId="urn:microsoft.com/office/officeart/2005/8/layout/hierarchy4"/>
    <dgm:cxn modelId="{301B4F55-CB5B-4318-B6CE-481F4DE394B9}" type="presParOf" srcId="{1E2BB6D4-6AB7-4B58-9073-9F9A767B7635}" destId="{FDBA7D2C-F898-40B4-A03A-C6CFEE3A22B2}" srcOrd="2" destOrd="0" presId="urn:microsoft.com/office/officeart/2005/8/layout/hierarchy4"/>
    <dgm:cxn modelId="{EA46C4FF-B490-46DA-9642-A7B26C743206}" type="presParOf" srcId="{FDBA7D2C-F898-40B4-A03A-C6CFEE3A22B2}" destId="{417F762E-3DB0-40EC-BEB7-CCFF130F9AE8}" srcOrd="0" destOrd="0" presId="urn:microsoft.com/office/officeart/2005/8/layout/hierarchy4"/>
    <dgm:cxn modelId="{91EF11F9-5F15-47C9-9996-19EA5DB71F33}" type="presParOf" srcId="{417F762E-3DB0-40EC-BEB7-CCFF130F9AE8}" destId="{FE5E9D73-EBDC-4F45-BA47-AE60EA7DC8C1}" srcOrd="0" destOrd="0" presId="urn:microsoft.com/office/officeart/2005/8/layout/hierarchy4"/>
    <dgm:cxn modelId="{C755E060-2D8F-424C-BD7E-1531A62AB3C4}" type="presParOf" srcId="{417F762E-3DB0-40EC-BEB7-CCFF130F9AE8}" destId="{5129F2D9-46F7-4410-AF71-E676946CD382}" srcOrd="1" destOrd="0" presId="urn:microsoft.com/office/officeart/2005/8/layout/hierarchy4"/>
    <dgm:cxn modelId="{8B6A50CB-670C-4BA3-A1E7-79B1FF916D59}" type="presParOf" srcId="{FDBA7D2C-F898-40B4-A03A-C6CFEE3A22B2}" destId="{C7EEDF51-8783-4705-9ED4-850C1F5E5163}" srcOrd="1" destOrd="0" presId="urn:microsoft.com/office/officeart/2005/8/layout/hierarchy4"/>
    <dgm:cxn modelId="{04DFAEA0-8762-4502-871D-FE9CD14C7B65}" type="presParOf" srcId="{FDBA7D2C-F898-40B4-A03A-C6CFEE3A22B2}" destId="{AF6AEF51-9B30-4866-83DB-D50C3A26CA24}" srcOrd="2" destOrd="0" presId="urn:microsoft.com/office/officeart/2005/8/layout/hierarchy4"/>
    <dgm:cxn modelId="{F0601E17-C827-49A4-89C1-03029CBABD8C}" type="presParOf" srcId="{AF6AEF51-9B30-4866-83DB-D50C3A26CA24}" destId="{880FE6E9-6A83-429F-B9B3-AF7353B25238}" srcOrd="0" destOrd="0" presId="urn:microsoft.com/office/officeart/2005/8/layout/hierarchy4"/>
    <dgm:cxn modelId="{C185518B-D57C-405C-8CD8-CE1605F58394}" type="presParOf" srcId="{AF6AEF51-9B30-4866-83DB-D50C3A26CA24}" destId="{C7342A19-1F91-4318-9BC8-31DAF6F6EAEF}" srcOrd="1" destOrd="0" presId="urn:microsoft.com/office/officeart/2005/8/layout/hierarchy4"/>
    <dgm:cxn modelId="{6E57E479-6589-4210-9B3A-8E270F9D0573}" type="presParOf" srcId="{FDBA7D2C-F898-40B4-A03A-C6CFEE3A22B2}" destId="{1489E2BA-5F02-45F7-8D6F-3002BDE100FD}" srcOrd="3" destOrd="0" presId="urn:microsoft.com/office/officeart/2005/8/layout/hierarchy4"/>
    <dgm:cxn modelId="{78729B4F-6EC1-4F1E-9141-702222271654}" type="presParOf" srcId="{FDBA7D2C-F898-40B4-A03A-C6CFEE3A22B2}" destId="{FF8F4D0B-00FF-4E08-AC1E-AAEDF7DAA745}" srcOrd="4" destOrd="0" presId="urn:microsoft.com/office/officeart/2005/8/layout/hierarchy4"/>
    <dgm:cxn modelId="{0AF4DA12-4D94-4C31-9AAA-01BE7D2DC861}" type="presParOf" srcId="{FF8F4D0B-00FF-4E08-AC1E-AAEDF7DAA745}" destId="{41A17C0E-C0E5-477D-B46D-DE3470B659D5}" srcOrd="0" destOrd="0" presId="urn:microsoft.com/office/officeart/2005/8/layout/hierarchy4"/>
    <dgm:cxn modelId="{0D02C78E-5DE8-4A5A-A359-7E33F659DBB8}" type="presParOf" srcId="{FF8F4D0B-00FF-4E08-AC1E-AAEDF7DAA745}" destId="{580B29F9-ED6E-4CC6-B5A1-C8D31F6AAFBC}" srcOrd="1" destOrd="0" presId="urn:microsoft.com/office/officeart/2005/8/layout/hierarchy4"/>
    <dgm:cxn modelId="{8C522DD7-F693-4AA6-8446-8C69B5665917}" type="presParOf" srcId="{FDBA7D2C-F898-40B4-A03A-C6CFEE3A22B2}" destId="{DC731764-273A-4041-8852-BE86D8F38333}" srcOrd="5" destOrd="0" presId="urn:microsoft.com/office/officeart/2005/8/layout/hierarchy4"/>
    <dgm:cxn modelId="{C99F3A33-7344-495B-8407-EF9B25C361E0}" type="presParOf" srcId="{FDBA7D2C-F898-40B4-A03A-C6CFEE3A22B2}" destId="{E25480AD-5D52-4BEB-97CB-8BF4266FA836}" srcOrd="6" destOrd="0" presId="urn:microsoft.com/office/officeart/2005/8/layout/hierarchy4"/>
    <dgm:cxn modelId="{CEEF0AA8-8E4C-4D88-A854-5D228AFAEA74}" type="presParOf" srcId="{E25480AD-5D52-4BEB-97CB-8BF4266FA836}" destId="{395F4FC0-8954-4A7F-A26F-A525A7FB0532}" srcOrd="0" destOrd="0" presId="urn:microsoft.com/office/officeart/2005/8/layout/hierarchy4"/>
    <dgm:cxn modelId="{EFA212A9-B31F-4390-85BF-E3D5E414EEDC}" type="presParOf" srcId="{E25480AD-5D52-4BEB-97CB-8BF4266FA836}" destId="{6435239D-46C9-4B89-98C4-F992A5317495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8AAE8D3-3C83-496B-BBBE-971C68A4258D}" type="doc">
      <dgm:prSet loTypeId="urn:microsoft.com/office/officeart/2005/8/layout/hierarchy5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5DA2D5F-5293-4AFF-AD23-6B35E12A1275}">
      <dgm:prSet phldrT="[Text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IN" dirty="0" smtClean="0">
              <a:effectLst/>
            </a:rPr>
            <a:t>Inputs / </a:t>
          </a:r>
        </a:p>
        <a:p>
          <a:r>
            <a:rPr lang="en-IN" dirty="0" smtClean="0">
              <a:effectLst/>
            </a:rPr>
            <a:t>Capital </a:t>
          </a:r>
          <a:r>
            <a:rPr lang="en-IN" dirty="0">
              <a:effectLst/>
            </a:rPr>
            <a:t>Goods</a:t>
          </a:r>
          <a:endParaRPr lang="en-US" dirty="0">
            <a:effectLst/>
          </a:endParaRPr>
        </a:p>
      </dgm:t>
    </dgm:pt>
    <dgm:pt modelId="{284C3633-0BF5-4C06-9D86-84CFE4DD0F07}" type="parTrans" cxnId="{1378DB24-95FC-47F4-A0CD-3F300ECB95F9}">
      <dgm:prSet/>
      <dgm:spPr/>
      <dgm:t>
        <a:bodyPr/>
        <a:lstStyle/>
        <a:p>
          <a:endParaRPr lang="en-US"/>
        </a:p>
      </dgm:t>
    </dgm:pt>
    <dgm:pt modelId="{73E80818-5521-4642-9224-97031888FED8}" type="sibTrans" cxnId="{1378DB24-95FC-47F4-A0CD-3F300ECB95F9}">
      <dgm:prSet/>
      <dgm:spPr/>
      <dgm:t>
        <a:bodyPr/>
        <a:lstStyle/>
        <a:p>
          <a:endParaRPr lang="en-US"/>
        </a:p>
      </dgm:t>
    </dgm:pt>
    <dgm:pt modelId="{563AC7EF-CD02-4A22-99F6-2171386658C5}">
      <dgm:prSet phldrT="[Text]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/>
            <a:t>Directly</a:t>
          </a:r>
        </a:p>
      </dgm:t>
    </dgm:pt>
    <dgm:pt modelId="{AA1CCCB8-1872-4A81-86C1-DBD319778DD0}" type="parTrans" cxnId="{E79AA71B-A981-4DE7-94C2-A763D96679CB}">
      <dgm:prSet/>
      <dgm:spPr/>
      <dgm:t>
        <a:bodyPr/>
        <a:lstStyle/>
        <a:p>
          <a:endParaRPr lang="en-US"/>
        </a:p>
      </dgm:t>
    </dgm:pt>
    <dgm:pt modelId="{6F5BDF0B-AB41-4806-B6D1-DF54DF4121A8}" type="sibTrans" cxnId="{E79AA71B-A981-4DE7-94C2-A763D96679CB}">
      <dgm:prSet/>
      <dgm:spPr/>
      <dgm:t>
        <a:bodyPr/>
        <a:lstStyle/>
        <a:p>
          <a:endParaRPr lang="en-US"/>
        </a:p>
      </dgm:t>
    </dgm:pt>
    <dgm:pt modelId="{6F6CFBA2-BBEF-4A98-A75B-7DE632E8E27A}">
      <dgm:prSet phldrT="[Text]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/>
            <a:t>Principal's              "Place of Business"</a:t>
          </a:r>
        </a:p>
      </dgm:t>
    </dgm:pt>
    <dgm:pt modelId="{5B2C414B-FE48-4257-9DE6-8EADAB537A57}" type="parTrans" cxnId="{F664518A-B8B8-4E32-9CC0-D7BA42A1B28B}">
      <dgm:prSet/>
      <dgm:spPr/>
      <dgm:t>
        <a:bodyPr/>
        <a:lstStyle/>
        <a:p>
          <a:endParaRPr lang="en-US"/>
        </a:p>
      </dgm:t>
    </dgm:pt>
    <dgm:pt modelId="{7FEE047D-F904-499A-9609-2E7752F35163}" type="sibTrans" cxnId="{F664518A-B8B8-4E32-9CC0-D7BA42A1B28B}">
      <dgm:prSet/>
      <dgm:spPr/>
      <dgm:t>
        <a:bodyPr/>
        <a:lstStyle/>
        <a:p>
          <a:endParaRPr lang="en-US"/>
        </a:p>
      </dgm:t>
    </dgm:pt>
    <dgm:pt modelId="{D24AEF23-5793-4FA9-89BB-69E1F16A5F51}" type="pres">
      <dgm:prSet presAssocID="{C8AAE8D3-3C83-496B-BBBE-971C68A4258D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0F4C08FC-7C04-4417-AAB1-D7DBD6F67A28}" type="pres">
      <dgm:prSet presAssocID="{C8AAE8D3-3C83-496B-BBBE-971C68A4258D}" presName="hierFlow" presStyleCnt="0"/>
      <dgm:spPr/>
    </dgm:pt>
    <dgm:pt modelId="{8AD60A6D-22D0-4B1E-AB81-87C4862F3F94}" type="pres">
      <dgm:prSet presAssocID="{C8AAE8D3-3C83-496B-BBBE-971C68A4258D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2AE251E9-603B-4B3B-8871-C928A27E9FE7}" type="pres">
      <dgm:prSet presAssocID="{65DA2D5F-5293-4AFF-AD23-6B35E12A1275}" presName="Name17" presStyleCnt="0"/>
      <dgm:spPr/>
    </dgm:pt>
    <dgm:pt modelId="{8B385A4F-7C61-4800-80BF-BC811F83B916}" type="pres">
      <dgm:prSet presAssocID="{65DA2D5F-5293-4AFF-AD23-6B35E12A1275}" presName="level1Shape" presStyleLbl="node0" presStyleIdx="0" presStyleCnt="1" custScaleX="98916" custScaleY="89041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4A861D02-8F1E-40EF-B366-CDF307791AED}" type="pres">
      <dgm:prSet presAssocID="{65DA2D5F-5293-4AFF-AD23-6B35E12A1275}" presName="hierChild2" presStyleCnt="0"/>
      <dgm:spPr/>
    </dgm:pt>
    <dgm:pt modelId="{3B5943FE-3791-4D86-9A6E-C12281E03C06}" type="pres">
      <dgm:prSet presAssocID="{AA1CCCB8-1872-4A81-86C1-DBD319778DD0}" presName="Name25" presStyleLbl="parChTrans1D2" presStyleIdx="0" presStyleCnt="2"/>
      <dgm:spPr/>
      <dgm:t>
        <a:bodyPr/>
        <a:lstStyle/>
        <a:p>
          <a:endParaRPr lang="en-IN"/>
        </a:p>
      </dgm:t>
    </dgm:pt>
    <dgm:pt modelId="{E0F0674E-94BD-4E0D-9BFD-1AF6AE48FF92}" type="pres">
      <dgm:prSet presAssocID="{AA1CCCB8-1872-4A81-86C1-DBD319778DD0}" presName="connTx" presStyleLbl="parChTrans1D2" presStyleIdx="0" presStyleCnt="2"/>
      <dgm:spPr/>
      <dgm:t>
        <a:bodyPr/>
        <a:lstStyle/>
        <a:p>
          <a:endParaRPr lang="en-IN"/>
        </a:p>
      </dgm:t>
    </dgm:pt>
    <dgm:pt modelId="{A8CDF1AC-1B00-43B7-93F3-EB770ED63DE4}" type="pres">
      <dgm:prSet presAssocID="{563AC7EF-CD02-4A22-99F6-2171386658C5}" presName="Name30" presStyleCnt="0"/>
      <dgm:spPr/>
    </dgm:pt>
    <dgm:pt modelId="{78E2E67C-DB16-478F-9958-2393F191A03A}" type="pres">
      <dgm:prSet presAssocID="{563AC7EF-CD02-4A22-99F6-2171386658C5}" presName="level2Shape" presStyleLbl="node2" presStyleIdx="0" presStyleCnt="2" custScaleX="82429" custScaleY="95813"/>
      <dgm:spPr/>
      <dgm:t>
        <a:bodyPr/>
        <a:lstStyle/>
        <a:p>
          <a:endParaRPr lang="en-IN"/>
        </a:p>
      </dgm:t>
    </dgm:pt>
    <dgm:pt modelId="{77566237-F792-42BE-9D30-A549F7B758E4}" type="pres">
      <dgm:prSet presAssocID="{563AC7EF-CD02-4A22-99F6-2171386658C5}" presName="hierChild3" presStyleCnt="0"/>
      <dgm:spPr/>
    </dgm:pt>
    <dgm:pt modelId="{3742AAC0-9E2F-464A-8552-F8DFE6C3DE23}" type="pres">
      <dgm:prSet presAssocID="{5B2C414B-FE48-4257-9DE6-8EADAB537A57}" presName="Name25" presStyleLbl="parChTrans1D2" presStyleIdx="1" presStyleCnt="2"/>
      <dgm:spPr/>
      <dgm:t>
        <a:bodyPr/>
        <a:lstStyle/>
        <a:p>
          <a:endParaRPr lang="en-IN"/>
        </a:p>
      </dgm:t>
    </dgm:pt>
    <dgm:pt modelId="{54637D66-E7F6-44BE-A484-08CB9F71C3B2}" type="pres">
      <dgm:prSet presAssocID="{5B2C414B-FE48-4257-9DE6-8EADAB537A57}" presName="connTx" presStyleLbl="parChTrans1D2" presStyleIdx="1" presStyleCnt="2"/>
      <dgm:spPr/>
      <dgm:t>
        <a:bodyPr/>
        <a:lstStyle/>
        <a:p>
          <a:endParaRPr lang="en-IN"/>
        </a:p>
      </dgm:t>
    </dgm:pt>
    <dgm:pt modelId="{48C45B43-AF2A-43F1-B393-3AF7A63961AE}" type="pres">
      <dgm:prSet presAssocID="{6F6CFBA2-BBEF-4A98-A75B-7DE632E8E27A}" presName="Name30" presStyleCnt="0"/>
      <dgm:spPr/>
    </dgm:pt>
    <dgm:pt modelId="{0D03AE30-5932-4FA9-8962-A8FD4269E58B}" type="pres">
      <dgm:prSet presAssocID="{6F6CFBA2-BBEF-4A98-A75B-7DE632E8E27A}" presName="level2Shape" presStyleLbl="node2" presStyleIdx="1" presStyleCnt="2" custScaleX="82429" custScaleY="95813"/>
      <dgm:spPr/>
      <dgm:t>
        <a:bodyPr/>
        <a:lstStyle/>
        <a:p>
          <a:endParaRPr lang="en-US"/>
        </a:p>
      </dgm:t>
    </dgm:pt>
    <dgm:pt modelId="{D4EA245E-CA94-4937-A58D-D2299EBF24EC}" type="pres">
      <dgm:prSet presAssocID="{6F6CFBA2-BBEF-4A98-A75B-7DE632E8E27A}" presName="hierChild3" presStyleCnt="0"/>
      <dgm:spPr/>
    </dgm:pt>
    <dgm:pt modelId="{736A719D-D13F-49E4-800C-5540C76A0BE2}" type="pres">
      <dgm:prSet presAssocID="{C8AAE8D3-3C83-496B-BBBE-971C68A4258D}" presName="bgShapesFlow" presStyleCnt="0"/>
      <dgm:spPr/>
    </dgm:pt>
  </dgm:ptLst>
  <dgm:cxnLst>
    <dgm:cxn modelId="{037CEEB0-F267-43A7-9A9E-7932DC21CD2C}" type="presOf" srcId="{C8AAE8D3-3C83-496B-BBBE-971C68A4258D}" destId="{D24AEF23-5793-4FA9-89BB-69E1F16A5F51}" srcOrd="0" destOrd="0" presId="urn:microsoft.com/office/officeart/2005/8/layout/hierarchy5"/>
    <dgm:cxn modelId="{59F7D670-B17B-4557-8590-330667A26021}" type="presOf" srcId="{AA1CCCB8-1872-4A81-86C1-DBD319778DD0}" destId="{3B5943FE-3791-4D86-9A6E-C12281E03C06}" srcOrd="0" destOrd="0" presId="urn:microsoft.com/office/officeart/2005/8/layout/hierarchy5"/>
    <dgm:cxn modelId="{3411F879-40DE-44E7-9532-4750EC396169}" type="presOf" srcId="{65DA2D5F-5293-4AFF-AD23-6B35E12A1275}" destId="{8B385A4F-7C61-4800-80BF-BC811F83B916}" srcOrd="0" destOrd="0" presId="urn:microsoft.com/office/officeart/2005/8/layout/hierarchy5"/>
    <dgm:cxn modelId="{E79AA71B-A981-4DE7-94C2-A763D96679CB}" srcId="{65DA2D5F-5293-4AFF-AD23-6B35E12A1275}" destId="{563AC7EF-CD02-4A22-99F6-2171386658C5}" srcOrd="0" destOrd="0" parTransId="{AA1CCCB8-1872-4A81-86C1-DBD319778DD0}" sibTransId="{6F5BDF0B-AB41-4806-B6D1-DF54DF4121A8}"/>
    <dgm:cxn modelId="{4E3D57DC-4694-4AE1-BDF9-E2782682B03A}" type="presOf" srcId="{6F6CFBA2-BBEF-4A98-A75B-7DE632E8E27A}" destId="{0D03AE30-5932-4FA9-8962-A8FD4269E58B}" srcOrd="0" destOrd="0" presId="urn:microsoft.com/office/officeart/2005/8/layout/hierarchy5"/>
    <dgm:cxn modelId="{1378DB24-95FC-47F4-A0CD-3F300ECB95F9}" srcId="{C8AAE8D3-3C83-496B-BBBE-971C68A4258D}" destId="{65DA2D5F-5293-4AFF-AD23-6B35E12A1275}" srcOrd="0" destOrd="0" parTransId="{284C3633-0BF5-4C06-9D86-84CFE4DD0F07}" sibTransId="{73E80818-5521-4642-9224-97031888FED8}"/>
    <dgm:cxn modelId="{D8E5FEB1-72D7-4004-8B3D-DB72D3FAF974}" type="presOf" srcId="{AA1CCCB8-1872-4A81-86C1-DBD319778DD0}" destId="{E0F0674E-94BD-4E0D-9BFD-1AF6AE48FF92}" srcOrd="1" destOrd="0" presId="urn:microsoft.com/office/officeart/2005/8/layout/hierarchy5"/>
    <dgm:cxn modelId="{363952B3-51A6-4EA6-AA33-A959FA329344}" type="presOf" srcId="{5B2C414B-FE48-4257-9DE6-8EADAB537A57}" destId="{54637D66-E7F6-44BE-A484-08CB9F71C3B2}" srcOrd="1" destOrd="0" presId="urn:microsoft.com/office/officeart/2005/8/layout/hierarchy5"/>
    <dgm:cxn modelId="{0D8F4831-45EB-4FBE-B0D6-3560173BFE2B}" type="presOf" srcId="{563AC7EF-CD02-4A22-99F6-2171386658C5}" destId="{78E2E67C-DB16-478F-9958-2393F191A03A}" srcOrd="0" destOrd="0" presId="urn:microsoft.com/office/officeart/2005/8/layout/hierarchy5"/>
    <dgm:cxn modelId="{5E03D986-EC15-4983-9FA4-B270B596CD9B}" type="presOf" srcId="{5B2C414B-FE48-4257-9DE6-8EADAB537A57}" destId="{3742AAC0-9E2F-464A-8552-F8DFE6C3DE23}" srcOrd="0" destOrd="0" presId="urn:microsoft.com/office/officeart/2005/8/layout/hierarchy5"/>
    <dgm:cxn modelId="{F664518A-B8B8-4E32-9CC0-D7BA42A1B28B}" srcId="{65DA2D5F-5293-4AFF-AD23-6B35E12A1275}" destId="{6F6CFBA2-BBEF-4A98-A75B-7DE632E8E27A}" srcOrd="1" destOrd="0" parTransId="{5B2C414B-FE48-4257-9DE6-8EADAB537A57}" sibTransId="{7FEE047D-F904-499A-9609-2E7752F35163}"/>
    <dgm:cxn modelId="{98DF2C88-9FD1-4378-BB0D-3133389C113D}" type="presParOf" srcId="{D24AEF23-5793-4FA9-89BB-69E1F16A5F51}" destId="{0F4C08FC-7C04-4417-AAB1-D7DBD6F67A28}" srcOrd="0" destOrd="0" presId="urn:microsoft.com/office/officeart/2005/8/layout/hierarchy5"/>
    <dgm:cxn modelId="{7DC50B22-A582-4223-91A9-2C49E85A9A2E}" type="presParOf" srcId="{0F4C08FC-7C04-4417-AAB1-D7DBD6F67A28}" destId="{8AD60A6D-22D0-4B1E-AB81-87C4862F3F94}" srcOrd="0" destOrd="0" presId="urn:microsoft.com/office/officeart/2005/8/layout/hierarchy5"/>
    <dgm:cxn modelId="{9CF227F4-7F2A-4BDE-BA04-83373C561630}" type="presParOf" srcId="{8AD60A6D-22D0-4B1E-AB81-87C4862F3F94}" destId="{2AE251E9-603B-4B3B-8871-C928A27E9FE7}" srcOrd="0" destOrd="0" presId="urn:microsoft.com/office/officeart/2005/8/layout/hierarchy5"/>
    <dgm:cxn modelId="{F46BAE9B-1992-4FCD-B982-4BB108315223}" type="presParOf" srcId="{2AE251E9-603B-4B3B-8871-C928A27E9FE7}" destId="{8B385A4F-7C61-4800-80BF-BC811F83B916}" srcOrd="0" destOrd="0" presId="urn:microsoft.com/office/officeart/2005/8/layout/hierarchy5"/>
    <dgm:cxn modelId="{4AED4F4A-CE81-4CC3-87F8-A4855C3B5DC7}" type="presParOf" srcId="{2AE251E9-603B-4B3B-8871-C928A27E9FE7}" destId="{4A861D02-8F1E-40EF-B366-CDF307791AED}" srcOrd="1" destOrd="0" presId="urn:microsoft.com/office/officeart/2005/8/layout/hierarchy5"/>
    <dgm:cxn modelId="{013DA86E-EEFA-4FC9-9117-124CCDD41B58}" type="presParOf" srcId="{4A861D02-8F1E-40EF-B366-CDF307791AED}" destId="{3B5943FE-3791-4D86-9A6E-C12281E03C06}" srcOrd="0" destOrd="0" presId="urn:microsoft.com/office/officeart/2005/8/layout/hierarchy5"/>
    <dgm:cxn modelId="{2E24A832-9284-4A55-A4DE-222925BF6738}" type="presParOf" srcId="{3B5943FE-3791-4D86-9A6E-C12281E03C06}" destId="{E0F0674E-94BD-4E0D-9BFD-1AF6AE48FF92}" srcOrd="0" destOrd="0" presId="urn:microsoft.com/office/officeart/2005/8/layout/hierarchy5"/>
    <dgm:cxn modelId="{9999AF12-9302-41A8-88FD-B9FED442C046}" type="presParOf" srcId="{4A861D02-8F1E-40EF-B366-CDF307791AED}" destId="{A8CDF1AC-1B00-43B7-93F3-EB770ED63DE4}" srcOrd="1" destOrd="0" presId="urn:microsoft.com/office/officeart/2005/8/layout/hierarchy5"/>
    <dgm:cxn modelId="{BBE69D6A-28E4-418D-92B5-27FFF7AC56FD}" type="presParOf" srcId="{A8CDF1AC-1B00-43B7-93F3-EB770ED63DE4}" destId="{78E2E67C-DB16-478F-9958-2393F191A03A}" srcOrd="0" destOrd="0" presId="urn:microsoft.com/office/officeart/2005/8/layout/hierarchy5"/>
    <dgm:cxn modelId="{E3BF4563-3C42-4F76-B10B-99B2F621C75C}" type="presParOf" srcId="{A8CDF1AC-1B00-43B7-93F3-EB770ED63DE4}" destId="{77566237-F792-42BE-9D30-A549F7B758E4}" srcOrd="1" destOrd="0" presId="urn:microsoft.com/office/officeart/2005/8/layout/hierarchy5"/>
    <dgm:cxn modelId="{F42A111D-6F08-4566-AFF4-1652C2065278}" type="presParOf" srcId="{4A861D02-8F1E-40EF-B366-CDF307791AED}" destId="{3742AAC0-9E2F-464A-8552-F8DFE6C3DE23}" srcOrd="2" destOrd="0" presId="urn:microsoft.com/office/officeart/2005/8/layout/hierarchy5"/>
    <dgm:cxn modelId="{CFB45BA6-A80D-4BD3-B211-65E5763B51E7}" type="presParOf" srcId="{3742AAC0-9E2F-464A-8552-F8DFE6C3DE23}" destId="{54637D66-E7F6-44BE-A484-08CB9F71C3B2}" srcOrd="0" destOrd="0" presId="urn:microsoft.com/office/officeart/2005/8/layout/hierarchy5"/>
    <dgm:cxn modelId="{A3AD8099-3569-4317-B934-DCB7E2A2723F}" type="presParOf" srcId="{4A861D02-8F1E-40EF-B366-CDF307791AED}" destId="{48C45B43-AF2A-43F1-B393-3AF7A63961AE}" srcOrd="3" destOrd="0" presId="urn:microsoft.com/office/officeart/2005/8/layout/hierarchy5"/>
    <dgm:cxn modelId="{EEBB643F-5CCA-49D7-8459-F73D8D6EF373}" type="presParOf" srcId="{48C45B43-AF2A-43F1-B393-3AF7A63961AE}" destId="{0D03AE30-5932-4FA9-8962-A8FD4269E58B}" srcOrd="0" destOrd="0" presId="urn:microsoft.com/office/officeart/2005/8/layout/hierarchy5"/>
    <dgm:cxn modelId="{7FCE1D6C-8B17-40D7-A96B-72A210D15CD6}" type="presParOf" srcId="{48C45B43-AF2A-43F1-B393-3AF7A63961AE}" destId="{D4EA245E-CA94-4937-A58D-D2299EBF24EC}" srcOrd="1" destOrd="0" presId="urn:microsoft.com/office/officeart/2005/8/layout/hierarchy5"/>
    <dgm:cxn modelId="{EB650761-A653-4892-9B2D-F7B0B827CE87}" type="presParOf" srcId="{D24AEF23-5793-4FA9-89BB-69E1F16A5F51}" destId="{736A719D-D13F-49E4-800C-5540C76A0BE2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A36BDE-BFF7-4BDA-A216-12F922BCDC86}">
      <dsp:nvSpPr>
        <dsp:cNvPr id="0" name=""/>
        <dsp:cNvSpPr/>
      </dsp:nvSpPr>
      <dsp:spPr>
        <a:xfrm rot="5400000">
          <a:off x="-197932" y="201031"/>
          <a:ext cx="1319547" cy="92368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2400" kern="1200"/>
        </a:p>
      </dsp:txBody>
      <dsp:txXfrm rot="-5400000">
        <a:off x="1" y="464941"/>
        <a:ext cx="923683" cy="395864"/>
      </dsp:txXfrm>
    </dsp:sp>
    <dsp:sp modelId="{7A6DF320-5F1F-4E20-B025-C23122D7358A}">
      <dsp:nvSpPr>
        <dsp:cNvPr id="0" name=""/>
        <dsp:cNvSpPr/>
      </dsp:nvSpPr>
      <dsp:spPr>
        <a:xfrm rot="5400000">
          <a:off x="3214338" y="-2287555"/>
          <a:ext cx="857705" cy="543901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Registered Person shall claim</a:t>
          </a:r>
          <a:endParaRPr lang="en-IN" sz="2400" kern="1200" dirty="0"/>
        </a:p>
      </dsp:txBody>
      <dsp:txXfrm rot="-5400000">
        <a:off x="923683" y="44970"/>
        <a:ext cx="5397146" cy="773965"/>
      </dsp:txXfrm>
    </dsp:sp>
    <dsp:sp modelId="{2EA5CB2A-3AB6-4FA5-97EB-C3640223D6AC}">
      <dsp:nvSpPr>
        <dsp:cNvPr id="0" name=""/>
        <dsp:cNvSpPr/>
      </dsp:nvSpPr>
      <dsp:spPr>
        <a:xfrm rot="5400000">
          <a:off x="-197932" y="1322508"/>
          <a:ext cx="1319547" cy="92368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2400" kern="1200"/>
        </a:p>
      </dsp:txBody>
      <dsp:txXfrm rot="-5400000">
        <a:off x="1" y="1586418"/>
        <a:ext cx="923683" cy="395864"/>
      </dsp:txXfrm>
    </dsp:sp>
    <dsp:sp modelId="{D7F132AA-5A32-4384-B318-A575E8E35629}">
      <dsp:nvSpPr>
        <dsp:cNvPr id="0" name=""/>
        <dsp:cNvSpPr/>
      </dsp:nvSpPr>
      <dsp:spPr>
        <a:xfrm rot="5400000">
          <a:off x="3214338" y="-1166079"/>
          <a:ext cx="857705" cy="543901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Input Tax Credit available in</a:t>
          </a:r>
          <a:endParaRPr lang="en-IN" sz="2400" kern="1200" dirty="0"/>
        </a:p>
      </dsp:txBody>
      <dsp:txXfrm rot="-5400000">
        <a:off x="923683" y="1166446"/>
        <a:ext cx="5397146" cy="773965"/>
      </dsp:txXfrm>
    </dsp:sp>
    <dsp:sp modelId="{6EB4D80C-8325-41B3-8D1B-9BBE7E21C4AE}">
      <dsp:nvSpPr>
        <dsp:cNvPr id="0" name=""/>
        <dsp:cNvSpPr/>
      </dsp:nvSpPr>
      <dsp:spPr>
        <a:xfrm rot="5400000">
          <a:off x="-197932" y="2443985"/>
          <a:ext cx="1319547" cy="92368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2400" kern="1200"/>
        </a:p>
      </dsp:txBody>
      <dsp:txXfrm rot="-5400000">
        <a:off x="1" y="2707895"/>
        <a:ext cx="923683" cy="395864"/>
      </dsp:txXfrm>
    </dsp:sp>
    <dsp:sp modelId="{65E22F43-79AF-4E05-BC1C-2A81C0C5B682}">
      <dsp:nvSpPr>
        <dsp:cNvPr id="0" name=""/>
        <dsp:cNvSpPr/>
      </dsp:nvSpPr>
      <dsp:spPr>
        <a:xfrm rot="5400000">
          <a:off x="3214338" y="-44602"/>
          <a:ext cx="857705" cy="543901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Electronic Credit Ledger</a:t>
          </a:r>
          <a:endParaRPr lang="en-IN" sz="2400" kern="1200" dirty="0"/>
        </a:p>
      </dsp:txBody>
      <dsp:txXfrm rot="-5400000">
        <a:off x="923683" y="2287923"/>
        <a:ext cx="5397146" cy="77396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861707-9556-4283-AEB4-6CC579C8D31D}">
      <dsp:nvSpPr>
        <dsp:cNvPr id="0" name=""/>
        <dsp:cNvSpPr/>
      </dsp:nvSpPr>
      <dsp:spPr>
        <a:xfrm>
          <a:off x="1305707" y="578409"/>
          <a:ext cx="3747611" cy="1301496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D13605-C272-488F-BE36-2F9377768B4A}">
      <dsp:nvSpPr>
        <dsp:cNvPr id="0" name=""/>
        <dsp:cNvSpPr/>
      </dsp:nvSpPr>
      <dsp:spPr>
        <a:xfrm>
          <a:off x="2761059" y="3375755"/>
          <a:ext cx="726281" cy="464820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746BD6-0356-4003-95DA-9380963D8A0C}">
      <dsp:nvSpPr>
        <dsp:cNvPr id="0" name=""/>
        <dsp:cNvSpPr/>
      </dsp:nvSpPr>
      <dsp:spPr>
        <a:xfrm>
          <a:off x="1381124" y="3747611"/>
          <a:ext cx="3486150" cy="8715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200" kern="1200" dirty="0" smtClean="0"/>
            <a:t>ITC</a:t>
          </a:r>
          <a:endParaRPr lang="en-IN" sz="3200" kern="1200" dirty="0"/>
        </a:p>
      </dsp:txBody>
      <dsp:txXfrm>
        <a:off x="1381124" y="3747611"/>
        <a:ext cx="3486150" cy="871537"/>
      </dsp:txXfrm>
    </dsp:sp>
    <dsp:sp modelId="{46F81C8C-E174-43B6-9502-489C36296F87}">
      <dsp:nvSpPr>
        <dsp:cNvPr id="0" name=""/>
        <dsp:cNvSpPr/>
      </dsp:nvSpPr>
      <dsp:spPr>
        <a:xfrm>
          <a:off x="2607087" y="1590846"/>
          <a:ext cx="1307306" cy="13073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/>
            <a:t>IGST</a:t>
          </a:r>
          <a:endParaRPr lang="en-IN" sz="2000" kern="1200" dirty="0"/>
        </a:p>
      </dsp:txBody>
      <dsp:txXfrm>
        <a:off x="2798538" y="1782297"/>
        <a:ext cx="924404" cy="924404"/>
      </dsp:txXfrm>
    </dsp:sp>
    <dsp:sp modelId="{BF8D669D-5EB3-46B7-9C42-C8C73B43637F}">
      <dsp:nvSpPr>
        <dsp:cNvPr id="0" name=""/>
        <dsp:cNvSpPr/>
      </dsp:nvSpPr>
      <dsp:spPr>
        <a:xfrm>
          <a:off x="1686972" y="585577"/>
          <a:ext cx="1307306" cy="13073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/>
            <a:t>CGST</a:t>
          </a:r>
          <a:endParaRPr lang="en-IN" sz="2000" kern="1200" dirty="0"/>
        </a:p>
      </dsp:txBody>
      <dsp:txXfrm>
        <a:off x="1878423" y="777028"/>
        <a:ext cx="924404" cy="924404"/>
      </dsp:txXfrm>
    </dsp:sp>
    <dsp:sp modelId="{FC2E9310-9F3C-4150-8E2E-1568E0B756A5}">
      <dsp:nvSpPr>
        <dsp:cNvPr id="0" name=""/>
        <dsp:cNvSpPr/>
      </dsp:nvSpPr>
      <dsp:spPr>
        <a:xfrm>
          <a:off x="3073294" y="234228"/>
          <a:ext cx="1307306" cy="13073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/>
            <a:t>SGST/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/>
            <a:t>UTGST</a:t>
          </a:r>
          <a:endParaRPr lang="en-IN" sz="2000" kern="1200" dirty="0"/>
        </a:p>
      </dsp:txBody>
      <dsp:txXfrm>
        <a:off x="3264745" y="425679"/>
        <a:ext cx="924404" cy="924404"/>
      </dsp:txXfrm>
    </dsp:sp>
    <dsp:sp modelId="{B6442B23-2E33-427F-9201-0AA02AE089F5}">
      <dsp:nvSpPr>
        <dsp:cNvPr id="0" name=""/>
        <dsp:cNvSpPr/>
      </dsp:nvSpPr>
      <dsp:spPr>
        <a:xfrm>
          <a:off x="1090612" y="29051"/>
          <a:ext cx="4067175" cy="3253740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9984B0-0B6B-48FF-AD8B-7952EBE6A97F}">
      <dsp:nvSpPr>
        <dsp:cNvPr id="0" name=""/>
        <dsp:cNvSpPr/>
      </dsp:nvSpPr>
      <dsp:spPr>
        <a:xfrm rot="16200000">
          <a:off x="907313" y="-381975"/>
          <a:ext cx="1692186" cy="3506804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152400" rIns="137160" bIns="15240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/>
            <a:t>Return Filed U/S 39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/>
            <a:t>For Sep 2018</a:t>
          </a:r>
          <a:endParaRPr lang="en-IN" sz="2400" kern="1200" dirty="0"/>
        </a:p>
      </dsp:txBody>
      <dsp:txXfrm rot="5400000">
        <a:off x="82626" y="607954"/>
        <a:ext cx="3424183" cy="1526944"/>
      </dsp:txXfrm>
    </dsp:sp>
    <dsp:sp modelId="{5D74B98A-BF9B-4014-95F8-8575D2C4373B}">
      <dsp:nvSpPr>
        <dsp:cNvPr id="0" name=""/>
        <dsp:cNvSpPr/>
      </dsp:nvSpPr>
      <dsp:spPr>
        <a:xfrm rot="5400000">
          <a:off x="3983780" y="35656"/>
          <a:ext cx="1908194" cy="2700964"/>
        </a:xfrm>
        <a:prstGeom prst="round2SameRect">
          <a:avLst>
            <a:gd name="adj1" fmla="val 16670"/>
            <a:gd name="adj2" fmla="val 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52400" rIns="91440" bIns="15240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/>
            <a:t>Annual Return</a:t>
          </a:r>
        </a:p>
      </dsp:txBody>
      <dsp:txXfrm rot="-5400000">
        <a:off x="3587396" y="525208"/>
        <a:ext cx="2607797" cy="1721860"/>
      </dsp:txXfrm>
    </dsp:sp>
    <dsp:sp modelId="{C50D3EB5-E1BD-48FB-B1B9-4084BB9E11C4}">
      <dsp:nvSpPr>
        <dsp:cNvPr id="0" name=""/>
        <dsp:cNvSpPr/>
      </dsp:nvSpPr>
      <dsp:spPr>
        <a:xfrm>
          <a:off x="2735990" y="0"/>
          <a:ext cx="1219059" cy="1219000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71FD53-7C96-40DA-A1DB-B9F9F5974759}">
      <dsp:nvSpPr>
        <dsp:cNvPr id="0" name=""/>
        <dsp:cNvSpPr/>
      </dsp:nvSpPr>
      <dsp:spPr>
        <a:xfrm rot="10800000">
          <a:off x="2735990" y="1749103"/>
          <a:ext cx="1219059" cy="1219000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F131B7-F467-4D25-A0E9-56599144A85D}">
      <dsp:nvSpPr>
        <dsp:cNvPr id="0" name=""/>
        <dsp:cNvSpPr/>
      </dsp:nvSpPr>
      <dsp:spPr>
        <a:xfrm>
          <a:off x="0" y="2650118"/>
          <a:ext cx="7198416" cy="1085005"/>
        </a:xfrm>
        <a:prstGeom prst="roundRect">
          <a:avLst>
            <a:gd name="adj" fmla="val 10000"/>
          </a:avLst>
        </a:prstGeom>
        <a:solidFill>
          <a:schemeClr val="lt1"/>
        </a:solidFill>
        <a:ln w="15875" cap="flat" cmpd="sng" algn="ctr">
          <a:solidFill>
            <a:schemeClr val="accent3"/>
          </a:solidFill>
          <a:prstDash val="solid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800" kern="1200" dirty="0" smtClean="0"/>
            <a:t>i.e., ITC is ALLOWED If Motor Vehicles are used in above Taxable Supplies</a:t>
          </a:r>
          <a:endParaRPr lang="en-IN" sz="2800" kern="1200" dirty="0"/>
        </a:p>
      </dsp:txBody>
      <dsp:txXfrm>
        <a:off x="31779" y="2681897"/>
        <a:ext cx="7134858" cy="1021447"/>
      </dsp:txXfrm>
    </dsp:sp>
    <dsp:sp modelId="{FE5E9D73-EBDC-4F45-BA47-AE60EA7DC8C1}">
      <dsp:nvSpPr>
        <dsp:cNvPr id="0" name=""/>
        <dsp:cNvSpPr/>
      </dsp:nvSpPr>
      <dsp:spPr>
        <a:xfrm>
          <a:off x="72011" y="0"/>
          <a:ext cx="1734489" cy="2385518"/>
        </a:xfrm>
        <a:prstGeom prst="roundRect">
          <a:avLst>
            <a:gd name="adj" fmla="val 10000"/>
          </a:avLst>
        </a:prstGeom>
        <a:solidFill>
          <a:schemeClr val="lt1"/>
        </a:solidFill>
        <a:ln w="15875" cap="flat" cmpd="sng" algn="ctr">
          <a:solidFill>
            <a:schemeClr val="accent6"/>
          </a:solidFill>
          <a:prstDash val="solid"/>
        </a:ln>
        <a:effectLst>
          <a:glow rad="101600">
            <a:schemeClr val="accent3">
              <a:satMod val="175000"/>
              <a:alpha val="40000"/>
            </a:schemeClr>
          </a:glow>
        </a:effectLst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b="0" kern="1200" dirty="0" smtClean="0">
              <a:latin typeface="Arial Rounded MT Bold" pitchFamily="34" charset="0"/>
            </a:rPr>
            <a:t>Transportation of Goods</a:t>
          </a:r>
          <a:endParaRPr lang="en-IN" sz="1600" b="0" kern="1200" dirty="0">
            <a:latin typeface="Arial Rounded MT Bold" pitchFamily="34" charset="0"/>
          </a:endParaRPr>
        </a:p>
      </dsp:txBody>
      <dsp:txXfrm>
        <a:off x="122812" y="50801"/>
        <a:ext cx="1632887" cy="2283916"/>
      </dsp:txXfrm>
    </dsp:sp>
    <dsp:sp modelId="{880FE6E9-6A83-429F-B9B3-AF7353B25238}">
      <dsp:nvSpPr>
        <dsp:cNvPr id="0" name=""/>
        <dsp:cNvSpPr/>
      </dsp:nvSpPr>
      <dsp:spPr>
        <a:xfrm>
          <a:off x="1872203" y="0"/>
          <a:ext cx="1734489" cy="2385518"/>
        </a:xfrm>
        <a:prstGeom prst="roundRect">
          <a:avLst>
            <a:gd name="adj" fmla="val 10000"/>
          </a:avLst>
        </a:prstGeom>
        <a:solidFill>
          <a:schemeClr val="lt1"/>
        </a:solidFill>
        <a:ln w="15875" cap="flat" cmpd="sng" algn="ctr">
          <a:solidFill>
            <a:schemeClr val="accent4"/>
          </a:solidFill>
          <a:prstDash val="solid"/>
        </a:ln>
        <a:effectLst>
          <a:glow rad="101600">
            <a:schemeClr val="accent5">
              <a:satMod val="175000"/>
              <a:alpha val="40000"/>
            </a:schemeClr>
          </a:glow>
        </a:effectLst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b="0" kern="1200" dirty="0" smtClean="0">
              <a:latin typeface="Arial Rounded MT Bold" pitchFamily="34" charset="0"/>
            </a:rPr>
            <a:t>Further Supply of such Vehicle or Conveyances</a:t>
          </a:r>
          <a:endParaRPr lang="en-IN" sz="1600" b="0" kern="1200" dirty="0">
            <a:latin typeface="Arial Rounded MT Bold" pitchFamily="34" charset="0"/>
          </a:endParaRPr>
        </a:p>
      </dsp:txBody>
      <dsp:txXfrm>
        <a:off x="1923004" y="50801"/>
        <a:ext cx="1632887" cy="2283916"/>
      </dsp:txXfrm>
    </dsp:sp>
    <dsp:sp modelId="{41A17C0E-C0E5-477D-B46D-DE3470B659D5}">
      <dsp:nvSpPr>
        <dsp:cNvPr id="0" name=""/>
        <dsp:cNvSpPr/>
      </dsp:nvSpPr>
      <dsp:spPr>
        <a:xfrm>
          <a:off x="3672412" y="0"/>
          <a:ext cx="1734489" cy="2385518"/>
        </a:xfrm>
        <a:prstGeom prst="roundRect">
          <a:avLst>
            <a:gd name="adj" fmla="val 10000"/>
          </a:avLst>
        </a:prstGeom>
        <a:solidFill>
          <a:schemeClr val="lt1"/>
        </a:solidFill>
        <a:ln w="15875" cap="flat" cmpd="sng" algn="ctr">
          <a:solidFill>
            <a:schemeClr val="accent1"/>
          </a:solidFill>
          <a:prstDash val="solid"/>
        </a:ln>
        <a:effectLst>
          <a:glow rad="139700">
            <a:schemeClr val="accent1">
              <a:satMod val="175000"/>
              <a:alpha val="40000"/>
            </a:schemeClr>
          </a:glow>
        </a:effectLst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b="0" kern="1200" dirty="0" smtClean="0">
              <a:latin typeface="Arial Rounded MT Bold" pitchFamily="34" charset="0"/>
            </a:rPr>
            <a:t>Transportation of Passengers</a:t>
          </a:r>
          <a:endParaRPr lang="en-IN" sz="1600" b="0" kern="1200" dirty="0">
            <a:latin typeface="Arial Rounded MT Bold" pitchFamily="34" charset="0"/>
          </a:endParaRPr>
        </a:p>
      </dsp:txBody>
      <dsp:txXfrm>
        <a:off x="3723213" y="50801"/>
        <a:ext cx="1632887" cy="2283916"/>
      </dsp:txXfrm>
    </dsp:sp>
    <dsp:sp modelId="{395F4FC0-8954-4A7F-A26F-A525A7FB0532}">
      <dsp:nvSpPr>
        <dsp:cNvPr id="0" name=""/>
        <dsp:cNvSpPr/>
      </dsp:nvSpPr>
      <dsp:spPr>
        <a:xfrm>
          <a:off x="5570291" y="0"/>
          <a:ext cx="1734489" cy="2385518"/>
        </a:xfrm>
        <a:prstGeom prst="roundRect">
          <a:avLst>
            <a:gd name="adj" fmla="val 10000"/>
          </a:avLst>
        </a:prstGeom>
        <a:solidFill>
          <a:schemeClr val="lt1"/>
        </a:solidFill>
        <a:ln w="15875" cap="flat" cmpd="sng" algn="ctr">
          <a:solidFill>
            <a:schemeClr val="accent4"/>
          </a:solidFill>
          <a:prstDash val="solid"/>
        </a:ln>
        <a:effectLst>
          <a:glow rad="139700">
            <a:schemeClr val="accent6">
              <a:satMod val="175000"/>
              <a:alpha val="40000"/>
            </a:schemeClr>
          </a:glow>
        </a:effectLst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b="0" kern="1200" dirty="0" smtClean="0">
              <a:latin typeface="Arial Rounded MT Bold" pitchFamily="34" charset="0"/>
            </a:rPr>
            <a:t>Imparting on Driving, Flying, Navigating such vehicles or conveyances</a:t>
          </a:r>
          <a:endParaRPr lang="en-IN" sz="1600" b="0" kern="1200" dirty="0">
            <a:latin typeface="Arial Rounded MT Bold" pitchFamily="34" charset="0"/>
          </a:endParaRPr>
        </a:p>
      </dsp:txBody>
      <dsp:txXfrm>
        <a:off x="5621092" y="50801"/>
        <a:ext cx="1632887" cy="228391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385A4F-7C61-4800-80BF-BC811F83B916}">
      <dsp:nvSpPr>
        <dsp:cNvPr id="0" name=""/>
        <dsp:cNvSpPr/>
      </dsp:nvSpPr>
      <dsp:spPr>
        <a:xfrm>
          <a:off x="1374361" y="880839"/>
          <a:ext cx="2857960" cy="1286321"/>
        </a:xfrm>
        <a:prstGeom prst="roundRect">
          <a:avLst>
            <a:gd name="adj" fmla="val 10000"/>
          </a:avLst>
        </a:prstGeom>
        <a:solidFill>
          <a:schemeClr val="lt1"/>
        </a:solidFill>
        <a:ln w="19050" cap="flat" cmpd="sng" algn="ctr">
          <a:solidFill>
            <a:schemeClr val="accent2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300" kern="1200" dirty="0" smtClean="0">
              <a:effectLst/>
            </a:rPr>
            <a:t>Inputs / </a:t>
          </a:r>
        </a:p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300" kern="1200" dirty="0" smtClean="0">
              <a:effectLst/>
            </a:rPr>
            <a:t>Capital </a:t>
          </a:r>
          <a:r>
            <a:rPr lang="en-IN" sz="3300" kern="1200" dirty="0">
              <a:effectLst/>
            </a:rPr>
            <a:t>Goods</a:t>
          </a:r>
          <a:endParaRPr lang="en-US" sz="3300" kern="1200" dirty="0">
            <a:effectLst/>
          </a:endParaRPr>
        </a:p>
      </dsp:txBody>
      <dsp:txXfrm>
        <a:off x="1412036" y="918514"/>
        <a:ext cx="2782610" cy="1210971"/>
      </dsp:txXfrm>
    </dsp:sp>
    <dsp:sp modelId="{3B5943FE-3791-4D86-9A6E-C12281E03C06}">
      <dsp:nvSpPr>
        <dsp:cNvPr id="0" name=""/>
        <dsp:cNvSpPr/>
      </dsp:nvSpPr>
      <dsp:spPr>
        <a:xfrm rot="19517655">
          <a:off x="4107264" y="1081131"/>
          <a:ext cx="1405827" cy="85313"/>
        </a:xfrm>
        <a:custGeom>
          <a:avLst/>
          <a:gdLst/>
          <a:ahLst/>
          <a:cxnLst/>
          <a:rect l="0" t="0" r="0" b="0"/>
          <a:pathLst>
            <a:path>
              <a:moveTo>
                <a:pt x="0" y="42656"/>
              </a:moveTo>
              <a:lnTo>
                <a:pt x="1405827" y="42656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775032" y="1088642"/>
        <a:ext cx="70291" cy="70291"/>
      </dsp:txXfrm>
    </dsp:sp>
    <dsp:sp modelId="{78E2E67C-DB16-478F-9958-2393F191A03A}">
      <dsp:nvSpPr>
        <dsp:cNvPr id="0" name=""/>
        <dsp:cNvSpPr/>
      </dsp:nvSpPr>
      <dsp:spPr>
        <a:xfrm>
          <a:off x="5388033" y="31499"/>
          <a:ext cx="2381604" cy="1384152"/>
        </a:xfrm>
        <a:prstGeom prst="roundRect">
          <a:avLst>
            <a:gd name="adj" fmla="val 10000"/>
          </a:avLst>
        </a:prstGeom>
        <a:solidFill>
          <a:schemeClr val="lt1"/>
        </a:solidFill>
        <a:ln w="19050" cap="flat" cmpd="sng" algn="ctr">
          <a:solidFill>
            <a:schemeClr val="accent5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/>
            <a:t>Directly</a:t>
          </a:r>
        </a:p>
      </dsp:txBody>
      <dsp:txXfrm>
        <a:off x="5428573" y="72039"/>
        <a:ext cx="2300524" cy="1303072"/>
      </dsp:txXfrm>
    </dsp:sp>
    <dsp:sp modelId="{3742AAC0-9E2F-464A-8552-F8DFE6C3DE23}">
      <dsp:nvSpPr>
        <dsp:cNvPr id="0" name=""/>
        <dsp:cNvSpPr/>
      </dsp:nvSpPr>
      <dsp:spPr>
        <a:xfrm rot="2082345">
          <a:off x="4107264" y="1881555"/>
          <a:ext cx="1405827" cy="85313"/>
        </a:xfrm>
        <a:custGeom>
          <a:avLst/>
          <a:gdLst/>
          <a:ahLst/>
          <a:cxnLst/>
          <a:rect l="0" t="0" r="0" b="0"/>
          <a:pathLst>
            <a:path>
              <a:moveTo>
                <a:pt x="0" y="42656"/>
              </a:moveTo>
              <a:lnTo>
                <a:pt x="1405827" y="42656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775032" y="1889066"/>
        <a:ext cx="70291" cy="70291"/>
      </dsp:txXfrm>
    </dsp:sp>
    <dsp:sp modelId="{0D03AE30-5932-4FA9-8962-A8FD4269E58B}">
      <dsp:nvSpPr>
        <dsp:cNvPr id="0" name=""/>
        <dsp:cNvSpPr/>
      </dsp:nvSpPr>
      <dsp:spPr>
        <a:xfrm>
          <a:off x="5388033" y="1632348"/>
          <a:ext cx="2381604" cy="1384152"/>
        </a:xfrm>
        <a:prstGeom prst="roundRect">
          <a:avLst>
            <a:gd name="adj" fmla="val 10000"/>
          </a:avLst>
        </a:prstGeom>
        <a:solidFill>
          <a:schemeClr val="lt1"/>
        </a:solidFill>
        <a:ln w="19050" cap="flat" cmpd="sng" algn="ctr">
          <a:solidFill>
            <a:schemeClr val="accent5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/>
            <a:t>Principal's              "Place of Business"</a:t>
          </a:r>
        </a:p>
      </dsp:txBody>
      <dsp:txXfrm>
        <a:off x="5428573" y="1672888"/>
        <a:ext cx="2300524" cy="13030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2F4962-3628-444B-853C-1C0935E0C13B}" type="datetimeFigureOut">
              <a:rPr lang="en-US" smtClean="0"/>
              <a:pPr/>
              <a:t>6/24/2017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22262B-1EAD-4F1D-B8A8-A5AB4DC3A5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456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04369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262B-1EAD-4F1D-B8A8-A5AB4DC3A534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IN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IN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IN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IN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IN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IN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IN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C9F723B-AFA7-4223-9BAB-995B4AD67C28}" type="datetimeFigureOut">
              <a:rPr lang="en-IN" smtClean="0"/>
              <a:pPr/>
              <a:t>24-06-2017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CBDF26B-83C8-4853-8329-304DA903491B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15.gif"/><Relationship Id="rId4" Type="http://schemas.openxmlformats.org/officeDocument/2006/relationships/image" Target="../media/image14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8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9.xml"/><Relationship Id="rId5" Type="http://schemas.openxmlformats.org/officeDocument/2006/relationships/image" Target="../media/image14.wmf"/><Relationship Id="rId4" Type="http://schemas.openxmlformats.org/officeDocument/2006/relationships/image" Target="../media/image13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9.xml"/><Relationship Id="rId4" Type="http://schemas.openxmlformats.org/officeDocument/2006/relationships/image" Target="../media/image1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9.xml"/><Relationship Id="rId4" Type="http://schemas.openxmlformats.org/officeDocument/2006/relationships/image" Target="../media/image1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21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20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90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9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03648" y="1772816"/>
            <a:ext cx="65580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INPUT TAX CREDIT</a:t>
            </a:r>
            <a:endParaRPr 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08794" y="3810000"/>
            <a:ext cx="8276625" cy="176971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CHAPTER V</a:t>
            </a:r>
          </a:p>
          <a:p>
            <a:pPr algn="ctr">
              <a:lnSpc>
                <a:spcPct val="250000"/>
              </a:lnSpc>
            </a:pPr>
            <a:r>
              <a:rPr lang="en-US" sz="2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The Central Goods &amp; Service Tax 2017</a:t>
            </a:r>
            <a:endParaRPr lang="en-US" sz="26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82686" y="5638800"/>
            <a:ext cx="377551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- </a:t>
            </a:r>
            <a:r>
              <a:rPr lang="en-US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Sayee</a:t>
            </a:r>
            <a:r>
              <a:rPr lang="en-U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Prem. K</a:t>
            </a:r>
            <a:endParaRPr lang="en-US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035164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Program Files\Microsoft Office\MEDIA\CAGCAT10\j0292020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8972" y="1044689"/>
            <a:ext cx="1869034" cy="1773936"/>
          </a:xfrm>
          <a:prstGeom prst="rect">
            <a:avLst/>
          </a:prstGeom>
          <a:noFill/>
        </p:spPr>
      </p:pic>
      <p:pic>
        <p:nvPicPr>
          <p:cNvPr id="3" name="Picture 3" descr="C:\Program Files\Microsoft Office\MEDIA\CAGCAT10\j0195384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2523" y="1037082"/>
            <a:ext cx="1795882" cy="1833372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4669640" y="2976645"/>
            <a:ext cx="4052713" cy="43088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Recipient of Goods/Services</a:t>
            </a:r>
            <a:endParaRPr lang="en-US" sz="2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39116" y="2908496"/>
            <a:ext cx="43332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Supplier of Goods/Services*</a:t>
            </a:r>
            <a:endParaRPr lang="en-US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Notched Right Arrow 5"/>
          <p:cNvSpPr/>
          <p:nvPr/>
        </p:nvSpPr>
        <p:spPr>
          <a:xfrm>
            <a:off x="3744380" y="1283957"/>
            <a:ext cx="1524000" cy="4572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TextBox 6"/>
          <p:cNvSpPr txBox="1"/>
          <p:nvPr/>
        </p:nvSpPr>
        <p:spPr>
          <a:xfrm>
            <a:off x="3461773" y="873615"/>
            <a:ext cx="20680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 smtClean="0"/>
              <a:t>ISSUES INVOICE</a:t>
            </a:r>
            <a:endParaRPr lang="en-IN" sz="2000" b="1" dirty="0"/>
          </a:p>
        </p:txBody>
      </p:sp>
      <p:sp>
        <p:nvSpPr>
          <p:cNvPr id="9" name="Vertical Scroll 8"/>
          <p:cNvSpPr/>
          <p:nvPr/>
        </p:nvSpPr>
        <p:spPr>
          <a:xfrm>
            <a:off x="3668180" y="1875318"/>
            <a:ext cx="1600200" cy="1087768"/>
          </a:xfrm>
          <a:prstGeom prst="vertic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dirty="0" smtClean="0"/>
              <a:t>INVOICE</a:t>
            </a:r>
          </a:p>
        </p:txBody>
      </p:sp>
      <p:pic>
        <p:nvPicPr>
          <p:cNvPr id="13" name="Picture 2" descr="C:\Program Files\Microsoft Office\MEDIA\CAGCAT10\j0300520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62487" y="3839320"/>
            <a:ext cx="1811585" cy="1376011"/>
          </a:xfrm>
          <a:prstGeom prst="rect">
            <a:avLst/>
          </a:prstGeom>
          <a:noFill/>
        </p:spPr>
      </p:pic>
      <p:sp>
        <p:nvSpPr>
          <p:cNvPr id="18" name="Bent-Up Arrow 17"/>
          <p:cNvSpPr/>
          <p:nvPr/>
        </p:nvSpPr>
        <p:spPr>
          <a:xfrm rot="16200000" flipH="1">
            <a:off x="6048296" y="3686783"/>
            <a:ext cx="1295400" cy="1066800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Bent-Up Arrow 18"/>
          <p:cNvSpPr/>
          <p:nvPr/>
        </p:nvSpPr>
        <p:spPr>
          <a:xfrm flipH="1">
            <a:off x="1714500" y="3771900"/>
            <a:ext cx="1295400" cy="1066800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28578" y="5980330"/>
            <a:ext cx="84728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*Except </a:t>
            </a:r>
            <a:r>
              <a:rPr lang="en-US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</a:t>
            </a:r>
            <a:r>
              <a:rPr lang="en-U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upplies on which tax is payable on reverse charge basis</a:t>
            </a:r>
            <a:endParaRPr lang="en-US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927740" y="5215331"/>
            <a:ext cx="774111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Should pay within 180 days</a:t>
            </a:r>
            <a:endParaRPr lang="en-US" sz="36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97414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7" grpId="0"/>
      <p:bldP spid="9" grpId="0" animBg="1"/>
      <p:bldP spid="18" grpId="0" animBg="1"/>
      <p:bldP spid="19" grpId="0" animBg="1"/>
      <p:bldP spid="14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Program Files\Microsoft Office\MEDIA\CAGCAT10\j0195384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2988" y="1022937"/>
            <a:ext cx="1219200" cy="1244651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5005496" y="1336073"/>
            <a:ext cx="254749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Recipient of </a:t>
            </a:r>
          </a:p>
          <a:p>
            <a:pPr algn="ctr"/>
            <a:r>
              <a:rPr lang="en-US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Goods/Services</a:t>
            </a:r>
            <a:endParaRPr lang="en-US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473909" y="3503980"/>
            <a:ext cx="302999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ITC + Interest</a:t>
            </a:r>
            <a:endParaRPr lang="en-US" sz="3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75434" y="1208968"/>
            <a:ext cx="445666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ITC availed by</a:t>
            </a:r>
            <a:endParaRPr lang="en-US" sz="4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049451" y="2438400"/>
            <a:ext cx="708719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Becomes Output tax liability</a:t>
            </a:r>
            <a:endParaRPr lang="en-US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15582" y="3491778"/>
            <a:ext cx="342914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LiablE</a:t>
            </a:r>
            <a:r>
              <a:rPr lang="en-US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to pay</a:t>
            </a:r>
            <a:endParaRPr lang="en-US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1" name="Picture 10" descr="C:\Program Files\Microsoft Office\MEDIA\CAGCAT10\j0195384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7591" y="3270409"/>
            <a:ext cx="1066800" cy="1089070"/>
          </a:xfrm>
          <a:prstGeom prst="rect">
            <a:avLst/>
          </a:prstGeom>
          <a:noFill/>
        </p:spPr>
      </p:pic>
      <p:sp>
        <p:nvSpPr>
          <p:cNvPr id="12" name="Rectangle 11"/>
          <p:cNvSpPr/>
          <p:nvPr/>
        </p:nvSpPr>
        <p:spPr>
          <a:xfrm>
            <a:off x="509365" y="524230"/>
            <a:ext cx="250187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IF NOT,</a:t>
            </a:r>
            <a:endParaRPr lang="en-US" sz="36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892386" y="4657104"/>
            <a:ext cx="6952544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Such Output-tax can be taken </a:t>
            </a:r>
          </a:p>
          <a:p>
            <a:r>
              <a:rPr 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as credit subsequently </a:t>
            </a:r>
            <a:endParaRPr lang="en-IN" sz="3200" dirty="0"/>
          </a:p>
        </p:txBody>
      </p:sp>
      <p:sp>
        <p:nvSpPr>
          <p:cNvPr id="14" name="Rectangle 13"/>
          <p:cNvSpPr/>
          <p:nvPr/>
        </p:nvSpPr>
        <p:spPr>
          <a:xfrm>
            <a:off x="445435" y="4579283"/>
            <a:ext cx="157014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Note:</a:t>
            </a:r>
            <a:endParaRPr lang="en-US" sz="36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95027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7" grpId="1"/>
      <p:bldP spid="8" grpId="0"/>
      <p:bldP spid="9" grpId="0"/>
      <p:bldP spid="10" grpId="0"/>
      <p:bldP spid="12" grpId="0"/>
      <p:bldP spid="2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14872" y="476671"/>
            <a:ext cx="798007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8.Depreciation on Capital Goods </a:t>
            </a:r>
          </a:p>
          <a:p>
            <a:pPr algn="ctr"/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 INCOME TAX</a:t>
            </a:r>
            <a:endParaRPr 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6" name="Picture 2" descr="C:\Users\MSSUser\Desktop\x-mark-4-512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872" y="1797876"/>
            <a:ext cx="762000" cy="762000"/>
          </a:xfrm>
          <a:prstGeom prst="rect">
            <a:avLst/>
          </a:prstGeom>
          <a:noFill/>
        </p:spPr>
      </p:pic>
      <p:pic>
        <p:nvPicPr>
          <p:cNvPr id="1027" name="Picture 3" descr="C:\Users\MSSUser\Desktop\Check_mark_23x20_02.sv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59234" y="1645476"/>
            <a:ext cx="623887" cy="914400"/>
          </a:xfrm>
          <a:prstGeom prst="rect">
            <a:avLst/>
          </a:prstGeom>
          <a:noFill/>
        </p:spPr>
      </p:pic>
      <p:cxnSp>
        <p:nvCxnSpPr>
          <p:cNvPr id="7" name="Straight Arrow Connector 6"/>
          <p:cNvCxnSpPr/>
          <p:nvPr/>
        </p:nvCxnSpPr>
        <p:spPr>
          <a:xfrm>
            <a:off x="4535521" y="2178876"/>
            <a:ext cx="19050" cy="41148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-32426" y="2819400"/>
            <a:ext cx="4495800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Bookman Old Style" pitchFamily="18" charset="0"/>
              </a:rPr>
              <a:t>COST OF </a:t>
            </a:r>
          </a:p>
          <a:p>
            <a:r>
              <a:rPr lang="en-US" dirty="0" smtClean="0">
                <a:latin typeface="Bookman Old Style" pitchFamily="18" charset="0"/>
              </a:rPr>
              <a:t>CAPITAL GOODS</a:t>
            </a:r>
            <a:r>
              <a:rPr lang="en-US" sz="2000" dirty="0" smtClean="0">
                <a:latin typeface="Bookman Old Style" pitchFamily="18" charset="0"/>
              </a:rPr>
              <a:t> 	</a:t>
            </a:r>
            <a:r>
              <a:rPr lang="en-US" sz="2000" dirty="0" err="1" smtClean="0">
                <a:latin typeface="Bookman Old Style" pitchFamily="18" charset="0"/>
              </a:rPr>
              <a:t>Rs</a:t>
            </a:r>
            <a:r>
              <a:rPr lang="en-US" sz="2000" dirty="0" smtClean="0">
                <a:latin typeface="Bookman Old Style" pitchFamily="18" charset="0"/>
              </a:rPr>
              <a:t>. 50,000</a:t>
            </a:r>
          </a:p>
          <a:p>
            <a:endParaRPr lang="en-US" sz="2000" dirty="0">
              <a:latin typeface="Bookman Old Style" pitchFamily="18" charset="0"/>
            </a:endParaRPr>
          </a:p>
          <a:p>
            <a:r>
              <a:rPr lang="en-US" sz="2000" dirty="0" smtClean="0">
                <a:latin typeface="Bookman Old Style" pitchFamily="18" charset="0"/>
              </a:rPr>
              <a:t>ITC on CG @ 5% 	</a:t>
            </a:r>
            <a:r>
              <a:rPr lang="en-US" sz="2000" dirty="0" err="1" smtClean="0">
                <a:latin typeface="Bookman Old Style" pitchFamily="18" charset="0"/>
              </a:rPr>
              <a:t>Rs</a:t>
            </a:r>
            <a:r>
              <a:rPr lang="en-US" sz="2000" dirty="0" smtClean="0">
                <a:latin typeface="Bookman Old Style" pitchFamily="18" charset="0"/>
              </a:rPr>
              <a:t>.   2,500</a:t>
            </a:r>
          </a:p>
          <a:p>
            <a:endParaRPr lang="en-US" sz="2000" dirty="0">
              <a:latin typeface="Bookman Old Style" pitchFamily="18" charset="0"/>
            </a:endParaRPr>
          </a:p>
          <a:p>
            <a:r>
              <a:rPr lang="en-US" sz="2000" dirty="0" smtClean="0">
                <a:latin typeface="Bookman Old Style" pitchFamily="18" charset="0"/>
              </a:rPr>
              <a:t>ASSET VALUE </a:t>
            </a:r>
          </a:p>
          <a:p>
            <a:r>
              <a:rPr lang="en-US" sz="2000" dirty="0" smtClean="0">
                <a:latin typeface="Bookman Old Style" pitchFamily="18" charset="0"/>
              </a:rPr>
              <a:t>INCOME TAX 		</a:t>
            </a:r>
            <a:r>
              <a:rPr lang="en-US" sz="2000" dirty="0" err="1" smtClean="0">
                <a:latin typeface="Bookman Old Style" pitchFamily="18" charset="0"/>
              </a:rPr>
              <a:t>Rs</a:t>
            </a:r>
            <a:r>
              <a:rPr lang="en-US" sz="2000" dirty="0" smtClean="0">
                <a:latin typeface="Bookman Old Style" pitchFamily="18" charset="0"/>
              </a:rPr>
              <a:t>. 52,500</a:t>
            </a:r>
          </a:p>
          <a:p>
            <a:endParaRPr lang="en-US" sz="2000" dirty="0">
              <a:latin typeface="Bookman Old Style" pitchFamily="18" charset="0"/>
            </a:endParaRPr>
          </a:p>
          <a:p>
            <a:r>
              <a:rPr lang="en-US" sz="2000" dirty="0" smtClean="0">
                <a:latin typeface="Bookman Old Style" pitchFamily="18" charset="0"/>
              </a:rPr>
              <a:t>Depreciation @ 10%	 </a:t>
            </a:r>
            <a:r>
              <a:rPr lang="en-US" sz="2000" dirty="0" err="1" smtClean="0">
                <a:latin typeface="Bookman Old Style" pitchFamily="18" charset="0"/>
              </a:rPr>
              <a:t>Rs</a:t>
            </a:r>
            <a:r>
              <a:rPr lang="en-US" sz="2000" dirty="0" smtClean="0">
                <a:latin typeface="Bookman Old Style" pitchFamily="18" charset="0"/>
              </a:rPr>
              <a:t>.   5,250</a:t>
            </a:r>
            <a:endParaRPr lang="en-US" sz="2000" dirty="0">
              <a:latin typeface="Bookman Old Style" pitchFamily="18" charset="0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IN" dirty="0"/>
          </a:p>
        </p:txBody>
      </p:sp>
      <p:sp>
        <p:nvSpPr>
          <p:cNvPr id="8" name="TextBox 7"/>
          <p:cNvSpPr txBox="1"/>
          <p:nvPr/>
        </p:nvSpPr>
        <p:spPr>
          <a:xfrm>
            <a:off x="4648200" y="2830039"/>
            <a:ext cx="4495800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Bookman Old Style" pitchFamily="18" charset="0"/>
              </a:rPr>
              <a:t>COST OF </a:t>
            </a:r>
          </a:p>
          <a:p>
            <a:r>
              <a:rPr lang="en-US" dirty="0" smtClean="0">
                <a:latin typeface="Bookman Old Style" pitchFamily="18" charset="0"/>
              </a:rPr>
              <a:t>CAPITAL GOODS</a:t>
            </a:r>
            <a:r>
              <a:rPr lang="en-US" sz="2000" dirty="0" smtClean="0">
                <a:latin typeface="Bookman Old Style" pitchFamily="18" charset="0"/>
              </a:rPr>
              <a:t> 	</a:t>
            </a:r>
            <a:r>
              <a:rPr lang="en-US" sz="2000" dirty="0" err="1" smtClean="0">
                <a:latin typeface="Bookman Old Style" pitchFamily="18" charset="0"/>
              </a:rPr>
              <a:t>Rs</a:t>
            </a:r>
            <a:r>
              <a:rPr lang="en-US" sz="2000" dirty="0" smtClean="0">
                <a:latin typeface="Bookman Old Style" pitchFamily="18" charset="0"/>
              </a:rPr>
              <a:t>. 50,000</a:t>
            </a:r>
          </a:p>
          <a:p>
            <a:endParaRPr lang="en-US" sz="2000" dirty="0">
              <a:latin typeface="Bookman Old Style" pitchFamily="18" charset="0"/>
            </a:endParaRPr>
          </a:p>
          <a:p>
            <a:r>
              <a:rPr lang="en-US" sz="2000" dirty="0" smtClean="0">
                <a:latin typeface="Bookman Old Style" pitchFamily="18" charset="0"/>
              </a:rPr>
              <a:t>ITC on CG @ 5% 	</a:t>
            </a:r>
            <a:r>
              <a:rPr lang="en-US" sz="2000" dirty="0" err="1" smtClean="0">
                <a:latin typeface="Bookman Old Style" pitchFamily="18" charset="0"/>
              </a:rPr>
              <a:t>Rs</a:t>
            </a:r>
            <a:r>
              <a:rPr lang="en-US" sz="2000" dirty="0" smtClean="0">
                <a:latin typeface="Bookman Old Style" pitchFamily="18" charset="0"/>
              </a:rPr>
              <a:t>.   2,500</a:t>
            </a:r>
          </a:p>
          <a:p>
            <a:endParaRPr lang="en-US" sz="2000" dirty="0">
              <a:latin typeface="Bookman Old Style" pitchFamily="18" charset="0"/>
            </a:endParaRPr>
          </a:p>
          <a:p>
            <a:r>
              <a:rPr lang="en-US" sz="2000" dirty="0" smtClean="0">
                <a:latin typeface="Bookman Old Style" pitchFamily="18" charset="0"/>
              </a:rPr>
              <a:t>ASSET VALUE </a:t>
            </a:r>
          </a:p>
          <a:p>
            <a:r>
              <a:rPr lang="en-US" sz="2000" dirty="0" smtClean="0">
                <a:latin typeface="Bookman Old Style" pitchFamily="18" charset="0"/>
              </a:rPr>
              <a:t>INCOME TAX 		</a:t>
            </a:r>
            <a:r>
              <a:rPr lang="en-US" sz="2000" dirty="0" err="1" smtClean="0">
                <a:latin typeface="Bookman Old Style" pitchFamily="18" charset="0"/>
              </a:rPr>
              <a:t>Rs</a:t>
            </a:r>
            <a:r>
              <a:rPr lang="en-US" sz="2000" dirty="0" smtClean="0">
                <a:latin typeface="Bookman Old Style" pitchFamily="18" charset="0"/>
              </a:rPr>
              <a:t>. 50,000</a:t>
            </a:r>
          </a:p>
          <a:p>
            <a:endParaRPr lang="en-US" sz="2000" dirty="0">
              <a:latin typeface="Bookman Old Style" pitchFamily="18" charset="0"/>
            </a:endParaRPr>
          </a:p>
          <a:p>
            <a:r>
              <a:rPr lang="en-US" sz="2000" dirty="0" smtClean="0">
                <a:latin typeface="Bookman Old Style" pitchFamily="18" charset="0"/>
              </a:rPr>
              <a:t>Depreciation @ 10%	 </a:t>
            </a:r>
            <a:r>
              <a:rPr lang="en-US" sz="2000" dirty="0" err="1" smtClean="0">
                <a:latin typeface="Bookman Old Style" pitchFamily="18" charset="0"/>
              </a:rPr>
              <a:t>Rs</a:t>
            </a:r>
            <a:r>
              <a:rPr lang="en-US" sz="2000" dirty="0" smtClean="0">
                <a:latin typeface="Bookman Old Style" pitchFamily="18" charset="0"/>
              </a:rPr>
              <a:t>.   5,000</a:t>
            </a:r>
            <a:endParaRPr lang="en-US" sz="2000" dirty="0">
              <a:latin typeface="Bookman Old Style" pitchFamily="18" charset="0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959819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9688" y="332656"/>
            <a:ext cx="8337521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9.Validity of invoices to Claim ITC</a:t>
            </a:r>
            <a:endParaRPr lang="en-US" sz="4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Vertical Scroll 4"/>
          <p:cNvSpPr/>
          <p:nvPr/>
        </p:nvSpPr>
        <p:spPr>
          <a:xfrm>
            <a:off x="152400" y="2051560"/>
            <a:ext cx="1981200" cy="2215640"/>
          </a:xfrm>
          <a:prstGeom prst="vertic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dirty="0" smtClean="0"/>
              <a:t>INVOICE</a:t>
            </a:r>
          </a:p>
          <a:p>
            <a:pPr algn="ctr"/>
            <a:endParaRPr lang="en-IN" dirty="0" smtClean="0"/>
          </a:p>
          <a:p>
            <a:pPr algn="ctr"/>
            <a:r>
              <a:rPr lang="en-IN" dirty="0" smtClean="0"/>
              <a:t>F.Y.2017-18</a:t>
            </a:r>
            <a:endParaRPr lang="en-IN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599818135"/>
              </p:ext>
            </p:extLst>
          </p:nvPr>
        </p:nvGraphicFramePr>
        <p:xfrm>
          <a:off x="2133600" y="2209800"/>
          <a:ext cx="6288360" cy="2968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ectangle 5"/>
          <p:cNvSpPr/>
          <p:nvPr/>
        </p:nvSpPr>
        <p:spPr>
          <a:xfrm>
            <a:off x="1752600" y="5181600"/>
            <a:ext cx="677461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Whichever is Earlier</a:t>
            </a:r>
            <a:endParaRPr lang="en-US" sz="4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36142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50D3EB5-E1BD-48FB-B1B9-4084BB9E11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graphicEl>
                                              <a:dgm id="{C50D3EB5-E1BD-48FB-B1B9-4084BB9E11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671FD53-7C96-40DA-A1DB-B9F9F59747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>
                                            <p:graphicEl>
                                              <a:dgm id="{B671FD53-7C96-40DA-A1DB-B9F9F59747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D9984B0-0B6B-48FF-AD8B-7952EBE6A9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">
                                            <p:graphicEl>
                                              <a:dgm id="{6D9984B0-0B6B-48FF-AD8B-7952EBE6A9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D74B98A-BF9B-4014-95F8-8575D2C437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7">
                                            <p:graphicEl>
                                              <a:dgm id="{5D74B98A-BF9B-4014-95F8-8575D2C437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Graphic spid="7" grpId="0">
        <p:bldSub>
          <a:bldDgm bld="lvlOne"/>
        </p:bldSub>
      </p:bldGraphic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419872" y="548680"/>
            <a:ext cx="26372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Case A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628622028"/>
              </p:ext>
            </p:extLst>
          </p:nvPr>
        </p:nvGraphicFramePr>
        <p:xfrm>
          <a:off x="1122487" y="1709474"/>
          <a:ext cx="7008440" cy="3976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24744" y="5661248"/>
            <a:ext cx="7920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 smtClean="0"/>
              <a:t>ITC is available for BUSINESS PURPOSES ONLY</a:t>
            </a:r>
            <a:endParaRPr lang="en-IN" sz="2800" dirty="0"/>
          </a:p>
        </p:txBody>
      </p:sp>
    </p:spTree>
    <p:extLst>
      <p:ext uri="{BB962C8B-B14F-4D97-AF65-F5344CB8AC3E}">
        <p14:creationId xmlns:p14="http://schemas.microsoft.com/office/powerpoint/2010/main" val="702687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7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7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7" grpId="0">
        <p:bldSub>
          <a:bldChart bld="category"/>
        </p:bldSub>
      </p:bldGraphic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475175" y="548680"/>
            <a:ext cx="25266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Case B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500973375"/>
              </p:ext>
            </p:extLst>
          </p:nvPr>
        </p:nvGraphicFramePr>
        <p:xfrm>
          <a:off x="251520" y="1700808"/>
          <a:ext cx="4879342" cy="35197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Notched Right Arrow 6"/>
          <p:cNvSpPr/>
          <p:nvPr/>
        </p:nvSpPr>
        <p:spPr>
          <a:xfrm>
            <a:off x="5292080" y="3429000"/>
            <a:ext cx="709749" cy="2880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TextBox 7"/>
          <p:cNvSpPr txBox="1"/>
          <p:nvPr/>
        </p:nvSpPr>
        <p:spPr>
          <a:xfrm>
            <a:off x="6249838" y="3280628"/>
            <a:ext cx="187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600" dirty="0" smtClean="0"/>
              <a:t>Includes ZERO RATED SUPPLY</a:t>
            </a:r>
            <a:endParaRPr lang="en-IN" sz="1600" dirty="0"/>
          </a:p>
        </p:txBody>
      </p:sp>
      <p:sp>
        <p:nvSpPr>
          <p:cNvPr id="9" name="Notched Right Arrow 8"/>
          <p:cNvSpPr/>
          <p:nvPr/>
        </p:nvSpPr>
        <p:spPr>
          <a:xfrm>
            <a:off x="5292080" y="4095322"/>
            <a:ext cx="709749" cy="269781"/>
          </a:xfrm>
          <a:prstGeom prst="notched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TextBox 9"/>
          <p:cNvSpPr txBox="1"/>
          <p:nvPr/>
        </p:nvSpPr>
        <p:spPr>
          <a:xfrm>
            <a:off x="6217865" y="3870871"/>
            <a:ext cx="21602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600" dirty="0" smtClean="0"/>
              <a:t>Includes Supply taxed on  Reverse Charge Basis, transaction in securities, sale of land &amp; building</a:t>
            </a:r>
            <a:endParaRPr lang="en-IN" sz="1600" dirty="0"/>
          </a:p>
        </p:txBody>
      </p:sp>
      <p:sp>
        <p:nvSpPr>
          <p:cNvPr id="11" name="Rectangle 10"/>
          <p:cNvSpPr/>
          <p:nvPr/>
        </p:nvSpPr>
        <p:spPr>
          <a:xfrm>
            <a:off x="720080" y="5589240"/>
            <a:ext cx="78123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400" dirty="0"/>
              <a:t>ITC </a:t>
            </a:r>
            <a:r>
              <a:rPr lang="en-IN" sz="2400" dirty="0" smtClean="0"/>
              <a:t>is available for TAXABLE SUPPLY ONLY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635265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5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5" grpId="0">
        <p:bldSub>
          <a:bldChart bld="category"/>
        </p:bldSub>
      </p:bldGraphic>
      <p:bldP spid="7" grpId="0" animBg="1"/>
      <p:bldP spid="8" grpId="0"/>
      <p:bldP spid="9" grpId="0" animBg="1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8321" y="1730196"/>
            <a:ext cx="3365567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2000" dirty="0"/>
              <a:t>Supplying Services by way of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07904" y="1730196"/>
            <a:ext cx="2387712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2000" dirty="0"/>
              <a:t>Accepting Deposits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28184" y="1730196"/>
            <a:ext cx="2448272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2000" dirty="0"/>
              <a:t>Extending Loans &amp; Advances</a:t>
            </a:r>
          </a:p>
        </p:txBody>
      </p:sp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2601069780"/>
              </p:ext>
            </p:extLst>
          </p:nvPr>
        </p:nvGraphicFramePr>
        <p:xfrm>
          <a:off x="213774" y="2636912"/>
          <a:ext cx="4464496" cy="3024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Folded Corner 10"/>
          <p:cNvSpPr/>
          <p:nvPr/>
        </p:nvSpPr>
        <p:spPr>
          <a:xfrm>
            <a:off x="5898447" y="3902568"/>
            <a:ext cx="3168352" cy="2147466"/>
          </a:xfrm>
          <a:prstGeom prst="foldedCorne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sz="2800" dirty="0" smtClean="0"/>
              <a:t>AVAIL 50% of ADMISSIBLE ITC EVERY MONTH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98321" y="995372"/>
            <a:ext cx="7284302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r>
              <a:rPr lang="en-IN" sz="2800" dirty="0"/>
              <a:t>Banks/Financial Institutions including NBFCs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427984" y="3573016"/>
            <a:ext cx="12474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OR</a:t>
            </a:r>
            <a:endParaRPr 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6245451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200" b="1" dirty="0" smtClean="0"/>
              <a:t>NOTE: </a:t>
            </a:r>
            <a:r>
              <a:rPr lang="en-IN" sz="2200" dirty="0" smtClean="0"/>
              <a:t>The option once exercised is same throughout that Financial Year</a:t>
            </a:r>
            <a:endParaRPr lang="en-IN" sz="2200" dirty="0"/>
          </a:p>
        </p:txBody>
      </p:sp>
      <p:sp>
        <p:nvSpPr>
          <p:cNvPr id="10" name="Folded Corner 9"/>
          <p:cNvSpPr/>
          <p:nvPr/>
        </p:nvSpPr>
        <p:spPr>
          <a:xfrm>
            <a:off x="5904548" y="2735560"/>
            <a:ext cx="3168352" cy="821314"/>
          </a:xfrm>
          <a:prstGeom prst="foldedCorne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sz="2400" dirty="0" smtClean="0"/>
              <a:t>Furnish details in FORM GSTR-2</a:t>
            </a:r>
          </a:p>
        </p:txBody>
      </p:sp>
    </p:spTree>
    <p:extLst>
      <p:ext uri="{BB962C8B-B14F-4D97-AF65-F5344CB8AC3E}">
        <p14:creationId xmlns:p14="http://schemas.microsoft.com/office/powerpoint/2010/main" val="2717641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9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9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9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Graphic spid="9" grpId="0">
        <p:bldSub>
          <a:bldChart bld="category"/>
        </p:bldSub>
      </p:bldGraphic>
      <p:bldP spid="11" grpId="0" animBg="1"/>
      <p:bldP spid="12" grpId="0" animBg="1"/>
      <p:bldP spid="13" grpId="0"/>
      <p:bldP spid="14" grpId="0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764704"/>
            <a:ext cx="824296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BLOCKED CREDITS/INELIGIBLE ITC</a:t>
            </a:r>
            <a:endParaRPr lang="en-US" sz="40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30019" y="1472590"/>
            <a:ext cx="6984776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arenR"/>
            </a:pPr>
            <a:r>
              <a:rPr lang="en-IN" sz="2000" dirty="0" smtClean="0"/>
              <a:t>TAX PAID U/S 10 (Composition Levy)</a:t>
            </a:r>
          </a:p>
          <a:p>
            <a:pPr marL="342900" indent="-342900">
              <a:buFont typeface="+mj-lt"/>
              <a:buAutoNum type="arabicParenR"/>
            </a:pPr>
            <a:r>
              <a:rPr lang="en-IN" sz="2000" dirty="0"/>
              <a:t>Personal Consumption</a:t>
            </a:r>
          </a:p>
          <a:p>
            <a:pPr marL="342900" lvl="0" indent="-342900">
              <a:buFont typeface="+mj-lt"/>
              <a:buAutoNum type="arabicParenR"/>
            </a:pPr>
            <a:r>
              <a:rPr lang="en-US" sz="2000" dirty="0" smtClean="0"/>
              <a:t>Supplies received </a:t>
            </a:r>
            <a:r>
              <a:rPr lang="en-US" sz="2000" dirty="0"/>
              <a:t>by a non-resident taxable person except on goods imported by him</a:t>
            </a:r>
            <a:endParaRPr lang="en-IN" sz="2000" dirty="0"/>
          </a:p>
          <a:p>
            <a:pPr marL="342900" indent="-342900">
              <a:buFont typeface="+mj-lt"/>
              <a:buAutoNum type="arabicParenR"/>
            </a:pPr>
            <a:r>
              <a:rPr lang="en-IN" sz="2000" dirty="0" smtClean="0"/>
              <a:t>Goods </a:t>
            </a:r>
          </a:p>
          <a:p>
            <a:pPr marL="800100" lvl="1" indent="-342900">
              <a:buFont typeface="Courier New" pitchFamily="49" charset="0"/>
              <a:buChar char="o"/>
            </a:pPr>
            <a:r>
              <a:rPr lang="en-IN" sz="2000" dirty="0" smtClean="0"/>
              <a:t>LOST, </a:t>
            </a:r>
          </a:p>
          <a:p>
            <a:pPr marL="800100" lvl="1" indent="-342900">
              <a:buFont typeface="Courier New" pitchFamily="49" charset="0"/>
              <a:buChar char="o"/>
            </a:pPr>
            <a:r>
              <a:rPr lang="en-IN" sz="2000" dirty="0" smtClean="0"/>
              <a:t>STOLEN, </a:t>
            </a:r>
          </a:p>
          <a:p>
            <a:pPr marL="800100" lvl="1" indent="-342900">
              <a:buFont typeface="Courier New" pitchFamily="49" charset="0"/>
              <a:buChar char="o"/>
            </a:pPr>
            <a:r>
              <a:rPr lang="en-IN" sz="2000" dirty="0" smtClean="0"/>
              <a:t>DESTROYED,</a:t>
            </a:r>
          </a:p>
          <a:p>
            <a:pPr marL="800100" lvl="1" indent="-342900">
              <a:buFont typeface="Courier New" pitchFamily="49" charset="0"/>
              <a:buChar char="o"/>
            </a:pPr>
            <a:r>
              <a:rPr lang="en-IN" sz="2000" dirty="0" smtClean="0"/>
              <a:t>Written Off</a:t>
            </a:r>
          </a:p>
          <a:p>
            <a:pPr marL="800100" lvl="1" indent="-342900">
              <a:buFont typeface="Courier New" pitchFamily="49" charset="0"/>
              <a:buChar char="o"/>
            </a:pPr>
            <a:r>
              <a:rPr lang="en-IN" sz="2000" dirty="0" smtClean="0"/>
              <a:t>Disposed of by way of Gift or Free Samples</a:t>
            </a:r>
          </a:p>
          <a:p>
            <a:pPr marL="342900" indent="-342900">
              <a:buFont typeface="+mj-lt"/>
              <a:buAutoNum type="arabicParenR"/>
            </a:pPr>
            <a:r>
              <a:rPr lang="en-IN" sz="2000" dirty="0" smtClean="0"/>
              <a:t>Any Tax Paid U/S 74, 129 or 130</a:t>
            </a:r>
          </a:p>
          <a:p>
            <a:pPr marL="342900" indent="-342900">
              <a:buFont typeface="+mj-lt"/>
              <a:buAutoNum type="arabicParenR"/>
            </a:pPr>
            <a:r>
              <a:rPr lang="en-IN" sz="2000" dirty="0" smtClean="0"/>
              <a:t>Works Contract Services when supplied for construction of Immovable Property (other than P&amp;M), except where it is an input for further supply of Works Contract Services.</a:t>
            </a:r>
          </a:p>
          <a:p>
            <a:pPr marL="800100" lvl="1" indent="-342900">
              <a:buFont typeface="Courier New" pitchFamily="49" charset="0"/>
              <a:buChar char="o"/>
            </a:pPr>
            <a:endParaRPr lang="en-IN" sz="2000" dirty="0"/>
          </a:p>
        </p:txBody>
      </p:sp>
    </p:spTree>
    <p:extLst>
      <p:ext uri="{BB962C8B-B14F-4D97-AF65-F5344CB8AC3E}">
        <p14:creationId xmlns:p14="http://schemas.microsoft.com/office/powerpoint/2010/main" val="2650191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897703845"/>
              </p:ext>
            </p:extLst>
          </p:nvPr>
        </p:nvGraphicFramePr>
        <p:xfrm>
          <a:off x="1099307" y="2420888"/>
          <a:ext cx="7377434" cy="37351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990600" y="1828800"/>
            <a:ext cx="784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6) ITC ineligible on Motor Vehicles and Other Conveyances Except</a:t>
            </a:r>
            <a:endParaRPr lang="en-IN" dirty="0"/>
          </a:p>
        </p:txBody>
      </p:sp>
      <p:sp>
        <p:nvSpPr>
          <p:cNvPr id="7" name="Rectangle 6"/>
          <p:cNvSpPr/>
          <p:nvPr/>
        </p:nvSpPr>
        <p:spPr>
          <a:xfrm>
            <a:off x="439144" y="764703"/>
            <a:ext cx="8400056" cy="61555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BLOCKED CREDITS/INELIGIBLE ITC Cont.,</a:t>
            </a:r>
            <a:endParaRPr lang="en-US" sz="3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9462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4F131B7-F467-4D25-A0E9-56599144A8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">
                                            <p:graphicEl>
                                              <a:dgm id="{74F131B7-F467-4D25-A0E9-56599144A8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E5E9D73-EBDC-4F45-BA47-AE60EA7DC8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5">
                                            <p:graphicEl>
                                              <a:dgm id="{FE5E9D73-EBDC-4F45-BA47-AE60EA7DC8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80FE6E9-6A83-429F-B9B3-AF7353B252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">
                                            <p:graphicEl>
                                              <a:dgm id="{880FE6E9-6A83-429F-B9B3-AF7353B2523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1A17C0E-C0E5-477D-B46D-DE3470B659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5">
                                            <p:graphicEl>
                                              <a:dgm id="{41A17C0E-C0E5-477D-B46D-DE3470B659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95F4FC0-8954-4A7F-A26F-A525A7FB05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5">
                                            <p:graphicEl>
                                              <a:dgm id="{395F4FC0-8954-4A7F-A26F-A525A7FB05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lvlOne"/>
        </p:bldSub>
      </p:bldGraphic>
      <p:bldP spid="6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403648" y="1844824"/>
            <a:ext cx="6768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7) a) ITC is ineligible on Supply of Goods &amp; Services on</a:t>
            </a:r>
            <a:endParaRPr lang="en-IN" dirty="0"/>
          </a:p>
        </p:txBody>
      </p:sp>
      <p:sp>
        <p:nvSpPr>
          <p:cNvPr id="7" name="TextBox 6"/>
          <p:cNvSpPr txBox="1"/>
          <p:nvPr/>
        </p:nvSpPr>
        <p:spPr>
          <a:xfrm>
            <a:off x="3401045" y="2326035"/>
            <a:ext cx="49685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IN" dirty="0" smtClean="0"/>
              <a:t>Food &amp; Beverages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IN" dirty="0" smtClean="0"/>
              <a:t>Outdoor Catering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IN" dirty="0" smtClean="0"/>
              <a:t>Beauty Treatment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IN" dirty="0" smtClean="0"/>
              <a:t>Health Services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IN" dirty="0" smtClean="0"/>
              <a:t>Cosmetic &amp;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IN" dirty="0" smtClean="0"/>
              <a:t>Plastic Surgery</a:t>
            </a:r>
            <a:endParaRPr lang="en-IN" dirty="0"/>
          </a:p>
        </p:txBody>
      </p:sp>
      <p:sp>
        <p:nvSpPr>
          <p:cNvPr id="9" name="Flowchart: Magnetic Disk 8"/>
          <p:cNvSpPr/>
          <p:nvPr/>
        </p:nvSpPr>
        <p:spPr>
          <a:xfrm>
            <a:off x="1043608" y="5301208"/>
            <a:ext cx="1944216" cy="957808"/>
          </a:xfrm>
          <a:prstGeom prst="flowChartMagneticDisk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b="1" dirty="0" smtClean="0"/>
              <a:t>Inward Supply of FOOD</a:t>
            </a:r>
            <a:endParaRPr lang="en-IN" b="1" dirty="0"/>
          </a:p>
        </p:txBody>
      </p:sp>
      <p:sp>
        <p:nvSpPr>
          <p:cNvPr id="10" name="Flowchart: Magnetic Disk 9"/>
          <p:cNvSpPr/>
          <p:nvPr/>
        </p:nvSpPr>
        <p:spPr>
          <a:xfrm>
            <a:off x="5940152" y="5250904"/>
            <a:ext cx="2232248" cy="1008112"/>
          </a:xfrm>
          <a:prstGeom prst="flowChartMagneticDisk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b="1" dirty="0" smtClean="0"/>
              <a:t>Outward Supply of FOOD</a:t>
            </a:r>
            <a:endParaRPr lang="en-IN" b="1" dirty="0"/>
          </a:p>
        </p:txBody>
      </p:sp>
      <p:sp>
        <p:nvSpPr>
          <p:cNvPr id="11" name="Left-Right Arrow 10"/>
          <p:cNvSpPr/>
          <p:nvPr/>
        </p:nvSpPr>
        <p:spPr>
          <a:xfrm>
            <a:off x="3419872" y="5661248"/>
            <a:ext cx="2160240" cy="36004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" name="TextBox 12"/>
          <p:cNvSpPr txBox="1"/>
          <p:nvPr/>
        </p:nvSpPr>
        <p:spPr>
          <a:xfrm>
            <a:off x="3599892" y="5269864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 smtClean="0"/>
              <a:t>ITC is ELIGIBLE</a:t>
            </a:r>
            <a:endParaRPr lang="en-IN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876772" y="4235241"/>
            <a:ext cx="74928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i="1" dirty="0" smtClean="0"/>
              <a:t>“ITC is eligible on above if inputs used are for making outputs of same category”</a:t>
            </a:r>
            <a:endParaRPr lang="en-IN" sz="2800" i="1" dirty="0"/>
          </a:p>
        </p:txBody>
      </p:sp>
      <p:sp>
        <p:nvSpPr>
          <p:cNvPr id="12" name="Rectangle 11"/>
          <p:cNvSpPr/>
          <p:nvPr/>
        </p:nvSpPr>
        <p:spPr>
          <a:xfrm>
            <a:off x="439144" y="764703"/>
            <a:ext cx="8400056" cy="61555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BLOCKED CREDITS/INELIGIBLE ITC Cont.,</a:t>
            </a:r>
            <a:endParaRPr lang="en-US" sz="3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52636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uild="p"/>
      <p:bldP spid="9" grpId="0" animBg="1"/>
      <p:bldP spid="10" grpId="0" animBg="1"/>
      <p:bldP spid="11" grpId="0" animBg="1"/>
      <p:bldP spid="13" grpId="0"/>
      <p:bldP spid="14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74580" y="910678"/>
            <a:ext cx="871366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GST- Goods and Service Tax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66800" y="1504126"/>
            <a:ext cx="733247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endParaRPr lang="en-IN" sz="2400" dirty="0" smtClean="0"/>
          </a:p>
          <a:p>
            <a:pPr marL="285750" indent="-285750">
              <a:buFont typeface="Wingdings" pitchFamily="2" charset="2"/>
              <a:buChar char="q"/>
            </a:pPr>
            <a:r>
              <a:rPr lang="en-IN" sz="2400" dirty="0" smtClean="0"/>
              <a:t> GST Act passed on </a:t>
            </a:r>
            <a:r>
              <a:rPr lang="en-IN" sz="3200" dirty="0" smtClean="0"/>
              <a:t>12</a:t>
            </a:r>
            <a:r>
              <a:rPr lang="en-IN" sz="3200" baseline="30000" dirty="0" smtClean="0"/>
              <a:t>th</a:t>
            </a:r>
            <a:r>
              <a:rPr lang="en-IN" sz="3200" dirty="0" smtClean="0"/>
              <a:t> April 2017</a:t>
            </a:r>
            <a:endParaRPr lang="en-IN" sz="2400" dirty="0" smtClean="0"/>
          </a:p>
          <a:p>
            <a:endParaRPr lang="en-IN" sz="2400" dirty="0" smtClean="0"/>
          </a:p>
          <a:p>
            <a:pPr marL="285750" indent="-285750">
              <a:buFont typeface="Wingdings" pitchFamily="2" charset="2"/>
              <a:buChar char="q"/>
            </a:pPr>
            <a:r>
              <a:rPr lang="en-IN" sz="2400" dirty="0" smtClean="0"/>
              <a:t> “ONE </a:t>
            </a:r>
            <a:r>
              <a:rPr lang="en-IN" sz="2400" dirty="0"/>
              <a:t>INDIA </a:t>
            </a:r>
            <a:r>
              <a:rPr lang="en-IN" sz="2400" dirty="0" smtClean="0"/>
              <a:t>- ONE TAX”</a:t>
            </a:r>
          </a:p>
          <a:p>
            <a:pPr marL="285750" indent="-285750">
              <a:buFont typeface="Wingdings" pitchFamily="2" charset="2"/>
              <a:buChar char="q"/>
            </a:pPr>
            <a:endParaRPr lang="en-IN" sz="2400" dirty="0" smtClean="0"/>
          </a:p>
          <a:p>
            <a:pPr marL="285750" indent="-285750">
              <a:buFont typeface="Wingdings" pitchFamily="2" charset="2"/>
              <a:buChar char="q"/>
            </a:pPr>
            <a:r>
              <a:rPr lang="en-IN" sz="2400" dirty="0" smtClean="0"/>
              <a:t> Eliminate Cascading Effect (Tax on Tax)</a:t>
            </a:r>
          </a:p>
          <a:p>
            <a:pPr marL="285750" indent="-285750"/>
            <a:endParaRPr lang="en-IN" sz="2400" dirty="0" smtClean="0"/>
          </a:p>
          <a:p>
            <a:pPr marL="342900" indent="-342900">
              <a:buFont typeface="Wingdings" pitchFamily="2" charset="2"/>
              <a:buChar char="q"/>
            </a:pPr>
            <a:r>
              <a:rPr lang="en-IN" sz="2400" dirty="0"/>
              <a:t>Destination Based /</a:t>
            </a:r>
            <a:r>
              <a:rPr lang="en-IN" sz="2400" dirty="0" smtClean="0"/>
              <a:t> Consumption </a:t>
            </a:r>
            <a:r>
              <a:rPr lang="en-IN" sz="2400" dirty="0"/>
              <a:t>Based </a:t>
            </a:r>
            <a:r>
              <a:rPr lang="en-IN" sz="2400" dirty="0" smtClean="0"/>
              <a:t>Taxing</a:t>
            </a:r>
          </a:p>
          <a:p>
            <a:endParaRPr lang="en-IN" sz="2400" dirty="0" smtClean="0"/>
          </a:p>
          <a:p>
            <a:pPr marL="342900" indent="-342900">
              <a:buFont typeface="Wingdings" pitchFamily="2" charset="2"/>
              <a:buChar char="q"/>
            </a:pPr>
            <a:r>
              <a:rPr lang="en-IN" sz="2400" dirty="0" smtClean="0"/>
              <a:t>ITC - Backbone of GST Regime</a:t>
            </a:r>
          </a:p>
          <a:p>
            <a:pPr marL="342900" indent="-342900">
              <a:buFont typeface="Wingdings" pitchFamily="2" charset="2"/>
              <a:buChar char="q"/>
            </a:pPr>
            <a:endParaRPr lang="en-IN" sz="2400" dirty="0"/>
          </a:p>
          <a:p>
            <a:pPr marL="342900" indent="-342900">
              <a:buFont typeface="Wingdings" pitchFamily="2" charset="2"/>
              <a:buChar char="q"/>
            </a:pPr>
            <a:r>
              <a:rPr lang="en-IN" sz="2400" dirty="0" smtClean="0"/>
              <a:t>Similar to existing VAT System </a:t>
            </a:r>
          </a:p>
          <a:p>
            <a:endParaRPr lang="en-IN" sz="2400" dirty="0" smtClean="0"/>
          </a:p>
          <a:p>
            <a:endParaRPr lang="en-IN" sz="2400" dirty="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4343686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03648" y="1844824"/>
            <a:ext cx="6768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7) </a:t>
            </a:r>
            <a:r>
              <a:rPr lang="en-IN" dirty="0"/>
              <a:t>b) ITC is ineligible on Supply of </a:t>
            </a:r>
            <a:r>
              <a:rPr lang="en-IN" dirty="0" smtClean="0"/>
              <a:t> </a:t>
            </a:r>
            <a:r>
              <a:rPr lang="en-IN" dirty="0"/>
              <a:t>Services on</a:t>
            </a:r>
          </a:p>
        </p:txBody>
      </p:sp>
      <p:sp>
        <p:nvSpPr>
          <p:cNvPr id="6" name="Rectangle 5"/>
          <p:cNvSpPr/>
          <p:nvPr/>
        </p:nvSpPr>
        <p:spPr>
          <a:xfrm>
            <a:off x="2300883" y="234888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IN" dirty="0" smtClean="0"/>
              <a:t>Membership of</a:t>
            </a:r>
          </a:p>
          <a:p>
            <a:pPr marL="857250" lvl="1" indent="-400050">
              <a:buFont typeface="+mj-lt"/>
              <a:buAutoNum type="romanLcPeriod"/>
            </a:pPr>
            <a:r>
              <a:rPr lang="en-IN" dirty="0" smtClean="0"/>
              <a:t>A Club</a:t>
            </a:r>
          </a:p>
          <a:p>
            <a:pPr marL="857250" lvl="1" indent="-400050">
              <a:buFont typeface="+mj-lt"/>
              <a:buAutoNum type="romanLcPeriod"/>
            </a:pPr>
            <a:r>
              <a:rPr lang="en-IN" dirty="0" smtClean="0"/>
              <a:t>Health &amp; Fitness Centre</a:t>
            </a:r>
            <a:endParaRPr lang="en-IN" dirty="0"/>
          </a:p>
        </p:txBody>
      </p:sp>
      <p:sp>
        <p:nvSpPr>
          <p:cNvPr id="7" name="TextBox 6"/>
          <p:cNvSpPr txBox="1"/>
          <p:nvPr/>
        </p:nvSpPr>
        <p:spPr>
          <a:xfrm>
            <a:off x="1407071" y="3501008"/>
            <a:ext cx="6768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7) c) </a:t>
            </a:r>
            <a:r>
              <a:rPr lang="en-IN" dirty="0"/>
              <a:t>ITC is ineligible on Supply of </a:t>
            </a:r>
            <a:r>
              <a:rPr lang="en-IN" dirty="0" smtClean="0"/>
              <a:t> </a:t>
            </a:r>
            <a:r>
              <a:rPr lang="en-IN" dirty="0"/>
              <a:t>Services on</a:t>
            </a:r>
          </a:p>
        </p:txBody>
      </p:sp>
      <p:sp>
        <p:nvSpPr>
          <p:cNvPr id="8" name="Rectangle 7"/>
          <p:cNvSpPr/>
          <p:nvPr/>
        </p:nvSpPr>
        <p:spPr>
          <a:xfrm>
            <a:off x="2319734" y="409113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IN" dirty="0" smtClean="0"/>
              <a:t>Rent-A-Cab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IN" dirty="0" smtClean="0"/>
              <a:t>Life Insurance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IN" dirty="0" smtClean="0"/>
              <a:t>Health Insurance</a:t>
            </a:r>
            <a:endParaRPr lang="en-IN" dirty="0"/>
          </a:p>
        </p:txBody>
      </p:sp>
      <p:sp>
        <p:nvSpPr>
          <p:cNvPr id="10" name="Horizontal Scroll 9"/>
          <p:cNvSpPr/>
          <p:nvPr/>
        </p:nvSpPr>
        <p:spPr>
          <a:xfrm>
            <a:off x="1247601" y="5127575"/>
            <a:ext cx="6909345" cy="1152128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b="1" dirty="0" smtClean="0"/>
              <a:t>In 7.c) ITC is eligible, if Govt. notifies the services which are obligatory for an employer to provide to its employees</a:t>
            </a:r>
            <a:endParaRPr lang="en-IN" b="1" dirty="0"/>
          </a:p>
        </p:txBody>
      </p:sp>
      <p:sp>
        <p:nvSpPr>
          <p:cNvPr id="9" name="Rectangle 8"/>
          <p:cNvSpPr/>
          <p:nvPr/>
        </p:nvSpPr>
        <p:spPr>
          <a:xfrm>
            <a:off x="439144" y="764703"/>
            <a:ext cx="8400056" cy="61555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BLOCKED CREDITS/INELIGIBLE ITC Cont.,</a:t>
            </a:r>
            <a:endParaRPr lang="en-US" sz="3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87284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  <p:bldP spid="7" grpId="0"/>
      <p:bldP spid="8" grpId="0" build="p"/>
      <p:bldP spid="10" grpId="0" animBg="1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79758" y="1510485"/>
            <a:ext cx="5976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8) Goods or </a:t>
            </a:r>
            <a:r>
              <a:rPr lang="en-IN" dirty="0"/>
              <a:t>Services </a:t>
            </a:r>
            <a:r>
              <a:rPr lang="en-IN" dirty="0" smtClean="0"/>
              <a:t>received by Taxable Person for </a:t>
            </a:r>
            <a:endParaRPr lang="en-IN" dirty="0"/>
          </a:p>
        </p:txBody>
      </p:sp>
      <p:sp>
        <p:nvSpPr>
          <p:cNvPr id="6" name="TextBox 5"/>
          <p:cNvSpPr txBox="1"/>
          <p:nvPr/>
        </p:nvSpPr>
        <p:spPr>
          <a:xfrm>
            <a:off x="1979712" y="1966861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CONSTRUCTION</a:t>
            </a:r>
            <a:r>
              <a:rPr lang="en-IN" i="1" dirty="0" smtClean="0"/>
              <a:t> </a:t>
            </a:r>
            <a:r>
              <a:rPr lang="en-IN" dirty="0" smtClean="0"/>
              <a:t>of an Immovable Property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94700" y="2374785"/>
            <a:ext cx="3938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(other than </a:t>
            </a:r>
            <a:r>
              <a:rPr lang="en-IN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PLANT &amp; MACHINERY</a:t>
            </a:r>
            <a:r>
              <a:rPr lang="en-IN" dirty="0" smtClean="0"/>
              <a:t>)</a:t>
            </a:r>
            <a:endParaRPr lang="en-IN" dirty="0"/>
          </a:p>
        </p:txBody>
      </p:sp>
      <p:sp>
        <p:nvSpPr>
          <p:cNvPr id="8" name="TextBox 7"/>
          <p:cNvSpPr txBox="1"/>
          <p:nvPr/>
        </p:nvSpPr>
        <p:spPr>
          <a:xfrm>
            <a:off x="1379758" y="3105184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Even when used in course or furtherance of business</a:t>
            </a:r>
            <a:endParaRPr lang="en-IN" dirty="0"/>
          </a:p>
        </p:txBody>
      </p:sp>
      <p:sp>
        <p:nvSpPr>
          <p:cNvPr id="9" name="TextBox 8"/>
          <p:cNvSpPr txBox="1"/>
          <p:nvPr/>
        </p:nvSpPr>
        <p:spPr>
          <a:xfrm>
            <a:off x="3026416" y="2744117"/>
            <a:ext cx="24741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on his own </a:t>
            </a:r>
            <a:r>
              <a:rPr lang="en-IN" dirty="0" smtClean="0"/>
              <a:t>account</a:t>
            </a:r>
            <a:endParaRPr lang="en-IN" dirty="0"/>
          </a:p>
        </p:txBody>
      </p:sp>
      <p:sp>
        <p:nvSpPr>
          <p:cNvPr id="12" name="TextBox 11"/>
          <p:cNvSpPr txBox="1"/>
          <p:nvPr/>
        </p:nvSpPr>
        <p:spPr>
          <a:xfrm>
            <a:off x="966916" y="4190999"/>
            <a:ext cx="238553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Means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IN" dirty="0" smtClean="0"/>
              <a:t>Construction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IN" dirty="0" smtClean="0"/>
              <a:t>Re-Construction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IN" dirty="0" smtClean="0"/>
              <a:t>Renovation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IN" dirty="0" smtClean="0"/>
              <a:t>Additions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IN" dirty="0" smtClean="0"/>
              <a:t>Alterations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IN" dirty="0" smtClean="0"/>
              <a:t>Repairs</a:t>
            </a:r>
            <a:endParaRPr lang="en-IN" dirty="0"/>
          </a:p>
        </p:txBody>
      </p:sp>
      <p:sp>
        <p:nvSpPr>
          <p:cNvPr id="13" name="TextBox 12"/>
          <p:cNvSpPr txBox="1"/>
          <p:nvPr/>
        </p:nvSpPr>
        <p:spPr>
          <a:xfrm>
            <a:off x="3904266" y="4191000"/>
            <a:ext cx="252901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Includes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IN" dirty="0" smtClean="0"/>
              <a:t>Apparatus,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IN" dirty="0" smtClean="0"/>
              <a:t>Equipment,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IN" dirty="0" smtClean="0"/>
              <a:t>Machinery</a:t>
            </a:r>
            <a:r>
              <a:rPr lang="en-IN" dirty="0"/>
              <a:t> </a:t>
            </a:r>
            <a:endParaRPr lang="en-IN" dirty="0" smtClean="0"/>
          </a:p>
          <a:p>
            <a:r>
              <a:rPr lang="en-IN" dirty="0" smtClean="0"/>
              <a:t>fixed to earth by functional &amp; structural  support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91917" y="3995678"/>
            <a:ext cx="252901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Excludes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IN" dirty="0" smtClean="0"/>
              <a:t>Land,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IN" dirty="0" smtClean="0"/>
              <a:t>Building or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IN" dirty="0" smtClean="0"/>
              <a:t>any other Civil Structures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IN" dirty="0" smtClean="0"/>
              <a:t>Telecom tower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IN" dirty="0" smtClean="0"/>
              <a:t>Pipelines laid outside the factory premises</a:t>
            </a:r>
          </a:p>
          <a:p>
            <a:pPr marL="285750" indent="-285750">
              <a:buFont typeface="Wingdings" pitchFamily="2" charset="2"/>
              <a:buChar char="ü"/>
            </a:pPr>
            <a:endParaRPr lang="en-IN" dirty="0"/>
          </a:p>
        </p:txBody>
      </p:sp>
      <p:sp>
        <p:nvSpPr>
          <p:cNvPr id="20" name="Rectangle 19"/>
          <p:cNvSpPr/>
          <p:nvPr/>
        </p:nvSpPr>
        <p:spPr>
          <a:xfrm>
            <a:off x="4015221" y="3411940"/>
            <a:ext cx="428033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PLANT &amp; MACHINERY</a:t>
            </a:r>
            <a:endParaRPr lang="en-US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28950" y="3676886"/>
            <a:ext cx="251863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CONSTRUCTION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39144" y="764703"/>
            <a:ext cx="8400056" cy="61555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BLOCKED CREDITS/INELIGIBLE ITC Cont.,</a:t>
            </a:r>
            <a:endParaRPr lang="en-US" sz="3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52435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2" grpId="0" build="p"/>
      <p:bldP spid="13" grpId="0" build="p"/>
      <p:bldP spid="14" grpId="0" build="p"/>
      <p:bldP spid="20" grpId="0"/>
      <p:bldP spid="21" grpId="0"/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7769" y="337226"/>
            <a:ext cx="358623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SCENARIO 1</a:t>
            </a:r>
          </a:p>
        </p:txBody>
      </p:sp>
      <p:pic>
        <p:nvPicPr>
          <p:cNvPr id="1026" name="Picture 2" descr="C:\Program Files\Microsoft Office\MEDIA\CAGCAT10\j0292020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1524000"/>
            <a:ext cx="1869034" cy="1773936"/>
          </a:xfrm>
          <a:prstGeom prst="rect">
            <a:avLst/>
          </a:prstGeom>
          <a:noFill/>
        </p:spPr>
      </p:pic>
      <p:sp>
        <p:nvSpPr>
          <p:cNvPr id="7" name="Left Arrow 6"/>
          <p:cNvSpPr/>
          <p:nvPr/>
        </p:nvSpPr>
        <p:spPr>
          <a:xfrm>
            <a:off x="2819400" y="1600200"/>
            <a:ext cx="1524000" cy="304800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654881" y="1339334"/>
            <a:ext cx="373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BECOMES LIABLE TO REGISTER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629150" y="1789889"/>
            <a:ext cx="4152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SHOULD APPLY FOR </a:t>
            </a:r>
            <a:r>
              <a:rPr lang="en-US" dirty="0"/>
              <a:t>R</a:t>
            </a:r>
            <a:r>
              <a:rPr lang="en-US" dirty="0" smtClean="0"/>
              <a:t>EGISTRATION WITHIN 30 DAYS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629150" y="2477869"/>
            <a:ext cx="441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HE IS GRANTED SUCH REGISTRATION ON 15</a:t>
            </a:r>
            <a:r>
              <a:rPr lang="en-US" baseline="30000" dirty="0" smtClean="0"/>
              <a:t>TH</a:t>
            </a:r>
            <a:r>
              <a:rPr lang="en-US" dirty="0" smtClean="0"/>
              <a:t> AUGUST 2017</a:t>
            </a:r>
            <a:endParaRPr lang="en-US" dirty="0"/>
          </a:p>
        </p:txBody>
      </p:sp>
      <p:sp>
        <p:nvSpPr>
          <p:cNvPr id="11" name="Left Arrow 10"/>
          <p:cNvSpPr/>
          <p:nvPr/>
        </p:nvSpPr>
        <p:spPr>
          <a:xfrm rot="5400000">
            <a:off x="1143000" y="4114800"/>
            <a:ext cx="914400" cy="304800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533400" y="4876800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LIABLE TO PAY TAX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3429000" y="3200400"/>
            <a:ext cx="388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He is entitled to claim ITC on</a:t>
            </a:r>
            <a:endParaRPr lang="en-US" sz="2000" dirty="0"/>
          </a:p>
        </p:txBody>
      </p:sp>
      <p:sp>
        <p:nvSpPr>
          <p:cNvPr id="16" name="TextBox 15"/>
          <p:cNvSpPr txBox="1"/>
          <p:nvPr/>
        </p:nvSpPr>
        <p:spPr>
          <a:xfrm>
            <a:off x="3810000" y="3657600"/>
            <a:ext cx="3657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000" dirty="0" smtClean="0"/>
              <a:t> The Inputs held as Stock,</a:t>
            </a:r>
            <a:endParaRPr lang="en-US" sz="2000" dirty="0"/>
          </a:p>
        </p:txBody>
      </p:sp>
      <p:sp>
        <p:nvSpPr>
          <p:cNvPr id="17" name="TextBox 16"/>
          <p:cNvSpPr txBox="1"/>
          <p:nvPr/>
        </p:nvSpPr>
        <p:spPr>
          <a:xfrm>
            <a:off x="3810000" y="4038600"/>
            <a:ext cx="464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000" dirty="0" smtClean="0"/>
              <a:t> The Inputs contained  in  Semi Finished/</a:t>
            </a:r>
            <a:endParaRPr lang="en-US" sz="2000" dirty="0"/>
          </a:p>
        </p:txBody>
      </p:sp>
      <p:sp>
        <p:nvSpPr>
          <p:cNvPr id="18" name="TextBox 17"/>
          <p:cNvSpPr txBox="1"/>
          <p:nvPr/>
        </p:nvSpPr>
        <p:spPr>
          <a:xfrm>
            <a:off x="3886200" y="4419600"/>
            <a:ext cx="4495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000" dirty="0" smtClean="0"/>
              <a:t> Finished Goods in Stock</a:t>
            </a:r>
            <a:endParaRPr lang="en-US" sz="2000" dirty="0"/>
          </a:p>
        </p:txBody>
      </p:sp>
      <p:sp>
        <p:nvSpPr>
          <p:cNvPr id="20" name="Rectangle 19"/>
          <p:cNvSpPr/>
          <p:nvPr/>
        </p:nvSpPr>
        <p:spPr>
          <a:xfrm>
            <a:off x="-1139" y="5334000"/>
            <a:ext cx="406239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W.E.F 1</a:t>
            </a:r>
            <a:r>
              <a:rPr lang="en-US" sz="2800" b="1" cap="all" spc="0" baseline="300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st</a:t>
            </a:r>
            <a:r>
              <a:rPr lang="en-U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August</a:t>
            </a:r>
            <a:r>
              <a:rPr lang="en-U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2017</a:t>
            </a:r>
            <a:endParaRPr lang="en-US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191000" y="4953000"/>
            <a:ext cx="1752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HELD AS ON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5766745" y="4876800"/>
            <a:ext cx="262193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31</a:t>
            </a:r>
            <a:r>
              <a:rPr lang="en-US" sz="2800" b="1" cap="all" spc="0" baseline="300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st</a:t>
            </a:r>
            <a:r>
              <a:rPr lang="en-U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July </a:t>
            </a:r>
            <a:r>
              <a:rPr lang="en-U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2017</a:t>
            </a:r>
            <a:endParaRPr lang="en-US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38200" y="3124200"/>
            <a:ext cx="166584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MR. X</a:t>
            </a:r>
            <a:endParaRPr lang="en-US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741759" y="491113"/>
            <a:ext cx="473116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Newly registered person</a:t>
            </a:r>
          </a:p>
        </p:txBody>
      </p:sp>
    </p:spTree>
    <p:extLst>
      <p:ext uri="{BB962C8B-B14F-4D97-AF65-F5344CB8AC3E}">
        <p14:creationId xmlns:p14="http://schemas.microsoft.com/office/powerpoint/2010/main" val="3758285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 tmFilter="0,0; .5, 1; 1, 1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9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9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9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9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0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/>
      <p:bldP spid="9" grpId="0"/>
      <p:bldP spid="10" grpId="0"/>
      <p:bldP spid="11" grpId="0" animBg="1"/>
      <p:bldP spid="13" grpId="0"/>
      <p:bldP spid="15" grpId="0"/>
      <p:bldP spid="16" grpId="0"/>
      <p:bldP spid="17" grpId="0"/>
      <p:bldP spid="18" grpId="0"/>
      <p:bldP spid="20" grpId="0"/>
      <p:bldP spid="21" grpId="0"/>
      <p:bldP spid="22" grpId="0"/>
      <p:bldP spid="19" grpId="0"/>
      <p:bldP spid="2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3762" y="522051"/>
            <a:ext cx="358623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SCENARIO 2</a:t>
            </a:r>
          </a:p>
        </p:txBody>
      </p:sp>
      <p:pic>
        <p:nvPicPr>
          <p:cNvPr id="1026" name="Picture 2" descr="C:\Program Files\Microsoft Office\MEDIA\CAGCAT10\j0292020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1524000"/>
            <a:ext cx="1869034" cy="1773936"/>
          </a:xfrm>
          <a:prstGeom prst="rect">
            <a:avLst/>
          </a:prstGeom>
          <a:noFill/>
        </p:spPr>
      </p:pic>
      <p:sp>
        <p:nvSpPr>
          <p:cNvPr id="7" name="Left Arrow 6"/>
          <p:cNvSpPr/>
          <p:nvPr/>
        </p:nvSpPr>
        <p:spPr>
          <a:xfrm>
            <a:off x="2819400" y="1600200"/>
            <a:ext cx="1524000" cy="304800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590645" y="1524000"/>
            <a:ext cx="365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APPLIES FOR REGISTRATION ON 5</a:t>
            </a:r>
            <a:r>
              <a:rPr lang="en-US" baseline="30000" dirty="0" smtClean="0"/>
              <a:t>TH</a:t>
            </a:r>
            <a:r>
              <a:rPr lang="en-US" dirty="0" smtClean="0"/>
              <a:t> JUNE 2017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78581" y="4901438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OBTAINED REGISTRATION 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3429000" y="3200400"/>
            <a:ext cx="388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He is eligible to claim ITC on</a:t>
            </a:r>
            <a:endParaRPr lang="en-US" sz="2000" dirty="0"/>
          </a:p>
        </p:txBody>
      </p:sp>
      <p:sp>
        <p:nvSpPr>
          <p:cNvPr id="16" name="TextBox 15"/>
          <p:cNvSpPr txBox="1"/>
          <p:nvPr/>
        </p:nvSpPr>
        <p:spPr>
          <a:xfrm>
            <a:off x="3810000" y="3657600"/>
            <a:ext cx="3657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000" dirty="0" smtClean="0"/>
              <a:t> The Inputs held as Stock,</a:t>
            </a:r>
            <a:endParaRPr lang="en-US" sz="2000" dirty="0"/>
          </a:p>
        </p:txBody>
      </p:sp>
      <p:sp>
        <p:nvSpPr>
          <p:cNvPr id="17" name="TextBox 16"/>
          <p:cNvSpPr txBox="1"/>
          <p:nvPr/>
        </p:nvSpPr>
        <p:spPr>
          <a:xfrm>
            <a:off x="3810000" y="4038600"/>
            <a:ext cx="464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000" dirty="0" smtClean="0"/>
              <a:t> The Inputs contained in  Semi Finished/</a:t>
            </a:r>
            <a:endParaRPr lang="en-US" sz="2000" dirty="0"/>
          </a:p>
        </p:txBody>
      </p:sp>
      <p:sp>
        <p:nvSpPr>
          <p:cNvPr id="18" name="TextBox 17"/>
          <p:cNvSpPr txBox="1"/>
          <p:nvPr/>
        </p:nvSpPr>
        <p:spPr>
          <a:xfrm>
            <a:off x="3886200" y="4419600"/>
            <a:ext cx="419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000" dirty="0" smtClean="0"/>
              <a:t> Finished Goods in Stock</a:t>
            </a:r>
            <a:endParaRPr lang="en-US" sz="2000" dirty="0"/>
          </a:p>
        </p:txBody>
      </p:sp>
      <p:sp>
        <p:nvSpPr>
          <p:cNvPr id="20" name="Rectangle 19"/>
          <p:cNvSpPr/>
          <p:nvPr/>
        </p:nvSpPr>
        <p:spPr>
          <a:xfrm>
            <a:off x="87086" y="5257800"/>
            <a:ext cx="376596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W.E.F 22</a:t>
            </a:r>
            <a:r>
              <a:rPr lang="en-US" sz="2800" b="1" cap="all" spc="0" baseline="300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ND</a:t>
            </a:r>
            <a:r>
              <a:rPr lang="en-U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JuNE</a:t>
            </a:r>
            <a:r>
              <a:rPr lang="en-U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2017</a:t>
            </a:r>
            <a:endParaRPr lang="en-US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191000" y="4953000"/>
            <a:ext cx="1752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HELD AS ON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5743598" y="4876800"/>
            <a:ext cx="266823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21</a:t>
            </a:r>
            <a:r>
              <a:rPr lang="en-US" sz="2800" b="1" cap="all" spc="0" baseline="300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st</a:t>
            </a:r>
            <a:r>
              <a:rPr lang="en-U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June 2017</a:t>
            </a:r>
            <a:endParaRPr lang="en-US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464185" y="2242066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U/S 25 (3) (VOLUNTARY REGISTRATION)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838200" y="3124200"/>
            <a:ext cx="166584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MR. X</a:t>
            </a:r>
            <a:endParaRPr lang="en-US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4" name="Left Arrow 23"/>
          <p:cNvSpPr/>
          <p:nvPr/>
        </p:nvSpPr>
        <p:spPr>
          <a:xfrm rot="5400000">
            <a:off x="1295400" y="4191000"/>
            <a:ext cx="914400" cy="304800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4195838" y="678304"/>
            <a:ext cx="457016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voluntary registration</a:t>
            </a:r>
          </a:p>
        </p:txBody>
      </p:sp>
    </p:spTree>
    <p:extLst>
      <p:ext uri="{BB962C8B-B14F-4D97-AF65-F5344CB8AC3E}">
        <p14:creationId xmlns:p14="http://schemas.microsoft.com/office/powerpoint/2010/main" val="3758285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9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9" grpId="0"/>
      <p:bldP spid="13" grpId="0"/>
      <p:bldP spid="15" grpId="0"/>
      <p:bldP spid="16" grpId="0"/>
      <p:bldP spid="17" grpId="0"/>
      <p:bldP spid="18" grpId="0"/>
      <p:bldP spid="20" grpId="0"/>
      <p:bldP spid="21" grpId="0"/>
      <p:bldP spid="22" grpId="0"/>
      <p:bldP spid="19" grpId="0"/>
      <p:bldP spid="23" grpId="0"/>
      <p:bldP spid="24" grpId="0" animBg="1"/>
      <p:bldP spid="2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33828" y="305704"/>
            <a:ext cx="358623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SCENARIO 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</a:t>
            </a:r>
            <a:endParaRPr lang="en-US" sz="44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26" name="Picture 2" descr="C:\Program Files\Microsoft Office\MEDIA\CAGCAT10\j0292020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1524000"/>
            <a:ext cx="1869034" cy="1773936"/>
          </a:xfrm>
          <a:prstGeom prst="rect">
            <a:avLst/>
          </a:prstGeom>
          <a:noFill/>
        </p:spPr>
      </p:pic>
      <p:sp>
        <p:nvSpPr>
          <p:cNvPr id="7" name="Left Arrow 6"/>
          <p:cNvSpPr/>
          <p:nvPr/>
        </p:nvSpPr>
        <p:spPr>
          <a:xfrm>
            <a:off x="2803143" y="1739630"/>
            <a:ext cx="1524000" cy="304800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327143" y="2397898"/>
            <a:ext cx="441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BECOMES LIABLE TO PAY TAX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33400" y="4876800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LIABLE TO PAY TAX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3429000" y="3200400"/>
            <a:ext cx="388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He is eligible to claim ITC on</a:t>
            </a:r>
            <a:endParaRPr lang="en-US" sz="2000" dirty="0"/>
          </a:p>
        </p:txBody>
      </p:sp>
      <p:sp>
        <p:nvSpPr>
          <p:cNvPr id="16" name="TextBox 15"/>
          <p:cNvSpPr txBox="1"/>
          <p:nvPr/>
        </p:nvSpPr>
        <p:spPr>
          <a:xfrm>
            <a:off x="3810000" y="3657600"/>
            <a:ext cx="3657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000" dirty="0" smtClean="0"/>
              <a:t> The Inputs held as Stock,</a:t>
            </a:r>
            <a:endParaRPr lang="en-US" sz="2000" dirty="0"/>
          </a:p>
        </p:txBody>
      </p:sp>
      <p:sp>
        <p:nvSpPr>
          <p:cNvPr id="17" name="TextBox 16"/>
          <p:cNvSpPr txBox="1"/>
          <p:nvPr/>
        </p:nvSpPr>
        <p:spPr>
          <a:xfrm>
            <a:off x="3810000" y="4038600"/>
            <a:ext cx="464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000" dirty="0" smtClean="0"/>
              <a:t> The Inputs contained in  Semi Finished/</a:t>
            </a:r>
            <a:endParaRPr lang="en-US" sz="2000" dirty="0"/>
          </a:p>
        </p:txBody>
      </p:sp>
      <p:sp>
        <p:nvSpPr>
          <p:cNvPr id="18" name="TextBox 17"/>
          <p:cNvSpPr txBox="1"/>
          <p:nvPr/>
        </p:nvSpPr>
        <p:spPr>
          <a:xfrm>
            <a:off x="3886200" y="4419600"/>
            <a:ext cx="419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000" dirty="0" smtClean="0"/>
              <a:t>Finished Goods in Stock</a:t>
            </a:r>
            <a:endParaRPr lang="en-US" sz="2000" dirty="0"/>
          </a:p>
        </p:txBody>
      </p:sp>
      <p:sp>
        <p:nvSpPr>
          <p:cNvPr id="20" name="Rectangle 19"/>
          <p:cNvSpPr/>
          <p:nvPr/>
        </p:nvSpPr>
        <p:spPr>
          <a:xfrm>
            <a:off x="138832" y="5257800"/>
            <a:ext cx="366247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W.E.F 31</a:t>
            </a:r>
            <a:r>
              <a:rPr lang="en-US" sz="2800" b="1" cap="all" spc="0" baseline="300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st</a:t>
            </a:r>
            <a:r>
              <a:rPr lang="en-U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July</a:t>
            </a:r>
            <a:r>
              <a:rPr lang="en-U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2017</a:t>
            </a:r>
            <a:endParaRPr lang="en-US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038600" y="5334000"/>
            <a:ext cx="1752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HELD AS ON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5814347" y="5410200"/>
            <a:ext cx="267913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30</a:t>
            </a:r>
            <a:r>
              <a:rPr lang="en-US" sz="2800" b="1" cap="all" spc="0" baseline="300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</a:t>
            </a:r>
            <a:r>
              <a:rPr lang="en-U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July 2017</a:t>
            </a:r>
            <a:endParaRPr lang="en-US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484594" y="1664760"/>
            <a:ext cx="44620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U/S 10 (COMPOSITION LEVY)</a:t>
            </a:r>
            <a:endParaRPr lang="en-US" sz="2000" dirty="0"/>
          </a:p>
        </p:txBody>
      </p:sp>
      <p:sp>
        <p:nvSpPr>
          <p:cNvPr id="23" name="TextBox 22"/>
          <p:cNvSpPr txBox="1"/>
          <p:nvPr/>
        </p:nvSpPr>
        <p:spPr>
          <a:xfrm>
            <a:off x="4503575" y="2737324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UNDER REGULAR SCHEME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886200" y="4800600"/>
            <a:ext cx="441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000" dirty="0" smtClean="0"/>
              <a:t>Capital Goods (Reduced by 5% points)</a:t>
            </a:r>
            <a:endParaRPr lang="en-US" sz="2000" dirty="0"/>
          </a:p>
        </p:txBody>
      </p:sp>
      <p:sp>
        <p:nvSpPr>
          <p:cNvPr id="24" name="Rectangle 23"/>
          <p:cNvSpPr/>
          <p:nvPr/>
        </p:nvSpPr>
        <p:spPr>
          <a:xfrm>
            <a:off x="838200" y="3124200"/>
            <a:ext cx="166584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MR. X</a:t>
            </a:r>
            <a:endParaRPr lang="en-US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6" name="Left Arrow 25"/>
          <p:cNvSpPr/>
          <p:nvPr/>
        </p:nvSpPr>
        <p:spPr>
          <a:xfrm rot="5400000">
            <a:off x="1219200" y="4191000"/>
            <a:ext cx="914400" cy="304800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2221005" y="1062334"/>
            <a:ext cx="683558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Crosses the compounding threshold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367391" y="1949303"/>
            <a:ext cx="61435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CROSSES THE THRESHOLD LIMIT  </a:t>
            </a:r>
            <a:r>
              <a:rPr lang="en-US" sz="2400" dirty="0" smtClean="0"/>
              <a:t>RS.50 Lakhs</a:t>
            </a:r>
          </a:p>
        </p:txBody>
      </p:sp>
    </p:spTree>
    <p:extLst>
      <p:ext uri="{BB962C8B-B14F-4D97-AF65-F5344CB8AC3E}">
        <p14:creationId xmlns:p14="http://schemas.microsoft.com/office/powerpoint/2010/main" val="3758285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9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9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7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10" grpId="0"/>
      <p:bldP spid="13" grpId="0"/>
      <p:bldP spid="15" grpId="0"/>
      <p:bldP spid="16" grpId="0"/>
      <p:bldP spid="17" grpId="0"/>
      <p:bldP spid="18" grpId="0"/>
      <p:bldP spid="20" grpId="0"/>
      <p:bldP spid="21" grpId="0"/>
      <p:bldP spid="22" grpId="0"/>
      <p:bldP spid="19" grpId="0"/>
      <p:bldP spid="23" grpId="0"/>
      <p:bldP spid="25" grpId="1"/>
      <p:bldP spid="24" grpId="0"/>
      <p:bldP spid="26" grpId="0" animBg="1"/>
      <p:bldP spid="27" grpId="0"/>
      <p:bldP spid="2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7820" y="265729"/>
            <a:ext cx="358623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SCENARIO 4</a:t>
            </a:r>
          </a:p>
        </p:txBody>
      </p:sp>
      <p:pic>
        <p:nvPicPr>
          <p:cNvPr id="1026" name="Picture 2" descr="C:\Program Files\Microsoft Office\MEDIA\CAGCAT10\j0292020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1600200"/>
            <a:ext cx="1869034" cy="1773936"/>
          </a:xfrm>
          <a:prstGeom prst="rect">
            <a:avLst/>
          </a:prstGeom>
          <a:noFill/>
        </p:spPr>
      </p:pic>
      <p:sp>
        <p:nvSpPr>
          <p:cNvPr id="7" name="Left Arrow 6"/>
          <p:cNvSpPr/>
          <p:nvPr/>
        </p:nvSpPr>
        <p:spPr>
          <a:xfrm>
            <a:off x="2427841" y="1522219"/>
            <a:ext cx="1524000" cy="304800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124183" y="1547336"/>
            <a:ext cx="4973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DEALING IN EXEMPTED GOODS/SERVICES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28600" y="4876800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BECOMES TAXABLE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3352800" y="2286000"/>
            <a:ext cx="388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He is eligible to claim ITC on</a:t>
            </a:r>
            <a:endParaRPr lang="en-US" sz="2000" dirty="0"/>
          </a:p>
        </p:txBody>
      </p:sp>
      <p:sp>
        <p:nvSpPr>
          <p:cNvPr id="16" name="TextBox 15"/>
          <p:cNvSpPr txBox="1"/>
          <p:nvPr/>
        </p:nvSpPr>
        <p:spPr>
          <a:xfrm>
            <a:off x="3810000" y="2667000"/>
            <a:ext cx="3657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000" dirty="0" smtClean="0"/>
              <a:t> The Inputs held as Stock,</a:t>
            </a:r>
            <a:endParaRPr lang="en-US" sz="2000" dirty="0"/>
          </a:p>
        </p:txBody>
      </p:sp>
      <p:sp>
        <p:nvSpPr>
          <p:cNvPr id="17" name="TextBox 16"/>
          <p:cNvSpPr txBox="1"/>
          <p:nvPr/>
        </p:nvSpPr>
        <p:spPr>
          <a:xfrm>
            <a:off x="3810000" y="3124200"/>
            <a:ext cx="464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000" dirty="0" smtClean="0"/>
              <a:t> The Inputs contained in  Semi Finished,</a:t>
            </a:r>
            <a:endParaRPr lang="en-US" sz="2000" dirty="0"/>
          </a:p>
        </p:txBody>
      </p:sp>
      <p:sp>
        <p:nvSpPr>
          <p:cNvPr id="18" name="TextBox 17"/>
          <p:cNvSpPr txBox="1"/>
          <p:nvPr/>
        </p:nvSpPr>
        <p:spPr>
          <a:xfrm>
            <a:off x="3886200" y="3505200"/>
            <a:ext cx="4191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000" dirty="0" smtClean="0"/>
              <a:t>Finished Goods in Stock (Relatable to such Exempt Supply)</a:t>
            </a:r>
            <a:endParaRPr lang="en-US" sz="2000" dirty="0"/>
          </a:p>
        </p:txBody>
      </p:sp>
      <p:sp>
        <p:nvSpPr>
          <p:cNvPr id="20" name="Rectangle 19"/>
          <p:cNvSpPr/>
          <p:nvPr/>
        </p:nvSpPr>
        <p:spPr>
          <a:xfrm>
            <a:off x="135499" y="5257800"/>
            <a:ext cx="366914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W.E.F 1</a:t>
            </a:r>
            <a:r>
              <a:rPr lang="en-US" sz="2800" b="1" cap="all" spc="0" baseline="300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st</a:t>
            </a:r>
            <a:r>
              <a:rPr lang="en-U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APRIL</a:t>
            </a:r>
            <a:r>
              <a:rPr lang="en-U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2018</a:t>
            </a:r>
            <a:endParaRPr lang="en-US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038600" y="5257800"/>
            <a:ext cx="1752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HELD AS ON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5514367" y="5257800"/>
            <a:ext cx="312669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31</a:t>
            </a:r>
            <a:r>
              <a:rPr lang="en-US" sz="2800" b="1" cap="all" spc="0" baseline="300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st</a:t>
            </a:r>
            <a:r>
              <a:rPr lang="en-U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MARCH 2018</a:t>
            </a:r>
            <a:endParaRPr lang="en-US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124183" y="1916668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TURNS TO TAXABLE GOODS/SERVICES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3886200" y="4267200"/>
            <a:ext cx="441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000" dirty="0" smtClean="0"/>
              <a:t>Capital Goods (Used for Such Exempt Supply)(&amp;)(Reduced by 5% points)</a:t>
            </a:r>
            <a:endParaRPr lang="en-US" sz="2000" dirty="0"/>
          </a:p>
        </p:txBody>
      </p:sp>
      <p:sp>
        <p:nvSpPr>
          <p:cNvPr id="23" name="Rectangle 22"/>
          <p:cNvSpPr/>
          <p:nvPr/>
        </p:nvSpPr>
        <p:spPr>
          <a:xfrm>
            <a:off x="762000" y="3200400"/>
            <a:ext cx="166584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MR. X</a:t>
            </a:r>
            <a:endParaRPr lang="en-US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4" name="Left Arrow 23"/>
          <p:cNvSpPr/>
          <p:nvPr/>
        </p:nvSpPr>
        <p:spPr>
          <a:xfrm rot="5400000">
            <a:off x="1143000" y="4191000"/>
            <a:ext cx="914400" cy="304800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2734768" y="933428"/>
            <a:ext cx="616752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Exempted goods became taxable</a:t>
            </a:r>
          </a:p>
        </p:txBody>
      </p:sp>
    </p:spTree>
    <p:extLst>
      <p:ext uri="{BB962C8B-B14F-4D97-AF65-F5344CB8AC3E}">
        <p14:creationId xmlns:p14="http://schemas.microsoft.com/office/powerpoint/2010/main" val="3758285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9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900" decel="100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9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9" grpId="0"/>
      <p:bldP spid="13" grpId="0"/>
      <p:bldP spid="15" grpId="0"/>
      <p:bldP spid="16" grpId="0"/>
      <p:bldP spid="17" grpId="0"/>
      <p:bldP spid="18" grpId="0"/>
      <p:bldP spid="20" grpId="0"/>
      <p:bldP spid="21" grpId="0"/>
      <p:bldP spid="22" grpId="0"/>
      <p:bldP spid="19" grpId="0"/>
      <p:bldP spid="23" grpId="0"/>
      <p:bldP spid="24" grpId="0" animBg="1"/>
      <p:bldP spid="2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476672"/>
            <a:ext cx="604043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MANNER &amp; CONDITIONS</a:t>
            </a:r>
            <a:r>
              <a:rPr lang="en-US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:</a:t>
            </a:r>
          </a:p>
        </p:txBody>
      </p:sp>
      <p:sp>
        <p:nvSpPr>
          <p:cNvPr id="8" name="Rectangle 7"/>
          <p:cNvSpPr/>
          <p:nvPr/>
        </p:nvSpPr>
        <p:spPr>
          <a:xfrm>
            <a:off x="152400" y="1205905"/>
            <a:ext cx="471154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IN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1. In above 4 Scenarios</a:t>
            </a:r>
            <a:endParaRPr lang="en-US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103246" y="1205904"/>
            <a:ext cx="303159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IN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</a:t>
            </a:r>
            <a:r>
              <a:rPr lang="en-IN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ithin 30 days</a:t>
            </a:r>
            <a:endParaRPr lang="en-US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52400" y="2005304"/>
            <a:ext cx="763991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IN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2. Declaration – FORM GST ITC - 01</a:t>
            </a:r>
            <a:endParaRPr lang="en-US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304297" y="2493827"/>
            <a:ext cx="364715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IN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&amp; Furnish details</a:t>
            </a:r>
            <a:endParaRPr lang="en-US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9491" y="3140158"/>
            <a:ext cx="648767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IN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3. If Claim &gt; Rs.2 Lakhs, obtain</a:t>
            </a:r>
            <a:endParaRPr lang="en-US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828800" y="3772743"/>
            <a:ext cx="713567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IN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Chartered Accountant’s Certificate</a:t>
            </a:r>
            <a:endParaRPr lang="en-US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52189" y="4419074"/>
            <a:ext cx="763215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IN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4. Tax Invoices NOT older than 1 year</a:t>
            </a:r>
            <a:endParaRPr lang="en-US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97123" y="5110286"/>
            <a:ext cx="755046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IN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5</a:t>
            </a:r>
            <a:r>
              <a:rPr lang="en-IN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 In 3</a:t>
            </a:r>
            <a:r>
              <a:rPr lang="en-IN" sz="3600" b="1" cap="none" spc="0" baseline="300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rd</a:t>
            </a:r>
            <a:r>
              <a:rPr lang="en-IN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&amp; 4</a:t>
            </a:r>
            <a:r>
              <a:rPr lang="en-IN" sz="3600" b="1" cap="none" spc="0" baseline="300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th</a:t>
            </a:r>
            <a:r>
              <a:rPr lang="en-IN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scenarios – ITC Details</a:t>
            </a:r>
            <a:endParaRPr lang="en-US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63680" y="5556690"/>
            <a:ext cx="713528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IN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FORM GSTR-1 &amp; FORM GSTR-4</a:t>
            </a:r>
            <a:endParaRPr lang="en-US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21366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99442" y="476672"/>
            <a:ext cx="358623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Scenario 5</a:t>
            </a:r>
          </a:p>
        </p:txBody>
      </p:sp>
      <p:sp>
        <p:nvSpPr>
          <p:cNvPr id="2" name="Rectangle 1"/>
          <p:cNvSpPr/>
          <p:nvPr/>
        </p:nvSpPr>
        <p:spPr>
          <a:xfrm>
            <a:off x="2789894" y="4614692"/>
            <a:ext cx="6096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itchFamily="2" charset="2"/>
              <a:buChar char="q"/>
            </a:pPr>
            <a:r>
              <a:rPr lang="en-IN" dirty="0" smtClean="0"/>
              <a:t> TRANSFER OF THE BUSINESS</a:t>
            </a:r>
          </a:p>
          <a:p>
            <a:pPr lvl="0"/>
            <a:r>
              <a:rPr lang="en-IN" dirty="0" smtClean="0"/>
              <a:t>With a specific provision for </a:t>
            </a:r>
            <a:r>
              <a:rPr lang="en-IN" dirty="0"/>
              <a:t>transfer </a:t>
            </a:r>
            <a:r>
              <a:rPr lang="en-IN" dirty="0" smtClean="0"/>
              <a:t>of Liabilities</a:t>
            </a:r>
          </a:p>
        </p:txBody>
      </p:sp>
      <p:pic>
        <p:nvPicPr>
          <p:cNvPr id="3074" name="Picture 2" descr="C:\Program Files\Microsoft Office\MEDIA\CAGCAT10\j0300520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348" y="1352147"/>
            <a:ext cx="2108946" cy="1326296"/>
          </a:xfrm>
          <a:prstGeom prst="rect">
            <a:avLst/>
          </a:prstGeom>
          <a:noFill/>
        </p:spPr>
      </p:pic>
      <p:pic>
        <p:nvPicPr>
          <p:cNvPr id="3075" name="Picture 3" descr="C:\Program Files\Microsoft Office\MEDIA\CAGCAT10\j0292020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33307" y="1381329"/>
            <a:ext cx="1371600" cy="1301812"/>
          </a:xfrm>
          <a:prstGeom prst="rect">
            <a:avLst/>
          </a:prstGeom>
          <a:noFill/>
        </p:spPr>
      </p:pic>
      <p:pic>
        <p:nvPicPr>
          <p:cNvPr id="3076" name="Picture 4" descr="C:\Program Files\Microsoft Office\MEDIA\CAGCAT10\j0195384.wm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53199" y="1295848"/>
            <a:ext cx="1295400" cy="1322442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1122550" y="2676750"/>
            <a:ext cx="137749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RP- A</a:t>
            </a:r>
            <a:endParaRPr lang="en-US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512249" y="2683141"/>
            <a:ext cx="137730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RP- B</a:t>
            </a:r>
            <a:endParaRPr lang="en-US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990610" y="2806252"/>
            <a:ext cx="327525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Unutilized ITC </a:t>
            </a:r>
            <a:endParaRPr lang="en-US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76232" y="3176124"/>
            <a:ext cx="795717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RP-B</a:t>
            </a:r>
            <a:r>
              <a:rPr lang="en-US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Shall Transfer unutilized ITC to </a:t>
            </a:r>
            <a:r>
              <a:rPr 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RP-A</a:t>
            </a:r>
            <a:endParaRPr lang="en-US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-1621" y="3677435"/>
            <a:ext cx="289855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 Due Course of,</a:t>
            </a:r>
            <a:endParaRPr lang="en-US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789894" y="3852692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SALE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3856694" y="3852692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MERGER / DEMERGER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2789894" y="4233692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AMALAGAMATION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6828494" y="3852692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LEASE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4338490" y="630559"/>
            <a:ext cx="442941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CHANGE IN CONSTITUTION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939380" y="5206853"/>
            <a:ext cx="633263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1.Furnish details – form </a:t>
            </a:r>
            <a:r>
              <a:rPr lang="en-US" sz="2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gst</a:t>
            </a:r>
            <a:r>
              <a:rPr lang="en-US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itc</a:t>
            </a:r>
            <a:r>
              <a:rPr lang="en-US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- 02</a:t>
            </a:r>
            <a:endParaRPr lang="en-US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920247" y="5672104"/>
            <a:ext cx="715356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2. Chartered accountant’s certificate</a:t>
            </a:r>
            <a:endParaRPr lang="en-US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26928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900" decel="100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7" grpId="0"/>
      <p:bldP spid="8" grpId="0"/>
      <p:bldP spid="9" grpId="0"/>
      <p:bldP spid="10" grpId="0"/>
      <p:bldP spid="11" grpId="0"/>
      <p:bldP spid="14" grpId="0"/>
      <p:bldP spid="15" grpId="0"/>
      <p:bldP spid="16" grpId="0"/>
      <p:bldP spid="17" grpId="0"/>
      <p:bldP spid="18" grpId="0"/>
      <p:bldP spid="3" grpId="0"/>
      <p:bldP spid="1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0045" y="615314"/>
            <a:ext cx="358623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SCENARIO 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6</a:t>
            </a:r>
            <a:endParaRPr lang="en-US" sz="44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26" name="Picture 2" descr="C:\Program Files\Microsoft Office\MEDIA\CAGCAT10\j0292020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919" y="1500299"/>
            <a:ext cx="1869034" cy="1773936"/>
          </a:xfrm>
          <a:prstGeom prst="rect">
            <a:avLst/>
          </a:prstGeom>
          <a:noFill/>
        </p:spPr>
      </p:pic>
      <p:sp>
        <p:nvSpPr>
          <p:cNvPr id="7" name="Left Arrow 6"/>
          <p:cNvSpPr/>
          <p:nvPr/>
        </p:nvSpPr>
        <p:spPr>
          <a:xfrm rot="10310235">
            <a:off x="3398151" y="2149929"/>
            <a:ext cx="1293248" cy="273990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4495800" y="3810000"/>
            <a:ext cx="3657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000" dirty="0" smtClean="0"/>
              <a:t> The Inputs held as Stock,</a:t>
            </a:r>
            <a:endParaRPr lang="en-US" sz="2000" dirty="0"/>
          </a:p>
        </p:txBody>
      </p:sp>
      <p:sp>
        <p:nvSpPr>
          <p:cNvPr id="17" name="TextBox 16"/>
          <p:cNvSpPr txBox="1"/>
          <p:nvPr/>
        </p:nvSpPr>
        <p:spPr>
          <a:xfrm>
            <a:off x="4495800" y="4267200"/>
            <a:ext cx="464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000" dirty="0" smtClean="0"/>
              <a:t> The Inputs contained in  Semi Finished/</a:t>
            </a:r>
            <a:endParaRPr lang="en-US" sz="2000" dirty="0"/>
          </a:p>
        </p:txBody>
      </p:sp>
      <p:sp>
        <p:nvSpPr>
          <p:cNvPr id="18" name="TextBox 17"/>
          <p:cNvSpPr txBox="1"/>
          <p:nvPr/>
        </p:nvSpPr>
        <p:spPr>
          <a:xfrm>
            <a:off x="4495800" y="4724400"/>
            <a:ext cx="419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000" dirty="0" smtClean="0"/>
              <a:t>Finished Goods in Stock</a:t>
            </a:r>
            <a:endParaRPr lang="en-US" sz="2000" dirty="0"/>
          </a:p>
        </p:txBody>
      </p:sp>
      <p:sp>
        <p:nvSpPr>
          <p:cNvPr id="20" name="Rectangle 19"/>
          <p:cNvSpPr/>
          <p:nvPr/>
        </p:nvSpPr>
        <p:spPr>
          <a:xfrm>
            <a:off x="4964129" y="3165157"/>
            <a:ext cx="348294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W.E.F 1</a:t>
            </a:r>
            <a:r>
              <a:rPr lang="en-US" sz="2800" b="1" cap="all" spc="0" baseline="300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st</a:t>
            </a:r>
            <a:r>
              <a:rPr lang="en-U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July 2017</a:t>
            </a:r>
            <a:endParaRPr lang="en-US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419600" y="5715000"/>
            <a:ext cx="1752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HELD AS ON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5867400" y="5638800"/>
            <a:ext cx="272542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30</a:t>
            </a:r>
            <a:r>
              <a:rPr lang="en-US" sz="2800" b="1" cap="all" spc="0" baseline="300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</a:t>
            </a:r>
            <a:r>
              <a:rPr lang="en-U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JUNE 2017</a:t>
            </a:r>
            <a:endParaRPr lang="en-US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788221" y="1817784"/>
            <a:ext cx="457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WISHES TO OPT &amp; PAY TAX U/S 10   (COMPOSITION SCHEME) 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4495800" y="5181600"/>
            <a:ext cx="441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000" dirty="0" smtClean="0"/>
              <a:t>Capital Goods (Reduced by 5% points)</a:t>
            </a:r>
            <a:endParaRPr lang="en-US" sz="2000" dirty="0"/>
          </a:p>
        </p:txBody>
      </p:sp>
      <p:sp>
        <p:nvSpPr>
          <p:cNvPr id="28" name="Left Arrow 27"/>
          <p:cNvSpPr/>
          <p:nvPr/>
        </p:nvSpPr>
        <p:spPr>
          <a:xfrm rot="16200000">
            <a:off x="1104900" y="3619500"/>
            <a:ext cx="914400" cy="381000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:\Users\MSSUser\Desktop\maxresdefaul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4343400"/>
            <a:ext cx="2032000" cy="1143000"/>
          </a:xfrm>
          <a:prstGeom prst="rect">
            <a:avLst/>
          </a:prstGeom>
          <a:noFill/>
        </p:spPr>
      </p:pic>
      <p:sp>
        <p:nvSpPr>
          <p:cNvPr id="29" name="Rectangle 28"/>
          <p:cNvSpPr/>
          <p:nvPr/>
        </p:nvSpPr>
        <p:spPr>
          <a:xfrm>
            <a:off x="2667000" y="4267200"/>
            <a:ext cx="5790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=</a:t>
            </a:r>
            <a:endParaRPr 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276600" y="3657600"/>
            <a:ext cx="838200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ITC</a:t>
            </a:r>
          </a:p>
        </p:txBody>
      </p:sp>
      <p:sp>
        <p:nvSpPr>
          <p:cNvPr id="31" name="Left Brace 30"/>
          <p:cNvSpPr/>
          <p:nvPr/>
        </p:nvSpPr>
        <p:spPr>
          <a:xfrm>
            <a:off x="4038600" y="3810000"/>
            <a:ext cx="381000" cy="22860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3976628" y="399871"/>
            <a:ext cx="507388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(A) Regular to composition</a:t>
            </a:r>
          </a:p>
          <a:p>
            <a:pPr algn="ctr"/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Or</a:t>
            </a:r>
          </a:p>
          <a:p>
            <a:pPr algn="ctr"/>
            <a:r>
              <a:rPr lang="en-US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(b) Taxable to exempt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802812" y="2609717"/>
            <a:ext cx="502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TAXABLE GOODS/ SERVICES </a:t>
            </a:r>
          </a:p>
          <a:p>
            <a:r>
              <a:rPr lang="en-US" dirty="0" smtClean="0"/>
              <a:t>BECOME EXEMPT</a:t>
            </a:r>
            <a:endParaRPr lang="en-US" dirty="0"/>
          </a:p>
        </p:txBody>
      </p:sp>
      <p:sp>
        <p:nvSpPr>
          <p:cNvPr id="34" name="Rectangle 33"/>
          <p:cNvSpPr/>
          <p:nvPr/>
        </p:nvSpPr>
        <p:spPr>
          <a:xfrm>
            <a:off x="2057400" y="2206057"/>
            <a:ext cx="121937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Mr. X</a:t>
            </a:r>
            <a:endParaRPr lang="en-US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6" name="Left Arrow 35"/>
          <p:cNvSpPr/>
          <p:nvPr/>
        </p:nvSpPr>
        <p:spPr>
          <a:xfrm rot="11519916" flipV="1">
            <a:off x="3391975" y="2637084"/>
            <a:ext cx="1293248" cy="273990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654795" y="1771617"/>
            <a:ext cx="5629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(A) </a:t>
            </a:r>
            <a:endParaRPr lang="en-IN" dirty="0"/>
          </a:p>
        </p:txBody>
      </p:sp>
      <p:sp>
        <p:nvSpPr>
          <p:cNvPr id="3" name="Rectangle 2"/>
          <p:cNvSpPr/>
          <p:nvPr/>
        </p:nvSpPr>
        <p:spPr>
          <a:xfrm>
            <a:off x="3701552" y="2920755"/>
            <a:ext cx="5501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(b)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758285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9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9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9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9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9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16" grpId="0"/>
      <p:bldP spid="17" grpId="0"/>
      <p:bldP spid="18" grpId="0"/>
      <p:bldP spid="20" grpId="0"/>
      <p:bldP spid="20" grpId="1"/>
      <p:bldP spid="21" grpId="0"/>
      <p:bldP spid="22" grpId="0"/>
      <p:bldP spid="19" grpId="0"/>
      <p:bldP spid="25" grpId="0"/>
      <p:bldP spid="28" grpId="0" animBg="1"/>
      <p:bldP spid="29" grpId="0"/>
      <p:bldP spid="30" grpId="0"/>
      <p:bldP spid="31" grpId="0" animBg="1"/>
      <p:bldP spid="32" grpId="0"/>
      <p:bldP spid="33" grpId="0"/>
      <p:bldP spid="34" grpId="0"/>
      <p:bldP spid="34" grpId="1"/>
      <p:bldP spid="36" grpId="0" animBg="1"/>
      <p:bldP spid="2" grpId="0"/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99442" y="476672"/>
            <a:ext cx="358623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Scenario 7</a:t>
            </a:r>
          </a:p>
        </p:txBody>
      </p:sp>
      <p:pic>
        <p:nvPicPr>
          <p:cNvPr id="5" name="Picture 2" descr="C:\Program Files\Microsoft Office\MEDIA\CAGCAT10\j0292020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1447800"/>
            <a:ext cx="1869034" cy="177393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200400" y="1600200"/>
            <a:ext cx="5486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Disposes Capital Goods or Plant &amp; Machinery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3276600" y="1981200"/>
            <a:ext cx="48448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Mr. X had utilized ITC on such Goods earlier</a:t>
            </a:r>
            <a:endParaRPr lang="en-US" sz="2000" dirty="0"/>
          </a:p>
        </p:txBody>
      </p:sp>
      <p:sp>
        <p:nvSpPr>
          <p:cNvPr id="9" name="Rectangle 8"/>
          <p:cNvSpPr/>
          <p:nvPr/>
        </p:nvSpPr>
        <p:spPr>
          <a:xfrm>
            <a:off x="892260" y="3124200"/>
            <a:ext cx="121937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Mr. X</a:t>
            </a:r>
            <a:endParaRPr lang="en-US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1" name="Picture 2" descr="C:\Users\MSSUser\Desktop\maxresdefaul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71800" y="2819400"/>
            <a:ext cx="1625600" cy="9144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762000" y="4267200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Courier New" pitchFamily="49" charset="0"/>
              <a:buChar char="o"/>
            </a:pPr>
            <a:r>
              <a:rPr lang="en-IN" sz="2400" dirty="0" smtClean="0"/>
              <a:t>Refractory Bricks,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4648200" y="2819400"/>
            <a:ext cx="5790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=</a:t>
            </a:r>
            <a:endParaRPr 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262873" y="2381310"/>
            <a:ext cx="32766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IN" sz="2000" dirty="0" smtClean="0"/>
              <a:t>ITC on Capital Goods</a:t>
            </a:r>
          </a:p>
          <a:p>
            <a:pPr lvl="0"/>
            <a:r>
              <a:rPr lang="en-IN" sz="2000" dirty="0" smtClean="0"/>
              <a:t>(reduced by </a:t>
            </a:r>
            <a:r>
              <a:rPr lang="en-IN" sz="2000" dirty="0"/>
              <a:t>5</a:t>
            </a:r>
            <a:r>
              <a:rPr lang="en-IN" sz="2000" dirty="0" smtClean="0"/>
              <a:t>% points</a:t>
            </a:r>
          </a:p>
          <a:p>
            <a:pPr lvl="0"/>
            <a:r>
              <a:rPr lang="en-IN" sz="2000" dirty="0" smtClean="0"/>
              <a:t>every quarter or part thereof)</a:t>
            </a:r>
          </a:p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334000" y="3733800"/>
            <a:ext cx="304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 smtClean="0"/>
              <a:t>The Tax on the Transaction Value U/S 15</a:t>
            </a:r>
            <a:endParaRPr lang="en-US" sz="2000" dirty="0"/>
          </a:p>
        </p:txBody>
      </p:sp>
      <p:sp>
        <p:nvSpPr>
          <p:cNvPr id="18" name="Rectangle 17"/>
          <p:cNvSpPr/>
          <p:nvPr/>
        </p:nvSpPr>
        <p:spPr>
          <a:xfrm>
            <a:off x="6331786" y="3350726"/>
            <a:ext cx="56938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OR</a:t>
            </a:r>
            <a:endParaRPr lang="en-US" sz="2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953000" y="4495800"/>
            <a:ext cx="326717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IN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Whichever is higher</a:t>
            </a:r>
            <a:endParaRPr lang="en-US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62000" y="4724400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Courier New" pitchFamily="49" charset="0"/>
              <a:buChar char="o"/>
            </a:pPr>
            <a:r>
              <a:rPr lang="en-IN" sz="2400" dirty="0" smtClean="0"/>
              <a:t>Moulds &amp; Dies,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762000" y="5181600"/>
            <a:ext cx="289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Courier New" pitchFamily="49" charset="0"/>
              <a:buChar char="o"/>
            </a:pPr>
            <a:r>
              <a:rPr lang="en-IN" sz="2400" dirty="0" smtClean="0"/>
              <a:t>Jigs &amp; Fixtures</a:t>
            </a:r>
            <a:endParaRPr lang="en-US" sz="2400" dirty="0" smtClean="0"/>
          </a:p>
        </p:txBody>
      </p:sp>
      <p:sp>
        <p:nvSpPr>
          <p:cNvPr id="25" name="TextBox 24"/>
          <p:cNvSpPr txBox="1"/>
          <p:nvPr/>
        </p:nvSpPr>
        <p:spPr>
          <a:xfrm>
            <a:off x="1219200" y="5638800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dirty="0" smtClean="0"/>
              <a:t>are supplied as scrap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868759" y="5257800"/>
            <a:ext cx="3351417" cy="842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dirty="0" smtClean="0"/>
              <a:t>Tax may be paid on the Transaction Value U/S 15 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228600" y="3886200"/>
            <a:ext cx="243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i="1" u="sng" dirty="0" smtClean="0"/>
              <a:t>Note:</a:t>
            </a:r>
            <a:r>
              <a:rPr lang="en-IN" sz="2400" b="1" i="1" dirty="0" smtClean="0"/>
              <a:t> If</a:t>
            </a:r>
            <a:endParaRPr lang="en-US" sz="2400" dirty="0"/>
          </a:p>
        </p:txBody>
      </p:sp>
      <p:cxnSp>
        <p:nvCxnSpPr>
          <p:cNvPr id="30" name="Elbow Connector 29"/>
          <p:cNvCxnSpPr/>
          <p:nvPr/>
        </p:nvCxnSpPr>
        <p:spPr>
          <a:xfrm>
            <a:off x="228600" y="3810000"/>
            <a:ext cx="8305800" cy="1371600"/>
          </a:xfrm>
          <a:prstGeom prst="bent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hevron 1"/>
          <p:cNvSpPr/>
          <p:nvPr/>
        </p:nvSpPr>
        <p:spPr>
          <a:xfrm>
            <a:off x="4231037" y="5337349"/>
            <a:ext cx="386320" cy="6118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463395" y="630559"/>
            <a:ext cx="416979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SALE OF CAPITAL GOODS </a:t>
            </a:r>
          </a:p>
        </p:txBody>
      </p:sp>
    </p:spTree>
    <p:extLst>
      <p:ext uri="{BB962C8B-B14F-4D97-AF65-F5344CB8AC3E}">
        <p14:creationId xmlns:p14="http://schemas.microsoft.com/office/powerpoint/2010/main" val="174739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800" decel="10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9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4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4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4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4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9" grpId="0"/>
      <p:bldP spid="13" grpId="0"/>
      <p:bldP spid="14" grpId="0"/>
      <p:bldP spid="16" grpId="0"/>
      <p:bldP spid="17" grpId="0"/>
      <p:bldP spid="18" grpId="0"/>
      <p:bldP spid="19" grpId="0"/>
      <p:bldP spid="21" grpId="0"/>
      <p:bldP spid="22" grpId="0"/>
      <p:bldP spid="25" grpId="0"/>
      <p:bldP spid="27" grpId="0"/>
      <p:bldP spid="28" grpId="0"/>
      <p:bldP spid="2" grpId="0" animBg="1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00200" y="609600"/>
            <a:ext cx="618310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HOW TO CLAIM ITC?</a:t>
            </a:r>
            <a:endParaRPr lang="en-US" sz="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Horizontal Scroll 5"/>
          <p:cNvSpPr/>
          <p:nvPr/>
        </p:nvSpPr>
        <p:spPr>
          <a:xfrm>
            <a:off x="838200" y="4953000"/>
            <a:ext cx="7391400" cy="990600"/>
          </a:xfrm>
          <a:prstGeom prst="horizontalScroll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IN" sz="2000" dirty="0" smtClean="0"/>
              <a:t>ITC is available on Inputs, Capital Goods and Services that are used or intended to be used in the business</a:t>
            </a:r>
            <a:endParaRPr lang="en-US" sz="2000" dirty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68204572"/>
              </p:ext>
            </p:extLst>
          </p:nvPr>
        </p:nvGraphicFramePr>
        <p:xfrm>
          <a:off x="1406012" y="1384300"/>
          <a:ext cx="6362700" cy="3568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00608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Graphic spid="2" grpId="0">
        <p:bldAsOne/>
      </p:bldGraphic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3436" y="332656"/>
            <a:ext cx="908056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ITC on inputs sent for job work</a:t>
            </a:r>
          </a:p>
        </p:txBody>
      </p:sp>
      <p:pic>
        <p:nvPicPr>
          <p:cNvPr id="5" name="Picture 4" descr="C:\Program Files (x86)\Microsoft Office\MEDIA\CAGCAT10\j0285360.wm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2895600"/>
            <a:ext cx="1600200" cy="16764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AutoShape 2"/>
          <p:cNvSpPr>
            <a:spLocks noChangeArrowheads="1"/>
          </p:cNvSpPr>
          <p:nvPr/>
        </p:nvSpPr>
        <p:spPr bwMode="auto">
          <a:xfrm>
            <a:off x="3657600" y="1905000"/>
            <a:ext cx="1143000" cy="762000"/>
          </a:xfrm>
          <a:prstGeom prst="smileyFace">
            <a:avLst>
              <a:gd name="adj" fmla="val 4653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6" name="AutoShape 3"/>
          <p:cNvSpPr>
            <a:spLocks noChangeArrowheads="1"/>
          </p:cNvSpPr>
          <p:nvPr/>
        </p:nvSpPr>
        <p:spPr bwMode="auto">
          <a:xfrm>
            <a:off x="1981200" y="3352800"/>
            <a:ext cx="990600" cy="1447800"/>
          </a:xfrm>
          <a:custGeom>
            <a:avLst/>
            <a:gdLst>
              <a:gd name="G0" fmla="+- 15126 0 0"/>
              <a:gd name="G1" fmla="+- 2912 0 0"/>
              <a:gd name="G2" fmla="+- 12158 0 2912"/>
              <a:gd name="G3" fmla="+- G2 0 2912"/>
              <a:gd name="G4" fmla="*/ G3 32768 32059"/>
              <a:gd name="G5" fmla="*/ G4 1 2"/>
              <a:gd name="G6" fmla="+- 21600 0 15126"/>
              <a:gd name="G7" fmla="*/ G6 2912 6079"/>
              <a:gd name="G8" fmla="+- G7 15126 0"/>
              <a:gd name="T0" fmla="*/ 15126 w 21600"/>
              <a:gd name="T1" fmla="*/ 0 h 21600"/>
              <a:gd name="T2" fmla="*/ 15126 w 21600"/>
              <a:gd name="T3" fmla="*/ 12158 h 21600"/>
              <a:gd name="T4" fmla="*/ 323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7" name="AutoShape 4"/>
          <p:cNvSpPr>
            <a:spLocks noChangeArrowheads="1"/>
          </p:cNvSpPr>
          <p:nvPr/>
        </p:nvSpPr>
        <p:spPr bwMode="auto">
          <a:xfrm rot="5400000">
            <a:off x="5829300" y="3162300"/>
            <a:ext cx="762000" cy="1447800"/>
          </a:xfrm>
          <a:custGeom>
            <a:avLst/>
            <a:gdLst>
              <a:gd name="G0" fmla="+- 15126 0 0"/>
              <a:gd name="G1" fmla="+- 2912 0 0"/>
              <a:gd name="G2" fmla="+- 12158 0 2912"/>
              <a:gd name="G3" fmla="+- G2 0 2912"/>
              <a:gd name="G4" fmla="*/ G3 32768 32059"/>
              <a:gd name="G5" fmla="*/ G4 1 2"/>
              <a:gd name="G6" fmla="+- 21600 0 15126"/>
              <a:gd name="G7" fmla="*/ G6 2912 6079"/>
              <a:gd name="G8" fmla="+- G7 15126 0"/>
              <a:gd name="T0" fmla="*/ 15126 w 21600"/>
              <a:gd name="T1" fmla="*/ 0 h 21600"/>
              <a:gd name="T2" fmla="*/ 15126 w 21600"/>
              <a:gd name="T3" fmla="*/ 12158 h 21600"/>
              <a:gd name="T4" fmla="*/ 323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auto">
          <a:xfrm>
            <a:off x="3352800" y="5105400"/>
            <a:ext cx="1828800" cy="434974"/>
          </a:xfrm>
          <a:prstGeom prst="rightArrow">
            <a:avLst>
              <a:gd name="adj1" fmla="val 50000"/>
              <a:gd name="adj2" fmla="val 140789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9" name="AutoShape 6"/>
          <p:cNvSpPr>
            <a:spLocks noChangeArrowheads="1"/>
          </p:cNvSpPr>
          <p:nvPr/>
        </p:nvSpPr>
        <p:spPr bwMode="auto">
          <a:xfrm>
            <a:off x="152400" y="5105400"/>
            <a:ext cx="2895600" cy="762000"/>
          </a:xfrm>
          <a:prstGeom prst="cube">
            <a:avLst>
              <a:gd name="adj" fmla="val 2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I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Inputs/Capital Goods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 descr="C:\Program Files (x86)\Microsoft Office\MEDIA\CAGCAT10\j0240695.wmf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1" y="4572000"/>
            <a:ext cx="2286000" cy="1143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AutoShape 7"/>
          <p:cNvSpPr>
            <a:spLocks noChangeArrowheads="1"/>
          </p:cNvSpPr>
          <p:nvPr/>
        </p:nvSpPr>
        <p:spPr bwMode="auto">
          <a:xfrm>
            <a:off x="6400800" y="1828800"/>
            <a:ext cx="2133600" cy="55800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I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Principal U/S </a:t>
            </a:r>
            <a:r>
              <a:rPr lang="en-IN" sz="2000" dirty="0" smtClean="0">
                <a:latin typeface="Calibri" pitchFamily="34" charset="0"/>
                <a:cs typeface="Arial" pitchFamily="34" charset="0"/>
              </a:rPr>
              <a:t>143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AutoShape 8"/>
          <p:cNvSpPr>
            <a:spLocks noChangeArrowheads="1"/>
          </p:cNvSpPr>
          <p:nvPr/>
        </p:nvSpPr>
        <p:spPr bwMode="auto">
          <a:xfrm>
            <a:off x="6324600" y="2667000"/>
            <a:ext cx="2438399" cy="685800"/>
          </a:xfrm>
          <a:prstGeom prst="flowChartAlternate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I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Principal’s                 “Place of Business”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AutoShape 7"/>
          <p:cNvSpPr>
            <a:spLocks noChangeArrowheads="1"/>
          </p:cNvSpPr>
          <p:nvPr/>
        </p:nvSpPr>
        <p:spPr bwMode="auto">
          <a:xfrm>
            <a:off x="5791200" y="5943600"/>
            <a:ext cx="1981200" cy="55800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I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JOB WORKER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05200" y="5486400"/>
            <a:ext cx="1447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Directly</a:t>
            </a:r>
            <a:endParaRPr lang="en-US" sz="2000" dirty="0"/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5105400" y="2209800"/>
            <a:ext cx="990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5105400" y="3124200"/>
            <a:ext cx="990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9103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4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4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9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animBg="1"/>
      <p:bldP spid="6" grpId="0" animBg="1"/>
      <p:bldP spid="7" grpId="0" animBg="1"/>
      <p:bldP spid="8" grpId="0" animBg="1"/>
      <p:bldP spid="9" grpId="0" animBg="1"/>
      <p:bldP spid="11" grpId="0" animBg="1"/>
      <p:bldP spid="12" grpId="0" animBg="1"/>
      <p:bldP spid="14" grpId="0" animBg="1"/>
      <p:bldP spid="1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381000"/>
            <a:ext cx="849495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TIME LIMITS: inputs sent for job work</a:t>
            </a:r>
          </a:p>
        </p:txBody>
      </p:sp>
      <p:pic>
        <p:nvPicPr>
          <p:cNvPr id="5" name="Picture 4" descr="C:\Program Files (x86)\Microsoft Office\MEDIA\CAGCAT10\j0240695.wm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689698"/>
            <a:ext cx="1600200" cy="152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C:\Program Files (x86)\Microsoft Office\MEDIA\CAGCAT10\j0285360.wmf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4479" y="2534055"/>
            <a:ext cx="1600200" cy="17526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AutoShape 2"/>
          <p:cNvSpPr>
            <a:spLocks noChangeArrowheads="1"/>
          </p:cNvSpPr>
          <p:nvPr/>
        </p:nvSpPr>
        <p:spPr bwMode="auto">
          <a:xfrm>
            <a:off x="7010400" y="1752600"/>
            <a:ext cx="990600" cy="714375"/>
          </a:xfrm>
          <a:prstGeom prst="smileyFace">
            <a:avLst>
              <a:gd name="adj" fmla="val 4653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4724400" y="4267200"/>
            <a:ext cx="1752600" cy="4159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I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3 Years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103" name="AutoShape 7"/>
          <p:cNvCxnSpPr>
            <a:cxnSpLocks noChangeShapeType="1"/>
          </p:cNvCxnSpPr>
          <p:nvPr/>
        </p:nvCxnSpPr>
        <p:spPr bwMode="auto">
          <a:xfrm flipV="1">
            <a:off x="2590800" y="3048000"/>
            <a:ext cx="3886200" cy="4572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04" name="AutoShape 8"/>
          <p:cNvCxnSpPr>
            <a:cxnSpLocks noChangeShapeType="1"/>
          </p:cNvCxnSpPr>
          <p:nvPr/>
        </p:nvCxnSpPr>
        <p:spPr bwMode="auto">
          <a:xfrm>
            <a:off x="2590800" y="3657600"/>
            <a:ext cx="3886200" cy="4572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" name="Rectangle 11"/>
          <p:cNvSpPr/>
          <p:nvPr/>
        </p:nvSpPr>
        <p:spPr>
          <a:xfrm>
            <a:off x="369651" y="5031844"/>
            <a:ext cx="8305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2800" dirty="0">
                <a:latin typeface="Baskerville Old Face" pitchFamily="18" charset="0"/>
              </a:rPr>
              <a:t>The Time Limits of 1 year or 3 year shall not be applied in case of M</a:t>
            </a:r>
            <a:r>
              <a:rPr lang="en-US" sz="2800" dirty="0" smtClean="0">
                <a:latin typeface="Baskerville Old Face" pitchFamily="18" charset="0"/>
              </a:rPr>
              <a:t>oulds</a:t>
            </a:r>
            <a:r>
              <a:rPr lang="en-US" sz="2800" dirty="0">
                <a:latin typeface="Baskerville Old Face" pitchFamily="18" charset="0"/>
              </a:rPr>
              <a:t>, </a:t>
            </a:r>
            <a:r>
              <a:rPr lang="en-US" sz="2800" dirty="0" smtClean="0">
                <a:latin typeface="Baskerville Old Face" pitchFamily="18" charset="0"/>
              </a:rPr>
              <a:t>Dies</a:t>
            </a:r>
            <a:r>
              <a:rPr lang="en-US" sz="2800" dirty="0">
                <a:latin typeface="Baskerville Old Face" pitchFamily="18" charset="0"/>
              </a:rPr>
              <a:t>, </a:t>
            </a:r>
            <a:r>
              <a:rPr lang="en-US" sz="2800" dirty="0" smtClean="0">
                <a:latin typeface="Baskerville Old Face" pitchFamily="18" charset="0"/>
              </a:rPr>
              <a:t>Jigs </a:t>
            </a:r>
            <a:r>
              <a:rPr lang="en-US" sz="2800" dirty="0">
                <a:latin typeface="Baskerville Old Face" pitchFamily="18" charset="0"/>
              </a:rPr>
              <a:t>and </a:t>
            </a:r>
            <a:r>
              <a:rPr lang="en-US" sz="2800" dirty="0" smtClean="0">
                <a:latin typeface="Baskerville Old Face" pitchFamily="18" charset="0"/>
              </a:rPr>
              <a:t>fixture</a:t>
            </a:r>
            <a:r>
              <a:rPr lang="en-US" sz="2800" dirty="0">
                <a:latin typeface="Baskerville Old Face" pitchFamily="18" charset="0"/>
              </a:rPr>
              <a:t>, or </a:t>
            </a:r>
            <a:r>
              <a:rPr lang="en-US" sz="2800" dirty="0" smtClean="0">
                <a:latin typeface="Baskerville Old Face" pitchFamily="18" charset="0"/>
              </a:rPr>
              <a:t>Tools </a:t>
            </a:r>
            <a:r>
              <a:rPr lang="en-US" sz="2800" dirty="0">
                <a:latin typeface="Baskerville Old Face" pitchFamily="18" charset="0"/>
              </a:rPr>
              <a:t>sent out to job worker for job work.</a:t>
            </a:r>
            <a:endParaRPr lang="en-IN" sz="2800" dirty="0">
              <a:latin typeface="Baskerville Old Face" pitchFamily="18" charset="0"/>
            </a:endParaRPr>
          </a:p>
        </p:txBody>
      </p:sp>
      <p:sp>
        <p:nvSpPr>
          <p:cNvPr id="19" name="AutoShape 6"/>
          <p:cNvSpPr>
            <a:spLocks noChangeArrowheads="1"/>
          </p:cNvSpPr>
          <p:nvPr/>
        </p:nvSpPr>
        <p:spPr bwMode="auto">
          <a:xfrm>
            <a:off x="2667000" y="2667000"/>
            <a:ext cx="1676400" cy="685800"/>
          </a:xfrm>
          <a:prstGeom prst="cube">
            <a:avLst>
              <a:gd name="adj" fmla="val 2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IN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Inputs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AutoShape 6"/>
          <p:cNvSpPr>
            <a:spLocks noChangeArrowheads="1"/>
          </p:cNvSpPr>
          <p:nvPr/>
        </p:nvSpPr>
        <p:spPr bwMode="auto">
          <a:xfrm>
            <a:off x="2514600" y="3810000"/>
            <a:ext cx="1905000" cy="609600"/>
          </a:xfrm>
          <a:prstGeom prst="cube">
            <a:avLst>
              <a:gd name="adj" fmla="val 2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I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Capital Goods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 Box 6"/>
          <p:cNvSpPr txBox="1">
            <a:spLocks noChangeArrowheads="1"/>
          </p:cNvSpPr>
          <p:nvPr/>
        </p:nvSpPr>
        <p:spPr bwMode="auto">
          <a:xfrm>
            <a:off x="4648200" y="2514600"/>
            <a:ext cx="1752600" cy="4159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I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1 Year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AutoShape 7"/>
          <p:cNvSpPr>
            <a:spLocks noChangeArrowheads="1"/>
          </p:cNvSpPr>
          <p:nvPr/>
        </p:nvSpPr>
        <p:spPr bwMode="auto">
          <a:xfrm>
            <a:off x="419100" y="4404121"/>
            <a:ext cx="1981200" cy="55800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I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JOB WORKER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AutoShape 8"/>
          <p:cNvSpPr>
            <a:spLocks noChangeArrowheads="1"/>
          </p:cNvSpPr>
          <p:nvPr/>
        </p:nvSpPr>
        <p:spPr bwMode="auto">
          <a:xfrm>
            <a:off x="6553200" y="4345021"/>
            <a:ext cx="2438399" cy="685800"/>
          </a:xfrm>
          <a:prstGeom prst="flowChartAlternate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I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Principal’s                 “Place of Business”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7291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3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11" grpId="0" animBg="1"/>
      <p:bldP spid="12" grpId="0"/>
      <p:bldP spid="19" grpId="0" animBg="1"/>
      <p:bldP spid="20" grpId="0" animBg="1"/>
      <p:bldP spid="27" grpId="0" animBg="1"/>
      <p:bldP spid="13" grpId="0" animBg="1"/>
      <p:bldP spid="1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3436" y="332656"/>
            <a:ext cx="643278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DATE OF DEEMED SUPPLY</a:t>
            </a:r>
            <a:endParaRPr lang="en-US" sz="44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754282662"/>
              </p:ext>
            </p:extLst>
          </p:nvPr>
        </p:nvGraphicFramePr>
        <p:xfrm>
          <a:off x="-2362200" y="3352800"/>
          <a:ext cx="9144000" cy="304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ectangle 5"/>
          <p:cNvSpPr/>
          <p:nvPr/>
        </p:nvSpPr>
        <p:spPr>
          <a:xfrm>
            <a:off x="228600" y="1828800"/>
            <a:ext cx="8534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N" sz="2000" dirty="0" smtClean="0">
                <a:latin typeface="Baskerville Old Face" pitchFamily="18" charset="0"/>
              </a:rPr>
              <a:t>Principal referred u/s 143 shall take ITC on Inputs/ Capital Goods sent to Job Worker provided within Time Limits the job worker supplies back to Principal’s Place of business else it is deemed as Supply of Input/ Capital goods in the hands of Principal. Date for such Deemed Supply is as below</a:t>
            </a:r>
            <a:endParaRPr lang="en-US" sz="2000" dirty="0">
              <a:latin typeface="Baskerville Old Face" pitchFamily="18" charset="0"/>
            </a:endParaRPr>
          </a:p>
        </p:txBody>
      </p:sp>
      <p:sp>
        <p:nvSpPr>
          <p:cNvPr id="2" name="Flowchart: Alternate Process 1"/>
          <p:cNvSpPr/>
          <p:nvPr/>
        </p:nvSpPr>
        <p:spPr>
          <a:xfrm>
            <a:off x="5693923" y="4876800"/>
            <a:ext cx="3221477" cy="1219200"/>
          </a:xfrm>
          <a:prstGeom prst="flowChartAlternate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u="sng" dirty="0">
                <a:latin typeface="Bookman Old Style" pitchFamily="18" charset="0"/>
              </a:rPr>
              <a:t>Date for deemed supply:</a:t>
            </a:r>
          </a:p>
          <a:p>
            <a:pPr lvl="0" algn="ctr"/>
            <a:r>
              <a:rPr lang="en-US" dirty="0">
                <a:latin typeface="Bookman Old Style" pitchFamily="18" charset="0"/>
              </a:rPr>
              <a:t> Inputs/ Capital Goods sent out from </a:t>
            </a:r>
            <a:endParaRPr lang="en-US" dirty="0" smtClean="0">
              <a:latin typeface="Bookman Old Style" pitchFamily="18" charset="0"/>
            </a:endParaRPr>
          </a:p>
          <a:p>
            <a:pPr lvl="0" algn="ctr"/>
            <a:r>
              <a:rPr lang="en-US" dirty="0" smtClean="0">
                <a:latin typeface="Bookman Old Style" pitchFamily="18" charset="0"/>
              </a:rPr>
              <a:t>Place </a:t>
            </a:r>
            <a:r>
              <a:rPr lang="en-US" dirty="0">
                <a:latin typeface="Bookman Old Style" pitchFamily="18" charset="0"/>
              </a:rPr>
              <a:t>of Business</a:t>
            </a:r>
          </a:p>
        </p:txBody>
      </p:sp>
      <p:sp>
        <p:nvSpPr>
          <p:cNvPr id="7" name="Flowchart: Alternate Process 6"/>
          <p:cNvSpPr/>
          <p:nvPr/>
        </p:nvSpPr>
        <p:spPr>
          <a:xfrm>
            <a:off x="5693923" y="3472774"/>
            <a:ext cx="3221477" cy="1219200"/>
          </a:xfrm>
          <a:prstGeom prst="flowChartAlternate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u="sng" dirty="0">
                <a:latin typeface="Bookman Old Style" pitchFamily="18" charset="0"/>
              </a:rPr>
              <a:t>Date for deemed supply:</a:t>
            </a:r>
            <a:r>
              <a:rPr lang="en-US" dirty="0">
                <a:latin typeface="Bookman Old Style" pitchFamily="18" charset="0"/>
              </a:rPr>
              <a:t> </a:t>
            </a:r>
          </a:p>
          <a:p>
            <a:pPr lvl="0" algn="ctr"/>
            <a:r>
              <a:rPr lang="en-US" dirty="0" smtClean="0">
                <a:latin typeface="Bookman Old Style" pitchFamily="18" charset="0"/>
              </a:rPr>
              <a:t>Job Worker receives Inputs/ Capital Goods</a:t>
            </a:r>
            <a:endParaRPr lang="en-US" dirty="0">
              <a:latin typeface="Bookman Old Style" pitchFamily="18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4495800" y="4015902"/>
            <a:ext cx="1198123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495800" y="5299953"/>
            <a:ext cx="1198123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8729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B385A4F-7C61-4800-80BF-BC811F83B9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>
                                            <p:graphicEl>
                                              <a:dgm id="{8B385A4F-7C61-4800-80BF-BC811F83B9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B5943FE-3791-4D86-9A6E-C12281E03C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graphicEl>
                                              <a:dgm id="{3B5943FE-3791-4D86-9A6E-C12281E03C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8E2E67C-DB16-478F-9958-2393F191A0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">
                                            <p:graphicEl>
                                              <a:dgm id="{78E2E67C-DB16-478F-9958-2393F191A0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742AAC0-9E2F-464A-8552-F8DFE6C3DE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5">
                                            <p:graphicEl>
                                              <a:dgm id="{3742AAC0-9E2F-464A-8552-F8DFE6C3DE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D03AE30-5932-4FA9-8962-A8FD4269E5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5">
                                            <p:graphicEl>
                                              <a:dgm id="{0D03AE30-5932-4FA9-8962-A8FD4269E58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5" grpId="0" uiExpand="1">
        <p:bldSub>
          <a:bldDgm bld="lvlOne"/>
        </p:bldSub>
      </p:bldGraphic>
      <p:bldP spid="6" grpId="0"/>
      <p:bldP spid="2" grpId="0" animBg="1"/>
      <p:bldP spid="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59195" y="332656"/>
            <a:ext cx="9217588" cy="67710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Conditions to claim </a:t>
            </a:r>
            <a:r>
              <a:rPr lang="en-US" sz="3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Itc</a:t>
            </a:r>
            <a:r>
              <a:rPr lang="en-US" sz="3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on job work:</a:t>
            </a:r>
            <a:endParaRPr lang="en-US" sz="38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66700" y="5233164"/>
            <a:ext cx="86106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2600" dirty="0" smtClean="0">
                <a:latin typeface="Bookman Old Style" pitchFamily="18" charset="0"/>
              </a:rPr>
              <a:t>4. When they are </a:t>
            </a:r>
            <a:r>
              <a:rPr lang="en-US" sz="2600" dirty="0">
                <a:latin typeface="Bookman Old Style" pitchFamily="18" charset="0"/>
              </a:rPr>
              <a:t>not returned </a:t>
            </a:r>
            <a:r>
              <a:rPr lang="en-US" sz="2600" dirty="0" smtClean="0">
                <a:latin typeface="Bookman Old Style" pitchFamily="18" charset="0"/>
              </a:rPr>
              <a:t>within time </a:t>
            </a:r>
            <a:r>
              <a:rPr lang="en-US" sz="2600" dirty="0">
                <a:latin typeface="Bookman Old Style" pitchFamily="18" charset="0"/>
              </a:rPr>
              <a:t>limits, </a:t>
            </a:r>
            <a:r>
              <a:rPr lang="en-US" sz="2600" dirty="0" smtClean="0">
                <a:latin typeface="Bookman Old Style" pitchFamily="18" charset="0"/>
              </a:rPr>
              <a:t>the </a:t>
            </a:r>
            <a:r>
              <a:rPr lang="en-US" sz="2600" dirty="0">
                <a:latin typeface="Bookman Old Style" pitchFamily="18" charset="0"/>
              </a:rPr>
              <a:t>challan issued </a:t>
            </a:r>
            <a:r>
              <a:rPr lang="en-US" sz="2600" dirty="0" smtClean="0">
                <a:latin typeface="Bookman Old Style" pitchFamily="18" charset="0"/>
              </a:rPr>
              <a:t>is </a:t>
            </a:r>
            <a:r>
              <a:rPr lang="en-US" sz="2600" dirty="0">
                <a:latin typeface="Bookman Old Style" pitchFamily="18" charset="0"/>
              </a:rPr>
              <a:t>deemed to be an invoice.</a:t>
            </a:r>
            <a:endParaRPr lang="en-IN" sz="2600" dirty="0">
              <a:latin typeface="Bookman Old Style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37514" y="1676400"/>
            <a:ext cx="9135085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600" dirty="0">
                <a:latin typeface="Bookman Old Style" pitchFamily="18" charset="0"/>
              </a:rPr>
              <a:t>1. Challan issued by the principal to the Job Worker</a:t>
            </a:r>
          </a:p>
        </p:txBody>
      </p:sp>
      <p:sp>
        <p:nvSpPr>
          <p:cNvPr id="3" name="Rectangle 2"/>
          <p:cNvSpPr/>
          <p:nvPr/>
        </p:nvSpPr>
        <p:spPr>
          <a:xfrm>
            <a:off x="253727" y="2370306"/>
            <a:ext cx="863978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2600" dirty="0" smtClean="0">
                <a:latin typeface="Bookman Old Style" pitchFamily="18" charset="0"/>
              </a:rPr>
              <a:t>2</a:t>
            </a:r>
            <a:r>
              <a:rPr lang="en-US" sz="2600" dirty="0">
                <a:latin typeface="Bookman Old Style" pitchFamily="18" charset="0"/>
              </a:rPr>
              <a:t>. The Challan should contain the details specified in Invoice Rule 10</a:t>
            </a:r>
          </a:p>
        </p:txBody>
      </p:sp>
      <p:sp>
        <p:nvSpPr>
          <p:cNvPr id="6" name="Rectangle 5"/>
          <p:cNvSpPr/>
          <p:nvPr/>
        </p:nvSpPr>
        <p:spPr>
          <a:xfrm>
            <a:off x="201846" y="3527895"/>
            <a:ext cx="887730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2600" dirty="0">
                <a:latin typeface="Bookman Old Style" pitchFamily="18" charset="0"/>
              </a:rPr>
              <a:t>3. The details of goods dispatched to a J</a:t>
            </a:r>
            <a:r>
              <a:rPr lang="en-US" sz="2600" dirty="0" smtClean="0">
                <a:latin typeface="Bookman Old Style" pitchFamily="18" charset="0"/>
              </a:rPr>
              <a:t>ob Worker </a:t>
            </a:r>
            <a:r>
              <a:rPr lang="en-US" sz="2600" dirty="0">
                <a:latin typeface="Bookman Old Style" pitchFamily="18" charset="0"/>
              </a:rPr>
              <a:t>or received from a Job Worker included in </a:t>
            </a:r>
            <a:r>
              <a:rPr lang="en-US" sz="2600" b="1" dirty="0">
                <a:latin typeface="Bookman Old Style" pitchFamily="18" charset="0"/>
              </a:rPr>
              <a:t>FORM GSTR-1</a:t>
            </a:r>
            <a:endParaRPr lang="en-IN" sz="26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5217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2" grpId="0"/>
      <p:bldP spid="3" grpId="0"/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0" y="2971800"/>
            <a:ext cx="453605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Brush Script MT" pitchFamily="66" charset="0"/>
              </a:rPr>
              <a:t>Thank You</a:t>
            </a:r>
            <a:endParaRPr lang="en-US" sz="96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Brush Script MT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827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448937140"/>
              </p:ext>
            </p:extLst>
          </p:nvPr>
        </p:nvGraphicFramePr>
        <p:xfrm>
          <a:off x="-1066800" y="1516376"/>
          <a:ext cx="62484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 2"/>
          <p:cNvSpPr/>
          <p:nvPr/>
        </p:nvSpPr>
        <p:spPr>
          <a:xfrm>
            <a:off x="153231" y="6485"/>
            <a:ext cx="418576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Components </a:t>
            </a:r>
          </a:p>
          <a:p>
            <a:pPr algn="ctr"/>
            <a:r>
              <a:rPr lang="en-US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of ITC</a:t>
            </a:r>
            <a:endParaRPr lang="en-US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38992" y="1676400"/>
            <a:ext cx="5004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smtClean="0">
                <a:latin typeface="Bookman Old Style" pitchFamily="18" charset="0"/>
              </a:rPr>
              <a:t>Includes :</a:t>
            </a:r>
            <a:endParaRPr lang="en-IN" sz="2800" u="sng" dirty="0">
              <a:latin typeface="Bookman Old Style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31596" y="2347604"/>
            <a:ext cx="54345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Bookman Old Style" pitchFamily="18" charset="0"/>
              </a:rPr>
              <a:t>Tax paid on Reverse  Charge  Basis</a:t>
            </a:r>
            <a:endParaRPr lang="en-IN" sz="2800" dirty="0">
              <a:latin typeface="Bookman Old Style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31596" y="3363423"/>
            <a:ext cx="50044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Bookman Old Style" pitchFamily="18" charset="0"/>
              </a:rPr>
              <a:t>&amp; IGST charged on Import of Goods</a:t>
            </a:r>
            <a:endParaRPr lang="en-IN" sz="2800" dirty="0">
              <a:latin typeface="Bookman Old Style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66580" y="4535814"/>
            <a:ext cx="5004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smtClean="0">
                <a:latin typeface="Bookman Old Style" pitchFamily="18" charset="0"/>
              </a:rPr>
              <a:t>Excludes:</a:t>
            </a:r>
            <a:endParaRPr lang="en-IN" sz="2800" u="sng" dirty="0">
              <a:latin typeface="Bookman Old Style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3636" y="5091125"/>
            <a:ext cx="57147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Bookman Old Style" pitchFamily="18" charset="0"/>
              </a:rPr>
              <a:t>Tax paid by way of composition levy</a:t>
            </a:r>
            <a:endParaRPr lang="en-IN" sz="2800" dirty="0">
              <a:latin typeface="Bookman Old Style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635835" y="436176"/>
            <a:ext cx="40260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Input Tax</a:t>
            </a:r>
            <a:endParaRPr 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04894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41472" y="5171074"/>
            <a:ext cx="819292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endParaRPr lang="en-IN" sz="2800" dirty="0" smtClean="0"/>
          </a:p>
          <a:p>
            <a:pPr marL="285750" indent="-285750">
              <a:buFont typeface="Wingdings" pitchFamily="2" charset="2"/>
              <a:buChar char="ü"/>
            </a:pPr>
            <a:r>
              <a:rPr lang="en-IN" sz="2800" dirty="0" smtClean="0"/>
              <a:t>Remaining credit is Refunded after paying</a:t>
            </a:r>
          </a:p>
          <a:p>
            <a:r>
              <a:rPr lang="en-IN" sz="2800" dirty="0"/>
              <a:t> </a:t>
            </a:r>
            <a:r>
              <a:rPr lang="en-IN" sz="2800" dirty="0" smtClean="0"/>
              <a:t>  Tax, Penalty, Fee etc.,</a:t>
            </a:r>
          </a:p>
          <a:p>
            <a:endParaRPr lang="en-IN" sz="2800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467544" y="908720"/>
            <a:ext cx="7416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MANNER OF CLAIMING ITC:</a:t>
            </a:r>
            <a:endParaRPr lang="en-IN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7544" y="253466"/>
            <a:ext cx="7416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Sec 49 (5):</a:t>
            </a:r>
            <a:endParaRPr lang="en-IN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8068678"/>
              </p:ext>
            </p:extLst>
          </p:nvPr>
        </p:nvGraphicFramePr>
        <p:xfrm>
          <a:off x="487000" y="1555049"/>
          <a:ext cx="8010728" cy="3236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0400"/>
                <a:gridCol w="1981200"/>
                <a:gridCol w="4459128"/>
              </a:tblGrid>
              <a:tr h="603390">
                <a:tc>
                  <a:txBody>
                    <a:bodyPr/>
                    <a:lstStyle/>
                    <a:p>
                      <a:pPr algn="ctr"/>
                      <a:r>
                        <a:rPr lang="en-IN" sz="2400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CREDIT</a:t>
                      </a:r>
                      <a:endParaRPr lang="en-IN" sz="2400" b="1" cap="none" spc="0" dirty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Primarily</a:t>
                      </a:r>
                    </a:p>
                    <a:p>
                      <a:pPr algn="ctr"/>
                      <a:r>
                        <a:rPr lang="en-IN" sz="2400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UTILIZE</a:t>
                      </a:r>
                      <a:endParaRPr lang="en-IN" sz="2400" b="1" cap="none" spc="0" dirty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Secondarily</a:t>
                      </a:r>
                    </a:p>
                    <a:p>
                      <a:pPr algn="ctr"/>
                      <a:r>
                        <a:rPr lang="en-IN" sz="2400" b="1" cap="none" spc="0" dirty="0" smtClean="0">
                          <a:ln w="1905"/>
                          <a:gradFill>
                            <a:gsLst>
                              <a:gs pos="0">
                                <a:schemeClr val="accent6">
                                  <a:shade val="20000"/>
                                  <a:satMod val="200000"/>
                                </a:schemeClr>
                              </a:gs>
                              <a:gs pos="78000">
                                <a:schemeClr val="accent6">
                                  <a:tint val="90000"/>
                                  <a:shade val="89000"/>
                                  <a:satMod val="220000"/>
                                </a:schemeClr>
                              </a:gs>
                              <a:gs pos="100000">
                                <a:schemeClr val="accent6">
                                  <a:tint val="12000"/>
                                  <a:satMod val="25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innerShdw blurRad="69850" dist="43180" dir="5400000">
                              <a:srgbClr val="000000">
                                <a:alpha val="65000"/>
                              </a:srgbClr>
                            </a:innerShdw>
                          </a:effectLst>
                        </a:rPr>
                        <a:t>UTILIZE</a:t>
                      </a:r>
                      <a:endParaRPr lang="en-IN" sz="2400" b="1" cap="none" spc="0" dirty="0">
                        <a:ln w="1905"/>
                        <a:gradFill>
                          <a:gsLst>
                            <a:gs pos="0">
                              <a:schemeClr val="accent6">
                                <a:shade val="20000"/>
                                <a:satMod val="200000"/>
                              </a:schemeClr>
                            </a:gs>
                            <a:gs pos="78000">
                              <a:schemeClr val="accent6">
                                <a:tint val="90000"/>
                                <a:shade val="89000"/>
                                <a:satMod val="220000"/>
                              </a:schemeClr>
                            </a:gs>
                            <a:gs pos="100000">
                              <a:schemeClr val="accent6">
                                <a:tint val="12000"/>
                                <a:satMod val="25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innerShdw blurRad="69850" dist="43180" dir="5400000">
                            <a:srgbClr val="000000">
                              <a:alpha val="65000"/>
                            </a:srgbClr>
                          </a:innerShdw>
                        </a:effectLst>
                      </a:endParaRPr>
                    </a:p>
                  </a:txBody>
                  <a:tcPr anchor="ctr"/>
                </a:tc>
              </a:tr>
              <a:tr h="60339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/>
                        <a:t>IGST</a:t>
                      </a:r>
                      <a:endParaRPr lang="en-IN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/>
                        <a:t>IGST</a:t>
                      </a:r>
                      <a:endParaRPr lang="en-IN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/>
                        <a:t>CGST and</a:t>
                      </a:r>
                      <a:r>
                        <a:rPr lang="en-IN" sz="2000" baseline="0" dirty="0" smtClean="0"/>
                        <a:t> SGST/UTGST</a:t>
                      </a:r>
                      <a:endParaRPr lang="en-IN" sz="2000" dirty="0"/>
                    </a:p>
                  </a:txBody>
                  <a:tcPr anchor="ctr"/>
                </a:tc>
              </a:tr>
              <a:tr h="60339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/>
                        <a:t>CGST</a:t>
                      </a:r>
                      <a:endParaRPr lang="en-IN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/>
                        <a:t>CGST</a:t>
                      </a:r>
                      <a:endParaRPr lang="en-IN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/>
                        <a:t>IGST</a:t>
                      </a:r>
                      <a:endParaRPr lang="en-IN" sz="2000" dirty="0"/>
                    </a:p>
                  </a:txBody>
                  <a:tcPr anchor="ctr"/>
                </a:tc>
              </a:tr>
              <a:tr h="60339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/>
                        <a:t>SGST</a:t>
                      </a:r>
                      <a:endParaRPr lang="en-IN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/>
                        <a:t>SGST</a:t>
                      </a:r>
                      <a:endParaRPr lang="en-IN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/>
                        <a:t>IGST</a:t>
                      </a:r>
                      <a:endParaRPr lang="en-IN" sz="2000" dirty="0"/>
                    </a:p>
                  </a:txBody>
                  <a:tcPr anchor="ctr"/>
                </a:tc>
              </a:tr>
              <a:tr h="60339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/>
                        <a:t>UTGST</a:t>
                      </a:r>
                      <a:endParaRPr lang="en-IN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/>
                        <a:t>UTGST</a:t>
                      </a:r>
                      <a:endParaRPr lang="en-IN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/>
                        <a:t>IGST</a:t>
                      </a:r>
                      <a:endParaRPr lang="en-IN" sz="20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Not Equal 2"/>
          <p:cNvSpPr/>
          <p:nvPr/>
        </p:nvSpPr>
        <p:spPr>
          <a:xfrm>
            <a:off x="1767191" y="4942474"/>
            <a:ext cx="609600" cy="457200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41472" y="4911458"/>
            <a:ext cx="17305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IN" sz="2800" dirty="0" smtClean="0"/>
              <a:t>CGST</a:t>
            </a:r>
            <a:endParaRPr lang="en-IN" sz="2800" dirty="0"/>
          </a:p>
        </p:txBody>
      </p:sp>
      <p:sp>
        <p:nvSpPr>
          <p:cNvPr id="6" name="Rectangle 5"/>
          <p:cNvSpPr/>
          <p:nvPr/>
        </p:nvSpPr>
        <p:spPr>
          <a:xfrm>
            <a:off x="2514600" y="4911458"/>
            <a:ext cx="55691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2800" dirty="0"/>
              <a:t>SGST or UTGST and Vice Versa</a:t>
            </a:r>
          </a:p>
        </p:txBody>
      </p:sp>
    </p:spTree>
    <p:extLst>
      <p:ext uri="{BB962C8B-B14F-4D97-AF65-F5344CB8AC3E}">
        <p14:creationId xmlns:p14="http://schemas.microsoft.com/office/powerpoint/2010/main" val="3137296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4" grpId="0"/>
      <p:bldP spid="3" grpId="0" animBg="1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28600" y="917801"/>
            <a:ext cx="857006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 smtClean="0"/>
              <a:t>1. Tax Invoice or Debit Note issued by a “Registered Supplier” or other documents</a:t>
            </a:r>
          </a:p>
          <a:p>
            <a:pPr>
              <a:lnSpc>
                <a:spcPct val="200000"/>
              </a:lnSpc>
            </a:pPr>
            <a:r>
              <a:rPr lang="en-IN" sz="2800" i="1" dirty="0" smtClean="0"/>
              <a:t>Other Documents</a:t>
            </a:r>
          </a:p>
          <a:p>
            <a:pPr marL="457200" lvl="0" indent="-457200">
              <a:buFont typeface="Wingdings" pitchFamily="2" charset="2"/>
              <a:buChar char="ü"/>
            </a:pPr>
            <a:r>
              <a:rPr lang="en-IN" sz="2800" dirty="0" smtClean="0"/>
              <a:t>An </a:t>
            </a:r>
            <a:r>
              <a:rPr lang="en-IN" sz="2800" dirty="0"/>
              <a:t>Invoice issued U/S 31</a:t>
            </a:r>
          </a:p>
          <a:p>
            <a:pPr marL="457200" lvl="0" indent="-457200">
              <a:buFont typeface="Wingdings" pitchFamily="2" charset="2"/>
              <a:buChar char="ü"/>
            </a:pPr>
            <a:r>
              <a:rPr lang="en-US" sz="2800" dirty="0"/>
              <a:t>An Invoice prepared in respect of Reverse Charge basis U/S 9(3) and U/S 9(4) </a:t>
            </a:r>
            <a:endParaRPr lang="en-IN" sz="2800" dirty="0"/>
          </a:p>
          <a:p>
            <a:pPr marL="457200" lvl="0" indent="-457200">
              <a:buFont typeface="Wingdings" pitchFamily="2" charset="2"/>
              <a:buChar char="ü"/>
            </a:pPr>
            <a:r>
              <a:rPr lang="en-US" sz="2800" dirty="0"/>
              <a:t>A Debit Note issued U/S 34</a:t>
            </a:r>
            <a:endParaRPr lang="en-IN" sz="2800" dirty="0"/>
          </a:p>
          <a:p>
            <a:pPr marL="457200" lvl="0" indent="-457200">
              <a:buFont typeface="Wingdings" pitchFamily="2" charset="2"/>
              <a:buChar char="ü"/>
            </a:pPr>
            <a:r>
              <a:rPr lang="en-US" sz="2800" dirty="0"/>
              <a:t>Bill of Entry or similar documents under Customs Act,1962</a:t>
            </a:r>
            <a:endParaRPr lang="en-IN" sz="2800" dirty="0"/>
          </a:p>
          <a:p>
            <a:pPr marL="457200" lvl="0" indent="-457200">
              <a:buFont typeface="Wingdings" pitchFamily="2" charset="2"/>
              <a:buChar char="ü"/>
            </a:pPr>
            <a:r>
              <a:rPr lang="en-US" sz="2800" dirty="0"/>
              <a:t>An ISD Invoice or ISD Credit Note or Any other document issued by Input Service </a:t>
            </a:r>
            <a:r>
              <a:rPr lang="en-US" sz="2800" dirty="0" smtClean="0"/>
              <a:t>Distributor</a:t>
            </a:r>
            <a:endParaRPr lang="en-IN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40532" y="360534"/>
            <a:ext cx="8758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ELIGIBILITY &amp; CONDITIONS TO CLAIM ITC:</a:t>
            </a:r>
            <a:endParaRPr lang="en-IN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531460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04800" y="870948"/>
            <a:ext cx="800100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sz="2800" dirty="0" smtClean="0"/>
              <a:t>2. </a:t>
            </a:r>
            <a:r>
              <a:rPr lang="en-US" sz="2800" dirty="0"/>
              <a:t>The document </a:t>
            </a:r>
            <a:r>
              <a:rPr lang="en-US" sz="2800" dirty="0" smtClean="0"/>
              <a:t>contains </a:t>
            </a:r>
            <a:r>
              <a:rPr lang="en-US" sz="2800" dirty="0"/>
              <a:t>all </a:t>
            </a:r>
            <a:r>
              <a:rPr lang="en-US" sz="2800" dirty="0" smtClean="0"/>
              <a:t>particulars </a:t>
            </a:r>
            <a:r>
              <a:rPr lang="en-US" sz="2800" dirty="0"/>
              <a:t>and </a:t>
            </a:r>
            <a:endParaRPr lang="en-US" sz="2800" dirty="0" smtClean="0"/>
          </a:p>
          <a:p>
            <a:pPr algn="just"/>
            <a:r>
              <a:rPr lang="en-US" sz="2800" dirty="0" smtClean="0"/>
              <a:t>    furnish details in </a:t>
            </a:r>
            <a:r>
              <a:rPr lang="en-US" sz="2800" b="1" i="1" dirty="0">
                <a:solidFill>
                  <a:srgbClr val="00B050"/>
                </a:solidFill>
              </a:rPr>
              <a:t>FORM </a:t>
            </a:r>
            <a:r>
              <a:rPr lang="en-US" sz="2800" b="1" i="1" dirty="0" smtClean="0">
                <a:solidFill>
                  <a:srgbClr val="00B050"/>
                </a:solidFill>
              </a:rPr>
              <a:t>GSTR-2</a:t>
            </a:r>
          </a:p>
          <a:p>
            <a:endParaRPr lang="en-US" sz="2800" b="1" i="1" dirty="0"/>
          </a:p>
          <a:p>
            <a:pPr algn="just"/>
            <a:r>
              <a:rPr lang="en-US" sz="2800" i="1" dirty="0" smtClean="0"/>
              <a:t>3. </a:t>
            </a:r>
            <a:r>
              <a:rPr lang="en-US" sz="2800" dirty="0"/>
              <a:t>ITC is not available on any tax paid in pursuance </a:t>
            </a:r>
            <a:r>
              <a:rPr lang="en-US" sz="2800" dirty="0" smtClean="0"/>
              <a:t>of order </a:t>
            </a:r>
            <a:r>
              <a:rPr lang="en-US" sz="2800" dirty="0"/>
              <a:t>demanded on account of fraud, </a:t>
            </a:r>
            <a:r>
              <a:rPr lang="en-US" sz="2800" dirty="0" smtClean="0"/>
              <a:t>willful misstatement </a:t>
            </a:r>
            <a:r>
              <a:rPr lang="en-US" sz="2800" dirty="0"/>
              <a:t>or suppression of </a:t>
            </a:r>
            <a:r>
              <a:rPr lang="en-US" sz="2800" dirty="0" smtClean="0"/>
              <a:t>facts</a:t>
            </a:r>
          </a:p>
          <a:p>
            <a:endParaRPr lang="en-US" sz="2800" dirty="0"/>
          </a:p>
          <a:p>
            <a:pPr lvl="0"/>
            <a:r>
              <a:rPr lang="en-US" sz="2800" dirty="0" smtClean="0"/>
              <a:t>4.</a:t>
            </a:r>
            <a:r>
              <a:rPr lang="en-US" sz="2800" dirty="0"/>
              <a:t> Tax P</a:t>
            </a:r>
            <a:r>
              <a:rPr lang="en-US" sz="2800" dirty="0" smtClean="0"/>
              <a:t>aid or ITC Utilized in E-Ledger A/C</a:t>
            </a:r>
          </a:p>
          <a:p>
            <a:pPr lvl="0"/>
            <a:endParaRPr lang="en-US" sz="2800" dirty="0"/>
          </a:p>
          <a:p>
            <a:r>
              <a:rPr lang="en-US" sz="2800" dirty="0" smtClean="0"/>
              <a:t>5.Furnish Return U/S </a:t>
            </a:r>
            <a:r>
              <a:rPr lang="en-US" sz="2800" dirty="0"/>
              <a:t>39 in </a:t>
            </a:r>
            <a:r>
              <a:rPr lang="en-US" sz="2800" b="1" i="1" dirty="0">
                <a:solidFill>
                  <a:srgbClr val="00B050"/>
                </a:solidFill>
              </a:rPr>
              <a:t>FORM GSTR </a:t>
            </a:r>
            <a:r>
              <a:rPr lang="en-US" sz="2800" b="1" i="1" dirty="0" smtClean="0">
                <a:solidFill>
                  <a:srgbClr val="00B050"/>
                </a:solidFill>
              </a:rPr>
              <a:t>2</a:t>
            </a:r>
            <a:endParaRPr lang="en-IN" sz="2800" dirty="0">
              <a:solidFill>
                <a:srgbClr val="00B050"/>
              </a:solidFill>
            </a:endParaRPr>
          </a:p>
          <a:p>
            <a:endParaRPr lang="en-US" sz="2800" dirty="0"/>
          </a:p>
          <a:p>
            <a:r>
              <a:rPr lang="en-US" sz="2800" dirty="0" smtClean="0"/>
              <a:t>6. Should have “Received the Goods”</a:t>
            </a:r>
            <a:endParaRPr lang="en-IN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40532" y="360534"/>
            <a:ext cx="8758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ELIGIBILITY &amp; CONDITIONS TO CLAIM ITC:</a:t>
            </a:r>
            <a:endParaRPr lang="en-IN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327771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2467" y="304800"/>
            <a:ext cx="572143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#Received the Goods</a:t>
            </a:r>
            <a:endParaRPr lang="en-US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6254" y="1295400"/>
            <a:ext cx="82005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2800" dirty="0"/>
              <a:t>Registered person is deemed to have received the </a:t>
            </a:r>
            <a:r>
              <a:rPr lang="en-US" sz="2800" dirty="0" smtClean="0"/>
              <a:t>goods</a:t>
            </a:r>
          </a:p>
        </p:txBody>
      </p:sp>
      <p:sp>
        <p:nvSpPr>
          <p:cNvPr id="2" name="Rectangle 1"/>
          <p:cNvSpPr/>
          <p:nvPr/>
        </p:nvSpPr>
        <p:spPr>
          <a:xfrm>
            <a:off x="330029" y="2438400"/>
            <a:ext cx="58674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endParaRPr lang="en-US" sz="2800" dirty="0"/>
          </a:p>
          <a:p>
            <a:r>
              <a:rPr lang="en-US" sz="2800" dirty="0"/>
              <a:t>    if supplier delivers to an agent, </a:t>
            </a:r>
          </a:p>
          <a:p>
            <a:endParaRPr lang="en-US" sz="2800" dirty="0"/>
          </a:p>
        </p:txBody>
      </p:sp>
      <p:sp>
        <p:nvSpPr>
          <p:cNvPr id="3" name="Rectangle 2"/>
          <p:cNvSpPr/>
          <p:nvPr/>
        </p:nvSpPr>
        <p:spPr>
          <a:xfrm>
            <a:off x="638225" y="3797480"/>
            <a:ext cx="7848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 by way of transfer of document of title, </a:t>
            </a:r>
          </a:p>
          <a:p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357591" y="4268896"/>
            <a:ext cx="956221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en-US" sz="2800" dirty="0"/>
              <a:t> </a:t>
            </a:r>
            <a:r>
              <a:rPr lang="en-US" sz="2800" dirty="0" smtClean="0"/>
              <a:t>   before </a:t>
            </a:r>
            <a:r>
              <a:rPr lang="en-US" sz="2800" dirty="0"/>
              <a:t>or during the movement of goods </a:t>
            </a:r>
            <a:r>
              <a:rPr lang="en-US" sz="2800" dirty="0" smtClean="0"/>
              <a:t>as </a:t>
            </a:r>
          </a:p>
          <a:p>
            <a:r>
              <a:rPr lang="en-US" sz="2800" dirty="0" smtClean="0"/>
              <a:t>directed </a:t>
            </a:r>
            <a:r>
              <a:rPr lang="en-US" sz="2800" dirty="0"/>
              <a:t>by him</a:t>
            </a:r>
            <a:endParaRPr lang="en-IN" sz="2800" dirty="0"/>
          </a:p>
        </p:txBody>
      </p:sp>
    </p:spTree>
    <p:extLst>
      <p:ext uri="{BB962C8B-B14F-4D97-AF65-F5344CB8AC3E}">
        <p14:creationId xmlns:p14="http://schemas.microsoft.com/office/powerpoint/2010/main" val="102073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2" grpId="0"/>
      <p:bldP spid="3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51882" y="1905000"/>
            <a:ext cx="69127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dirty="0" smtClean="0"/>
              <a:t>Goods/ Services are received in various lots/instalments?</a:t>
            </a:r>
            <a:endParaRPr lang="en-IN" sz="3600" dirty="0"/>
          </a:p>
        </p:txBody>
      </p:sp>
      <p:sp>
        <p:nvSpPr>
          <p:cNvPr id="2" name="Rectangle 1"/>
          <p:cNvSpPr/>
          <p:nvPr/>
        </p:nvSpPr>
        <p:spPr>
          <a:xfrm>
            <a:off x="645507" y="501862"/>
            <a:ext cx="31277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What if?</a:t>
            </a:r>
            <a:endParaRPr 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51882" y="4259943"/>
            <a:ext cx="6806672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IN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ITC is available only on receipt of </a:t>
            </a:r>
            <a:endParaRPr lang="en-IN" sz="2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r>
              <a:rPr lang="en-IN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the </a:t>
            </a:r>
            <a:r>
              <a:rPr lang="en-IN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final lot or </a:t>
            </a:r>
            <a:r>
              <a:rPr lang="en-IN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instalment.</a:t>
            </a:r>
            <a:endParaRPr lang="en-IN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Chevron 3"/>
          <p:cNvSpPr/>
          <p:nvPr/>
        </p:nvSpPr>
        <p:spPr>
          <a:xfrm>
            <a:off x="381000" y="4267200"/>
            <a:ext cx="609600" cy="324653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233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3" grpId="0"/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theme/_rels/them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ardcover">
  <a:themeElements>
    <a:clrScheme name="Hardcover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Hardcover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ardcover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_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1539</TotalTime>
  <Words>1799</Words>
  <Application>Microsoft Office PowerPoint</Application>
  <PresentationFormat>On-screen Show (4:3)</PresentationFormat>
  <Paragraphs>403</Paragraphs>
  <Slides>34</Slides>
  <Notes>34</Notes>
  <HiddenSlides>0</HiddenSlides>
  <MMClips>0</MMClips>
  <ScaleCrop>false</ScaleCrop>
  <HeadingPairs>
    <vt:vector size="4" baseType="variant">
      <vt:variant>
        <vt:lpstr>Theme</vt:lpstr>
      </vt:variant>
      <vt:variant>
        <vt:i4>10</vt:i4>
      </vt:variant>
      <vt:variant>
        <vt:lpstr>Slide Titles</vt:lpstr>
      </vt:variant>
      <vt:variant>
        <vt:i4>34</vt:i4>
      </vt:variant>
    </vt:vector>
  </HeadingPairs>
  <TitlesOfParts>
    <vt:vector size="44" baseType="lpstr">
      <vt:lpstr>Flow</vt:lpstr>
      <vt:lpstr>Executive</vt:lpstr>
      <vt:lpstr>Hardcover</vt:lpstr>
      <vt:lpstr>Oriel</vt:lpstr>
      <vt:lpstr>Austin</vt:lpstr>
      <vt:lpstr>Apothecary</vt:lpstr>
      <vt:lpstr>1_Austin</vt:lpstr>
      <vt:lpstr>NewsPrint</vt:lpstr>
      <vt:lpstr>Median</vt:lpstr>
      <vt:lpstr>Aspect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sayee</dc:creator>
  <cp:lastModifiedBy>sayee</cp:lastModifiedBy>
  <cp:revision>235</cp:revision>
  <dcterms:created xsi:type="dcterms:W3CDTF">2016-12-27T14:56:25Z</dcterms:created>
  <dcterms:modified xsi:type="dcterms:W3CDTF">2017-06-24T15:46:40Z</dcterms:modified>
</cp:coreProperties>
</file>