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9" r:id="rId14"/>
    <p:sldId id="267" r:id="rId15"/>
    <p:sldId id="268" r:id="rId16"/>
    <p:sldId id="272" r:id="rId17"/>
    <p:sldId id="273" r:id="rId18"/>
    <p:sldId id="274" r:id="rId19"/>
    <p:sldId id="275" r:id="rId20"/>
    <p:sldId id="278" r:id="rId21"/>
    <p:sldId id="277" r:id="rId22"/>
    <p:sldId id="276" r:id="rId23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0099"/>
    <a:srgbClr val="EC2302"/>
    <a:srgbClr val="FF6600"/>
    <a:srgbClr val="00FF00"/>
    <a:srgbClr val="FF66FF"/>
    <a:srgbClr val="66FFFF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3F560-E1E0-49E3-95EF-D9EDF64B4CF0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19F80-93DA-461B-8A2B-DC746963F4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Compiled by Mohd. Atiq Qureshi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933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Compiled by Mohd. Atiq Qureshi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20689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Compiled by Mohd. Atiq Qureshi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2272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Compiled by Mohd. Atiq Qureshi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3966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CFEC7-AE4C-4EFE-A708-AEAE3EA60414}" type="datetimeFigureOut">
              <a:rPr lang="en-US" smtClean="0"/>
              <a:pPr/>
              <a:t>12/29/2011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7B699-0B8F-40FF-8E9E-B5E161385D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odavari.bmp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696200" cy="2362199"/>
          </a:xfr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9600" b="1" dirty="0" smtClean="0">
                <a:solidFill>
                  <a:srgbClr val="00FF00"/>
                </a:solidFill>
              </a:rPr>
              <a:t>WELCOME</a:t>
            </a:r>
            <a:br>
              <a:rPr lang="en-US" sz="9600" b="1" dirty="0" smtClean="0">
                <a:solidFill>
                  <a:srgbClr val="00FF00"/>
                </a:solidFill>
              </a:rPr>
            </a:br>
            <a:r>
              <a:rPr lang="en-US" sz="3600" b="1" dirty="0" smtClean="0">
                <a:solidFill>
                  <a:srgbClr val="00FF00"/>
                </a:solidFill>
              </a:rPr>
              <a:t>TO</a:t>
            </a:r>
            <a:endParaRPr lang="en-US" sz="3600" b="1" dirty="0">
              <a:solidFill>
                <a:srgbClr val="00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0"/>
            <a:ext cx="7315200" cy="3810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B0F0"/>
                </a:solidFill>
              </a:rPr>
              <a:t>       </a:t>
            </a:r>
            <a:r>
              <a:rPr lang="en-US" sz="4800" dirty="0" smtClean="0">
                <a:solidFill>
                  <a:srgbClr val="00B0F0"/>
                </a:solidFill>
              </a:rPr>
              <a:t>GODAVARI DISTRICT</a:t>
            </a:r>
          </a:p>
          <a:p>
            <a:endParaRPr lang="en-US" sz="4400" dirty="0" smtClean="0"/>
          </a:p>
          <a:p>
            <a:endParaRPr lang="en-US" sz="4400" dirty="0" smtClean="0"/>
          </a:p>
          <a:p>
            <a:r>
              <a:rPr lang="en-US" sz="4400" dirty="0" smtClean="0">
                <a:solidFill>
                  <a:srgbClr val="FF0000"/>
                </a:solidFill>
              </a:rPr>
              <a:t>      </a:t>
            </a:r>
            <a:r>
              <a:rPr lang="en-US" sz="4400" dirty="0" smtClean="0">
                <a:solidFill>
                  <a:srgbClr val="00B0F0"/>
                </a:solidFill>
              </a:rPr>
              <a:t>CONFERENCE</a:t>
            </a:r>
          </a:p>
          <a:p>
            <a:endParaRPr lang="en-US" sz="4400" dirty="0"/>
          </a:p>
        </p:txBody>
      </p:sp>
      <p:pic>
        <p:nvPicPr>
          <p:cNvPr id="7" name="Picture 6" descr="CA-LOGO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810000"/>
            <a:ext cx="2095500" cy="1676400"/>
          </a:xfrm>
          <a:prstGeom prst="rect">
            <a:avLst/>
          </a:prstGeom>
        </p:spPr>
      </p:pic>
      <p:pic>
        <p:nvPicPr>
          <p:cNvPr id="8" name="Picture 7" descr="ICAI-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71650" cy="2514600"/>
          </a:xfrm>
          <a:prstGeom prst="rect">
            <a:avLst/>
          </a:prstGeom>
        </p:spPr>
      </p:pic>
      <p:pic>
        <p:nvPicPr>
          <p:cNvPr id="9" name="Picture 8" descr="CA-LOGO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0"/>
            <a:ext cx="1905000" cy="25146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000099"/>
                </a:solidFill>
                <a:latin typeface="Algerian" pitchFamily="82" charset="0"/>
                <a:cs typeface="FrankRuehl" pitchFamily="2" charset="-79"/>
              </a:rPr>
              <a:t>UNIT OF MEASUREMENT </a:t>
            </a:r>
            <a:endParaRPr lang="en-US" sz="4000" dirty="0">
              <a:solidFill>
                <a:srgbClr val="000099"/>
              </a:solidFill>
              <a:latin typeface="Algerian" pitchFamily="82" charset="0"/>
              <a:cs typeface="FrankRuehl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solidFill>
                  <a:srgbClr val="FF0000"/>
                </a:solidFill>
              </a:rPr>
              <a:t>UNIFORMLY</a:t>
            </a:r>
            <a:r>
              <a:rPr lang="en-US" sz="4000" dirty="0" smtClean="0">
                <a:solidFill>
                  <a:srgbClr val="FF0000"/>
                </a:solidFill>
              </a:rPr>
              <a:t> - </a:t>
            </a:r>
            <a:r>
              <a:rPr lang="en-US" sz="4000" b="1" dirty="0" smtClean="0">
                <a:solidFill>
                  <a:srgbClr val="FF0000"/>
                </a:solidFill>
              </a:rPr>
              <a:t>FS. </a:t>
            </a:r>
          </a:p>
          <a:p>
            <a:pPr>
              <a:buNone/>
            </a:pPr>
            <a:endParaRPr lang="en-US" sz="4000" i="1" dirty="0" smtClean="0">
              <a:solidFill>
                <a:srgbClr val="FF0000"/>
              </a:solidFill>
            </a:endParaRPr>
          </a:p>
          <a:p>
            <a:r>
              <a:rPr lang="en-US" sz="4000" i="1" dirty="0" smtClean="0">
                <a:solidFill>
                  <a:srgbClr val="FF0000"/>
                </a:solidFill>
              </a:rPr>
              <a:t>ALL ITEMS SHOWN IN FS INCLUDING NOTES SHOULD BE GIVEN </a:t>
            </a:r>
            <a:endParaRPr lang="en-US" sz="40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66"/>
                </a:solidFill>
                <a:latin typeface="Algerian" pitchFamily="82" charset="0"/>
              </a:rPr>
              <a:t>CHANGES IN </a:t>
            </a:r>
            <a:r>
              <a:rPr lang="en-US" b="1" dirty="0" smtClean="0">
                <a:solidFill>
                  <a:srgbClr val="FF0066"/>
                </a:solidFill>
                <a:latin typeface="Algerian" pitchFamily="82" charset="0"/>
              </a:rPr>
              <a:t>P&amp;L </a:t>
            </a:r>
            <a:r>
              <a:rPr lang="en-US" sz="2800" b="1" dirty="0" smtClean="0">
                <a:solidFill>
                  <a:srgbClr val="FF0066"/>
                </a:solidFill>
                <a:latin typeface="Algerian" pitchFamily="82" charset="0"/>
              </a:rPr>
              <a:t>A/C</a:t>
            </a:r>
            <a:endParaRPr lang="en-US" sz="2800" b="1" dirty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EXPENSES ARE GROUPED –NATURE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INCOME OR EXPENDITURE &gt;1%OF REVENUE FROM OPERATIONS OR    . 1,00,000 W.E.H IS DISCLOSED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NET GAIN OR LOSS ON AS-11 - FINANCE COST NET GAIN OR LOSS ON OTHERS - SEPARATELY.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UPEE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2819400"/>
            <a:ext cx="228600" cy="3809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COMPARISON OF P&amp;L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524000"/>
            <a:ext cx="3733800" cy="6397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OLD SCHEDULE-VI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2174875"/>
            <a:ext cx="2667000" cy="3951288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COST OF SALES 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INDIRECT EXPENSES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STAFF WELFARE EXPENSES 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PBT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PAT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SURPLUS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962401" y="1535113"/>
            <a:ext cx="4724400" cy="6397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REVISED SCHEDULE-VI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886200" y="2174874"/>
            <a:ext cx="5257799" cy="430212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PURCHASES &amp;  CHANGES IN STOCK , DIRECT EXPENSES 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INDIRECT EXPENSES .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EMPLOYEE BENEFIT EXPENSES.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PROFIT BEFORE EXCEPTIONAL &amp; EXTRAORDINARY ITEMS &amp; TAX,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PROFIT BEFORE EXTRAORDINARY ITEMS &amp; TAX.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PBT. 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P/L DISCONTINUING OPERATION.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EPS SHOULD BE SHOWN SEPARATELY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4114800" cy="9144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66"/>
                </a:solidFill>
                <a:latin typeface="Algerian" pitchFamily="82" charset="0"/>
              </a:rPr>
              <a:t>CHANGES IN </a:t>
            </a:r>
            <a:r>
              <a:rPr lang="en-US" b="1" dirty="0" smtClean="0">
                <a:solidFill>
                  <a:srgbClr val="FF0066"/>
                </a:solidFill>
                <a:latin typeface="Algerian" pitchFamily="82" charset="0"/>
              </a:rPr>
              <a:t>BS</a:t>
            </a:r>
            <a:endParaRPr lang="en-US" b="1" dirty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CURENT &amp; NON-CURRENT ITEMS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SECURED &amp; UNSECURED -NOTES TO ACCOUNTS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SUNDRY CREDITORS -TRADE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SUNDRY DEBTORS -TRADE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OTHER RECIEVABLES -OTHER CURRENT ASSETS.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OTHER PAYABLES -OTHER CURRENT LIABILITIES.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0099"/>
                </a:solidFill>
                <a:latin typeface="Arial Rounded MT Bold" pitchFamily="34" charset="0"/>
                <a:cs typeface="Arial" pitchFamily="34" charset="0"/>
              </a:rPr>
              <a:t>COMPARISON OF </a:t>
            </a:r>
            <a:r>
              <a:rPr lang="en-US" b="1" i="1" dirty="0" smtClean="0">
                <a:solidFill>
                  <a:srgbClr val="000099"/>
                </a:solidFill>
                <a:latin typeface="Arial Rounded MT Bold" pitchFamily="34" charset="0"/>
                <a:cs typeface="Arial" pitchFamily="34" charset="0"/>
              </a:rPr>
              <a:t>BS</a:t>
            </a:r>
            <a:endParaRPr lang="en-US" b="1" i="1" dirty="0">
              <a:solidFill>
                <a:srgbClr val="000099"/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35113"/>
            <a:ext cx="3429000" cy="6397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OLD SCHEDULE-VI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057400"/>
            <a:ext cx="2743200" cy="4454525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SHARE HOLDER FUNDS</a:t>
            </a:r>
          </a:p>
          <a:p>
            <a:r>
              <a:rPr lang="en-US" dirty="0" smtClean="0"/>
              <a:t>BORROWINGS -LOAN FUNDS</a:t>
            </a:r>
          </a:p>
          <a:p>
            <a:r>
              <a:rPr lang="en-US" dirty="0" smtClean="0"/>
              <a:t>CURRENT LIABILITIES &amp; PROVISIONS</a:t>
            </a:r>
          </a:p>
          <a:p>
            <a:r>
              <a:rPr lang="en-US" dirty="0" smtClean="0"/>
              <a:t>FIXED ASSET</a:t>
            </a:r>
          </a:p>
          <a:p>
            <a:r>
              <a:rPr lang="en-US" dirty="0" smtClean="0"/>
              <a:t>INVESTMENTS</a:t>
            </a:r>
          </a:p>
          <a:p>
            <a:r>
              <a:rPr lang="en-US" dirty="0" smtClean="0"/>
              <a:t>LOANS AND ADVANCES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6201" y="1535113"/>
            <a:ext cx="4800600" cy="6397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REVISED SCHEDULE-VI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5200" y="2327274"/>
            <a:ext cx="5334000" cy="4530726"/>
          </a:xfrm>
        </p:spPr>
        <p:txBody>
          <a:bodyPr>
            <a:noAutofit/>
          </a:bodyPr>
          <a:lstStyle/>
          <a:p>
            <a:r>
              <a:rPr lang="en-US" sz="2000" dirty="0" smtClean="0"/>
              <a:t>SHARE HOLDERS FUNDS – SH.WARRANY, SH.APPLICATION, PENDING ALLOTMENT</a:t>
            </a:r>
          </a:p>
          <a:p>
            <a:r>
              <a:rPr lang="en-US" sz="2000" dirty="0" smtClean="0"/>
              <a:t>LONG TERM BORROWINGS &amp; SHORT TERM BORROWINGS</a:t>
            </a:r>
          </a:p>
          <a:p>
            <a:r>
              <a:rPr lang="en-US" sz="2000" dirty="0" smtClean="0"/>
              <a:t>NON-CURRENT &amp;  CURRENT LIABILITIES</a:t>
            </a:r>
          </a:p>
          <a:p>
            <a:r>
              <a:rPr lang="en-US" sz="2000" dirty="0" smtClean="0"/>
              <a:t> FIXED ASSETS - TANGIBLE, INTANGIBLE, CAPITAL WIP, INTANGIBLE UNDER DEVELOPMENT</a:t>
            </a:r>
          </a:p>
          <a:p>
            <a:r>
              <a:rPr lang="en-US" sz="2000" dirty="0" smtClean="0"/>
              <a:t>NON-CURRENT INVESTMENTS &amp; CURRENT INVESTMENTS</a:t>
            </a:r>
          </a:p>
          <a:p>
            <a:r>
              <a:rPr lang="en-US" sz="2000" dirty="0" smtClean="0"/>
              <a:t>LONG TERM &amp;  SHORT TERM LOANS  &amp; ADVANCES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EQUITY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SHARE CAPITAL - NOTES ON ACCOUNTS.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LAST BALANCE SHEET  SHOULD BE GIVEN.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LOSS FROM </a:t>
            </a:r>
            <a:r>
              <a:rPr lang="en-US" b="1" dirty="0" smtClean="0">
                <a:solidFill>
                  <a:srgbClr val="0000FF"/>
                </a:solidFill>
              </a:rPr>
              <a:t>P&amp;L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A/C</a:t>
            </a:r>
            <a:r>
              <a:rPr lang="en-US" dirty="0" smtClean="0">
                <a:solidFill>
                  <a:srgbClr val="0000FF"/>
                </a:solidFill>
              </a:rPr>
              <a:t> – RESERVES AS NEGATIVE FIGURE.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RESERVES &amp; SURPLUS MAY BE IN NEGATIVE ALSO.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51530370"/>
              </p:ext>
            </p:extLst>
          </p:nvPr>
        </p:nvGraphicFramePr>
        <p:xfrm>
          <a:off x="0" y="25152"/>
          <a:ext cx="9144000" cy="6756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800"/>
                <a:gridCol w="914400"/>
                <a:gridCol w="1447800"/>
                <a:gridCol w="1524000"/>
              </a:tblGrid>
              <a:tr h="91440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1" u="none" strike="noStrike" dirty="0" smtClean="0">
                          <a:solidFill>
                            <a:srgbClr val="0000FF"/>
                          </a:solidFill>
                          <a:effectLst/>
                          <a:latin typeface="Algerian" pitchFamily="82" charset="0"/>
                          <a:cs typeface="Arial" pitchFamily="34" charset="0"/>
                        </a:rPr>
                        <a:t>FORM OF BALANCE SHEET</a:t>
                      </a:r>
                      <a:endParaRPr lang="en-US" sz="3200" b="0" i="1" u="none" strike="noStrike" dirty="0">
                        <a:solidFill>
                          <a:srgbClr val="0000FF"/>
                        </a:solidFill>
                        <a:effectLst/>
                        <a:latin typeface="Algerian" pitchFamily="82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990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Particulars</a:t>
                      </a:r>
                      <a:endParaRPr lang="en-US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Note No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Figures as </a:t>
                      </a:r>
                      <a:r>
                        <a:rPr lang="en-US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16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C/Y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Figures</a:t>
                      </a:r>
                      <a:r>
                        <a:rPr lang="en-US" sz="16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as in P/Y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EQUITY AND LIABILITIES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96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(1) </a:t>
                      </a:r>
                      <a:r>
                        <a:rPr lang="en-US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Shareholder's Funds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4722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(a) Share Capital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7667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(2) Share application money pending allotment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(3) Non-Current Liabilities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339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(a) Long-term borrowings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44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(b) Deferred tax liabilities (Net)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149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(c) Other Long term liabilities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05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(d) Long term provisions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722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(4) Current Liabilities</a:t>
                      </a:r>
                      <a:endParaRPr lang="en-US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65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(a) Short-term borrowings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77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(b) Trade payables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2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(c) Other current liabilities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8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(d) Short-term provisions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824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44800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08297108"/>
              </p:ext>
            </p:extLst>
          </p:nvPr>
        </p:nvGraphicFramePr>
        <p:xfrm>
          <a:off x="0" y="0"/>
          <a:ext cx="9144000" cy="6796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797"/>
                <a:gridCol w="1066801"/>
                <a:gridCol w="1371601"/>
                <a:gridCol w="1447801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II</a:t>
                      </a:r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. Assets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effectLst/>
                        <a:latin typeface="Verdana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effectLst/>
                          <a:latin typeface="Verdana"/>
                        </a:rPr>
                        <a:t>(1) Non-current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effectLst/>
                          <a:latin typeface="Verdana"/>
                        </a:rPr>
                        <a:t>(a) Fixed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     (</a:t>
                      </a:r>
                      <a:r>
                        <a:rPr lang="en-US" sz="1800" b="0" i="0" u="none" strike="noStrike" dirty="0" err="1">
                          <a:effectLst/>
                          <a:latin typeface="Verdana"/>
                        </a:rPr>
                        <a:t>i</a:t>
                      </a:r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) Tangible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     (ii) Intangible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     (iii) Capital work-in-progress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     (iv) Intangible assets under development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(b) Non-current investments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(c) Deferred tax assets (net)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(d) Long term loans and advances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(e) Other non-current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effectLst/>
                          <a:latin typeface="Verdana"/>
                        </a:rPr>
                        <a:t>(2) Current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(a) Current investments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(b) Inventories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(c) Trade receivables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(d) Cash and cash equivalents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(e) Short-term loans and advances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5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(f) Other current assets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0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effectLst/>
                          <a:latin typeface="Verdana"/>
                        </a:rPr>
                        <a:t>Total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2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2314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4433047"/>
              </p:ext>
            </p:extLst>
          </p:nvPr>
        </p:nvGraphicFramePr>
        <p:xfrm>
          <a:off x="0" y="0"/>
          <a:ext cx="9037984" cy="678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416"/>
                <a:gridCol w="5062794"/>
                <a:gridCol w="967886"/>
                <a:gridCol w="1470444"/>
                <a:gridCol w="1470444"/>
              </a:tblGrid>
              <a:tr h="609600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rgbClr val="FF0000"/>
                          </a:solidFill>
                          <a:effectLst/>
                          <a:latin typeface="Algerian" pitchFamily="82" charset="0"/>
                        </a:rPr>
                        <a:t>STATEMENT OF PROFIT AND LOSS</a:t>
                      </a:r>
                      <a:endParaRPr lang="en-US" sz="3600" b="1" i="0" u="none" strike="noStrike" dirty="0">
                        <a:solidFill>
                          <a:srgbClr val="FF0000"/>
                        </a:solidFill>
                        <a:effectLst/>
                        <a:latin typeface="Algerian" pitchFamily="82" charset="0"/>
                      </a:endParaRPr>
                    </a:p>
                  </a:txBody>
                  <a:tcPr marL="3839" marR="3839" marT="383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441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Profit and Loss statement for the year ended 31st March, </a:t>
                      </a:r>
                      <a:r>
                        <a:rPr lang="en-US" sz="1600" u="none" strike="noStrike" dirty="0" smtClean="0">
                          <a:effectLst/>
                        </a:rPr>
                        <a:t>_______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5682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Particulars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Note No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Figures as at the end of current reporting period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Figures as at the end of previous reporting period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</a:tr>
              <a:tr h="4960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I. Revenue from operations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II. Other Income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III. Total Revenue (I +II)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</a:rPr>
                        <a:t>IV. Expenses:</a:t>
                      </a:r>
                      <a:endParaRPr lang="en-US" sz="1600" b="0" i="1" u="sng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Cost of materials consumed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Purchase of Stock-in-Trade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404693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Changes in inventories of finished goods, work-in-progress and Stock-in-Trade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Employee benefit expense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Financial costs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Depreciation and amortization expense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Other expenses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Total Expenses</a:t>
                      </a:r>
                      <a:endParaRPr lang="en-US" sz="16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44376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V. Profit before exceptional and extraordinary items and </a:t>
                      </a:r>
                      <a:r>
                        <a:rPr lang="en-US" sz="1600" u="none" strike="noStrike" dirty="0" smtClean="0">
                          <a:effectLst/>
                        </a:rPr>
                        <a:t>tax (III - IV)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VI. Exceptional Items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3855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VII. Profit before extraordinary items and tax (V - VI)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20428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VIII. Extraordinary Items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407177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IX. Profit before tax (VII - VIII)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37708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lum bright="5000" contrast="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71604940"/>
              </p:ext>
            </p:extLst>
          </p:nvPr>
        </p:nvGraphicFramePr>
        <p:xfrm>
          <a:off x="0" y="0"/>
          <a:ext cx="9220201" cy="6712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6300"/>
                <a:gridCol w="986489"/>
                <a:gridCol w="1498706"/>
                <a:gridCol w="1498706"/>
              </a:tblGrid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X. Tax expense: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(1) Current tax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(2) Deferred tax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4230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XI. Profit(Loss) from the </a:t>
                      </a:r>
                      <a:r>
                        <a:rPr lang="en-US" sz="1800" u="none" strike="noStrike" dirty="0" smtClean="0">
                          <a:effectLst/>
                        </a:rPr>
                        <a:t>period </a:t>
                      </a:r>
                      <a:r>
                        <a:rPr lang="en-US" sz="1800" u="none" strike="noStrike" dirty="0">
                          <a:effectLst/>
                        </a:rPr>
                        <a:t>from continuing </a:t>
                      </a:r>
                      <a:r>
                        <a:rPr lang="en-US" sz="1800" u="none" strike="noStrike" dirty="0" smtClean="0">
                          <a:effectLst/>
                        </a:rPr>
                        <a:t>operations (VII-VIII)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423039"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XII. Profit/(Loss) from discontinuing operations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XIII. Tax expense of discounting operations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4230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XIV. Profit/(Loss) from Discontinuing operations (XII - XIII)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XV. Profit/(Loss) for the period (XI + XIV)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XVI. Earning per equity share: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      (1) Basic</a:t>
                      </a:r>
                      <a:endParaRPr lang="en-US" sz="24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3536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      (2) Diluted</a:t>
                      </a:r>
                      <a:endParaRPr lang="en-US" sz="24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  <a:tr h="62851"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effectLst/>
                        <a:latin typeface="Verdana"/>
                      </a:endParaRPr>
                    </a:p>
                  </a:txBody>
                  <a:tcPr marL="3839" marR="3839" marT="3839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06015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4800600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lgerian" pitchFamily="82" charset="0"/>
              </a:rPr>
              <a:t>REVISED SCHEDULE</a:t>
            </a:r>
            <a:br>
              <a:rPr lang="en-US" sz="9600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Algerian" pitchFamily="82" charset="0"/>
              </a:rPr>
              <a:t>VI</a:t>
            </a:r>
            <a:endParaRPr lang="en-US" sz="96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91200" y="5105400"/>
            <a:ext cx="3124200" cy="144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By </a:t>
            </a:r>
          </a:p>
          <a:p>
            <a:r>
              <a:rPr lang="en-US" dirty="0" smtClean="0">
                <a:solidFill>
                  <a:srgbClr val="00B0F0"/>
                </a:solidFill>
                <a:latin typeface="Baskerville Old Face" pitchFamily="18" charset="0"/>
              </a:rPr>
              <a:t>N.Satish Kumar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CA-IPCC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ABBREVIATIONS USED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FS        :FINANCIAL STATEMENTS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BS        :BALANCE SHEET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P&amp;L     :PROFIT &amp; LOSS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W.E.H  :WHICHEVER IS HIGHER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AS        :ACCOUNTING STANDARDS 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MNC    :MULTI NATIONAL COMPANIES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PAT       :PROFIT AFTER TAX 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PBT       :PROFIT BEFORE TAX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SH.        :SHARE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m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0"/>
            <a:ext cx="7772400" cy="1143000"/>
          </a:xfrm>
        </p:spPr>
        <p:txBody>
          <a:bodyPr>
            <a:normAutofit/>
          </a:bodyPr>
          <a:lstStyle/>
          <a:p>
            <a:pPr algn="l"/>
            <a:r>
              <a:rPr lang="en-US" sz="6600" dirty="0" smtClean="0">
                <a:solidFill>
                  <a:srgbClr val="FF0066"/>
                </a:solidFill>
                <a:latin typeface="Algerian" pitchFamily="82" charset="0"/>
              </a:rPr>
              <a:t>Any queries</a:t>
            </a:r>
            <a:endParaRPr lang="en-US" sz="6600" dirty="0">
              <a:solidFill>
                <a:srgbClr val="FF0066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KE HAND.bmp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lum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000099"/>
                </a:solidFill>
                <a:latin typeface="Algerian" pitchFamily="82" charset="0"/>
              </a:rPr>
              <a:t>THANK YOU</a:t>
            </a:r>
            <a:endParaRPr lang="en-US" sz="7200" dirty="0">
              <a:solidFill>
                <a:srgbClr val="000099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21336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0000FF"/>
                </a:solidFill>
                <a:latin typeface="Algerian" pitchFamily="82" charset="0"/>
              </a:rPr>
              <a:t>  REQUIREMENTS </a:t>
            </a:r>
            <a:r>
              <a:rPr lang="en-US" sz="3600" dirty="0" smtClean="0">
                <a:solidFill>
                  <a:srgbClr val="0000FF"/>
                </a:solidFill>
                <a:latin typeface="Algerian" pitchFamily="82" charset="0"/>
              </a:rPr>
              <a:t>TO </a:t>
            </a:r>
            <a:r>
              <a:rPr lang="en-US" sz="3600" dirty="0" smtClean="0">
                <a:solidFill>
                  <a:srgbClr val="0000FF"/>
                </a:solidFill>
                <a:latin typeface="Algerian" pitchFamily="82" charset="0"/>
              </a:rPr>
              <a:t>REVISE SCHEDULE-VI</a:t>
            </a:r>
            <a:endParaRPr lang="en-US" sz="3600" dirty="0">
              <a:solidFill>
                <a:srgbClr val="0000FF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3611563"/>
          </a:xfrm>
        </p:spPr>
        <p:txBody>
          <a:bodyPr/>
          <a:lstStyle/>
          <a:p>
            <a:r>
              <a:rPr lang="en-US" dirty="0" smtClean="0"/>
              <a:t>EMERGENCE OF </a:t>
            </a:r>
            <a:r>
              <a:rPr lang="en-US" dirty="0" smtClean="0">
                <a:solidFill>
                  <a:srgbClr val="00B050"/>
                </a:solidFill>
              </a:rPr>
              <a:t>MNC’S</a:t>
            </a:r>
          </a:p>
          <a:p>
            <a:r>
              <a:rPr lang="en-US" dirty="0" smtClean="0"/>
              <a:t>RAPID INCREASE IN </a:t>
            </a:r>
            <a:r>
              <a:rPr lang="en-US" dirty="0" smtClean="0">
                <a:solidFill>
                  <a:srgbClr val="00B050"/>
                </a:solidFill>
              </a:rPr>
              <a:t>CROSS BORDER TRANSACTIONS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 MAKE OUR FINANCIAL STATEMENTS TO SPEAK GLOBAL LANGUAGE FOR </a:t>
            </a:r>
            <a:r>
              <a:rPr lang="en-US" dirty="0" smtClean="0">
                <a:solidFill>
                  <a:srgbClr val="00B050"/>
                </a:solidFill>
              </a:rPr>
              <a:t>ATTRACTING FOREIGN FUNDS INTO INDIA. 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FF0000"/>
                </a:solidFill>
                <a:latin typeface="Algerian" pitchFamily="82" charset="0"/>
              </a:rPr>
              <a:t>OBJECTIVES</a:t>
            </a:r>
            <a:endParaRPr lang="en-US" sz="40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 READABLE,USEFUL, TRANSPARENT &amp; USER</a:t>
            </a:r>
          </a:p>
          <a:p>
            <a:pPr>
              <a:buNone/>
            </a:pPr>
            <a:r>
              <a:rPr lang="en-US" dirty="0" smtClean="0">
                <a:solidFill>
                  <a:srgbClr val="0000FF"/>
                </a:solidFill>
              </a:rPr>
              <a:t>     FRIENDLY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MINIMUM DISCLOSURE REQUIREMENTS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COMPARISON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FLEXIBILITY FOR AMENDMENTS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COMPATIBILITY &amp; CONVERGENCE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REMOVE DISCLOSURE REQUIREMENTS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</a:rPr>
              <a:t>DRAW BACKS OF OLD SCHEDULE VI</a:t>
            </a:r>
            <a:endParaRPr lang="en-US" sz="32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NOT IN LINE WITH </a:t>
            </a:r>
            <a:r>
              <a:rPr lang="en-US" b="1" dirty="0" smtClean="0">
                <a:solidFill>
                  <a:srgbClr val="0000FF"/>
                </a:solidFill>
              </a:rPr>
              <a:t>AS. 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NO PLACE FOR INDUSTRY SPECIFIC REQUIREMENTS.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NO FORMAT FOR </a:t>
            </a:r>
            <a:r>
              <a:rPr lang="en-US" dirty="0" smtClean="0">
                <a:solidFill>
                  <a:srgbClr val="C00000"/>
                </a:solidFill>
              </a:rPr>
              <a:t>PROFIT &amp; LOSS </a:t>
            </a:r>
            <a:r>
              <a:rPr lang="en-US" sz="2400" dirty="0" smtClean="0">
                <a:solidFill>
                  <a:srgbClr val="C00000"/>
                </a:solidFill>
              </a:rPr>
              <a:t>A/C.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MEASUREMENT</a:t>
            </a:r>
            <a:r>
              <a:rPr lang="en-US" dirty="0" smtClean="0">
                <a:solidFill>
                  <a:srgbClr val="0000FF"/>
                </a:solidFill>
              </a:rPr>
              <a:t> REQUIREMENTS ARE NOT IN LINE WITH </a:t>
            </a:r>
            <a:r>
              <a:rPr lang="en-US" b="1" dirty="0" smtClean="0">
                <a:solidFill>
                  <a:srgbClr val="0000FF"/>
                </a:solidFill>
              </a:rPr>
              <a:t>AS.</a:t>
            </a:r>
          </a:p>
          <a:p>
            <a:pPr>
              <a:buNone/>
            </a:pPr>
            <a:r>
              <a:rPr lang="en-US" dirty="0" smtClean="0">
                <a:solidFill>
                  <a:srgbClr val="00FF00"/>
                </a:solidFill>
              </a:rPr>
              <a:t>        </a:t>
            </a:r>
            <a:r>
              <a:rPr lang="en-US" dirty="0" smtClean="0">
                <a:solidFill>
                  <a:srgbClr val="C00000"/>
                </a:solidFill>
              </a:rPr>
              <a:t>Ex: AS-11</a:t>
            </a:r>
          </a:p>
          <a:p>
            <a:pPr>
              <a:buNone/>
            </a:pPr>
            <a:endParaRPr lang="en-US" sz="3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dirty="0" smtClean="0">
                <a:solidFill>
                  <a:srgbClr val="FF6600"/>
                </a:solidFill>
                <a:latin typeface="Algerian" pitchFamily="82" charset="0"/>
                <a:cs typeface="Arial" pitchFamily="34" charset="0"/>
              </a:rPr>
              <a:t>NOTIFICATION</a:t>
            </a:r>
            <a:endParaRPr lang="en-US" sz="5400" dirty="0">
              <a:solidFill>
                <a:srgbClr val="FF6600"/>
              </a:solidFill>
              <a:latin typeface="Algerian" pitchFamily="82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00FF"/>
                </a:solidFill>
              </a:rPr>
              <a:t>28</a:t>
            </a:r>
            <a:r>
              <a:rPr lang="en-US" sz="4400" baseline="30000" dirty="0" smtClean="0">
                <a:solidFill>
                  <a:srgbClr val="0000FF"/>
                </a:solidFill>
              </a:rPr>
              <a:t>TH</a:t>
            </a:r>
            <a:r>
              <a:rPr lang="en-US" sz="4400" dirty="0" smtClean="0">
                <a:solidFill>
                  <a:srgbClr val="0000FF"/>
                </a:solidFill>
              </a:rPr>
              <a:t> FEB,2011.</a:t>
            </a:r>
          </a:p>
          <a:p>
            <a:r>
              <a:rPr lang="en-US" sz="4400" dirty="0" smtClean="0">
                <a:solidFill>
                  <a:srgbClr val="0000FF"/>
                </a:solidFill>
              </a:rPr>
              <a:t>NON-CONVERGED INDIAN ACCOUNTING STANDARDS (AS)</a:t>
            </a:r>
          </a:p>
          <a:p>
            <a:r>
              <a:rPr lang="en-US" sz="4400" dirty="0" smtClean="0">
                <a:solidFill>
                  <a:srgbClr val="0000FF"/>
                </a:solidFill>
              </a:rPr>
              <a:t>COMMENCING ON OR AFTER 1.4.2011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7400"/>
            <a:ext cx="8229600" cy="117316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Algerian" pitchFamily="82" charset="0"/>
              </a:rPr>
              <a:t>APPLICABILITY</a:t>
            </a:r>
            <a:endParaRPr lang="en-US" dirty="0">
              <a:solidFill>
                <a:srgbClr val="0000FF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ALL COMPANIES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 </a:t>
            </a:r>
            <a:r>
              <a:rPr lang="en-US" sz="4000" dirty="0" smtClean="0">
                <a:solidFill>
                  <a:srgbClr val="EC2302"/>
                </a:solidFill>
              </a:rPr>
              <a:t>NON-CONVERGED NOTIFIED ACCOUNTING STANDARDS </a:t>
            </a:r>
            <a:endParaRPr lang="en-US" sz="4000" dirty="0">
              <a:solidFill>
                <a:srgbClr val="EC230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66"/>
                </a:solidFill>
                <a:latin typeface="Algerian" pitchFamily="82" charset="0"/>
              </a:rPr>
              <a:t>FLEXIBILITY</a:t>
            </a:r>
            <a:endParaRPr lang="en-US" dirty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IT CAN BE MODIFIED THOUGH </a:t>
            </a:r>
            <a:r>
              <a:rPr lang="en-US" sz="3600" b="1" i="1" dirty="0" smtClean="0">
                <a:solidFill>
                  <a:srgbClr val="0000FF"/>
                </a:solidFill>
              </a:rPr>
              <a:t>AS CHANGES</a:t>
            </a:r>
            <a:endParaRPr lang="en-US" sz="3600" i="1" dirty="0" smtClean="0">
              <a:solidFill>
                <a:srgbClr val="0000FF"/>
              </a:solidFill>
            </a:endParaRPr>
          </a:p>
          <a:p>
            <a:r>
              <a:rPr lang="en-US" sz="3600" i="1" dirty="0" smtClean="0">
                <a:solidFill>
                  <a:srgbClr val="0000FF"/>
                </a:solidFill>
              </a:rPr>
              <a:t>IT LEAVES NO SCOPE TO </a:t>
            </a:r>
            <a:r>
              <a:rPr lang="en-US" sz="3600" b="1" i="1" dirty="0" smtClean="0">
                <a:solidFill>
                  <a:srgbClr val="0000FF"/>
                </a:solidFill>
              </a:rPr>
              <a:t>AS FOR DISAGREEMENT. </a:t>
            </a:r>
          </a:p>
          <a:p>
            <a:r>
              <a:rPr lang="en-US" sz="3600" b="1" i="1" dirty="0" smtClean="0">
                <a:solidFill>
                  <a:srgbClr val="0000FF"/>
                </a:solidFill>
              </a:rPr>
              <a:t>REVISED SCHEDULE-VI</a:t>
            </a:r>
            <a:r>
              <a:rPr lang="en-US" sz="3600" i="1" dirty="0" smtClean="0">
                <a:solidFill>
                  <a:srgbClr val="0000FF"/>
                </a:solidFill>
              </a:rPr>
              <a:t> WILL NEVER SUBSTITUTE - </a:t>
            </a:r>
            <a:r>
              <a:rPr lang="en-US" sz="3600" b="1" i="1" dirty="0" smtClean="0">
                <a:solidFill>
                  <a:srgbClr val="0000FF"/>
                </a:solidFill>
              </a:rPr>
              <a:t>AS. </a:t>
            </a:r>
          </a:p>
          <a:p>
            <a:r>
              <a:rPr lang="en-US" sz="3600" i="1" dirty="0" smtClean="0">
                <a:solidFill>
                  <a:srgbClr val="0000FF"/>
                </a:solidFill>
              </a:rPr>
              <a:t>NOTES TO ACCOUNTS</a:t>
            </a:r>
            <a:r>
              <a:rPr lang="en-US" sz="3600" dirty="0" smtClean="0">
                <a:solidFill>
                  <a:srgbClr val="0000FF"/>
                </a:solidFill>
              </a:rPr>
              <a:t>.</a:t>
            </a:r>
          </a:p>
          <a:p>
            <a:endParaRPr lang="en-US" b="1" dirty="0" smtClean="0"/>
          </a:p>
          <a:p>
            <a:endParaRPr lang="en-US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  <a:latin typeface="Algerian" pitchFamily="82" charset="0"/>
                <a:cs typeface="David Transparent" pitchFamily="2" charset="-79"/>
              </a:rPr>
              <a:t>NOTES TO ACCOUNTS</a:t>
            </a:r>
            <a:endParaRPr lang="en-US" dirty="0">
              <a:solidFill>
                <a:srgbClr val="FF0000"/>
              </a:solidFill>
              <a:latin typeface="Algerian" pitchFamily="82" charset="0"/>
              <a:cs typeface="David Transparent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00FF"/>
                </a:solidFill>
              </a:rPr>
              <a:t>NARRATIVE DESCRIPTIONS</a:t>
            </a:r>
          </a:p>
          <a:p>
            <a:r>
              <a:rPr lang="en-US" sz="4000" dirty="0" smtClean="0">
                <a:solidFill>
                  <a:srgbClr val="0000FF"/>
                </a:solidFill>
              </a:rPr>
              <a:t>ITEMS THAT DO NOT QUALIFY FOR                   RECOGNITION IN </a:t>
            </a:r>
            <a:r>
              <a:rPr lang="en-US" sz="4000" b="1" dirty="0" smtClean="0">
                <a:solidFill>
                  <a:srgbClr val="0000FF"/>
                </a:solidFill>
              </a:rPr>
              <a:t>FS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0000FF"/>
                </a:solidFill>
              </a:rPr>
              <a:t>    CROSS-REFERENCE</a:t>
            </a:r>
            <a:r>
              <a:rPr lang="en-US" sz="4000" dirty="0" smtClean="0">
                <a:solidFill>
                  <a:srgbClr val="0000FF"/>
                </a:solidFill>
              </a:rPr>
              <a:t> OF EACH ITEM IN </a:t>
            </a:r>
            <a:r>
              <a:rPr lang="en-US" sz="4000" b="1" dirty="0" smtClean="0">
                <a:solidFill>
                  <a:srgbClr val="0000FF"/>
                </a:solidFill>
              </a:rPr>
              <a:t>BS &amp; P&amp;L</a:t>
            </a:r>
            <a:endParaRPr lang="en-US" sz="4000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948</Words>
  <Application>Microsoft Office PowerPoint</Application>
  <PresentationFormat>On-screen Show (4:3)</PresentationFormat>
  <Paragraphs>387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WELCOME TO</vt:lpstr>
      <vt:lpstr>REVISED SCHEDULE VI</vt:lpstr>
      <vt:lpstr>  REQUIREMENTS TO REVISE SCHEDULE-VI</vt:lpstr>
      <vt:lpstr>OBJECTIVES</vt:lpstr>
      <vt:lpstr>DRAW BACKS OF OLD SCHEDULE VI</vt:lpstr>
      <vt:lpstr>NOTIFICATION</vt:lpstr>
      <vt:lpstr>APPLICABILITY</vt:lpstr>
      <vt:lpstr>FLEXIBILITY</vt:lpstr>
      <vt:lpstr>NOTES TO ACCOUNTS</vt:lpstr>
      <vt:lpstr>UNIT OF MEASUREMENT </vt:lpstr>
      <vt:lpstr>CHANGES IN P&amp;L A/C</vt:lpstr>
      <vt:lpstr>COMPARISON OF P&amp;L</vt:lpstr>
      <vt:lpstr>CHANGES IN BS</vt:lpstr>
      <vt:lpstr>COMPARISON OF BS</vt:lpstr>
      <vt:lpstr>EQUITY</vt:lpstr>
      <vt:lpstr>Slide 16</vt:lpstr>
      <vt:lpstr>Slide 17</vt:lpstr>
      <vt:lpstr>Slide 18</vt:lpstr>
      <vt:lpstr>Slide 19</vt:lpstr>
      <vt:lpstr>ABBREVIATIONS USED</vt:lpstr>
      <vt:lpstr>Any queries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</dc:title>
  <dc:creator>server</dc:creator>
  <cp:lastModifiedBy>SYSTEM1</cp:lastModifiedBy>
  <cp:revision>53</cp:revision>
  <dcterms:created xsi:type="dcterms:W3CDTF">2011-12-23T05:51:16Z</dcterms:created>
  <dcterms:modified xsi:type="dcterms:W3CDTF">2011-12-29T12:55:48Z</dcterms:modified>
</cp:coreProperties>
</file>