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44.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Masters/slideMaster4.xml" ContentType="application/vnd.openxmlformats-officedocument.presentationml.slideMaster+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720" r:id="rId2"/>
    <p:sldMasterId id="2147483732" r:id="rId3"/>
    <p:sldMasterId id="2147483744" r:id="rId4"/>
  </p:sldMasterIdLst>
  <p:notesMasterIdLst>
    <p:notesMasterId r:id="rId28"/>
  </p:notesMasterIdLst>
  <p:sldIdLst>
    <p:sldId id="256" r:id="rId5"/>
    <p:sldId id="257" r:id="rId6"/>
    <p:sldId id="258" r:id="rId7"/>
    <p:sldId id="259" r:id="rId8"/>
    <p:sldId id="260" r:id="rId9"/>
    <p:sldId id="262" r:id="rId10"/>
    <p:sldId id="263" r:id="rId11"/>
    <p:sldId id="264" r:id="rId12"/>
    <p:sldId id="273" r:id="rId13"/>
    <p:sldId id="274" r:id="rId14"/>
    <p:sldId id="275" r:id="rId15"/>
    <p:sldId id="265" r:id="rId16"/>
    <p:sldId id="266" r:id="rId17"/>
    <p:sldId id="267" r:id="rId18"/>
    <p:sldId id="270" r:id="rId19"/>
    <p:sldId id="271" r:id="rId20"/>
    <p:sldId id="268" r:id="rId21"/>
    <p:sldId id="269" r:id="rId22"/>
    <p:sldId id="272" r:id="rId23"/>
    <p:sldId id="276" r:id="rId24"/>
    <p:sldId id="278" r:id="rId25"/>
    <p:sldId id="279" r:id="rId26"/>
    <p:sldId id="280"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9" d="100"/>
          <a:sy n="69" d="100"/>
        </p:scale>
        <p:origin x="-1332" y="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445FAFB-58CE-40E6-89F3-9ADD6F0AA81E}" type="datetimeFigureOut">
              <a:rPr lang="en-US" smtClean="0"/>
              <a:pPr/>
              <a:t>2/1/2012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07A8CE-DE02-498C-9544-9F1650747081}" type="slidenum">
              <a:rPr lang="en-US" smtClean="0"/>
              <a:pPr/>
              <a:t>‹#›</a:t>
            </a:fld>
            <a:endParaRPr lang="en-US" dirty="0"/>
          </a:p>
        </p:txBody>
      </p:sp>
    </p:spTree>
    <p:extLst>
      <p:ext uri="{BB962C8B-B14F-4D97-AF65-F5344CB8AC3E}">
        <p14:creationId xmlns:p14="http://schemas.microsoft.com/office/powerpoint/2010/main" xmlns="" val="2168275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B07A8CE-DE02-498C-9544-9F1650747081}" type="slidenum">
              <a:rPr lang="en-US" smtClean="0"/>
              <a:pPr/>
              <a:t>2</a:t>
            </a:fld>
            <a:endParaRPr lang="en-US" dirty="0"/>
          </a:p>
        </p:txBody>
      </p:sp>
    </p:spTree>
    <p:extLst>
      <p:ext uri="{BB962C8B-B14F-4D97-AF65-F5344CB8AC3E}">
        <p14:creationId xmlns:p14="http://schemas.microsoft.com/office/powerpoint/2010/main" xmlns="" val="3445746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B07A8CE-DE02-498C-9544-9F1650747081}" type="slidenum">
              <a:rPr lang="en-US" smtClean="0"/>
              <a:pPr/>
              <a:t>3</a:t>
            </a:fld>
            <a:endParaRPr lang="en-US" dirty="0"/>
          </a:p>
        </p:txBody>
      </p:sp>
    </p:spTree>
    <p:extLst>
      <p:ext uri="{BB962C8B-B14F-4D97-AF65-F5344CB8AC3E}">
        <p14:creationId xmlns:p14="http://schemas.microsoft.com/office/powerpoint/2010/main" xmlns="" val="39785296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B07A8CE-DE02-498C-9544-9F1650747081}" type="slidenum">
              <a:rPr lang="en-US" smtClean="0"/>
              <a:pPr/>
              <a:t>15</a:t>
            </a:fld>
            <a:endParaRPr lang="en-US" dirty="0"/>
          </a:p>
        </p:txBody>
      </p:sp>
    </p:spTree>
    <p:extLst>
      <p:ext uri="{BB962C8B-B14F-4D97-AF65-F5344CB8AC3E}">
        <p14:creationId xmlns:p14="http://schemas.microsoft.com/office/powerpoint/2010/main" xmlns="" val="23744675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1D8BD707-D9CF-40AE-B4C6-C98DA3205C09}" type="datetimeFigureOut">
              <a:rPr lang="en-US" smtClean="0"/>
              <a:pPr/>
              <a:t>2/1/2012</a:t>
            </a:fld>
            <a:endParaRPr lang="en-US" dirty="0"/>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dirty="0"/>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B6F15528-21DE-4FAA-801E-634DDDAF4B2B}"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2/1/2012</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1D8BD707-D9CF-40AE-B4C6-C98DA3205C09}" type="datetimeFigureOut">
              <a:rPr lang="en-US" smtClean="0"/>
              <a:pPr/>
              <a:t>2/1/2012</a:t>
            </a:fld>
            <a:endParaRPr lang="en-US" dirty="0"/>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dirty="0"/>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B6F15528-21DE-4FAA-801E-634DDDAF4B2B}"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2/1/2012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2/1/2012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2/1/2012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2/1/2012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smtClean="0"/>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2/1/2012</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D8BD707-D9CF-40AE-B4C6-C98DA3205C09}" type="datetimeFigureOut">
              <a:rPr lang="en-US" smtClean="0"/>
              <a:pPr/>
              <a:t>2/1/2012</a:t>
            </a:fld>
            <a:endParaRPr lang="en-US" dirty="0"/>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dirty="0"/>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6F15528-21DE-4FAA-801E-634DDDAF4B2B}"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D8BD707-D9CF-40AE-B4C6-C98DA3205C09}" type="datetimeFigureOut">
              <a:rPr lang="en-US" smtClean="0"/>
              <a:pPr/>
              <a:t>2/1/2012</a:t>
            </a:fld>
            <a:endParaRPr lang="en-US" dirty="0"/>
          </a:p>
        </p:txBody>
      </p:sp>
      <p:sp>
        <p:nvSpPr>
          <p:cNvPr id="9" name="Slide Number Placeholder 8"/>
          <p:cNvSpPr>
            <a:spLocks noGrp="1"/>
          </p:cNvSpPr>
          <p:nvPr>
            <p:ph type="sldNum" sz="quarter" idx="15"/>
          </p:nvPr>
        </p:nvSpPr>
        <p:spPr/>
        <p:txBody>
          <a:bodyPr rtlCol="0"/>
          <a:lstStyle/>
          <a:p>
            <a:fld id="{B6F15528-21DE-4FAA-801E-634DDDAF4B2B}" type="slidenum">
              <a:rPr lang="en-US" smtClean="0"/>
              <a:pPr/>
              <a:t>‹#›</a:t>
            </a:fld>
            <a:endParaRPr lang="en-US" dirty="0"/>
          </a:p>
        </p:txBody>
      </p:sp>
      <p:sp>
        <p:nvSpPr>
          <p:cNvPr id="10" name="Footer Placeholder 9"/>
          <p:cNvSpPr>
            <a:spLocks noGrp="1"/>
          </p:cNvSpPr>
          <p:nvPr>
            <p:ph type="ftr" sz="quarter" idx="16"/>
          </p:nvPr>
        </p:nvSpPr>
        <p:spPr/>
        <p:txBody>
          <a:bodyPr rtlCol="0"/>
          <a:lstStyle/>
          <a:p>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D8BD707-D9CF-40AE-B4C6-C98DA3205C09}" type="datetimeFigureOut">
              <a:rPr lang="en-US" smtClean="0"/>
              <a:pPr/>
              <a:t>2/1/2012</a:t>
            </a:fld>
            <a:endParaRPr lang="en-US" dirty="0"/>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dirty="0"/>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Slide Number Placeholder 5"/>
          <p:cNvSpPr>
            <a:spLocks noGrp="1"/>
          </p:cNvSpPr>
          <p:nvPr>
            <p:ph type="sldNum" sz="quarter" idx="12"/>
          </p:nvPr>
        </p:nvSpPr>
        <p:spPr bwMode="auto">
          <a:xfrm>
            <a:off x="1340616" y="4928702"/>
            <a:ext cx="609600" cy="517524"/>
          </a:xfrm>
        </p:spPr>
        <p:txBody>
          <a:bodyPr/>
          <a:lstStyle/>
          <a:p>
            <a:fld id="{B6F15528-21DE-4FAA-801E-634DDDAF4B2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2/1/2012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2/1/2012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D8BD707-D9CF-40AE-B4C6-C98DA3205C09}" type="datetimeFigureOut">
              <a:rPr lang="en-US" smtClean="0"/>
              <a:pPr/>
              <a:t>2/1/2012</a:t>
            </a:fld>
            <a:endParaRPr lang="en-US" dirty="0"/>
          </a:p>
        </p:txBody>
      </p:sp>
      <p:sp>
        <p:nvSpPr>
          <p:cNvPr id="7" name="Slide Number Placeholder 6"/>
          <p:cNvSpPr>
            <a:spLocks noGrp="1"/>
          </p:cNvSpPr>
          <p:nvPr>
            <p:ph type="sldNum" sz="quarter" idx="11"/>
          </p:nvPr>
        </p:nvSpPr>
        <p:spPr/>
        <p:txBody>
          <a:bodyPr rtlCol="0"/>
          <a:lstStyle/>
          <a:p>
            <a:fld id="{B6F15528-21DE-4FAA-801E-634DDDAF4B2B}" type="slidenum">
              <a:rPr lang="en-US" smtClean="0"/>
              <a:pPr/>
              <a:t>‹#›</a:t>
            </a:fld>
            <a:endParaRPr lang="en-US" dirty="0"/>
          </a:p>
        </p:txBody>
      </p:sp>
      <p:sp>
        <p:nvSpPr>
          <p:cNvPr id="8" name="Footer Placeholder 7"/>
          <p:cNvSpPr>
            <a:spLocks noGrp="1"/>
          </p:cNvSpPr>
          <p:nvPr>
            <p:ph type="ftr" sz="quarter" idx="12"/>
          </p:nvPr>
        </p:nvSpPr>
        <p:spPr/>
        <p:txBody>
          <a:bodyPr rtlCol="0"/>
          <a:lstStyle/>
          <a:p>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1D8BD707-D9CF-40AE-B4C6-C98DA3205C09}" type="datetimeFigureOut">
              <a:rPr lang="en-US" smtClean="0"/>
              <a:pPr/>
              <a:t>2/1/2012</a:t>
            </a:fld>
            <a:endParaRPr lang="en-US" dirty="0"/>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dirty="0"/>
          </a:p>
        </p:txBody>
      </p:sp>
      <p:sp>
        <p:nvSpPr>
          <p:cNvPr id="6" name="Slide Number Placeholder 5"/>
          <p:cNvSpPr>
            <a:spLocks noGrp="1"/>
          </p:cNvSpPr>
          <p:nvPr>
            <p:ph type="sldNum" sz="quarter" idx="12"/>
          </p:nvPr>
        </p:nvSpPr>
        <p:spPr>
          <a:xfrm>
            <a:off x="6733952" y="6555112"/>
            <a:ext cx="588336" cy="228600"/>
          </a:xfrm>
        </p:spPr>
        <p:txBody>
          <a:bodyPr/>
          <a:lstStyle>
            <a:extLst/>
          </a:lstStyle>
          <a:p>
            <a:fld id="{B6F15528-21DE-4FAA-801E-634DDDAF4B2B}"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D8BD707-D9CF-40AE-B4C6-C98DA3205C09}" type="datetimeFigureOut">
              <a:rPr lang="en-US" smtClean="0"/>
              <a:pPr/>
              <a:t>2/1/2012</a:t>
            </a:fld>
            <a:endParaRPr lang="en-US" dirty="0"/>
          </a:p>
        </p:txBody>
      </p:sp>
      <p:sp>
        <p:nvSpPr>
          <p:cNvPr id="22" name="Slide Number Placeholder 21"/>
          <p:cNvSpPr>
            <a:spLocks noGrp="1"/>
          </p:cNvSpPr>
          <p:nvPr>
            <p:ph type="sldNum" sz="quarter" idx="15"/>
          </p:nvPr>
        </p:nvSpPr>
        <p:spPr/>
        <p:txBody>
          <a:bodyPr rtlCol="0"/>
          <a:lstStyle/>
          <a:p>
            <a:fld id="{B6F15528-21DE-4FAA-801E-634DDDAF4B2B}" type="slidenum">
              <a:rPr lang="en-US" smtClean="0"/>
              <a:pPr/>
              <a:t>‹#›</a:t>
            </a:fld>
            <a:endParaRPr lang="en-US" dirty="0"/>
          </a:p>
        </p:txBody>
      </p:sp>
      <p:sp>
        <p:nvSpPr>
          <p:cNvPr id="23" name="Footer Placeholder 22"/>
          <p:cNvSpPr>
            <a:spLocks noGrp="1"/>
          </p:cNvSpPr>
          <p:nvPr>
            <p:ph type="ftr" sz="quarter" idx="16"/>
          </p:nvPr>
        </p:nvSpPr>
        <p:spPr/>
        <p:txBody>
          <a:bodyPr rtlCol="0"/>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dirty="0"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D8BD707-D9CF-40AE-B4C6-C98DA3205C09}" type="datetimeFigureOut">
              <a:rPr lang="en-US" smtClean="0"/>
              <a:pPr/>
              <a:t>2/1/2012</a:t>
            </a:fld>
            <a:endParaRPr lang="en-US" dirty="0"/>
          </a:p>
        </p:txBody>
      </p:sp>
      <p:sp>
        <p:nvSpPr>
          <p:cNvPr id="18" name="Slide Number Placeholder 17"/>
          <p:cNvSpPr>
            <a:spLocks noGrp="1"/>
          </p:cNvSpPr>
          <p:nvPr>
            <p:ph type="sldNum" sz="quarter" idx="11"/>
          </p:nvPr>
        </p:nvSpPr>
        <p:spPr/>
        <p:txBody>
          <a:bodyPr rtlCol="0"/>
          <a:lstStyle/>
          <a:p>
            <a:fld id="{B6F15528-21DE-4FAA-801E-634DDDAF4B2B}" type="slidenum">
              <a:rPr lang="en-US" smtClean="0"/>
              <a:pPr/>
              <a:t>‹#›</a:t>
            </a:fld>
            <a:endParaRPr lang="en-US" dirty="0"/>
          </a:p>
        </p:txBody>
      </p:sp>
      <p:sp>
        <p:nvSpPr>
          <p:cNvPr id="21" name="Footer Placeholder 20"/>
          <p:cNvSpPr>
            <a:spLocks noGrp="1"/>
          </p:cNvSpPr>
          <p:nvPr>
            <p:ph type="ftr" sz="quarter" idx="12"/>
          </p:nvPr>
        </p:nvSpPr>
        <p:spPr/>
        <p:txBody>
          <a:bodyPr rtlCol="0"/>
          <a:lstStyle/>
          <a:p>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2/1/2012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2/1/2012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2/1/2012</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2/1/2012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2/1/2012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2/1/2012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2/1/2012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2/1/2012</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2/1/2012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2/1/2012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2/1/2012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2/1/2012</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2/1/2012</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1D8BD707-D9CF-40AE-B4C6-C98DA3205C09}" type="datetimeFigureOut">
              <a:rPr lang="en-US" smtClean="0"/>
              <a:pPr/>
              <a:t>2/1/2012</a:t>
            </a:fld>
            <a:endParaRPr lang="en-US" dirty="0"/>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dirty="0"/>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2/1/2012</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2/1/2012</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dirty="0"/>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dirty="0"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1D8BD707-D9CF-40AE-B4C6-C98DA3205C09}" type="datetimeFigureOut">
              <a:rPr lang="en-US" smtClean="0"/>
              <a:pPr/>
              <a:t>2/1/2012</a:t>
            </a:fld>
            <a:endParaRPr lang="en-US" dirty="0"/>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dirty="0"/>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1D8BD707-D9CF-40AE-B4C6-C98DA3205C09}" type="datetimeFigureOut">
              <a:rPr lang="en-US" smtClean="0"/>
              <a:pPr/>
              <a:t>2/1/2012</a:t>
            </a:fld>
            <a:endParaRPr lang="en-US" dirty="0"/>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dirty="0"/>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6F15528-21DE-4FAA-801E-634DDDAF4B2B}" type="slidenum">
              <a:rPr lang="en-US" smtClean="0"/>
              <a:pPr/>
              <a:t>‹#›</a:t>
            </a:fld>
            <a:endParaRPr lang="en-US" dirty="0"/>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D8BD707-D9CF-40AE-B4C6-C98DA3205C09}" type="datetimeFigureOut">
              <a:rPr lang="en-US" smtClean="0"/>
              <a:pPr/>
              <a:t>2/1/2012</a:t>
            </a:fld>
            <a:endParaRPr lang="en-US" dirty="0"/>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dirty="0"/>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2/1/2012</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slide" Target="slide14.xml"/><Relationship Id="rId1" Type="http://schemas.openxmlformats.org/officeDocument/2006/relationships/slideLayout" Target="../slideLayouts/slideLayout17.xml"/><Relationship Id="rId6" Type="http://schemas.openxmlformats.org/officeDocument/2006/relationships/slide" Target="slide18.xml"/><Relationship Id="rId5" Type="http://schemas.openxmlformats.org/officeDocument/2006/relationships/slide" Target="slide17.xml"/><Relationship Id="rId4" Type="http://schemas.openxmlformats.org/officeDocument/2006/relationships/slide" Target="slide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67000" y="533400"/>
            <a:ext cx="6477000" cy="2868168"/>
          </a:xfrm>
        </p:spPr>
        <p:txBody>
          <a:bodyPr/>
          <a:lstStyle/>
          <a:p>
            <a:r>
              <a:rPr lang="en-US" dirty="0" smtClean="0">
                <a:latin typeface="Bookman Old Style" pitchFamily="18" charset="0"/>
              </a:rPr>
              <a:t>WORKSHOP ON DEFERRED TAXATION </a:t>
            </a:r>
            <a:endParaRPr lang="en-US" dirty="0">
              <a:latin typeface="Bookman Old Style" pitchFamily="18" charset="0"/>
            </a:endParaRPr>
          </a:p>
        </p:txBody>
      </p:sp>
      <p:sp>
        <p:nvSpPr>
          <p:cNvPr id="3" name="Subtitle 2"/>
          <p:cNvSpPr>
            <a:spLocks noGrp="1"/>
          </p:cNvSpPr>
          <p:nvPr>
            <p:ph type="subTitle" idx="1"/>
          </p:nvPr>
        </p:nvSpPr>
        <p:spPr>
          <a:xfrm>
            <a:off x="2743200" y="3429000"/>
            <a:ext cx="6400800" cy="3352800"/>
          </a:xfrm>
        </p:spPr>
        <p:txBody>
          <a:bodyPr>
            <a:normAutofit/>
          </a:bodyPr>
          <a:lstStyle/>
          <a:p>
            <a:r>
              <a:rPr lang="en-US" sz="2800" b="1" dirty="0" smtClean="0"/>
              <a:t>CONCEPT, CLARITY &amp; IMPLEMENTATION.</a:t>
            </a:r>
            <a:endParaRPr lang="en-US" sz="2800" b="1" dirty="0"/>
          </a:p>
          <a:p>
            <a:endParaRPr lang="en-US" sz="2800" b="1" dirty="0" smtClean="0"/>
          </a:p>
          <a:p>
            <a:r>
              <a:rPr lang="en-US" sz="2800" b="1" dirty="0" smtClean="0"/>
              <a:t>HARSH N.GANDHI</a:t>
            </a:r>
          </a:p>
          <a:p>
            <a:r>
              <a:rPr lang="en-US" sz="2800" b="1" u="sng" dirty="0" smtClean="0"/>
              <a:t>REG. NO</a:t>
            </a:r>
            <a:r>
              <a:rPr lang="en-US" sz="2800" b="1" dirty="0"/>
              <a:t>.</a:t>
            </a:r>
            <a:r>
              <a:rPr lang="en-US" sz="2800" b="1" dirty="0" smtClean="0"/>
              <a:t>:-WRO0279965</a:t>
            </a:r>
            <a:endParaRPr lang="en-US" sz="2800" b="1" dirty="0"/>
          </a:p>
          <a:p>
            <a:r>
              <a:rPr lang="en-US" sz="2800" b="1" dirty="0" smtClean="0"/>
              <a:t>GMCS BATCH NO.5, JAN.2012</a:t>
            </a:r>
            <a:endParaRPr lang="en-US" sz="2800" b="1" dirty="0"/>
          </a:p>
        </p:txBody>
      </p:sp>
    </p:spTree>
    <p:extLst>
      <p:ext uri="{BB962C8B-B14F-4D97-AF65-F5344CB8AC3E}">
        <p14:creationId xmlns:p14="http://schemas.microsoft.com/office/powerpoint/2010/main" xmlns="" val="4060993911"/>
      </p:ext>
    </p:extLst>
  </p:cSld>
  <p:clrMapOvr>
    <a:masterClrMapping/>
  </p:clrMapOvr>
  <mc:AlternateContent xmlns:mc="http://schemas.openxmlformats.org/markup-compatibility/2006">
    <mc:Choice xmlns:p14="http://schemas.microsoft.com/office/powerpoint/2010/main" xmlns="" Requires="p14">
      <p:transition spd="slow" p14:dur="2000">
        <p14:ferris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additive="base">
                                        <p:cTn id="2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additive="base">
                                        <p:cTn id="4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2673" y="517175"/>
            <a:ext cx="7772400" cy="584775"/>
          </a:xfrm>
          <a:prstGeom prst="rect">
            <a:avLst/>
          </a:prstGeom>
          <a:noFill/>
        </p:spPr>
        <p:txBody>
          <a:bodyPr wrap="square" rtlCol="0">
            <a:spAutoFit/>
          </a:bodyPr>
          <a:lstStyle/>
          <a:p>
            <a:pPr algn="ctr"/>
            <a:r>
              <a:rPr lang="en-US" sz="3200" b="1" u="sng" dirty="0" smtClean="0">
                <a:latin typeface="Calibri" pitchFamily="34" charset="0"/>
                <a:cs typeface="Calibri" pitchFamily="34" charset="0"/>
              </a:rPr>
              <a:t>DEFERRED TAX ON TIMING DIFFERENCES</a:t>
            </a:r>
            <a:endParaRPr lang="en-US" sz="3200" b="1" u="sng" dirty="0">
              <a:latin typeface="Calibri" pitchFamily="34" charset="0"/>
              <a:cs typeface="Calibri" pitchFamily="34" charset="0"/>
            </a:endParaRPr>
          </a:p>
        </p:txBody>
      </p:sp>
      <p:sp>
        <p:nvSpPr>
          <p:cNvPr id="9" name="TextBox 8"/>
          <p:cNvSpPr txBox="1"/>
          <p:nvPr/>
        </p:nvSpPr>
        <p:spPr>
          <a:xfrm>
            <a:off x="748145" y="1219200"/>
            <a:ext cx="7613073" cy="4893647"/>
          </a:xfrm>
          <a:prstGeom prst="rect">
            <a:avLst/>
          </a:prstGeom>
          <a:noFill/>
        </p:spPr>
        <p:txBody>
          <a:bodyPr wrap="square" rtlCol="0">
            <a:spAutoFit/>
          </a:bodyPr>
          <a:lstStyle/>
          <a:p>
            <a:pPr marL="342900" indent="-342900">
              <a:buFont typeface="Arial" pitchFamily="34" charset="0"/>
              <a:buChar char="•"/>
            </a:pPr>
            <a:r>
              <a:rPr lang="en-US" sz="2400" b="1" u="sng" dirty="0">
                <a:solidFill>
                  <a:schemeClr val="accent6"/>
                </a:solidFill>
                <a:latin typeface="Calibri" pitchFamily="34" charset="0"/>
                <a:cs typeface="Calibri" pitchFamily="34" charset="0"/>
              </a:rPr>
              <a:t>CREATION OF DEFERRED TAX ASSET</a:t>
            </a:r>
          </a:p>
          <a:p>
            <a:r>
              <a:rPr lang="en-US" sz="2400" b="1" dirty="0">
                <a:solidFill>
                  <a:schemeClr val="accent6"/>
                </a:solidFill>
                <a:latin typeface="Calibri" pitchFamily="34" charset="0"/>
                <a:cs typeface="Calibri" pitchFamily="34" charset="0"/>
              </a:rPr>
              <a:t>	Deferred Tax Asset is recognized for temporary differences that will result in deductible amounts in future years and for </a:t>
            </a:r>
            <a:r>
              <a:rPr lang="en-US" sz="2400" b="1" u="sng" dirty="0">
                <a:solidFill>
                  <a:schemeClr val="accent6"/>
                </a:solidFill>
                <a:latin typeface="Calibri" pitchFamily="34" charset="0"/>
                <a:cs typeface="Calibri" pitchFamily="34" charset="0"/>
              </a:rPr>
              <a:t>carry </a:t>
            </a:r>
            <a:r>
              <a:rPr lang="en-US" sz="2400" b="1" u="sng" dirty="0" smtClean="0">
                <a:solidFill>
                  <a:schemeClr val="accent6"/>
                </a:solidFill>
                <a:latin typeface="Calibri" pitchFamily="34" charset="0"/>
                <a:cs typeface="Calibri" pitchFamily="34" charset="0"/>
              </a:rPr>
              <a:t>forward.</a:t>
            </a:r>
          </a:p>
          <a:p>
            <a:endParaRPr lang="en-US" sz="2400" b="1" u="sng" dirty="0">
              <a:solidFill>
                <a:schemeClr val="accent6"/>
              </a:solidFill>
              <a:latin typeface="Calibri" pitchFamily="34" charset="0"/>
              <a:cs typeface="Calibri" pitchFamily="34" charset="0"/>
            </a:endParaRPr>
          </a:p>
          <a:p>
            <a:pPr algn="just"/>
            <a:r>
              <a:rPr lang="en-US" sz="2400" b="1" u="sng" dirty="0" smtClean="0">
                <a:solidFill>
                  <a:schemeClr val="accent6"/>
                </a:solidFill>
                <a:latin typeface="Calibri" pitchFamily="34" charset="0"/>
                <a:cs typeface="Calibri" pitchFamily="34" charset="0"/>
              </a:rPr>
              <a:t>Ex:-</a:t>
            </a:r>
            <a:r>
              <a:rPr lang="en-US" sz="2400" b="1" dirty="0" smtClean="0">
                <a:solidFill>
                  <a:schemeClr val="accent6"/>
                </a:solidFill>
                <a:latin typeface="Calibri" pitchFamily="34" charset="0"/>
                <a:cs typeface="Calibri" pitchFamily="34" charset="0"/>
              </a:rPr>
              <a:t> A Temporary difference is created between the reported amount and the tax basis of a liability for estimated expenses as for tax purpose, those estimated expenses are not deductible until a future year. Settlement of that liability will result in tax deduction in future years, and a deferred tax asset is recognized in the current year for the reduction in taxes payable in future years.</a:t>
            </a:r>
            <a:endParaRPr lang="en-US" sz="2400" b="1" u="sng" dirty="0">
              <a:solidFill>
                <a:schemeClr val="accent6"/>
              </a:solidFill>
              <a:latin typeface="Calibri" pitchFamily="34" charset="0"/>
              <a:cs typeface="Calibri" pitchFamily="34" charset="0"/>
            </a:endParaRPr>
          </a:p>
        </p:txBody>
      </p:sp>
    </p:spTree>
    <p:extLst>
      <p:ext uri="{BB962C8B-B14F-4D97-AF65-F5344CB8AC3E}">
        <p14:creationId xmlns:p14="http://schemas.microsoft.com/office/powerpoint/2010/main" xmlns="" val="374457503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 calcmode="lin" valueType="num">
                                      <p:cBhvr additive="base">
                                        <p:cTn id="14"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9">
                                            <p:txEl>
                                              <p:pRg st="1" end="1"/>
                                            </p:txEl>
                                          </p:spTgt>
                                        </p:tgtEl>
                                        <p:attrNameLst>
                                          <p:attrName>style.visibility</p:attrName>
                                        </p:attrNameLst>
                                      </p:cBhvr>
                                      <p:to>
                                        <p:strVal val="visible"/>
                                      </p:to>
                                    </p:set>
                                    <p:animEffect transition="in" filter="circle(in)">
                                      <p:cBhvr>
                                        <p:cTn id="20" dur="2000"/>
                                        <p:tgtEl>
                                          <p:spTgt spid="9">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9">
                                            <p:txEl>
                                              <p:pRg st="3" end="3"/>
                                            </p:txEl>
                                          </p:spTgt>
                                        </p:tgtEl>
                                        <p:attrNameLst>
                                          <p:attrName>style.visibility</p:attrName>
                                        </p:attrNameLst>
                                      </p:cBhvr>
                                      <p:to>
                                        <p:strVal val="visible"/>
                                      </p:to>
                                    </p:set>
                                    <p:anim calcmode="lin" valueType="num">
                                      <p:cBhvr>
                                        <p:cTn id="25" dur="500" fill="hold"/>
                                        <p:tgtEl>
                                          <p:spTgt spid="9">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9">
                                            <p:txEl>
                                              <p:pRg st="3" end="3"/>
                                            </p:txEl>
                                          </p:spTgt>
                                        </p:tgtEl>
                                        <p:attrNameLst>
                                          <p:attrName>ppt_h</p:attrName>
                                        </p:attrNameLst>
                                      </p:cBhvr>
                                      <p:tavLst>
                                        <p:tav tm="0">
                                          <p:val>
                                            <p:fltVal val="0"/>
                                          </p:val>
                                        </p:tav>
                                        <p:tav tm="100000">
                                          <p:val>
                                            <p:strVal val="#ppt_h"/>
                                          </p:val>
                                        </p:tav>
                                      </p:tavLst>
                                    </p:anim>
                                    <p:animEffect transition="in" filter="fade">
                                      <p:cBhvr>
                                        <p:cTn id="27"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5800" y="238778"/>
            <a:ext cx="7696200" cy="523220"/>
          </a:xfrm>
          <a:prstGeom prst="rect">
            <a:avLst/>
          </a:prstGeom>
          <a:noFill/>
        </p:spPr>
        <p:txBody>
          <a:bodyPr wrap="square" rtlCol="0">
            <a:spAutoFit/>
          </a:bodyPr>
          <a:lstStyle/>
          <a:p>
            <a:pPr algn="ctr"/>
            <a:r>
              <a:rPr lang="en-US" sz="2800" u="sng" dirty="0" smtClean="0">
                <a:latin typeface="Calibri" pitchFamily="34" charset="0"/>
                <a:cs typeface="Calibri" pitchFamily="34" charset="0"/>
              </a:rPr>
              <a:t>Prudence for Recognizing Deferred Tax Asset</a:t>
            </a:r>
          </a:p>
        </p:txBody>
      </p:sp>
      <p:sp>
        <p:nvSpPr>
          <p:cNvPr id="4" name="TextBox 3"/>
          <p:cNvSpPr txBox="1"/>
          <p:nvPr/>
        </p:nvSpPr>
        <p:spPr>
          <a:xfrm>
            <a:off x="685800" y="685800"/>
            <a:ext cx="7696200" cy="5601533"/>
          </a:xfrm>
          <a:prstGeom prst="rect">
            <a:avLst/>
          </a:prstGeom>
          <a:noFill/>
        </p:spPr>
        <p:txBody>
          <a:bodyPr wrap="square" rtlCol="0">
            <a:spAutoFit/>
          </a:bodyPr>
          <a:lstStyle/>
          <a:p>
            <a:pPr marL="285750" indent="-285750" algn="just">
              <a:buFont typeface="Arial" pitchFamily="34" charset="0"/>
              <a:buChar char="•"/>
            </a:pPr>
            <a:r>
              <a:rPr lang="en-US" sz="2000" u="sng" dirty="0" smtClean="0">
                <a:solidFill>
                  <a:schemeClr val="accent1">
                    <a:lumMod val="50000"/>
                  </a:schemeClr>
                </a:solidFill>
                <a:latin typeface="Calibri" pitchFamily="34" charset="0"/>
                <a:cs typeface="Calibri" pitchFamily="34" charset="0"/>
              </a:rPr>
              <a:t>Deferred Tax Liability</a:t>
            </a:r>
            <a:r>
              <a:rPr lang="en-US" sz="2000" dirty="0" smtClean="0">
                <a:solidFill>
                  <a:schemeClr val="accent1">
                    <a:lumMod val="50000"/>
                  </a:schemeClr>
                </a:solidFill>
                <a:latin typeface="Calibri" pitchFamily="34" charset="0"/>
                <a:cs typeface="Calibri" pitchFamily="34" charset="0"/>
              </a:rPr>
              <a:t> should be measured </a:t>
            </a:r>
            <a:r>
              <a:rPr lang="en-US" sz="2000" u="sng" dirty="0" smtClean="0">
                <a:solidFill>
                  <a:schemeClr val="accent1">
                    <a:lumMod val="50000"/>
                  </a:schemeClr>
                </a:solidFill>
                <a:latin typeface="Calibri" pitchFamily="34" charset="0"/>
                <a:cs typeface="Calibri" pitchFamily="34" charset="0"/>
              </a:rPr>
              <a:t>for all timing differences</a:t>
            </a:r>
            <a:r>
              <a:rPr lang="en-US" sz="2000" dirty="0" smtClean="0">
                <a:solidFill>
                  <a:schemeClr val="accent1">
                    <a:lumMod val="50000"/>
                  </a:schemeClr>
                </a:solidFill>
                <a:latin typeface="Calibri" pitchFamily="34" charset="0"/>
                <a:cs typeface="Calibri" pitchFamily="34" charset="0"/>
              </a:rPr>
              <a:t>.</a:t>
            </a:r>
          </a:p>
          <a:p>
            <a:pPr algn="just"/>
            <a:endParaRPr lang="en-US" sz="2000" u="sng" dirty="0" smtClean="0">
              <a:solidFill>
                <a:schemeClr val="accent1">
                  <a:lumMod val="50000"/>
                </a:schemeClr>
              </a:solidFill>
              <a:latin typeface="Calibri" pitchFamily="34" charset="0"/>
              <a:cs typeface="Calibri" pitchFamily="34" charset="0"/>
            </a:endParaRPr>
          </a:p>
          <a:p>
            <a:pPr marL="285750" indent="-285750" algn="just">
              <a:buFont typeface="Arial" pitchFamily="34" charset="0"/>
              <a:buChar char="•"/>
            </a:pPr>
            <a:r>
              <a:rPr lang="en-US" sz="2000" u="sng" dirty="0" smtClean="0">
                <a:solidFill>
                  <a:schemeClr val="accent1">
                    <a:lumMod val="50000"/>
                  </a:schemeClr>
                </a:solidFill>
                <a:latin typeface="Calibri" pitchFamily="34" charset="0"/>
                <a:cs typeface="Calibri" pitchFamily="34" charset="0"/>
              </a:rPr>
              <a:t>Deferred Tax Asset</a:t>
            </a:r>
            <a:r>
              <a:rPr lang="en-US" sz="2000" dirty="0" smtClean="0">
                <a:solidFill>
                  <a:schemeClr val="accent1">
                    <a:lumMod val="50000"/>
                  </a:schemeClr>
                </a:solidFill>
                <a:latin typeface="Calibri" pitchFamily="34" charset="0"/>
                <a:cs typeface="Calibri" pitchFamily="34" charset="0"/>
              </a:rPr>
              <a:t> should be recognized only to the extent it is </a:t>
            </a:r>
            <a:r>
              <a:rPr lang="en-US" sz="2000" u="sng" dirty="0" smtClean="0">
                <a:solidFill>
                  <a:schemeClr val="accent1">
                    <a:lumMod val="50000"/>
                  </a:schemeClr>
                </a:solidFill>
                <a:latin typeface="Calibri" pitchFamily="34" charset="0"/>
                <a:cs typeface="Calibri" pitchFamily="34" charset="0"/>
              </a:rPr>
              <a:t>reasonably certain</a:t>
            </a:r>
            <a:r>
              <a:rPr lang="en-US" sz="2000" dirty="0" smtClean="0">
                <a:solidFill>
                  <a:schemeClr val="accent1">
                    <a:lumMod val="50000"/>
                  </a:schemeClr>
                </a:solidFill>
                <a:latin typeface="Calibri" pitchFamily="34" charset="0"/>
                <a:cs typeface="Calibri" pitchFamily="34" charset="0"/>
              </a:rPr>
              <a:t> that there will be </a:t>
            </a:r>
            <a:r>
              <a:rPr lang="en-US" sz="2000" u="sng" dirty="0" smtClean="0">
                <a:solidFill>
                  <a:schemeClr val="accent1">
                    <a:lumMod val="50000"/>
                  </a:schemeClr>
                </a:solidFill>
                <a:latin typeface="Calibri" pitchFamily="34" charset="0"/>
                <a:cs typeface="Calibri" pitchFamily="34" charset="0"/>
              </a:rPr>
              <a:t>sufficient future income to recover such Deferred tax Asset.</a:t>
            </a:r>
          </a:p>
          <a:p>
            <a:pPr algn="just"/>
            <a:r>
              <a:rPr lang="en-US" sz="2000" dirty="0">
                <a:solidFill>
                  <a:schemeClr val="accent1">
                    <a:lumMod val="50000"/>
                  </a:schemeClr>
                </a:solidFill>
                <a:latin typeface="Calibri" pitchFamily="34" charset="0"/>
                <a:cs typeface="Calibri" pitchFamily="34" charset="0"/>
              </a:rPr>
              <a:t> </a:t>
            </a:r>
            <a:r>
              <a:rPr lang="en-US" sz="2000" dirty="0" smtClean="0">
                <a:solidFill>
                  <a:schemeClr val="accent1">
                    <a:lumMod val="50000"/>
                  </a:schemeClr>
                </a:solidFill>
                <a:latin typeface="Calibri" pitchFamily="34" charset="0"/>
                <a:cs typeface="Calibri" pitchFamily="34" charset="0"/>
              </a:rPr>
              <a:t>    Ex:- 	If a Company is suffering heavy losses year after year                 	&amp; if it is affecting the Going concern assumption in the 	organization, then recognizing Deferred Tax Asset wont be 	viable.</a:t>
            </a:r>
          </a:p>
          <a:p>
            <a:pPr algn="just"/>
            <a:endParaRPr lang="en-US" sz="2000" dirty="0" smtClean="0">
              <a:solidFill>
                <a:schemeClr val="accent1">
                  <a:lumMod val="50000"/>
                </a:schemeClr>
              </a:solidFill>
              <a:latin typeface="Calibri" pitchFamily="34" charset="0"/>
              <a:cs typeface="Calibri" pitchFamily="34" charset="0"/>
            </a:endParaRPr>
          </a:p>
          <a:p>
            <a:pPr marL="342900" indent="-342900" algn="just">
              <a:buFont typeface="Arial" pitchFamily="34" charset="0"/>
              <a:buChar char="•"/>
            </a:pPr>
            <a:r>
              <a:rPr lang="en-US" sz="2000" u="sng" dirty="0" smtClean="0">
                <a:solidFill>
                  <a:schemeClr val="accent1">
                    <a:lumMod val="50000"/>
                  </a:schemeClr>
                </a:solidFill>
                <a:latin typeface="Calibri" pitchFamily="34" charset="0"/>
                <a:cs typeface="Calibri" pitchFamily="34" charset="0"/>
              </a:rPr>
              <a:t>Unabsorbed Depreciation &amp; Carry forward of losses</a:t>
            </a:r>
          </a:p>
          <a:p>
            <a:pPr algn="just"/>
            <a:r>
              <a:rPr lang="en-US" sz="2000" dirty="0">
                <a:solidFill>
                  <a:schemeClr val="accent1">
                    <a:lumMod val="50000"/>
                  </a:schemeClr>
                </a:solidFill>
                <a:latin typeface="Calibri" pitchFamily="34" charset="0"/>
                <a:cs typeface="Calibri" pitchFamily="34" charset="0"/>
              </a:rPr>
              <a:t> </a:t>
            </a:r>
            <a:r>
              <a:rPr lang="en-US" sz="2000" dirty="0" smtClean="0">
                <a:solidFill>
                  <a:schemeClr val="accent1">
                    <a:lumMod val="50000"/>
                  </a:schemeClr>
                </a:solidFill>
                <a:latin typeface="Calibri" pitchFamily="34" charset="0"/>
                <a:cs typeface="Calibri" pitchFamily="34" charset="0"/>
              </a:rPr>
              <a:t>     Since there is 8 year limit for c/f of business loss &amp; unabsorbed depreciation in Indian tax law recognition of the deferred tax asset. To recognize deferred tax assets on this account there should be convincing evidence that sufficient taxable income will be available against which such deferred tax assets can be realized. </a:t>
            </a:r>
          </a:p>
          <a:p>
            <a:pPr algn="ctr"/>
            <a:r>
              <a:rPr lang="en-US" sz="1900" b="1" i="1" dirty="0" smtClean="0">
                <a:solidFill>
                  <a:schemeClr val="accent1">
                    <a:lumMod val="50000"/>
                  </a:schemeClr>
                </a:solidFill>
                <a:latin typeface="Calibri" pitchFamily="34" charset="0"/>
                <a:cs typeface="Calibri" pitchFamily="34" charset="0"/>
              </a:rPr>
              <a:t>VIRTUAL CERTAINITY HONA CHAHIYE </a:t>
            </a:r>
          </a:p>
          <a:p>
            <a:pPr algn="ctr"/>
            <a:r>
              <a:rPr lang="en-US" sz="1900" b="1" dirty="0" smtClean="0">
                <a:solidFill>
                  <a:schemeClr val="accent1">
                    <a:lumMod val="50000"/>
                  </a:schemeClr>
                </a:solidFill>
                <a:latin typeface="Calibri" pitchFamily="34" charset="0"/>
                <a:cs typeface="Calibri" pitchFamily="34" charset="0"/>
              </a:rPr>
              <a:t>(i.e. Almost certain with Conclusive Evidence)</a:t>
            </a:r>
            <a:endParaRPr lang="en-US" sz="1900" b="1" u="sng" dirty="0">
              <a:solidFill>
                <a:schemeClr val="accent1">
                  <a:lumMod val="50000"/>
                </a:schemeClr>
              </a:solidFill>
              <a:latin typeface="Calibri" pitchFamily="34" charset="0"/>
              <a:cs typeface="Calibri" pitchFamily="34" charset="0"/>
            </a:endParaRPr>
          </a:p>
        </p:txBody>
      </p:sp>
    </p:spTree>
    <p:extLst>
      <p:ext uri="{BB962C8B-B14F-4D97-AF65-F5344CB8AC3E}">
        <p14:creationId xmlns:p14="http://schemas.microsoft.com/office/powerpoint/2010/main" xmlns="" val="69318403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 calcmode="lin" valueType="num">
                                      <p:cBhvr additive="base">
                                        <p:cTn id="15"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 calcmode="lin" valueType="num">
                                      <p:cBhvr additive="base">
                                        <p:cTn id="35"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4">
                                            <p:txEl>
                                              <p:pRg st="6" end="6"/>
                                            </p:txEl>
                                          </p:spTgt>
                                        </p:tgtEl>
                                        <p:attrNameLst>
                                          <p:attrName>style.visibility</p:attrName>
                                        </p:attrNameLst>
                                      </p:cBhvr>
                                      <p:to>
                                        <p:strVal val="visible"/>
                                      </p:to>
                                    </p:set>
                                    <p:animEffect transition="in" filter="fade">
                                      <p:cBhvr>
                                        <p:cTn id="41" dur="1000"/>
                                        <p:tgtEl>
                                          <p:spTgt spid="4">
                                            <p:txEl>
                                              <p:pRg st="6" end="6"/>
                                            </p:txEl>
                                          </p:spTgt>
                                        </p:tgtEl>
                                      </p:cBhvr>
                                    </p:animEffect>
                                    <p:anim calcmode="lin" valueType="num">
                                      <p:cBhvr>
                                        <p:cTn id="42"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wipe(down)">
                                      <p:cBhvr>
                                        <p:cTn id="48" dur="580">
                                          <p:stCondLst>
                                            <p:cond delay="0"/>
                                          </p:stCondLst>
                                        </p:cTn>
                                        <p:tgtEl>
                                          <p:spTgt spid="4">
                                            <p:txEl>
                                              <p:pRg st="7" end="7"/>
                                            </p:txEl>
                                          </p:spTgt>
                                        </p:tgtEl>
                                      </p:cBhvr>
                                    </p:animEffect>
                                    <p:anim calcmode="lin" valueType="num">
                                      <p:cBhvr>
                                        <p:cTn id="49" dur="1822" tmFilter="0,0; 0.14,0.36; 0.43,0.73; 0.71,0.91; 1.0,1.0">
                                          <p:stCondLst>
                                            <p:cond delay="0"/>
                                          </p:stCondLst>
                                        </p:cTn>
                                        <p:tgtEl>
                                          <p:spTgt spid="4">
                                            <p:txEl>
                                              <p:pRg st="7" end="7"/>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4">
                                            <p:txEl>
                                              <p:pRg st="7" end="7"/>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4">
                                            <p:txEl>
                                              <p:pRg st="7" end="7"/>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4">
                                            <p:txEl>
                                              <p:pRg st="7" end="7"/>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4">
                                            <p:txEl>
                                              <p:pRg st="7" end="7"/>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4">
                                            <p:txEl>
                                              <p:pRg st="7" end="7"/>
                                            </p:txEl>
                                          </p:spTgt>
                                        </p:tgtEl>
                                      </p:cBhvr>
                                      <p:to x="100000" y="60000"/>
                                    </p:animScale>
                                    <p:animScale>
                                      <p:cBhvr>
                                        <p:cTn id="55" dur="166" decel="50000">
                                          <p:stCondLst>
                                            <p:cond delay="676"/>
                                          </p:stCondLst>
                                        </p:cTn>
                                        <p:tgtEl>
                                          <p:spTgt spid="4">
                                            <p:txEl>
                                              <p:pRg st="7" end="7"/>
                                            </p:txEl>
                                          </p:spTgt>
                                        </p:tgtEl>
                                      </p:cBhvr>
                                      <p:to x="100000" y="100000"/>
                                    </p:animScale>
                                    <p:animScale>
                                      <p:cBhvr>
                                        <p:cTn id="56" dur="26">
                                          <p:stCondLst>
                                            <p:cond delay="1312"/>
                                          </p:stCondLst>
                                        </p:cTn>
                                        <p:tgtEl>
                                          <p:spTgt spid="4">
                                            <p:txEl>
                                              <p:pRg st="7" end="7"/>
                                            </p:txEl>
                                          </p:spTgt>
                                        </p:tgtEl>
                                      </p:cBhvr>
                                      <p:to x="100000" y="80000"/>
                                    </p:animScale>
                                    <p:animScale>
                                      <p:cBhvr>
                                        <p:cTn id="57" dur="166" decel="50000">
                                          <p:stCondLst>
                                            <p:cond delay="1338"/>
                                          </p:stCondLst>
                                        </p:cTn>
                                        <p:tgtEl>
                                          <p:spTgt spid="4">
                                            <p:txEl>
                                              <p:pRg st="7" end="7"/>
                                            </p:txEl>
                                          </p:spTgt>
                                        </p:tgtEl>
                                      </p:cBhvr>
                                      <p:to x="100000" y="100000"/>
                                    </p:animScale>
                                    <p:animScale>
                                      <p:cBhvr>
                                        <p:cTn id="58" dur="26">
                                          <p:stCondLst>
                                            <p:cond delay="1642"/>
                                          </p:stCondLst>
                                        </p:cTn>
                                        <p:tgtEl>
                                          <p:spTgt spid="4">
                                            <p:txEl>
                                              <p:pRg st="7" end="7"/>
                                            </p:txEl>
                                          </p:spTgt>
                                        </p:tgtEl>
                                      </p:cBhvr>
                                      <p:to x="100000" y="90000"/>
                                    </p:animScale>
                                    <p:animScale>
                                      <p:cBhvr>
                                        <p:cTn id="59" dur="166" decel="50000">
                                          <p:stCondLst>
                                            <p:cond delay="1668"/>
                                          </p:stCondLst>
                                        </p:cTn>
                                        <p:tgtEl>
                                          <p:spTgt spid="4">
                                            <p:txEl>
                                              <p:pRg st="7" end="7"/>
                                            </p:txEl>
                                          </p:spTgt>
                                        </p:tgtEl>
                                      </p:cBhvr>
                                      <p:to x="100000" y="100000"/>
                                    </p:animScale>
                                    <p:animScale>
                                      <p:cBhvr>
                                        <p:cTn id="60" dur="26">
                                          <p:stCondLst>
                                            <p:cond delay="1808"/>
                                          </p:stCondLst>
                                        </p:cTn>
                                        <p:tgtEl>
                                          <p:spTgt spid="4">
                                            <p:txEl>
                                              <p:pRg st="7" end="7"/>
                                            </p:txEl>
                                          </p:spTgt>
                                        </p:tgtEl>
                                      </p:cBhvr>
                                      <p:to x="100000" y="95000"/>
                                    </p:animScale>
                                    <p:animScale>
                                      <p:cBhvr>
                                        <p:cTn id="61" dur="166" decel="50000">
                                          <p:stCondLst>
                                            <p:cond delay="1834"/>
                                          </p:stCondLst>
                                        </p:cTn>
                                        <p:tgtEl>
                                          <p:spTgt spid="4">
                                            <p:txEl>
                                              <p:pRg st="7" end="7"/>
                                            </p:txEl>
                                          </p:spTgt>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nodeType="clickEffect">
                                  <p:stCondLst>
                                    <p:cond delay="0"/>
                                  </p:stCondLst>
                                  <p:childTnLst>
                                    <p:set>
                                      <p:cBhvr>
                                        <p:cTn id="65"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533400"/>
            <a:ext cx="8229600" cy="830997"/>
          </a:xfrm>
          <a:prstGeom prst="rect">
            <a:avLst/>
          </a:prstGeom>
          <a:noFill/>
        </p:spPr>
        <p:txBody>
          <a:bodyPr wrap="square" rtlCol="0">
            <a:spAutoFit/>
          </a:bodyPr>
          <a:lstStyle/>
          <a:p>
            <a:r>
              <a:rPr lang="en-US" sz="2400" b="1" dirty="0" smtClean="0">
                <a:latin typeface="Garamond" pitchFamily="18" charset="0"/>
              </a:rPr>
              <a:t>LETS’ GO THROUGH THE POSSIBLE CASES WHERE DTA / DTL ARISES…</a:t>
            </a:r>
            <a:endParaRPr lang="en-US" sz="2400" b="1" dirty="0">
              <a:latin typeface="Garamond" pitchFamily="18" charset="0"/>
            </a:endParaRPr>
          </a:p>
        </p:txBody>
      </p:sp>
      <p:sp>
        <p:nvSpPr>
          <p:cNvPr id="4" name="TextBox 3"/>
          <p:cNvSpPr txBox="1"/>
          <p:nvPr/>
        </p:nvSpPr>
        <p:spPr>
          <a:xfrm>
            <a:off x="533400" y="1364397"/>
            <a:ext cx="7924800" cy="4832092"/>
          </a:xfrm>
          <a:prstGeom prst="rect">
            <a:avLst/>
          </a:prstGeom>
          <a:noFill/>
        </p:spPr>
        <p:txBody>
          <a:bodyPr wrap="square" rtlCol="0">
            <a:spAutoFit/>
          </a:bodyPr>
          <a:lstStyle/>
          <a:p>
            <a:pPr marL="342900" indent="-342900">
              <a:buFont typeface="+mj-lt"/>
              <a:buAutoNum type="arabicPeriod"/>
            </a:pPr>
            <a:r>
              <a:rPr lang="en-US" sz="2800" b="1" dirty="0" smtClean="0">
                <a:hlinkClick r:id="" action="ppaction://hlinkshowjump?jump=nextslide"/>
              </a:rPr>
              <a:t>Accounting Profit   &gt;  Income Tax Profit</a:t>
            </a:r>
            <a:endParaRPr lang="en-US" sz="2800" b="1" dirty="0" smtClean="0"/>
          </a:p>
          <a:p>
            <a:pPr marL="342900" indent="-342900">
              <a:buFont typeface="+mj-lt"/>
              <a:buAutoNum type="arabicPeriod"/>
            </a:pPr>
            <a:endParaRPr lang="en-US" sz="2800" b="1" dirty="0" smtClean="0"/>
          </a:p>
          <a:p>
            <a:pPr marL="342900" indent="-342900">
              <a:buFont typeface="+mj-lt"/>
              <a:buAutoNum type="arabicPeriod"/>
            </a:pPr>
            <a:r>
              <a:rPr lang="en-US" sz="2800" b="1" dirty="0" smtClean="0">
                <a:hlinkClick r:id="rId2" action="ppaction://hlinksldjump"/>
              </a:rPr>
              <a:t>Accounting Profit  &lt;   Income Tax Profit</a:t>
            </a:r>
            <a:endParaRPr lang="en-US" sz="2800" b="1" dirty="0" smtClean="0"/>
          </a:p>
          <a:p>
            <a:pPr marL="342900" indent="-342900">
              <a:buFont typeface="+mj-lt"/>
              <a:buAutoNum type="arabicPeriod"/>
            </a:pPr>
            <a:endParaRPr lang="en-US" sz="2800" b="1" dirty="0" smtClean="0"/>
          </a:p>
          <a:p>
            <a:pPr marL="342900" indent="-342900">
              <a:buFont typeface="+mj-lt"/>
              <a:buAutoNum type="arabicPeriod"/>
            </a:pPr>
            <a:r>
              <a:rPr lang="en-US" sz="2800" b="1" dirty="0" smtClean="0">
                <a:hlinkClick r:id="rId3" action="ppaction://hlinksldjump"/>
              </a:rPr>
              <a:t>Accounting Profit  &amp;   Income Tax Loss</a:t>
            </a:r>
            <a:endParaRPr lang="en-US" sz="2800" b="1" dirty="0" smtClean="0"/>
          </a:p>
          <a:p>
            <a:pPr marL="342900" indent="-342900">
              <a:buFont typeface="+mj-lt"/>
              <a:buAutoNum type="arabicPeriod"/>
            </a:pPr>
            <a:endParaRPr lang="en-US" sz="2800" b="1" dirty="0" smtClean="0"/>
          </a:p>
          <a:p>
            <a:pPr marL="342900" indent="-342900">
              <a:buFont typeface="+mj-lt"/>
              <a:buAutoNum type="arabicPeriod"/>
            </a:pPr>
            <a:r>
              <a:rPr lang="en-US" sz="2800" b="1" dirty="0" smtClean="0">
                <a:hlinkClick r:id="rId4" action="ppaction://hlinksldjump"/>
              </a:rPr>
              <a:t>Accounting Loss    &amp;  Income Tax Profit</a:t>
            </a:r>
            <a:endParaRPr lang="en-US" sz="2800" b="1" dirty="0" smtClean="0"/>
          </a:p>
          <a:p>
            <a:pPr marL="342900" indent="-342900">
              <a:buFont typeface="+mj-lt"/>
              <a:buAutoNum type="arabicPeriod"/>
            </a:pPr>
            <a:endParaRPr lang="en-US" sz="2800" b="1" dirty="0" smtClean="0"/>
          </a:p>
          <a:p>
            <a:pPr marL="342900" indent="-342900">
              <a:buFont typeface="+mj-lt"/>
              <a:buAutoNum type="arabicPeriod"/>
            </a:pPr>
            <a:r>
              <a:rPr lang="en-US" sz="2800" b="1" dirty="0" smtClean="0">
                <a:hlinkClick r:id="rId5" action="ppaction://hlinksldjump"/>
              </a:rPr>
              <a:t>Accounting Loss    &gt;   Income Tax Loss</a:t>
            </a:r>
            <a:endParaRPr lang="en-US" sz="2800" b="1" dirty="0" smtClean="0"/>
          </a:p>
          <a:p>
            <a:pPr marL="342900" indent="-342900">
              <a:buFont typeface="+mj-lt"/>
              <a:buAutoNum type="arabicPeriod"/>
            </a:pPr>
            <a:endParaRPr lang="en-US" sz="2800" b="1" dirty="0" smtClean="0"/>
          </a:p>
          <a:p>
            <a:pPr marL="342900" indent="-342900">
              <a:buFont typeface="+mj-lt"/>
              <a:buAutoNum type="arabicPeriod"/>
            </a:pPr>
            <a:r>
              <a:rPr lang="en-US" sz="2800" b="1" dirty="0">
                <a:hlinkClick r:id="rId6" action="ppaction://hlinksldjump"/>
              </a:rPr>
              <a:t>Accounting Loss    </a:t>
            </a:r>
            <a:r>
              <a:rPr lang="en-US" sz="2800" b="1" dirty="0" smtClean="0">
                <a:hlinkClick r:id="rId6" action="ppaction://hlinksldjump"/>
              </a:rPr>
              <a:t>&lt;   </a:t>
            </a:r>
            <a:r>
              <a:rPr lang="en-US" sz="2800" b="1" dirty="0">
                <a:hlinkClick r:id="rId6" action="ppaction://hlinksldjump"/>
              </a:rPr>
              <a:t>Income Tax </a:t>
            </a:r>
            <a:r>
              <a:rPr lang="en-US" sz="2800" b="1" dirty="0" smtClean="0">
                <a:hlinkClick r:id="rId6" action="ppaction://hlinksldjump"/>
              </a:rPr>
              <a:t>Loss</a:t>
            </a:r>
            <a:endParaRPr lang="en-US" sz="2800" dirty="0"/>
          </a:p>
        </p:txBody>
      </p:sp>
    </p:spTree>
    <p:extLst>
      <p:ext uri="{BB962C8B-B14F-4D97-AF65-F5344CB8AC3E}">
        <p14:creationId xmlns:p14="http://schemas.microsoft.com/office/powerpoint/2010/main" xmlns="" val="76356148"/>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wheel(1)">
                                      <p:cBhvr>
                                        <p:cTn id="25" dur="2000"/>
                                        <p:tgtEl>
                                          <p:spTgt spid="4">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nodeType="clickEffect">
                                  <p:stCondLst>
                                    <p:cond delay="0"/>
                                  </p:stCondLst>
                                  <p:childTnLst>
                                    <p:set>
                                      <p:cBhvr>
                                        <p:cTn id="29" dur="1" fill="hold">
                                          <p:stCondLst>
                                            <p:cond delay="0"/>
                                          </p:stCondLst>
                                        </p:cTn>
                                        <p:tgtEl>
                                          <p:spTgt spid="4">
                                            <p:txEl>
                                              <p:pRg st="2" end="2"/>
                                            </p:txEl>
                                          </p:spTgt>
                                        </p:tgtEl>
                                        <p:attrNameLst>
                                          <p:attrName>style.visibility</p:attrName>
                                        </p:attrNameLst>
                                      </p:cBhvr>
                                      <p:to>
                                        <p:strVal val="visible"/>
                                      </p:to>
                                    </p:set>
                                    <p:animEffect transition="in" filter="wheel(1)">
                                      <p:cBhvr>
                                        <p:cTn id="30" dur="2000"/>
                                        <p:tgtEl>
                                          <p:spTgt spid="4">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1" presetClass="entr" presetSubtype="1"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wheel(1)">
                                      <p:cBhvr>
                                        <p:cTn id="35" dur="2000"/>
                                        <p:tgtEl>
                                          <p:spTgt spid="4">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1" presetClass="entr" presetSubtype="1" fill="hold" nodeType="clickEffect">
                                  <p:stCondLst>
                                    <p:cond delay="0"/>
                                  </p:stCondLst>
                                  <p:childTnLst>
                                    <p:set>
                                      <p:cBhvr>
                                        <p:cTn id="39" dur="1" fill="hold">
                                          <p:stCondLst>
                                            <p:cond delay="0"/>
                                          </p:stCondLst>
                                        </p:cTn>
                                        <p:tgtEl>
                                          <p:spTgt spid="4">
                                            <p:txEl>
                                              <p:pRg st="6" end="6"/>
                                            </p:txEl>
                                          </p:spTgt>
                                        </p:tgtEl>
                                        <p:attrNameLst>
                                          <p:attrName>style.visibility</p:attrName>
                                        </p:attrNameLst>
                                      </p:cBhvr>
                                      <p:to>
                                        <p:strVal val="visible"/>
                                      </p:to>
                                    </p:set>
                                    <p:animEffect transition="in" filter="wheel(1)">
                                      <p:cBhvr>
                                        <p:cTn id="40" dur="2000"/>
                                        <p:tgtEl>
                                          <p:spTgt spid="4">
                                            <p:txEl>
                                              <p:pRg st="6" end="6"/>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1" presetClass="entr" presetSubtype="1" fill="hold" nodeType="clickEffect">
                                  <p:stCondLst>
                                    <p:cond delay="0"/>
                                  </p:stCondLst>
                                  <p:childTnLst>
                                    <p:set>
                                      <p:cBhvr>
                                        <p:cTn id="44" dur="1" fill="hold">
                                          <p:stCondLst>
                                            <p:cond delay="0"/>
                                          </p:stCondLst>
                                        </p:cTn>
                                        <p:tgtEl>
                                          <p:spTgt spid="4">
                                            <p:txEl>
                                              <p:pRg st="8" end="8"/>
                                            </p:txEl>
                                          </p:spTgt>
                                        </p:tgtEl>
                                        <p:attrNameLst>
                                          <p:attrName>style.visibility</p:attrName>
                                        </p:attrNameLst>
                                      </p:cBhvr>
                                      <p:to>
                                        <p:strVal val="visible"/>
                                      </p:to>
                                    </p:set>
                                    <p:animEffect transition="in" filter="wheel(1)">
                                      <p:cBhvr>
                                        <p:cTn id="45" dur="2000"/>
                                        <p:tgtEl>
                                          <p:spTgt spid="4">
                                            <p:txEl>
                                              <p:pRg st="8" end="8"/>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1" fill="hold" nodeType="clickEffect">
                                  <p:stCondLst>
                                    <p:cond delay="0"/>
                                  </p:stCondLst>
                                  <p:childTnLst>
                                    <p:set>
                                      <p:cBhvr>
                                        <p:cTn id="49" dur="1" fill="hold">
                                          <p:stCondLst>
                                            <p:cond delay="0"/>
                                          </p:stCondLst>
                                        </p:cTn>
                                        <p:tgtEl>
                                          <p:spTgt spid="4">
                                            <p:txEl>
                                              <p:pRg st="10" end="10"/>
                                            </p:txEl>
                                          </p:spTgt>
                                        </p:tgtEl>
                                        <p:attrNameLst>
                                          <p:attrName>style.visibility</p:attrName>
                                        </p:attrNameLst>
                                      </p:cBhvr>
                                      <p:to>
                                        <p:strVal val="visible"/>
                                      </p:to>
                                    </p:set>
                                    <p:animEffect transition="in" filter="wheel(1)">
                                      <p:cBhvr>
                                        <p:cTn id="50" dur="2000"/>
                                        <p:tgtEl>
                                          <p:spTgt spid="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533400"/>
          </a:xfrm>
        </p:spPr>
        <p:txBody>
          <a:bodyPr>
            <a:normAutofit fontScale="90000"/>
          </a:bodyPr>
          <a:lstStyle/>
          <a:p>
            <a:pPr algn="ctr"/>
            <a:r>
              <a:rPr lang="en-US" sz="2700" b="1" u="sng" dirty="0">
                <a:solidFill>
                  <a:schemeClr val="tx1"/>
                </a:solidFill>
              </a:rPr>
              <a:t>1</a:t>
            </a:r>
            <a:r>
              <a:rPr lang="en-US" b="1" u="sng" dirty="0" smtClean="0">
                <a:solidFill>
                  <a:schemeClr val="tx1"/>
                </a:solidFill>
              </a:rPr>
              <a:t>.Accounting profit  &gt;  income tax profit</a:t>
            </a:r>
            <a:endParaRPr lang="en-US" b="1" u="sng" dirty="0">
              <a:solidFill>
                <a:schemeClr val="tx1"/>
              </a:solidFill>
            </a:endParaRPr>
          </a:p>
        </p:txBody>
      </p:sp>
      <p:sp>
        <p:nvSpPr>
          <p:cNvPr id="3" name="TextBox 2"/>
          <p:cNvSpPr txBox="1"/>
          <p:nvPr/>
        </p:nvSpPr>
        <p:spPr>
          <a:xfrm>
            <a:off x="214282" y="2743200"/>
            <a:ext cx="8548718" cy="3908762"/>
          </a:xfrm>
          <a:prstGeom prst="rect">
            <a:avLst/>
          </a:prstGeom>
          <a:noFill/>
        </p:spPr>
        <p:txBody>
          <a:bodyPr wrap="square" rtlCol="0">
            <a:spAutoFit/>
          </a:bodyPr>
          <a:lstStyle/>
          <a:p>
            <a:pPr marL="285750" indent="-285750" algn="just">
              <a:buFont typeface="Arial" pitchFamily="34" charset="0"/>
              <a:buChar char="•"/>
            </a:pPr>
            <a:r>
              <a:rPr lang="en-US" sz="1600" b="1" dirty="0" smtClean="0">
                <a:solidFill>
                  <a:schemeClr val="accent4">
                    <a:lumMod val="50000"/>
                  </a:schemeClr>
                </a:solidFill>
              </a:rPr>
              <a:t>IF TAX  WAS CALCULATED ON ACCOUNTING PROFIT THE TAX CALCULATED WOULD HAVE BEEN MORE. </a:t>
            </a:r>
          </a:p>
          <a:p>
            <a:pPr marL="285750" indent="-285750" algn="just">
              <a:buFont typeface="Arial" pitchFamily="34" charset="0"/>
              <a:buChar char="•"/>
            </a:pPr>
            <a:endParaRPr lang="en-US" sz="1600" b="1" dirty="0" smtClean="0">
              <a:solidFill>
                <a:schemeClr val="accent4">
                  <a:lumMod val="50000"/>
                </a:schemeClr>
              </a:solidFill>
            </a:endParaRPr>
          </a:p>
          <a:p>
            <a:pPr marL="285750" indent="-285750" algn="just">
              <a:buFont typeface="Arial" pitchFamily="34" charset="0"/>
              <a:buChar char="•"/>
            </a:pPr>
            <a:r>
              <a:rPr lang="en-US" sz="1600" b="1" dirty="0" smtClean="0">
                <a:solidFill>
                  <a:schemeClr val="accent4">
                    <a:lumMod val="50000"/>
                  </a:schemeClr>
                </a:solidFill>
              </a:rPr>
              <a:t>TAX CALCULATED ON INCOME TAX PROFIT ON ACCOUNT OF TIMING DIFFERENCES IS LESS THAN THAT OF TAX CALCULATED ON ACCOUNTING PROFIT.</a:t>
            </a:r>
          </a:p>
          <a:p>
            <a:pPr marL="285750" indent="-285750" algn="just">
              <a:buFont typeface="Arial" pitchFamily="34" charset="0"/>
              <a:buChar char="•"/>
            </a:pPr>
            <a:endParaRPr lang="en-US" sz="1600" b="1" dirty="0" smtClean="0">
              <a:solidFill>
                <a:schemeClr val="accent4">
                  <a:lumMod val="50000"/>
                </a:schemeClr>
              </a:solidFill>
            </a:endParaRPr>
          </a:p>
          <a:p>
            <a:pPr marL="285750" indent="-285750" algn="just">
              <a:buFont typeface="Arial" pitchFamily="34" charset="0"/>
              <a:buChar char="•"/>
            </a:pPr>
            <a:r>
              <a:rPr lang="en-US" sz="1600" b="1" dirty="0" smtClean="0">
                <a:solidFill>
                  <a:schemeClr val="accent4">
                    <a:lumMod val="50000"/>
                  </a:schemeClr>
                </a:solidFill>
              </a:rPr>
              <a:t>HENCE A LIABILITY OF TAX SAVINGS IS MADE IN THE CURRENT YEAR BUT IT WILL RESULT IN FUTURE TAX LIABILITY ON ACCOUNT OF TIMING DIFFERENCES.</a:t>
            </a:r>
          </a:p>
          <a:p>
            <a:pPr marL="285750" indent="-285750">
              <a:buFont typeface="Arial" pitchFamily="34" charset="0"/>
              <a:buChar char="•"/>
            </a:pPr>
            <a:endParaRPr lang="en-US" sz="1600" b="1" dirty="0">
              <a:solidFill>
                <a:schemeClr val="accent4">
                  <a:lumMod val="50000"/>
                </a:schemeClr>
              </a:solidFill>
            </a:endParaRPr>
          </a:p>
          <a:p>
            <a:pPr marL="285750" indent="-285750">
              <a:buFont typeface="Arial" pitchFamily="34" charset="0"/>
              <a:buChar char="•"/>
            </a:pPr>
            <a:r>
              <a:rPr lang="en-US" sz="1600" b="1" dirty="0" smtClean="0">
                <a:solidFill>
                  <a:schemeClr val="accent4">
                    <a:lumMod val="50000"/>
                  </a:schemeClr>
                </a:solidFill>
              </a:rPr>
              <a:t>HENCE IT WOULD RESULT IN </a:t>
            </a:r>
            <a:r>
              <a:rPr lang="en-US" sz="2000" b="1" u="sng" dirty="0" smtClean="0">
                <a:solidFill>
                  <a:schemeClr val="accent1">
                    <a:lumMod val="75000"/>
                  </a:schemeClr>
                </a:solidFill>
              </a:rPr>
              <a:t>DEFERRED TAX LIABILITY.</a:t>
            </a:r>
          </a:p>
          <a:p>
            <a:endParaRPr lang="en-US" sz="1600" b="1" u="sng" dirty="0">
              <a:solidFill>
                <a:schemeClr val="accent1">
                  <a:lumMod val="75000"/>
                </a:schemeClr>
              </a:solidFill>
            </a:endParaRPr>
          </a:p>
          <a:p>
            <a:pPr marL="285750" indent="-285750">
              <a:buFont typeface="Arial" pitchFamily="34" charset="0"/>
              <a:buChar char="•"/>
            </a:pPr>
            <a:r>
              <a:rPr lang="en-US" b="1" dirty="0">
                <a:solidFill>
                  <a:schemeClr val="accent1">
                    <a:lumMod val="50000"/>
                  </a:schemeClr>
                </a:solidFill>
              </a:rPr>
              <a:t>Deferred Tax </a:t>
            </a:r>
            <a:r>
              <a:rPr lang="en-US" b="1" dirty="0" smtClean="0">
                <a:solidFill>
                  <a:schemeClr val="accent1">
                    <a:lumMod val="50000"/>
                  </a:schemeClr>
                </a:solidFill>
              </a:rPr>
              <a:t>Calculation = {75,000-50,000 / 4,50,000-4,25,000</a:t>
            </a:r>
            <a:r>
              <a:rPr lang="en-US" b="1" dirty="0">
                <a:solidFill>
                  <a:schemeClr val="accent1">
                    <a:lumMod val="50000"/>
                  </a:schemeClr>
                </a:solidFill>
              </a:rPr>
              <a:t>}</a:t>
            </a:r>
            <a:r>
              <a:rPr lang="en-US" b="1" dirty="0" smtClean="0">
                <a:solidFill>
                  <a:schemeClr val="accent1">
                    <a:lumMod val="50000"/>
                  </a:schemeClr>
                </a:solidFill>
              </a:rPr>
              <a:t>* </a:t>
            </a:r>
            <a:r>
              <a:rPr lang="en-US" b="1" dirty="0">
                <a:solidFill>
                  <a:schemeClr val="accent1">
                    <a:lumMod val="50000"/>
                  </a:schemeClr>
                </a:solidFill>
              </a:rPr>
              <a:t>30.90% </a:t>
            </a:r>
            <a:endParaRPr lang="en-US" b="1" dirty="0" smtClean="0">
              <a:solidFill>
                <a:schemeClr val="accent1">
                  <a:lumMod val="50000"/>
                </a:schemeClr>
              </a:solidFill>
            </a:endParaRPr>
          </a:p>
          <a:p>
            <a:r>
              <a:rPr lang="en-US" b="1" dirty="0">
                <a:solidFill>
                  <a:schemeClr val="accent1">
                    <a:lumMod val="50000"/>
                  </a:schemeClr>
                </a:solidFill>
              </a:rPr>
              <a:t>	</a:t>
            </a:r>
            <a:r>
              <a:rPr lang="en-US" b="1" dirty="0" smtClean="0">
                <a:solidFill>
                  <a:schemeClr val="accent1">
                    <a:lumMod val="50000"/>
                  </a:schemeClr>
                </a:solidFill>
              </a:rPr>
              <a:t>	                   = Rs.7,725/-</a:t>
            </a:r>
            <a:endParaRPr lang="en-US" b="1" dirty="0">
              <a:solidFill>
                <a:schemeClr val="accent1">
                  <a:lumMod val="50000"/>
                </a:schemeClr>
              </a:solidFill>
            </a:endParaRPr>
          </a:p>
        </p:txBody>
      </p:sp>
      <p:sp>
        <p:nvSpPr>
          <p:cNvPr id="4" name="TextBox 3"/>
          <p:cNvSpPr txBox="1"/>
          <p:nvPr/>
        </p:nvSpPr>
        <p:spPr>
          <a:xfrm>
            <a:off x="609600" y="838200"/>
            <a:ext cx="7239000" cy="369332"/>
          </a:xfrm>
          <a:prstGeom prst="rect">
            <a:avLst/>
          </a:prstGeom>
          <a:noFill/>
        </p:spPr>
        <p:txBody>
          <a:bodyPr wrap="square" rtlCol="0">
            <a:spAutoFit/>
          </a:bodyPr>
          <a:lstStyle/>
          <a:p>
            <a:r>
              <a:rPr lang="en-US" b="1" u="sng" dirty="0" smtClean="0"/>
              <a:t>EXAMPLE:-</a:t>
            </a:r>
          </a:p>
        </p:txBody>
      </p:sp>
      <p:graphicFrame>
        <p:nvGraphicFramePr>
          <p:cNvPr id="5" name="Table 4"/>
          <p:cNvGraphicFramePr>
            <a:graphicFrameLocks noGrp="1"/>
          </p:cNvGraphicFramePr>
          <p:nvPr>
            <p:extLst>
              <p:ext uri="{D42A27DB-BD31-4B8C-83A1-F6EECF244321}">
                <p14:modId xmlns:p14="http://schemas.microsoft.com/office/powerpoint/2010/main" xmlns="" val="2315935735"/>
              </p:ext>
            </p:extLst>
          </p:nvPr>
        </p:nvGraphicFramePr>
        <p:xfrm>
          <a:off x="1524000" y="1292846"/>
          <a:ext cx="6096000" cy="1463040"/>
        </p:xfrm>
        <a:graphic>
          <a:graphicData uri="http://schemas.openxmlformats.org/drawingml/2006/table">
            <a:tbl>
              <a:tblPr firstRow="1" bandRow="1">
                <a:tableStyleId>{5C22544A-7EE6-4342-B048-85BDC9FD1C3A}</a:tableStyleId>
              </a:tblPr>
              <a:tblGrid>
                <a:gridCol w="3048000"/>
                <a:gridCol w="3048000"/>
              </a:tblGrid>
              <a:tr h="305439">
                <a:tc>
                  <a:txBody>
                    <a:bodyPr/>
                    <a:lstStyle/>
                    <a:p>
                      <a:r>
                        <a:rPr lang="en-US" dirty="0" smtClean="0"/>
                        <a:t>ACCOUNTING PROFIT</a:t>
                      </a:r>
                      <a:endParaRPr lang="en-US" dirty="0"/>
                    </a:p>
                  </a:txBody>
                  <a:tcPr/>
                </a:tc>
                <a:tc>
                  <a:txBody>
                    <a:bodyPr/>
                    <a:lstStyle/>
                    <a:p>
                      <a:r>
                        <a:rPr lang="en-US" dirty="0" smtClean="0"/>
                        <a:t>INCOME</a:t>
                      </a:r>
                      <a:r>
                        <a:rPr lang="en-US" baseline="0" dirty="0" smtClean="0"/>
                        <a:t> TAX PROFIT</a:t>
                      </a:r>
                      <a:endParaRPr lang="en-US" dirty="0"/>
                    </a:p>
                  </a:txBody>
                  <a:tcPr/>
                </a:tc>
              </a:tr>
              <a:tr h="305439">
                <a:tc>
                  <a:txBody>
                    <a:bodyPr/>
                    <a:lstStyle/>
                    <a:p>
                      <a:r>
                        <a:rPr lang="en-US" dirty="0" smtClean="0"/>
                        <a:t>5,00,000</a:t>
                      </a:r>
                      <a:endParaRPr lang="en-US" dirty="0"/>
                    </a:p>
                  </a:txBody>
                  <a:tcPr/>
                </a:tc>
                <a:tc>
                  <a:txBody>
                    <a:bodyPr/>
                    <a:lstStyle/>
                    <a:p>
                      <a:r>
                        <a:rPr lang="en-US" dirty="0" smtClean="0"/>
                        <a:t>5,00,000</a:t>
                      </a:r>
                      <a:endParaRPr lang="en-US" dirty="0"/>
                    </a:p>
                  </a:txBody>
                  <a:tcPr/>
                </a:tc>
              </a:tr>
              <a:tr h="305439">
                <a:tc>
                  <a:txBody>
                    <a:bodyPr/>
                    <a:lstStyle/>
                    <a:p>
                      <a:r>
                        <a:rPr lang="en-US" dirty="0" smtClean="0"/>
                        <a:t>50,000</a:t>
                      </a:r>
                      <a:endParaRPr lang="en-US" dirty="0"/>
                    </a:p>
                  </a:txBody>
                  <a:tcPr/>
                </a:tc>
                <a:tc>
                  <a:txBody>
                    <a:bodyPr/>
                    <a:lstStyle/>
                    <a:p>
                      <a:r>
                        <a:rPr lang="en-US" dirty="0" smtClean="0"/>
                        <a:t>75,000</a:t>
                      </a:r>
                      <a:endParaRPr lang="en-US" dirty="0"/>
                    </a:p>
                  </a:txBody>
                  <a:tcPr/>
                </a:tc>
              </a:tr>
              <a:tr h="305439">
                <a:tc>
                  <a:txBody>
                    <a:bodyPr/>
                    <a:lstStyle/>
                    <a:p>
                      <a:r>
                        <a:rPr lang="en-US" dirty="0" smtClean="0"/>
                        <a:t>4,50,000</a:t>
                      </a:r>
                      <a:endParaRPr lang="en-US" dirty="0"/>
                    </a:p>
                  </a:txBody>
                  <a:tcPr/>
                </a:tc>
                <a:tc>
                  <a:txBody>
                    <a:bodyPr/>
                    <a:lstStyle/>
                    <a:p>
                      <a:r>
                        <a:rPr lang="en-US" dirty="0" smtClean="0"/>
                        <a:t>4,25,000</a:t>
                      </a:r>
                      <a:endParaRPr lang="en-US" dirty="0"/>
                    </a:p>
                  </a:txBody>
                  <a:tcPr/>
                </a:tc>
              </a:tr>
            </a:tbl>
          </a:graphicData>
        </a:graphic>
      </p:graphicFrame>
    </p:spTree>
    <p:extLst>
      <p:ext uri="{BB962C8B-B14F-4D97-AF65-F5344CB8AC3E}">
        <p14:creationId xmlns:p14="http://schemas.microsoft.com/office/powerpoint/2010/main" xmlns="" val="1073085063"/>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fade">
                                      <p:cBhvr>
                                        <p:cTn id="16" dur="500"/>
                                        <p:tgtEl>
                                          <p:spTgt spid="4">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5"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2000"/>
                                        <p:tgtEl>
                                          <p:spTgt spid="5"/>
                                        </p:tgtEl>
                                      </p:cBhvr>
                                    </p:animEffect>
                                    <p:anim calcmode="lin" valueType="num">
                                      <p:cBhvr>
                                        <p:cTn id="22" dur="2000" fill="hold"/>
                                        <p:tgtEl>
                                          <p:spTgt spid="5"/>
                                        </p:tgtEl>
                                        <p:attrNameLst>
                                          <p:attrName>style.rotation</p:attrName>
                                        </p:attrNameLst>
                                      </p:cBhvr>
                                      <p:tavLst>
                                        <p:tav tm="0">
                                          <p:val>
                                            <p:fltVal val="720"/>
                                          </p:val>
                                        </p:tav>
                                        <p:tav tm="100000">
                                          <p:val>
                                            <p:fltVal val="0"/>
                                          </p:val>
                                        </p:tav>
                                      </p:tavLst>
                                    </p:anim>
                                    <p:anim calcmode="lin" valueType="num">
                                      <p:cBhvr>
                                        <p:cTn id="23" dur="2000" fill="hold"/>
                                        <p:tgtEl>
                                          <p:spTgt spid="5"/>
                                        </p:tgtEl>
                                        <p:attrNameLst>
                                          <p:attrName>ppt_h</p:attrName>
                                        </p:attrNameLst>
                                      </p:cBhvr>
                                      <p:tavLst>
                                        <p:tav tm="0">
                                          <p:val>
                                            <p:fltVal val="0"/>
                                          </p:val>
                                        </p:tav>
                                        <p:tav tm="100000">
                                          <p:val>
                                            <p:strVal val="#ppt_h"/>
                                          </p:val>
                                        </p:tav>
                                      </p:tavLst>
                                    </p:anim>
                                    <p:anim calcmode="lin" valueType="num">
                                      <p:cBhvr>
                                        <p:cTn id="24" dur="2000" fill="hold"/>
                                        <p:tgtEl>
                                          <p:spTgt spid="5"/>
                                        </p:tgtEl>
                                        <p:attrNameLst>
                                          <p:attrName>ppt_w</p:attrName>
                                        </p:attrNameLst>
                                      </p:cBhvr>
                                      <p:tavLst>
                                        <p:tav tm="0">
                                          <p:val>
                                            <p:fltVal val="0"/>
                                          </p:val>
                                        </p:tav>
                                        <p:tav tm="100000">
                                          <p:val>
                                            <p:strVal val="#ppt_w"/>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anim calcmode="lin" valueType="num">
                                      <p:cBhvr additive="base">
                                        <p:cTn id="2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 calcmode="lin" valueType="num">
                                      <p:cBhvr additive="base">
                                        <p:cTn id="3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 calcmode="lin" valueType="num">
                                      <p:cBhvr additive="base">
                                        <p:cTn id="4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heel(1)">
                                      <p:cBhvr>
                                        <p:cTn id="47" dur="2000"/>
                                        <p:tgtEl>
                                          <p:spTgt spid="3">
                                            <p:txEl>
                                              <p:pRg st="8" end="8"/>
                                            </p:txEl>
                                          </p:spTgt>
                                        </p:tgtEl>
                                      </p:cBhvr>
                                    </p:animEffect>
                                  </p:childTnLst>
                                </p:cTn>
                              </p:par>
                              <p:par>
                                <p:cTn id="48" presetID="21" presetClass="entr" presetSubtype="1" fill="hold" nodeType="withEffect">
                                  <p:stCondLst>
                                    <p:cond delay="0"/>
                                  </p:stCondLst>
                                  <p:childTnLst>
                                    <p:set>
                                      <p:cBhvr>
                                        <p:cTn id="49" dur="1" fill="hold">
                                          <p:stCondLst>
                                            <p:cond delay="0"/>
                                          </p:stCondLst>
                                        </p:cTn>
                                        <p:tgtEl>
                                          <p:spTgt spid="3">
                                            <p:txEl>
                                              <p:pRg st="9" end="9"/>
                                            </p:txEl>
                                          </p:spTgt>
                                        </p:tgtEl>
                                        <p:attrNameLst>
                                          <p:attrName>style.visibility</p:attrName>
                                        </p:attrNameLst>
                                      </p:cBhvr>
                                      <p:to>
                                        <p:strVal val="visible"/>
                                      </p:to>
                                    </p:set>
                                    <p:animEffect transition="in" filter="wheel(1)">
                                      <p:cBhvr>
                                        <p:cTn id="50" dur="2000"/>
                                        <p:tgtEl>
                                          <p:spTgt spid="3">
                                            <p:txEl>
                                              <p:pRg st="9" end="9"/>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p:cTn id="55"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6"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533400"/>
          </a:xfrm>
        </p:spPr>
        <p:txBody>
          <a:bodyPr>
            <a:normAutofit fontScale="90000"/>
          </a:bodyPr>
          <a:lstStyle/>
          <a:p>
            <a:pPr algn="ctr"/>
            <a:r>
              <a:rPr lang="en-US" sz="2700" b="1" u="sng" dirty="0">
                <a:solidFill>
                  <a:schemeClr val="tx1"/>
                </a:solidFill>
              </a:rPr>
              <a:t>2</a:t>
            </a:r>
            <a:r>
              <a:rPr lang="en-US" b="1" u="sng" dirty="0" smtClean="0">
                <a:solidFill>
                  <a:schemeClr val="tx1"/>
                </a:solidFill>
              </a:rPr>
              <a:t>.Accounting profit  &lt;  income tax profit</a:t>
            </a:r>
            <a:endParaRPr lang="en-US" b="1" u="sng" dirty="0">
              <a:solidFill>
                <a:schemeClr val="tx1"/>
              </a:solidFill>
            </a:endParaRPr>
          </a:p>
        </p:txBody>
      </p:sp>
      <p:sp>
        <p:nvSpPr>
          <p:cNvPr id="3" name="TextBox 2"/>
          <p:cNvSpPr txBox="1"/>
          <p:nvPr/>
        </p:nvSpPr>
        <p:spPr>
          <a:xfrm>
            <a:off x="214283" y="2743200"/>
            <a:ext cx="8548718" cy="3662541"/>
          </a:xfrm>
          <a:prstGeom prst="rect">
            <a:avLst/>
          </a:prstGeom>
          <a:noFill/>
        </p:spPr>
        <p:txBody>
          <a:bodyPr wrap="square" rtlCol="0">
            <a:spAutoFit/>
          </a:bodyPr>
          <a:lstStyle/>
          <a:p>
            <a:pPr marL="285750" indent="-285750" algn="just">
              <a:buFont typeface="Arial" pitchFamily="34" charset="0"/>
              <a:buChar char="•"/>
            </a:pPr>
            <a:r>
              <a:rPr lang="en-US" sz="1600" b="1" dirty="0" smtClean="0">
                <a:solidFill>
                  <a:schemeClr val="accent4">
                    <a:lumMod val="50000"/>
                  </a:schemeClr>
                </a:solidFill>
              </a:rPr>
              <a:t>IF TAX  WAS CALCULATED ON ACCOUNTING PROFIT THE TAX CALCULATED WOULD HAVE BEEN LESS. </a:t>
            </a:r>
          </a:p>
          <a:p>
            <a:pPr marL="285750" indent="-285750" algn="just">
              <a:buFont typeface="Arial" pitchFamily="34" charset="0"/>
              <a:buChar char="•"/>
            </a:pPr>
            <a:endParaRPr lang="en-US" sz="1600" b="1" dirty="0" smtClean="0">
              <a:solidFill>
                <a:schemeClr val="accent4">
                  <a:lumMod val="50000"/>
                </a:schemeClr>
              </a:solidFill>
            </a:endParaRPr>
          </a:p>
          <a:p>
            <a:pPr marL="285750" indent="-285750" algn="just">
              <a:buFont typeface="Arial" pitchFamily="34" charset="0"/>
              <a:buChar char="•"/>
            </a:pPr>
            <a:r>
              <a:rPr lang="en-US" sz="1600" b="1" dirty="0" smtClean="0">
                <a:solidFill>
                  <a:schemeClr val="accent4">
                    <a:lumMod val="50000"/>
                  </a:schemeClr>
                </a:solidFill>
              </a:rPr>
              <a:t>TAX CALCULATED ON INCOME TAX PROFIT ON ACCOUNT OF TIMING DIFFERENCES IS MORE THAN THAT OF TAX CALCULATED ON ACCOUNTING PROFIT.</a:t>
            </a:r>
          </a:p>
          <a:p>
            <a:pPr marL="285750" indent="-285750" algn="just">
              <a:buFont typeface="Arial" pitchFamily="34" charset="0"/>
              <a:buChar char="•"/>
            </a:pPr>
            <a:endParaRPr lang="en-US" sz="1600" b="1" dirty="0" smtClean="0">
              <a:solidFill>
                <a:schemeClr val="accent4">
                  <a:lumMod val="50000"/>
                </a:schemeClr>
              </a:solidFill>
            </a:endParaRPr>
          </a:p>
          <a:p>
            <a:pPr marL="285750" indent="-285750" algn="just">
              <a:buFont typeface="Arial" pitchFamily="34" charset="0"/>
              <a:buChar char="•"/>
            </a:pPr>
            <a:r>
              <a:rPr lang="en-US" sz="1600" b="1" dirty="0" smtClean="0">
                <a:solidFill>
                  <a:schemeClr val="accent4">
                    <a:lumMod val="50000"/>
                  </a:schemeClr>
                </a:solidFill>
              </a:rPr>
              <a:t>HENCE  MORE TAX  IS PAID ON PROFIT WHICH WILL RESULT IN MORE TAX MADE IN THE CURRENT YEAR.</a:t>
            </a:r>
          </a:p>
          <a:p>
            <a:pPr marL="285750" indent="-285750">
              <a:buFont typeface="Arial" pitchFamily="34" charset="0"/>
              <a:buChar char="•"/>
            </a:pPr>
            <a:endParaRPr lang="en-US" sz="1600" b="1" dirty="0">
              <a:solidFill>
                <a:schemeClr val="accent4">
                  <a:lumMod val="50000"/>
                </a:schemeClr>
              </a:solidFill>
            </a:endParaRPr>
          </a:p>
          <a:p>
            <a:pPr marL="285750" indent="-285750">
              <a:buFont typeface="Arial" pitchFamily="34" charset="0"/>
              <a:buChar char="•"/>
            </a:pPr>
            <a:r>
              <a:rPr lang="en-US" sz="1600" b="1" dirty="0" smtClean="0">
                <a:solidFill>
                  <a:schemeClr val="accent4">
                    <a:lumMod val="50000"/>
                  </a:schemeClr>
                </a:solidFill>
              </a:rPr>
              <a:t>HENCE IT WOULD RESULT IN </a:t>
            </a:r>
            <a:r>
              <a:rPr lang="en-US" sz="2000" b="1" u="sng" dirty="0" smtClean="0">
                <a:solidFill>
                  <a:schemeClr val="accent1">
                    <a:lumMod val="75000"/>
                  </a:schemeClr>
                </a:solidFill>
              </a:rPr>
              <a:t>DEFERRED TAX ASSET.</a:t>
            </a:r>
          </a:p>
          <a:p>
            <a:endParaRPr lang="en-US" sz="1600" b="1" u="sng" dirty="0">
              <a:solidFill>
                <a:schemeClr val="accent1">
                  <a:lumMod val="75000"/>
                </a:schemeClr>
              </a:solidFill>
            </a:endParaRPr>
          </a:p>
          <a:p>
            <a:pPr marL="285750" indent="-285750">
              <a:buFont typeface="Arial" pitchFamily="34" charset="0"/>
              <a:buChar char="•"/>
            </a:pPr>
            <a:r>
              <a:rPr lang="en-US" b="1" dirty="0">
                <a:solidFill>
                  <a:schemeClr val="accent1">
                    <a:lumMod val="50000"/>
                  </a:schemeClr>
                </a:solidFill>
              </a:rPr>
              <a:t>Deferred Tax </a:t>
            </a:r>
            <a:r>
              <a:rPr lang="en-US" b="1" dirty="0" smtClean="0">
                <a:solidFill>
                  <a:schemeClr val="accent1">
                    <a:lumMod val="50000"/>
                  </a:schemeClr>
                </a:solidFill>
              </a:rPr>
              <a:t>Calculation = {75,000-50,000 / 4,50,000-4,25,000</a:t>
            </a:r>
            <a:r>
              <a:rPr lang="en-US" b="1" dirty="0">
                <a:solidFill>
                  <a:schemeClr val="accent1">
                    <a:lumMod val="50000"/>
                  </a:schemeClr>
                </a:solidFill>
              </a:rPr>
              <a:t>}</a:t>
            </a:r>
            <a:r>
              <a:rPr lang="en-US" b="1" dirty="0" smtClean="0">
                <a:solidFill>
                  <a:schemeClr val="accent1">
                    <a:lumMod val="50000"/>
                  </a:schemeClr>
                </a:solidFill>
              </a:rPr>
              <a:t>* </a:t>
            </a:r>
            <a:r>
              <a:rPr lang="en-US" b="1" dirty="0">
                <a:solidFill>
                  <a:schemeClr val="accent1">
                    <a:lumMod val="50000"/>
                  </a:schemeClr>
                </a:solidFill>
              </a:rPr>
              <a:t>30.90% </a:t>
            </a:r>
            <a:endParaRPr lang="en-US" b="1" dirty="0" smtClean="0">
              <a:solidFill>
                <a:schemeClr val="accent1">
                  <a:lumMod val="50000"/>
                </a:schemeClr>
              </a:solidFill>
            </a:endParaRPr>
          </a:p>
          <a:p>
            <a:r>
              <a:rPr lang="en-US" b="1" dirty="0">
                <a:solidFill>
                  <a:schemeClr val="accent1">
                    <a:lumMod val="50000"/>
                  </a:schemeClr>
                </a:solidFill>
              </a:rPr>
              <a:t>	</a:t>
            </a:r>
            <a:r>
              <a:rPr lang="en-US" b="1" dirty="0" smtClean="0">
                <a:solidFill>
                  <a:schemeClr val="accent1">
                    <a:lumMod val="50000"/>
                  </a:schemeClr>
                </a:solidFill>
              </a:rPr>
              <a:t>	                   = Rs.7,725/-</a:t>
            </a:r>
            <a:endParaRPr lang="en-US" b="1" dirty="0">
              <a:solidFill>
                <a:schemeClr val="accent1">
                  <a:lumMod val="50000"/>
                </a:schemeClr>
              </a:solidFill>
            </a:endParaRPr>
          </a:p>
        </p:txBody>
      </p:sp>
      <p:sp>
        <p:nvSpPr>
          <p:cNvPr id="4" name="TextBox 3"/>
          <p:cNvSpPr txBox="1"/>
          <p:nvPr/>
        </p:nvSpPr>
        <p:spPr>
          <a:xfrm>
            <a:off x="609600" y="838200"/>
            <a:ext cx="7239000" cy="369332"/>
          </a:xfrm>
          <a:prstGeom prst="rect">
            <a:avLst/>
          </a:prstGeom>
          <a:noFill/>
        </p:spPr>
        <p:txBody>
          <a:bodyPr wrap="square" rtlCol="0">
            <a:spAutoFit/>
          </a:bodyPr>
          <a:lstStyle/>
          <a:p>
            <a:r>
              <a:rPr lang="en-US" b="1" u="sng" dirty="0" smtClean="0"/>
              <a:t>EXAMPLE:-</a:t>
            </a:r>
          </a:p>
        </p:txBody>
      </p:sp>
      <p:graphicFrame>
        <p:nvGraphicFramePr>
          <p:cNvPr id="5" name="Table 4"/>
          <p:cNvGraphicFramePr>
            <a:graphicFrameLocks noGrp="1"/>
          </p:cNvGraphicFramePr>
          <p:nvPr>
            <p:extLst>
              <p:ext uri="{D42A27DB-BD31-4B8C-83A1-F6EECF244321}">
                <p14:modId xmlns:p14="http://schemas.microsoft.com/office/powerpoint/2010/main" xmlns="" val="3556079630"/>
              </p:ext>
            </p:extLst>
          </p:nvPr>
        </p:nvGraphicFramePr>
        <p:xfrm>
          <a:off x="1524000" y="1292846"/>
          <a:ext cx="6096000" cy="1463040"/>
        </p:xfrm>
        <a:graphic>
          <a:graphicData uri="http://schemas.openxmlformats.org/drawingml/2006/table">
            <a:tbl>
              <a:tblPr firstRow="1" bandRow="1">
                <a:tableStyleId>{5C22544A-7EE6-4342-B048-85BDC9FD1C3A}</a:tableStyleId>
              </a:tblPr>
              <a:tblGrid>
                <a:gridCol w="3048000"/>
                <a:gridCol w="3048000"/>
              </a:tblGrid>
              <a:tr h="286389">
                <a:tc>
                  <a:txBody>
                    <a:bodyPr/>
                    <a:lstStyle/>
                    <a:p>
                      <a:r>
                        <a:rPr lang="en-US" dirty="0" smtClean="0"/>
                        <a:t>ACCOUNTING PROFIT</a:t>
                      </a:r>
                      <a:endParaRPr lang="en-US" dirty="0"/>
                    </a:p>
                  </a:txBody>
                  <a:tcPr/>
                </a:tc>
                <a:tc>
                  <a:txBody>
                    <a:bodyPr/>
                    <a:lstStyle/>
                    <a:p>
                      <a:r>
                        <a:rPr lang="en-US" dirty="0" smtClean="0"/>
                        <a:t>INCOME</a:t>
                      </a:r>
                      <a:r>
                        <a:rPr lang="en-US" baseline="0" dirty="0" smtClean="0"/>
                        <a:t> TAX PROFIT</a:t>
                      </a:r>
                      <a:endParaRPr lang="en-US" dirty="0"/>
                    </a:p>
                  </a:txBody>
                  <a:tcPr/>
                </a:tc>
              </a:tr>
              <a:tr h="286389">
                <a:tc>
                  <a:txBody>
                    <a:bodyPr/>
                    <a:lstStyle/>
                    <a:p>
                      <a:r>
                        <a:rPr lang="en-US" dirty="0" smtClean="0"/>
                        <a:t>5,00,000</a:t>
                      </a:r>
                      <a:endParaRPr lang="en-US" dirty="0"/>
                    </a:p>
                  </a:txBody>
                  <a:tcPr/>
                </a:tc>
                <a:tc>
                  <a:txBody>
                    <a:bodyPr/>
                    <a:lstStyle/>
                    <a:p>
                      <a:r>
                        <a:rPr lang="en-US" dirty="0" smtClean="0"/>
                        <a:t>5,00,000</a:t>
                      </a:r>
                      <a:endParaRPr lang="en-US" dirty="0"/>
                    </a:p>
                  </a:txBody>
                  <a:tcPr/>
                </a:tc>
              </a:tr>
              <a:tr h="286389">
                <a:tc>
                  <a:txBody>
                    <a:bodyPr/>
                    <a:lstStyle/>
                    <a:p>
                      <a:r>
                        <a:rPr lang="en-US" dirty="0" smtClean="0"/>
                        <a:t>75,000</a:t>
                      </a:r>
                      <a:endParaRPr lang="en-US" dirty="0"/>
                    </a:p>
                  </a:txBody>
                  <a:tcPr/>
                </a:tc>
                <a:tc>
                  <a:txBody>
                    <a:bodyPr/>
                    <a:lstStyle/>
                    <a:p>
                      <a:r>
                        <a:rPr lang="en-US" dirty="0" smtClean="0"/>
                        <a:t>50,000</a:t>
                      </a:r>
                      <a:endParaRPr lang="en-US" dirty="0"/>
                    </a:p>
                  </a:txBody>
                  <a:tcPr/>
                </a:tc>
              </a:tr>
              <a:tr h="286389">
                <a:tc>
                  <a:txBody>
                    <a:bodyPr/>
                    <a:lstStyle/>
                    <a:p>
                      <a:r>
                        <a:rPr lang="en-US" dirty="0" smtClean="0"/>
                        <a:t>4,25,000</a:t>
                      </a:r>
                      <a:endParaRPr lang="en-US" dirty="0"/>
                    </a:p>
                  </a:txBody>
                  <a:tcPr/>
                </a:tc>
                <a:tc>
                  <a:txBody>
                    <a:bodyPr/>
                    <a:lstStyle/>
                    <a:p>
                      <a:r>
                        <a:rPr lang="en-US" dirty="0" smtClean="0"/>
                        <a:t>4,50,000</a:t>
                      </a:r>
                      <a:endParaRPr lang="en-US" dirty="0"/>
                    </a:p>
                  </a:txBody>
                  <a:tcPr/>
                </a:tc>
              </a:tr>
            </a:tbl>
          </a:graphicData>
        </a:graphic>
      </p:graphicFrame>
    </p:spTree>
    <p:extLst>
      <p:ext uri="{BB962C8B-B14F-4D97-AF65-F5344CB8AC3E}">
        <p14:creationId xmlns:p14="http://schemas.microsoft.com/office/powerpoint/2010/main" xmlns="" val="672783041"/>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fade">
                                      <p:cBhvr>
                                        <p:cTn id="16" dur="500"/>
                                        <p:tgtEl>
                                          <p:spTgt spid="4">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5"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2000"/>
                                        <p:tgtEl>
                                          <p:spTgt spid="5"/>
                                        </p:tgtEl>
                                      </p:cBhvr>
                                    </p:animEffect>
                                    <p:anim calcmode="lin" valueType="num">
                                      <p:cBhvr>
                                        <p:cTn id="22" dur="2000" fill="hold"/>
                                        <p:tgtEl>
                                          <p:spTgt spid="5"/>
                                        </p:tgtEl>
                                        <p:attrNameLst>
                                          <p:attrName>style.rotation</p:attrName>
                                        </p:attrNameLst>
                                      </p:cBhvr>
                                      <p:tavLst>
                                        <p:tav tm="0">
                                          <p:val>
                                            <p:fltVal val="720"/>
                                          </p:val>
                                        </p:tav>
                                        <p:tav tm="100000">
                                          <p:val>
                                            <p:fltVal val="0"/>
                                          </p:val>
                                        </p:tav>
                                      </p:tavLst>
                                    </p:anim>
                                    <p:anim calcmode="lin" valueType="num">
                                      <p:cBhvr>
                                        <p:cTn id="23" dur="2000" fill="hold"/>
                                        <p:tgtEl>
                                          <p:spTgt spid="5"/>
                                        </p:tgtEl>
                                        <p:attrNameLst>
                                          <p:attrName>ppt_h</p:attrName>
                                        </p:attrNameLst>
                                      </p:cBhvr>
                                      <p:tavLst>
                                        <p:tav tm="0">
                                          <p:val>
                                            <p:fltVal val="0"/>
                                          </p:val>
                                        </p:tav>
                                        <p:tav tm="100000">
                                          <p:val>
                                            <p:strVal val="#ppt_h"/>
                                          </p:val>
                                        </p:tav>
                                      </p:tavLst>
                                    </p:anim>
                                    <p:anim calcmode="lin" valueType="num">
                                      <p:cBhvr>
                                        <p:cTn id="24" dur="2000" fill="hold"/>
                                        <p:tgtEl>
                                          <p:spTgt spid="5"/>
                                        </p:tgtEl>
                                        <p:attrNameLst>
                                          <p:attrName>ppt_w</p:attrName>
                                        </p:attrNameLst>
                                      </p:cBhvr>
                                      <p:tavLst>
                                        <p:tav tm="0">
                                          <p:val>
                                            <p:fltVal val="0"/>
                                          </p:val>
                                        </p:tav>
                                        <p:tav tm="100000">
                                          <p:val>
                                            <p:strVal val="#ppt_w"/>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anim calcmode="lin" valueType="num">
                                      <p:cBhvr additive="base">
                                        <p:cTn id="2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 calcmode="lin" valueType="num">
                                      <p:cBhvr additive="base">
                                        <p:cTn id="3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 calcmode="lin" valueType="num">
                                      <p:cBhvr additive="base">
                                        <p:cTn id="4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heel(1)">
                                      <p:cBhvr>
                                        <p:cTn id="47" dur="2000"/>
                                        <p:tgtEl>
                                          <p:spTgt spid="3">
                                            <p:txEl>
                                              <p:pRg st="8" end="8"/>
                                            </p:txEl>
                                          </p:spTgt>
                                        </p:tgtEl>
                                      </p:cBhvr>
                                    </p:animEffect>
                                  </p:childTnLst>
                                </p:cTn>
                              </p:par>
                              <p:par>
                                <p:cTn id="48" presetID="21" presetClass="entr" presetSubtype="1" fill="hold" nodeType="withEffect">
                                  <p:stCondLst>
                                    <p:cond delay="0"/>
                                  </p:stCondLst>
                                  <p:childTnLst>
                                    <p:set>
                                      <p:cBhvr>
                                        <p:cTn id="49" dur="1" fill="hold">
                                          <p:stCondLst>
                                            <p:cond delay="0"/>
                                          </p:stCondLst>
                                        </p:cTn>
                                        <p:tgtEl>
                                          <p:spTgt spid="3">
                                            <p:txEl>
                                              <p:pRg st="9" end="9"/>
                                            </p:txEl>
                                          </p:spTgt>
                                        </p:tgtEl>
                                        <p:attrNameLst>
                                          <p:attrName>style.visibility</p:attrName>
                                        </p:attrNameLst>
                                      </p:cBhvr>
                                      <p:to>
                                        <p:strVal val="visible"/>
                                      </p:to>
                                    </p:set>
                                    <p:animEffect transition="in" filter="wheel(1)">
                                      <p:cBhvr>
                                        <p:cTn id="50" dur="2000"/>
                                        <p:tgtEl>
                                          <p:spTgt spid="3">
                                            <p:txEl>
                                              <p:pRg st="9" end="9"/>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p:cTn id="55"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6"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533400"/>
          </a:xfrm>
        </p:spPr>
        <p:txBody>
          <a:bodyPr>
            <a:normAutofit fontScale="90000"/>
          </a:bodyPr>
          <a:lstStyle/>
          <a:p>
            <a:pPr algn="ctr"/>
            <a:r>
              <a:rPr lang="en-US" sz="2700" b="1" u="sng" dirty="0">
                <a:solidFill>
                  <a:schemeClr val="tx1"/>
                </a:solidFill>
              </a:rPr>
              <a:t>3</a:t>
            </a:r>
            <a:r>
              <a:rPr lang="en-US" b="1" u="sng" dirty="0" smtClean="0">
                <a:solidFill>
                  <a:schemeClr val="tx1"/>
                </a:solidFill>
              </a:rPr>
              <a:t>.Accounting profit  </a:t>
            </a:r>
            <a:r>
              <a:rPr lang="en-US" sz="2700" b="1" u="sng" dirty="0" smtClean="0">
                <a:solidFill>
                  <a:schemeClr val="tx1"/>
                </a:solidFill>
              </a:rPr>
              <a:t>&amp;</a:t>
            </a:r>
            <a:r>
              <a:rPr lang="en-US" b="1" u="sng" dirty="0" smtClean="0">
                <a:solidFill>
                  <a:schemeClr val="tx1"/>
                </a:solidFill>
              </a:rPr>
              <a:t>  income tax </a:t>
            </a:r>
            <a:r>
              <a:rPr lang="en-US" sz="2700" b="1" u="sng" dirty="0" smtClean="0">
                <a:solidFill>
                  <a:schemeClr val="tx1"/>
                </a:solidFill>
              </a:rPr>
              <a:t>LOSS</a:t>
            </a:r>
            <a:endParaRPr lang="en-US" sz="2700" b="1" u="sng" dirty="0">
              <a:solidFill>
                <a:schemeClr val="tx1"/>
              </a:solidFill>
            </a:endParaRPr>
          </a:p>
        </p:txBody>
      </p:sp>
      <p:sp>
        <p:nvSpPr>
          <p:cNvPr id="3" name="TextBox 2"/>
          <p:cNvSpPr txBox="1"/>
          <p:nvPr/>
        </p:nvSpPr>
        <p:spPr>
          <a:xfrm>
            <a:off x="0" y="2743200"/>
            <a:ext cx="8858280" cy="3554819"/>
          </a:xfrm>
          <a:prstGeom prst="rect">
            <a:avLst/>
          </a:prstGeom>
          <a:noFill/>
        </p:spPr>
        <p:txBody>
          <a:bodyPr wrap="square" rtlCol="0">
            <a:spAutoFit/>
          </a:bodyPr>
          <a:lstStyle/>
          <a:p>
            <a:pPr marL="285750" indent="-285750" algn="just">
              <a:buFont typeface="Arial" pitchFamily="34" charset="0"/>
              <a:buChar char="•"/>
            </a:pPr>
            <a:r>
              <a:rPr lang="en-US" sz="1500" b="1" dirty="0" smtClean="0">
                <a:solidFill>
                  <a:schemeClr val="accent4">
                    <a:lumMod val="50000"/>
                  </a:schemeClr>
                </a:solidFill>
              </a:rPr>
              <a:t>IF </a:t>
            </a:r>
            <a:r>
              <a:rPr lang="en-US" sz="1500" b="1" dirty="0">
                <a:solidFill>
                  <a:schemeClr val="accent4">
                    <a:lumMod val="50000"/>
                  </a:schemeClr>
                </a:solidFill>
              </a:rPr>
              <a:t>TAX  WAS CALCULATED ON ACCOUNTING PROFIT </a:t>
            </a:r>
            <a:r>
              <a:rPr lang="en-US" sz="1500" b="1" dirty="0" smtClean="0">
                <a:solidFill>
                  <a:schemeClr val="accent4">
                    <a:lumMod val="50000"/>
                  </a:schemeClr>
                </a:solidFill>
              </a:rPr>
              <a:t>THERE WOULD EXIST SOME LIABILITY TO PAY TAX.</a:t>
            </a:r>
          </a:p>
          <a:p>
            <a:pPr marL="285750" indent="-285750" algn="just">
              <a:buFont typeface="Arial" pitchFamily="34" charset="0"/>
              <a:buChar char="•"/>
            </a:pPr>
            <a:endParaRPr lang="en-US" sz="1500" b="1" dirty="0" smtClean="0">
              <a:solidFill>
                <a:schemeClr val="accent4">
                  <a:lumMod val="50000"/>
                </a:schemeClr>
              </a:solidFill>
            </a:endParaRPr>
          </a:p>
          <a:p>
            <a:pPr marL="285750" indent="-285750" algn="just">
              <a:buFont typeface="Arial" pitchFamily="34" charset="0"/>
              <a:buChar char="•"/>
            </a:pPr>
            <a:r>
              <a:rPr lang="en-US" sz="1500" b="1" dirty="0" smtClean="0">
                <a:solidFill>
                  <a:schemeClr val="accent4">
                    <a:lumMod val="50000"/>
                  </a:schemeClr>
                </a:solidFill>
              </a:rPr>
              <a:t>BUT TAX CALCULATED ON INCOME TAX PROFIT ON ACCOUNT OF TIMING DIFFERENCES IS NIL  AS THER EXIST  A LOSS.</a:t>
            </a:r>
          </a:p>
          <a:p>
            <a:pPr marL="285750" indent="-285750" algn="just">
              <a:buFont typeface="Arial" pitchFamily="34" charset="0"/>
              <a:buChar char="•"/>
            </a:pPr>
            <a:endParaRPr lang="en-US" sz="1500" b="1" dirty="0" smtClean="0">
              <a:solidFill>
                <a:schemeClr val="accent4">
                  <a:lumMod val="50000"/>
                </a:schemeClr>
              </a:solidFill>
            </a:endParaRPr>
          </a:p>
          <a:p>
            <a:pPr marL="285750" indent="-285750" algn="just">
              <a:buFont typeface="Arial" pitchFamily="34" charset="0"/>
              <a:buChar char="•"/>
            </a:pPr>
            <a:r>
              <a:rPr lang="en-US" sz="1500" b="1" dirty="0" smtClean="0">
                <a:solidFill>
                  <a:schemeClr val="accent4">
                    <a:lumMod val="50000"/>
                  </a:schemeClr>
                </a:solidFill>
              </a:rPr>
              <a:t>HENCE A LIABILITY OF TAX SAVINGS IS MADE IN THE CURRENT YEAR BUT IT WILL RESULT IN FUTURE TAX LIABILITY ON ACCOUNT OF TIMING DIFFERENCES.</a:t>
            </a:r>
          </a:p>
          <a:p>
            <a:pPr marL="285750" indent="-285750" algn="just">
              <a:buFont typeface="Arial" pitchFamily="34" charset="0"/>
              <a:buChar char="•"/>
            </a:pPr>
            <a:endParaRPr lang="en-US" sz="1500" b="1" dirty="0">
              <a:solidFill>
                <a:schemeClr val="accent4">
                  <a:lumMod val="50000"/>
                </a:schemeClr>
              </a:solidFill>
            </a:endParaRPr>
          </a:p>
          <a:p>
            <a:pPr marL="285750" indent="-285750" algn="just">
              <a:buFont typeface="Arial" pitchFamily="34" charset="0"/>
              <a:buChar char="•"/>
            </a:pPr>
            <a:r>
              <a:rPr lang="en-US" sz="1500" b="1" dirty="0" smtClean="0">
                <a:solidFill>
                  <a:schemeClr val="accent4">
                    <a:lumMod val="50000"/>
                  </a:schemeClr>
                </a:solidFill>
              </a:rPr>
              <a:t>HENCE IT WOULD RESULT IN </a:t>
            </a:r>
            <a:r>
              <a:rPr lang="en-US" sz="1500" b="1" u="sng" dirty="0" smtClean="0">
                <a:solidFill>
                  <a:schemeClr val="accent1">
                    <a:lumMod val="75000"/>
                  </a:schemeClr>
                </a:solidFill>
              </a:rPr>
              <a:t>DEFERRED TAX LIABILITY &amp; ASSET.</a:t>
            </a:r>
          </a:p>
          <a:p>
            <a:pPr algn="just"/>
            <a:endParaRPr lang="en-US" sz="1500" b="1" u="sng" dirty="0">
              <a:solidFill>
                <a:schemeClr val="accent1">
                  <a:lumMod val="75000"/>
                </a:schemeClr>
              </a:solidFill>
            </a:endParaRPr>
          </a:p>
          <a:p>
            <a:pPr marL="285750" indent="-285750">
              <a:buFont typeface="Arial" pitchFamily="34" charset="0"/>
              <a:buChar char="•"/>
            </a:pPr>
            <a:r>
              <a:rPr lang="en-US" sz="1500" b="1" dirty="0">
                <a:solidFill>
                  <a:schemeClr val="accent1">
                    <a:lumMod val="50000"/>
                  </a:schemeClr>
                </a:solidFill>
              </a:rPr>
              <a:t>Deferred Tax </a:t>
            </a:r>
            <a:r>
              <a:rPr lang="en-US" sz="1500" b="1" dirty="0" smtClean="0">
                <a:solidFill>
                  <a:schemeClr val="accent1">
                    <a:lumMod val="50000"/>
                  </a:schemeClr>
                </a:solidFill>
              </a:rPr>
              <a:t>Calculation </a:t>
            </a:r>
            <a:r>
              <a:rPr lang="en-US" sz="1500" b="1" dirty="0" smtClean="0">
                <a:solidFill>
                  <a:schemeClr val="accent1">
                    <a:lumMod val="50000"/>
                  </a:schemeClr>
                </a:solidFill>
              </a:rPr>
              <a:t>     = </a:t>
            </a:r>
            <a:r>
              <a:rPr lang="en-US" sz="1500" b="1" dirty="0" smtClean="0">
                <a:solidFill>
                  <a:schemeClr val="accent1">
                    <a:lumMod val="50000"/>
                  </a:schemeClr>
                </a:solidFill>
              </a:rPr>
              <a:t>{5,25,000- 4,50,000 / (25,000)-50,000}* </a:t>
            </a:r>
            <a:r>
              <a:rPr lang="en-US" sz="1500" b="1" dirty="0">
                <a:solidFill>
                  <a:schemeClr val="accent1">
                    <a:lumMod val="50000"/>
                  </a:schemeClr>
                </a:solidFill>
              </a:rPr>
              <a:t>30.90% </a:t>
            </a:r>
            <a:endParaRPr lang="en-US" sz="1500" b="1" dirty="0" smtClean="0">
              <a:solidFill>
                <a:schemeClr val="accent1">
                  <a:lumMod val="50000"/>
                </a:schemeClr>
              </a:solidFill>
            </a:endParaRPr>
          </a:p>
          <a:p>
            <a:pPr algn="just"/>
            <a:r>
              <a:rPr lang="en-US" sz="1500" b="1" dirty="0">
                <a:solidFill>
                  <a:schemeClr val="accent1">
                    <a:lumMod val="50000"/>
                  </a:schemeClr>
                </a:solidFill>
              </a:rPr>
              <a:t>	</a:t>
            </a:r>
            <a:r>
              <a:rPr lang="en-US" sz="1500" b="1" dirty="0" smtClean="0">
                <a:solidFill>
                  <a:schemeClr val="accent1">
                    <a:lumMod val="50000"/>
                  </a:schemeClr>
                </a:solidFill>
              </a:rPr>
              <a:t>	               </a:t>
            </a:r>
            <a:r>
              <a:rPr lang="en-US" sz="1500" b="1" dirty="0" smtClean="0">
                <a:solidFill>
                  <a:schemeClr val="accent1">
                    <a:lumMod val="50000"/>
                  </a:schemeClr>
                </a:solidFill>
              </a:rPr>
              <a:t>         = </a:t>
            </a:r>
            <a:r>
              <a:rPr lang="en-US" sz="1500" b="1" dirty="0" smtClean="0">
                <a:solidFill>
                  <a:schemeClr val="accent1">
                    <a:lumMod val="50000"/>
                  </a:schemeClr>
                </a:solidFill>
              </a:rPr>
              <a:t>Rs.23,175/- </a:t>
            </a:r>
          </a:p>
          <a:p>
            <a:pPr algn="just"/>
            <a:r>
              <a:rPr lang="en-US" sz="1500" b="1" dirty="0">
                <a:solidFill>
                  <a:schemeClr val="accent1">
                    <a:lumMod val="50000"/>
                  </a:schemeClr>
                </a:solidFill>
              </a:rPr>
              <a:t> </a:t>
            </a:r>
            <a:r>
              <a:rPr lang="en-US" sz="1500" b="1" dirty="0" smtClean="0">
                <a:solidFill>
                  <a:schemeClr val="accent1">
                    <a:lumMod val="50000"/>
                  </a:schemeClr>
                </a:solidFill>
              </a:rPr>
              <a:t>			     </a:t>
            </a:r>
            <a:r>
              <a:rPr lang="en-US" sz="1500" b="1" dirty="0" smtClean="0">
                <a:solidFill>
                  <a:schemeClr val="accent1">
                    <a:lumMod val="50000"/>
                  </a:schemeClr>
                </a:solidFill>
              </a:rPr>
              <a:t>  &amp; </a:t>
            </a:r>
            <a:r>
              <a:rPr lang="en-US" sz="1500" b="1" dirty="0" smtClean="0">
                <a:solidFill>
                  <a:schemeClr val="accent1">
                    <a:lumMod val="50000"/>
                  </a:schemeClr>
                </a:solidFill>
              </a:rPr>
              <a:t>Rs.25,000 * 30.90% = Rs.7,725/-</a:t>
            </a:r>
            <a:endParaRPr lang="en-US" sz="1500" b="1" dirty="0">
              <a:solidFill>
                <a:schemeClr val="accent1">
                  <a:lumMod val="50000"/>
                </a:schemeClr>
              </a:solidFill>
            </a:endParaRPr>
          </a:p>
        </p:txBody>
      </p:sp>
      <p:sp>
        <p:nvSpPr>
          <p:cNvPr id="4" name="TextBox 3"/>
          <p:cNvSpPr txBox="1"/>
          <p:nvPr/>
        </p:nvSpPr>
        <p:spPr>
          <a:xfrm>
            <a:off x="609600" y="838200"/>
            <a:ext cx="7239000" cy="369332"/>
          </a:xfrm>
          <a:prstGeom prst="rect">
            <a:avLst/>
          </a:prstGeom>
          <a:noFill/>
        </p:spPr>
        <p:txBody>
          <a:bodyPr wrap="square" rtlCol="0">
            <a:spAutoFit/>
          </a:bodyPr>
          <a:lstStyle/>
          <a:p>
            <a:r>
              <a:rPr lang="en-US" b="1" u="sng" dirty="0" smtClean="0"/>
              <a:t>EXAMPLE:-</a:t>
            </a:r>
          </a:p>
        </p:txBody>
      </p:sp>
      <p:graphicFrame>
        <p:nvGraphicFramePr>
          <p:cNvPr id="5" name="Table 4"/>
          <p:cNvGraphicFramePr>
            <a:graphicFrameLocks noGrp="1"/>
          </p:cNvGraphicFramePr>
          <p:nvPr>
            <p:extLst>
              <p:ext uri="{D42A27DB-BD31-4B8C-83A1-F6EECF244321}">
                <p14:modId xmlns:p14="http://schemas.microsoft.com/office/powerpoint/2010/main" xmlns="" val="2915022484"/>
              </p:ext>
            </p:extLst>
          </p:nvPr>
        </p:nvGraphicFramePr>
        <p:xfrm>
          <a:off x="1524000" y="1292846"/>
          <a:ext cx="6096000" cy="1463040"/>
        </p:xfrm>
        <a:graphic>
          <a:graphicData uri="http://schemas.openxmlformats.org/drawingml/2006/table">
            <a:tbl>
              <a:tblPr firstRow="1" bandRow="1">
                <a:tableStyleId>{5C22544A-7EE6-4342-B048-85BDC9FD1C3A}</a:tableStyleId>
              </a:tblPr>
              <a:tblGrid>
                <a:gridCol w="3048000"/>
                <a:gridCol w="3048000"/>
              </a:tblGrid>
              <a:tr h="301865">
                <a:tc>
                  <a:txBody>
                    <a:bodyPr/>
                    <a:lstStyle/>
                    <a:p>
                      <a:r>
                        <a:rPr lang="en-US" dirty="0" smtClean="0"/>
                        <a:t>ACCOUNTING PROFIT</a:t>
                      </a:r>
                      <a:endParaRPr lang="en-US" dirty="0"/>
                    </a:p>
                  </a:txBody>
                  <a:tcPr/>
                </a:tc>
                <a:tc>
                  <a:txBody>
                    <a:bodyPr/>
                    <a:lstStyle/>
                    <a:p>
                      <a:r>
                        <a:rPr lang="en-US" dirty="0" smtClean="0"/>
                        <a:t>INCOME</a:t>
                      </a:r>
                      <a:r>
                        <a:rPr lang="en-US" baseline="0" dirty="0" smtClean="0"/>
                        <a:t> TAX LOSS</a:t>
                      </a:r>
                      <a:endParaRPr lang="en-US" dirty="0"/>
                    </a:p>
                  </a:txBody>
                  <a:tcPr/>
                </a:tc>
              </a:tr>
              <a:tr h="301865">
                <a:tc>
                  <a:txBody>
                    <a:bodyPr/>
                    <a:lstStyle/>
                    <a:p>
                      <a:r>
                        <a:rPr lang="en-US" dirty="0" smtClean="0"/>
                        <a:t>5,00,000</a:t>
                      </a:r>
                      <a:endParaRPr lang="en-US" dirty="0"/>
                    </a:p>
                  </a:txBody>
                  <a:tcPr/>
                </a:tc>
                <a:tc>
                  <a:txBody>
                    <a:bodyPr/>
                    <a:lstStyle/>
                    <a:p>
                      <a:r>
                        <a:rPr lang="en-US" dirty="0" smtClean="0"/>
                        <a:t>5,00,000</a:t>
                      </a:r>
                      <a:endParaRPr lang="en-US" dirty="0"/>
                    </a:p>
                  </a:txBody>
                  <a:tcPr/>
                </a:tc>
              </a:tr>
              <a:tr h="301865">
                <a:tc>
                  <a:txBody>
                    <a:bodyPr/>
                    <a:lstStyle/>
                    <a:p>
                      <a:r>
                        <a:rPr lang="en-US" dirty="0" smtClean="0"/>
                        <a:t>4,50,000</a:t>
                      </a:r>
                      <a:endParaRPr lang="en-US" dirty="0"/>
                    </a:p>
                  </a:txBody>
                  <a:tcPr/>
                </a:tc>
                <a:tc>
                  <a:txBody>
                    <a:bodyPr/>
                    <a:lstStyle/>
                    <a:p>
                      <a:r>
                        <a:rPr lang="en-US" dirty="0" smtClean="0"/>
                        <a:t>5,25,000</a:t>
                      </a:r>
                      <a:endParaRPr lang="en-US" dirty="0"/>
                    </a:p>
                  </a:txBody>
                  <a:tcPr/>
                </a:tc>
              </a:tr>
              <a:tr h="301865">
                <a:tc>
                  <a:txBody>
                    <a:bodyPr/>
                    <a:lstStyle/>
                    <a:p>
                      <a:r>
                        <a:rPr lang="en-US" dirty="0" smtClean="0"/>
                        <a:t>50,000</a:t>
                      </a:r>
                      <a:endParaRPr lang="en-US" dirty="0"/>
                    </a:p>
                  </a:txBody>
                  <a:tcPr/>
                </a:tc>
                <a:tc>
                  <a:txBody>
                    <a:bodyPr/>
                    <a:lstStyle/>
                    <a:p>
                      <a:r>
                        <a:rPr lang="en-US" dirty="0" smtClean="0"/>
                        <a:t>(25,000)</a:t>
                      </a:r>
                      <a:endParaRPr lang="en-US" dirty="0"/>
                    </a:p>
                  </a:txBody>
                  <a:tcPr/>
                </a:tc>
              </a:tr>
            </a:tbl>
          </a:graphicData>
        </a:graphic>
      </p:graphicFrame>
    </p:spTree>
    <p:extLst>
      <p:ext uri="{BB962C8B-B14F-4D97-AF65-F5344CB8AC3E}">
        <p14:creationId xmlns:p14="http://schemas.microsoft.com/office/powerpoint/2010/main" xmlns="" val="4065836443"/>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fade">
                                      <p:cBhvr>
                                        <p:cTn id="16" dur="500"/>
                                        <p:tgtEl>
                                          <p:spTgt spid="4">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5"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2000"/>
                                        <p:tgtEl>
                                          <p:spTgt spid="5"/>
                                        </p:tgtEl>
                                      </p:cBhvr>
                                    </p:animEffect>
                                    <p:anim calcmode="lin" valueType="num">
                                      <p:cBhvr>
                                        <p:cTn id="22" dur="2000" fill="hold"/>
                                        <p:tgtEl>
                                          <p:spTgt spid="5"/>
                                        </p:tgtEl>
                                        <p:attrNameLst>
                                          <p:attrName>style.rotation</p:attrName>
                                        </p:attrNameLst>
                                      </p:cBhvr>
                                      <p:tavLst>
                                        <p:tav tm="0">
                                          <p:val>
                                            <p:fltVal val="720"/>
                                          </p:val>
                                        </p:tav>
                                        <p:tav tm="100000">
                                          <p:val>
                                            <p:fltVal val="0"/>
                                          </p:val>
                                        </p:tav>
                                      </p:tavLst>
                                    </p:anim>
                                    <p:anim calcmode="lin" valueType="num">
                                      <p:cBhvr>
                                        <p:cTn id="23" dur="2000" fill="hold"/>
                                        <p:tgtEl>
                                          <p:spTgt spid="5"/>
                                        </p:tgtEl>
                                        <p:attrNameLst>
                                          <p:attrName>ppt_h</p:attrName>
                                        </p:attrNameLst>
                                      </p:cBhvr>
                                      <p:tavLst>
                                        <p:tav tm="0">
                                          <p:val>
                                            <p:fltVal val="0"/>
                                          </p:val>
                                        </p:tav>
                                        <p:tav tm="100000">
                                          <p:val>
                                            <p:strVal val="#ppt_h"/>
                                          </p:val>
                                        </p:tav>
                                      </p:tavLst>
                                    </p:anim>
                                    <p:anim calcmode="lin" valueType="num">
                                      <p:cBhvr>
                                        <p:cTn id="24" dur="2000" fill="hold"/>
                                        <p:tgtEl>
                                          <p:spTgt spid="5"/>
                                        </p:tgtEl>
                                        <p:attrNameLst>
                                          <p:attrName>ppt_w</p:attrName>
                                        </p:attrNameLst>
                                      </p:cBhvr>
                                      <p:tavLst>
                                        <p:tav tm="0">
                                          <p:val>
                                            <p:fltVal val="0"/>
                                          </p:val>
                                        </p:tav>
                                        <p:tav tm="100000">
                                          <p:val>
                                            <p:strVal val="#ppt_w"/>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anim calcmode="lin" valueType="num">
                                      <p:cBhvr additive="base">
                                        <p:cTn id="2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 calcmode="lin" valueType="num">
                                      <p:cBhvr additive="base">
                                        <p:cTn id="3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 calcmode="lin" valueType="num">
                                      <p:cBhvr additive="base">
                                        <p:cTn id="4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heel(1)">
                                      <p:cBhvr>
                                        <p:cTn id="47" dur="2000"/>
                                        <p:tgtEl>
                                          <p:spTgt spid="3">
                                            <p:txEl>
                                              <p:pRg st="8" end="8"/>
                                            </p:txEl>
                                          </p:spTgt>
                                        </p:tgtEl>
                                      </p:cBhvr>
                                    </p:animEffect>
                                  </p:childTnLst>
                                </p:cTn>
                              </p:par>
                              <p:par>
                                <p:cTn id="48" presetID="21" presetClass="entr" presetSubtype="1" fill="hold" nodeType="withEffect">
                                  <p:stCondLst>
                                    <p:cond delay="0"/>
                                  </p:stCondLst>
                                  <p:childTnLst>
                                    <p:set>
                                      <p:cBhvr>
                                        <p:cTn id="49" dur="1" fill="hold">
                                          <p:stCondLst>
                                            <p:cond delay="0"/>
                                          </p:stCondLst>
                                        </p:cTn>
                                        <p:tgtEl>
                                          <p:spTgt spid="3">
                                            <p:txEl>
                                              <p:pRg st="9" end="9"/>
                                            </p:txEl>
                                          </p:spTgt>
                                        </p:tgtEl>
                                        <p:attrNameLst>
                                          <p:attrName>style.visibility</p:attrName>
                                        </p:attrNameLst>
                                      </p:cBhvr>
                                      <p:to>
                                        <p:strVal val="visible"/>
                                      </p:to>
                                    </p:set>
                                    <p:animEffect transition="in" filter="wheel(1)">
                                      <p:cBhvr>
                                        <p:cTn id="50" dur="2000"/>
                                        <p:tgtEl>
                                          <p:spTgt spid="3">
                                            <p:txEl>
                                              <p:pRg st="9" end="9"/>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p:cTn id="55"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6"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7" dur="500"/>
                                        <p:tgtEl>
                                          <p:spTgt spid="3">
                                            <p:txEl>
                                              <p:pRg st="6" end="6"/>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1" presetClass="entr" presetSubtype="8" fill="hold" nodeType="click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Effect transition="in" filter="wheel(8)">
                                      <p:cBhvr>
                                        <p:cTn id="62" dur="2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533400"/>
          </a:xfrm>
        </p:spPr>
        <p:txBody>
          <a:bodyPr>
            <a:normAutofit fontScale="90000"/>
          </a:bodyPr>
          <a:lstStyle/>
          <a:p>
            <a:pPr algn="ctr"/>
            <a:r>
              <a:rPr lang="en-US" sz="2700" b="1" u="sng" dirty="0">
                <a:solidFill>
                  <a:schemeClr val="tx1"/>
                </a:solidFill>
              </a:rPr>
              <a:t>4</a:t>
            </a:r>
            <a:r>
              <a:rPr lang="en-US" b="1" u="sng" dirty="0" smtClean="0">
                <a:solidFill>
                  <a:schemeClr val="tx1"/>
                </a:solidFill>
              </a:rPr>
              <a:t>.Accounting </a:t>
            </a:r>
            <a:r>
              <a:rPr lang="en-US" sz="2400" b="1" u="sng" dirty="0" smtClean="0">
                <a:solidFill>
                  <a:schemeClr val="tx1"/>
                </a:solidFill>
              </a:rPr>
              <a:t>LOSS</a:t>
            </a:r>
            <a:r>
              <a:rPr lang="en-US" b="1" u="sng" dirty="0" smtClean="0">
                <a:solidFill>
                  <a:schemeClr val="tx1"/>
                </a:solidFill>
              </a:rPr>
              <a:t>  </a:t>
            </a:r>
            <a:r>
              <a:rPr lang="en-US" sz="2700" b="1" u="sng" dirty="0" smtClean="0">
                <a:solidFill>
                  <a:schemeClr val="tx1"/>
                </a:solidFill>
              </a:rPr>
              <a:t>&amp;</a:t>
            </a:r>
            <a:r>
              <a:rPr lang="en-US" b="1" u="sng" dirty="0" smtClean="0">
                <a:solidFill>
                  <a:schemeClr val="tx1"/>
                </a:solidFill>
              </a:rPr>
              <a:t>  income tax profit</a:t>
            </a:r>
            <a:endParaRPr lang="en-US" b="1" u="sng" dirty="0">
              <a:solidFill>
                <a:schemeClr val="tx1"/>
              </a:solidFill>
            </a:endParaRPr>
          </a:p>
        </p:txBody>
      </p:sp>
      <p:sp>
        <p:nvSpPr>
          <p:cNvPr id="3" name="TextBox 2"/>
          <p:cNvSpPr txBox="1"/>
          <p:nvPr/>
        </p:nvSpPr>
        <p:spPr>
          <a:xfrm>
            <a:off x="0" y="2743200"/>
            <a:ext cx="8763000" cy="3416320"/>
          </a:xfrm>
          <a:prstGeom prst="rect">
            <a:avLst/>
          </a:prstGeom>
          <a:noFill/>
        </p:spPr>
        <p:txBody>
          <a:bodyPr wrap="square" rtlCol="0">
            <a:spAutoFit/>
          </a:bodyPr>
          <a:lstStyle/>
          <a:p>
            <a:pPr marL="285750" indent="-285750" algn="just">
              <a:buFont typeface="Arial" pitchFamily="34" charset="0"/>
              <a:buChar char="•"/>
            </a:pPr>
            <a:r>
              <a:rPr lang="en-US" sz="1600" b="1" dirty="0" smtClean="0">
                <a:solidFill>
                  <a:schemeClr val="accent4">
                    <a:lumMod val="50000"/>
                  </a:schemeClr>
                </a:solidFill>
              </a:rPr>
              <a:t>IF TAX  WAS CALCULATED FROM  ACCOUNTING POINT OF VIEW THE TAX CALCULATED WOULD HAVE BEEN NIL.</a:t>
            </a:r>
          </a:p>
          <a:p>
            <a:pPr marL="285750" indent="-285750" algn="just">
              <a:buFont typeface="Arial" pitchFamily="34" charset="0"/>
              <a:buChar char="•"/>
            </a:pPr>
            <a:endParaRPr lang="en-US" sz="1600" b="1" dirty="0" smtClean="0">
              <a:solidFill>
                <a:schemeClr val="accent4">
                  <a:lumMod val="50000"/>
                </a:schemeClr>
              </a:solidFill>
            </a:endParaRPr>
          </a:p>
          <a:p>
            <a:pPr marL="285750" indent="-285750" algn="just">
              <a:buFont typeface="Arial" pitchFamily="34" charset="0"/>
              <a:buChar char="•"/>
            </a:pPr>
            <a:r>
              <a:rPr lang="en-US" sz="1600" b="1" dirty="0" smtClean="0">
                <a:solidFill>
                  <a:schemeClr val="accent4">
                    <a:lumMod val="50000"/>
                  </a:schemeClr>
                </a:solidFill>
              </a:rPr>
              <a:t>TAX CALCULATED ON INCOME TAX PROFIT ON ACCOUNT OF TIMING DIFFERENCES RESULTS IN  LIABILITY TO PAY TAX.</a:t>
            </a:r>
          </a:p>
          <a:p>
            <a:pPr marL="285750" indent="-285750" algn="just">
              <a:buFont typeface="Arial" pitchFamily="34" charset="0"/>
              <a:buChar char="•"/>
            </a:pPr>
            <a:endParaRPr lang="en-US" sz="1600" b="1" dirty="0" smtClean="0">
              <a:solidFill>
                <a:schemeClr val="accent4">
                  <a:lumMod val="50000"/>
                </a:schemeClr>
              </a:solidFill>
            </a:endParaRPr>
          </a:p>
          <a:p>
            <a:pPr marL="285750" indent="-285750" algn="just">
              <a:buFont typeface="Arial" pitchFamily="34" charset="0"/>
              <a:buChar char="•"/>
            </a:pPr>
            <a:r>
              <a:rPr lang="en-US" sz="1600" b="1" dirty="0" smtClean="0">
                <a:solidFill>
                  <a:schemeClr val="accent4">
                    <a:lumMod val="50000"/>
                  </a:schemeClr>
                </a:solidFill>
              </a:rPr>
              <a:t>THIS IMPLIES THAT EVEN IF THERE IS LOSS  AS PER ACCOUNTS, STILL WE  ARE PAYING TAX.</a:t>
            </a:r>
          </a:p>
          <a:p>
            <a:endParaRPr lang="en-US" sz="1600" b="1" dirty="0">
              <a:solidFill>
                <a:schemeClr val="accent4">
                  <a:lumMod val="50000"/>
                </a:schemeClr>
              </a:solidFill>
            </a:endParaRPr>
          </a:p>
          <a:p>
            <a:pPr marL="285750" indent="-285750">
              <a:buFont typeface="Arial" pitchFamily="34" charset="0"/>
              <a:buChar char="•"/>
            </a:pPr>
            <a:r>
              <a:rPr lang="en-US" sz="1600" b="1" dirty="0" smtClean="0">
                <a:solidFill>
                  <a:schemeClr val="accent4">
                    <a:lumMod val="50000"/>
                  </a:schemeClr>
                </a:solidFill>
              </a:rPr>
              <a:t>HENCE IT WOULD RESULT IN </a:t>
            </a:r>
            <a:r>
              <a:rPr lang="en-US" sz="2000" b="1" u="sng" dirty="0" smtClean="0">
                <a:solidFill>
                  <a:schemeClr val="accent1">
                    <a:lumMod val="75000"/>
                  </a:schemeClr>
                </a:solidFill>
              </a:rPr>
              <a:t>DEFERRED TAX ASSET.</a:t>
            </a:r>
          </a:p>
          <a:p>
            <a:endParaRPr lang="en-US" sz="1600" b="1" u="sng" dirty="0">
              <a:solidFill>
                <a:schemeClr val="accent1">
                  <a:lumMod val="75000"/>
                </a:schemeClr>
              </a:solidFill>
            </a:endParaRPr>
          </a:p>
          <a:p>
            <a:pPr marL="285750" indent="-285750">
              <a:buFont typeface="Arial" pitchFamily="34" charset="0"/>
              <a:buChar char="•"/>
            </a:pPr>
            <a:r>
              <a:rPr lang="en-US" b="1" dirty="0">
                <a:solidFill>
                  <a:schemeClr val="accent1">
                    <a:lumMod val="50000"/>
                  </a:schemeClr>
                </a:solidFill>
              </a:rPr>
              <a:t>Deferred Tax </a:t>
            </a:r>
            <a:r>
              <a:rPr lang="en-US" b="1" dirty="0" smtClean="0">
                <a:solidFill>
                  <a:schemeClr val="accent1">
                    <a:lumMod val="50000"/>
                  </a:schemeClr>
                </a:solidFill>
              </a:rPr>
              <a:t>Calculation = {4,25,000-5,50,000 / 75,000-(50,000)}* </a:t>
            </a:r>
            <a:r>
              <a:rPr lang="en-US" b="1" dirty="0">
                <a:solidFill>
                  <a:schemeClr val="accent1">
                    <a:lumMod val="50000"/>
                  </a:schemeClr>
                </a:solidFill>
              </a:rPr>
              <a:t>30.90% </a:t>
            </a:r>
            <a:endParaRPr lang="en-US" b="1" dirty="0" smtClean="0">
              <a:solidFill>
                <a:schemeClr val="accent1">
                  <a:lumMod val="50000"/>
                </a:schemeClr>
              </a:solidFill>
            </a:endParaRPr>
          </a:p>
          <a:p>
            <a:r>
              <a:rPr lang="en-US" b="1" dirty="0">
                <a:solidFill>
                  <a:schemeClr val="accent1">
                    <a:lumMod val="50000"/>
                  </a:schemeClr>
                </a:solidFill>
              </a:rPr>
              <a:t>	</a:t>
            </a:r>
            <a:r>
              <a:rPr lang="en-US" b="1" dirty="0" smtClean="0">
                <a:solidFill>
                  <a:schemeClr val="accent1">
                    <a:lumMod val="50000"/>
                  </a:schemeClr>
                </a:solidFill>
              </a:rPr>
              <a:t>	                  </a:t>
            </a:r>
            <a:r>
              <a:rPr lang="en-US" b="1" dirty="0" smtClean="0">
                <a:solidFill>
                  <a:schemeClr val="accent1">
                    <a:lumMod val="50000"/>
                  </a:schemeClr>
                </a:solidFill>
              </a:rPr>
              <a:t>     = </a:t>
            </a:r>
            <a:r>
              <a:rPr lang="en-US" b="1" dirty="0" smtClean="0">
                <a:solidFill>
                  <a:schemeClr val="accent1">
                    <a:lumMod val="50000"/>
                  </a:schemeClr>
                </a:solidFill>
              </a:rPr>
              <a:t>Rs.38,625/-</a:t>
            </a:r>
            <a:endParaRPr lang="en-US" b="1" dirty="0">
              <a:solidFill>
                <a:schemeClr val="accent1">
                  <a:lumMod val="50000"/>
                </a:schemeClr>
              </a:solidFill>
            </a:endParaRPr>
          </a:p>
        </p:txBody>
      </p:sp>
      <p:sp>
        <p:nvSpPr>
          <p:cNvPr id="4" name="TextBox 3"/>
          <p:cNvSpPr txBox="1"/>
          <p:nvPr/>
        </p:nvSpPr>
        <p:spPr>
          <a:xfrm>
            <a:off x="609600" y="838200"/>
            <a:ext cx="7239000" cy="369332"/>
          </a:xfrm>
          <a:prstGeom prst="rect">
            <a:avLst/>
          </a:prstGeom>
          <a:noFill/>
        </p:spPr>
        <p:txBody>
          <a:bodyPr wrap="square" rtlCol="0">
            <a:spAutoFit/>
          </a:bodyPr>
          <a:lstStyle/>
          <a:p>
            <a:r>
              <a:rPr lang="en-US" b="1" u="sng" dirty="0" smtClean="0"/>
              <a:t>EXAMPLE:-</a:t>
            </a:r>
          </a:p>
        </p:txBody>
      </p:sp>
      <p:graphicFrame>
        <p:nvGraphicFramePr>
          <p:cNvPr id="5" name="Table 4"/>
          <p:cNvGraphicFramePr>
            <a:graphicFrameLocks noGrp="1"/>
          </p:cNvGraphicFramePr>
          <p:nvPr>
            <p:extLst>
              <p:ext uri="{D42A27DB-BD31-4B8C-83A1-F6EECF244321}">
                <p14:modId xmlns:p14="http://schemas.microsoft.com/office/powerpoint/2010/main" xmlns="" val="2221702086"/>
              </p:ext>
            </p:extLst>
          </p:nvPr>
        </p:nvGraphicFramePr>
        <p:xfrm>
          <a:off x="1524000" y="1292846"/>
          <a:ext cx="6096000" cy="1463040"/>
        </p:xfrm>
        <a:graphic>
          <a:graphicData uri="http://schemas.openxmlformats.org/drawingml/2006/table">
            <a:tbl>
              <a:tblPr firstRow="1" bandRow="1">
                <a:tableStyleId>{5C22544A-7EE6-4342-B048-85BDC9FD1C3A}</a:tableStyleId>
              </a:tblPr>
              <a:tblGrid>
                <a:gridCol w="3048000"/>
                <a:gridCol w="3048000"/>
              </a:tblGrid>
              <a:tr h="305439">
                <a:tc>
                  <a:txBody>
                    <a:bodyPr/>
                    <a:lstStyle/>
                    <a:p>
                      <a:r>
                        <a:rPr lang="en-US" dirty="0" smtClean="0"/>
                        <a:t>ACCOUNTING LOSS</a:t>
                      </a:r>
                      <a:endParaRPr lang="en-US" dirty="0"/>
                    </a:p>
                  </a:txBody>
                  <a:tcPr/>
                </a:tc>
                <a:tc>
                  <a:txBody>
                    <a:bodyPr/>
                    <a:lstStyle/>
                    <a:p>
                      <a:r>
                        <a:rPr lang="en-US" dirty="0" smtClean="0"/>
                        <a:t>INCOME</a:t>
                      </a:r>
                      <a:r>
                        <a:rPr lang="en-US" baseline="0" dirty="0" smtClean="0"/>
                        <a:t> TAX PROFIT</a:t>
                      </a:r>
                      <a:endParaRPr lang="en-US" dirty="0"/>
                    </a:p>
                  </a:txBody>
                  <a:tcPr/>
                </a:tc>
              </a:tr>
              <a:tr h="305439">
                <a:tc>
                  <a:txBody>
                    <a:bodyPr/>
                    <a:lstStyle/>
                    <a:p>
                      <a:r>
                        <a:rPr lang="en-US" dirty="0" smtClean="0"/>
                        <a:t>5,00,000</a:t>
                      </a:r>
                      <a:endParaRPr lang="en-US" dirty="0"/>
                    </a:p>
                  </a:txBody>
                  <a:tcPr/>
                </a:tc>
                <a:tc>
                  <a:txBody>
                    <a:bodyPr/>
                    <a:lstStyle/>
                    <a:p>
                      <a:r>
                        <a:rPr lang="en-US" dirty="0" smtClean="0"/>
                        <a:t>5,00,000</a:t>
                      </a:r>
                      <a:endParaRPr lang="en-US" dirty="0"/>
                    </a:p>
                  </a:txBody>
                  <a:tcPr/>
                </a:tc>
              </a:tr>
              <a:tr h="305439">
                <a:tc>
                  <a:txBody>
                    <a:bodyPr/>
                    <a:lstStyle/>
                    <a:p>
                      <a:r>
                        <a:rPr lang="en-US" dirty="0" smtClean="0"/>
                        <a:t>5,50,000</a:t>
                      </a:r>
                      <a:endParaRPr lang="en-US" dirty="0"/>
                    </a:p>
                  </a:txBody>
                  <a:tcPr/>
                </a:tc>
                <a:tc>
                  <a:txBody>
                    <a:bodyPr/>
                    <a:lstStyle/>
                    <a:p>
                      <a:r>
                        <a:rPr lang="en-US" dirty="0" smtClean="0"/>
                        <a:t>4,25,000</a:t>
                      </a:r>
                      <a:endParaRPr lang="en-US" dirty="0"/>
                    </a:p>
                  </a:txBody>
                  <a:tcPr/>
                </a:tc>
              </a:tr>
              <a:tr h="305439">
                <a:tc>
                  <a:txBody>
                    <a:bodyPr/>
                    <a:lstStyle/>
                    <a:p>
                      <a:r>
                        <a:rPr lang="en-US" dirty="0" smtClean="0"/>
                        <a:t>(50,000)</a:t>
                      </a:r>
                      <a:endParaRPr lang="en-US" dirty="0"/>
                    </a:p>
                  </a:txBody>
                  <a:tcPr/>
                </a:tc>
                <a:tc>
                  <a:txBody>
                    <a:bodyPr/>
                    <a:lstStyle/>
                    <a:p>
                      <a:r>
                        <a:rPr lang="en-US" dirty="0" smtClean="0"/>
                        <a:t>75,000</a:t>
                      </a:r>
                      <a:endParaRPr lang="en-US" dirty="0"/>
                    </a:p>
                  </a:txBody>
                  <a:tcPr/>
                </a:tc>
              </a:tr>
            </a:tbl>
          </a:graphicData>
        </a:graphic>
      </p:graphicFrame>
    </p:spTree>
    <p:extLst>
      <p:ext uri="{BB962C8B-B14F-4D97-AF65-F5344CB8AC3E}">
        <p14:creationId xmlns:p14="http://schemas.microsoft.com/office/powerpoint/2010/main" xmlns="" val="1583957391"/>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fade">
                                      <p:cBhvr>
                                        <p:cTn id="16" dur="500"/>
                                        <p:tgtEl>
                                          <p:spTgt spid="4">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5"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2000"/>
                                        <p:tgtEl>
                                          <p:spTgt spid="5"/>
                                        </p:tgtEl>
                                      </p:cBhvr>
                                    </p:animEffect>
                                    <p:anim calcmode="lin" valueType="num">
                                      <p:cBhvr>
                                        <p:cTn id="22" dur="2000" fill="hold"/>
                                        <p:tgtEl>
                                          <p:spTgt spid="5"/>
                                        </p:tgtEl>
                                        <p:attrNameLst>
                                          <p:attrName>style.rotation</p:attrName>
                                        </p:attrNameLst>
                                      </p:cBhvr>
                                      <p:tavLst>
                                        <p:tav tm="0">
                                          <p:val>
                                            <p:fltVal val="720"/>
                                          </p:val>
                                        </p:tav>
                                        <p:tav tm="100000">
                                          <p:val>
                                            <p:fltVal val="0"/>
                                          </p:val>
                                        </p:tav>
                                      </p:tavLst>
                                    </p:anim>
                                    <p:anim calcmode="lin" valueType="num">
                                      <p:cBhvr>
                                        <p:cTn id="23" dur="2000" fill="hold"/>
                                        <p:tgtEl>
                                          <p:spTgt spid="5"/>
                                        </p:tgtEl>
                                        <p:attrNameLst>
                                          <p:attrName>ppt_h</p:attrName>
                                        </p:attrNameLst>
                                      </p:cBhvr>
                                      <p:tavLst>
                                        <p:tav tm="0">
                                          <p:val>
                                            <p:fltVal val="0"/>
                                          </p:val>
                                        </p:tav>
                                        <p:tav tm="100000">
                                          <p:val>
                                            <p:strVal val="#ppt_h"/>
                                          </p:val>
                                        </p:tav>
                                      </p:tavLst>
                                    </p:anim>
                                    <p:anim calcmode="lin" valueType="num">
                                      <p:cBhvr>
                                        <p:cTn id="24" dur="2000" fill="hold"/>
                                        <p:tgtEl>
                                          <p:spTgt spid="5"/>
                                        </p:tgtEl>
                                        <p:attrNameLst>
                                          <p:attrName>ppt_w</p:attrName>
                                        </p:attrNameLst>
                                      </p:cBhvr>
                                      <p:tavLst>
                                        <p:tav tm="0">
                                          <p:val>
                                            <p:fltVal val="0"/>
                                          </p:val>
                                        </p:tav>
                                        <p:tav tm="100000">
                                          <p:val>
                                            <p:strVal val="#ppt_w"/>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anim calcmode="lin" valueType="num">
                                      <p:cBhvr additive="base">
                                        <p:cTn id="2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 calcmode="lin" valueType="num">
                                      <p:cBhvr additive="base">
                                        <p:cTn id="3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 calcmode="lin" valueType="num">
                                      <p:cBhvr additive="base">
                                        <p:cTn id="4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heel(1)">
                                      <p:cBhvr>
                                        <p:cTn id="47" dur="2000"/>
                                        <p:tgtEl>
                                          <p:spTgt spid="3">
                                            <p:txEl>
                                              <p:pRg st="8" end="8"/>
                                            </p:txEl>
                                          </p:spTgt>
                                        </p:tgtEl>
                                      </p:cBhvr>
                                    </p:animEffect>
                                  </p:childTnLst>
                                </p:cTn>
                              </p:par>
                              <p:par>
                                <p:cTn id="48" presetID="21" presetClass="entr" presetSubtype="1" fill="hold" nodeType="withEffect">
                                  <p:stCondLst>
                                    <p:cond delay="0"/>
                                  </p:stCondLst>
                                  <p:childTnLst>
                                    <p:set>
                                      <p:cBhvr>
                                        <p:cTn id="49" dur="1" fill="hold">
                                          <p:stCondLst>
                                            <p:cond delay="0"/>
                                          </p:stCondLst>
                                        </p:cTn>
                                        <p:tgtEl>
                                          <p:spTgt spid="3">
                                            <p:txEl>
                                              <p:pRg st="9" end="9"/>
                                            </p:txEl>
                                          </p:spTgt>
                                        </p:tgtEl>
                                        <p:attrNameLst>
                                          <p:attrName>style.visibility</p:attrName>
                                        </p:attrNameLst>
                                      </p:cBhvr>
                                      <p:to>
                                        <p:strVal val="visible"/>
                                      </p:to>
                                    </p:set>
                                    <p:animEffect transition="in" filter="wheel(1)">
                                      <p:cBhvr>
                                        <p:cTn id="50" dur="2000"/>
                                        <p:tgtEl>
                                          <p:spTgt spid="3">
                                            <p:txEl>
                                              <p:pRg st="9" end="9"/>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additive="base">
                                        <p:cTn id="5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533400"/>
          </a:xfrm>
        </p:spPr>
        <p:txBody>
          <a:bodyPr>
            <a:normAutofit fontScale="90000"/>
          </a:bodyPr>
          <a:lstStyle/>
          <a:p>
            <a:pPr algn="ctr"/>
            <a:r>
              <a:rPr lang="en-US" sz="2700" b="1" u="sng" dirty="0">
                <a:solidFill>
                  <a:schemeClr val="tx1"/>
                </a:solidFill>
              </a:rPr>
              <a:t>5</a:t>
            </a:r>
            <a:r>
              <a:rPr lang="en-US" b="1" u="sng" dirty="0" smtClean="0">
                <a:solidFill>
                  <a:schemeClr val="tx1"/>
                </a:solidFill>
              </a:rPr>
              <a:t>.Accounting </a:t>
            </a:r>
            <a:r>
              <a:rPr lang="en-US" sz="2400" b="1" u="sng" dirty="0" smtClean="0">
                <a:solidFill>
                  <a:schemeClr val="tx1"/>
                </a:solidFill>
              </a:rPr>
              <a:t>LOSS</a:t>
            </a:r>
            <a:r>
              <a:rPr lang="en-US" b="1" u="sng" dirty="0" smtClean="0">
                <a:solidFill>
                  <a:schemeClr val="tx1"/>
                </a:solidFill>
              </a:rPr>
              <a:t>  &gt;  income tax </a:t>
            </a:r>
            <a:r>
              <a:rPr lang="en-US" sz="2400" b="1" u="sng" dirty="0" smtClean="0">
                <a:solidFill>
                  <a:schemeClr val="tx1"/>
                </a:solidFill>
              </a:rPr>
              <a:t>LOSS</a:t>
            </a:r>
            <a:endParaRPr lang="en-US" b="1" u="sng" dirty="0">
              <a:solidFill>
                <a:schemeClr val="tx1"/>
              </a:solidFill>
            </a:endParaRPr>
          </a:p>
        </p:txBody>
      </p:sp>
      <p:sp>
        <p:nvSpPr>
          <p:cNvPr id="3" name="TextBox 2"/>
          <p:cNvSpPr txBox="1"/>
          <p:nvPr/>
        </p:nvSpPr>
        <p:spPr>
          <a:xfrm>
            <a:off x="152400" y="3581400"/>
            <a:ext cx="8839200" cy="2631490"/>
          </a:xfrm>
          <a:prstGeom prst="rect">
            <a:avLst/>
          </a:prstGeom>
          <a:noFill/>
        </p:spPr>
        <p:txBody>
          <a:bodyPr wrap="square" rtlCol="0">
            <a:spAutoFit/>
          </a:bodyPr>
          <a:lstStyle/>
          <a:p>
            <a:pPr marL="285750" indent="-285750" algn="just">
              <a:buFont typeface="Arial" pitchFamily="34" charset="0"/>
              <a:buChar char="•"/>
            </a:pPr>
            <a:r>
              <a:rPr lang="en-US" sz="1500" b="1" dirty="0" smtClean="0">
                <a:solidFill>
                  <a:schemeClr val="accent4">
                    <a:lumMod val="50000"/>
                  </a:schemeClr>
                </a:solidFill>
              </a:rPr>
              <a:t>TAX SAVINGS WILL BE LOWER IN EARLIER YEARS AS PER TAX LAWS. HOWEVER IT WILL BE MORE AS PER ACCOUNTING TREATMENT.</a:t>
            </a:r>
          </a:p>
          <a:p>
            <a:pPr marL="285750" indent="-285750" algn="just">
              <a:buFont typeface="Arial" pitchFamily="34" charset="0"/>
              <a:buChar char="•"/>
            </a:pPr>
            <a:endParaRPr lang="en-US" sz="1500" b="1" dirty="0" smtClean="0">
              <a:solidFill>
                <a:schemeClr val="accent4">
                  <a:lumMod val="50000"/>
                </a:schemeClr>
              </a:solidFill>
            </a:endParaRPr>
          </a:p>
          <a:p>
            <a:pPr marL="285750" indent="-285750" algn="just">
              <a:buFont typeface="Arial" pitchFamily="34" charset="0"/>
              <a:buChar char="•"/>
            </a:pPr>
            <a:r>
              <a:rPr lang="en-US" sz="1500" b="1" dirty="0" smtClean="0">
                <a:solidFill>
                  <a:schemeClr val="accent4">
                    <a:lumMod val="50000"/>
                  </a:schemeClr>
                </a:solidFill>
              </a:rPr>
              <a:t>THUS TAX ON INCOME TAX PROFIT WILL BE MORE AS COMPARED TO ACCOUNTING POINT OF VIEW. </a:t>
            </a:r>
          </a:p>
          <a:p>
            <a:pPr marL="285750" indent="-285750" algn="just">
              <a:buFont typeface="Arial" pitchFamily="34" charset="0"/>
              <a:buChar char="•"/>
            </a:pPr>
            <a:endParaRPr lang="en-US" sz="1500" b="1" dirty="0">
              <a:solidFill>
                <a:schemeClr val="accent4">
                  <a:lumMod val="50000"/>
                </a:schemeClr>
              </a:solidFill>
            </a:endParaRPr>
          </a:p>
          <a:p>
            <a:pPr marL="285750" indent="-285750">
              <a:buFont typeface="Arial" pitchFamily="34" charset="0"/>
              <a:buChar char="•"/>
            </a:pPr>
            <a:r>
              <a:rPr lang="en-US" sz="1500" b="1" dirty="0" smtClean="0">
                <a:solidFill>
                  <a:schemeClr val="accent4">
                    <a:lumMod val="50000"/>
                  </a:schemeClr>
                </a:solidFill>
              </a:rPr>
              <a:t>HENCE IT WOULD RESULT IN </a:t>
            </a:r>
            <a:r>
              <a:rPr lang="en-US" sz="1500" b="1" u="sng" dirty="0" smtClean="0">
                <a:solidFill>
                  <a:schemeClr val="accent1">
                    <a:lumMod val="75000"/>
                  </a:schemeClr>
                </a:solidFill>
              </a:rPr>
              <a:t>DEFERRED TAX ASSET &amp; ASSET</a:t>
            </a:r>
          </a:p>
          <a:p>
            <a:endParaRPr lang="en-US" sz="1500" b="1" u="sng" dirty="0">
              <a:solidFill>
                <a:schemeClr val="accent1">
                  <a:lumMod val="75000"/>
                </a:schemeClr>
              </a:solidFill>
            </a:endParaRPr>
          </a:p>
          <a:p>
            <a:pPr marL="285750" indent="-285750">
              <a:buFont typeface="Arial" pitchFamily="34" charset="0"/>
              <a:buChar char="•"/>
            </a:pPr>
            <a:r>
              <a:rPr lang="en-US" sz="1500" b="1" dirty="0">
                <a:solidFill>
                  <a:schemeClr val="accent1">
                    <a:lumMod val="50000"/>
                  </a:schemeClr>
                </a:solidFill>
              </a:rPr>
              <a:t>Deferred Tax </a:t>
            </a:r>
            <a:r>
              <a:rPr lang="en-US" sz="1500" b="1" dirty="0" smtClean="0">
                <a:solidFill>
                  <a:schemeClr val="accent1">
                    <a:lumMod val="50000"/>
                  </a:schemeClr>
                </a:solidFill>
              </a:rPr>
              <a:t>Calculation = </a:t>
            </a:r>
            <a:r>
              <a:rPr lang="en-US" sz="1500" b="1" dirty="0">
                <a:solidFill>
                  <a:schemeClr val="accent1">
                    <a:lumMod val="50000"/>
                  </a:schemeClr>
                </a:solidFill>
              </a:rPr>
              <a:t>Rs</a:t>
            </a:r>
            <a:r>
              <a:rPr lang="en-US" sz="1500" b="1" dirty="0" smtClean="0">
                <a:solidFill>
                  <a:schemeClr val="accent1">
                    <a:lumMod val="50000"/>
                  </a:schemeClr>
                </a:solidFill>
              </a:rPr>
              <a:t>.(6,25,000-6,50,000)/(1,25,000-1,50,000</a:t>
            </a:r>
            <a:r>
              <a:rPr lang="en-US" sz="1500" b="1" dirty="0">
                <a:solidFill>
                  <a:schemeClr val="accent1">
                    <a:lumMod val="50000"/>
                  </a:schemeClr>
                </a:solidFill>
              </a:rPr>
              <a:t>)* 30.90% </a:t>
            </a:r>
            <a:endParaRPr lang="en-US" sz="1500" b="1" dirty="0" smtClean="0">
              <a:solidFill>
                <a:schemeClr val="accent1">
                  <a:lumMod val="50000"/>
                </a:schemeClr>
              </a:solidFill>
            </a:endParaRPr>
          </a:p>
          <a:p>
            <a:r>
              <a:rPr lang="en-US" sz="1500" b="1" dirty="0">
                <a:solidFill>
                  <a:schemeClr val="accent1">
                    <a:lumMod val="50000"/>
                  </a:schemeClr>
                </a:solidFill>
              </a:rPr>
              <a:t>	</a:t>
            </a:r>
            <a:r>
              <a:rPr lang="en-US" sz="1500" b="1" dirty="0" smtClean="0">
                <a:solidFill>
                  <a:schemeClr val="accent1">
                    <a:lumMod val="50000"/>
                  </a:schemeClr>
                </a:solidFill>
              </a:rPr>
              <a:t>	         </a:t>
            </a:r>
            <a:r>
              <a:rPr lang="en-US" sz="1500" b="1" dirty="0" smtClean="0">
                <a:solidFill>
                  <a:schemeClr val="accent1">
                    <a:lumMod val="50000"/>
                  </a:schemeClr>
                </a:solidFill>
              </a:rPr>
              <a:t>           </a:t>
            </a:r>
            <a:r>
              <a:rPr lang="en-US" sz="1500" b="1" dirty="0" smtClean="0">
                <a:solidFill>
                  <a:schemeClr val="accent1">
                    <a:lumMod val="50000"/>
                  </a:schemeClr>
                </a:solidFill>
              </a:rPr>
              <a:t>= Rs. 7,725/-</a:t>
            </a:r>
          </a:p>
          <a:p>
            <a:r>
              <a:rPr lang="en-US" sz="1500" b="1" dirty="0">
                <a:solidFill>
                  <a:schemeClr val="accent1">
                    <a:lumMod val="50000"/>
                  </a:schemeClr>
                </a:solidFill>
              </a:rPr>
              <a:t>	</a:t>
            </a:r>
            <a:r>
              <a:rPr lang="en-US" sz="1500" b="1" dirty="0" smtClean="0">
                <a:solidFill>
                  <a:schemeClr val="accent1">
                    <a:lumMod val="50000"/>
                  </a:schemeClr>
                </a:solidFill>
              </a:rPr>
              <a:t>	 	</a:t>
            </a:r>
            <a:r>
              <a:rPr lang="en-US" sz="1500" b="1" dirty="0" smtClean="0">
                <a:solidFill>
                  <a:schemeClr val="accent1">
                    <a:lumMod val="50000"/>
                  </a:schemeClr>
                </a:solidFill>
              </a:rPr>
              <a:t>    </a:t>
            </a:r>
            <a:r>
              <a:rPr lang="en-US" sz="1500" b="1" dirty="0" smtClean="0">
                <a:solidFill>
                  <a:schemeClr val="accent1">
                    <a:lumMod val="50000"/>
                  </a:schemeClr>
                </a:solidFill>
              </a:rPr>
              <a:t>&amp; Rs. 6,25,000 * 30.9% = Rs.1,93,125/-</a:t>
            </a:r>
            <a:endParaRPr lang="en-US" sz="1500" b="1" dirty="0">
              <a:solidFill>
                <a:schemeClr val="accent1">
                  <a:lumMod val="50000"/>
                </a:schemeClr>
              </a:solidFill>
            </a:endParaRPr>
          </a:p>
        </p:txBody>
      </p:sp>
      <p:sp>
        <p:nvSpPr>
          <p:cNvPr id="4" name="TextBox 3"/>
          <p:cNvSpPr txBox="1"/>
          <p:nvPr/>
        </p:nvSpPr>
        <p:spPr>
          <a:xfrm>
            <a:off x="609600" y="838200"/>
            <a:ext cx="7239000" cy="369332"/>
          </a:xfrm>
          <a:prstGeom prst="rect">
            <a:avLst/>
          </a:prstGeom>
          <a:noFill/>
        </p:spPr>
        <p:txBody>
          <a:bodyPr wrap="square" rtlCol="0">
            <a:spAutoFit/>
          </a:bodyPr>
          <a:lstStyle/>
          <a:p>
            <a:r>
              <a:rPr lang="en-US" b="1" u="sng" dirty="0" smtClean="0"/>
              <a:t>EXAMPLE:-</a:t>
            </a:r>
          </a:p>
        </p:txBody>
      </p:sp>
      <p:graphicFrame>
        <p:nvGraphicFramePr>
          <p:cNvPr id="5" name="Table 4"/>
          <p:cNvGraphicFramePr>
            <a:graphicFrameLocks noGrp="1"/>
          </p:cNvGraphicFramePr>
          <p:nvPr>
            <p:extLst>
              <p:ext uri="{D42A27DB-BD31-4B8C-83A1-F6EECF244321}">
                <p14:modId xmlns:p14="http://schemas.microsoft.com/office/powerpoint/2010/main" xmlns="" val="3539806475"/>
              </p:ext>
            </p:extLst>
          </p:nvPr>
        </p:nvGraphicFramePr>
        <p:xfrm>
          <a:off x="1967346" y="1295400"/>
          <a:ext cx="5181600" cy="2194560"/>
        </p:xfrm>
        <a:graphic>
          <a:graphicData uri="http://schemas.openxmlformats.org/drawingml/2006/table">
            <a:tbl>
              <a:tblPr firstRow="1" bandRow="1">
                <a:tableStyleId>{5C22544A-7EE6-4342-B048-85BDC9FD1C3A}</a:tableStyleId>
              </a:tblPr>
              <a:tblGrid>
                <a:gridCol w="2590800"/>
                <a:gridCol w="2590800"/>
              </a:tblGrid>
              <a:tr h="330200">
                <a:tc>
                  <a:txBody>
                    <a:bodyPr/>
                    <a:lstStyle/>
                    <a:p>
                      <a:pPr algn="ctr"/>
                      <a:r>
                        <a:rPr lang="en-US" dirty="0" smtClean="0"/>
                        <a:t>ACCOUNTING</a:t>
                      </a:r>
                      <a:endParaRPr lang="en-US" dirty="0"/>
                    </a:p>
                  </a:txBody>
                  <a:tcPr/>
                </a:tc>
                <a:tc>
                  <a:txBody>
                    <a:bodyPr/>
                    <a:lstStyle/>
                    <a:p>
                      <a:pPr algn="ctr"/>
                      <a:r>
                        <a:rPr lang="en-US" dirty="0" smtClean="0"/>
                        <a:t>INCOME</a:t>
                      </a:r>
                      <a:r>
                        <a:rPr lang="en-US" baseline="0" dirty="0" smtClean="0"/>
                        <a:t> TAX</a:t>
                      </a:r>
                      <a:endParaRPr lang="en-US" dirty="0"/>
                    </a:p>
                  </a:txBody>
                  <a:tcPr/>
                </a:tc>
              </a:tr>
              <a:tr h="330200">
                <a:tc>
                  <a:txBody>
                    <a:bodyPr/>
                    <a:lstStyle/>
                    <a:p>
                      <a:r>
                        <a:rPr lang="en-US" dirty="0" smtClean="0"/>
                        <a:t>(5,00,000)</a:t>
                      </a:r>
                      <a:endParaRPr lang="en-US" dirty="0"/>
                    </a:p>
                  </a:txBody>
                  <a:tcPr/>
                </a:tc>
                <a:tc>
                  <a:txBody>
                    <a:bodyPr/>
                    <a:lstStyle/>
                    <a:p>
                      <a:r>
                        <a:rPr lang="en-US" dirty="0" smtClean="0"/>
                        <a:t>(5,00,000)</a:t>
                      </a:r>
                      <a:endParaRPr lang="en-US" dirty="0"/>
                    </a:p>
                  </a:txBody>
                  <a:tcPr/>
                </a:tc>
              </a:tr>
              <a:tr h="330200">
                <a:tc>
                  <a:txBody>
                    <a:bodyPr/>
                    <a:lstStyle/>
                    <a:p>
                      <a:r>
                        <a:rPr lang="en-US" dirty="0" smtClean="0"/>
                        <a:t>(1,50,000)</a:t>
                      </a:r>
                      <a:endParaRPr lang="en-US" dirty="0"/>
                    </a:p>
                  </a:txBody>
                  <a:tcPr/>
                </a:tc>
                <a:tc>
                  <a:txBody>
                    <a:bodyPr/>
                    <a:lstStyle/>
                    <a:p>
                      <a:r>
                        <a:rPr lang="en-US" dirty="0" smtClean="0"/>
                        <a:t>(1,25,000)</a:t>
                      </a:r>
                      <a:endParaRPr lang="en-US" dirty="0"/>
                    </a:p>
                  </a:txBody>
                  <a:tcPr/>
                </a:tc>
              </a:tr>
              <a:tr h="330200">
                <a:tc>
                  <a:txBody>
                    <a:bodyPr/>
                    <a:lstStyle/>
                    <a:p>
                      <a:r>
                        <a:rPr lang="en-US" dirty="0" smtClean="0"/>
                        <a:t>(6,50,000)</a:t>
                      </a:r>
                      <a:endParaRPr lang="en-US" dirty="0"/>
                    </a:p>
                  </a:txBody>
                  <a:tcPr/>
                </a:tc>
                <a:tc>
                  <a:txBody>
                    <a:bodyPr/>
                    <a:lstStyle/>
                    <a:p>
                      <a:r>
                        <a:rPr lang="en-US" dirty="0" smtClean="0"/>
                        <a:t>(6,25,000)</a:t>
                      </a:r>
                      <a:endParaRPr lang="en-US" dirty="0"/>
                    </a:p>
                  </a:txBody>
                  <a:tcPr/>
                </a:tc>
              </a:tr>
              <a:tr h="330200">
                <a:tc>
                  <a:txBody>
                    <a:bodyPr/>
                    <a:lstStyle/>
                    <a:p>
                      <a:r>
                        <a:rPr lang="en-US" dirty="0" smtClean="0"/>
                        <a:t> 7,00,000</a:t>
                      </a:r>
                      <a:r>
                        <a:rPr lang="en-US" baseline="0" dirty="0" smtClean="0"/>
                        <a:t> (In Future)</a:t>
                      </a:r>
                      <a:r>
                        <a:rPr lang="en-US" dirty="0" smtClean="0"/>
                        <a:t>  </a:t>
                      </a:r>
                      <a:endParaRPr lang="en-US" dirty="0"/>
                    </a:p>
                  </a:txBody>
                  <a:tcPr/>
                </a:tc>
                <a:tc>
                  <a:txBody>
                    <a:bodyPr/>
                    <a:lstStyle/>
                    <a:p>
                      <a:r>
                        <a:rPr lang="en-US" dirty="0" smtClean="0"/>
                        <a:t> 7,00,000</a:t>
                      </a:r>
                      <a:r>
                        <a:rPr lang="en-US" baseline="0" dirty="0" smtClean="0"/>
                        <a:t> (In Future)</a:t>
                      </a:r>
                      <a:r>
                        <a:rPr lang="en-US" dirty="0" smtClean="0"/>
                        <a:t> </a:t>
                      </a:r>
                      <a:endParaRPr lang="en-US" dirty="0"/>
                    </a:p>
                  </a:txBody>
                  <a:tcPr/>
                </a:tc>
              </a:tr>
              <a:tr h="330200">
                <a:tc>
                  <a:txBody>
                    <a:bodyPr/>
                    <a:lstStyle/>
                    <a:p>
                      <a:r>
                        <a:rPr lang="en-US" dirty="0" smtClean="0"/>
                        <a:t> 50,000</a:t>
                      </a:r>
                      <a:endParaRPr lang="en-US" dirty="0"/>
                    </a:p>
                  </a:txBody>
                  <a:tcPr/>
                </a:tc>
                <a:tc>
                  <a:txBody>
                    <a:bodyPr/>
                    <a:lstStyle/>
                    <a:p>
                      <a:r>
                        <a:rPr lang="en-US" dirty="0" smtClean="0"/>
                        <a:t> 75,000</a:t>
                      </a:r>
                      <a:endParaRPr lang="en-US" dirty="0"/>
                    </a:p>
                  </a:txBody>
                  <a:tcPr/>
                </a:tc>
              </a:tr>
            </a:tbl>
          </a:graphicData>
        </a:graphic>
      </p:graphicFrame>
    </p:spTree>
    <p:extLst>
      <p:ext uri="{BB962C8B-B14F-4D97-AF65-F5344CB8AC3E}">
        <p14:creationId xmlns:p14="http://schemas.microsoft.com/office/powerpoint/2010/main" xmlns="" val="1270476094"/>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fade">
                                      <p:cBhvr>
                                        <p:cTn id="16" dur="500"/>
                                        <p:tgtEl>
                                          <p:spTgt spid="4">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5"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2000"/>
                                        <p:tgtEl>
                                          <p:spTgt spid="5"/>
                                        </p:tgtEl>
                                      </p:cBhvr>
                                    </p:animEffect>
                                    <p:anim calcmode="lin" valueType="num">
                                      <p:cBhvr>
                                        <p:cTn id="22" dur="2000" fill="hold"/>
                                        <p:tgtEl>
                                          <p:spTgt spid="5"/>
                                        </p:tgtEl>
                                        <p:attrNameLst>
                                          <p:attrName>style.rotation</p:attrName>
                                        </p:attrNameLst>
                                      </p:cBhvr>
                                      <p:tavLst>
                                        <p:tav tm="0">
                                          <p:val>
                                            <p:fltVal val="720"/>
                                          </p:val>
                                        </p:tav>
                                        <p:tav tm="100000">
                                          <p:val>
                                            <p:fltVal val="0"/>
                                          </p:val>
                                        </p:tav>
                                      </p:tavLst>
                                    </p:anim>
                                    <p:anim calcmode="lin" valueType="num">
                                      <p:cBhvr>
                                        <p:cTn id="23" dur="2000" fill="hold"/>
                                        <p:tgtEl>
                                          <p:spTgt spid="5"/>
                                        </p:tgtEl>
                                        <p:attrNameLst>
                                          <p:attrName>ppt_h</p:attrName>
                                        </p:attrNameLst>
                                      </p:cBhvr>
                                      <p:tavLst>
                                        <p:tav tm="0">
                                          <p:val>
                                            <p:fltVal val="0"/>
                                          </p:val>
                                        </p:tav>
                                        <p:tav tm="100000">
                                          <p:val>
                                            <p:strVal val="#ppt_h"/>
                                          </p:val>
                                        </p:tav>
                                      </p:tavLst>
                                    </p:anim>
                                    <p:anim calcmode="lin" valueType="num">
                                      <p:cBhvr>
                                        <p:cTn id="24" dur="2000" fill="hold"/>
                                        <p:tgtEl>
                                          <p:spTgt spid="5"/>
                                        </p:tgtEl>
                                        <p:attrNameLst>
                                          <p:attrName>ppt_w</p:attrName>
                                        </p:attrNameLst>
                                      </p:cBhvr>
                                      <p:tavLst>
                                        <p:tav tm="0">
                                          <p:val>
                                            <p:fltVal val="0"/>
                                          </p:val>
                                        </p:tav>
                                        <p:tav tm="100000">
                                          <p:val>
                                            <p:strVal val="#ppt_w"/>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anim calcmode="lin" valueType="num">
                                      <p:cBhvr additive="base">
                                        <p:cTn id="2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 calcmode="lin" valueType="num">
                                      <p:cBhvr additive="base">
                                        <p:cTn id="3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1" presetClass="entr" presetSubtype="1"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wheel(1)">
                                      <p:cBhvr>
                                        <p:cTn id="41" dur="2000"/>
                                        <p:tgtEl>
                                          <p:spTgt spid="3">
                                            <p:txEl>
                                              <p:pRg st="6" end="6"/>
                                            </p:txEl>
                                          </p:spTgt>
                                        </p:tgtEl>
                                      </p:cBhvr>
                                    </p:animEffect>
                                  </p:childTnLst>
                                </p:cTn>
                              </p:par>
                              <p:par>
                                <p:cTn id="42" presetID="21" presetClass="entr" presetSubtype="1"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wheel(1)">
                                      <p:cBhvr>
                                        <p:cTn id="44" dur="2000"/>
                                        <p:tgtEl>
                                          <p:spTgt spid="3">
                                            <p:txEl>
                                              <p:pRg st="7" end="7"/>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anim calcmode="lin" valueType="num">
                                      <p:cBhvr>
                                        <p:cTn id="49"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51" dur="500"/>
                                        <p:tgtEl>
                                          <p:spTgt spid="3">
                                            <p:txEl>
                                              <p:pRg st="4" end="4"/>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1" presetClass="entr" presetSubtype="8" fill="hold"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wheel(8)">
                                      <p:cBhvr>
                                        <p:cTn id="56"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533400"/>
          </a:xfrm>
        </p:spPr>
        <p:txBody>
          <a:bodyPr>
            <a:normAutofit fontScale="90000"/>
          </a:bodyPr>
          <a:lstStyle/>
          <a:p>
            <a:pPr algn="ctr"/>
            <a:r>
              <a:rPr lang="en-US" sz="2700" b="1" dirty="0">
                <a:solidFill>
                  <a:schemeClr val="tx1"/>
                </a:solidFill>
              </a:rPr>
              <a:t>6</a:t>
            </a:r>
            <a:r>
              <a:rPr lang="en-US" b="1" dirty="0" smtClean="0">
                <a:solidFill>
                  <a:schemeClr val="tx1"/>
                </a:solidFill>
              </a:rPr>
              <a:t>.Accounting </a:t>
            </a:r>
            <a:r>
              <a:rPr lang="en-US" sz="2400" b="1" dirty="0" smtClean="0">
                <a:solidFill>
                  <a:schemeClr val="tx1"/>
                </a:solidFill>
              </a:rPr>
              <a:t>LOSS</a:t>
            </a:r>
            <a:r>
              <a:rPr lang="en-US" b="1" dirty="0" smtClean="0">
                <a:solidFill>
                  <a:schemeClr val="tx1"/>
                </a:solidFill>
              </a:rPr>
              <a:t>  &lt;  income tax </a:t>
            </a:r>
            <a:r>
              <a:rPr lang="en-US" sz="2700" b="1" dirty="0" smtClean="0">
                <a:solidFill>
                  <a:schemeClr val="tx1"/>
                </a:solidFill>
              </a:rPr>
              <a:t>LOSS</a:t>
            </a:r>
            <a:endParaRPr lang="en-US" sz="2700" b="1" dirty="0">
              <a:solidFill>
                <a:schemeClr val="tx1"/>
              </a:solidFill>
            </a:endParaRPr>
          </a:p>
        </p:txBody>
      </p:sp>
      <p:sp>
        <p:nvSpPr>
          <p:cNvPr id="3" name="TextBox 2"/>
          <p:cNvSpPr txBox="1"/>
          <p:nvPr/>
        </p:nvSpPr>
        <p:spPr>
          <a:xfrm>
            <a:off x="207818" y="3536638"/>
            <a:ext cx="8707582" cy="2631490"/>
          </a:xfrm>
          <a:prstGeom prst="rect">
            <a:avLst/>
          </a:prstGeom>
          <a:noFill/>
        </p:spPr>
        <p:txBody>
          <a:bodyPr wrap="square" rtlCol="0">
            <a:spAutoFit/>
          </a:bodyPr>
          <a:lstStyle/>
          <a:p>
            <a:pPr marL="285750" indent="-285750" algn="just">
              <a:buFont typeface="Arial" pitchFamily="34" charset="0"/>
              <a:buChar char="•"/>
            </a:pPr>
            <a:r>
              <a:rPr lang="en-US" sz="1500" b="1" dirty="0">
                <a:solidFill>
                  <a:schemeClr val="accent4">
                    <a:lumMod val="50000"/>
                  </a:schemeClr>
                </a:solidFill>
              </a:rPr>
              <a:t>TAX SAVINGS WILL BE </a:t>
            </a:r>
            <a:r>
              <a:rPr lang="en-US" sz="1500" b="1" dirty="0" smtClean="0">
                <a:solidFill>
                  <a:schemeClr val="accent4">
                    <a:lumMod val="50000"/>
                  </a:schemeClr>
                </a:solidFill>
              </a:rPr>
              <a:t>HIGHER </a:t>
            </a:r>
            <a:r>
              <a:rPr lang="en-US" sz="1500" b="1" dirty="0">
                <a:solidFill>
                  <a:schemeClr val="accent4">
                    <a:lumMod val="50000"/>
                  </a:schemeClr>
                </a:solidFill>
              </a:rPr>
              <a:t>IN EARLIER YEARS AS PER TAX LAWS. HOWEVER IT WILL BE </a:t>
            </a:r>
            <a:r>
              <a:rPr lang="en-US" sz="1500" b="1" dirty="0" smtClean="0">
                <a:solidFill>
                  <a:schemeClr val="accent4">
                    <a:lumMod val="50000"/>
                  </a:schemeClr>
                </a:solidFill>
              </a:rPr>
              <a:t>LESS </a:t>
            </a:r>
            <a:r>
              <a:rPr lang="en-US" sz="1500" b="1" dirty="0">
                <a:solidFill>
                  <a:schemeClr val="accent4">
                    <a:lumMod val="50000"/>
                  </a:schemeClr>
                </a:solidFill>
              </a:rPr>
              <a:t>AS PER ACCOUNTING TREATMENT.</a:t>
            </a:r>
          </a:p>
          <a:p>
            <a:pPr marL="285750" indent="-285750" algn="just">
              <a:buFont typeface="Arial" pitchFamily="34" charset="0"/>
              <a:buChar char="•"/>
            </a:pPr>
            <a:endParaRPr lang="en-US" sz="1500" b="1" dirty="0" smtClean="0">
              <a:solidFill>
                <a:schemeClr val="accent4">
                  <a:lumMod val="50000"/>
                </a:schemeClr>
              </a:solidFill>
            </a:endParaRPr>
          </a:p>
          <a:p>
            <a:pPr marL="285750" indent="-285750" algn="just">
              <a:buFont typeface="Arial" pitchFamily="34" charset="0"/>
              <a:buChar char="•"/>
            </a:pPr>
            <a:r>
              <a:rPr lang="en-US" sz="1500" b="1" dirty="0" smtClean="0">
                <a:solidFill>
                  <a:schemeClr val="accent4">
                    <a:lumMod val="50000"/>
                  </a:schemeClr>
                </a:solidFill>
              </a:rPr>
              <a:t>THUS </a:t>
            </a:r>
            <a:r>
              <a:rPr lang="en-US" sz="1500" b="1" dirty="0">
                <a:solidFill>
                  <a:schemeClr val="accent4">
                    <a:lumMod val="50000"/>
                  </a:schemeClr>
                </a:solidFill>
              </a:rPr>
              <a:t>TAX ON </a:t>
            </a:r>
            <a:r>
              <a:rPr lang="en-US" sz="1500" b="1" dirty="0" smtClean="0">
                <a:solidFill>
                  <a:schemeClr val="accent4">
                    <a:lumMod val="50000"/>
                  </a:schemeClr>
                </a:solidFill>
              </a:rPr>
              <a:t>ACCOUNTING PROFIT </a:t>
            </a:r>
            <a:r>
              <a:rPr lang="en-US" sz="1500" b="1" dirty="0">
                <a:solidFill>
                  <a:schemeClr val="accent4">
                    <a:lumMod val="50000"/>
                  </a:schemeClr>
                </a:solidFill>
              </a:rPr>
              <a:t>WILL BE MORE AS COMPARED TO </a:t>
            </a:r>
            <a:r>
              <a:rPr lang="en-US" sz="1500" b="1" dirty="0" smtClean="0">
                <a:solidFill>
                  <a:schemeClr val="accent4">
                    <a:lumMod val="50000"/>
                  </a:schemeClr>
                </a:solidFill>
              </a:rPr>
              <a:t>INCOME TAX POINT </a:t>
            </a:r>
            <a:r>
              <a:rPr lang="en-US" sz="1500" b="1" dirty="0">
                <a:solidFill>
                  <a:schemeClr val="accent4">
                    <a:lumMod val="50000"/>
                  </a:schemeClr>
                </a:solidFill>
              </a:rPr>
              <a:t>OF VIEW. </a:t>
            </a:r>
            <a:endParaRPr lang="en-US" sz="1500" b="1" dirty="0" smtClean="0">
              <a:solidFill>
                <a:schemeClr val="accent4">
                  <a:lumMod val="50000"/>
                </a:schemeClr>
              </a:solidFill>
            </a:endParaRPr>
          </a:p>
          <a:p>
            <a:pPr marL="285750" indent="-285750">
              <a:buFont typeface="Arial" pitchFamily="34" charset="0"/>
              <a:buChar char="•"/>
            </a:pPr>
            <a:endParaRPr lang="en-US" sz="1500" b="1" dirty="0">
              <a:solidFill>
                <a:schemeClr val="accent4">
                  <a:lumMod val="50000"/>
                </a:schemeClr>
              </a:solidFill>
            </a:endParaRPr>
          </a:p>
          <a:p>
            <a:pPr marL="285750" indent="-285750">
              <a:buFont typeface="Arial" pitchFamily="34" charset="0"/>
              <a:buChar char="•"/>
            </a:pPr>
            <a:r>
              <a:rPr lang="en-US" sz="1500" b="1" dirty="0" smtClean="0">
                <a:solidFill>
                  <a:schemeClr val="accent4">
                    <a:lumMod val="50000"/>
                  </a:schemeClr>
                </a:solidFill>
              </a:rPr>
              <a:t>HENCE IT WOULD RESULT IN </a:t>
            </a:r>
            <a:r>
              <a:rPr lang="en-US" sz="1500" b="1" u="sng" dirty="0" smtClean="0">
                <a:solidFill>
                  <a:schemeClr val="accent1">
                    <a:lumMod val="75000"/>
                  </a:schemeClr>
                </a:solidFill>
              </a:rPr>
              <a:t>DEFERRED TAX LIABILITY &amp; ASSET</a:t>
            </a:r>
          </a:p>
          <a:p>
            <a:endParaRPr lang="en-US" sz="1500" b="1" u="sng" dirty="0">
              <a:solidFill>
                <a:schemeClr val="accent1">
                  <a:lumMod val="75000"/>
                </a:schemeClr>
              </a:solidFill>
            </a:endParaRPr>
          </a:p>
          <a:p>
            <a:pPr marL="285750" indent="-285750">
              <a:buFont typeface="Arial" pitchFamily="34" charset="0"/>
              <a:buChar char="•"/>
            </a:pPr>
            <a:r>
              <a:rPr lang="en-US" sz="1500" b="1" dirty="0">
                <a:solidFill>
                  <a:schemeClr val="accent1">
                    <a:lumMod val="50000"/>
                  </a:schemeClr>
                </a:solidFill>
              </a:rPr>
              <a:t>Deferred Tax </a:t>
            </a:r>
            <a:r>
              <a:rPr lang="en-US" sz="1500" b="1" dirty="0" smtClean="0">
                <a:solidFill>
                  <a:schemeClr val="accent1">
                    <a:lumMod val="50000"/>
                  </a:schemeClr>
                </a:solidFill>
              </a:rPr>
              <a:t>Calculation = </a:t>
            </a:r>
            <a:r>
              <a:rPr lang="en-US" sz="1500" b="1" dirty="0">
                <a:solidFill>
                  <a:schemeClr val="accent1">
                    <a:lumMod val="50000"/>
                  </a:schemeClr>
                </a:solidFill>
              </a:rPr>
              <a:t>Rs</a:t>
            </a:r>
            <a:r>
              <a:rPr lang="en-US" sz="1500" b="1" dirty="0" smtClean="0">
                <a:solidFill>
                  <a:schemeClr val="accent1">
                    <a:lumMod val="50000"/>
                  </a:schemeClr>
                </a:solidFill>
              </a:rPr>
              <a:t>.(150,000-1,25,000)/(6,50,000-6,25,000</a:t>
            </a:r>
            <a:r>
              <a:rPr lang="en-US" sz="1500" b="1" dirty="0">
                <a:solidFill>
                  <a:schemeClr val="accent1">
                    <a:lumMod val="50000"/>
                  </a:schemeClr>
                </a:solidFill>
              </a:rPr>
              <a:t>)* 30.90% </a:t>
            </a:r>
            <a:endParaRPr lang="en-US" sz="1500" b="1" dirty="0" smtClean="0">
              <a:solidFill>
                <a:schemeClr val="accent1">
                  <a:lumMod val="50000"/>
                </a:schemeClr>
              </a:solidFill>
            </a:endParaRPr>
          </a:p>
          <a:p>
            <a:r>
              <a:rPr lang="en-US" sz="1500" b="1" dirty="0">
                <a:solidFill>
                  <a:schemeClr val="accent1">
                    <a:lumMod val="50000"/>
                  </a:schemeClr>
                </a:solidFill>
              </a:rPr>
              <a:t>	</a:t>
            </a:r>
            <a:r>
              <a:rPr lang="en-US" sz="1500" b="1" dirty="0" smtClean="0">
                <a:solidFill>
                  <a:schemeClr val="accent1">
                    <a:lumMod val="50000"/>
                  </a:schemeClr>
                </a:solidFill>
              </a:rPr>
              <a:t>	                   </a:t>
            </a:r>
            <a:r>
              <a:rPr lang="en-US" sz="1500" b="1" dirty="0" smtClean="0">
                <a:solidFill>
                  <a:schemeClr val="accent1">
                    <a:lumMod val="50000"/>
                  </a:schemeClr>
                </a:solidFill>
              </a:rPr>
              <a:t> = </a:t>
            </a:r>
            <a:r>
              <a:rPr lang="en-US" sz="1500" b="1" dirty="0" smtClean="0">
                <a:solidFill>
                  <a:schemeClr val="accent1">
                    <a:lumMod val="50000"/>
                  </a:schemeClr>
                </a:solidFill>
              </a:rPr>
              <a:t>Rs.7,725/-</a:t>
            </a:r>
          </a:p>
          <a:p>
            <a:r>
              <a:rPr lang="en-US" sz="1500" b="1" dirty="0">
                <a:solidFill>
                  <a:schemeClr val="accent1">
                    <a:lumMod val="50000"/>
                  </a:schemeClr>
                </a:solidFill>
              </a:rPr>
              <a:t>	</a:t>
            </a:r>
            <a:r>
              <a:rPr lang="en-US" sz="1500" b="1" dirty="0" smtClean="0">
                <a:solidFill>
                  <a:schemeClr val="accent1">
                    <a:lumMod val="50000"/>
                  </a:schemeClr>
                </a:solidFill>
              </a:rPr>
              <a:t>		   &amp; Rs.6,50,000 * 30.9% = Rs.2,00,850/-</a:t>
            </a:r>
            <a:endParaRPr lang="en-US" sz="1500" b="1" dirty="0">
              <a:solidFill>
                <a:schemeClr val="accent1">
                  <a:lumMod val="50000"/>
                </a:schemeClr>
              </a:solidFill>
            </a:endParaRPr>
          </a:p>
        </p:txBody>
      </p:sp>
      <p:sp>
        <p:nvSpPr>
          <p:cNvPr id="4" name="TextBox 3"/>
          <p:cNvSpPr txBox="1"/>
          <p:nvPr/>
        </p:nvSpPr>
        <p:spPr>
          <a:xfrm>
            <a:off x="609600" y="838200"/>
            <a:ext cx="7239000" cy="369332"/>
          </a:xfrm>
          <a:prstGeom prst="rect">
            <a:avLst/>
          </a:prstGeom>
          <a:noFill/>
        </p:spPr>
        <p:txBody>
          <a:bodyPr wrap="square" rtlCol="0">
            <a:spAutoFit/>
          </a:bodyPr>
          <a:lstStyle/>
          <a:p>
            <a:r>
              <a:rPr lang="en-US" b="1" u="sng" dirty="0" smtClean="0"/>
              <a:t>EXAMPLE:-</a:t>
            </a:r>
          </a:p>
        </p:txBody>
      </p:sp>
      <p:graphicFrame>
        <p:nvGraphicFramePr>
          <p:cNvPr id="5" name="Table 4"/>
          <p:cNvGraphicFramePr>
            <a:graphicFrameLocks noGrp="1"/>
          </p:cNvGraphicFramePr>
          <p:nvPr>
            <p:extLst>
              <p:ext uri="{D42A27DB-BD31-4B8C-83A1-F6EECF244321}">
                <p14:modId xmlns:p14="http://schemas.microsoft.com/office/powerpoint/2010/main" xmlns="" val="3164117425"/>
              </p:ext>
            </p:extLst>
          </p:nvPr>
        </p:nvGraphicFramePr>
        <p:xfrm>
          <a:off x="1524000" y="1257408"/>
          <a:ext cx="6096000" cy="2194560"/>
        </p:xfrm>
        <a:graphic>
          <a:graphicData uri="http://schemas.openxmlformats.org/drawingml/2006/table">
            <a:tbl>
              <a:tblPr firstRow="1" bandRow="1">
                <a:tableStyleId>{5C22544A-7EE6-4342-B048-85BDC9FD1C3A}</a:tableStyleId>
              </a:tblPr>
              <a:tblGrid>
                <a:gridCol w="3048000"/>
                <a:gridCol w="3048000"/>
              </a:tblGrid>
              <a:tr h="324489">
                <a:tc>
                  <a:txBody>
                    <a:bodyPr/>
                    <a:lstStyle/>
                    <a:p>
                      <a:pPr algn="ctr"/>
                      <a:r>
                        <a:rPr lang="en-US" dirty="0" smtClean="0"/>
                        <a:t>ACCOUNTING</a:t>
                      </a:r>
                      <a:endParaRPr lang="en-US" dirty="0"/>
                    </a:p>
                  </a:txBody>
                  <a:tcPr/>
                </a:tc>
                <a:tc>
                  <a:txBody>
                    <a:bodyPr/>
                    <a:lstStyle/>
                    <a:p>
                      <a:pPr algn="ctr"/>
                      <a:r>
                        <a:rPr lang="en-US" dirty="0" smtClean="0"/>
                        <a:t>INCOME</a:t>
                      </a:r>
                      <a:r>
                        <a:rPr lang="en-US" baseline="0" dirty="0" smtClean="0"/>
                        <a:t> TAX</a:t>
                      </a:r>
                      <a:endParaRPr lang="en-US" dirty="0"/>
                    </a:p>
                  </a:txBody>
                  <a:tcPr/>
                </a:tc>
              </a:tr>
              <a:tr h="324489">
                <a:tc>
                  <a:txBody>
                    <a:bodyPr/>
                    <a:lstStyle/>
                    <a:p>
                      <a:r>
                        <a:rPr lang="en-US" dirty="0" smtClean="0"/>
                        <a:t>(5,00,000)</a:t>
                      </a:r>
                      <a:endParaRPr lang="en-US" dirty="0"/>
                    </a:p>
                  </a:txBody>
                  <a:tcPr/>
                </a:tc>
                <a:tc>
                  <a:txBody>
                    <a:bodyPr/>
                    <a:lstStyle/>
                    <a:p>
                      <a:r>
                        <a:rPr lang="en-US" dirty="0" smtClean="0"/>
                        <a:t>(5,00,000)</a:t>
                      </a:r>
                      <a:endParaRPr lang="en-US" dirty="0"/>
                    </a:p>
                  </a:txBody>
                  <a:tcPr/>
                </a:tc>
              </a:tr>
              <a:tr h="324489">
                <a:tc>
                  <a:txBody>
                    <a:bodyPr/>
                    <a:lstStyle/>
                    <a:p>
                      <a:r>
                        <a:rPr lang="en-US" dirty="0" smtClean="0"/>
                        <a:t>(1,25,000)</a:t>
                      </a:r>
                      <a:endParaRPr lang="en-US" dirty="0"/>
                    </a:p>
                  </a:txBody>
                  <a:tcPr/>
                </a:tc>
                <a:tc>
                  <a:txBody>
                    <a:bodyPr/>
                    <a:lstStyle/>
                    <a:p>
                      <a:r>
                        <a:rPr lang="en-US" dirty="0" smtClean="0"/>
                        <a:t>(1,50,000)</a:t>
                      </a:r>
                      <a:endParaRPr lang="en-US" dirty="0"/>
                    </a:p>
                  </a:txBody>
                  <a:tcPr/>
                </a:tc>
              </a:tr>
              <a:tr h="324489">
                <a:tc>
                  <a:txBody>
                    <a:bodyPr/>
                    <a:lstStyle/>
                    <a:p>
                      <a:r>
                        <a:rPr lang="en-US" dirty="0" smtClean="0"/>
                        <a:t>(6,25,000)</a:t>
                      </a:r>
                      <a:endParaRPr lang="en-US" dirty="0"/>
                    </a:p>
                  </a:txBody>
                  <a:tcPr/>
                </a:tc>
                <a:tc>
                  <a:txBody>
                    <a:bodyPr/>
                    <a:lstStyle/>
                    <a:p>
                      <a:r>
                        <a:rPr lang="en-US" dirty="0" smtClean="0"/>
                        <a:t>(6,50,000)</a:t>
                      </a:r>
                      <a:endParaRPr lang="en-US" dirty="0"/>
                    </a:p>
                  </a:txBody>
                  <a:tcPr/>
                </a:tc>
              </a:tr>
              <a:tr h="324489">
                <a:tc>
                  <a:txBody>
                    <a:bodyPr/>
                    <a:lstStyle/>
                    <a:p>
                      <a:r>
                        <a:rPr lang="en-US" dirty="0" smtClean="0"/>
                        <a:t> 7,00,000</a:t>
                      </a:r>
                      <a:r>
                        <a:rPr lang="en-US" baseline="0" dirty="0" smtClean="0"/>
                        <a:t> (In Future)</a:t>
                      </a:r>
                      <a:r>
                        <a:rPr lang="en-US" dirty="0" smtClean="0"/>
                        <a:t>  </a:t>
                      </a:r>
                      <a:endParaRPr lang="en-US" dirty="0"/>
                    </a:p>
                  </a:txBody>
                  <a:tcPr/>
                </a:tc>
                <a:tc>
                  <a:txBody>
                    <a:bodyPr/>
                    <a:lstStyle/>
                    <a:p>
                      <a:r>
                        <a:rPr lang="en-US" dirty="0" smtClean="0"/>
                        <a:t> 7,00,000</a:t>
                      </a:r>
                      <a:r>
                        <a:rPr lang="en-US" baseline="0" dirty="0" smtClean="0"/>
                        <a:t> (In Future)</a:t>
                      </a:r>
                      <a:r>
                        <a:rPr lang="en-US" dirty="0" smtClean="0"/>
                        <a:t> </a:t>
                      </a:r>
                      <a:endParaRPr lang="en-US" dirty="0"/>
                    </a:p>
                  </a:txBody>
                  <a:tcPr/>
                </a:tc>
              </a:tr>
              <a:tr h="324489">
                <a:tc>
                  <a:txBody>
                    <a:bodyPr/>
                    <a:lstStyle/>
                    <a:p>
                      <a:r>
                        <a:rPr lang="en-US" dirty="0" smtClean="0"/>
                        <a:t> 75,000</a:t>
                      </a:r>
                      <a:endParaRPr lang="en-US" dirty="0"/>
                    </a:p>
                  </a:txBody>
                  <a:tcPr/>
                </a:tc>
                <a:tc>
                  <a:txBody>
                    <a:bodyPr/>
                    <a:lstStyle/>
                    <a:p>
                      <a:r>
                        <a:rPr lang="en-US" dirty="0" smtClean="0"/>
                        <a:t> 50,000</a:t>
                      </a:r>
                      <a:endParaRPr lang="en-US" dirty="0"/>
                    </a:p>
                  </a:txBody>
                  <a:tcPr/>
                </a:tc>
              </a:tr>
            </a:tbl>
          </a:graphicData>
        </a:graphic>
      </p:graphicFrame>
    </p:spTree>
    <p:extLst>
      <p:ext uri="{BB962C8B-B14F-4D97-AF65-F5344CB8AC3E}">
        <p14:creationId xmlns:p14="http://schemas.microsoft.com/office/powerpoint/2010/main" xmlns="" val="313673149"/>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fade">
                                      <p:cBhvr>
                                        <p:cTn id="16" dur="500"/>
                                        <p:tgtEl>
                                          <p:spTgt spid="4">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5"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2000"/>
                                        <p:tgtEl>
                                          <p:spTgt spid="5"/>
                                        </p:tgtEl>
                                      </p:cBhvr>
                                    </p:animEffect>
                                    <p:anim calcmode="lin" valueType="num">
                                      <p:cBhvr>
                                        <p:cTn id="22" dur="2000" fill="hold"/>
                                        <p:tgtEl>
                                          <p:spTgt spid="5"/>
                                        </p:tgtEl>
                                        <p:attrNameLst>
                                          <p:attrName>style.rotation</p:attrName>
                                        </p:attrNameLst>
                                      </p:cBhvr>
                                      <p:tavLst>
                                        <p:tav tm="0">
                                          <p:val>
                                            <p:fltVal val="720"/>
                                          </p:val>
                                        </p:tav>
                                        <p:tav tm="100000">
                                          <p:val>
                                            <p:fltVal val="0"/>
                                          </p:val>
                                        </p:tav>
                                      </p:tavLst>
                                    </p:anim>
                                    <p:anim calcmode="lin" valueType="num">
                                      <p:cBhvr>
                                        <p:cTn id="23" dur="2000" fill="hold"/>
                                        <p:tgtEl>
                                          <p:spTgt spid="5"/>
                                        </p:tgtEl>
                                        <p:attrNameLst>
                                          <p:attrName>ppt_h</p:attrName>
                                        </p:attrNameLst>
                                      </p:cBhvr>
                                      <p:tavLst>
                                        <p:tav tm="0">
                                          <p:val>
                                            <p:fltVal val="0"/>
                                          </p:val>
                                        </p:tav>
                                        <p:tav tm="100000">
                                          <p:val>
                                            <p:strVal val="#ppt_h"/>
                                          </p:val>
                                        </p:tav>
                                      </p:tavLst>
                                    </p:anim>
                                    <p:anim calcmode="lin" valueType="num">
                                      <p:cBhvr>
                                        <p:cTn id="24" dur="2000" fill="hold"/>
                                        <p:tgtEl>
                                          <p:spTgt spid="5"/>
                                        </p:tgtEl>
                                        <p:attrNameLst>
                                          <p:attrName>ppt_w</p:attrName>
                                        </p:attrNameLst>
                                      </p:cBhvr>
                                      <p:tavLst>
                                        <p:tav tm="0">
                                          <p:val>
                                            <p:fltVal val="0"/>
                                          </p:val>
                                        </p:tav>
                                        <p:tav tm="100000">
                                          <p:val>
                                            <p:strVal val="#ppt_w"/>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anim calcmode="lin" valueType="num">
                                      <p:cBhvr additive="base">
                                        <p:cTn id="2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 calcmode="lin" valueType="num">
                                      <p:cBhvr additive="base">
                                        <p:cTn id="3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1" presetClass="entr" presetSubtype="1"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wheel(1)">
                                      <p:cBhvr>
                                        <p:cTn id="41" dur="2000"/>
                                        <p:tgtEl>
                                          <p:spTgt spid="3">
                                            <p:txEl>
                                              <p:pRg st="6" end="6"/>
                                            </p:txEl>
                                          </p:spTgt>
                                        </p:tgtEl>
                                      </p:cBhvr>
                                    </p:animEffect>
                                  </p:childTnLst>
                                </p:cTn>
                              </p:par>
                              <p:par>
                                <p:cTn id="42" presetID="21" presetClass="entr" presetSubtype="1"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wheel(1)">
                                      <p:cBhvr>
                                        <p:cTn id="44" dur="2000"/>
                                        <p:tgtEl>
                                          <p:spTgt spid="3">
                                            <p:txEl>
                                              <p:pRg st="7" end="7"/>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anim calcmode="lin" valueType="num">
                                      <p:cBhvr>
                                        <p:cTn id="49"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51" dur="500"/>
                                        <p:tgtEl>
                                          <p:spTgt spid="3">
                                            <p:txEl>
                                              <p:pRg st="4" end="4"/>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1" presetClass="entr" presetSubtype="1" fill="hold"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wheel(1)">
                                      <p:cBhvr>
                                        <p:cTn id="56"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458200" cy="792162"/>
          </a:xfrm>
        </p:spPr>
        <p:txBody>
          <a:bodyPr>
            <a:normAutofit fontScale="90000"/>
          </a:bodyPr>
          <a:lstStyle/>
          <a:p>
            <a:pPr algn="ctr"/>
            <a:r>
              <a:rPr lang="en-US" b="1" u="sng" dirty="0" smtClean="0"/>
              <a:t>Explanations</a:t>
            </a:r>
            <a:r>
              <a:rPr lang="en-US" u="sng" dirty="0" smtClean="0"/>
              <a:t> </a:t>
            </a:r>
            <a:r>
              <a:rPr lang="en-US" b="1" u="sng" dirty="0" smtClean="0"/>
              <a:t>added</a:t>
            </a:r>
            <a:r>
              <a:rPr lang="en-US" u="sng" dirty="0" smtClean="0"/>
              <a:t> </a:t>
            </a:r>
            <a:r>
              <a:rPr lang="en-US" b="1" u="sng" dirty="0" smtClean="0"/>
              <a:t>to</a:t>
            </a:r>
            <a:r>
              <a:rPr lang="en-US" u="sng" dirty="0" smtClean="0"/>
              <a:t> </a:t>
            </a:r>
            <a:r>
              <a:rPr lang="en-US" b="1" u="sng" dirty="0" smtClean="0"/>
              <a:t>as-22 </a:t>
            </a:r>
            <a:br>
              <a:rPr lang="en-US" b="1" u="sng" dirty="0" smtClean="0"/>
            </a:br>
            <a:r>
              <a:rPr lang="en-US" b="1" u="sng" dirty="0" smtClean="0"/>
              <a:t>w.r.t. 80-IA,80-IB, 10A &amp; 10B.</a:t>
            </a:r>
            <a:endParaRPr lang="en-US" b="1" u="sng" dirty="0"/>
          </a:p>
        </p:txBody>
      </p:sp>
      <p:sp>
        <p:nvSpPr>
          <p:cNvPr id="3" name="TextBox 2"/>
          <p:cNvSpPr txBox="1"/>
          <p:nvPr/>
        </p:nvSpPr>
        <p:spPr>
          <a:xfrm>
            <a:off x="304800" y="1066800"/>
            <a:ext cx="8458200" cy="3970318"/>
          </a:xfrm>
          <a:prstGeom prst="rect">
            <a:avLst/>
          </a:prstGeom>
          <a:noFill/>
        </p:spPr>
        <p:txBody>
          <a:bodyPr wrap="square" rtlCol="0">
            <a:spAutoFit/>
          </a:bodyPr>
          <a:lstStyle/>
          <a:p>
            <a:pPr algn="ctr"/>
            <a:r>
              <a:rPr lang="en-US" sz="2800" b="1" u="sng" dirty="0" smtClean="0">
                <a:latin typeface="Calibri" pitchFamily="34" charset="0"/>
                <a:cs typeface="Calibri" pitchFamily="34" charset="0"/>
              </a:rPr>
              <a:t>Deferred tax Recognized as a result of timing differences which Reverses.</a:t>
            </a:r>
          </a:p>
          <a:p>
            <a:pPr algn="ctr"/>
            <a:endParaRPr lang="en-US" sz="2800" u="sng" dirty="0"/>
          </a:p>
          <a:p>
            <a:pPr marL="285750" indent="-285750">
              <a:buFont typeface="Arial" pitchFamily="34" charset="0"/>
              <a:buChar char="•"/>
            </a:pPr>
            <a:r>
              <a:rPr lang="en-US" sz="2400" b="1" u="sng" dirty="0" smtClean="0"/>
              <a:t>During the Tax Holiday Period:-</a:t>
            </a:r>
          </a:p>
          <a:p>
            <a:r>
              <a:rPr lang="en-US" sz="2400" dirty="0"/>
              <a:t>	</a:t>
            </a:r>
            <a:r>
              <a:rPr lang="en-US" sz="2400" dirty="0" smtClean="0"/>
              <a:t>Should not be recognized to the extent Gross Total Income is subject to such Deduction.</a:t>
            </a:r>
          </a:p>
          <a:p>
            <a:endParaRPr lang="en-US" sz="2400" dirty="0"/>
          </a:p>
          <a:p>
            <a:pPr marL="285750" indent="-285750">
              <a:buFont typeface="Arial" pitchFamily="34" charset="0"/>
              <a:buChar char="•"/>
            </a:pPr>
            <a:r>
              <a:rPr lang="en-US" sz="2400" b="1" u="sng" dirty="0" smtClean="0"/>
              <a:t>After the Tax Holiday Period:-</a:t>
            </a:r>
            <a:endParaRPr lang="en-US" sz="2400" b="1" u="sng" dirty="0"/>
          </a:p>
          <a:p>
            <a:r>
              <a:rPr lang="en-US" sz="2400" b="1" dirty="0"/>
              <a:t>	</a:t>
            </a:r>
            <a:r>
              <a:rPr lang="en-US" sz="2400" dirty="0" smtClean="0"/>
              <a:t>Should be recognized in the year in which Timing Differences originate.</a:t>
            </a:r>
            <a:endParaRPr lang="en-US" sz="2400" b="1" dirty="0" smtClean="0"/>
          </a:p>
        </p:txBody>
      </p:sp>
    </p:spTree>
    <p:extLst>
      <p:ext uri="{BB962C8B-B14F-4D97-AF65-F5344CB8AC3E}">
        <p14:creationId xmlns:p14="http://schemas.microsoft.com/office/powerpoint/2010/main" xmlns="" val="3936300456"/>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000"/>
                                        <p:tgtEl>
                                          <p:spTgt spid="3">
                                            <p:txEl>
                                              <p:pRg st="3" end="3"/>
                                            </p:txEl>
                                          </p:spTgt>
                                        </p:tgtEl>
                                      </p:cBhvr>
                                    </p:animEffect>
                                    <p:anim calcmode="lin" valueType="num">
                                      <p:cBhvr>
                                        <p:cTn id="2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fade">
                                      <p:cBhvr>
                                        <p:cTn id="34" dur="1000"/>
                                        <p:tgtEl>
                                          <p:spTgt spid="3">
                                            <p:txEl>
                                              <p:pRg st="6" end="6"/>
                                            </p:txEl>
                                          </p:spTgt>
                                        </p:tgtEl>
                                      </p:cBhvr>
                                    </p:animEffect>
                                    <p:anim calcmode="lin" valueType="num">
                                      <p:cBhvr>
                                        <p:cTn id="3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76200" y="152400"/>
            <a:ext cx="8153400" cy="64633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DEFERRED TAX (AS-22, IAS-12)</a:t>
            </a:r>
            <a:endPar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0" name="TextBox 9"/>
          <p:cNvSpPr txBox="1"/>
          <p:nvPr/>
        </p:nvSpPr>
        <p:spPr>
          <a:xfrm>
            <a:off x="76200" y="990600"/>
            <a:ext cx="8077200" cy="480131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284163" indent="-284163">
              <a:buClr>
                <a:srgbClr val="591F4D"/>
              </a:buClr>
              <a:buFont typeface="Arial" charset="0"/>
              <a:buChar char="•"/>
              <a:tabLst>
                <a:tab pos="284163" algn="l"/>
                <a:tab pos="1198563" algn="l"/>
                <a:tab pos="2112963" algn="l"/>
                <a:tab pos="3027363" algn="l"/>
                <a:tab pos="3941763" algn="l"/>
                <a:tab pos="4856163" algn="l"/>
                <a:tab pos="5770563" algn="l"/>
                <a:tab pos="6684963" algn="l"/>
                <a:tab pos="7599363" algn="l"/>
                <a:tab pos="8513763" algn="l"/>
                <a:tab pos="9428163" algn="l"/>
                <a:tab pos="10342563" algn="l"/>
              </a:tabLst>
            </a:pPr>
            <a:r>
              <a:rPr lang="en-US" sz="3200" b="1" dirty="0" smtClean="0">
                <a:solidFill>
                  <a:srgbClr val="591F4D"/>
                </a:solidFill>
                <a:latin typeface="Mongolian Baiti" pitchFamily="64" charset="0"/>
                <a:ea typeface="Mongolian Baiti" pitchFamily="64" charset="0"/>
                <a:cs typeface="Mongolian Baiti" pitchFamily="64" charset="0"/>
              </a:rPr>
              <a:t>MEANING</a:t>
            </a:r>
          </a:p>
          <a:p>
            <a:pPr marL="284163" indent="-284163">
              <a:buClr>
                <a:srgbClr val="591F4D"/>
              </a:buClr>
              <a:buFont typeface="Arial" charset="0"/>
              <a:buChar char="•"/>
              <a:tabLst>
                <a:tab pos="284163" algn="l"/>
                <a:tab pos="1198563" algn="l"/>
                <a:tab pos="2112963" algn="l"/>
                <a:tab pos="3027363" algn="l"/>
                <a:tab pos="3941763" algn="l"/>
                <a:tab pos="4856163" algn="l"/>
                <a:tab pos="5770563" algn="l"/>
                <a:tab pos="6684963" algn="l"/>
                <a:tab pos="7599363" algn="l"/>
                <a:tab pos="8513763" algn="l"/>
                <a:tab pos="9428163" algn="l"/>
                <a:tab pos="10342563" algn="l"/>
              </a:tabLst>
            </a:pPr>
            <a:r>
              <a:rPr lang="en-US" sz="3200" b="1" dirty="0" smtClean="0">
                <a:solidFill>
                  <a:srgbClr val="591F4D"/>
                </a:solidFill>
                <a:latin typeface="Mongolian Baiti" pitchFamily="64" charset="0"/>
                <a:ea typeface="Mongolian Baiti" pitchFamily="64" charset="0"/>
                <a:cs typeface="Mongolian Baiti" pitchFamily="64" charset="0"/>
              </a:rPr>
              <a:t>TYPES OF DIFFERENCES</a:t>
            </a:r>
          </a:p>
          <a:p>
            <a:pPr marL="284163" indent="-284163">
              <a:buClr>
                <a:srgbClr val="591F4D"/>
              </a:buClr>
              <a:buFont typeface="Arial" charset="0"/>
              <a:buChar char="•"/>
              <a:tabLst>
                <a:tab pos="284163" algn="l"/>
                <a:tab pos="1198563" algn="l"/>
                <a:tab pos="2112963" algn="l"/>
                <a:tab pos="3027363" algn="l"/>
                <a:tab pos="3941763" algn="l"/>
                <a:tab pos="4856163" algn="l"/>
                <a:tab pos="5770563" algn="l"/>
                <a:tab pos="6684963" algn="l"/>
                <a:tab pos="7599363" algn="l"/>
                <a:tab pos="8513763" algn="l"/>
                <a:tab pos="9428163" algn="l"/>
                <a:tab pos="10342563" algn="l"/>
              </a:tabLst>
            </a:pPr>
            <a:r>
              <a:rPr lang="en-US" sz="3200" b="1" dirty="0" smtClean="0">
                <a:solidFill>
                  <a:srgbClr val="591F4D"/>
                </a:solidFill>
                <a:latin typeface="Mongolian Baiti" pitchFamily="64" charset="0"/>
                <a:ea typeface="Mongolian Baiti" pitchFamily="64" charset="0"/>
                <a:cs typeface="Mongolian Baiti" pitchFamily="64" charset="0"/>
              </a:rPr>
              <a:t>TAX ON SUCH DIFFERENCES</a:t>
            </a:r>
          </a:p>
          <a:p>
            <a:pPr marL="284163" indent="-284163">
              <a:buClr>
                <a:srgbClr val="591F4D"/>
              </a:buClr>
              <a:buFont typeface="Arial" charset="0"/>
              <a:buChar char="•"/>
              <a:tabLst>
                <a:tab pos="284163" algn="l"/>
                <a:tab pos="1198563" algn="l"/>
                <a:tab pos="2112963" algn="l"/>
                <a:tab pos="3027363" algn="l"/>
                <a:tab pos="3941763" algn="l"/>
                <a:tab pos="4856163" algn="l"/>
                <a:tab pos="5770563" algn="l"/>
                <a:tab pos="6684963" algn="l"/>
                <a:tab pos="7599363" algn="l"/>
                <a:tab pos="8513763" algn="l"/>
                <a:tab pos="9428163" algn="l"/>
                <a:tab pos="10342563" algn="l"/>
              </a:tabLst>
            </a:pPr>
            <a:r>
              <a:rPr lang="en-US" sz="3200" b="1" dirty="0" smtClean="0">
                <a:solidFill>
                  <a:srgbClr val="591F4D"/>
                </a:solidFill>
                <a:latin typeface="Mongolian Baiti" pitchFamily="64" charset="0"/>
                <a:ea typeface="Mongolian Baiti" pitchFamily="64" charset="0"/>
                <a:cs typeface="Mongolian Baiti" pitchFamily="64" charset="0"/>
              </a:rPr>
              <a:t>DEFINITIONS</a:t>
            </a:r>
          </a:p>
          <a:p>
            <a:pPr marL="284163" indent="-284163">
              <a:buClr>
                <a:srgbClr val="591F4D"/>
              </a:buClr>
              <a:buFont typeface="Arial" charset="0"/>
              <a:buChar char="•"/>
              <a:tabLst>
                <a:tab pos="284163" algn="l"/>
                <a:tab pos="1198563" algn="l"/>
                <a:tab pos="2112963" algn="l"/>
                <a:tab pos="3027363" algn="l"/>
                <a:tab pos="3941763" algn="l"/>
                <a:tab pos="4856163" algn="l"/>
                <a:tab pos="5770563" algn="l"/>
                <a:tab pos="6684963" algn="l"/>
                <a:tab pos="7599363" algn="l"/>
                <a:tab pos="8513763" algn="l"/>
                <a:tab pos="9428163" algn="l"/>
                <a:tab pos="10342563" algn="l"/>
              </a:tabLst>
            </a:pPr>
            <a:r>
              <a:rPr lang="en-US" sz="3200" b="1" dirty="0" smtClean="0">
                <a:solidFill>
                  <a:srgbClr val="591F4D"/>
                </a:solidFill>
                <a:latin typeface="Mongolian Baiti" pitchFamily="64" charset="0"/>
                <a:ea typeface="Mongolian Baiti" pitchFamily="64" charset="0"/>
                <a:cs typeface="Mongolian Baiti" pitchFamily="64" charset="0"/>
              </a:rPr>
              <a:t>RECOGNITION</a:t>
            </a:r>
          </a:p>
          <a:p>
            <a:pPr marL="284163" indent="-284163">
              <a:buClr>
                <a:srgbClr val="591F4D"/>
              </a:buClr>
              <a:buFont typeface="Arial" charset="0"/>
              <a:buChar char="•"/>
              <a:tabLst>
                <a:tab pos="284163" algn="l"/>
                <a:tab pos="1198563" algn="l"/>
                <a:tab pos="2112963" algn="l"/>
                <a:tab pos="3027363" algn="l"/>
                <a:tab pos="3941763" algn="l"/>
                <a:tab pos="4856163" algn="l"/>
                <a:tab pos="5770563" algn="l"/>
                <a:tab pos="6684963" algn="l"/>
                <a:tab pos="7599363" algn="l"/>
                <a:tab pos="8513763" algn="l"/>
                <a:tab pos="9428163" algn="l"/>
                <a:tab pos="10342563" algn="l"/>
              </a:tabLst>
            </a:pPr>
            <a:r>
              <a:rPr lang="en-US" sz="3200" b="1" dirty="0" smtClean="0">
                <a:solidFill>
                  <a:srgbClr val="591F4D"/>
                </a:solidFill>
                <a:latin typeface="Mongolian Baiti" pitchFamily="64" charset="0"/>
                <a:ea typeface="Mongolian Baiti" pitchFamily="64" charset="0"/>
                <a:cs typeface="Mongolian Baiti" pitchFamily="64" charset="0"/>
              </a:rPr>
              <a:t>EXPLANATION</a:t>
            </a:r>
          </a:p>
          <a:p>
            <a:pPr marL="284163" indent="-284163">
              <a:buClr>
                <a:srgbClr val="591F4D"/>
              </a:buClr>
              <a:buFont typeface="Arial" charset="0"/>
              <a:buChar char="•"/>
              <a:tabLst>
                <a:tab pos="284163" algn="l"/>
                <a:tab pos="1198563" algn="l"/>
                <a:tab pos="2112963" algn="l"/>
                <a:tab pos="3027363" algn="l"/>
                <a:tab pos="3941763" algn="l"/>
                <a:tab pos="4856163" algn="l"/>
                <a:tab pos="5770563" algn="l"/>
                <a:tab pos="6684963" algn="l"/>
                <a:tab pos="7599363" algn="l"/>
                <a:tab pos="8513763" algn="l"/>
                <a:tab pos="9428163" algn="l"/>
                <a:tab pos="10342563" algn="l"/>
              </a:tabLst>
            </a:pPr>
            <a:r>
              <a:rPr lang="en-US" sz="3200" b="1" dirty="0" smtClean="0">
                <a:solidFill>
                  <a:srgbClr val="591F4D"/>
                </a:solidFill>
                <a:latin typeface="Mongolian Baiti" pitchFamily="64" charset="0"/>
                <a:ea typeface="Mongolian Baiti" pitchFamily="64" charset="0"/>
                <a:cs typeface="Mongolian Baiti" pitchFamily="64" charset="0"/>
              </a:rPr>
              <a:t>SOME EXTRA POINTS</a:t>
            </a:r>
          </a:p>
          <a:p>
            <a:pPr marL="284163" indent="-284163">
              <a:buClr>
                <a:srgbClr val="591F4D"/>
              </a:buClr>
              <a:buFont typeface="Arial" charset="0"/>
              <a:buChar char="•"/>
              <a:tabLst>
                <a:tab pos="284163" algn="l"/>
                <a:tab pos="1198563" algn="l"/>
                <a:tab pos="2112963" algn="l"/>
                <a:tab pos="3027363" algn="l"/>
                <a:tab pos="3941763" algn="l"/>
                <a:tab pos="4856163" algn="l"/>
                <a:tab pos="5770563" algn="l"/>
                <a:tab pos="6684963" algn="l"/>
                <a:tab pos="7599363" algn="l"/>
                <a:tab pos="8513763" algn="l"/>
                <a:tab pos="9428163" algn="l"/>
                <a:tab pos="10342563" algn="l"/>
              </a:tabLst>
            </a:pPr>
            <a:r>
              <a:rPr lang="en-US" sz="3200" b="1" dirty="0" smtClean="0">
                <a:solidFill>
                  <a:srgbClr val="591F4D"/>
                </a:solidFill>
                <a:latin typeface="Mongolian Baiti" pitchFamily="64" charset="0"/>
                <a:ea typeface="Mongolian Baiti" pitchFamily="64" charset="0"/>
                <a:cs typeface="Mongolian Baiti" pitchFamily="64" charset="0"/>
              </a:rPr>
              <a:t>DISCLOSURE IN THE NOTES TO ACCOUNTS</a:t>
            </a:r>
          </a:p>
          <a:p>
            <a:endParaRPr lang="en-US" dirty="0"/>
          </a:p>
        </p:txBody>
      </p:sp>
    </p:spTree>
    <p:extLst>
      <p:ext uri="{BB962C8B-B14F-4D97-AF65-F5344CB8AC3E}">
        <p14:creationId xmlns:p14="http://schemas.microsoft.com/office/powerpoint/2010/main" xmlns="" val="1379179958"/>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xEl>
                                              <p:pRg st="1" end="1"/>
                                            </p:txEl>
                                          </p:spTgt>
                                        </p:tgtEl>
                                        <p:attrNameLst>
                                          <p:attrName>style.visibility</p:attrName>
                                        </p:attrNameLst>
                                      </p:cBhvr>
                                      <p:to>
                                        <p:strVal val="visible"/>
                                      </p:to>
                                    </p:set>
                                    <p:animEffect transition="in" filter="fade">
                                      <p:cBhvr>
                                        <p:cTn id="14" dur="1000"/>
                                        <p:tgtEl>
                                          <p:spTgt spid="10">
                                            <p:txEl>
                                              <p:pRg st="1" end="1"/>
                                            </p:txEl>
                                          </p:spTgt>
                                        </p:tgtEl>
                                      </p:cBhvr>
                                    </p:animEffect>
                                    <p:anim calcmode="lin" valueType="num">
                                      <p:cBhvr>
                                        <p:cTn id="15"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xEl>
                                              <p:pRg st="2" end="2"/>
                                            </p:txEl>
                                          </p:spTgt>
                                        </p:tgtEl>
                                        <p:attrNameLst>
                                          <p:attrName>style.visibility</p:attrName>
                                        </p:attrNameLst>
                                      </p:cBhvr>
                                      <p:to>
                                        <p:strVal val="visible"/>
                                      </p:to>
                                    </p:set>
                                    <p:animEffect transition="in" filter="fade">
                                      <p:cBhvr>
                                        <p:cTn id="21" dur="1000"/>
                                        <p:tgtEl>
                                          <p:spTgt spid="10">
                                            <p:txEl>
                                              <p:pRg st="2" end="2"/>
                                            </p:txEl>
                                          </p:spTgt>
                                        </p:tgtEl>
                                      </p:cBhvr>
                                    </p:animEffect>
                                    <p:anim calcmode="lin" valueType="num">
                                      <p:cBhvr>
                                        <p:cTn id="22"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xEl>
                                              <p:pRg st="3" end="3"/>
                                            </p:txEl>
                                          </p:spTgt>
                                        </p:tgtEl>
                                        <p:attrNameLst>
                                          <p:attrName>style.visibility</p:attrName>
                                        </p:attrNameLst>
                                      </p:cBhvr>
                                      <p:to>
                                        <p:strVal val="visible"/>
                                      </p:to>
                                    </p:set>
                                    <p:animEffect transition="in" filter="fade">
                                      <p:cBhvr>
                                        <p:cTn id="28" dur="1000"/>
                                        <p:tgtEl>
                                          <p:spTgt spid="10">
                                            <p:txEl>
                                              <p:pRg st="3" end="3"/>
                                            </p:txEl>
                                          </p:spTgt>
                                        </p:tgtEl>
                                      </p:cBhvr>
                                    </p:animEffect>
                                    <p:anim calcmode="lin" valueType="num">
                                      <p:cBhvr>
                                        <p:cTn id="29"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
                                            <p:txEl>
                                              <p:pRg st="4" end="4"/>
                                            </p:txEl>
                                          </p:spTgt>
                                        </p:tgtEl>
                                        <p:attrNameLst>
                                          <p:attrName>style.visibility</p:attrName>
                                        </p:attrNameLst>
                                      </p:cBhvr>
                                      <p:to>
                                        <p:strVal val="visible"/>
                                      </p:to>
                                    </p:set>
                                    <p:animEffect transition="in" filter="fade">
                                      <p:cBhvr>
                                        <p:cTn id="35" dur="1000"/>
                                        <p:tgtEl>
                                          <p:spTgt spid="10">
                                            <p:txEl>
                                              <p:pRg st="4" end="4"/>
                                            </p:txEl>
                                          </p:spTgt>
                                        </p:tgtEl>
                                      </p:cBhvr>
                                    </p:animEffect>
                                    <p:anim calcmode="lin" valueType="num">
                                      <p:cBhvr>
                                        <p:cTn id="36"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0">
                                            <p:txEl>
                                              <p:pRg st="5" end="5"/>
                                            </p:txEl>
                                          </p:spTgt>
                                        </p:tgtEl>
                                        <p:attrNameLst>
                                          <p:attrName>style.visibility</p:attrName>
                                        </p:attrNameLst>
                                      </p:cBhvr>
                                      <p:to>
                                        <p:strVal val="visible"/>
                                      </p:to>
                                    </p:set>
                                    <p:animEffect transition="in" filter="fade">
                                      <p:cBhvr>
                                        <p:cTn id="42" dur="1000"/>
                                        <p:tgtEl>
                                          <p:spTgt spid="10">
                                            <p:txEl>
                                              <p:pRg st="5" end="5"/>
                                            </p:txEl>
                                          </p:spTgt>
                                        </p:tgtEl>
                                      </p:cBhvr>
                                    </p:animEffect>
                                    <p:anim calcmode="lin" valueType="num">
                                      <p:cBhvr>
                                        <p:cTn id="43" dur="1000" fill="hold"/>
                                        <p:tgtEl>
                                          <p:spTgt spid="10">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10">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0">
                                            <p:txEl>
                                              <p:pRg st="6" end="6"/>
                                            </p:txEl>
                                          </p:spTgt>
                                        </p:tgtEl>
                                        <p:attrNameLst>
                                          <p:attrName>style.visibility</p:attrName>
                                        </p:attrNameLst>
                                      </p:cBhvr>
                                      <p:to>
                                        <p:strVal val="visible"/>
                                      </p:to>
                                    </p:set>
                                    <p:animEffect transition="in" filter="fade">
                                      <p:cBhvr>
                                        <p:cTn id="49" dur="1000"/>
                                        <p:tgtEl>
                                          <p:spTgt spid="10">
                                            <p:txEl>
                                              <p:pRg st="6" end="6"/>
                                            </p:txEl>
                                          </p:spTgt>
                                        </p:tgtEl>
                                      </p:cBhvr>
                                    </p:animEffect>
                                    <p:anim calcmode="lin" valueType="num">
                                      <p:cBhvr>
                                        <p:cTn id="50" dur="1000" fill="hold"/>
                                        <p:tgtEl>
                                          <p:spTgt spid="10">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10">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0">
                                            <p:txEl>
                                              <p:pRg st="7" end="7"/>
                                            </p:txEl>
                                          </p:spTgt>
                                        </p:tgtEl>
                                        <p:attrNameLst>
                                          <p:attrName>style.visibility</p:attrName>
                                        </p:attrNameLst>
                                      </p:cBhvr>
                                      <p:to>
                                        <p:strVal val="visible"/>
                                      </p:to>
                                    </p:set>
                                    <p:animEffect transition="in" filter="fade">
                                      <p:cBhvr>
                                        <p:cTn id="56" dur="1000"/>
                                        <p:tgtEl>
                                          <p:spTgt spid="10">
                                            <p:txEl>
                                              <p:pRg st="7" end="7"/>
                                            </p:txEl>
                                          </p:spTgt>
                                        </p:tgtEl>
                                      </p:cBhvr>
                                    </p:animEffect>
                                    <p:anim calcmode="lin" valueType="num">
                                      <p:cBhvr>
                                        <p:cTn id="57" dur="1000" fill="hold"/>
                                        <p:tgtEl>
                                          <p:spTgt spid="10">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10">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 y="-152400"/>
            <a:ext cx="8534400" cy="6524863"/>
          </a:xfrm>
          <a:prstGeom prst="rect">
            <a:avLst/>
          </a:prstGeom>
          <a:noFill/>
        </p:spPr>
        <p:txBody>
          <a:bodyPr wrap="square" rtlCol="0">
            <a:spAutoFit/>
          </a:bodyPr>
          <a:lstStyle/>
          <a:p>
            <a:pPr marL="285750" indent="-285750">
              <a:buFont typeface="Arial" pitchFamily="34" charset="0"/>
              <a:buChar char="•"/>
            </a:pPr>
            <a:endParaRPr lang="en-US" sz="2000" b="1" u="sng" dirty="0" smtClean="0">
              <a:solidFill>
                <a:schemeClr val="accent3">
                  <a:lumMod val="50000"/>
                </a:schemeClr>
              </a:solidFill>
              <a:latin typeface="Comic Sans MS" pitchFamily="66" charset="0"/>
            </a:endParaRPr>
          </a:p>
          <a:p>
            <a:pPr marL="285750" indent="-285750">
              <a:buFont typeface="Arial" pitchFamily="34" charset="0"/>
              <a:buChar char="•"/>
            </a:pPr>
            <a:r>
              <a:rPr lang="en-US" sz="2000" b="1" u="sng" dirty="0" smtClean="0">
                <a:solidFill>
                  <a:schemeClr val="accent3">
                    <a:lumMod val="50000"/>
                  </a:schemeClr>
                </a:solidFill>
                <a:latin typeface="Comic Sans MS" pitchFamily="66" charset="0"/>
              </a:rPr>
              <a:t>When to Re-assess unrecognized Deferred Tax Asset???</a:t>
            </a:r>
          </a:p>
          <a:p>
            <a:endParaRPr lang="en-US" sz="2000" b="1" u="sng" dirty="0" smtClean="0">
              <a:solidFill>
                <a:schemeClr val="accent3">
                  <a:lumMod val="50000"/>
                </a:schemeClr>
              </a:solidFill>
              <a:latin typeface="Comic Sans MS" pitchFamily="66" charset="0"/>
            </a:endParaRPr>
          </a:p>
          <a:p>
            <a:pPr marL="285750" indent="-285750" algn="just">
              <a:buFont typeface="Wingdings" pitchFamily="2" charset="2"/>
              <a:buChar char="Ø"/>
            </a:pPr>
            <a:r>
              <a:rPr lang="en-US" dirty="0" smtClean="0">
                <a:solidFill>
                  <a:srgbClr val="FF0000"/>
                </a:solidFill>
              </a:rPr>
              <a:t>A</a:t>
            </a:r>
            <a:r>
              <a:rPr lang="en-US" sz="2000" dirty="0" smtClean="0">
                <a:solidFill>
                  <a:srgbClr val="FF0000"/>
                </a:solidFill>
                <a:latin typeface="Comic Sans MS" pitchFamily="66" charset="0"/>
              </a:rPr>
              <a:t>t every balance sheet date.</a:t>
            </a:r>
            <a:endParaRPr lang="en-US" dirty="0" smtClean="0">
              <a:solidFill>
                <a:srgbClr val="FF0000"/>
              </a:solidFill>
            </a:endParaRPr>
          </a:p>
          <a:p>
            <a:endParaRPr lang="en-US" dirty="0">
              <a:solidFill>
                <a:schemeClr val="accent3">
                  <a:lumMod val="50000"/>
                </a:schemeClr>
              </a:solidFill>
            </a:endParaRPr>
          </a:p>
          <a:p>
            <a:pPr marL="285750" indent="-285750">
              <a:buFont typeface="Arial" pitchFamily="34" charset="0"/>
              <a:buChar char="•"/>
            </a:pPr>
            <a:r>
              <a:rPr lang="en-US" sz="2000" b="1" u="sng" dirty="0" smtClean="0">
                <a:solidFill>
                  <a:schemeClr val="accent3">
                    <a:lumMod val="50000"/>
                  </a:schemeClr>
                </a:solidFill>
                <a:latin typeface="Comic Sans MS" pitchFamily="66" charset="0"/>
              </a:rPr>
              <a:t>Which rate of tax should be used to calculate Deferred Tax???</a:t>
            </a:r>
          </a:p>
          <a:p>
            <a:endParaRPr lang="en-US" sz="2000" b="1" u="sng" dirty="0" smtClean="0">
              <a:solidFill>
                <a:schemeClr val="accent3">
                  <a:lumMod val="50000"/>
                </a:schemeClr>
              </a:solidFill>
              <a:latin typeface="Comic Sans MS" pitchFamily="66" charset="0"/>
            </a:endParaRPr>
          </a:p>
          <a:p>
            <a:pPr marL="342900" indent="-342900" algn="just">
              <a:buFont typeface="Wingdings" pitchFamily="2" charset="2"/>
              <a:buChar char="Ø"/>
            </a:pPr>
            <a:r>
              <a:rPr lang="en-US" sz="2000" dirty="0" smtClean="0">
                <a:solidFill>
                  <a:srgbClr val="FF0000"/>
                </a:solidFill>
                <a:latin typeface="Comic Sans MS" pitchFamily="66" charset="0"/>
              </a:rPr>
              <a:t>Basis of regular tax rate applicable for the subsequent relevant year known at the balance sheet date.</a:t>
            </a:r>
          </a:p>
          <a:p>
            <a:pPr algn="just"/>
            <a:endParaRPr lang="en-US" sz="2000" dirty="0" smtClean="0">
              <a:solidFill>
                <a:srgbClr val="FF0000"/>
              </a:solidFill>
              <a:latin typeface="Comic Sans MS" pitchFamily="66" charset="0"/>
            </a:endParaRPr>
          </a:p>
          <a:p>
            <a:pPr marL="342900" indent="-342900" algn="just">
              <a:buFont typeface="Wingdings" pitchFamily="2" charset="2"/>
              <a:buChar char="Ø"/>
            </a:pPr>
            <a:r>
              <a:rPr lang="en-US" sz="2000" dirty="0" smtClean="0">
                <a:solidFill>
                  <a:srgbClr val="FF0000"/>
                </a:solidFill>
                <a:latin typeface="Comic Sans MS" pitchFamily="66" charset="0"/>
              </a:rPr>
              <a:t>Not the rates</a:t>
            </a:r>
            <a:r>
              <a:rPr lang="en-US" sz="2000" dirty="0">
                <a:solidFill>
                  <a:srgbClr val="FF0000"/>
                </a:solidFill>
                <a:latin typeface="Comic Sans MS" pitchFamily="66" charset="0"/>
              </a:rPr>
              <a:t> </a:t>
            </a:r>
            <a:r>
              <a:rPr lang="en-US" sz="2000" dirty="0" smtClean="0">
                <a:solidFill>
                  <a:srgbClr val="FF0000"/>
                </a:solidFill>
                <a:latin typeface="Comic Sans MS" pitchFamily="66" charset="0"/>
              </a:rPr>
              <a:t>under 115JB of the Income Tax Act.</a:t>
            </a:r>
          </a:p>
          <a:p>
            <a:pPr algn="just"/>
            <a:endParaRPr lang="en-US" sz="2000" dirty="0">
              <a:solidFill>
                <a:srgbClr val="FF0000"/>
              </a:solidFill>
              <a:latin typeface="Comic Sans MS" pitchFamily="66" charset="0"/>
            </a:endParaRPr>
          </a:p>
          <a:p>
            <a:pPr marL="342900" indent="-342900">
              <a:buFont typeface="Arial" pitchFamily="34" charset="0"/>
              <a:buChar char="•"/>
            </a:pPr>
            <a:r>
              <a:rPr lang="en-US" sz="2000" b="1" u="sng" dirty="0" smtClean="0">
                <a:solidFill>
                  <a:schemeClr val="accent3">
                    <a:lumMod val="50000"/>
                  </a:schemeClr>
                </a:solidFill>
                <a:latin typeface="Comic Sans MS" pitchFamily="66" charset="0"/>
              </a:rPr>
              <a:t>Review of Deferred Tax Asset???</a:t>
            </a:r>
          </a:p>
          <a:p>
            <a:pPr marL="342900" indent="-342900">
              <a:buFont typeface="Arial" pitchFamily="34" charset="0"/>
              <a:buChar char="•"/>
            </a:pPr>
            <a:endParaRPr lang="en-US" sz="2000" b="1" u="sng" dirty="0">
              <a:solidFill>
                <a:schemeClr val="accent3">
                  <a:lumMod val="50000"/>
                </a:schemeClr>
              </a:solidFill>
              <a:latin typeface="Comic Sans MS" pitchFamily="66" charset="0"/>
            </a:endParaRPr>
          </a:p>
          <a:p>
            <a:pPr marL="342900" indent="-342900" algn="just">
              <a:buFont typeface="Wingdings" pitchFamily="2" charset="2"/>
              <a:buChar char="Ø"/>
            </a:pPr>
            <a:r>
              <a:rPr lang="en-US" sz="2000" dirty="0" smtClean="0">
                <a:solidFill>
                  <a:srgbClr val="FF0000"/>
                </a:solidFill>
                <a:latin typeface="Comic Sans MS" pitchFamily="66" charset="0"/>
              </a:rPr>
              <a:t>Should be reviewed at each Balance Sheet date. </a:t>
            </a:r>
          </a:p>
          <a:p>
            <a:pPr marL="342900" indent="-342900" algn="just">
              <a:buFont typeface="Wingdings" pitchFamily="2" charset="2"/>
              <a:buChar char="Ø"/>
            </a:pPr>
            <a:r>
              <a:rPr lang="en-US" sz="2000" dirty="0" smtClean="0">
                <a:solidFill>
                  <a:srgbClr val="FF0000"/>
                </a:solidFill>
                <a:latin typeface="Comic Sans MS" pitchFamily="66" charset="0"/>
              </a:rPr>
              <a:t>If it is evident that any portion of the deferred tax asset is not recoverable because of uncertainty of future income, the deferred tax asset should be written down. </a:t>
            </a:r>
          </a:p>
          <a:p>
            <a:pPr marL="342900" indent="-342900" algn="just">
              <a:buFont typeface="Wingdings" pitchFamily="2" charset="2"/>
              <a:buChar char="Ø"/>
            </a:pPr>
            <a:r>
              <a:rPr lang="en-US" sz="2000" dirty="0" smtClean="0">
                <a:solidFill>
                  <a:srgbClr val="FF0000"/>
                </a:solidFill>
                <a:latin typeface="Comic Sans MS" pitchFamily="66" charset="0"/>
              </a:rPr>
              <a:t>Any such written down amount may be reversed in subsequent period to the extent that it becomes reasonably certain that sufficient future taxable income will be available.</a:t>
            </a:r>
            <a:endParaRPr lang="en-US" sz="2000" dirty="0">
              <a:solidFill>
                <a:srgbClr val="FF0000"/>
              </a:solidFill>
              <a:latin typeface="Comic Sans MS" pitchFamily="66" charset="0"/>
            </a:endParaRPr>
          </a:p>
        </p:txBody>
      </p:sp>
    </p:spTree>
    <p:extLst>
      <p:ext uri="{BB962C8B-B14F-4D97-AF65-F5344CB8AC3E}">
        <p14:creationId xmlns:p14="http://schemas.microsoft.com/office/powerpoint/2010/main" xmlns="" val="1298154123"/>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3">
                                            <p:txEl>
                                              <p:pRg st="1" end="1"/>
                                            </p:txEl>
                                          </p:spTgt>
                                        </p:tgtEl>
                                        <p:attrNameLst>
                                          <p:attrName>r</p:attrName>
                                        </p:attrNameLst>
                                      </p:cBhvr>
                                    </p:animRot>
                                    <p:animRot by="-240000">
                                      <p:cBhvr>
                                        <p:cTn id="7" dur="200" fill="hold">
                                          <p:stCondLst>
                                            <p:cond delay="200"/>
                                          </p:stCondLst>
                                        </p:cTn>
                                        <p:tgtEl>
                                          <p:spTgt spid="3">
                                            <p:txEl>
                                              <p:pRg st="1" end="1"/>
                                            </p:txEl>
                                          </p:spTgt>
                                        </p:tgtEl>
                                        <p:attrNameLst>
                                          <p:attrName>r</p:attrName>
                                        </p:attrNameLst>
                                      </p:cBhvr>
                                    </p:animRot>
                                    <p:animRot by="240000">
                                      <p:cBhvr>
                                        <p:cTn id="8" dur="200" fill="hold">
                                          <p:stCondLst>
                                            <p:cond delay="400"/>
                                          </p:stCondLst>
                                        </p:cTn>
                                        <p:tgtEl>
                                          <p:spTgt spid="3">
                                            <p:txEl>
                                              <p:pRg st="1" end="1"/>
                                            </p:txEl>
                                          </p:spTgt>
                                        </p:tgtEl>
                                        <p:attrNameLst>
                                          <p:attrName>r</p:attrName>
                                        </p:attrNameLst>
                                      </p:cBhvr>
                                    </p:animRot>
                                    <p:animRot by="-240000">
                                      <p:cBhvr>
                                        <p:cTn id="9" dur="200" fill="hold">
                                          <p:stCondLst>
                                            <p:cond delay="600"/>
                                          </p:stCondLst>
                                        </p:cTn>
                                        <p:tgtEl>
                                          <p:spTgt spid="3">
                                            <p:txEl>
                                              <p:pRg st="1" end="1"/>
                                            </p:txEl>
                                          </p:spTgt>
                                        </p:tgtEl>
                                        <p:attrNameLst>
                                          <p:attrName>r</p:attrName>
                                        </p:attrNameLst>
                                      </p:cBhvr>
                                    </p:animRot>
                                    <p:animRot by="120000">
                                      <p:cBhvr>
                                        <p:cTn id="10" dur="200" fill="hold">
                                          <p:stCondLst>
                                            <p:cond delay="800"/>
                                          </p:stCondLst>
                                        </p:cTn>
                                        <p:tgtEl>
                                          <p:spTgt spid="3">
                                            <p:txEl>
                                              <p:pRg st="1" end="1"/>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2" presetClass="emph" presetSubtype="0" fill="hold" nodeType="clickEffect">
                                  <p:stCondLst>
                                    <p:cond delay="0"/>
                                  </p:stCondLst>
                                  <p:childTnLst>
                                    <p:animRot by="120000">
                                      <p:cBhvr>
                                        <p:cTn id="18" dur="100" fill="hold">
                                          <p:stCondLst>
                                            <p:cond delay="0"/>
                                          </p:stCondLst>
                                        </p:cTn>
                                        <p:tgtEl>
                                          <p:spTgt spid="3">
                                            <p:txEl>
                                              <p:pRg st="5" end="5"/>
                                            </p:txEl>
                                          </p:spTgt>
                                        </p:tgtEl>
                                        <p:attrNameLst>
                                          <p:attrName>r</p:attrName>
                                        </p:attrNameLst>
                                      </p:cBhvr>
                                    </p:animRot>
                                    <p:animRot by="-240000">
                                      <p:cBhvr>
                                        <p:cTn id="19" dur="200" fill="hold">
                                          <p:stCondLst>
                                            <p:cond delay="200"/>
                                          </p:stCondLst>
                                        </p:cTn>
                                        <p:tgtEl>
                                          <p:spTgt spid="3">
                                            <p:txEl>
                                              <p:pRg st="5" end="5"/>
                                            </p:txEl>
                                          </p:spTgt>
                                        </p:tgtEl>
                                        <p:attrNameLst>
                                          <p:attrName>r</p:attrName>
                                        </p:attrNameLst>
                                      </p:cBhvr>
                                    </p:animRot>
                                    <p:animRot by="240000">
                                      <p:cBhvr>
                                        <p:cTn id="20" dur="200" fill="hold">
                                          <p:stCondLst>
                                            <p:cond delay="400"/>
                                          </p:stCondLst>
                                        </p:cTn>
                                        <p:tgtEl>
                                          <p:spTgt spid="3">
                                            <p:txEl>
                                              <p:pRg st="5" end="5"/>
                                            </p:txEl>
                                          </p:spTgt>
                                        </p:tgtEl>
                                        <p:attrNameLst>
                                          <p:attrName>r</p:attrName>
                                        </p:attrNameLst>
                                      </p:cBhvr>
                                    </p:animRot>
                                    <p:animRot by="-240000">
                                      <p:cBhvr>
                                        <p:cTn id="21" dur="200" fill="hold">
                                          <p:stCondLst>
                                            <p:cond delay="600"/>
                                          </p:stCondLst>
                                        </p:cTn>
                                        <p:tgtEl>
                                          <p:spTgt spid="3">
                                            <p:txEl>
                                              <p:pRg st="5" end="5"/>
                                            </p:txEl>
                                          </p:spTgt>
                                        </p:tgtEl>
                                        <p:attrNameLst>
                                          <p:attrName>r</p:attrName>
                                        </p:attrNameLst>
                                      </p:cBhvr>
                                    </p:animRot>
                                    <p:animRot by="120000">
                                      <p:cBhvr>
                                        <p:cTn id="22" dur="200" fill="hold">
                                          <p:stCondLst>
                                            <p:cond delay="800"/>
                                          </p:stCondLst>
                                        </p:cTn>
                                        <p:tgtEl>
                                          <p:spTgt spid="3">
                                            <p:txEl>
                                              <p:pRg st="5" end="5"/>
                                            </p:txEl>
                                          </p:spTgt>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32" presetClass="emph" presetSubtype="0" fill="hold" nodeType="clickEffect">
                                  <p:stCondLst>
                                    <p:cond delay="0"/>
                                  </p:stCondLst>
                                  <p:childTnLst>
                                    <p:animRot by="120000">
                                      <p:cBhvr>
                                        <p:cTn id="34" dur="100" fill="hold">
                                          <p:stCondLst>
                                            <p:cond delay="0"/>
                                          </p:stCondLst>
                                        </p:cTn>
                                        <p:tgtEl>
                                          <p:spTgt spid="3">
                                            <p:txEl>
                                              <p:pRg st="11" end="11"/>
                                            </p:txEl>
                                          </p:spTgt>
                                        </p:tgtEl>
                                        <p:attrNameLst>
                                          <p:attrName>r</p:attrName>
                                        </p:attrNameLst>
                                      </p:cBhvr>
                                    </p:animRot>
                                    <p:animRot by="-240000">
                                      <p:cBhvr>
                                        <p:cTn id="35" dur="200" fill="hold">
                                          <p:stCondLst>
                                            <p:cond delay="200"/>
                                          </p:stCondLst>
                                        </p:cTn>
                                        <p:tgtEl>
                                          <p:spTgt spid="3">
                                            <p:txEl>
                                              <p:pRg st="11" end="11"/>
                                            </p:txEl>
                                          </p:spTgt>
                                        </p:tgtEl>
                                        <p:attrNameLst>
                                          <p:attrName>r</p:attrName>
                                        </p:attrNameLst>
                                      </p:cBhvr>
                                    </p:animRot>
                                    <p:animRot by="240000">
                                      <p:cBhvr>
                                        <p:cTn id="36" dur="200" fill="hold">
                                          <p:stCondLst>
                                            <p:cond delay="400"/>
                                          </p:stCondLst>
                                        </p:cTn>
                                        <p:tgtEl>
                                          <p:spTgt spid="3">
                                            <p:txEl>
                                              <p:pRg st="11" end="11"/>
                                            </p:txEl>
                                          </p:spTgt>
                                        </p:tgtEl>
                                        <p:attrNameLst>
                                          <p:attrName>r</p:attrName>
                                        </p:attrNameLst>
                                      </p:cBhvr>
                                    </p:animRot>
                                    <p:animRot by="-240000">
                                      <p:cBhvr>
                                        <p:cTn id="37" dur="200" fill="hold">
                                          <p:stCondLst>
                                            <p:cond delay="600"/>
                                          </p:stCondLst>
                                        </p:cTn>
                                        <p:tgtEl>
                                          <p:spTgt spid="3">
                                            <p:txEl>
                                              <p:pRg st="11" end="11"/>
                                            </p:txEl>
                                          </p:spTgt>
                                        </p:tgtEl>
                                        <p:attrNameLst>
                                          <p:attrName>r</p:attrName>
                                        </p:attrNameLst>
                                      </p:cBhvr>
                                    </p:animRot>
                                    <p:animRot by="120000">
                                      <p:cBhvr>
                                        <p:cTn id="38" dur="200" fill="hold">
                                          <p:stCondLst>
                                            <p:cond delay="800"/>
                                          </p:stCondLst>
                                        </p:cTn>
                                        <p:tgtEl>
                                          <p:spTgt spid="3">
                                            <p:txEl>
                                              <p:pRg st="11" end="11"/>
                                            </p:txEl>
                                          </p:spTgt>
                                        </p:tgtEl>
                                        <p:attrNameLst>
                                          <p:attrName>r</p:attrName>
                                        </p:attrNameLst>
                                      </p:cBhvr>
                                    </p:animRo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7818" y="78824"/>
            <a:ext cx="8534400" cy="6001643"/>
          </a:xfrm>
          <a:prstGeom prst="rect">
            <a:avLst/>
          </a:prstGeom>
          <a:noFill/>
        </p:spPr>
        <p:txBody>
          <a:bodyPr wrap="square" rtlCol="0">
            <a:spAutoFit/>
          </a:bodyPr>
          <a:lstStyle/>
          <a:p>
            <a:pPr marL="285750" indent="-285750">
              <a:buFont typeface="Arial" pitchFamily="34" charset="0"/>
              <a:buChar char="•"/>
            </a:pPr>
            <a:endParaRPr lang="en-US" sz="2000" b="1" u="sng" dirty="0" smtClean="0">
              <a:solidFill>
                <a:schemeClr val="accent3">
                  <a:lumMod val="50000"/>
                </a:schemeClr>
              </a:solidFill>
              <a:latin typeface="Comic Sans MS" pitchFamily="66" charset="0"/>
            </a:endParaRPr>
          </a:p>
          <a:p>
            <a:pPr marL="285750" indent="-285750">
              <a:buFont typeface="Arial" pitchFamily="34" charset="0"/>
              <a:buChar char="•"/>
            </a:pPr>
            <a:r>
              <a:rPr lang="en-US" sz="2000" b="1" u="sng" dirty="0" smtClean="0">
                <a:solidFill>
                  <a:schemeClr val="accent3">
                    <a:lumMod val="50000"/>
                  </a:schemeClr>
                </a:solidFill>
                <a:latin typeface="Comic Sans MS" pitchFamily="66" charset="0"/>
              </a:rPr>
              <a:t>DISCLOSURE</a:t>
            </a:r>
          </a:p>
          <a:p>
            <a:endParaRPr lang="en-US" sz="2000" b="1" u="sng" dirty="0" smtClean="0">
              <a:solidFill>
                <a:schemeClr val="accent3">
                  <a:lumMod val="50000"/>
                </a:schemeClr>
              </a:solidFill>
              <a:latin typeface="Comic Sans MS" pitchFamily="66" charset="0"/>
            </a:endParaRPr>
          </a:p>
          <a:p>
            <a:r>
              <a:rPr lang="en-US" dirty="0" smtClean="0"/>
              <a:t>	</a:t>
            </a:r>
            <a:r>
              <a:rPr lang="en-US" b="1" dirty="0" smtClean="0"/>
              <a:t>DEFERRED TAX LIABILITY &amp; ASSET ARE GENERALLY NET OFF IN THE FINANCIAL STATEMENTS.</a:t>
            </a:r>
            <a:endParaRPr lang="en-US" b="1" dirty="0" smtClean="0">
              <a:solidFill>
                <a:schemeClr val="accent3">
                  <a:lumMod val="50000"/>
                </a:schemeClr>
              </a:solidFill>
            </a:endParaRPr>
          </a:p>
          <a:p>
            <a:endParaRPr lang="en-US" b="1" dirty="0" smtClean="0">
              <a:solidFill>
                <a:schemeClr val="accent3">
                  <a:lumMod val="50000"/>
                </a:schemeClr>
              </a:solidFill>
            </a:endParaRPr>
          </a:p>
          <a:p>
            <a:r>
              <a:rPr lang="en-US" b="1" dirty="0" smtClean="0">
                <a:solidFill>
                  <a:schemeClr val="accent3">
                    <a:lumMod val="50000"/>
                  </a:schemeClr>
                </a:solidFill>
              </a:rPr>
              <a:t>EXCL:- HOLDING &amp; SUBSIDARY COMPANIES.</a:t>
            </a:r>
          </a:p>
          <a:p>
            <a:endParaRPr lang="en-US" b="1" dirty="0">
              <a:solidFill>
                <a:schemeClr val="accent3">
                  <a:lumMod val="50000"/>
                </a:schemeClr>
              </a:solidFill>
            </a:endParaRPr>
          </a:p>
          <a:p>
            <a:endParaRPr lang="en-US" b="1" dirty="0" smtClean="0">
              <a:solidFill>
                <a:schemeClr val="accent3">
                  <a:lumMod val="50000"/>
                </a:schemeClr>
              </a:solidFill>
            </a:endParaRPr>
          </a:p>
          <a:p>
            <a:r>
              <a:rPr lang="en-US" b="1" dirty="0">
                <a:solidFill>
                  <a:schemeClr val="accent3">
                    <a:lumMod val="50000"/>
                  </a:schemeClr>
                </a:solidFill>
              </a:rPr>
              <a:t>	</a:t>
            </a:r>
            <a:r>
              <a:rPr lang="en-US" b="1" u="sng" dirty="0" smtClean="0">
                <a:solidFill>
                  <a:srgbClr val="7030A0"/>
                </a:solidFill>
              </a:rPr>
              <a:t>DEFERRED TAX LIABILITY</a:t>
            </a:r>
            <a:r>
              <a:rPr lang="en-US" b="1" dirty="0" smtClean="0">
                <a:solidFill>
                  <a:srgbClr val="7030A0"/>
                </a:solidFill>
              </a:rPr>
              <a:t> IS PRESENTED </a:t>
            </a:r>
            <a:r>
              <a:rPr lang="en-US" b="1" u="sng" dirty="0" smtClean="0">
                <a:solidFill>
                  <a:srgbClr val="7030A0"/>
                </a:solidFill>
              </a:rPr>
              <a:t>UNDER NON-CUURENT LIABILITIES</a:t>
            </a:r>
            <a:r>
              <a:rPr lang="en-US" b="1" dirty="0" smtClean="0">
                <a:solidFill>
                  <a:srgbClr val="7030A0"/>
                </a:solidFill>
              </a:rPr>
              <a:t> IN THE </a:t>
            </a:r>
            <a:r>
              <a:rPr lang="en-US" b="1" u="sng" dirty="0" smtClean="0">
                <a:solidFill>
                  <a:srgbClr val="7030A0"/>
                </a:solidFill>
              </a:rPr>
              <a:t>NEW SCHEDULE VI </a:t>
            </a:r>
            <a:r>
              <a:rPr lang="en-US" b="1" dirty="0" smtClean="0">
                <a:solidFill>
                  <a:srgbClr val="7030A0"/>
                </a:solidFill>
              </a:rPr>
              <a:t>FORMAT.</a:t>
            </a:r>
          </a:p>
          <a:p>
            <a:endParaRPr lang="en-US" b="1" dirty="0">
              <a:solidFill>
                <a:srgbClr val="7030A0"/>
              </a:solidFill>
            </a:endParaRPr>
          </a:p>
          <a:p>
            <a:r>
              <a:rPr lang="en-US" b="1" dirty="0" smtClean="0">
                <a:solidFill>
                  <a:srgbClr val="7030A0"/>
                </a:solidFill>
              </a:rPr>
              <a:t>	</a:t>
            </a:r>
            <a:r>
              <a:rPr lang="en-US" b="1" u="sng" dirty="0" smtClean="0">
                <a:solidFill>
                  <a:srgbClr val="7030A0"/>
                </a:solidFill>
              </a:rPr>
              <a:t>DEFERRED TAX ASSET</a:t>
            </a:r>
            <a:r>
              <a:rPr lang="en-US" b="1" dirty="0" smtClean="0">
                <a:solidFill>
                  <a:srgbClr val="7030A0"/>
                </a:solidFill>
              </a:rPr>
              <a:t> IS PRESENTED </a:t>
            </a:r>
            <a:r>
              <a:rPr lang="en-US" b="1" u="sng" dirty="0">
                <a:solidFill>
                  <a:srgbClr val="7030A0"/>
                </a:solidFill>
              </a:rPr>
              <a:t>UNDER NON-CUURENT </a:t>
            </a:r>
            <a:r>
              <a:rPr lang="en-US" b="1" u="sng" dirty="0" smtClean="0">
                <a:solidFill>
                  <a:srgbClr val="7030A0"/>
                </a:solidFill>
              </a:rPr>
              <a:t>ASSETS</a:t>
            </a:r>
            <a:r>
              <a:rPr lang="en-US" b="1" dirty="0" smtClean="0">
                <a:solidFill>
                  <a:srgbClr val="7030A0"/>
                </a:solidFill>
              </a:rPr>
              <a:t> </a:t>
            </a:r>
            <a:r>
              <a:rPr lang="en-US" b="1" dirty="0">
                <a:solidFill>
                  <a:srgbClr val="7030A0"/>
                </a:solidFill>
              </a:rPr>
              <a:t>IN </a:t>
            </a:r>
            <a:r>
              <a:rPr lang="en-US" b="1" u="sng" dirty="0">
                <a:solidFill>
                  <a:srgbClr val="7030A0"/>
                </a:solidFill>
              </a:rPr>
              <a:t>THE NEW SCHEDULE VI</a:t>
            </a:r>
            <a:r>
              <a:rPr lang="en-US" b="1" dirty="0">
                <a:solidFill>
                  <a:srgbClr val="7030A0"/>
                </a:solidFill>
              </a:rPr>
              <a:t> FORMAT</a:t>
            </a:r>
            <a:r>
              <a:rPr lang="en-US" b="1" dirty="0" smtClean="0">
                <a:solidFill>
                  <a:srgbClr val="7030A0"/>
                </a:solidFill>
              </a:rPr>
              <a:t>.</a:t>
            </a:r>
          </a:p>
          <a:p>
            <a:endParaRPr lang="en-US" b="1" dirty="0">
              <a:solidFill>
                <a:srgbClr val="7030A0"/>
              </a:solidFill>
            </a:endParaRPr>
          </a:p>
          <a:p>
            <a:pPr algn="ctr"/>
            <a:r>
              <a:rPr lang="en-US" b="1" u="sng" dirty="0" smtClean="0">
                <a:solidFill>
                  <a:schemeClr val="accent3">
                    <a:lumMod val="50000"/>
                  </a:schemeClr>
                </a:solidFill>
              </a:rPr>
              <a:t>DIFFERENCE BETWEEN AS-22 &amp; IAS-12</a:t>
            </a:r>
          </a:p>
          <a:p>
            <a:pPr algn="ctr"/>
            <a:endParaRPr lang="en-US" b="1" u="sng" dirty="0">
              <a:solidFill>
                <a:schemeClr val="accent3">
                  <a:lumMod val="50000"/>
                </a:schemeClr>
              </a:solidFill>
            </a:endParaRPr>
          </a:p>
          <a:p>
            <a:pPr marL="285750" indent="-285750" algn="ctr">
              <a:buFont typeface="Arial" pitchFamily="34" charset="0"/>
              <a:buChar char="•"/>
            </a:pPr>
            <a:r>
              <a:rPr lang="en-US" b="1" dirty="0" smtClean="0">
                <a:solidFill>
                  <a:schemeClr val="accent3">
                    <a:lumMod val="50000"/>
                  </a:schemeClr>
                </a:solidFill>
              </a:rPr>
              <a:t>As per AS-22 Deferred tax Asset to be recognized to the extent there is </a:t>
            </a:r>
            <a:r>
              <a:rPr lang="en-US" b="1" u="sng" dirty="0" smtClean="0">
                <a:solidFill>
                  <a:schemeClr val="accent3">
                    <a:lumMod val="50000"/>
                  </a:schemeClr>
                </a:solidFill>
              </a:rPr>
              <a:t>reasonable or virtual certainty.</a:t>
            </a:r>
          </a:p>
          <a:p>
            <a:pPr marL="285750" indent="-285750" algn="ctr">
              <a:buFont typeface="Arial" pitchFamily="34" charset="0"/>
              <a:buChar char="•"/>
            </a:pPr>
            <a:r>
              <a:rPr lang="en-US" b="1" dirty="0" smtClean="0">
                <a:solidFill>
                  <a:schemeClr val="accent3">
                    <a:lumMod val="50000"/>
                  </a:schemeClr>
                </a:solidFill>
              </a:rPr>
              <a:t>As per IAS-12 Deferred tax Asset is recognized to the extent it is </a:t>
            </a:r>
            <a:r>
              <a:rPr lang="en-US" b="1" u="sng" dirty="0" smtClean="0">
                <a:solidFill>
                  <a:schemeClr val="accent3">
                    <a:lumMod val="50000"/>
                  </a:schemeClr>
                </a:solidFill>
              </a:rPr>
              <a:t>probable</a:t>
            </a:r>
            <a:r>
              <a:rPr lang="en-US" b="1" dirty="0" smtClean="0">
                <a:solidFill>
                  <a:schemeClr val="accent3">
                    <a:lumMod val="50000"/>
                  </a:schemeClr>
                </a:solidFill>
              </a:rPr>
              <a:t> that the enterprise will </a:t>
            </a:r>
            <a:r>
              <a:rPr lang="en-US" b="1" u="sng" dirty="0" smtClean="0">
                <a:solidFill>
                  <a:schemeClr val="accent3">
                    <a:lumMod val="50000"/>
                  </a:schemeClr>
                </a:solidFill>
              </a:rPr>
              <a:t>have sufficient taxable profit</a:t>
            </a:r>
            <a:r>
              <a:rPr lang="en-US" b="1" dirty="0" smtClean="0">
                <a:solidFill>
                  <a:schemeClr val="accent3">
                    <a:lumMod val="50000"/>
                  </a:schemeClr>
                </a:solidFill>
              </a:rPr>
              <a:t>.</a:t>
            </a:r>
          </a:p>
        </p:txBody>
      </p:sp>
    </p:spTree>
    <p:extLst>
      <p:ext uri="{BB962C8B-B14F-4D97-AF65-F5344CB8AC3E}">
        <p14:creationId xmlns:p14="http://schemas.microsoft.com/office/powerpoint/2010/main" xmlns="" val="138116648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wipe(down)">
                                      <p:cBhvr>
                                        <p:cTn id="14" dur="580">
                                          <p:stCondLst>
                                            <p:cond delay="0"/>
                                          </p:stCondLst>
                                        </p:cTn>
                                        <p:tgtEl>
                                          <p:spTgt spid="3">
                                            <p:txEl>
                                              <p:pRg st="3" end="3"/>
                                            </p:txEl>
                                          </p:spTgt>
                                        </p:tgtEl>
                                      </p:cBhvr>
                                    </p:animEffect>
                                    <p:anim calcmode="lin" valueType="num">
                                      <p:cBhvr>
                                        <p:cTn id="15"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xEl>
                                              <p:pRg st="3" end="3"/>
                                            </p:txEl>
                                          </p:spTgt>
                                        </p:tgtEl>
                                      </p:cBhvr>
                                      <p:to x="100000" y="60000"/>
                                    </p:animScale>
                                    <p:animScale>
                                      <p:cBhvr>
                                        <p:cTn id="21" dur="166" decel="50000">
                                          <p:stCondLst>
                                            <p:cond delay="676"/>
                                          </p:stCondLst>
                                        </p:cTn>
                                        <p:tgtEl>
                                          <p:spTgt spid="3">
                                            <p:txEl>
                                              <p:pRg st="3" end="3"/>
                                            </p:txEl>
                                          </p:spTgt>
                                        </p:tgtEl>
                                      </p:cBhvr>
                                      <p:to x="100000" y="100000"/>
                                    </p:animScale>
                                    <p:animScale>
                                      <p:cBhvr>
                                        <p:cTn id="22" dur="26">
                                          <p:stCondLst>
                                            <p:cond delay="1312"/>
                                          </p:stCondLst>
                                        </p:cTn>
                                        <p:tgtEl>
                                          <p:spTgt spid="3">
                                            <p:txEl>
                                              <p:pRg st="3" end="3"/>
                                            </p:txEl>
                                          </p:spTgt>
                                        </p:tgtEl>
                                      </p:cBhvr>
                                      <p:to x="100000" y="80000"/>
                                    </p:animScale>
                                    <p:animScale>
                                      <p:cBhvr>
                                        <p:cTn id="23" dur="166" decel="50000">
                                          <p:stCondLst>
                                            <p:cond delay="1338"/>
                                          </p:stCondLst>
                                        </p:cTn>
                                        <p:tgtEl>
                                          <p:spTgt spid="3">
                                            <p:txEl>
                                              <p:pRg st="3" end="3"/>
                                            </p:txEl>
                                          </p:spTgt>
                                        </p:tgtEl>
                                      </p:cBhvr>
                                      <p:to x="100000" y="100000"/>
                                    </p:animScale>
                                    <p:animScale>
                                      <p:cBhvr>
                                        <p:cTn id="24" dur="26">
                                          <p:stCondLst>
                                            <p:cond delay="1642"/>
                                          </p:stCondLst>
                                        </p:cTn>
                                        <p:tgtEl>
                                          <p:spTgt spid="3">
                                            <p:txEl>
                                              <p:pRg st="3" end="3"/>
                                            </p:txEl>
                                          </p:spTgt>
                                        </p:tgtEl>
                                      </p:cBhvr>
                                      <p:to x="100000" y="90000"/>
                                    </p:animScale>
                                    <p:animScale>
                                      <p:cBhvr>
                                        <p:cTn id="25" dur="166" decel="50000">
                                          <p:stCondLst>
                                            <p:cond delay="1668"/>
                                          </p:stCondLst>
                                        </p:cTn>
                                        <p:tgtEl>
                                          <p:spTgt spid="3">
                                            <p:txEl>
                                              <p:pRg st="3" end="3"/>
                                            </p:txEl>
                                          </p:spTgt>
                                        </p:tgtEl>
                                      </p:cBhvr>
                                      <p:to x="100000" y="100000"/>
                                    </p:animScale>
                                    <p:animScale>
                                      <p:cBhvr>
                                        <p:cTn id="26" dur="26">
                                          <p:stCondLst>
                                            <p:cond delay="1808"/>
                                          </p:stCondLst>
                                        </p:cTn>
                                        <p:tgtEl>
                                          <p:spTgt spid="3">
                                            <p:txEl>
                                              <p:pRg st="3" end="3"/>
                                            </p:txEl>
                                          </p:spTgt>
                                        </p:tgtEl>
                                      </p:cBhvr>
                                      <p:to x="100000" y="95000"/>
                                    </p:animScale>
                                    <p:animScale>
                                      <p:cBhvr>
                                        <p:cTn id="27" dur="166" decel="50000">
                                          <p:stCondLst>
                                            <p:cond delay="1834"/>
                                          </p:stCondLst>
                                        </p:cTn>
                                        <p:tgtEl>
                                          <p:spTgt spid="3">
                                            <p:txEl>
                                              <p:pRg st="3" end="3"/>
                                            </p:txEl>
                                          </p:spTgt>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heel(1)">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p:cTn id="37"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40" dur="1000"/>
                                        <p:tgtEl>
                                          <p:spTgt spid="3">
                                            <p:txEl>
                                              <p:pRg st="8" end="8"/>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1" presetClass="entr" presetSubtype="0" fill="hold" nodeType="click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 calcmode="lin" valueType="num">
                                      <p:cBhvr>
                                        <p:cTn id="45" dur="10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46" dur="10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47" dur="1000" fill="hold"/>
                                        <p:tgtEl>
                                          <p:spTgt spid="3">
                                            <p:txEl>
                                              <p:pRg st="10" end="10"/>
                                            </p:txEl>
                                          </p:spTgt>
                                        </p:tgtEl>
                                        <p:attrNameLst>
                                          <p:attrName>style.rotation</p:attrName>
                                        </p:attrNameLst>
                                      </p:cBhvr>
                                      <p:tavLst>
                                        <p:tav tm="0">
                                          <p:val>
                                            <p:fltVal val="90"/>
                                          </p:val>
                                        </p:tav>
                                        <p:tav tm="100000">
                                          <p:val>
                                            <p:fltVal val="0"/>
                                          </p:val>
                                        </p:tav>
                                      </p:tavLst>
                                    </p:anim>
                                    <p:animEffect transition="in" filter="fade">
                                      <p:cBhvr>
                                        <p:cTn id="48" dur="1000"/>
                                        <p:tgtEl>
                                          <p:spTgt spid="3">
                                            <p:txEl>
                                              <p:pRg st="10" end="10"/>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31" presetClass="entr" presetSubtype="0" fill="hold" nodeType="clickEffect">
                                  <p:stCondLst>
                                    <p:cond delay="0"/>
                                  </p:stCondLst>
                                  <p:childTnLst>
                                    <p:set>
                                      <p:cBhvr>
                                        <p:cTn id="52" dur="1" fill="hold">
                                          <p:stCondLst>
                                            <p:cond delay="0"/>
                                          </p:stCondLst>
                                        </p:cTn>
                                        <p:tgtEl>
                                          <p:spTgt spid="3">
                                            <p:txEl>
                                              <p:pRg st="12" end="12"/>
                                            </p:txEl>
                                          </p:spTgt>
                                        </p:tgtEl>
                                        <p:attrNameLst>
                                          <p:attrName>style.visibility</p:attrName>
                                        </p:attrNameLst>
                                      </p:cBhvr>
                                      <p:to>
                                        <p:strVal val="visible"/>
                                      </p:to>
                                    </p:set>
                                    <p:anim calcmode="lin" valueType="num">
                                      <p:cBhvr>
                                        <p:cTn id="53" dur="1000" fill="hold"/>
                                        <p:tgtEl>
                                          <p:spTgt spid="3">
                                            <p:txEl>
                                              <p:pRg st="12" end="12"/>
                                            </p:txEl>
                                          </p:spTgt>
                                        </p:tgtEl>
                                        <p:attrNameLst>
                                          <p:attrName>ppt_w</p:attrName>
                                        </p:attrNameLst>
                                      </p:cBhvr>
                                      <p:tavLst>
                                        <p:tav tm="0">
                                          <p:val>
                                            <p:fltVal val="0"/>
                                          </p:val>
                                        </p:tav>
                                        <p:tav tm="100000">
                                          <p:val>
                                            <p:strVal val="#ppt_w"/>
                                          </p:val>
                                        </p:tav>
                                      </p:tavLst>
                                    </p:anim>
                                    <p:anim calcmode="lin" valueType="num">
                                      <p:cBhvr>
                                        <p:cTn id="54" dur="1000" fill="hold"/>
                                        <p:tgtEl>
                                          <p:spTgt spid="3">
                                            <p:txEl>
                                              <p:pRg st="12" end="12"/>
                                            </p:txEl>
                                          </p:spTgt>
                                        </p:tgtEl>
                                        <p:attrNameLst>
                                          <p:attrName>ppt_h</p:attrName>
                                        </p:attrNameLst>
                                      </p:cBhvr>
                                      <p:tavLst>
                                        <p:tav tm="0">
                                          <p:val>
                                            <p:fltVal val="0"/>
                                          </p:val>
                                        </p:tav>
                                        <p:tav tm="100000">
                                          <p:val>
                                            <p:strVal val="#ppt_h"/>
                                          </p:val>
                                        </p:tav>
                                      </p:tavLst>
                                    </p:anim>
                                    <p:anim calcmode="lin" valueType="num">
                                      <p:cBhvr>
                                        <p:cTn id="55" dur="1000" fill="hold"/>
                                        <p:tgtEl>
                                          <p:spTgt spid="3">
                                            <p:txEl>
                                              <p:pRg st="12" end="12"/>
                                            </p:txEl>
                                          </p:spTgt>
                                        </p:tgtEl>
                                        <p:attrNameLst>
                                          <p:attrName>style.rotation</p:attrName>
                                        </p:attrNameLst>
                                      </p:cBhvr>
                                      <p:tavLst>
                                        <p:tav tm="0">
                                          <p:val>
                                            <p:fltVal val="90"/>
                                          </p:val>
                                        </p:tav>
                                        <p:tav tm="100000">
                                          <p:val>
                                            <p:fltVal val="0"/>
                                          </p:val>
                                        </p:tav>
                                      </p:tavLst>
                                    </p:anim>
                                    <p:animEffect transition="in" filter="fade">
                                      <p:cBhvr>
                                        <p:cTn id="56" dur="1000"/>
                                        <p:tgtEl>
                                          <p:spTgt spid="3">
                                            <p:txEl>
                                              <p:pRg st="12" end="12"/>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31" presetClass="entr" presetSubtype="0" fill="hold" nodeType="clickEffect">
                                  <p:stCondLst>
                                    <p:cond delay="0"/>
                                  </p:stCondLst>
                                  <p:childTnLst>
                                    <p:set>
                                      <p:cBhvr>
                                        <p:cTn id="60" dur="1" fill="hold">
                                          <p:stCondLst>
                                            <p:cond delay="0"/>
                                          </p:stCondLst>
                                        </p:cTn>
                                        <p:tgtEl>
                                          <p:spTgt spid="3">
                                            <p:txEl>
                                              <p:pRg st="14" end="14"/>
                                            </p:txEl>
                                          </p:spTgt>
                                        </p:tgtEl>
                                        <p:attrNameLst>
                                          <p:attrName>style.visibility</p:attrName>
                                        </p:attrNameLst>
                                      </p:cBhvr>
                                      <p:to>
                                        <p:strVal val="visible"/>
                                      </p:to>
                                    </p:set>
                                    <p:anim calcmode="lin" valueType="num">
                                      <p:cBhvr>
                                        <p:cTn id="61" dur="1000" fill="hold"/>
                                        <p:tgtEl>
                                          <p:spTgt spid="3">
                                            <p:txEl>
                                              <p:pRg st="14" end="14"/>
                                            </p:txEl>
                                          </p:spTgt>
                                        </p:tgtEl>
                                        <p:attrNameLst>
                                          <p:attrName>ppt_w</p:attrName>
                                        </p:attrNameLst>
                                      </p:cBhvr>
                                      <p:tavLst>
                                        <p:tav tm="0">
                                          <p:val>
                                            <p:fltVal val="0"/>
                                          </p:val>
                                        </p:tav>
                                        <p:tav tm="100000">
                                          <p:val>
                                            <p:strVal val="#ppt_w"/>
                                          </p:val>
                                        </p:tav>
                                      </p:tavLst>
                                    </p:anim>
                                    <p:anim calcmode="lin" valueType="num">
                                      <p:cBhvr>
                                        <p:cTn id="62" dur="1000" fill="hold"/>
                                        <p:tgtEl>
                                          <p:spTgt spid="3">
                                            <p:txEl>
                                              <p:pRg st="14" end="14"/>
                                            </p:txEl>
                                          </p:spTgt>
                                        </p:tgtEl>
                                        <p:attrNameLst>
                                          <p:attrName>ppt_h</p:attrName>
                                        </p:attrNameLst>
                                      </p:cBhvr>
                                      <p:tavLst>
                                        <p:tav tm="0">
                                          <p:val>
                                            <p:fltVal val="0"/>
                                          </p:val>
                                        </p:tav>
                                        <p:tav tm="100000">
                                          <p:val>
                                            <p:strVal val="#ppt_h"/>
                                          </p:val>
                                        </p:tav>
                                      </p:tavLst>
                                    </p:anim>
                                    <p:anim calcmode="lin" valueType="num">
                                      <p:cBhvr>
                                        <p:cTn id="63" dur="1000" fill="hold"/>
                                        <p:tgtEl>
                                          <p:spTgt spid="3">
                                            <p:txEl>
                                              <p:pRg st="14" end="14"/>
                                            </p:txEl>
                                          </p:spTgt>
                                        </p:tgtEl>
                                        <p:attrNameLst>
                                          <p:attrName>style.rotation</p:attrName>
                                        </p:attrNameLst>
                                      </p:cBhvr>
                                      <p:tavLst>
                                        <p:tav tm="0">
                                          <p:val>
                                            <p:fltVal val="90"/>
                                          </p:val>
                                        </p:tav>
                                        <p:tav tm="100000">
                                          <p:val>
                                            <p:fltVal val="0"/>
                                          </p:val>
                                        </p:tav>
                                      </p:tavLst>
                                    </p:anim>
                                    <p:animEffect transition="in" filter="fade">
                                      <p:cBhvr>
                                        <p:cTn id="64" dur="1000"/>
                                        <p:tgtEl>
                                          <p:spTgt spid="3">
                                            <p:txEl>
                                              <p:pRg st="14" end="14"/>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31" presetClass="entr" presetSubtype="0" fill="hold" nodeType="clickEffect">
                                  <p:stCondLst>
                                    <p:cond delay="0"/>
                                  </p:stCondLst>
                                  <p:childTnLst>
                                    <p:set>
                                      <p:cBhvr>
                                        <p:cTn id="68" dur="1" fill="hold">
                                          <p:stCondLst>
                                            <p:cond delay="0"/>
                                          </p:stCondLst>
                                        </p:cTn>
                                        <p:tgtEl>
                                          <p:spTgt spid="3">
                                            <p:txEl>
                                              <p:pRg st="15" end="15"/>
                                            </p:txEl>
                                          </p:spTgt>
                                        </p:tgtEl>
                                        <p:attrNameLst>
                                          <p:attrName>style.visibility</p:attrName>
                                        </p:attrNameLst>
                                      </p:cBhvr>
                                      <p:to>
                                        <p:strVal val="visible"/>
                                      </p:to>
                                    </p:set>
                                    <p:anim calcmode="lin" valueType="num">
                                      <p:cBhvr>
                                        <p:cTn id="69" dur="1000" fill="hold"/>
                                        <p:tgtEl>
                                          <p:spTgt spid="3">
                                            <p:txEl>
                                              <p:pRg st="15" end="15"/>
                                            </p:txEl>
                                          </p:spTgt>
                                        </p:tgtEl>
                                        <p:attrNameLst>
                                          <p:attrName>ppt_w</p:attrName>
                                        </p:attrNameLst>
                                      </p:cBhvr>
                                      <p:tavLst>
                                        <p:tav tm="0">
                                          <p:val>
                                            <p:fltVal val="0"/>
                                          </p:val>
                                        </p:tav>
                                        <p:tav tm="100000">
                                          <p:val>
                                            <p:strVal val="#ppt_w"/>
                                          </p:val>
                                        </p:tav>
                                      </p:tavLst>
                                    </p:anim>
                                    <p:anim calcmode="lin" valueType="num">
                                      <p:cBhvr>
                                        <p:cTn id="70" dur="1000" fill="hold"/>
                                        <p:tgtEl>
                                          <p:spTgt spid="3">
                                            <p:txEl>
                                              <p:pRg st="15" end="15"/>
                                            </p:txEl>
                                          </p:spTgt>
                                        </p:tgtEl>
                                        <p:attrNameLst>
                                          <p:attrName>ppt_h</p:attrName>
                                        </p:attrNameLst>
                                      </p:cBhvr>
                                      <p:tavLst>
                                        <p:tav tm="0">
                                          <p:val>
                                            <p:fltVal val="0"/>
                                          </p:val>
                                        </p:tav>
                                        <p:tav tm="100000">
                                          <p:val>
                                            <p:strVal val="#ppt_h"/>
                                          </p:val>
                                        </p:tav>
                                      </p:tavLst>
                                    </p:anim>
                                    <p:anim calcmode="lin" valueType="num">
                                      <p:cBhvr>
                                        <p:cTn id="71" dur="1000" fill="hold"/>
                                        <p:tgtEl>
                                          <p:spTgt spid="3">
                                            <p:txEl>
                                              <p:pRg st="15" end="15"/>
                                            </p:txEl>
                                          </p:spTgt>
                                        </p:tgtEl>
                                        <p:attrNameLst>
                                          <p:attrName>style.rotation</p:attrName>
                                        </p:attrNameLst>
                                      </p:cBhvr>
                                      <p:tavLst>
                                        <p:tav tm="0">
                                          <p:val>
                                            <p:fltVal val="90"/>
                                          </p:val>
                                        </p:tav>
                                        <p:tav tm="100000">
                                          <p:val>
                                            <p:fltVal val="0"/>
                                          </p:val>
                                        </p:tav>
                                      </p:tavLst>
                                    </p:anim>
                                    <p:animEffect transition="in" filter="fade">
                                      <p:cBhvr>
                                        <p:cTn id="72" dur="1000"/>
                                        <p:tgtEl>
                                          <p:spTgt spid="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lstStyle/>
          <a:p>
            <a:r>
              <a:rPr lang="en-US" b="1" u="sng" dirty="0" smtClean="0"/>
              <a:t>SOURCES:-</a:t>
            </a:r>
            <a:endParaRPr lang="en-US" b="1" u="sng" dirty="0"/>
          </a:p>
        </p:txBody>
      </p:sp>
      <p:sp>
        <p:nvSpPr>
          <p:cNvPr id="3" name="TextBox 2"/>
          <p:cNvSpPr txBox="1"/>
          <p:nvPr/>
        </p:nvSpPr>
        <p:spPr>
          <a:xfrm>
            <a:off x="533400" y="1143000"/>
            <a:ext cx="7543800" cy="5016758"/>
          </a:xfrm>
          <a:prstGeom prst="rect">
            <a:avLst/>
          </a:prstGeom>
          <a:noFill/>
        </p:spPr>
        <p:txBody>
          <a:bodyPr wrap="square" rtlCol="0">
            <a:spAutoFit/>
          </a:bodyPr>
          <a:lstStyle/>
          <a:p>
            <a:pPr marL="285750" indent="-285750">
              <a:buFont typeface="Arial" pitchFamily="34" charset="0"/>
              <a:buChar char="•"/>
            </a:pPr>
            <a:r>
              <a:rPr lang="en-US" sz="4000" dirty="0" smtClean="0">
                <a:latin typeface="Calibri" pitchFamily="34" charset="0"/>
                <a:cs typeface="Calibri" pitchFamily="34" charset="0"/>
              </a:rPr>
              <a:t>Google</a:t>
            </a:r>
          </a:p>
          <a:p>
            <a:pPr marL="285750" indent="-285750">
              <a:buFont typeface="Arial" pitchFamily="34" charset="0"/>
              <a:buChar char="•"/>
            </a:pPr>
            <a:r>
              <a:rPr lang="en-US" sz="4000" dirty="0" smtClean="0">
                <a:latin typeface="Calibri" pitchFamily="34" charset="0"/>
                <a:cs typeface="Calibri" pitchFamily="34" charset="0"/>
              </a:rPr>
              <a:t>Books on Accounting Standards</a:t>
            </a:r>
          </a:p>
          <a:p>
            <a:pPr marL="285750" indent="-285750">
              <a:buFont typeface="Arial" pitchFamily="34" charset="0"/>
              <a:buChar char="•"/>
            </a:pPr>
            <a:r>
              <a:rPr lang="en-US" sz="4000" dirty="0" smtClean="0">
                <a:latin typeface="Calibri" pitchFamily="34" charset="0"/>
                <a:cs typeface="Calibri" pitchFamily="34" charset="0"/>
              </a:rPr>
              <a:t>D.S.Rawat</a:t>
            </a:r>
            <a:endParaRPr lang="en-US" sz="4000" dirty="0">
              <a:latin typeface="Calibri" pitchFamily="34" charset="0"/>
              <a:cs typeface="Calibri" pitchFamily="34" charset="0"/>
            </a:endParaRPr>
          </a:p>
          <a:p>
            <a:pPr marL="285750" indent="-285750">
              <a:buFont typeface="Arial" pitchFamily="34" charset="0"/>
              <a:buChar char="•"/>
            </a:pPr>
            <a:r>
              <a:rPr lang="en-US" sz="4000" dirty="0" smtClean="0">
                <a:latin typeface="Calibri" pitchFamily="34" charset="0"/>
                <a:cs typeface="Calibri" pitchFamily="34" charset="0"/>
              </a:rPr>
              <a:t>CA Club India</a:t>
            </a:r>
          </a:p>
          <a:p>
            <a:pPr marL="285750" indent="-285750">
              <a:buFont typeface="Arial" pitchFamily="34" charset="0"/>
              <a:buChar char="•"/>
            </a:pPr>
            <a:r>
              <a:rPr lang="en-US" sz="4000" dirty="0" smtClean="0">
                <a:latin typeface="Calibri" pitchFamily="34" charset="0"/>
                <a:cs typeface="Calibri" pitchFamily="34" charset="0"/>
              </a:rPr>
              <a:t>Experts</a:t>
            </a:r>
          </a:p>
          <a:p>
            <a:pPr marL="285750" indent="-285750">
              <a:buFont typeface="Arial" pitchFamily="34" charset="0"/>
              <a:buChar char="•"/>
            </a:pPr>
            <a:r>
              <a:rPr lang="en-US" sz="4000" dirty="0" smtClean="0">
                <a:latin typeface="Calibri" pitchFamily="34" charset="0"/>
                <a:cs typeface="Calibri" pitchFamily="34" charset="0"/>
              </a:rPr>
              <a:t>Friends</a:t>
            </a:r>
          </a:p>
          <a:p>
            <a:pPr marL="285750" indent="-285750">
              <a:buFont typeface="Arial" pitchFamily="34" charset="0"/>
              <a:buChar char="•"/>
            </a:pPr>
            <a:r>
              <a:rPr lang="en-US" sz="4000" dirty="0" smtClean="0">
                <a:latin typeface="Calibri" pitchFamily="34" charset="0"/>
                <a:cs typeface="Calibri" pitchFamily="34" charset="0"/>
              </a:rPr>
              <a:t>and much of my brain….</a:t>
            </a:r>
          </a:p>
          <a:p>
            <a:pPr marL="285750" indent="-285750">
              <a:buFont typeface="Arial" pitchFamily="34" charset="0"/>
              <a:buChar char="•"/>
            </a:pPr>
            <a:endParaRPr lang="en-US" sz="4000" dirty="0">
              <a:latin typeface="Calibri" pitchFamily="34" charset="0"/>
              <a:cs typeface="Calibri" pitchFamily="34" charset="0"/>
            </a:endParaRPr>
          </a:p>
        </p:txBody>
      </p:sp>
    </p:spTree>
    <p:extLst>
      <p:ext uri="{BB962C8B-B14F-4D97-AF65-F5344CB8AC3E}">
        <p14:creationId xmlns:p14="http://schemas.microsoft.com/office/powerpoint/2010/main" xmlns="" val="355595573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3" dur="1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0"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1" dur="1000"/>
                                        <p:tgtEl>
                                          <p:spTgt spid="3">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 calcmode="lin" valueType="num">
                                      <p:cBhvr>
                                        <p:cTn id="36"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7"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8"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9" dur="1000"/>
                                        <p:tgtEl>
                                          <p:spTgt spid="3">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31" presetClass="entr" presetSubtype="0" fill="hold" nodeType="clickEffect">
                                  <p:stCondLst>
                                    <p:cond delay="0"/>
                                  </p:stCondLst>
                                  <p:childTnLst>
                                    <p:set>
                                      <p:cBhvr>
                                        <p:cTn id="43" dur="1" fill="hold">
                                          <p:stCondLst>
                                            <p:cond delay="0"/>
                                          </p:stCondLst>
                                        </p:cTn>
                                        <p:tgtEl>
                                          <p:spTgt spid="3">
                                            <p:txEl>
                                              <p:pRg st="4" end="4"/>
                                            </p:txEl>
                                          </p:spTgt>
                                        </p:tgtEl>
                                        <p:attrNameLst>
                                          <p:attrName>style.visibility</p:attrName>
                                        </p:attrNameLst>
                                      </p:cBhvr>
                                      <p:to>
                                        <p:strVal val="visible"/>
                                      </p:to>
                                    </p:set>
                                    <p:anim calcmode="lin" valueType="num">
                                      <p:cBhvr>
                                        <p:cTn id="44"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5"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6"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7" dur="1000"/>
                                        <p:tgtEl>
                                          <p:spTgt spid="3">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1" presetClass="entr" presetSubtype="0" fill="hold"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 calcmode="lin" valueType="num">
                                      <p:cBhvr>
                                        <p:cTn id="52"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53"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54"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55" dur="1000"/>
                                        <p:tgtEl>
                                          <p:spTgt spid="3">
                                            <p:txEl>
                                              <p:pRg st="5" end="5"/>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ntr" presetSubtype="0" fill="hold" nodeType="clickEffect">
                                  <p:stCondLst>
                                    <p:cond delay="0"/>
                                  </p:stCondLst>
                                  <p:childTnLst>
                                    <p:set>
                                      <p:cBhvr>
                                        <p:cTn id="59" dur="1" fill="hold">
                                          <p:stCondLst>
                                            <p:cond delay="0"/>
                                          </p:stCondLst>
                                        </p:cTn>
                                        <p:tgtEl>
                                          <p:spTgt spid="3">
                                            <p:txEl>
                                              <p:pRg st="6" end="6"/>
                                            </p:txEl>
                                          </p:spTgt>
                                        </p:tgtEl>
                                        <p:attrNameLst>
                                          <p:attrName>style.visibility</p:attrName>
                                        </p:attrNameLst>
                                      </p:cBhvr>
                                      <p:to>
                                        <p:strVal val="visible"/>
                                      </p:to>
                                    </p:set>
                                    <p:anim calcmode="lin" valueType="num">
                                      <p:cBhvr>
                                        <p:cTn id="60"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61"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62"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63"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78210" y="1676400"/>
            <a:ext cx="7587590" cy="2123658"/>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4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THANK YOU!!!</a:t>
            </a:r>
          </a:p>
          <a:p>
            <a:pPr algn="ctr"/>
            <a:r>
              <a:rPr lang="en-US" sz="4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AND</a:t>
            </a:r>
            <a:endParaRPr lang="en-US" sz="4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a:p>
            <a:pPr algn="ctr"/>
            <a:r>
              <a:rPr lang="en-US" sz="4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ALL THE BEST EVERYONE!!!</a:t>
            </a:r>
            <a:endParaRPr lang="en-US" sz="4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2" name="Smiley Face 1"/>
          <p:cNvSpPr/>
          <p:nvPr/>
        </p:nvSpPr>
        <p:spPr>
          <a:xfrm>
            <a:off x="3276600" y="3800058"/>
            <a:ext cx="2438400" cy="2143542"/>
          </a:xfrm>
          <a:prstGeom prst="smileyFac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27648647"/>
      </p:ext>
    </p:extLst>
  </p:cSld>
  <p:clrMapOvr>
    <a:masterClrMapping/>
  </p:clrMapOvr>
  <p:transition spd="slow">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4"/>
          </a:lnRef>
          <a:fillRef idx="3">
            <a:schemeClr val="accent4"/>
          </a:fillRef>
          <a:effectRef idx="2">
            <a:schemeClr val="accent4"/>
          </a:effectRef>
          <a:fontRef idx="minor">
            <a:schemeClr val="lt1"/>
          </a:fontRef>
        </p:style>
        <p:txBody>
          <a:bodyPr/>
          <a:lstStyle/>
          <a:p>
            <a:r>
              <a:rPr lang="en-US" dirty="0" smtClean="0"/>
              <a:t>MEANING OF DEFERRED TAX</a:t>
            </a:r>
            <a:endParaRPr lang="en-US" dirty="0"/>
          </a:p>
        </p:txBody>
      </p:sp>
      <p:sp>
        <p:nvSpPr>
          <p:cNvPr id="3" name="TextBox 2"/>
          <p:cNvSpPr txBox="1"/>
          <p:nvPr/>
        </p:nvSpPr>
        <p:spPr>
          <a:xfrm>
            <a:off x="200890" y="1600200"/>
            <a:ext cx="8714509" cy="520142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3200" dirty="0" smtClean="0">
                <a:solidFill>
                  <a:schemeClr val="accent5">
                    <a:lumMod val="50000"/>
                  </a:schemeClr>
                </a:solidFill>
                <a:latin typeface="Comic Sans MS" pitchFamily="66" charset="0"/>
              </a:rPr>
              <a:t>WHAT IS DEFERRED TAX?????</a:t>
            </a:r>
          </a:p>
          <a:p>
            <a:endParaRPr lang="en-US" dirty="0">
              <a:latin typeface="Comic Sans MS" pitchFamily="66" charset="0"/>
            </a:endParaRPr>
          </a:p>
          <a:p>
            <a:r>
              <a:rPr lang="en-US" u="sng" dirty="0" smtClean="0">
                <a:latin typeface="Comic Sans MS" pitchFamily="66" charset="0"/>
              </a:rPr>
              <a:t>OXFORD DICTIONARY MEANING:-</a:t>
            </a:r>
          </a:p>
          <a:p>
            <a:endParaRPr lang="en-US" dirty="0">
              <a:latin typeface="Comic Sans MS" pitchFamily="66" charset="0"/>
            </a:endParaRPr>
          </a:p>
          <a:p>
            <a:r>
              <a:rPr lang="en-US" dirty="0" smtClean="0">
                <a:latin typeface="Comic Sans MS" pitchFamily="66" charset="0"/>
              </a:rPr>
              <a:t>“</a:t>
            </a:r>
            <a:r>
              <a:rPr lang="en-US" i="1" dirty="0" smtClean="0">
                <a:solidFill>
                  <a:schemeClr val="accent6">
                    <a:lumMod val="50000"/>
                  </a:schemeClr>
                </a:solidFill>
                <a:latin typeface="Comic Sans MS" pitchFamily="66" charset="0"/>
              </a:rPr>
              <a:t>PUT OFF TO A LATER TIME</a:t>
            </a:r>
            <a:r>
              <a:rPr lang="en-US" dirty="0" smtClean="0">
                <a:latin typeface="Comic Sans MS" pitchFamily="66" charset="0"/>
              </a:rPr>
              <a:t>”</a:t>
            </a:r>
          </a:p>
          <a:p>
            <a:endParaRPr lang="en-US" dirty="0">
              <a:latin typeface="Comic Sans MS" pitchFamily="66" charset="0"/>
            </a:endParaRPr>
          </a:p>
          <a:p>
            <a:r>
              <a:rPr lang="en-US" u="sng" dirty="0" smtClean="0">
                <a:latin typeface="Comic Sans MS" pitchFamily="66" charset="0"/>
              </a:rPr>
              <a:t>IN HINDI:-</a:t>
            </a:r>
          </a:p>
          <a:p>
            <a:endParaRPr lang="en-US" u="sng" dirty="0">
              <a:latin typeface="Comic Sans MS" pitchFamily="66" charset="0"/>
            </a:endParaRPr>
          </a:p>
          <a:p>
            <a:r>
              <a:rPr lang="en-US" dirty="0" smtClean="0">
                <a:latin typeface="Comic Sans MS" pitchFamily="66" charset="0"/>
              </a:rPr>
              <a:t>“</a:t>
            </a:r>
            <a:r>
              <a:rPr lang="en-US" i="1" dirty="0" smtClean="0">
                <a:solidFill>
                  <a:schemeClr val="accent6">
                    <a:lumMod val="50000"/>
                  </a:schemeClr>
                </a:solidFill>
                <a:latin typeface="Comic Sans MS" pitchFamily="66" charset="0"/>
              </a:rPr>
              <a:t>BAADME  KARNA </a:t>
            </a:r>
            <a:r>
              <a:rPr lang="en-US" dirty="0" smtClean="0">
                <a:latin typeface="Comic Sans MS" pitchFamily="66" charset="0"/>
              </a:rPr>
              <a:t>”</a:t>
            </a:r>
          </a:p>
          <a:p>
            <a:endParaRPr lang="en-US" dirty="0">
              <a:latin typeface="Comic Sans MS" pitchFamily="66" charset="0"/>
            </a:endParaRPr>
          </a:p>
          <a:p>
            <a:pPr algn="ctr"/>
            <a:r>
              <a:rPr lang="en-US" u="sng" dirty="0" smtClean="0">
                <a:latin typeface="Comic Sans MS" pitchFamily="66" charset="0"/>
              </a:rPr>
              <a:t>BUT AS PER AS-22, “ACCOUNTING FOR TAXES ON INCOME”</a:t>
            </a:r>
          </a:p>
          <a:p>
            <a:endParaRPr lang="en-US" dirty="0">
              <a:latin typeface="Comic Sans MS" pitchFamily="66" charset="0"/>
            </a:endParaRPr>
          </a:p>
          <a:p>
            <a:r>
              <a:rPr lang="en-US" dirty="0" smtClean="0"/>
              <a:t>	</a:t>
            </a:r>
            <a:r>
              <a:rPr lang="en-US" sz="2800" dirty="0" smtClean="0"/>
              <a:t>“Deferred </a:t>
            </a:r>
            <a:r>
              <a:rPr lang="en-US" sz="2800" dirty="0"/>
              <a:t>Taxes are</a:t>
            </a:r>
            <a:r>
              <a:rPr lang="en-US" sz="2800" b="1" dirty="0"/>
              <a:t> ‘Income Tax’</a:t>
            </a:r>
            <a:r>
              <a:rPr lang="en-US" sz="2800" dirty="0"/>
              <a:t> which </a:t>
            </a:r>
            <a:r>
              <a:rPr lang="en-US" sz="2800" b="1" i="1" dirty="0"/>
              <a:t>arise in one period </a:t>
            </a:r>
            <a:r>
              <a:rPr lang="en-US" sz="2800" dirty="0"/>
              <a:t>but because of </a:t>
            </a:r>
            <a:r>
              <a:rPr lang="en-US" sz="2800" b="1" dirty="0">
                <a:solidFill>
                  <a:schemeClr val="accent3">
                    <a:lumMod val="50000"/>
                  </a:schemeClr>
                </a:solidFill>
              </a:rPr>
              <a:t>Timing Difference</a:t>
            </a:r>
            <a:r>
              <a:rPr lang="en-US" sz="2800" dirty="0">
                <a:solidFill>
                  <a:schemeClr val="accent3">
                    <a:lumMod val="50000"/>
                  </a:schemeClr>
                </a:solidFill>
              </a:rPr>
              <a:t> </a:t>
            </a:r>
            <a:r>
              <a:rPr lang="en-US" sz="2800" dirty="0"/>
              <a:t>will have to be </a:t>
            </a:r>
            <a:r>
              <a:rPr lang="en-US" sz="2800" b="1" i="1" dirty="0"/>
              <a:t>actually paid in later years</a:t>
            </a:r>
            <a:r>
              <a:rPr lang="en-US" sz="2800" b="1" i="1" dirty="0" smtClean="0"/>
              <a:t>.”</a:t>
            </a:r>
            <a:endParaRPr lang="en-US" dirty="0">
              <a:latin typeface="Comic Sans MS" pitchFamily="66" charset="0"/>
            </a:endParaRPr>
          </a:p>
          <a:p>
            <a:endParaRPr lang="en-US" u="sng" dirty="0">
              <a:latin typeface="Comic Sans MS" pitchFamily="66" charset="0"/>
            </a:endParaRPr>
          </a:p>
        </p:txBody>
      </p:sp>
    </p:spTree>
    <p:extLst>
      <p:ext uri="{BB962C8B-B14F-4D97-AF65-F5344CB8AC3E}">
        <p14:creationId xmlns:p14="http://schemas.microsoft.com/office/powerpoint/2010/main" xmlns="" val="1035974807"/>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3">
                                            <p:txEl>
                                              <p:pRg st="0" end="0"/>
                                            </p:txEl>
                                          </p:spTgt>
                                        </p:tgtEl>
                                        <p:attrNameLst>
                                          <p:attrName>r</p:attrName>
                                        </p:attrNameLst>
                                      </p:cBhvr>
                                    </p:animRot>
                                    <p:animRot by="-240000">
                                      <p:cBhvr>
                                        <p:cTn id="7" dur="200" fill="hold">
                                          <p:stCondLst>
                                            <p:cond delay="200"/>
                                          </p:stCondLst>
                                        </p:cTn>
                                        <p:tgtEl>
                                          <p:spTgt spid="3">
                                            <p:txEl>
                                              <p:pRg st="0" end="0"/>
                                            </p:txEl>
                                          </p:spTgt>
                                        </p:tgtEl>
                                        <p:attrNameLst>
                                          <p:attrName>r</p:attrName>
                                        </p:attrNameLst>
                                      </p:cBhvr>
                                    </p:animRot>
                                    <p:animRot by="240000">
                                      <p:cBhvr>
                                        <p:cTn id="8" dur="200" fill="hold">
                                          <p:stCondLst>
                                            <p:cond delay="400"/>
                                          </p:stCondLst>
                                        </p:cTn>
                                        <p:tgtEl>
                                          <p:spTgt spid="3">
                                            <p:txEl>
                                              <p:pRg st="0" end="0"/>
                                            </p:txEl>
                                          </p:spTgt>
                                        </p:tgtEl>
                                        <p:attrNameLst>
                                          <p:attrName>r</p:attrName>
                                        </p:attrNameLst>
                                      </p:cBhvr>
                                    </p:animRot>
                                    <p:animRot by="-240000">
                                      <p:cBhvr>
                                        <p:cTn id="9" dur="200" fill="hold">
                                          <p:stCondLst>
                                            <p:cond delay="600"/>
                                          </p:stCondLst>
                                        </p:cTn>
                                        <p:tgtEl>
                                          <p:spTgt spid="3">
                                            <p:txEl>
                                              <p:pRg st="0" end="0"/>
                                            </p:txEl>
                                          </p:spTgt>
                                        </p:tgtEl>
                                        <p:attrNameLst>
                                          <p:attrName>r</p:attrName>
                                        </p:attrNameLst>
                                      </p:cBhvr>
                                    </p:animRot>
                                    <p:animRot by="120000">
                                      <p:cBhvr>
                                        <p:cTn id="10" dur="200" fill="hold">
                                          <p:stCondLst>
                                            <p:cond delay="800"/>
                                          </p:stCondLst>
                                        </p:cTn>
                                        <p:tgtEl>
                                          <p:spTgt spid="3">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 calcmode="lin" valueType="num">
                                      <p:cBhvr additive="base">
                                        <p:cTn id="2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fade">
                                      <p:cBhvr>
                                        <p:cTn id="34" dur="1000"/>
                                        <p:tgtEl>
                                          <p:spTgt spid="3">
                                            <p:txEl>
                                              <p:pRg st="8" end="8"/>
                                            </p:txEl>
                                          </p:spTgt>
                                        </p:tgtEl>
                                      </p:cBhvr>
                                    </p:animEffect>
                                    <p:anim calcmode="lin" valueType="num">
                                      <p:cBhvr>
                                        <p:cTn id="35"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anim calcmode="lin" valueType="num">
                                      <p:cBhvr>
                                        <p:cTn id="41" dur="5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42" dur="500" fill="hold"/>
                                        <p:tgtEl>
                                          <p:spTgt spid="3">
                                            <p:txEl>
                                              <p:pRg st="10" end="10"/>
                                            </p:txEl>
                                          </p:spTgt>
                                        </p:tgtEl>
                                        <p:attrNameLst>
                                          <p:attrName>ppt_h</p:attrName>
                                        </p:attrNameLst>
                                      </p:cBhvr>
                                      <p:tavLst>
                                        <p:tav tm="0">
                                          <p:val>
                                            <p:fltVal val="0"/>
                                          </p:val>
                                        </p:tav>
                                        <p:tav tm="100000">
                                          <p:val>
                                            <p:strVal val="#ppt_h"/>
                                          </p:val>
                                        </p:tav>
                                      </p:tavLst>
                                    </p:anim>
                                    <p:animEffect transition="in" filter="fade">
                                      <p:cBhvr>
                                        <p:cTn id="43" dur="500"/>
                                        <p:tgtEl>
                                          <p:spTgt spid="3">
                                            <p:txEl>
                                              <p:pRg st="10" end="1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3">
                                            <p:txEl>
                                              <p:pRg st="12" end="12"/>
                                            </p:txEl>
                                          </p:spTgt>
                                        </p:tgtEl>
                                        <p:attrNameLst>
                                          <p:attrName>style.visibility</p:attrName>
                                        </p:attrNameLst>
                                      </p:cBhvr>
                                      <p:to>
                                        <p:strVal val="visible"/>
                                      </p:to>
                                    </p:set>
                                    <p:animEffect transition="in" filter="randombar(horizontal)">
                                      <p:cBhvr>
                                        <p:cTn id="48"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533400"/>
            <a:ext cx="7024744" cy="838200"/>
          </a:xfrm>
        </p:spPr>
        <p:txBody>
          <a:bodyPr/>
          <a:lstStyle/>
          <a:p>
            <a:pPr algn="ctr"/>
            <a:r>
              <a:rPr lang="en-US" b="1" u="sng" dirty="0" smtClean="0"/>
              <a:t>TYPES OF DIFFERENCES</a:t>
            </a:r>
            <a:endParaRPr lang="en-US" b="1" u="sng" dirty="0"/>
          </a:p>
        </p:txBody>
      </p:sp>
      <p:cxnSp>
        <p:nvCxnSpPr>
          <p:cNvPr id="8" name="Straight Arrow Connector 7"/>
          <p:cNvCxnSpPr/>
          <p:nvPr/>
        </p:nvCxnSpPr>
        <p:spPr>
          <a:xfrm>
            <a:off x="4495800" y="1524000"/>
            <a:ext cx="1828800" cy="990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2819400" y="1524000"/>
            <a:ext cx="1447800" cy="990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533400" y="2588245"/>
            <a:ext cx="3352800" cy="369331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u="sng" dirty="0" smtClean="0">
                <a:solidFill>
                  <a:schemeClr val="tx1"/>
                </a:solidFill>
              </a:rPr>
              <a:t>TIMING DIFFERENCE</a:t>
            </a:r>
          </a:p>
          <a:p>
            <a:endParaRPr lang="en-US" b="1" u="sng" dirty="0">
              <a:solidFill>
                <a:schemeClr val="tx1"/>
              </a:solidFill>
            </a:endParaRPr>
          </a:p>
          <a:p>
            <a:r>
              <a:rPr lang="en-US" dirty="0" smtClean="0">
                <a:solidFill>
                  <a:schemeClr val="tx1"/>
                </a:solidFill>
              </a:rPr>
              <a:t>Differences between Taxable Income &amp; Accounting Income for a period that </a:t>
            </a:r>
            <a:r>
              <a:rPr lang="en-US" b="1" dirty="0" smtClean="0">
                <a:solidFill>
                  <a:schemeClr val="tx1"/>
                </a:solidFill>
              </a:rPr>
              <a:t>originate in one period &amp; are capable of reversal in one or more subsequent periods.</a:t>
            </a:r>
          </a:p>
          <a:p>
            <a:endParaRPr lang="en-US" b="1" dirty="0">
              <a:solidFill>
                <a:schemeClr val="tx1"/>
              </a:solidFill>
            </a:endParaRPr>
          </a:p>
          <a:p>
            <a:endParaRPr lang="en-US" b="1" dirty="0" smtClean="0">
              <a:solidFill>
                <a:schemeClr val="tx1"/>
              </a:solidFill>
            </a:endParaRPr>
          </a:p>
          <a:p>
            <a:r>
              <a:rPr lang="en-US" b="1" dirty="0" smtClean="0">
                <a:solidFill>
                  <a:schemeClr val="tx1"/>
                </a:solidFill>
              </a:rPr>
              <a:t>Examples:-</a:t>
            </a:r>
          </a:p>
          <a:p>
            <a:endParaRPr lang="en-US" b="1" u="sng" dirty="0"/>
          </a:p>
        </p:txBody>
      </p:sp>
      <p:sp>
        <p:nvSpPr>
          <p:cNvPr id="16" name="TextBox 15"/>
          <p:cNvSpPr txBox="1"/>
          <p:nvPr/>
        </p:nvSpPr>
        <p:spPr>
          <a:xfrm>
            <a:off x="5029200" y="2549236"/>
            <a:ext cx="3597460" cy="3693319"/>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en-US" b="1" u="sng" dirty="0" smtClean="0">
                <a:solidFill>
                  <a:schemeClr val="tx1"/>
                </a:solidFill>
              </a:rPr>
              <a:t>PERMANENT DIFFERENCE</a:t>
            </a:r>
          </a:p>
          <a:p>
            <a:endParaRPr lang="en-US" b="1" u="sng" dirty="0">
              <a:solidFill>
                <a:schemeClr val="tx1"/>
              </a:solidFill>
            </a:endParaRPr>
          </a:p>
          <a:p>
            <a:r>
              <a:rPr lang="en-US" dirty="0" smtClean="0">
                <a:solidFill>
                  <a:schemeClr val="tx1"/>
                </a:solidFill>
              </a:rPr>
              <a:t>Differences between Taxable</a:t>
            </a:r>
          </a:p>
          <a:p>
            <a:r>
              <a:rPr lang="en-US" dirty="0" smtClean="0">
                <a:solidFill>
                  <a:schemeClr val="tx1"/>
                </a:solidFill>
              </a:rPr>
              <a:t>Income &amp; Accounting Income</a:t>
            </a:r>
          </a:p>
          <a:p>
            <a:r>
              <a:rPr lang="en-US" dirty="0" smtClean="0">
                <a:solidFill>
                  <a:schemeClr val="tx1"/>
                </a:solidFill>
              </a:rPr>
              <a:t>for a period </a:t>
            </a:r>
            <a:r>
              <a:rPr lang="en-US" b="1" dirty="0" smtClean="0">
                <a:solidFill>
                  <a:schemeClr val="tx1"/>
                </a:solidFill>
              </a:rPr>
              <a:t>that originates </a:t>
            </a:r>
          </a:p>
          <a:p>
            <a:r>
              <a:rPr lang="en-US" b="1" dirty="0">
                <a:solidFill>
                  <a:schemeClr val="tx1"/>
                </a:solidFill>
              </a:rPr>
              <a:t>i</a:t>
            </a:r>
            <a:r>
              <a:rPr lang="en-US" b="1" dirty="0" smtClean="0">
                <a:solidFill>
                  <a:schemeClr val="tx1"/>
                </a:solidFill>
              </a:rPr>
              <a:t>n one period and do not </a:t>
            </a:r>
          </a:p>
          <a:p>
            <a:r>
              <a:rPr lang="en-US" b="1" dirty="0" smtClean="0">
                <a:solidFill>
                  <a:schemeClr val="tx1"/>
                </a:solidFill>
              </a:rPr>
              <a:t>reverse subsequently.</a:t>
            </a:r>
          </a:p>
          <a:p>
            <a:endParaRPr lang="en-US" b="1" dirty="0">
              <a:solidFill>
                <a:schemeClr val="tx1"/>
              </a:solidFill>
            </a:endParaRPr>
          </a:p>
          <a:p>
            <a:endParaRPr lang="en-US" b="1" dirty="0" smtClean="0">
              <a:solidFill>
                <a:schemeClr val="tx1"/>
              </a:solidFill>
            </a:endParaRPr>
          </a:p>
          <a:p>
            <a:endParaRPr lang="en-US" b="1" dirty="0" smtClean="0">
              <a:solidFill>
                <a:schemeClr val="tx1"/>
              </a:solidFill>
            </a:endParaRPr>
          </a:p>
          <a:p>
            <a:endParaRPr lang="en-US" b="1" dirty="0"/>
          </a:p>
          <a:p>
            <a:r>
              <a:rPr lang="en-US" b="1" dirty="0" smtClean="0">
                <a:solidFill>
                  <a:schemeClr val="tx1"/>
                </a:solidFill>
              </a:rPr>
              <a:t>Examples:-</a:t>
            </a:r>
          </a:p>
          <a:p>
            <a:endParaRPr lang="en-US" b="1" u="sng" dirty="0"/>
          </a:p>
        </p:txBody>
      </p:sp>
    </p:spTree>
    <p:extLst>
      <p:ext uri="{BB962C8B-B14F-4D97-AF65-F5344CB8AC3E}">
        <p14:creationId xmlns:p14="http://schemas.microsoft.com/office/powerpoint/2010/main" xmlns="" val="11726106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2000"/>
                                        <p:tgtEl>
                                          <p:spTgt spid="10"/>
                                        </p:tgtEl>
                                      </p:cBhvr>
                                    </p:animEffect>
                                    <p:anim calcmode="lin" valueType="num">
                                      <p:cBhvr>
                                        <p:cTn id="16" dur="2000" fill="hold"/>
                                        <p:tgtEl>
                                          <p:spTgt spid="10"/>
                                        </p:tgtEl>
                                        <p:attrNameLst>
                                          <p:attrName>ppt_w</p:attrName>
                                        </p:attrNameLst>
                                      </p:cBhvr>
                                      <p:tavLst>
                                        <p:tav tm="0" fmla="#ppt_w*sin(2.5*pi*$)">
                                          <p:val>
                                            <p:fltVal val="0"/>
                                          </p:val>
                                        </p:tav>
                                        <p:tav tm="100000">
                                          <p:val>
                                            <p:fltVal val="1"/>
                                          </p:val>
                                        </p:tav>
                                      </p:tavLst>
                                    </p:anim>
                                    <p:anim calcmode="lin" valueType="num">
                                      <p:cBhvr>
                                        <p:cTn id="17" dur="20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14">
                                            <p:bg/>
                                          </p:spTgt>
                                        </p:tgtEl>
                                        <p:attrNameLst>
                                          <p:attrName>style.visibility</p:attrName>
                                        </p:attrNameLst>
                                      </p:cBhvr>
                                      <p:to>
                                        <p:strVal val="visible"/>
                                      </p:to>
                                    </p:set>
                                    <p:anim calcmode="lin" valueType="num">
                                      <p:cBhvr>
                                        <p:cTn id="22" dur="1000" fill="hold"/>
                                        <p:tgtEl>
                                          <p:spTgt spid="14">
                                            <p:bg/>
                                          </p:spTgt>
                                        </p:tgtEl>
                                        <p:attrNameLst>
                                          <p:attrName>ppt_w</p:attrName>
                                        </p:attrNameLst>
                                      </p:cBhvr>
                                      <p:tavLst>
                                        <p:tav tm="0">
                                          <p:val>
                                            <p:fltVal val="0"/>
                                          </p:val>
                                        </p:tav>
                                        <p:tav tm="100000">
                                          <p:val>
                                            <p:strVal val="#ppt_w"/>
                                          </p:val>
                                        </p:tav>
                                      </p:tavLst>
                                    </p:anim>
                                    <p:anim calcmode="lin" valueType="num">
                                      <p:cBhvr>
                                        <p:cTn id="23" dur="1000" fill="hold"/>
                                        <p:tgtEl>
                                          <p:spTgt spid="14">
                                            <p:bg/>
                                          </p:spTgt>
                                        </p:tgtEl>
                                        <p:attrNameLst>
                                          <p:attrName>ppt_h</p:attrName>
                                        </p:attrNameLst>
                                      </p:cBhvr>
                                      <p:tavLst>
                                        <p:tav tm="0">
                                          <p:val>
                                            <p:fltVal val="0"/>
                                          </p:val>
                                        </p:tav>
                                        <p:tav tm="100000">
                                          <p:val>
                                            <p:strVal val="#ppt_h"/>
                                          </p:val>
                                        </p:tav>
                                      </p:tavLst>
                                    </p:anim>
                                    <p:anim calcmode="lin" valueType="num">
                                      <p:cBhvr>
                                        <p:cTn id="24" dur="1000" fill="hold"/>
                                        <p:tgtEl>
                                          <p:spTgt spid="14">
                                            <p:bg/>
                                          </p:spTgt>
                                        </p:tgtEl>
                                        <p:attrNameLst>
                                          <p:attrName>style.rotation</p:attrName>
                                        </p:attrNameLst>
                                      </p:cBhvr>
                                      <p:tavLst>
                                        <p:tav tm="0">
                                          <p:val>
                                            <p:fltVal val="90"/>
                                          </p:val>
                                        </p:tav>
                                        <p:tav tm="100000">
                                          <p:val>
                                            <p:fltVal val="0"/>
                                          </p:val>
                                        </p:tav>
                                      </p:tavLst>
                                    </p:anim>
                                    <p:animEffect transition="in" filter="fade">
                                      <p:cBhvr>
                                        <p:cTn id="25" dur="1000"/>
                                        <p:tgtEl>
                                          <p:spTgt spid="14">
                                            <p:bg/>
                                          </p:spTgt>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45" presetClass="entr" presetSubtype="0"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2000"/>
                                        <p:tgtEl>
                                          <p:spTgt spid="8"/>
                                        </p:tgtEl>
                                      </p:cBhvr>
                                    </p:animEffect>
                                    <p:anim calcmode="lin" valueType="num">
                                      <p:cBhvr>
                                        <p:cTn id="43" dur="2000" fill="hold"/>
                                        <p:tgtEl>
                                          <p:spTgt spid="8"/>
                                        </p:tgtEl>
                                        <p:attrNameLst>
                                          <p:attrName>ppt_w</p:attrName>
                                        </p:attrNameLst>
                                      </p:cBhvr>
                                      <p:tavLst>
                                        <p:tav tm="0" fmla="#ppt_w*sin(2.5*pi*$)">
                                          <p:val>
                                            <p:fltVal val="0"/>
                                          </p:val>
                                        </p:tav>
                                        <p:tav tm="100000">
                                          <p:val>
                                            <p:fltVal val="1"/>
                                          </p:val>
                                        </p:tav>
                                      </p:tavLst>
                                    </p:anim>
                                    <p:anim calcmode="lin" valueType="num">
                                      <p:cBhvr>
                                        <p:cTn id="44"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grpId="0" nodeType="clickEffect">
                                  <p:stCondLst>
                                    <p:cond delay="0"/>
                                  </p:stCondLst>
                                  <p:childTnLst>
                                    <p:set>
                                      <p:cBhvr>
                                        <p:cTn id="48" dur="1" fill="hold">
                                          <p:stCondLst>
                                            <p:cond delay="0"/>
                                          </p:stCondLst>
                                        </p:cTn>
                                        <p:tgtEl>
                                          <p:spTgt spid="16">
                                            <p:bg/>
                                          </p:spTgt>
                                        </p:tgtEl>
                                        <p:attrNameLst>
                                          <p:attrName>style.visibility</p:attrName>
                                        </p:attrNameLst>
                                      </p:cBhvr>
                                      <p:to>
                                        <p:strVal val="visible"/>
                                      </p:to>
                                    </p:set>
                                    <p:anim calcmode="lin" valueType="num">
                                      <p:cBhvr>
                                        <p:cTn id="49" dur="1000" fill="hold"/>
                                        <p:tgtEl>
                                          <p:spTgt spid="16">
                                            <p:bg/>
                                          </p:spTgt>
                                        </p:tgtEl>
                                        <p:attrNameLst>
                                          <p:attrName>ppt_w</p:attrName>
                                        </p:attrNameLst>
                                      </p:cBhvr>
                                      <p:tavLst>
                                        <p:tav tm="0">
                                          <p:val>
                                            <p:fltVal val="0"/>
                                          </p:val>
                                        </p:tav>
                                        <p:tav tm="100000">
                                          <p:val>
                                            <p:strVal val="#ppt_w"/>
                                          </p:val>
                                        </p:tav>
                                      </p:tavLst>
                                    </p:anim>
                                    <p:anim calcmode="lin" valueType="num">
                                      <p:cBhvr>
                                        <p:cTn id="50" dur="1000" fill="hold"/>
                                        <p:tgtEl>
                                          <p:spTgt spid="16">
                                            <p:bg/>
                                          </p:spTgt>
                                        </p:tgtEl>
                                        <p:attrNameLst>
                                          <p:attrName>ppt_h</p:attrName>
                                        </p:attrNameLst>
                                      </p:cBhvr>
                                      <p:tavLst>
                                        <p:tav tm="0">
                                          <p:val>
                                            <p:fltVal val="0"/>
                                          </p:val>
                                        </p:tav>
                                        <p:tav tm="100000">
                                          <p:val>
                                            <p:strVal val="#ppt_h"/>
                                          </p:val>
                                        </p:tav>
                                      </p:tavLst>
                                    </p:anim>
                                    <p:anim calcmode="lin" valueType="num">
                                      <p:cBhvr>
                                        <p:cTn id="51" dur="1000" fill="hold"/>
                                        <p:tgtEl>
                                          <p:spTgt spid="16">
                                            <p:bg/>
                                          </p:spTgt>
                                        </p:tgtEl>
                                        <p:attrNameLst>
                                          <p:attrName>style.rotation</p:attrName>
                                        </p:attrNameLst>
                                      </p:cBhvr>
                                      <p:tavLst>
                                        <p:tav tm="0">
                                          <p:val>
                                            <p:fltVal val="90"/>
                                          </p:val>
                                        </p:tav>
                                        <p:tav tm="100000">
                                          <p:val>
                                            <p:fltVal val="0"/>
                                          </p:val>
                                        </p:tav>
                                      </p:tavLst>
                                    </p:anim>
                                    <p:animEffect transition="in" filter="fade">
                                      <p:cBhvr>
                                        <p:cTn id="52" dur="1000"/>
                                        <p:tgtEl>
                                          <p:spTgt spid="16">
                                            <p:bg/>
                                          </p:spTgt>
                                        </p:tgtEl>
                                      </p:cBhvr>
                                    </p:animEffect>
                                  </p:childTnLst>
                                </p:cTn>
                              </p:par>
                            </p:childTnLst>
                          </p:cTn>
                        </p:par>
                      </p:childTnLst>
                    </p:cTn>
                  </p:par>
                  <p:par>
                    <p:cTn id="53" fill="hold">
                      <p:stCondLst>
                        <p:cond delay="indefinite"/>
                      </p:stCondLst>
                      <p:childTnLst>
                        <p:par>
                          <p:cTn id="54" fill="hold">
                            <p:stCondLst>
                              <p:cond delay="0"/>
                            </p:stCondLst>
                            <p:childTnLst>
                              <p:par>
                                <p:cTn id="55" presetID="31" presetClass="entr" presetSubtype="0" fill="hold" grpId="0" nodeType="clickEffect">
                                  <p:stCondLst>
                                    <p:cond delay="0"/>
                                  </p:stCondLst>
                                  <p:childTnLst>
                                    <p:set>
                                      <p:cBhvr>
                                        <p:cTn id="56" dur="1" fill="hold">
                                          <p:stCondLst>
                                            <p:cond delay="0"/>
                                          </p:stCondLst>
                                        </p:cTn>
                                        <p:tgtEl>
                                          <p:spTgt spid="16">
                                            <p:txEl>
                                              <p:pRg st="0" end="0"/>
                                            </p:txEl>
                                          </p:spTgt>
                                        </p:tgtEl>
                                        <p:attrNameLst>
                                          <p:attrName>style.visibility</p:attrName>
                                        </p:attrNameLst>
                                      </p:cBhvr>
                                      <p:to>
                                        <p:strVal val="visible"/>
                                      </p:to>
                                    </p:set>
                                    <p:anim calcmode="lin" valueType="num">
                                      <p:cBhvr>
                                        <p:cTn id="57" dur="10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58" dur="1000" fill="hold"/>
                                        <p:tgtEl>
                                          <p:spTgt spid="16">
                                            <p:txEl>
                                              <p:pRg st="0" end="0"/>
                                            </p:txEl>
                                          </p:spTgt>
                                        </p:tgtEl>
                                        <p:attrNameLst>
                                          <p:attrName>ppt_h</p:attrName>
                                        </p:attrNameLst>
                                      </p:cBhvr>
                                      <p:tavLst>
                                        <p:tav tm="0">
                                          <p:val>
                                            <p:fltVal val="0"/>
                                          </p:val>
                                        </p:tav>
                                        <p:tav tm="100000">
                                          <p:val>
                                            <p:strVal val="#ppt_h"/>
                                          </p:val>
                                        </p:tav>
                                      </p:tavLst>
                                    </p:anim>
                                    <p:anim calcmode="lin" valueType="num">
                                      <p:cBhvr>
                                        <p:cTn id="59" dur="1000" fill="hold"/>
                                        <p:tgtEl>
                                          <p:spTgt spid="16">
                                            <p:txEl>
                                              <p:pRg st="0" end="0"/>
                                            </p:txEl>
                                          </p:spTgt>
                                        </p:tgtEl>
                                        <p:attrNameLst>
                                          <p:attrName>style.rotation</p:attrName>
                                        </p:attrNameLst>
                                      </p:cBhvr>
                                      <p:tavLst>
                                        <p:tav tm="0">
                                          <p:val>
                                            <p:fltVal val="90"/>
                                          </p:val>
                                        </p:tav>
                                        <p:tav tm="100000">
                                          <p:val>
                                            <p:fltVal val="0"/>
                                          </p:val>
                                        </p:tav>
                                      </p:tavLst>
                                    </p:anim>
                                    <p:animEffect transition="in" filter="fade">
                                      <p:cBhvr>
                                        <p:cTn id="60" dur="1000"/>
                                        <p:tgtEl>
                                          <p:spTgt spid="16">
                                            <p:txEl>
                                              <p:pRg st="0" end="0"/>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31" presetClass="entr" presetSubtype="0" fill="hold" grpId="0" nodeType="clickEffect">
                                  <p:stCondLst>
                                    <p:cond delay="0"/>
                                  </p:stCondLst>
                                  <p:childTnLst>
                                    <p:set>
                                      <p:cBhvr>
                                        <p:cTn id="64" dur="1" fill="hold">
                                          <p:stCondLst>
                                            <p:cond delay="0"/>
                                          </p:stCondLst>
                                        </p:cTn>
                                        <p:tgtEl>
                                          <p:spTgt spid="16">
                                            <p:txEl>
                                              <p:pRg st="2" end="2"/>
                                            </p:txEl>
                                          </p:spTgt>
                                        </p:tgtEl>
                                        <p:attrNameLst>
                                          <p:attrName>style.visibility</p:attrName>
                                        </p:attrNameLst>
                                      </p:cBhvr>
                                      <p:to>
                                        <p:strVal val="visible"/>
                                      </p:to>
                                    </p:set>
                                    <p:anim calcmode="lin" valueType="num">
                                      <p:cBhvr>
                                        <p:cTn id="65" dur="1000" fill="hold"/>
                                        <p:tgtEl>
                                          <p:spTgt spid="16">
                                            <p:txEl>
                                              <p:pRg st="2" end="2"/>
                                            </p:txEl>
                                          </p:spTgt>
                                        </p:tgtEl>
                                        <p:attrNameLst>
                                          <p:attrName>ppt_w</p:attrName>
                                        </p:attrNameLst>
                                      </p:cBhvr>
                                      <p:tavLst>
                                        <p:tav tm="0">
                                          <p:val>
                                            <p:fltVal val="0"/>
                                          </p:val>
                                        </p:tav>
                                        <p:tav tm="100000">
                                          <p:val>
                                            <p:strVal val="#ppt_w"/>
                                          </p:val>
                                        </p:tav>
                                      </p:tavLst>
                                    </p:anim>
                                    <p:anim calcmode="lin" valueType="num">
                                      <p:cBhvr>
                                        <p:cTn id="66" dur="1000" fill="hold"/>
                                        <p:tgtEl>
                                          <p:spTgt spid="16">
                                            <p:txEl>
                                              <p:pRg st="2" end="2"/>
                                            </p:txEl>
                                          </p:spTgt>
                                        </p:tgtEl>
                                        <p:attrNameLst>
                                          <p:attrName>ppt_h</p:attrName>
                                        </p:attrNameLst>
                                      </p:cBhvr>
                                      <p:tavLst>
                                        <p:tav tm="0">
                                          <p:val>
                                            <p:fltVal val="0"/>
                                          </p:val>
                                        </p:tav>
                                        <p:tav tm="100000">
                                          <p:val>
                                            <p:strVal val="#ppt_h"/>
                                          </p:val>
                                        </p:tav>
                                      </p:tavLst>
                                    </p:anim>
                                    <p:anim calcmode="lin" valueType="num">
                                      <p:cBhvr>
                                        <p:cTn id="67" dur="1000" fill="hold"/>
                                        <p:tgtEl>
                                          <p:spTgt spid="16">
                                            <p:txEl>
                                              <p:pRg st="2" end="2"/>
                                            </p:txEl>
                                          </p:spTgt>
                                        </p:tgtEl>
                                        <p:attrNameLst>
                                          <p:attrName>style.rotation</p:attrName>
                                        </p:attrNameLst>
                                      </p:cBhvr>
                                      <p:tavLst>
                                        <p:tav tm="0">
                                          <p:val>
                                            <p:fltVal val="90"/>
                                          </p:val>
                                        </p:tav>
                                        <p:tav tm="100000">
                                          <p:val>
                                            <p:fltVal val="0"/>
                                          </p:val>
                                        </p:tav>
                                      </p:tavLst>
                                    </p:anim>
                                    <p:animEffect transition="in" filter="fade">
                                      <p:cBhvr>
                                        <p:cTn id="68" dur="1000"/>
                                        <p:tgtEl>
                                          <p:spTgt spid="16">
                                            <p:txEl>
                                              <p:pRg st="2" end="2"/>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31" presetClass="entr" presetSubtype="0" fill="hold" grpId="0" nodeType="clickEffect">
                                  <p:stCondLst>
                                    <p:cond delay="0"/>
                                  </p:stCondLst>
                                  <p:childTnLst>
                                    <p:set>
                                      <p:cBhvr>
                                        <p:cTn id="72" dur="1" fill="hold">
                                          <p:stCondLst>
                                            <p:cond delay="0"/>
                                          </p:stCondLst>
                                        </p:cTn>
                                        <p:tgtEl>
                                          <p:spTgt spid="16">
                                            <p:txEl>
                                              <p:pRg st="3" end="3"/>
                                            </p:txEl>
                                          </p:spTgt>
                                        </p:tgtEl>
                                        <p:attrNameLst>
                                          <p:attrName>style.visibility</p:attrName>
                                        </p:attrNameLst>
                                      </p:cBhvr>
                                      <p:to>
                                        <p:strVal val="visible"/>
                                      </p:to>
                                    </p:set>
                                    <p:anim calcmode="lin" valueType="num">
                                      <p:cBhvr>
                                        <p:cTn id="73" dur="1000" fill="hold"/>
                                        <p:tgtEl>
                                          <p:spTgt spid="16">
                                            <p:txEl>
                                              <p:pRg st="3" end="3"/>
                                            </p:txEl>
                                          </p:spTgt>
                                        </p:tgtEl>
                                        <p:attrNameLst>
                                          <p:attrName>ppt_w</p:attrName>
                                        </p:attrNameLst>
                                      </p:cBhvr>
                                      <p:tavLst>
                                        <p:tav tm="0">
                                          <p:val>
                                            <p:fltVal val="0"/>
                                          </p:val>
                                        </p:tav>
                                        <p:tav tm="100000">
                                          <p:val>
                                            <p:strVal val="#ppt_w"/>
                                          </p:val>
                                        </p:tav>
                                      </p:tavLst>
                                    </p:anim>
                                    <p:anim calcmode="lin" valueType="num">
                                      <p:cBhvr>
                                        <p:cTn id="74" dur="1000" fill="hold"/>
                                        <p:tgtEl>
                                          <p:spTgt spid="16">
                                            <p:txEl>
                                              <p:pRg st="3" end="3"/>
                                            </p:txEl>
                                          </p:spTgt>
                                        </p:tgtEl>
                                        <p:attrNameLst>
                                          <p:attrName>ppt_h</p:attrName>
                                        </p:attrNameLst>
                                      </p:cBhvr>
                                      <p:tavLst>
                                        <p:tav tm="0">
                                          <p:val>
                                            <p:fltVal val="0"/>
                                          </p:val>
                                        </p:tav>
                                        <p:tav tm="100000">
                                          <p:val>
                                            <p:strVal val="#ppt_h"/>
                                          </p:val>
                                        </p:tav>
                                      </p:tavLst>
                                    </p:anim>
                                    <p:anim calcmode="lin" valueType="num">
                                      <p:cBhvr>
                                        <p:cTn id="75" dur="1000" fill="hold"/>
                                        <p:tgtEl>
                                          <p:spTgt spid="16">
                                            <p:txEl>
                                              <p:pRg st="3" end="3"/>
                                            </p:txEl>
                                          </p:spTgt>
                                        </p:tgtEl>
                                        <p:attrNameLst>
                                          <p:attrName>style.rotation</p:attrName>
                                        </p:attrNameLst>
                                      </p:cBhvr>
                                      <p:tavLst>
                                        <p:tav tm="0">
                                          <p:val>
                                            <p:fltVal val="90"/>
                                          </p:val>
                                        </p:tav>
                                        <p:tav tm="100000">
                                          <p:val>
                                            <p:fltVal val="0"/>
                                          </p:val>
                                        </p:tav>
                                      </p:tavLst>
                                    </p:anim>
                                    <p:animEffect transition="in" filter="fade">
                                      <p:cBhvr>
                                        <p:cTn id="76" dur="1000"/>
                                        <p:tgtEl>
                                          <p:spTgt spid="16">
                                            <p:txEl>
                                              <p:pRg st="3" end="3"/>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31" presetClass="entr" presetSubtype="0" fill="hold" grpId="0" nodeType="clickEffect">
                                  <p:stCondLst>
                                    <p:cond delay="0"/>
                                  </p:stCondLst>
                                  <p:childTnLst>
                                    <p:set>
                                      <p:cBhvr>
                                        <p:cTn id="80" dur="1" fill="hold">
                                          <p:stCondLst>
                                            <p:cond delay="0"/>
                                          </p:stCondLst>
                                        </p:cTn>
                                        <p:tgtEl>
                                          <p:spTgt spid="16">
                                            <p:txEl>
                                              <p:pRg st="4" end="4"/>
                                            </p:txEl>
                                          </p:spTgt>
                                        </p:tgtEl>
                                        <p:attrNameLst>
                                          <p:attrName>style.visibility</p:attrName>
                                        </p:attrNameLst>
                                      </p:cBhvr>
                                      <p:to>
                                        <p:strVal val="visible"/>
                                      </p:to>
                                    </p:set>
                                    <p:anim calcmode="lin" valueType="num">
                                      <p:cBhvr>
                                        <p:cTn id="81" dur="1000" fill="hold"/>
                                        <p:tgtEl>
                                          <p:spTgt spid="16">
                                            <p:txEl>
                                              <p:pRg st="4" end="4"/>
                                            </p:txEl>
                                          </p:spTgt>
                                        </p:tgtEl>
                                        <p:attrNameLst>
                                          <p:attrName>ppt_w</p:attrName>
                                        </p:attrNameLst>
                                      </p:cBhvr>
                                      <p:tavLst>
                                        <p:tav tm="0">
                                          <p:val>
                                            <p:fltVal val="0"/>
                                          </p:val>
                                        </p:tav>
                                        <p:tav tm="100000">
                                          <p:val>
                                            <p:strVal val="#ppt_w"/>
                                          </p:val>
                                        </p:tav>
                                      </p:tavLst>
                                    </p:anim>
                                    <p:anim calcmode="lin" valueType="num">
                                      <p:cBhvr>
                                        <p:cTn id="82" dur="1000" fill="hold"/>
                                        <p:tgtEl>
                                          <p:spTgt spid="16">
                                            <p:txEl>
                                              <p:pRg st="4" end="4"/>
                                            </p:txEl>
                                          </p:spTgt>
                                        </p:tgtEl>
                                        <p:attrNameLst>
                                          <p:attrName>ppt_h</p:attrName>
                                        </p:attrNameLst>
                                      </p:cBhvr>
                                      <p:tavLst>
                                        <p:tav tm="0">
                                          <p:val>
                                            <p:fltVal val="0"/>
                                          </p:val>
                                        </p:tav>
                                        <p:tav tm="100000">
                                          <p:val>
                                            <p:strVal val="#ppt_h"/>
                                          </p:val>
                                        </p:tav>
                                      </p:tavLst>
                                    </p:anim>
                                    <p:anim calcmode="lin" valueType="num">
                                      <p:cBhvr>
                                        <p:cTn id="83" dur="1000" fill="hold"/>
                                        <p:tgtEl>
                                          <p:spTgt spid="16">
                                            <p:txEl>
                                              <p:pRg st="4" end="4"/>
                                            </p:txEl>
                                          </p:spTgt>
                                        </p:tgtEl>
                                        <p:attrNameLst>
                                          <p:attrName>style.rotation</p:attrName>
                                        </p:attrNameLst>
                                      </p:cBhvr>
                                      <p:tavLst>
                                        <p:tav tm="0">
                                          <p:val>
                                            <p:fltVal val="90"/>
                                          </p:val>
                                        </p:tav>
                                        <p:tav tm="100000">
                                          <p:val>
                                            <p:fltVal val="0"/>
                                          </p:val>
                                        </p:tav>
                                      </p:tavLst>
                                    </p:anim>
                                    <p:animEffect transition="in" filter="fade">
                                      <p:cBhvr>
                                        <p:cTn id="84" dur="1000"/>
                                        <p:tgtEl>
                                          <p:spTgt spid="16">
                                            <p:txEl>
                                              <p:pRg st="4" end="4"/>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31" presetClass="entr" presetSubtype="0" fill="hold" grpId="0" nodeType="clickEffect">
                                  <p:stCondLst>
                                    <p:cond delay="0"/>
                                  </p:stCondLst>
                                  <p:childTnLst>
                                    <p:set>
                                      <p:cBhvr>
                                        <p:cTn id="88" dur="1" fill="hold">
                                          <p:stCondLst>
                                            <p:cond delay="0"/>
                                          </p:stCondLst>
                                        </p:cTn>
                                        <p:tgtEl>
                                          <p:spTgt spid="16">
                                            <p:txEl>
                                              <p:pRg st="5" end="5"/>
                                            </p:txEl>
                                          </p:spTgt>
                                        </p:tgtEl>
                                        <p:attrNameLst>
                                          <p:attrName>style.visibility</p:attrName>
                                        </p:attrNameLst>
                                      </p:cBhvr>
                                      <p:to>
                                        <p:strVal val="visible"/>
                                      </p:to>
                                    </p:set>
                                    <p:anim calcmode="lin" valueType="num">
                                      <p:cBhvr>
                                        <p:cTn id="89" dur="1000" fill="hold"/>
                                        <p:tgtEl>
                                          <p:spTgt spid="16">
                                            <p:txEl>
                                              <p:pRg st="5" end="5"/>
                                            </p:txEl>
                                          </p:spTgt>
                                        </p:tgtEl>
                                        <p:attrNameLst>
                                          <p:attrName>ppt_w</p:attrName>
                                        </p:attrNameLst>
                                      </p:cBhvr>
                                      <p:tavLst>
                                        <p:tav tm="0">
                                          <p:val>
                                            <p:fltVal val="0"/>
                                          </p:val>
                                        </p:tav>
                                        <p:tav tm="100000">
                                          <p:val>
                                            <p:strVal val="#ppt_w"/>
                                          </p:val>
                                        </p:tav>
                                      </p:tavLst>
                                    </p:anim>
                                    <p:anim calcmode="lin" valueType="num">
                                      <p:cBhvr>
                                        <p:cTn id="90" dur="1000" fill="hold"/>
                                        <p:tgtEl>
                                          <p:spTgt spid="16">
                                            <p:txEl>
                                              <p:pRg st="5" end="5"/>
                                            </p:txEl>
                                          </p:spTgt>
                                        </p:tgtEl>
                                        <p:attrNameLst>
                                          <p:attrName>ppt_h</p:attrName>
                                        </p:attrNameLst>
                                      </p:cBhvr>
                                      <p:tavLst>
                                        <p:tav tm="0">
                                          <p:val>
                                            <p:fltVal val="0"/>
                                          </p:val>
                                        </p:tav>
                                        <p:tav tm="100000">
                                          <p:val>
                                            <p:strVal val="#ppt_h"/>
                                          </p:val>
                                        </p:tav>
                                      </p:tavLst>
                                    </p:anim>
                                    <p:anim calcmode="lin" valueType="num">
                                      <p:cBhvr>
                                        <p:cTn id="91" dur="1000" fill="hold"/>
                                        <p:tgtEl>
                                          <p:spTgt spid="16">
                                            <p:txEl>
                                              <p:pRg st="5" end="5"/>
                                            </p:txEl>
                                          </p:spTgt>
                                        </p:tgtEl>
                                        <p:attrNameLst>
                                          <p:attrName>style.rotation</p:attrName>
                                        </p:attrNameLst>
                                      </p:cBhvr>
                                      <p:tavLst>
                                        <p:tav tm="0">
                                          <p:val>
                                            <p:fltVal val="90"/>
                                          </p:val>
                                        </p:tav>
                                        <p:tav tm="100000">
                                          <p:val>
                                            <p:fltVal val="0"/>
                                          </p:val>
                                        </p:tav>
                                      </p:tavLst>
                                    </p:anim>
                                    <p:animEffect transition="in" filter="fade">
                                      <p:cBhvr>
                                        <p:cTn id="92" dur="1000"/>
                                        <p:tgtEl>
                                          <p:spTgt spid="16">
                                            <p:txEl>
                                              <p:pRg st="5" end="5"/>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31" presetClass="entr" presetSubtype="0" fill="hold" grpId="0" nodeType="clickEffect">
                                  <p:stCondLst>
                                    <p:cond delay="0"/>
                                  </p:stCondLst>
                                  <p:childTnLst>
                                    <p:set>
                                      <p:cBhvr>
                                        <p:cTn id="96" dur="1" fill="hold">
                                          <p:stCondLst>
                                            <p:cond delay="0"/>
                                          </p:stCondLst>
                                        </p:cTn>
                                        <p:tgtEl>
                                          <p:spTgt spid="16">
                                            <p:txEl>
                                              <p:pRg st="6" end="6"/>
                                            </p:txEl>
                                          </p:spTgt>
                                        </p:tgtEl>
                                        <p:attrNameLst>
                                          <p:attrName>style.visibility</p:attrName>
                                        </p:attrNameLst>
                                      </p:cBhvr>
                                      <p:to>
                                        <p:strVal val="visible"/>
                                      </p:to>
                                    </p:set>
                                    <p:anim calcmode="lin" valueType="num">
                                      <p:cBhvr>
                                        <p:cTn id="97" dur="1000" fill="hold"/>
                                        <p:tgtEl>
                                          <p:spTgt spid="16">
                                            <p:txEl>
                                              <p:pRg st="6" end="6"/>
                                            </p:txEl>
                                          </p:spTgt>
                                        </p:tgtEl>
                                        <p:attrNameLst>
                                          <p:attrName>ppt_w</p:attrName>
                                        </p:attrNameLst>
                                      </p:cBhvr>
                                      <p:tavLst>
                                        <p:tav tm="0">
                                          <p:val>
                                            <p:fltVal val="0"/>
                                          </p:val>
                                        </p:tav>
                                        <p:tav tm="100000">
                                          <p:val>
                                            <p:strVal val="#ppt_w"/>
                                          </p:val>
                                        </p:tav>
                                      </p:tavLst>
                                    </p:anim>
                                    <p:anim calcmode="lin" valueType="num">
                                      <p:cBhvr>
                                        <p:cTn id="98" dur="1000" fill="hold"/>
                                        <p:tgtEl>
                                          <p:spTgt spid="16">
                                            <p:txEl>
                                              <p:pRg st="6" end="6"/>
                                            </p:txEl>
                                          </p:spTgt>
                                        </p:tgtEl>
                                        <p:attrNameLst>
                                          <p:attrName>ppt_h</p:attrName>
                                        </p:attrNameLst>
                                      </p:cBhvr>
                                      <p:tavLst>
                                        <p:tav tm="0">
                                          <p:val>
                                            <p:fltVal val="0"/>
                                          </p:val>
                                        </p:tav>
                                        <p:tav tm="100000">
                                          <p:val>
                                            <p:strVal val="#ppt_h"/>
                                          </p:val>
                                        </p:tav>
                                      </p:tavLst>
                                    </p:anim>
                                    <p:anim calcmode="lin" valueType="num">
                                      <p:cBhvr>
                                        <p:cTn id="99" dur="1000" fill="hold"/>
                                        <p:tgtEl>
                                          <p:spTgt spid="16">
                                            <p:txEl>
                                              <p:pRg st="6" end="6"/>
                                            </p:txEl>
                                          </p:spTgt>
                                        </p:tgtEl>
                                        <p:attrNameLst>
                                          <p:attrName>style.rotation</p:attrName>
                                        </p:attrNameLst>
                                      </p:cBhvr>
                                      <p:tavLst>
                                        <p:tav tm="0">
                                          <p:val>
                                            <p:fltVal val="90"/>
                                          </p:val>
                                        </p:tav>
                                        <p:tav tm="100000">
                                          <p:val>
                                            <p:fltVal val="0"/>
                                          </p:val>
                                        </p:tav>
                                      </p:tavLst>
                                    </p:anim>
                                    <p:animEffect transition="in" filter="fade">
                                      <p:cBhvr>
                                        <p:cTn id="100" dur="1000"/>
                                        <p:tgtEl>
                                          <p:spTgt spid="16">
                                            <p:txEl>
                                              <p:pRg st="6" end="6"/>
                                            </p:txEl>
                                          </p:spTgt>
                                        </p:tgtEl>
                                      </p:cBhvr>
                                    </p:animEffect>
                                  </p:childTnLst>
                                </p:cTn>
                              </p:par>
                            </p:childTnLst>
                          </p:cTn>
                        </p:par>
                      </p:childTnLst>
                    </p:cTn>
                  </p:par>
                  <p:par>
                    <p:cTn id="101" fill="hold">
                      <p:stCondLst>
                        <p:cond delay="indefinite"/>
                      </p:stCondLst>
                      <p:childTnLst>
                        <p:par>
                          <p:cTn id="102" fill="hold">
                            <p:stCondLst>
                              <p:cond delay="0"/>
                            </p:stCondLst>
                            <p:childTnLst>
                              <p:par>
                                <p:cTn id="103" presetID="31" presetClass="entr" presetSubtype="0" fill="hold" grpId="0" nodeType="clickEffect">
                                  <p:stCondLst>
                                    <p:cond delay="0"/>
                                  </p:stCondLst>
                                  <p:childTnLst>
                                    <p:set>
                                      <p:cBhvr>
                                        <p:cTn id="104" dur="1" fill="hold">
                                          <p:stCondLst>
                                            <p:cond delay="0"/>
                                          </p:stCondLst>
                                        </p:cTn>
                                        <p:tgtEl>
                                          <p:spTgt spid="16">
                                            <p:txEl>
                                              <p:pRg st="11" end="11"/>
                                            </p:txEl>
                                          </p:spTgt>
                                        </p:tgtEl>
                                        <p:attrNameLst>
                                          <p:attrName>style.visibility</p:attrName>
                                        </p:attrNameLst>
                                      </p:cBhvr>
                                      <p:to>
                                        <p:strVal val="visible"/>
                                      </p:to>
                                    </p:set>
                                    <p:anim calcmode="lin" valueType="num">
                                      <p:cBhvr>
                                        <p:cTn id="105" dur="1000" fill="hold"/>
                                        <p:tgtEl>
                                          <p:spTgt spid="16">
                                            <p:txEl>
                                              <p:pRg st="11" end="11"/>
                                            </p:txEl>
                                          </p:spTgt>
                                        </p:tgtEl>
                                        <p:attrNameLst>
                                          <p:attrName>ppt_w</p:attrName>
                                        </p:attrNameLst>
                                      </p:cBhvr>
                                      <p:tavLst>
                                        <p:tav tm="0">
                                          <p:val>
                                            <p:fltVal val="0"/>
                                          </p:val>
                                        </p:tav>
                                        <p:tav tm="100000">
                                          <p:val>
                                            <p:strVal val="#ppt_w"/>
                                          </p:val>
                                        </p:tav>
                                      </p:tavLst>
                                    </p:anim>
                                    <p:anim calcmode="lin" valueType="num">
                                      <p:cBhvr>
                                        <p:cTn id="106" dur="1000" fill="hold"/>
                                        <p:tgtEl>
                                          <p:spTgt spid="16">
                                            <p:txEl>
                                              <p:pRg st="11" end="11"/>
                                            </p:txEl>
                                          </p:spTgt>
                                        </p:tgtEl>
                                        <p:attrNameLst>
                                          <p:attrName>ppt_h</p:attrName>
                                        </p:attrNameLst>
                                      </p:cBhvr>
                                      <p:tavLst>
                                        <p:tav tm="0">
                                          <p:val>
                                            <p:fltVal val="0"/>
                                          </p:val>
                                        </p:tav>
                                        <p:tav tm="100000">
                                          <p:val>
                                            <p:strVal val="#ppt_h"/>
                                          </p:val>
                                        </p:tav>
                                      </p:tavLst>
                                    </p:anim>
                                    <p:anim calcmode="lin" valueType="num">
                                      <p:cBhvr>
                                        <p:cTn id="107" dur="1000" fill="hold"/>
                                        <p:tgtEl>
                                          <p:spTgt spid="16">
                                            <p:txEl>
                                              <p:pRg st="11" end="11"/>
                                            </p:txEl>
                                          </p:spTgt>
                                        </p:tgtEl>
                                        <p:attrNameLst>
                                          <p:attrName>style.rotation</p:attrName>
                                        </p:attrNameLst>
                                      </p:cBhvr>
                                      <p:tavLst>
                                        <p:tav tm="0">
                                          <p:val>
                                            <p:fltVal val="90"/>
                                          </p:val>
                                        </p:tav>
                                        <p:tav tm="100000">
                                          <p:val>
                                            <p:fltVal val="0"/>
                                          </p:val>
                                        </p:tav>
                                      </p:tavLst>
                                    </p:anim>
                                    <p:animEffect transition="in" filter="fade">
                                      <p:cBhvr>
                                        <p:cTn id="108" dur="1000"/>
                                        <p:tgtEl>
                                          <p:spTgt spid="16">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uiExpand="1" build="p" animBg="1"/>
      <p:bldP spid="16"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7534834" cy="914400"/>
          </a:xfrm>
        </p:spPr>
        <p:txBody>
          <a:bodyPr>
            <a:normAutofit/>
          </a:bodyPr>
          <a:lstStyle/>
          <a:p>
            <a:r>
              <a:rPr lang="en-US" sz="4400" b="1" u="sng" dirty="0" smtClean="0"/>
              <a:t>Examples of Timing difference:-</a:t>
            </a:r>
            <a:endParaRPr lang="en-US" sz="4400" b="1" u="sng" dirty="0"/>
          </a:p>
        </p:txBody>
      </p:sp>
      <p:sp>
        <p:nvSpPr>
          <p:cNvPr id="3" name="TextBox 2"/>
          <p:cNvSpPr txBox="1"/>
          <p:nvPr/>
        </p:nvSpPr>
        <p:spPr>
          <a:xfrm>
            <a:off x="609601" y="1676400"/>
            <a:ext cx="8001000" cy="4782848"/>
          </a:xfrm>
          <a:prstGeom prst="rect">
            <a:avLst/>
          </a:prstGeom>
          <a:noFill/>
        </p:spPr>
        <p:txBody>
          <a:bodyPr wrap="square" rtlCol="0">
            <a:spAutoFit/>
          </a:bodyPr>
          <a:lstStyle/>
          <a:p>
            <a:pPr marL="457200" indent="-457200" algn="just">
              <a:lnSpc>
                <a:spcPct val="90000"/>
              </a:lnSpc>
              <a:buFont typeface="Arial" pitchFamily="34" charset="0"/>
              <a:buChar char="•"/>
            </a:pPr>
            <a:r>
              <a:rPr lang="en-US" sz="2400" b="1" dirty="0">
                <a:latin typeface="+mj-lt"/>
                <a:cs typeface="Times New Roman" pitchFamily="18" charset="0"/>
              </a:rPr>
              <a:t>Difference in net block of fixed assets between tax and accounts - </a:t>
            </a:r>
            <a:endParaRPr lang="en-US" sz="2400" b="1" dirty="0">
              <a:latin typeface="+mj-lt"/>
            </a:endParaRPr>
          </a:p>
          <a:p>
            <a:pPr lvl="1" algn="just">
              <a:lnSpc>
                <a:spcPct val="90000"/>
              </a:lnSpc>
            </a:pPr>
            <a:r>
              <a:rPr lang="en-US" sz="2400" b="1" dirty="0">
                <a:latin typeface="+mj-lt"/>
              </a:rPr>
              <a:t>	</a:t>
            </a:r>
            <a:r>
              <a:rPr lang="en-US" sz="2400" b="1" u="sng" dirty="0" smtClean="0">
                <a:latin typeface="+mj-lt"/>
              </a:rPr>
              <a:t>Difference </a:t>
            </a:r>
            <a:r>
              <a:rPr lang="en-US" sz="2400" b="1" u="sng" dirty="0">
                <a:latin typeface="+mj-lt"/>
              </a:rPr>
              <a:t>in </a:t>
            </a:r>
            <a:r>
              <a:rPr lang="en-US" sz="2400" b="1" u="sng" dirty="0">
                <a:solidFill>
                  <a:srgbClr val="FF0000"/>
                </a:solidFill>
                <a:latin typeface="+mj-lt"/>
              </a:rPr>
              <a:t>Depreciation</a:t>
            </a:r>
            <a:r>
              <a:rPr lang="en-US" sz="2400" b="1" u="sng" dirty="0">
                <a:latin typeface="+mj-lt"/>
              </a:rPr>
              <a:t>  due to</a:t>
            </a:r>
          </a:p>
          <a:p>
            <a:pPr marL="1257300" lvl="2" indent="-342900" algn="just">
              <a:lnSpc>
                <a:spcPct val="90000"/>
              </a:lnSpc>
              <a:buFont typeface="Arial" pitchFamily="34" charset="0"/>
              <a:buChar char="•"/>
            </a:pPr>
            <a:r>
              <a:rPr lang="en-US" sz="2400" b="1" dirty="0">
                <a:latin typeface="+mj-lt"/>
              </a:rPr>
              <a:t>Different rates / methods</a:t>
            </a:r>
          </a:p>
          <a:p>
            <a:pPr marL="1257300" lvl="2" indent="-342900" algn="just">
              <a:lnSpc>
                <a:spcPct val="90000"/>
              </a:lnSpc>
              <a:buFont typeface="Arial" pitchFamily="34" charset="0"/>
              <a:buChar char="•"/>
            </a:pPr>
            <a:r>
              <a:rPr lang="en-US" sz="2400" b="1" dirty="0">
                <a:latin typeface="+mj-lt"/>
              </a:rPr>
              <a:t>Pro rata treatment  Vs. 180 days (in </a:t>
            </a:r>
            <a:r>
              <a:rPr lang="en-US" sz="2400" b="1" dirty="0" smtClean="0">
                <a:latin typeface="+mj-lt"/>
              </a:rPr>
              <a:t>1 </a:t>
            </a:r>
            <a:r>
              <a:rPr lang="en-US" sz="2400" b="1" dirty="0">
                <a:latin typeface="+mj-lt"/>
              </a:rPr>
              <a:t>year)</a:t>
            </a:r>
          </a:p>
          <a:p>
            <a:pPr marL="1257300" lvl="2" indent="-342900" algn="just">
              <a:lnSpc>
                <a:spcPct val="90000"/>
              </a:lnSpc>
              <a:buFont typeface="Arial" pitchFamily="34" charset="0"/>
              <a:buChar char="•"/>
            </a:pPr>
            <a:r>
              <a:rPr lang="en-US" sz="2400" b="1" dirty="0">
                <a:latin typeface="+mj-lt"/>
              </a:rPr>
              <a:t>Exchange fluctuation of FC liability incurred for FA purchase.  </a:t>
            </a:r>
            <a:r>
              <a:rPr lang="en-US" sz="2400" b="1" dirty="0">
                <a:solidFill>
                  <a:srgbClr val="FF0000"/>
                </a:solidFill>
                <a:latin typeface="+mj-lt"/>
              </a:rPr>
              <a:t>- As-11(R) Vs. Sch.VI Vs. S. 43A</a:t>
            </a:r>
            <a:r>
              <a:rPr lang="en-US" sz="2400" b="1" dirty="0">
                <a:latin typeface="+mj-lt"/>
              </a:rPr>
              <a:t> </a:t>
            </a:r>
          </a:p>
          <a:p>
            <a:pPr marL="1257300" lvl="2" indent="-342900" algn="just">
              <a:lnSpc>
                <a:spcPct val="90000"/>
              </a:lnSpc>
              <a:buFont typeface="Arial" pitchFamily="34" charset="0"/>
              <a:buChar char="•"/>
            </a:pPr>
            <a:r>
              <a:rPr lang="en-US" sz="2400" b="1" dirty="0">
                <a:latin typeface="+mj-lt"/>
              </a:rPr>
              <a:t>Up to Rs. 5000 assets write off under Companies Act</a:t>
            </a:r>
          </a:p>
          <a:p>
            <a:pPr marL="800100" lvl="1" indent="-342900" algn="just">
              <a:lnSpc>
                <a:spcPct val="90000"/>
              </a:lnSpc>
              <a:buFont typeface="Arial" pitchFamily="34" charset="0"/>
              <a:buChar char="•"/>
            </a:pPr>
            <a:r>
              <a:rPr lang="en-US" sz="2400" b="1" dirty="0">
                <a:latin typeface="+mj-lt"/>
                <a:cs typeface="Times New Roman" pitchFamily="18" charset="0"/>
              </a:rPr>
              <a:t>Impairment Loss as per </a:t>
            </a:r>
            <a:r>
              <a:rPr lang="en-US" sz="2400" b="1" dirty="0">
                <a:solidFill>
                  <a:srgbClr val="FF0000"/>
                </a:solidFill>
                <a:latin typeface="+mj-lt"/>
                <a:cs typeface="Times New Roman" pitchFamily="18" charset="0"/>
              </a:rPr>
              <a:t>AS-28</a:t>
            </a:r>
            <a:endParaRPr lang="en-US" sz="2400" b="1" dirty="0">
              <a:solidFill>
                <a:srgbClr val="FF0000"/>
              </a:solidFill>
              <a:latin typeface="+mj-lt"/>
            </a:endParaRPr>
          </a:p>
          <a:p>
            <a:pPr marL="800100" lvl="1" indent="-342900" algn="just">
              <a:lnSpc>
                <a:spcPct val="90000"/>
              </a:lnSpc>
              <a:buFont typeface="Arial" pitchFamily="34" charset="0"/>
              <a:buChar char="•"/>
            </a:pPr>
            <a:r>
              <a:rPr lang="en-US" sz="2400" b="1" dirty="0">
                <a:latin typeface="+mj-lt"/>
              </a:rPr>
              <a:t>Sale Proceeds Cr. to Block of Asset as per IT Act Vs. Profit / Loss on sale of FA’s </a:t>
            </a:r>
            <a:r>
              <a:rPr lang="en-US" sz="2400" b="1" dirty="0" smtClean="0">
                <a:latin typeface="+mj-lt"/>
              </a:rPr>
              <a:t>recognized </a:t>
            </a:r>
            <a:r>
              <a:rPr lang="en-US" sz="2400" b="1" dirty="0">
                <a:latin typeface="+mj-lt"/>
              </a:rPr>
              <a:t>in P&amp;L A/c</a:t>
            </a:r>
          </a:p>
          <a:p>
            <a:pPr marL="800100" lvl="1" indent="-342900" algn="just">
              <a:lnSpc>
                <a:spcPct val="90000"/>
              </a:lnSpc>
              <a:buFont typeface="Arial" pitchFamily="34" charset="0"/>
              <a:buChar char="•"/>
            </a:pPr>
            <a:r>
              <a:rPr lang="en-US" sz="2400" b="1" dirty="0">
                <a:latin typeface="+mj-lt"/>
              </a:rPr>
              <a:t>Purchase of Scientific Research Assets </a:t>
            </a:r>
            <a:r>
              <a:rPr lang="en-US" sz="2400" b="1" dirty="0">
                <a:solidFill>
                  <a:srgbClr val="FF0000"/>
                </a:solidFill>
                <a:latin typeface="+mj-lt"/>
              </a:rPr>
              <a:t>[35(2)]</a:t>
            </a:r>
          </a:p>
          <a:p>
            <a:endParaRPr lang="en-US" sz="2400" dirty="0">
              <a:latin typeface="+mj-lt"/>
            </a:endParaRPr>
          </a:p>
        </p:txBody>
      </p:sp>
    </p:spTree>
    <p:extLst>
      <p:ext uri="{BB962C8B-B14F-4D97-AF65-F5344CB8AC3E}">
        <p14:creationId xmlns:p14="http://schemas.microsoft.com/office/powerpoint/2010/main" xmlns="" val="397258290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circle(in)">
                                      <p:cBhvr>
                                        <p:cTn id="25" dur="20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box(in)">
                                      <p:cBhvr>
                                        <p:cTn id="30" dur="2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circle(in)">
                                      <p:cBhvr>
                                        <p:cTn id="35" dur="2000"/>
                                        <p:tgtEl>
                                          <p:spTgt spid="3">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circle(in)">
                                      <p:cBhvr>
                                        <p:cTn id="40" dur="2000"/>
                                        <p:tgtEl>
                                          <p:spTgt spid="3">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Effect transition="in" filter="circle(in)">
                                      <p:cBhvr>
                                        <p:cTn id="45" dur="2000"/>
                                        <p:tgtEl>
                                          <p:spTgt spid="3">
                                            <p:txEl>
                                              <p:pRg st="6" end="6"/>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Effect transition="in" filter="circle(in)">
                                      <p:cBhvr>
                                        <p:cTn id="50" dur="2000"/>
                                        <p:tgtEl>
                                          <p:spTgt spid="3">
                                            <p:txEl>
                                              <p:pRg st="7" end="7"/>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Effect transition="in" filter="circle(in)">
                                      <p:cBhvr>
                                        <p:cTn id="55"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7534834" cy="914400"/>
          </a:xfrm>
        </p:spPr>
        <p:txBody>
          <a:bodyPr>
            <a:normAutofit fontScale="90000"/>
          </a:bodyPr>
          <a:lstStyle/>
          <a:p>
            <a:r>
              <a:rPr lang="en-US" sz="4900" b="1" u="sng" dirty="0" smtClean="0"/>
              <a:t>Examples</a:t>
            </a:r>
            <a:r>
              <a:rPr lang="en-US" b="1" u="sng" dirty="0" smtClean="0"/>
              <a:t> of Timing difference:-</a:t>
            </a:r>
            <a:endParaRPr lang="en-US" b="1" u="sng" dirty="0"/>
          </a:p>
        </p:txBody>
      </p:sp>
      <p:sp>
        <p:nvSpPr>
          <p:cNvPr id="3" name="TextBox 2"/>
          <p:cNvSpPr txBox="1"/>
          <p:nvPr/>
        </p:nvSpPr>
        <p:spPr>
          <a:xfrm>
            <a:off x="609601" y="1676400"/>
            <a:ext cx="8001000" cy="4893647"/>
          </a:xfrm>
          <a:prstGeom prst="rect">
            <a:avLst/>
          </a:prstGeom>
          <a:noFill/>
        </p:spPr>
        <p:txBody>
          <a:bodyPr wrap="square" rtlCol="0">
            <a:spAutoFit/>
          </a:bodyPr>
          <a:lstStyle/>
          <a:p>
            <a:pPr marL="285750" indent="-285750" algn="just">
              <a:buFont typeface="Arial" pitchFamily="34" charset="0"/>
              <a:buChar char="•"/>
            </a:pPr>
            <a:r>
              <a:rPr lang="en-US" sz="2400" b="1" dirty="0">
                <a:latin typeface="+mj-lt"/>
                <a:cs typeface="Times New Roman" charset="0"/>
              </a:rPr>
              <a:t>Expenses Dr. to P &amp; L A/c on accrual basis but allowed on actual payment. </a:t>
            </a:r>
            <a:endParaRPr lang="en-US" sz="2400" b="1" dirty="0">
              <a:latin typeface="+mj-lt"/>
            </a:endParaRPr>
          </a:p>
          <a:p>
            <a:pPr marL="742950" lvl="1" indent="-285750" algn="just">
              <a:buFont typeface="Arial" pitchFamily="34" charset="0"/>
              <a:buChar char="•"/>
            </a:pPr>
            <a:r>
              <a:rPr lang="en-US" sz="2400" b="1" dirty="0">
                <a:latin typeface="+mj-lt"/>
              </a:rPr>
              <a:t>Payments made without TDS, but disallowed for tax purposes u/s </a:t>
            </a:r>
            <a:r>
              <a:rPr lang="en-US" sz="2400" b="1" dirty="0">
                <a:solidFill>
                  <a:srgbClr val="FF0000"/>
                </a:solidFill>
                <a:latin typeface="+mj-lt"/>
              </a:rPr>
              <a:t>40(a)(i) / (ia)</a:t>
            </a:r>
            <a:r>
              <a:rPr lang="en-US" sz="2400" b="1" dirty="0">
                <a:latin typeface="+mj-lt"/>
              </a:rPr>
              <a:t> and allowed when relevant tax is deducted &amp; paid subsequently</a:t>
            </a:r>
          </a:p>
          <a:p>
            <a:pPr marL="742950" lvl="1" indent="-285750" algn="just">
              <a:buFont typeface="Arial" pitchFamily="34" charset="0"/>
              <a:buChar char="•"/>
            </a:pPr>
            <a:r>
              <a:rPr lang="en-US" sz="2400" b="1" dirty="0">
                <a:latin typeface="+mj-lt"/>
              </a:rPr>
              <a:t>Expenditure U/s </a:t>
            </a:r>
            <a:r>
              <a:rPr lang="en-US" sz="2400" b="1" dirty="0">
                <a:solidFill>
                  <a:srgbClr val="FF0000"/>
                </a:solidFill>
                <a:latin typeface="+mj-lt"/>
              </a:rPr>
              <a:t>43B </a:t>
            </a:r>
            <a:r>
              <a:rPr lang="en-US" sz="2400" b="1" dirty="0">
                <a:latin typeface="+mj-lt"/>
              </a:rPr>
              <a:t>of Income Tax Act</a:t>
            </a:r>
          </a:p>
          <a:p>
            <a:pPr marL="742950" lvl="1" indent="-285750" algn="just">
              <a:buFont typeface="Arial" pitchFamily="34" charset="0"/>
              <a:buChar char="•"/>
            </a:pPr>
            <a:r>
              <a:rPr lang="en-US" sz="2400" b="1" dirty="0">
                <a:latin typeface="+mj-lt"/>
              </a:rPr>
              <a:t>Provision for Gratuity u/s </a:t>
            </a:r>
            <a:r>
              <a:rPr lang="en-US" sz="2400" b="1" dirty="0">
                <a:solidFill>
                  <a:srgbClr val="FF0000"/>
                </a:solidFill>
                <a:latin typeface="+mj-lt"/>
              </a:rPr>
              <a:t>40A(7)</a:t>
            </a:r>
          </a:p>
          <a:p>
            <a:pPr marL="742950" lvl="1" indent="-285750" algn="just">
              <a:buFont typeface="Arial" pitchFamily="34" charset="0"/>
              <a:buChar char="•"/>
            </a:pPr>
            <a:r>
              <a:rPr lang="en-US" sz="2400" b="1" dirty="0">
                <a:latin typeface="+mj-lt"/>
              </a:rPr>
              <a:t>Provisions made in the P&amp;L A/c in anticipation of liabilities – allowed when liabilities </a:t>
            </a:r>
            <a:r>
              <a:rPr lang="en-US" sz="2400" b="1" u="sng" dirty="0" smtClean="0">
                <a:latin typeface="+mj-lt"/>
              </a:rPr>
              <a:t>crystallize.</a:t>
            </a:r>
          </a:p>
          <a:p>
            <a:pPr marL="342900" indent="-342900" algn="just">
              <a:buFont typeface="Arial" pitchFamily="34" charset="0"/>
              <a:buChar char="•"/>
            </a:pPr>
            <a:r>
              <a:rPr lang="en-US" sz="2400" b="1" dirty="0">
                <a:latin typeface="+mj-lt"/>
                <a:cs typeface="Times New Roman" charset="0"/>
              </a:rPr>
              <a:t>Provision for doubtful debts / advance</a:t>
            </a:r>
            <a:r>
              <a:rPr lang="en-US" sz="2400" b="1" dirty="0">
                <a:latin typeface="+mj-lt"/>
              </a:rPr>
              <a:t> </a:t>
            </a:r>
          </a:p>
          <a:p>
            <a:pPr marL="342900" indent="-342900" algn="just">
              <a:buFont typeface="Arial" pitchFamily="34" charset="0"/>
              <a:buChar char="•"/>
            </a:pPr>
            <a:r>
              <a:rPr lang="en-US" sz="2400" b="1" dirty="0">
                <a:latin typeface="+mj-lt"/>
                <a:cs typeface="Times New Roman" charset="0"/>
              </a:rPr>
              <a:t>Provision for warranties</a:t>
            </a:r>
            <a:endParaRPr lang="en-US" sz="2400" b="1" dirty="0">
              <a:latin typeface="+mj-lt"/>
            </a:endParaRPr>
          </a:p>
          <a:p>
            <a:pPr marL="342900" indent="-342900" algn="just">
              <a:buFont typeface="Arial" pitchFamily="34" charset="0"/>
              <a:buChar char="•"/>
            </a:pPr>
            <a:r>
              <a:rPr lang="en-US" sz="2400" b="1" dirty="0">
                <a:latin typeface="+mj-lt"/>
                <a:cs typeface="Times New Roman" charset="0"/>
              </a:rPr>
              <a:t>Preliminary expenses written off fully when incurred </a:t>
            </a:r>
            <a:r>
              <a:rPr lang="en-US" sz="2400" b="1" dirty="0">
                <a:solidFill>
                  <a:srgbClr val="FF0000"/>
                </a:solidFill>
                <a:latin typeface="+mj-lt"/>
                <a:cs typeface="Times New Roman" charset="0"/>
              </a:rPr>
              <a:t>(U/s 35D</a:t>
            </a:r>
            <a:r>
              <a:rPr lang="en-US" sz="2400" b="1" dirty="0" smtClean="0">
                <a:solidFill>
                  <a:srgbClr val="FF0000"/>
                </a:solidFill>
                <a:latin typeface="+mj-lt"/>
                <a:cs typeface="Times New Roman" charset="0"/>
              </a:rPr>
              <a:t>)</a:t>
            </a:r>
            <a:endParaRPr lang="en-US" sz="2400" b="1" u="sng" dirty="0" smtClean="0">
              <a:latin typeface="+mj-lt"/>
            </a:endParaRPr>
          </a:p>
        </p:txBody>
      </p:sp>
    </p:spTree>
    <p:extLst>
      <p:ext uri="{BB962C8B-B14F-4D97-AF65-F5344CB8AC3E}">
        <p14:creationId xmlns:p14="http://schemas.microsoft.com/office/powerpoint/2010/main" xmlns="" val="29109709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fade">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fade">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7534834" cy="914400"/>
          </a:xfrm>
        </p:spPr>
        <p:txBody>
          <a:bodyPr>
            <a:normAutofit/>
          </a:bodyPr>
          <a:lstStyle/>
          <a:p>
            <a:r>
              <a:rPr lang="en-US" sz="4400" b="1" u="sng" dirty="0" smtClean="0"/>
              <a:t>Examples of Timing difference:-</a:t>
            </a:r>
            <a:endParaRPr lang="en-US" sz="4400" b="1" u="sng" dirty="0"/>
          </a:p>
        </p:txBody>
      </p:sp>
      <p:sp>
        <p:nvSpPr>
          <p:cNvPr id="3" name="TextBox 2"/>
          <p:cNvSpPr txBox="1"/>
          <p:nvPr/>
        </p:nvSpPr>
        <p:spPr>
          <a:xfrm>
            <a:off x="609601" y="1676400"/>
            <a:ext cx="8001000" cy="4672048"/>
          </a:xfrm>
          <a:prstGeom prst="rect">
            <a:avLst/>
          </a:prstGeom>
          <a:noFill/>
        </p:spPr>
        <p:txBody>
          <a:bodyPr wrap="square" rtlCol="0">
            <a:spAutoFit/>
          </a:bodyPr>
          <a:lstStyle/>
          <a:p>
            <a:pPr marL="342900" indent="-342900" algn="just">
              <a:buFont typeface="Arial" pitchFamily="34" charset="0"/>
              <a:buChar char="•"/>
            </a:pPr>
            <a:r>
              <a:rPr lang="en-US" sz="2400" b="1" dirty="0">
                <a:latin typeface="+mj-lt"/>
                <a:cs typeface="Times New Roman" charset="0"/>
              </a:rPr>
              <a:t>Provision for doubtful debts / advance</a:t>
            </a:r>
            <a:r>
              <a:rPr lang="en-US" sz="2400" b="1" dirty="0">
                <a:latin typeface="+mj-lt"/>
              </a:rPr>
              <a:t> </a:t>
            </a:r>
          </a:p>
          <a:p>
            <a:pPr marL="342900" indent="-342900" algn="just">
              <a:buFont typeface="Arial" pitchFamily="34" charset="0"/>
              <a:buChar char="•"/>
            </a:pPr>
            <a:r>
              <a:rPr lang="en-US" sz="2400" b="1" dirty="0">
                <a:latin typeface="+mj-lt"/>
                <a:cs typeface="Times New Roman" charset="0"/>
              </a:rPr>
              <a:t>Provision for warranties</a:t>
            </a:r>
            <a:endParaRPr lang="en-US" sz="2400" b="1" dirty="0">
              <a:latin typeface="+mj-lt"/>
            </a:endParaRPr>
          </a:p>
          <a:p>
            <a:pPr marL="342900" indent="-342900" algn="just">
              <a:buFont typeface="Arial" pitchFamily="34" charset="0"/>
              <a:buChar char="•"/>
            </a:pPr>
            <a:r>
              <a:rPr lang="en-US" sz="2400" b="1" dirty="0">
                <a:latin typeface="+mj-lt"/>
                <a:cs typeface="Times New Roman" charset="0"/>
              </a:rPr>
              <a:t>Preliminary expenses written off fully when incurred </a:t>
            </a:r>
            <a:r>
              <a:rPr lang="en-US" sz="2400" b="1" dirty="0">
                <a:solidFill>
                  <a:srgbClr val="FF0000"/>
                </a:solidFill>
                <a:latin typeface="+mj-lt"/>
                <a:cs typeface="Times New Roman" charset="0"/>
              </a:rPr>
              <a:t>(U/s 35D)</a:t>
            </a:r>
          </a:p>
          <a:p>
            <a:pPr marL="342900" indent="-342900" algn="just">
              <a:buFont typeface="Arial" pitchFamily="34" charset="0"/>
              <a:buChar char="•"/>
            </a:pPr>
            <a:r>
              <a:rPr lang="en-US" sz="2400" b="1" dirty="0">
                <a:latin typeface="+mj-lt"/>
              </a:rPr>
              <a:t>Expenses amortized in books of Accounts over a period of years but a shorter or longer period is allowable for tax </a:t>
            </a:r>
            <a:r>
              <a:rPr lang="en-US" sz="2400" b="1" dirty="0" smtClean="0">
                <a:latin typeface="+mj-lt"/>
              </a:rPr>
              <a:t>purposes</a:t>
            </a:r>
          </a:p>
          <a:p>
            <a:pPr marL="342900" indent="-342900">
              <a:lnSpc>
                <a:spcPct val="90000"/>
              </a:lnSpc>
              <a:buFont typeface="Arial" pitchFamily="34" charset="0"/>
              <a:buChar char="•"/>
            </a:pPr>
            <a:r>
              <a:rPr lang="en-US" sz="2400" b="1" dirty="0">
                <a:latin typeface="+mj-lt"/>
                <a:cs typeface="Times New Roman" charset="0"/>
              </a:rPr>
              <a:t>Amortization of goodwill considered as disallowable expense</a:t>
            </a:r>
          </a:p>
          <a:p>
            <a:pPr marL="342900" indent="-342900">
              <a:lnSpc>
                <a:spcPct val="90000"/>
              </a:lnSpc>
              <a:buFont typeface="Arial" pitchFamily="34" charset="0"/>
              <a:buChar char="•"/>
            </a:pPr>
            <a:r>
              <a:rPr lang="en-US" sz="2400" b="1" dirty="0">
                <a:latin typeface="+mj-lt"/>
                <a:cs typeface="Times New Roman" charset="0"/>
              </a:rPr>
              <a:t>Personal expenditure disallowed by tax authorities</a:t>
            </a:r>
          </a:p>
          <a:p>
            <a:pPr marL="342900" indent="-342900" algn="just">
              <a:lnSpc>
                <a:spcPct val="90000"/>
              </a:lnSpc>
              <a:buFont typeface="Arial" pitchFamily="34" charset="0"/>
              <a:buChar char="•"/>
            </a:pPr>
            <a:r>
              <a:rPr lang="en-US" sz="2400" b="1" dirty="0">
                <a:latin typeface="+mj-lt"/>
                <a:cs typeface="Times New Roman" charset="0"/>
              </a:rPr>
              <a:t>Penalty (Not being compensatory)</a:t>
            </a:r>
            <a:endParaRPr lang="en-US" sz="2400" b="1" dirty="0">
              <a:latin typeface="+mj-lt"/>
            </a:endParaRPr>
          </a:p>
          <a:p>
            <a:pPr marL="342900" indent="-342900" algn="just">
              <a:lnSpc>
                <a:spcPct val="90000"/>
              </a:lnSpc>
              <a:buFont typeface="Arial" pitchFamily="34" charset="0"/>
              <a:buChar char="•"/>
            </a:pPr>
            <a:r>
              <a:rPr lang="en-US" sz="2400" b="1" dirty="0">
                <a:latin typeface="+mj-lt"/>
              </a:rPr>
              <a:t>Payments disallowed U/s </a:t>
            </a:r>
            <a:r>
              <a:rPr lang="en-US" sz="2400" b="1" dirty="0">
                <a:solidFill>
                  <a:srgbClr val="FF0000"/>
                </a:solidFill>
                <a:latin typeface="+mj-lt"/>
              </a:rPr>
              <a:t>40(A)(3)</a:t>
            </a:r>
            <a:r>
              <a:rPr lang="en-US" sz="2400" b="1" dirty="0">
                <a:latin typeface="+mj-lt"/>
              </a:rPr>
              <a:t> </a:t>
            </a:r>
          </a:p>
          <a:p>
            <a:pPr marL="342900" indent="-342900" algn="just">
              <a:lnSpc>
                <a:spcPct val="90000"/>
              </a:lnSpc>
              <a:buFont typeface="Arial" pitchFamily="34" charset="0"/>
              <a:buChar char="•"/>
            </a:pPr>
            <a:r>
              <a:rPr lang="en-US" sz="2400" b="1" dirty="0">
                <a:latin typeface="+mj-lt"/>
              </a:rPr>
              <a:t>Donations disallowed U/s </a:t>
            </a:r>
            <a:r>
              <a:rPr lang="en-US" sz="2400" b="1" dirty="0" smtClean="0">
                <a:solidFill>
                  <a:srgbClr val="FF0000"/>
                </a:solidFill>
                <a:latin typeface="+mj-lt"/>
              </a:rPr>
              <a:t>80G</a:t>
            </a:r>
            <a:endParaRPr lang="en-US" sz="2400" b="1" u="sng" dirty="0" smtClean="0">
              <a:latin typeface="+mj-lt"/>
            </a:endParaRPr>
          </a:p>
        </p:txBody>
      </p:sp>
    </p:spTree>
    <p:extLst>
      <p:ext uri="{BB962C8B-B14F-4D97-AF65-F5344CB8AC3E}">
        <p14:creationId xmlns:p14="http://schemas.microsoft.com/office/powerpoint/2010/main" xmlns="" val="9579512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fade">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fade">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fade">
                                      <p:cBhvr>
                                        <p:cTn id="5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85800"/>
            <a:ext cx="8534400" cy="914400"/>
          </a:xfrm>
        </p:spPr>
        <p:txBody>
          <a:bodyPr>
            <a:normAutofit/>
          </a:bodyPr>
          <a:lstStyle/>
          <a:p>
            <a:r>
              <a:rPr lang="en-US" sz="4400" b="1" u="sng" dirty="0" smtClean="0"/>
              <a:t>Examples of Permanent difference:-</a:t>
            </a:r>
            <a:endParaRPr lang="en-US" sz="4400" b="1" u="sng" dirty="0"/>
          </a:p>
        </p:txBody>
      </p:sp>
      <p:sp>
        <p:nvSpPr>
          <p:cNvPr id="3" name="TextBox 2"/>
          <p:cNvSpPr txBox="1"/>
          <p:nvPr/>
        </p:nvSpPr>
        <p:spPr>
          <a:xfrm>
            <a:off x="609601" y="1676400"/>
            <a:ext cx="8001000" cy="4413516"/>
          </a:xfrm>
          <a:prstGeom prst="rect">
            <a:avLst/>
          </a:prstGeom>
          <a:noFill/>
        </p:spPr>
        <p:txBody>
          <a:bodyPr wrap="square" rtlCol="0">
            <a:spAutoFit/>
          </a:bodyPr>
          <a:lstStyle/>
          <a:p>
            <a:pPr marL="342900" indent="-342900">
              <a:lnSpc>
                <a:spcPct val="90000"/>
              </a:lnSpc>
              <a:buFont typeface="Arial" pitchFamily="34" charset="0"/>
              <a:buChar char="•"/>
            </a:pPr>
            <a:r>
              <a:rPr lang="en-US" sz="2400" b="1" dirty="0" smtClean="0">
                <a:latin typeface="+mj-lt"/>
                <a:cs typeface="Times New Roman" charset="0"/>
              </a:rPr>
              <a:t>Amortization </a:t>
            </a:r>
            <a:r>
              <a:rPr lang="en-US" sz="2400" b="1" dirty="0">
                <a:latin typeface="+mj-lt"/>
                <a:cs typeface="Times New Roman" charset="0"/>
              </a:rPr>
              <a:t>of goodwill considered as disallowable expense</a:t>
            </a:r>
          </a:p>
          <a:p>
            <a:pPr marL="342900" indent="-342900">
              <a:lnSpc>
                <a:spcPct val="90000"/>
              </a:lnSpc>
              <a:buFont typeface="Arial" pitchFamily="34" charset="0"/>
              <a:buChar char="•"/>
            </a:pPr>
            <a:r>
              <a:rPr lang="en-US" sz="2400" b="1" dirty="0">
                <a:latin typeface="+mj-lt"/>
                <a:cs typeface="Times New Roman" charset="0"/>
              </a:rPr>
              <a:t>Personal expenditure disallowed by tax authorities</a:t>
            </a:r>
          </a:p>
          <a:p>
            <a:pPr marL="342900" indent="-342900" algn="just">
              <a:lnSpc>
                <a:spcPct val="90000"/>
              </a:lnSpc>
              <a:buFont typeface="Arial" pitchFamily="34" charset="0"/>
              <a:buChar char="•"/>
            </a:pPr>
            <a:r>
              <a:rPr lang="en-US" sz="2400" b="1" dirty="0">
                <a:latin typeface="+mj-lt"/>
                <a:cs typeface="Times New Roman" charset="0"/>
              </a:rPr>
              <a:t>Penalty (Not being compensatory)</a:t>
            </a:r>
            <a:endParaRPr lang="en-US" sz="2400" b="1" dirty="0">
              <a:latin typeface="+mj-lt"/>
            </a:endParaRPr>
          </a:p>
          <a:p>
            <a:pPr marL="342900" indent="-342900" algn="just">
              <a:lnSpc>
                <a:spcPct val="90000"/>
              </a:lnSpc>
              <a:buFont typeface="Arial" pitchFamily="34" charset="0"/>
              <a:buChar char="•"/>
            </a:pPr>
            <a:r>
              <a:rPr lang="en-US" sz="2400" b="1" dirty="0">
                <a:latin typeface="+mj-lt"/>
              </a:rPr>
              <a:t>Payments disallowed U/s </a:t>
            </a:r>
            <a:r>
              <a:rPr lang="en-US" sz="2400" b="1" dirty="0">
                <a:solidFill>
                  <a:srgbClr val="FF0000"/>
                </a:solidFill>
                <a:latin typeface="+mj-lt"/>
              </a:rPr>
              <a:t>40(A)(3)</a:t>
            </a:r>
            <a:r>
              <a:rPr lang="en-US" sz="2400" b="1" dirty="0">
                <a:latin typeface="+mj-lt"/>
              </a:rPr>
              <a:t> </a:t>
            </a:r>
          </a:p>
          <a:p>
            <a:pPr marL="342900" indent="-342900" algn="just">
              <a:lnSpc>
                <a:spcPct val="90000"/>
              </a:lnSpc>
              <a:buFont typeface="Arial" pitchFamily="34" charset="0"/>
              <a:buChar char="•"/>
            </a:pPr>
            <a:r>
              <a:rPr lang="en-US" sz="2400" b="1" dirty="0" smtClean="0">
                <a:latin typeface="+mj-lt"/>
              </a:rPr>
              <a:t>Donations disallowed U/s </a:t>
            </a:r>
            <a:r>
              <a:rPr lang="en-US" sz="2400" b="1" dirty="0" smtClean="0">
                <a:solidFill>
                  <a:srgbClr val="FF0000"/>
                </a:solidFill>
                <a:latin typeface="+mj-lt"/>
              </a:rPr>
              <a:t>80G</a:t>
            </a:r>
          </a:p>
          <a:p>
            <a:pPr marL="342900" indent="-342900" algn="just">
              <a:lnSpc>
                <a:spcPct val="90000"/>
              </a:lnSpc>
              <a:buFont typeface="Arial" pitchFamily="34" charset="0"/>
              <a:buChar char="•"/>
            </a:pPr>
            <a:r>
              <a:rPr lang="en-US" sz="2400" b="1" dirty="0">
                <a:latin typeface="+mj-lt"/>
              </a:rPr>
              <a:t>Remuneration to partners disallowed </a:t>
            </a:r>
            <a:r>
              <a:rPr lang="en-US" sz="2400" b="1" dirty="0">
                <a:solidFill>
                  <a:srgbClr val="FF0000"/>
                </a:solidFill>
                <a:latin typeface="+mj-lt"/>
              </a:rPr>
              <a:t>U/s 40(b)</a:t>
            </a:r>
          </a:p>
          <a:p>
            <a:pPr marL="342900" indent="-342900" algn="just">
              <a:lnSpc>
                <a:spcPct val="90000"/>
              </a:lnSpc>
              <a:buFont typeface="Arial" pitchFamily="34" charset="0"/>
              <a:buChar char="•"/>
            </a:pPr>
            <a:r>
              <a:rPr lang="en-US" sz="2400" b="1" dirty="0">
                <a:latin typeface="+mj-lt"/>
                <a:cs typeface="Times New Roman" charset="0"/>
              </a:rPr>
              <a:t>Scientific research expenditure.</a:t>
            </a:r>
            <a:r>
              <a:rPr lang="en-US" sz="2400" b="1" i="1" dirty="0">
                <a:latin typeface="+mj-lt"/>
                <a:cs typeface="Times New Roman" charset="0"/>
              </a:rPr>
              <a:t>(only weighted element)</a:t>
            </a:r>
            <a:endParaRPr lang="en-US" sz="2400" b="1" i="1" dirty="0">
              <a:latin typeface="+mj-lt"/>
            </a:endParaRPr>
          </a:p>
          <a:p>
            <a:pPr marL="342900" indent="-342900">
              <a:lnSpc>
                <a:spcPct val="90000"/>
              </a:lnSpc>
              <a:buFont typeface="Arial" pitchFamily="34" charset="0"/>
              <a:buChar char="•"/>
            </a:pPr>
            <a:r>
              <a:rPr lang="en-US" sz="2400" b="1" dirty="0">
                <a:latin typeface="+mj-lt"/>
                <a:cs typeface="Times New Roman" charset="0"/>
              </a:rPr>
              <a:t>Exemptions </a:t>
            </a:r>
            <a:r>
              <a:rPr lang="en-US" sz="2400" b="1" dirty="0">
                <a:latin typeface="+mj-lt"/>
              </a:rPr>
              <a:t>u/s </a:t>
            </a:r>
            <a:r>
              <a:rPr lang="en-US" sz="2400" b="1" dirty="0">
                <a:latin typeface="+mj-lt"/>
                <a:cs typeface="Times New Roman" charset="0"/>
              </a:rPr>
              <a:t> </a:t>
            </a:r>
            <a:r>
              <a:rPr lang="en-US" sz="2400" b="1" dirty="0">
                <a:solidFill>
                  <a:srgbClr val="FF0000"/>
                </a:solidFill>
                <a:latin typeface="+mj-lt"/>
                <a:cs typeface="Times New Roman" charset="0"/>
              </a:rPr>
              <a:t>10/10A/10B</a:t>
            </a:r>
          </a:p>
          <a:p>
            <a:pPr marL="342900" indent="-342900">
              <a:lnSpc>
                <a:spcPct val="90000"/>
              </a:lnSpc>
              <a:buFont typeface="Arial" pitchFamily="34" charset="0"/>
              <a:buChar char="•"/>
            </a:pPr>
            <a:r>
              <a:rPr lang="en-US" sz="2400" b="1" dirty="0">
                <a:latin typeface="+mj-lt"/>
                <a:cs typeface="Times New Roman" charset="0"/>
              </a:rPr>
              <a:t>Deductions U/s 80IA / IB / IC</a:t>
            </a:r>
            <a:r>
              <a:rPr lang="en-US" sz="2400" b="1" dirty="0">
                <a:latin typeface="+mj-lt"/>
              </a:rPr>
              <a:t> </a:t>
            </a:r>
          </a:p>
          <a:p>
            <a:pPr marL="342900" indent="-342900">
              <a:lnSpc>
                <a:spcPct val="90000"/>
              </a:lnSpc>
              <a:buFont typeface="Arial" pitchFamily="34" charset="0"/>
              <a:buChar char="•"/>
            </a:pPr>
            <a:r>
              <a:rPr lang="en-US" sz="2400" b="1" dirty="0">
                <a:latin typeface="+mj-lt"/>
                <a:cs typeface="Times New Roman" charset="0"/>
              </a:rPr>
              <a:t>Financial Lease - </a:t>
            </a:r>
            <a:r>
              <a:rPr lang="en-US" sz="2400" b="1" dirty="0">
                <a:latin typeface="+mj-lt"/>
              </a:rPr>
              <a:t>Circular No. 2 (dtd. 9</a:t>
            </a:r>
            <a:r>
              <a:rPr lang="en-US" sz="2400" b="1" baseline="30000" dirty="0">
                <a:latin typeface="+mj-lt"/>
              </a:rPr>
              <a:t>th</a:t>
            </a:r>
            <a:r>
              <a:rPr lang="en-US" sz="2400" b="1" dirty="0">
                <a:latin typeface="+mj-lt"/>
              </a:rPr>
              <a:t> Feb 2001 – </a:t>
            </a:r>
            <a:r>
              <a:rPr lang="en-US" sz="2400" b="1" dirty="0">
                <a:solidFill>
                  <a:srgbClr val="FF0000"/>
                </a:solidFill>
                <a:latin typeface="+mj-lt"/>
              </a:rPr>
              <a:t>post AS 19 </a:t>
            </a:r>
            <a:r>
              <a:rPr lang="en-US" sz="2400" b="1" dirty="0">
                <a:latin typeface="+mj-lt"/>
              </a:rPr>
              <a:t>tax position)</a:t>
            </a:r>
          </a:p>
          <a:p>
            <a:pPr marL="342900" indent="-342900">
              <a:lnSpc>
                <a:spcPct val="90000"/>
              </a:lnSpc>
              <a:buFont typeface="Arial" pitchFamily="34" charset="0"/>
              <a:buChar char="•"/>
            </a:pPr>
            <a:r>
              <a:rPr lang="en-US" sz="2400" b="1" dirty="0">
                <a:latin typeface="+mj-lt"/>
                <a:cs typeface="Times New Roman" charset="0"/>
              </a:rPr>
              <a:t>Additional Depreciation on </a:t>
            </a:r>
            <a:r>
              <a:rPr lang="en-US" sz="2400" b="1" dirty="0" smtClean="0">
                <a:latin typeface="+mj-lt"/>
                <a:cs typeface="Times New Roman" charset="0"/>
              </a:rPr>
              <a:t>Revaluation</a:t>
            </a:r>
            <a:endParaRPr lang="en-US" sz="2400" b="1" u="sng" dirty="0" smtClean="0">
              <a:latin typeface="+mj-lt"/>
            </a:endParaRPr>
          </a:p>
        </p:txBody>
      </p:sp>
    </p:spTree>
    <p:extLst>
      <p:ext uri="{BB962C8B-B14F-4D97-AF65-F5344CB8AC3E}">
        <p14:creationId xmlns:p14="http://schemas.microsoft.com/office/powerpoint/2010/main" xmlns="" val="4856503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fade">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fade">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fade">
                                      <p:cBhvr>
                                        <p:cTn id="54" dur="500"/>
                                        <p:tgtEl>
                                          <p:spTgt spid="3">
                                            <p:txEl>
                                              <p:pRg st="8" end="8"/>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Effect transition="in" filter="fade">
                                      <p:cBhvr>
                                        <p:cTn id="59" dur="500"/>
                                        <p:tgtEl>
                                          <p:spTgt spid="3">
                                            <p:txEl>
                                              <p:pRg st="9" end="9"/>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3">
                                            <p:txEl>
                                              <p:pRg st="10" end="10"/>
                                            </p:txEl>
                                          </p:spTgt>
                                        </p:tgtEl>
                                        <p:attrNameLst>
                                          <p:attrName>style.visibility</p:attrName>
                                        </p:attrNameLst>
                                      </p:cBhvr>
                                      <p:to>
                                        <p:strVal val="visible"/>
                                      </p:to>
                                    </p:set>
                                    <p:animEffect transition="in" filter="fade">
                                      <p:cBhvr>
                                        <p:cTn id="64"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2673" y="517175"/>
            <a:ext cx="7772400" cy="584775"/>
          </a:xfrm>
          <a:prstGeom prst="rect">
            <a:avLst/>
          </a:prstGeom>
          <a:noFill/>
        </p:spPr>
        <p:txBody>
          <a:bodyPr wrap="square" rtlCol="0">
            <a:spAutoFit/>
          </a:bodyPr>
          <a:lstStyle/>
          <a:p>
            <a:pPr algn="ctr"/>
            <a:r>
              <a:rPr lang="en-US" sz="3200" b="1" u="sng" dirty="0" smtClean="0">
                <a:latin typeface="Calibri" pitchFamily="34" charset="0"/>
                <a:cs typeface="Calibri" pitchFamily="34" charset="0"/>
              </a:rPr>
              <a:t>DEFERRED TAX ON TIMING DIFFERENCES</a:t>
            </a:r>
            <a:endParaRPr lang="en-US" sz="3200" b="1" u="sng" dirty="0">
              <a:latin typeface="Calibri" pitchFamily="34" charset="0"/>
              <a:cs typeface="Calibri" pitchFamily="34" charset="0"/>
            </a:endParaRPr>
          </a:p>
        </p:txBody>
      </p:sp>
      <p:sp>
        <p:nvSpPr>
          <p:cNvPr id="9" name="TextBox 8"/>
          <p:cNvSpPr txBox="1"/>
          <p:nvPr/>
        </p:nvSpPr>
        <p:spPr>
          <a:xfrm>
            <a:off x="748145" y="1219200"/>
            <a:ext cx="7613073" cy="4524315"/>
          </a:xfrm>
          <a:prstGeom prst="rect">
            <a:avLst/>
          </a:prstGeom>
          <a:noFill/>
        </p:spPr>
        <p:txBody>
          <a:bodyPr wrap="square" rtlCol="0">
            <a:spAutoFit/>
          </a:bodyPr>
          <a:lstStyle/>
          <a:p>
            <a:pPr marL="285750" indent="-285750">
              <a:buFont typeface="Arial" pitchFamily="34" charset="0"/>
              <a:buChar char="•"/>
            </a:pPr>
            <a:r>
              <a:rPr lang="en-US" sz="2400" b="1" u="sng" dirty="0" smtClean="0">
                <a:solidFill>
                  <a:schemeClr val="accent6"/>
                </a:solidFill>
                <a:latin typeface="Calibri" pitchFamily="34" charset="0"/>
                <a:cs typeface="Calibri" pitchFamily="34" charset="0"/>
              </a:rPr>
              <a:t>CREATION OF DEFERRED TAX LIABILITY</a:t>
            </a:r>
          </a:p>
          <a:p>
            <a:r>
              <a:rPr lang="en-US" sz="2400" b="1" dirty="0" smtClean="0">
                <a:solidFill>
                  <a:schemeClr val="accent6"/>
                </a:solidFill>
                <a:latin typeface="Calibri" pitchFamily="34" charset="0"/>
                <a:cs typeface="Calibri" pitchFamily="34" charset="0"/>
              </a:rPr>
              <a:t>	Deferred Tax Liability is recognized for temporary differences that will result in taxable amounts in future years. </a:t>
            </a:r>
          </a:p>
          <a:p>
            <a:endParaRPr lang="en-US" sz="2400" b="1" dirty="0" smtClean="0">
              <a:solidFill>
                <a:schemeClr val="accent6"/>
              </a:solidFill>
              <a:latin typeface="Calibri" pitchFamily="34" charset="0"/>
              <a:cs typeface="Calibri" pitchFamily="34" charset="0"/>
            </a:endParaRPr>
          </a:p>
          <a:p>
            <a:pPr algn="just"/>
            <a:r>
              <a:rPr lang="en-US" sz="2400" b="1" u="sng" dirty="0" smtClean="0">
                <a:solidFill>
                  <a:schemeClr val="accent6"/>
                </a:solidFill>
                <a:latin typeface="Calibri" pitchFamily="34" charset="0"/>
                <a:cs typeface="Calibri" pitchFamily="34" charset="0"/>
              </a:rPr>
              <a:t>Ex:-</a:t>
            </a:r>
            <a:r>
              <a:rPr lang="en-US" sz="2400" b="1" dirty="0" smtClean="0">
                <a:solidFill>
                  <a:schemeClr val="accent6"/>
                </a:solidFill>
                <a:latin typeface="Calibri" pitchFamily="34" charset="0"/>
                <a:cs typeface="Calibri" pitchFamily="34" charset="0"/>
              </a:rPr>
              <a:t> A Temporary Difference is created between the depreciation as per the books of a/c’s &amp; the depreciation under the Income Tax Laws which in initial years is higher than depreciation claimed as expense in the Financial Statements. This would lead to higher taxable income in the future.</a:t>
            </a:r>
            <a:endParaRPr lang="en-US" sz="2400" b="1" u="sng" dirty="0" smtClean="0">
              <a:solidFill>
                <a:schemeClr val="accent6"/>
              </a:solidFill>
              <a:latin typeface="Calibri" pitchFamily="34" charset="0"/>
              <a:cs typeface="Calibri" pitchFamily="34" charset="0"/>
            </a:endParaRPr>
          </a:p>
          <a:p>
            <a:endParaRPr lang="en-US" sz="2400" b="1" dirty="0">
              <a:solidFill>
                <a:schemeClr val="accent6"/>
              </a:solidFill>
              <a:latin typeface="Calibri" pitchFamily="34" charset="0"/>
              <a:cs typeface="Calibri" pitchFamily="34" charset="0"/>
            </a:endParaRPr>
          </a:p>
        </p:txBody>
      </p:sp>
    </p:spTree>
    <p:extLst>
      <p:ext uri="{BB962C8B-B14F-4D97-AF65-F5344CB8AC3E}">
        <p14:creationId xmlns:p14="http://schemas.microsoft.com/office/powerpoint/2010/main" xmlns="" val="132928743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1000"/>
                                        <p:tgtEl>
                                          <p:spTgt spid="9">
                                            <p:txEl>
                                              <p:pRg st="0" end="0"/>
                                            </p:txEl>
                                          </p:spTgt>
                                        </p:tgtEl>
                                      </p:cBhvr>
                                    </p:animEffect>
                                    <p:anim calcmode="lin" valueType="num">
                                      <p:cBhvr>
                                        <p:cTn id="1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9">
                                            <p:txEl>
                                              <p:pRg st="1" end="1"/>
                                            </p:txEl>
                                          </p:spTgt>
                                        </p:tgtEl>
                                        <p:attrNameLst>
                                          <p:attrName>style.visibility</p:attrName>
                                        </p:attrNameLst>
                                      </p:cBhvr>
                                      <p:to>
                                        <p:strVal val="visible"/>
                                      </p:to>
                                    </p:set>
                                    <p:animEffect transition="in" filter="circle(in)">
                                      <p:cBhvr>
                                        <p:cTn id="21" dur="2000"/>
                                        <p:tgtEl>
                                          <p:spTgt spid="9">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9">
                                            <p:txEl>
                                              <p:pRg st="3" end="3"/>
                                            </p:txEl>
                                          </p:spTgt>
                                        </p:tgtEl>
                                        <p:attrNameLst>
                                          <p:attrName>style.visibility</p:attrName>
                                        </p:attrNameLst>
                                      </p:cBhvr>
                                      <p:to>
                                        <p:strVal val="visible"/>
                                      </p:to>
                                    </p:set>
                                    <p:anim calcmode="lin" valueType="num">
                                      <p:cBhvr>
                                        <p:cTn id="26" dur="500" fill="hold"/>
                                        <p:tgtEl>
                                          <p:spTgt spid="9">
                                            <p:txEl>
                                              <p:pRg st="3" end="3"/>
                                            </p:txEl>
                                          </p:spTgt>
                                        </p:tgtEl>
                                        <p:attrNameLst>
                                          <p:attrName>ppt_w</p:attrName>
                                        </p:attrNameLst>
                                      </p:cBhvr>
                                      <p:tavLst>
                                        <p:tav tm="0">
                                          <p:val>
                                            <p:fltVal val="0"/>
                                          </p:val>
                                        </p:tav>
                                        <p:tav tm="100000">
                                          <p:val>
                                            <p:strVal val="#ppt_w"/>
                                          </p:val>
                                        </p:tav>
                                      </p:tavLst>
                                    </p:anim>
                                    <p:anim calcmode="lin" valueType="num">
                                      <p:cBhvr>
                                        <p:cTn id="27" dur="500" fill="hold"/>
                                        <p:tgtEl>
                                          <p:spTgt spid="9">
                                            <p:txEl>
                                              <p:pRg st="3" end="3"/>
                                            </p:txEl>
                                          </p:spTgt>
                                        </p:tgtEl>
                                        <p:attrNameLst>
                                          <p:attrName>ppt_h</p:attrName>
                                        </p:attrNameLst>
                                      </p:cBhvr>
                                      <p:tavLst>
                                        <p:tav tm="0">
                                          <p:val>
                                            <p:fltVal val="0"/>
                                          </p:val>
                                        </p:tav>
                                        <p:tav tm="100000">
                                          <p:val>
                                            <p:strVal val="#ppt_h"/>
                                          </p:val>
                                        </p:tav>
                                      </p:tavLst>
                                    </p:anim>
                                    <p:animEffect transition="in" filter="fade">
                                      <p:cBhvr>
                                        <p:cTn id="28"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3.jpeg"/></Relationships>
</file>

<file path=ppt/theme/_rels/theme4.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4.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804</TotalTime>
  <Words>1342</Words>
  <Application>Microsoft Office PowerPoint</Application>
  <PresentationFormat>On-screen Show (4:3)</PresentationFormat>
  <Paragraphs>302</Paragraphs>
  <Slides>23</Slides>
  <Notes>3</Notes>
  <HiddenSlides>0</HiddenSlides>
  <MMClips>0</MMClips>
  <ScaleCrop>false</ScaleCrop>
  <HeadingPairs>
    <vt:vector size="4" baseType="variant">
      <vt:variant>
        <vt:lpstr>Theme</vt:lpstr>
      </vt:variant>
      <vt:variant>
        <vt:i4>4</vt:i4>
      </vt:variant>
      <vt:variant>
        <vt:lpstr>Slide Titles</vt:lpstr>
      </vt:variant>
      <vt:variant>
        <vt:i4>23</vt:i4>
      </vt:variant>
    </vt:vector>
  </HeadingPairs>
  <TitlesOfParts>
    <vt:vector size="27" baseType="lpstr">
      <vt:lpstr>Opulent</vt:lpstr>
      <vt:lpstr>NewsPrint</vt:lpstr>
      <vt:lpstr>Oriel</vt:lpstr>
      <vt:lpstr>Flow</vt:lpstr>
      <vt:lpstr>WORKSHOP ON DEFERRED TAXATION </vt:lpstr>
      <vt:lpstr>Slide 2</vt:lpstr>
      <vt:lpstr>MEANING OF DEFERRED TAX</vt:lpstr>
      <vt:lpstr>TYPES OF DIFFERENCES</vt:lpstr>
      <vt:lpstr>Examples of Timing difference:-</vt:lpstr>
      <vt:lpstr>Examples of Timing difference:-</vt:lpstr>
      <vt:lpstr>Examples of Timing difference:-</vt:lpstr>
      <vt:lpstr>Examples of Permanent difference:-</vt:lpstr>
      <vt:lpstr>Slide 9</vt:lpstr>
      <vt:lpstr>Slide 10</vt:lpstr>
      <vt:lpstr>Slide 11</vt:lpstr>
      <vt:lpstr>Slide 12</vt:lpstr>
      <vt:lpstr>1.Accounting profit  &gt;  income tax profit</vt:lpstr>
      <vt:lpstr>2.Accounting profit  &lt;  income tax profit</vt:lpstr>
      <vt:lpstr>3.Accounting profit  &amp;  income tax LOSS</vt:lpstr>
      <vt:lpstr>4.Accounting LOSS  &amp;  income tax profit</vt:lpstr>
      <vt:lpstr>5.Accounting LOSS  &gt;  income tax LOSS</vt:lpstr>
      <vt:lpstr>6.Accounting LOSS  &lt;  income tax LOSS</vt:lpstr>
      <vt:lpstr>Explanations added to as-22  w.r.t. 80-IA,80-IB, 10A &amp; 10B.</vt:lpstr>
      <vt:lpstr>Slide 20</vt:lpstr>
      <vt:lpstr>Slide 21</vt:lpstr>
      <vt:lpstr>SOURCES:-</vt:lpstr>
      <vt:lpstr>Slide 23</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 – 22, IAS-12 </dc:title>
  <dc:creator>Harsh</dc:creator>
  <cp:lastModifiedBy>ABN</cp:lastModifiedBy>
  <cp:revision>85</cp:revision>
  <dcterms:created xsi:type="dcterms:W3CDTF">2006-08-16T00:00:00Z</dcterms:created>
  <dcterms:modified xsi:type="dcterms:W3CDTF">2012-02-01T07:00:25Z</dcterms:modified>
</cp:coreProperties>
</file>