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sldIdLst>
    <p:sldId id="256" r:id="rId2"/>
    <p:sldId id="278" r:id="rId3"/>
    <p:sldId id="257" r:id="rId4"/>
    <p:sldId id="258" r:id="rId5"/>
    <p:sldId id="259" r:id="rId6"/>
    <p:sldId id="260" r:id="rId7"/>
    <p:sldId id="261" r:id="rId8"/>
    <p:sldId id="262" r:id="rId9"/>
    <p:sldId id="265" r:id="rId10"/>
    <p:sldId id="263" r:id="rId11"/>
    <p:sldId id="264"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D8E5BB-EA55-471E-A265-52B226EA00A3}" type="datetimeFigureOut">
              <a:rPr lang="en-US" smtClean="0"/>
              <a:t>23-Dec-12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EC9381-0F27-4B5A-837B-1A8B3C19633F}"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EC9381-0F27-4B5A-837B-1A8B3C19633F}" type="slidenum">
              <a:rPr lang="en-US" smtClean="0"/>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23-Dec-12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23-Dec-12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23-Dec-12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23-Dec-12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23-Dec-12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23-Dec-12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23-Dec-12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23-Dec-12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23-Dec-12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23-Dec-12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23-Dec-12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23-Dec-12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POINT OF TAX RULES</a:t>
            </a:r>
            <a:endParaRPr lang="en-US" dirty="0"/>
          </a:p>
        </p:txBody>
      </p:sp>
      <p:sp>
        <p:nvSpPr>
          <p:cNvPr id="3" name="Subtitle 2"/>
          <p:cNvSpPr>
            <a:spLocks noGrp="1"/>
          </p:cNvSpPr>
          <p:nvPr>
            <p:ph type="subTitle" idx="1"/>
          </p:nvPr>
        </p:nvSpPr>
        <p:spPr>
          <a:xfrm>
            <a:off x="1371600" y="3810000"/>
            <a:ext cx="6400800" cy="1828800"/>
          </a:xfrm>
        </p:spPr>
        <p:txBody>
          <a:bodyPr/>
          <a:lstStyle/>
          <a:p>
            <a:r>
              <a:rPr lang="en-US" dirty="0" smtClean="0"/>
              <a:t>CA NITIN GUPTA</a:t>
            </a:r>
          </a:p>
          <a:p>
            <a:r>
              <a:rPr lang="en-US" dirty="0" smtClean="0"/>
              <a:t>Email : nitin.gupta52@yahoo.com</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458200" cy="4876800"/>
          </a:xfrm>
        </p:spPr>
        <p:txBody>
          <a:bodyPr>
            <a:normAutofit fontScale="92500"/>
          </a:bodyPr>
          <a:lstStyle/>
          <a:p>
            <a:pPr>
              <a:buNone/>
            </a:pPr>
            <a:r>
              <a:rPr lang="en-US" sz="2000" dirty="0" smtClean="0"/>
              <a:t>      </a:t>
            </a:r>
            <a:r>
              <a:rPr lang="en-US" sz="2000" b="1" dirty="0" smtClean="0"/>
              <a:t>In case a taxable service has been provided before the change in effective rate of tax</a:t>
            </a:r>
          </a:p>
          <a:p>
            <a:pPr>
              <a:buNone/>
            </a:pPr>
            <a:endParaRPr lang="en-US" sz="2000" b="1" dirty="0" smtClean="0"/>
          </a:p>
          <a:p>
            <a:pPr>
              <a:buNone/>
            </a:pPr>
            <a:r>
              <a:rPr lang="en-US" sz="2000" b="1" dirty="0" smtClean="0"/>
              <a:t>																	    	              		      </a:t>
            </a:r>
            <a:r>
              <a:rPr lang="en-US" sz="2000" b="1" dirty="0" smtClean="0"/>
              <a:t>													</a:t>
            </a:r>
            <a:endParaRPr lang="en-US" sz="2000" b="1" dirty="0" smtClean="0"/>
          </a:p>
          <a:p>
            <a:pPr>
              <a:buNone/>
            </a:pPr>
            <a:r>
              <a:rPr lang="en-US" sz="2000" b="1" dirty="0" smtClean="0"/>
              <a:t>	</a:t>
            </a:r>
            <a:r>
              <a:rPr lang="en-US" sz="2000" b="1" dirty="0" smtClean="0"/>
              <a:t>	</a:t>
            </a:r>
            <a:r>
              <a:rPr lang="en-US" sz="2000" b="1" dirty="0" smtClean="0"/>
              <a:t>	</a:t>
            </a:r>
            <a:r>
              <a:rPr lang="en-US" sz="2000" b="1" dirty="0" smtClean="0"/>
              <a:t>INVOICE</a:t>
            </a:r>
            <a:r>
              <a:rPr lang="en-US" sz="2000" b="1" dirty="0" smtClean="0"/>
              <a:t>	</a:t>
            </a:r>
            <a:r>
              <a:rPr lang="en-US" sz="2000" b="1" dirty="0" smtClean="0"/>
              <a:t>	</a:t>
            </a:r>
            <a:r>
              <a:rPr lang="en-US" sz="2000" b="1" dirty="0" smtClean="0"/>
              <a:t>PAYMENT</a:t>
            </a:r>
            <a:r>
              <a:rPr lang="en-US" sz="2000" b="1" dirty="0" smtClean="0"/>
              <a:t>		</a:t>
            </a:r>
            <a:r>
              <a:rPr lang="en-US" sz="2000" b="1" dirty="0" smtClean="0"/>
              <a:t>INVOICE</a:t>
            </a:r>
            <a:endParaRPr lang="en-US" sz="2000" b="1" dirty="0" smtClean="0"/>
          </a:p>
          <a:p>
            <a:pPr>
              <a:buNone/>
            </a:pPr>
            <a:endParaRPr lang="en-US" sz="2000" b="1" dirty="0" smtClean="0"/>
          </a:p>
          <a:p>
            <a:pPr>
              <a:buNone/>
            </a:pPr>
            <a:r>
              <a:rPr lang="en-US" sz="2000" b="1" dirty="0" smtClean="0"/>
              <a:t>					     </a:t>
            </a:r>
            <a:r>
              <a:rPr lang="en-US" sz="2000" b="1" dirty="0" smtClean="0"/>
              <a:t>INVOICE AND </a:t>
            </a:r>
            <a:r>
              <a:rPr lang="en-US" sz="2000" b="1" dirty="0" smtClean="0"/>
              <a:t>PAYMENT	    WEL</a:t>
            </a:r>
          </a:p>
          <a:p>
            <a:pPr>
              <a:buNone/>
            </a:pPr>
            <a:endParaRPr lang="en-US" sz="2000" b="1" dirty="0" smtClean="0"/>
          </a:p>
          <a:p>
            <a:pPr>
              <a:buNone/>
            </a:pPr>
            <a:endParaRPr lang="en-US" sz="2000" b="1" dirty="0" smtClean="0"/>
          </a:p>
          <a:p>
            <a:pPr>
              <a:buNone/>
            </a:pPr>
            <a:r>
              <a:rPr lang="en-US" sz="2000" b="1" dirty="0" smtClean="0"/>
              <a:t>			</a:t>
            </a:r>
            <a:r>
              <a:rPr lang="en-US" sz="2000" b="1" dirty="0" smtClean="0"/>
              <a:t>	</a:t>
            </a:r>
            <a:r>
              <a:rPr lang="en-US" sz="2000" b="1" dirty="0" smtClean="0"/>
              <a:t>	</a:t>
            </a:r>
            <a:r>
              <a:rPr lang="en-US" sz="2000" b="1" dirty="0" smtClean="0"/>
              <a:t>		     </a:t>
            </a:r>
            <a:r>
              <a:rPr lang="en-US" sz="2000" b="1" dirty="0" smtClean="0"/>
              <a:t>				         </a:t>
            </a:r>
            <a:r>
              <a:rPr lang="en-US" sz="2000" b="1" dirty="0" smtClean="0"/>
              <a:t>PAYMENT </a:t>
            </a:r>
            <a:r>
              <a:rPr lang="en-US" sz="2000" b="1" dirty="0" smtClean="0"/>
              <a:t>	</a:t>
            </a:r>
            <a:r>
              <a:rPr lang="en-US" sz="2000" b="1" dirty="0" smtClean="0"/>
              <a:t>              INVOICE                  </a:t>
            </a:r>
            <a:r>
              <a:rPr lang="en-US" sz="2000" b="1" dirty="0" smtClean="0"/>
              <a:t>PAYMENT</a:t>
            </a:r>
            <a:endParaRPr lang="en-US" sz="2000" b="1" dirty="0" smtClean="0"/>
          </a:p>
        </p:txBody>
      </p:sp>
      <p:sp>
        <p:nvSpPr>
          <p:cNvPr id="2" name="Title 1"/>
          <p:cNvSpPr>
            <a:spLocks noGrp="1"/>
          </p:cNvSpPr>
          <p:nvPr>
            <p:ph type="title"/>
          </p:nvPr>
        </p:nvSpPr>
        <p:spPr/>
        <p:txBody>
          <a:bodyPr>
            <a:normAutofit/>
          </a:bodyPr>
          <a:lstStyle/>
          <a:p>
            <a:r>
              <a:rPr lang="en-US" sz="3200" dirty="0" smtClean="0"/>
              <a:t>CONT. ANALYSIS OF RULE 4</a:t>
            </a:r>
            <a:endParaRPr lang="en-US" sz="3200" dirty="0"/>
          </a:p>
        </p:txBody>
      </p:sp>
      <p:sp>
        <p:nvSpPr>
          <p:cNvPr id="4" name="Right Arrow 3"/>
          <p:cNvSpPr/>
          <p:nvPr/>
        </p:nvSpPr>
        <p:spPr>
          <a:xfrm>
            <a:off x="457200" y="1676400"/>
            <a:ext cx="304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219200" y="2362200"/>
            <a:ext cx="31242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BEFORE</a:t>
            </a:r>
            <a:endParaRPr lang="en-US" dirty="0"/>
          </a:p>
        </p:txBody>
      </p:sp>
      <p:sp>
        <p:nvSpPr>
          <p:cNvPr id="7" name="Rectangle 6"/>
          <p:cNvSpPr/>
          <p:nvPr/>
        </p:nvSpPr>
        <p:spPr>
          <a:xfrm>
            <a:off x="4876800" y="2286000"/>
            <a:ext cx="2286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AFTER</a:t>
            </a:r>
            <a:endParaRPr lang="en-US" dirty="0"/>
          </a:p>
        </p:txBody>
      </p:sp>
      <p:sp>
        <p:nvSpPr>
          <p:cNvPr id="8" name="Rectangle 7"/>
          <p:cNvSpPr/>
          <p:nvPr/>
        </p:nvSpPr>
        <p:spPr>
          <a:xfrm>
            <a:off x="7620000" y="2209800"/>
            <a:ext cx="13716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POT</a:t>
            </a:r>
            <a:endParaRPr lang="en-US" dirty="0"/>
          </a:p>
        </p:txBody>
      </p:sp>
      <p:sp>
        <p:nvSpPr>
          <p:cNvPr id="9" name="Rectangle 8"/>
          <p:cNvSpPr/>
          <p:nvPr/>
        </p:nvSpPr>
        <p:spPr>
          <a:xfrm>
            <a:off x="228600" y="3810000"/>
            <a:ext cx="1143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CASE 1</a:t>
            </a:r>
            <a:endParaRPr lang="en-US" dirty="0"/>
          </a:p>
        </p:txBody>
      </p:sp>
      <p:sp>
        <p:nvSpPr>
          <p:cNvPr id="11" name="Rectangle 10"/>
          <p:cNvSpPr/>
          <p:nvPr/>
        </p:nvSpPr>
        <p:spPr>
          <a:xfrm>
            <a:off x="228600" y="4648200"/>
            <a:ext cx="1143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CASE 2</a:t>
            </a:r>
            <a:endParaRPr lang="en-US" dirty="0"/>
          </a:p>
        </p:txBody>
      </p:sp>
      <p:sp>
        <p:nvSpPr>
          <p:cNvPr id="12" name="Rectangle 11"/>
          <p:cNvSpPr/>
          <p:nvPr/>
        </p:nvSpPr>
        <p:spPr>
          <a:xfrm>
            <a:off x="228600" y="5638800"/>
            <a:ext cx="1143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CASE 3</a:t>
            </a:r>
            <a:endParaRPr lang="en-US" dirty="0"/>
          </a:p>
        </p:txBody>
      </p:sp>
      <p:sp>
        <p:nvSpPr>
          <p:cNvPr id="13" name="Rectangle 12"/>
          <p:cNvSpPr/>
          <p:nvPr/>
        </p:nvSpPr>
        <p:spPr>
          <a:xfrm>
            <a:off x="1600200" y="3276600"/>
            <a:ext cx="23622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SERVICE PROVIDED</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0"/>
            <a:ext cx="8839200" cy="5334000"/>
          </a:xfrm>
        </p:spPr>
        <p:txBody>
          <a:bodyPr>
            <a:normAutofit fontScale="92500" lnSpcReduction="20000"/>
          </a:bodyPr>
          <a:lstStyle/>
          <a:p>
            <a:pPr>
              <a:buNone/>
            </a:pPr>
            <a:r>
              <a:rPr lang="en-US" dirty="0" smtClean="0"/>
              <a:t>    </a:t>
            </a:r>
            <a:r>
              <a:rPr lang="en-US" dirty="0" smtClean="0"/>
              <a:t>	</a:t>
            </a:r>
            <a:r>
              <a:rPr lang="en-US" sz="2000" b="1" dirty="0" smtClean="0"/>
              <a:t>In</a:t>
            </a:r>
            <a:r>
              <a:rPr lang="en-US" sz="2000" b="1" dirty="0" smtClean="0"/>
              <a:t> case a taxable service has been provided after  the change in </a:t>
            </a:r>
            <a:r>
              <a:rPr lang="en-US" sz="2000" b="1" dirty="0" smtClean="0"/>
              <a:t>     	effective </a:t>
            </a:r>
            <a:r>
              <a:rPr lang="en-US" sz="2000" b="1" dirty="0" smtClean="0"/>
              <a:t>rate </a:t>
            </a:r>
            <a:r>
              <a:rPr lang="en-US" sz="2000" b="1" dirty="0" smtClean="0"/>
              <a:t>of </a:t>
            </a:r>
            <a:r>
              <a:rPr lang="en-US" sz="2000" b="1" dirty="0" smtClean="0"/>
              <a:t>tax</a:t>
            </a:r>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000" b="1" dirty="0" smtClean="0"/>
          </a:p>
          <a:p>
            <a:pPr>
              <a:buNone/>
            </a:pPr>
            <a:r>
              <a:rPr lang="en-US" sz="2000" b="1" dirty="0" smtClean="0"/>
              <a:t>		             </a:t>
            </a:r>
          </a:p>
          <a:p>
            <a:pPr>
              <a:buNone/>
            </a:pPr>
            <a:endParaRPr lang="en-US" sz="2000" b="1" dirty="0" smtClean="0"/>
          </a:p>
          <a:p>
            <a:pPr>
              <a:buNone/>
            </a:pPr>
            <a:r>
              <a:rPr lang="en-US" sz="2000" b="1" dirty="0" smtClean="0"/>
              <a:t>		</a:t>
            </a:r>
          </a:p>
          <a:p>
            <a:pPr>
              <a:buNone/>
            </a:pPr>
            <a:r>
              <a:rPr lang="en-US" sz="2000" b="1" dirty="0" smtClean="0"/>
              <a:t>	</a:t>
            </a:r>
            <a:r>
              <a:rPr lang="en-US" sz="2000" b="1" dirty="0" smtClean="0"/>
              <a:t>	       </a:t>
            </a:r>
            <a:r>
              <a:rPr lang="en-US" sz="2000" b="1" dirty="0" smtClean="0"/>
              <a:t>INVOICE		              PAYMENT	              </a:t>
            </a:r>
            <a:r>
              <a:rPr lang="en-US" sz="2000" b="1" dirty="0" smtClean="0"/>
              <a:t>PAYMENT</a:t>
            </a:r>
            <a:endParaRPr lang="en-US" sz="2000" b="1" dirty="0" smtClean="0"/>
          </a:p>
          <a:p>
            <a:pPr>
              <a:buNone/>
            </a:pPr>
            <a:endParaRPr lang="en-US" sz="2000" b="1" dirty="0" smtClean="0"/>
          </a:p>
          <a:p>
            <a:pPr>
              <a:buNone/>
            </a:pPr>
            <a:endParaRPr lang="en-US" sz="2000" b="1" dirty="0" smtClean="0"/>
          </a:p>
          <a:p>
            <a:pPr>
              <a:buNone/>
            </a:pPr>
            <a:r>
              <a:rPr lang="en-US" sz="2000" b="1" dirty="0" smtClean="0"/>
              <a:t>		  </a:t>
            </a:r>
            <a:r>
              <a:rPr lang="en-US" sz="2000" b="1" dirty="0" smtClean="0"/>
              <a:t>	</a:t>
            </a:r>
          </a:p>
          <a:p>
            <a:pPr>
              <a:buNone/>
            </a:pPr>
            <a:r>
              <a:rPr lang="en-US" sz="2000" b="1" dirty="0" smtClean="0"/>
              <a:t>	</a:t>
            </a:r>
            <a:r>
              <a:rPr lang="en-US" sz="2000" b="1" dirty="0" smtClean="0"/>
              <a:t>	  </a:t>
            </a:r>
            <a:r>
              <a:rPr lang="en-US" sz="2000" b="1" dirty="0" smtClean="0"/>
              <a:t>INVOICE </a:t>
            </a:r>
            <a:r>
              <a:rPr lang="en-US" sz="2000" b="1" dirty="0" smtClean="0"/>
              <a:t>AND PAYMENT 			 	</a:t>
            </a:r>
            <a:r>
              <a:rPr lang="en-US" sz="2000" b="1" dirty="0" smtClean="0"/>
              <a:t>      WEL        </a:t>
            </a:r>
            <a:endParaRPr lang="en-US" sz="2000" b="1" dirty="0" smtClean="0"/>
          </a:p>
          <a:p>
            <a:pPr>
              <a:buNone/>
            </a:pPr>
            <a:endParaRPr lang="en-US" sz="2000" b="1" dirty="0" smtClean="0"/>
          </a:p>
          <a:p>
            <a:pPr>
              <a:buNone/>
            </a:pPr>
            <a:endParaRPr lang="en-US" sz="2000" b="1" dirty="0" smtClean="0"/>
          </a:p>
          <a:p>
            <a:pPr>
              <a:buNone/>
            </a:pPr>
            <a:r>
              <a:rPr lang="en-US" sz="2000" b="1" dirty="0" smtClean="0"/>
              <a:t>		           PAYMENT	</a:t>
            </a:r>
            <a:r>
              <a:rPr lang="en-US" sz="2000" b="1" dirty="0" smtClean="0"/>
              <a:t>	    </a:t>
            </a:r>
            <a:r>
              <a:rPr lang="en-US" sz="2000" b="1" dirty="0" smtClean="0"/>
              <a:t>INVOICE</a:t>
            </a:r>
            <a:r>
              <a:rPr lang="en-US" sz="2000" b="1" dirty="0" smtClean="0"/>
              <a:t>		   </a:t>
            </a:r>
            <a:r>
              <a:rPr lang="en-US" sz="2000" b="1" dirty="0" smtClean="0"/>
              <a:t>INVOICE</a:t>
            </a:r>
            <a:endParaRPr lang="en-US" sz="2000" b="1" dirty="0" smtClean="0"/>
          </a:p>
        </p:txBody>
      </p:sp>
      <p:sp>
        <p:nvSpPr>
          <p:cNvPr id="2" name="Title 1"/>
          <p:cNvSpPr>
            <a:spLocks noGrp="1"/>
          </p:cNvSpPr>
          <p:nvPr>
            <p:ph type="title"/>
          </p:nvPr>
        </p:nvSpPr>
        <p:spPr>
          <a:xfrm>
            <a:off x="457200" y="274638"/>
            <a:ext cx="8229600" cy="868362"/>
          </a:xfrm>
        </p:spPr>
        <p:txBody>
          <a:bodyPr>
            <a:normAutofit/>
          </a:bodyPr>
          <a:lstStyle/>
          <a:p>
            <a:r>
              <a:rPr lang="en-US" sz="3200" dirty="0" smtClean="0"/>
              <a:t>CONT. ANALYSIS OF RULE 4</a:t>
            </a:r>
            <a:endParaRPr lang="en-US" sz="3200" dirty="0"/>
          </a:p>
        </p:txBody>
      </p:sp>
      <p:sp>
        <p:nvSpPr>
          <p:cNvPr id="6" name="Right Arrow 5"/>
          <p:cNvSpPr/>
          <p:nvPr/>
        </p:nvSpPr>
        <p:spPr>
          <a:xfrm>
            <a:off x="304800" y="1524000"/>
            <a:ext cx="3048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90600" y="2133600"/>
            <a:ext cx="28956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BEFORE</a:t>
            </a:r>
            <a:endParaRPr lang="en-US" dirty="0"/>
          </a:p>
        </p:txBody>
      </p:sp>
      <p:sp>
        <p:nvSpPr>
          <p:cNvPr id="8" name="Rectangle 7"/>
          <p:cNvSpPr/>
          <p:nvPr/>
        </p:nvSpPr>
        <p:spPr>
          <a:xfrm>
            <a:off x="4114800" y="2133600"/>
            <a:ext cx="3352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AFTER</a:t>
            </a:r>
            <a:endParaRPr lang="en-US" dirty="0"/>
          </a:p>
        </p:txBody>
      </p:sp>
      <p:sp>
        <p:nvSpPr>
          <p:cNvPr id="9" name="Rectangle 8"/>
          <p:cNvSpPr/>
          <p:nvPr/>
        </p:nvSpPr>
        <p:spPr>
          <a:xfrm>
            <a:off x="7772400" y="2057400"/>
            <a:ext cx="1066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POT</a:t>
            </a:r>
            <a:endParaRPr lang="en-US" dirty="0"/>
          </a:p>
        </p:txBody>
      </p:sp>
      <p:sp>
        <p:nvSpPr>
          <p:cNvPr id="10" name="Rectangle 9"/>
          <p:cNvSpPr/>
          <p:nvPr/>
        </p:nvSpPr>
        <p:spPr>
          <a:xfrm>
            <a:off x="152400" y="3733800"/>
            <a:ext cx="990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CASE 1</a:t>
            </a:r>
            <a:endParaRPr lang="en-US" dirty="0"/>
          </a:p>
        </p:txBody>
      </p:sp>
      <p:sp>
        <p:nvSpPr>
          <p:cNvPr id="11" name="Rectangle 10"/>
          <p:cNvSpPr/>
          <p:nvPr/>
        </p:nvSpPr>
        <p:spPr>
          <a:xfrm>
            <a:off x="152400" y="4800600"/>
            <a:ext cx="990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CASE 2</a:t>
            </a:r>
            <a:endParaRPr lang="en-US" dirty="0"/>
          </a:p>
        </p:txBody>
      </p:sp>
      <p:sp>
        <p:nvSpPr>
          <p:cNvPr id="12" name="Rectangle 11"/>
          <p:cNvSpPr/>
          <p:nvPr/>
        </p:nvSpPr>
        <p:spPr>
          <a:xfrm>
            <a:off x="152400" y="5791200"/>
            <a:ext cx="990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CASE 3</a:t>
            </a:r>
            <a:endParaRPr lang="en-US" dirty="0"/>
          </a:p>
        </p:txBody>
      </p:sp>
      <p:sp>
        <p:nvSpPr>
          <p:cNvPr id="13" name="Rectangle 12"/>
          <p:cNvSpPr/>
          <p:nvPr/>
        </p:nvSpPr>
        <p:spPr>
          <a:xfrm>
            <a:off x="4724400" y="2971800"/>
            <a:ext cx="2286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SERVICE PROVIDED</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257800"/>
          </a:xfrm>
        </p:spPr>
        <p:txBody>
          <a:bodyPr>
            <a:normAutofit/>
          </a:bodyPr>
          <a:lstStyle/>
          <a:p>
            <a:pPr>
              <a:buNone/>
            </a:pPr>
            <a:endParaRPr lang="en-US" dirty="0" smtClean="0"/>
          </a:p>
          <a:p>
            <a:pPr>
              <a:buNone/>
            </a:pPr>
            <a:r>
              <a:rPr lang="en-US" sz="2000" b="1" dirty="0" smtClean="0"/>
              <a:t>    Payment of tax in cases of new services.- </a:t>
            </a:r>
            <a:r>
              <a:rPr lang="en-US" sz="2000" dirty="0" smtClean="0"/>
              <a:t>Where a service is taxed for the first time, then,— </a:t>
            </a:r>
          </a:p>
          <a:p>
            <a:pPr>
              <a:buNone/>
            </a:pPr>
            <a:r>
              <a:rPr lang="en-US" sz="2000" dirty="0" smtClean="0"/>
              <a:t> </a:t>
            </a:r>
          </a:p>
          <a:p>
            <a:pPr>
              <a:buNone/>
            </a:pPr>
            <a:r>
              <a:rPr lang="en-US" sz="2000" dirty="0" smtClean="0"/>
              <a:t>(a) no tax shall be payable to the extent the invoice has been issued and the payment received against such invoice before such service became taxable; </a:t>
            </a:r>
          </a:p>
          <a:p>
            <a:pPr>
              <a:buNone/>
            </a:pPr>
            <a:r>
              <a:rPr lang="en-US" sz="2000" dirty="0" smtClean="0"/>
              <a:t>(</a:t>
            </a:r>
            <a:r>
              <a:rPr lang="en-US" sz="2000" i="1" dirty="0" smtClean="0"/>
              <a:t>b</a:t>
            </a:r>
            <a:r>
              <a:rPr lang="en-US" sz="2000" dirty="0" smtClean="0"/>
              <a:t>) no tax shall be payable if the payment has been received before the service becomes taxable and invoice has been issued within fourteen days of the date when the service is taxed for the first time..</a:t>
            </a:r>
          </a:p>
          <a:p>
            <a:pPr>
              <a:buNone/>
            </a:pPr>
            <a:endParaRPr lang="en-US" dirty="0"/>
          </a:p>
        </p:txBody>
      </p:sp>
      <p:sp>
        <p:nvSpPr>
          <p:cNvPr id="2" name="Title 1"/>
          <p:cNvSpPr>
            <a:spLocks noGrp="1"/>
          </p:cNvSpPr>
          <p:nvPr>
            <p:ph type="title"/>
          </p:nvPr>
        </p:nvSpPr>
        <p:spPr>
          <a:xfrm>
            <a:off x="457200" y="274638"/>
            <a:ext cx="8229600" cy="868362"/>
          </a:xfrm>
        </p:spPr>
        <p:txBody>
          <a:bodyPr>
            <a:normAutofit/>
          </a:bodyPr>
          <a:lstStyle/>
          <a:p>
            <a:r>
              <a:rPr lang="en-US" sz="3200" dirty="0" smtClean="0"/>
              <a:t>RULE 5</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05800" cy="5257800"/>
          </a:xfrm>
        </p:spPr>
        <p:txBody>
          <a:bodyPr>
            <a:normAutofit fontScale="92500" lnSpcReduction="20000"/>
          </a:bodyPr>
          <a:lstStyle/>
          <a:p>
            <a:pPr>
              <a:buNone/>
            </a:pPr>
            <a:r>
              <a:rPr lang="en-US" b="1" dirty="0" smtClean="0"/>
              <a:t>Payment of tax in cases of new services</a:t>
            </a:r>
          </a:p>
          <a:p>
            <a:pPr>
              <a:buNone/>
            </a:pPr>
            <a:r>
              <a:rPr lang="en-US" b="1" dirty="0" smtClean="0"/>
              <a:t>   </a:t>
            </a:r>
            <a:r>
              <a:rPr lang="en-US" b="1" dirty="0" smtClean="0"/>
              <a:t>IF </a:t>
            </a:r>
            <a:r>
              <a:rPr lang="en-US" b="1" dirty="0" smtClean="0"/>
              <a:t>FOLLOWING CONDITION IS SATISIFIED THEN </a:t>
            </a:r>
            <a:r>
              <a:rPr lang="en-US" b="1" dirty="0" smtClean="0"/>
              <a:t>    NO </a:t>
            </a:r>
            <a:r>
              <a:rPr lang="en-US" b="1" dirty="0" smtClean="0"/>
              <a:t>TAX SHALL BE </a:t>
            </a:r>
            <a:r>
              <a:rPr lang="en-US" b="1" dirty="0" smtClean="0"/>
              <a:t>PAYABLE</a:t>
            </a:r>
          </a:p>
          <a:p>
            <a:pPr>
              <a:buNone/>
            </a:pPr>
            <a:endParaRPr lang="en-US" b="1" dirty="0" smtClean="0"/>
          </a:p>
          <a:p>
            <a:pPr>
              <a:buNone/>
            </a:pPr>
            <a:endParaRPr lang="en-US" b="1" dirty="0" smtClean="0"/>
          </a:p>
          <a:p>
            <a:pPr>
              <a:buNone/>
            </a:pPr>
            <a:endParaRPr lang="en-US" b="1" dirty="0" smtClean="0"/>
          </a:p>
          <a:p>
            <a:pPr>
              <a:buNone/>
            </a:pPr>
            <a:endParaRPr lang="en-US" b="1" dirty="0" smtClean="0"/>
          </a:p>
          <a:p>
            <a:pPr>
              <a:buNone/>
            </a:pPr>
            <a:endParaRPr lang="en-US" b="1" dirty="0" smtClean="0"/>
          </a:p>
          <a:p>
            <a:pPr>
              <a:buNone/>
            </a:pPr>
            <a:r>
              <a:rPr lang="en-US" b="1" dirty="0" smtClean="0"/>
              <a:t>							    OR</a:t>
            </a:r>
            <a:endParaRPr lang="en-US" b="1" dirty="0" smtClean="0"/>
          </a:p>
          <a:p>
            <a:pPr>
              <a:buNone/>
            </a:pPr>
            <a:endParaRPr lang="en-US" b="1" dirty="0" smtClean="0"/>
          </a:p>
          <a:p>
            <a:pPr>
              <a:buNone/>
            </a:pPr>
            <a:endParaRPr lang="en-US" b="1" dirty="0" smtClean="0"/>
          </a:p>
          <a:p>
            <a:pPr>
              <a:buNone/>
            </a:pPr>
            <a:endParaRPr lang="en-US" b="1" dirty="0" smtClean="0"/>
          </a:p>
          <a:p>
            <a:pPr>
              <a:buNone/>
            </a:pPr>
            <a:endParaRPr lang="en-US" b="1" dirty="0" smtClean="0"/>
          </a:p>
          <a:p>
            <a:pPr>
              <a:buNone/>
            </a:pPr>
            <a:r>
              <a:rPr lang="en-US" b="1" dirty="0" smtClean="0"/>
              <a:t>			</a:t>
            </a:r>
            <a:endParaRPr lang="en-US" dirty="0"/>
          </a:p>
        </p:txBody>
      </p:sp>
      <p:sp>
        <p:nvSpPr>
          <p:cNvPr id="2" name="Title 1"/>
          <p:cNvSpPr>
            <a:spLocks noGrp="1"/>
          </p:cNvSpPr>
          <p:nvPr>
            <p:ph type="title"/>
          </p:nvPr>
        </p:nvSpPr>
        <p:spPr/>
        <p:txBody>
          <a:bodyPr/>
          <a:lstStyle/>
          <a:p>
            <a:r>
              <a:rPr lang="en-US" dirty="0" smtClean="0"/>
              <a:t>ANALYSIS OF RULE 5</a:t>
            </a:r>
            <a:endParaRPr lang="en-US" dirty="0"/>
          </a:p>
        </p:txBody>
      </p:sp>
      <p:sp>
        <p:nvSpPr>
          <p:cNvPr id="4" name="Rectangle 3"/>
          <p:cNvSpPr/>
          <p:nvPr/>
        </p:nvSpPr>
        <p:spPr>
          <a:xfrm>
            <a:off x="1752600" y="2743200"/>
            <a:ext cx="3048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PAYMENT RECEVIED</a:t>
            </a:r>
          </a:p>
          <a:p>
            <a:pPr algn="ctr"/>
            <a:r>
              <a:rPr lang="en-US" dirty="0" smtClean="0"/>
              <a:t>( DURING NON TAXABLE PERIOD)</a:t>
            </a:r>
            <a:endParaRPr lang="en-US" dirty="0"/>
          </a:p>
        </p:txBody>
      </p:sp>
      <p:sp>
        <p:nvSpPr>
          <p:cNvPr id="5" name="Plus 4"/>
          <p:cNvSpPr/>
          <p:nvPr/>
        </p:nvSpPr>
        <p:spPr>
          <a:xfrm>
            <a:off x="2819400" y="3581400"/>
            <a:ext cx="609600" cy="533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905000" y="4267200"/>
            <a:ext cx="2895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INVOICE</a:t>
            </a:r>
            <a:endParaRPr lang="en-US" dirty="0"/>
          </a:p>
        </p:txBody>
      </p:sp>
      <p:sp>
        <p:nvSpPr>
          <p:cNvPr id="7" name="Left Brace 6"/>
          <p:cNvSpPr/>
          <p:nvPr/>
        </p:nvSpPr>
        <p:spPr>
          <a:xfrm>
            <a:off x="4876800" y="3810000"/>
            <a:ext cx="609600" cy="16002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ectangle 7"/>
          <p:cNvSpPr/>
          <p:nvPr/>
        </p:nvSpPr>
        <p:spPr>
          <a:xfrm>
            <a:off x="5638800" y="3352800"/>
            <a:ext cx="19812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WITHIN – NON TAXABLE PERIOD</a:t>
            </a:r>
            <a:endParaRPr lang="en-US" dirty="0"/>
          </a:p>
        </p:txBody>
      </p:sp>
      <p:sp>
        <p:nvSpPr>
          <p:cNvPr id="9" name="Rounded Rectangle 8"/>
          <p:cNvSpPr/>
          <p:nvPr/>
        </p:nvSpPr>
        <p:spPr>
          <a:xfrm>
            <a:off x="5562600" y="4953000"/>
            <a:ext cx="22098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WITHIN 14 DAYS FROM SERVICE IS TAX FOR FIRST TIME</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Omitted</a:t>
            </a:r>
            <a:endParaRPr lang="en-US" dirty="0" smtClean="0"/>
          </a:p>
          <a:p>
            <a:pPr>
              <a:buNone/>
            </a:pPr>
            <a:r>
              <a:rPr lang="en-US" dirty="0" smtClean="0"/>
              <a:t>NOW A DAYS, THIS RULE IS MERGER IN RULE -3</a:t>
            </a:r>
            <a:endParaRPr lang="en-US" dirty="0"/>
          </a:p>
        </p:txBody>
      </p:sp>
      <p:sp>
        <p:nvSpPr>
          <p:cNvPr id="2" name="Title 1"/>
          <p:cNvSpPr>
            <a:spLocks noGrp="1"/>
          </p:cNvSpPr>
          <p:nvPr>
            <p:ph type="title"/>
          </p:nvPr>
        </p:nvSpPr>
        <p:spPr/>
        <p:txBody>
          <a:bodyPr/>
          <a:lstStyle/>
          <a:p>
            <a:r>
              <a:rPr lang="en-US" dirty="0" smtClean="0"/>
              <a:t>RULE 6</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00200"/>
            <a:ext cx="8686800" cy="4724400"/>
          </a:xfrm>
        </p:spPr>
        <p:txBody>
          <a:bodyPr>
            <a:normAutofit fontScale="85000" lnSpcReduction="20000"/>
          </a:bodyPr>
          <a:lstStyle/>
          <a:p>
            <a:pPr>
              <a:buNone/>
            </a:pPr>
            <a:r>
              <a:rPr lang="en-US" b="1" dirty="0" smtClean="0"/>
              <a:t>Determination of point of taxation in case of specified services or persons.- </a:t>
            </a:r>
            <a:r>
              <a:rPr lang="en-US" dirty="0" smtClean="0"/>
              <a:t>Notwithstanding anything contained in these rules, the point of taxation in respect of the persons required to pay tax as recipients of service under the rules made in this regard in respect of services notified under sub-section (2) of section 68 of the Act, shall be the date on which payment is made: </a:t>
            </a:r>
          </a:p>
          <a:p>
            <a:pPr>
              <a:buNone/>
            </a:pPr>
            <a:r>
              <a:rPr lang="en-US" dirty="0" smtClean="0"/>
              <a:t>Provided that, where the payment is not made within a period of six months of the date of invoice, the point of taxation shall be determined as if this rule does not exist: </a:t>
            </a:r>
          </a:p>
          <a:p>
            <a:pPr>
              <a:buNone/>
            </a:pPr>
            <a:r>
              <a:rPr lang="en-US" dirty="0" smtClean="0"/>
              <a:t>Provided further that in case of “associated enterprises”, where the person providing the service is located outside India, the point of taxation shall be the date of debit in the books of account of the person receiving the service or date of making the payment whichever is earlier.‟</a:t>
            </a:r>
            <a:endParaRPr lang="en-US" dirty="0"/>
          </a:p>
        </p:txBody>
      </p:sp>
      <p:sp>
        <p:nvSpPr>
          <p:cNvPr id="2" name="Title 1"/>
          <p:cNvSpPr>
            <a:spLocks noGrp="1"/>
          </p:cNvSpPr>
          <p:nvPr>
            <p:ph type="title"/>
          </p:nvPr>
        </p:nvSpPr>
        <p:spPr/>
        <p:txBody>
          <a:bodyPr/>
          <a:lstStyle/>
          <a:p>
            <a:r>
              <a:rPr lang="en-US" dirty="0" smtClean="0"/>
              <a:t>RULE 7</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buNone/>
            </a:pPr>
            <a:r>
              <a:rPr lang="en-US" dirty="0" smtClean="0"/>
              <a:t>    </a:t>
            </a:r>
            <a:r>
              <a:rPr lang="en-US" b="1" dirty="0" smtClean="0"/>
              <a:t>Benefit enjoyed by the specified professionals without any limit on turnover has been modified from 1.4.2012.</a:t>
            </a:r>
          </a:p>
          <a:p>
            <a:pPr>
              <a:buNone/>
            </a:pPr>
            <a:r>
              <a:rPr lang="en-US" dirty="0" smtClean="0"/>
              <a:t>    </a:t>
            </a:r>
          </a:p>
          <a:p>
            <a:pPr>
              <a:buNone/>
            </a:pPr>
            <a:r>
              <a:rPr lang="en-US" dirty="0" smtClean="0"/>
              <a:t>     The fourth proviso to Rule 6[1] of Service Tax Rules,1994 inserted with effect from 1.4.2012, provides that in case of individual and partnership firms( including LLP’s) whose aggregate value of taxable services provided from one or more premises is Rs.50 </a:t>
            </a:r>
            <a:r>
              <a:rPr lang="en-US" dirty="0" err="1" smtClean="0"/>
              <a:t>lacs</a:t>
            </a:r>
            <a:r>
              <a:rPr lang="en-US" dirty="0" smtClean="0"/>
              <a:t> or less in the previous financial year, service provider has option to pay tax  on taxable services provided or agreed to be provided by him up to total of Rs. 50 </a:t>
            </a:r>
            <a:r>
              <a:rPr lang="en-US" dirty="0" err="1" smtClean="0"/>
              <a:t>lacs</a:t>
            </a:r>
            <a:r>
              <a:rPr lang="en-US" dirty="0" smtClean="0"/>
              <a:t> in the current financial year , by the dates specified in Rule 6[1] with respect to the month or quarter, as the case may be , in which the payment is received. POT in this case shall be payment received.</a:t>
            </a:r>
          </a:p>
          <a:p>
            <a:pPr>
              <a:buNone/>
            </a:pPr>
            <a:endParaRPr lang="en-US" dirty="0"/>
          </a:p>
        </p:txBody>
      </p:sp>
      <p:sp>
        <p:nvSpPr>
          <p:cNvPr id="2" name="Title 1"/>
          <p:cNvSpPr>
            <a:spLocks noGrp="1"/>
          </p:cNvSpPr>
          <p:nvPr>
            <p:ph type="title"/>
          </p:nvPr>
        </p:nvSpPr>
        <p:spPr/>
        <p:txBody>
          <a:bodyPr/>
          <a:lstStyle/>
          <a:p>
            <a:r>
              <a:rPr lang="en-US" dirty="0" smtClean="0"/>
              <a:t>CONT. RULE-7</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1800" b="1" u="sng" dirty="0" smtClean="0"/>
              <a:t>1.IN CASE OF REVESE CHARGE</a:t>
            </a:r>
          </a:p>
          <a:p>
            <a:pPr>
              <a:buFont typeface="Arial"/>
              <a:buChar char="•"/>
            </a:pPr>
            <a:r>
              <a:rPr lang="en-US" sz="1800" dirty="0" smtClean="0"/>
              <a:t> WHERE PAYMENT IS MADE TO THE SERVICE PROVIDER, WITHIN 6 MONTHS FROM THE DATE OF INVOICE</a:t>
            </a:r>
          </a:p>
          <a:p>
            <a:pPr>
              <a:buNone/>
            </a:pPr>
            <a:endParaRPr lang="en-US" sz="1800" b="1" u="sng" dirty="0" smtClean="0"/>
          </a:p>
          <a:p>
            <a:pPr>
              <a:buNone/>
            </a:pPr>
            <a:r>
              <a:rPr lang="en-US" sz="1800" dirty="0" smtClean="0"/>
              <a:t>	POT = PAYMENT BASIS</a:t>
            </a:r>
          </a:p>
          <a:p>
            <a:pPr>
              <a:buNone/>
            </a:pPr>
            <a:endParaRPr lang="en-US" sz="1800" dirty="0" smtClean="0"/>
          </a:p>
          <a:p>
            <a:pPr>
              <a:buFont typeface="Arial"/>
              <a:buChar char="•"/>
            </a:pPr>
            <a:r>
              <a:rPr lang="en-US" sz="1800" dirty="0" smtClean="0"/>
              <a:t>WHERE PAYMENT IS NOT MADE TO THE S.P., WITHIN 6 MONTHS FROM THE DATE OF INVOICE</a:t>
            </a:r>
          </a:p>
          <a:p>
            <a:pPr>
              <a:buNone/>
            </a:pPr>
            <a:endParaRPr lang="en-US" sz="1800" dirty="0" smtClean="0"/>
          </a:p>
          <a:p>
            <a:pPr>
              <a:buNone/>
            </a:pPr>
            <a:r>
              <a:rPr lang="en-US" sz="1800" dirty="0" smtClean="0"/>
              <a:t>	POINT OF TAXATION RULE ARE APPLICBLE</a:t>
            </a:r>
          </a:p>
        </p:txBody>
      </p:sp>
      <p:sp>
        <p:nvSpPr>
          <p:cNvPr id="2" name="Title 1"/>
          <p:cNvSpPr>
            <a:spLocks noGrp="1"/>
          </p:cNvSpPr>
          <p:nvPr>
            <p:ph type="title"/>
          </p:nvPr>
        </p:nvSpPr>
        <p:spPr/>
        <p:txBody>
          <a:bodyPr/>
          <a:lstStyle/>
          <a:p>
            <a:r>
              <a:rPr lang="en-US" dirty="0" smtClean="0"/>
              <a:t>ANALYSIS OF RULE 7</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5257800"/>
          </a:xfrm>
        </p:spPr>
        <p:txBody>
          <a:bodyPr>
            <a:normAutofit lnSpcReduction="10000"/>
          </a:bodyPr>
          <a:lstStyle/>
          <a:p>
            <a:pPr>
              <a:buNone/>
            </a:pPr>
            <a:r>
              <a:rPr lang="en-US" sz="2000" b="1" u="sng" dirty="0" smtClean="0"/>
              <a:t>2. IN CASE OF ASSOCIATES ENTERPRISES</a:t>
            </a:r>
          </a:p>
          <a:p>
            <a:pPr>
              <a:buNone/>
            </a:pPr>
            <a:endParaRPr lang="en-US" sz="2000" b="1" u="sng" dirty="0" smtClean="0"/>
          </a:p>
          <a:p>
            <a:pPr>
              <a:buNone/>
            </a:pPr>
            <a:endParaRPr lang="en-US" sz="2000" b="1" u="sng" dirty="0" smtClean="0"/>
          </a:p>
          <a:p>
            <a:pPr>
              <a:buNone/>
            </a:pPr>
            <a:endParaRPr lang="en-US" sz="2000" b="1" u="sng" dirty="0" smtClean="0"/>
          </a:p>
          <a:p>
            <a:pPr>
              <a:buNone/>
            </a:pPr>
            <a:endParaRPr lang="en-US" sz="2000" b="1" u="sng" dirty="0" smtClean="0"/>
          </a:p>
          <a:p>
            <a:pPr>
              <a:buNone/>
            </a:pPr>
            <a:r>
              <a:rPr lang="en-US" sz="2000" b="1" u="sng" dirty="0" smtClean="0"/>
              <a:t>THEN</a:t>
            </a:r>
            <a:endParaRPr lang="en-US" sz="2000" b="1" u="sng" dirty="0" smtClean="0"/>
          </a:p>
          <a:p>
            <a:pPr>
              <a:buNone/>
            </a:pPr>
            <a:endParaRPr lang="en-US" sz="2000" b="1" u="sng" dirty="0" smtClean="0"/>
          </a:p>
          <a:p>
            <a:pPr>
              <a:buNone/>
            </a:pPr>
            <a:endParaRPr lang="en-US" sz="2000" b="1" u="sng" dirty="0" smtClean="0"/>
          </a:p>
          <a:p>
            <a:pPr>
              <a:buNone/>
            </a:pPr>
            <a:endParaRPr lang="en-US" sz="2000" b="1" u="sng" dirty="0" smtClean="0"/>
          </a:p>
          <a:p>
            <a:pPr>
              <a:buNone/>
            </a:pPr>
            <a:endParaRPr lang="en-US" sz="2000" b="1" u="sng" dirty="0" smtClean="0"/>
          </a:p>
          <a:p>
            <a:pPr>
              <a:buNone/>
            </a:pPr>
            <a:endParaRPr lang="en-US" sz="2000" b="1" u="sng" dirty="0" smtClean="0"/>
          </a:p>
          <a:p>
            <a:pPr>
              <a:buNone/>
            </a:pPr>
            <a:endParaRPr lang="en-US" sz="2000" b="1" u="sng" dirty="0" smtClean="0"/>
          </a:p>
          <a:p>
            <a:pPr>
              <a:buNone/>
            </a:pPr>
            <a:endParaRPr lang="en-US" sz="2000" b="1" u="sng" dirty="0" smtClean="0"/>
          </a:p>
          <a:p>
            <a:pPr>
              <a:buNone/>
            </a:pPr>
            <a:endParaRPr lang="en-US" sz="2000" b="1" u="sng" dirty="0" smtClean="0"/>
          </a:p>
          <a:p>
            <a:pPr>
              <a:buNone/>
            </a:pPr>
            <a:endParaRPr lang="en-US" sz="2000" b="1" u="sng" dirty="0" smtClean="0"/>
          </a:p>
          <a:p>
            <a:pPr>
              <a:buNone/>
            </a:pPr>
            <a:r>
              <a:rPr lang="en-US" sz="2000" b="1" u="sng" dirty="0" smtClean="0"/>
              <a:t>	</a:t>
            </a:r>
            <a:r>
              <a:rPr lang="en-US" sz="2000" b="1" u="sng" dirty="0" smtClean="0"/>
              <a:t>			</a:t>
            </a:r>
            <a:r>
              <a:rPr lang="en-US" sz="2000" b="1" u="sng" dirty="0" smtClean="0"/>
              <a:t>WHICH </a:t>
            </a:r>
            <a:r>
              <a:rPr lang="en-US" sz="2000" b="1" u="sng" dirty="0" smtClean="0"/>
              <a:t>EVER IS EARILER</a:t>
            </a:r>
            <a:endParaRPr lang="en-US" sz="2000" b="1" u="sng" dirty="0"/>
          </a:p>
        </p:txBody>
      </p:sp>
      <p:sp>
        <p:nvSpPr>
          <p:cNvPr id="2" name="Title 1"/>
          <p:cNvSpPr>
            <a:spLocks noGrp="1"/>
          </p:cNvSpPr>
          <p:nvPr>
            <p:ph type="title"/>
          </p:nvPr>
        </p:nvSpPr>
        <p:spPr/>
        <p:txBody>
          <a:bodyPr/>
          <a:lstStyle/>
          <a:p>
            <a:r>
              <a:rPr lang="en-US" dirty="0" smtClean="0"/>
              <a:t>CONT. ANALSIS OF RULE 7</a:t>
            </a:r>
            <a:endParaRPr lang="en-US" dirty="0"/>
          </a:p>
        </p:txBody>
      </p:sp>
      <p:sp>
        <p:nvSpPr>
          <p:cNvPr id="4" name="Rounded Rectangle 3"/>
          <p:cNvSpPr/>
          <p:nvPr/>
        </p:nvSpPr>
        <p:spPr>
          <a:xfrm>
            <a:off x="609600" y="2362200"/>
            <a:ext cx="27432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  IS LOCATED OUTSIDE INDIA</a:t>
            </a:r>
            <a:endParaRPr lang="en-US" dirty="0"/>
          </a:p>
        </p:txBody>
      </p:sp>
      <p:sp>
        <p:nvSpPr>
          <p:cNvPr id="5" name="Rounded Rectangle 4"/>
          <p:cNvSpPr/>
          <p:nvPr/>
        </p:nvSpPr>
        <p:spPr>
          <a:xfrm>
            <a:off x="4876800" y="2362200"/>
            <a:ext cx="26670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S.R. IS LOCATED IN INDIA</a:t>
            </a:r>
            <a:endParaRPr lang="en-US" dirty="0"/>
          </a:p>
        </p:txBody>
      </p:sp>
      <p:sp>
        <p:nvSpPr>
          <p:cNvPr id="10" name="Right Arrow 9"/>
          <p:cNvSpPr/>
          <p:nvPr/>
        </p:nvSpPr>
        <p:spPr>
          <a:xfrm>
            <a:off x="3429000" y="2514600"/>
            <a:ext cx="13716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85800" y="4114800"/>
            <a:ext cx="16764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POT</a:t>
            </a:r>
            <a:endParaRPr lang="en-US" dirty="0"/>
          </a:p>
        </p:txBody>
      </p:sp>
      <p:sp>
        <p:nvSpPr>
          <p:cNvPr id="12" name="Left Brace 11"/>
          <p:cNvSpPr/>
          <p:nvPr/>
        </p:nvSpPr>
        <p:spPr>
          <a:xfrm>
            <a:off x="2438400" y="3657600"/>
            <a:ext cx="990600" cy="2057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ounded Rectangle 12"/>
          <p:cNvSpPr/>
          <p:nvPr/>
        </p:nvSpPr>
        <p:spPr>
          <a:xfrm>
            <a:off x="3505200" y="3352800"/>
            <a:ext cx="27432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the date of debit in the books of account BY S.R.</a:t>
            </a:r>
            <a:endParaRPr lang="en-US" dirty="0"/>
          </a:p>
        </p:txBody>
      </p:sp>
      <p:sp>
        <p:nvSpPr>
          <p:cNvPr id="14" name="Rounded Rectangle 13"/>
          <p:cNvSpPr/>
          <p:nvPr/>
        </p:nvSpPr>
        <p:spPr>
          <a:xfrm>
            <a:off x="3429000" y="5181600"/>
            <a:ext cx="29718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date of making the payment</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buNone/>
            </a:pPr>
            <a:r>
              <a:rPr lang="en-US" dirty="0" smtClean="0"/>
              <a:t> </a:t>
            </a:r>
            <a:r>
              <a:rPr lang="en-US" b="1" dirty="0" smtClean="0"/>
              <a:t>Benefit enjoyed by the specified professionals without any limit on turnover has been modified from 1.4.2012.</a:t>
            </a:r>
          </a:p>
          <a:p>
            <a:pPr>
              <a:buNone/>
            </a:pPr>
            <a:r>
              <a:rPr lang="en-US" dirty="0" smtClean="0"/>
              <a:t>    </a:t>
            </a:r>
          </a:p>
          <a:p>
            <a:pPr>
              <a:buNone/>
            </a:pPr>
            <a:r>
              <a:rPr lang="en-US" dirty="0" smtClean="0"/>
              <a:t>     The fourth proviso to Rule 6[1] of Service Tax Rules,1994 inserted with effect from 1.4.2012, provides that in case of individual and partnership firms( including LLP’s) whose aggregate value of taxable services provided from one or more premises is Rs.50 </a:t>
            </a:r>
            <a:r>
              <a:rPr lang="en-US" dirty="0" err="1" smtClean="0"/>
              <a:t>lacs</a:t>
            </a:r>
            <a:r>
              <a:rPr lang="en-US" dirty="0" smtClean="0"/>
              <a:t> or less in the previous financial year, service provider has option to pay tax  on taxable services provided or agreed to be provided by him up to total of Rs. 50 </a:t>
            </a:r>
            <a:r>
              <a:rPr lang="en-US" dirty="0" err="1" smtClean="0"/>
              <a:t>lacs</a:t>
            </a:r>
            <a:r>
              <a:rPr lang="en-US" dirty="0" smtClean="0"/>
              <a:t> in the current financial year , by the dates specified in Rule 6[1] with respect to the month or quarter, as the case may be , in which the payment is received. POT in this case shall be payment received.</a:t>
            </a:r>
            <a:endParaRPr lang="en-US" dirty="0"/>
          </a:p>
        </p:txBody>
      </p:sp>
      <p:sp>
        <p:nvSpPr>
          <p:cNvPr id="2" name="Title 1"/>
          <p:cNvSpPr>
            <a:spLocks noGrp="1"/>
          </p:cNvSpPr>
          <p:nvPr>
            <p:ph type="title"/>
          </p:nvPr>
        </p:nvSpPr>
        <p:spPr/>
        <p:txBody>
          <a:bodyPr/>
          <a:lstStyle/>
          <a:p>
            <a:r>
              <a:rPr lang="en-US" dirty="0" smtClean="0"/>
              <a:t>CONT. ANALYSIS OF RULE 7</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dirty="0" smtClean="0"/>
          </a:p>
          <a:p>
            <a:pPr>
              <a:buNone/>
            </a:pPr>
            <a:r>
              <a:rPr lang="en-US" b="1" dirty="0" smtClean="0"/>
              <a:t>		</a:t>
            </a:r>
          </a:p>
          <a:p>
            <a:pPr>
              <a:buNone/>
            </a:pPr>
            <a:r>
              <a:rPr lang="en-US" b="1" dirty="0" smtClean="0"/>
              <a:t>	</a:t>
            </a:r>
          </a:p>
          <a:p>
            <a:pPr>
              <a:buNone/>
            </a:pPr>
            <a:r>
              <a:rPr lang="en-US" b="1" dirty="0" smtClean="0"/>
              <a:t>		Is </a:t>
            </a:r>
            <a:r>
              <a:rPr lang="en-US" b="1" dirty="0" smtClean="0"/>
              <a:t>it determining the taxable event</a:t>
            </a:r>
          </a:p>
          <a:p>
            <a:pPr>
              <a:buNone/>
            </a:pPr>
            <a:r>
              <a:rPr lang="en-US" b="1" dirty="0" smtClean="0"/>
              <a:t>	</a:t>
            </a:r>
            <a:r>
              <a:rPr lang="en-US" b="1" dirty="0" smtClean="0"/>
              <a:t>		for </a:t>
            </a:r>
            <a:r>
              <a:rPr lang="en-US" b="1" dirty="0" smtClean="0"/>
              <a:t>levy of Service </a:t>
            </a:r>
            <a:r>
              <a:rPr lang="en-US" b="1" dirty="0" smtClean="0"/>
              <a:t>Tax		</a:t>
            </a:r>
            <a:r>
              <a:rPr lang="en-US" b="1" smtClean="0"/>
              <a:t>	(</a:t>
            </a:r>
            <a:r>
              <a:rPr lang="en-US" b="1" dirty="0" smtClean="0"/>
              <a:t>i.e. service deemed to be provided)</a:t>
            </a:r>
            <a:endParaRPr lang="en-US" dirty="0"/>
          </a:p>
        </p:txBody>
      </p:sp>
      <p:sp>
        <p:nvSpPr>
          <p:cNvPr id="2" name="Title 1"/>
          <p:cNvSpPr>
            <a:spLocks noGrp="1"/>
          </p:cNvSpPr>
          <p:nvPr>
            <p:ph type="title"/>
          </p:nvPr>
        </p:nvSpPr>
        <p:spPr/>
        <p:txBody>
          <a:bodyPr/>
          <a:lstStyle/>
          <a:p>
            <a:r>
              <a:rPr lang="en-US" b="1" dirty="0" smtClean="0"/>
              <a:t>Point of Taxation Rules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buNone/>
            </a:pPr>
            <a:r>
              <a:rPr lang="en-US" b="1" dirty="0" smtClean="0"/>
              <a:t>   </a:t>
            </a:r>
            <a:r>
              <a:rPr lang="en-US" b="1" dirty="0" smtClean="0"/>
              <a:t>Determination </a:t>
            </a:r>
            <a:r>
              <a:rPr lang="en-US" b="1" dirty="0" smtClean="0"/>
              <a:t>of point of taxation in case of copyrights, etc. .- </a:t>
            </a:r>
            <a:r>
              <a:rPr lang="en-US" dirty="0" smtClean="0"/>
              <a:t>In respect of royalties and payments pertaining to copyrights, trademarks, designs or patents, where the whole amount of the consideration for the provision of service is not ascertainable at the time when service was performed, and subsequently the use or the benefit of these services by a person other than the provider gives rise to any payment of consideration, the service shall be treated as having been provided each time when a payment in respect of such use or the benefit is received by the provider in respect thereof, or an invoice is issued by the provider, whichever is earlier.</a:t>
            </a:r>
            <a:endParaRPr lang="en-US" dirty="0"/>
          </a:p>
        </p:txBody>
      </p:sp>
      <p:sp>
        <p:nvSpPr>
          <p:cNvPr id="2" name="Title 1"/>
          <p:cNvSpPr>
            <a:spLocks noGrp="1"/>
          </p:cNvSpPr>
          <p:nvPr>
            <p:ph type="title"/>
          </p:nvPr>
        </p:nvSpPr>
        <p:spPr/>
        <p:txBody>
          <a:bodyPr/>
          <a:lstStyle/>
          <a:p>
            <a:r>
              <a:rPr lang="en-US" dirty="0" smtClean="0"/>
              <a:t>RULE - 8</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0"/>
            <a:ext cx="8839200" cy="5181600"/>
          </a:xfrm>
        </p:spPr>
        <p:txBody>
          <a:bodyPr>
            <a:normAutofit/>
          </a:bodyPr>
          <a:lstStyle/>
          <a:p>
            <a:pPr>
              <a:buNone/>
            </a:pPr>
            <a:r>
              <a:rPr lang="en-US" sz="2000" dirty="0" smtClean="0"/>
              <a:t>IN  CASE OF ROYALTY &amp; PAYMENT TO COPYRIGHT TRADEMARKS ETC</a:t>
            </a:r>
          </a:p>
          <a:p>
            <a:pPr>
              <a:buNone/>
            </a:pPr>
            <a:r>
              <a:rPr lang="en-US" sz="2000" dirty="0" smtClean="0"/>
              <a:t>	</a:t>
            </a:r>
            <a:r>
              <a:rPr lang="en-US" sz="2000" dirty="0" smtClean="0"/>
              <a:t>THE WHOLE AMOUNT IS NOT ASCERTAINBLE AT THE TIME PROVIDING SERVICES</a:t>
            </a:r>
          </a:p>
          <a:p>
            <a:pPr>
              <a:buNone/>
            </a:pPr>
            <a:r>
              <a:rPr lang="en-US" sz="2000" dirty="0" smtClean="0"/>
              <a:t>	</a:t>
            </a:r>
            <a:r>
              <a:rPr lang="en-US" sz="2000" dirty="0" smtClean="0"/>
              <a:t>AND IN SUCH CASE VALUE OF SERVICE GETS DETERMINED BY THE ACT OF THE PERSON WHO IS NOT SERVICE PROVIDER(SR)</a:t>
            </a:r>
          </a:p>
          <a:p>
            <a:pPr>
              <a:buNone/>
            </a:pPr>
            <a:endParaRPr lang="en-US" sz="2000" dirty="0" smtClean="0"/>
          </a:p>
          <a:p>
            <a:pPr>
              <a:buNone/>
            </a:pPr>
            <a:endParaRPr lang="en-US" sz="2000" dirty="0" smtClean="0"/>
          </a:p>
          <a:p>
            <a:pPr>
              <a:buNone/>
            </a:pPr>
            <a:r>
              <a:rPr lang="en-US" sz="2000" dirty="0" smtClean="0"/>
              <a:t>	</a:t>
            </a:r>
            <a:r>
              <a:rPr lang="en-US" sz="2000" dirty="0" smtClean="0"/>
              <a:t>			</a:t>
            </a:r>
            <a:r>
              <a:rPr lang="en-US" sz="2000" b="1" dirty="0" smtClean="0"/>
              <a:t>AND IN ABOVE SAID CASES:</a:t>
            </a:r>
          </a:p>
          <a:p>
            <a:pPr>
              <a:buNone/>
            </a:pPr>
            <a:r>
              <a:rPr lang="en-US" sz="2000" b="1" dirty="0" smtClean="0"/>
              <a:t>	</a:t>
            </a:r>
            <a:r>
              <a:rPr lang="en-US" sz="2000" b="1" dirty="0" smtClean="0"/>
              <a:t>		</a:t>
            </a:r>
            <a:r>
              <a:rPr lang="en-US" sz="2000" dirty="0" smtClean="0"/>
              <a:t>THE SERVICE DEEMED TO HAVE BEEN PERFORMED –</a:t>
            </a:r>
          </a:p>
          <a:p>
            <a:pPr>
              <a:buNone/>
            </a:pPr>
            <a:r>
              <a:rPr lang="en-US" sz="2000" b="1" dirty="0" smtClean="0"/>
              <a:t>	</a:t>
            </a:r>
            <a:r>
              <a:rPr lang="en-US" sz="2000" b="1" dirty="0" smtClean="0"/>
              <a:t>		</a:t>
            </a:r>
          </a:p>
          <a:p>
            <a:pPr>
              <a:buNone/>
            </a:pPr>
            <a:endParaRPr lang="en-US" sz="2000" b="1" dirty="0" smtClean="0"/>
          </a:p>
          <a:p>
            <a:pPr>
              <a:buNone/>
            </a:pPr>
            <a:r>
              <a:rPr lang="en-US" sz="2000" b="1" dirty="0" smtClean="0"/>
              <a:t>EACH &amp; EVERY TIME –	</a:t>
            </a:r>
            <a:r>
              <a:rPr lang="en-US" sz="2000" b="1" dirty="0" smtClean="0"/>
              <a:t>OR</a:t>
            </a:r>
            <a:endParaRPr lang="en-US" sz="2000" b="1" dirty="0"/>
          </a:p>
        </p:txBody>
      </p:sp>
      <p:sp>
        <p:nvSpPr>
          <p:cNvPr id="2" name="Title 1"/>
          <p:cNvSpPr>
            <a:spLocks noGrp="1"/>
          </p:cNvSpPr>
          <p:nvPr>
            <p:ph type="title"/>
          </p:nvPr>
        </p:nvSpPr>
        <p:spPr>
          <a:xfrm>
            <a:off x="457200" y="274638"/>
            <a:ext cx="8305800" cy="792162"/>
          </a:xfrm>
        </p:spPr>
        <p:txBody>
          <a:bodyPr>
            <a:normAutofit/>
          </a:bodyPr>
          <a:lstStyle/>
          <a:p>
            <a:r>
              <a:rPr lang="en-US" sz="3200" dirty="0" smtClean="0"/>
              <a:t>ANALYSIS OF RULE - 8</a:t>
            </a:r>
            <a:endParaRPr lang="en-US" sz="3200" dirty="0"/>
          </a:p>
        </p:txBody>
      </p:sp>
      <p:sp>
        <p:nvSpPr>
          <p:cNvPr id="4" name="Down Arrow 3"/>
          <p:cNvSpPr/>
          <p:nvPr/>
        </p:nvSpPr>
        <p:spPr>
          <a:xfrm>
            <a:off x="4038600" y="3048000"/>
            <a:ext cx="7620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895600" y="4572000"/>
            <a:ext cx="28956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PAYMENT IS RECEIVED</a:t>
            </a:r>
            <a:endParaRPr lang="en-US" dirty="0"/>
          </a:p>
        </p:txBody>
      </p:sp>
      <p:sp>
        <p:nvSpPr>
          <p:cNvPr id="7" name="Rectangle 6"/>
          <p:cNvSpPr/>
          <p:nvPr/>
        </p:nvSpPr>
        <p:spPr>
          <a:xfrm>
            <a:off x="2895600" y="5943600"/>
            <a:ext cx="28956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INVOCIE IS ISSUED</a:t>
            </a:r>
            <a:endParaRPr lang="en-US" dirty="0"/>
          </a:p>
        </p:txBody>
      </p:sp>
      <p:sp>
        <p:nvSpPr>
          <p:cNvPr id="8" name="Right Brace 7"/>
          <p:cNvSpPr/>
          <p:nvPr/>
        </p:nvSpPr>
        <p:spPr>
          <a:xfrm>
            <a:off x="6019800" y="4419600"/>
            <a:ext cx="533400" cy="2057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p:cNvSpPr/>
          <p:nvPr/>
        </p:nvSpPr>
        <p:spPr>
          <a:xfrm>
            <a:off x="6781800" y="5029200"/>
            <a:ext cx="2057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WHICHEVER IS EARLIER</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2000" dirty="0" smtClean="0"/>
              <a:t>As </a:t>
            </a:r>
            <a:r>
              <a:rPr lang="en-US" sz="2000" dirty="0" smtClean="0"/>
              <a:t>per these rules ,as the date of invoice or payment or both are not available, Central Excise Officer may ask to produce such accounts or documents or evidence as he may deem  necessary , decide the effective rate of tax, by order in writing, after giving opportunity of being heard, determine the POT to the best of his judgment.</a:t>
            </a:r>
            <a:endParaRPr lang="en-US" sz="2000" dirty="0"/>
          </a:p>
        </p:txBody>
      </p:sp>
      <p:sp>
        <p:nvSpPr>
          <p:cNvPr id="2" name="Title 1"/>
          <p:cNvSpPr>
            <a:spLocks noGrp="1"/>
          </p:cNvSpPr>
          <p:nvPr>
            <p:ph type="title"/>
          </p:nvPr>
        </p:nvSpPr>
        <p:spPr/>
        <p:txBody>
          <a:bodyPr/>
          <a:lstStyle/>
          <a:p>
            <a:r>
              <a:rPr lang="en-US" sz="3200" dirty="0" smtClean="0"/>
              <a:t>RULE – 8A</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8686800" cy="5181600"/>
          </a:xfrm>
        </p:spPr>
        <p:txBody>
          <a:bodyPr>
            <a:noAutofit/>
          </a:bodyPr>
          <a:lstStyle/>
          <a:p>
            <a:r>
              <a:rPr lang="en-US" sz="1400" b="1" dirty="0" smtClean="0"/>
              <a:t>1. Short title and commencement.-</a:t>
            </a:r>
            <a:endParaRPr lang="en-US" sz="1400" dirty="0" smtClean="0"/>
          </a:p>
          <a:p>
            <a:pPr>
              <a:buNone/>
            </a:pPr>
            <a:r>
              <a:rPr lang="en-US" sz="1400" dirty="0" smtClean="0"/>
              <a:t>(1)    These rules shall be called the Point of Taxation(Amendment)  Rules, 2012.</a:t>
            </a:r>
          </a:p>
          <a:p>
            <a:pPr>
              <a:buNone/>
            </a:pPr>
            <a:r>
              <a:rPr lang="en-US" sz="1400" dirty="0" smtClean="0"/>
              <a:t> </a:t>
            </a:r>
          </a:p>
          <a:p>
            <a:pPr>
              <a:buNone/>
            </a:pPr>
            <a:r>
              <a:rPr lang="en-US" sz="1400" dirty="0" smtClean="0"/>
              <a:t>(2)    They shall come into force on the 1st day of April, 2012.</a:t>
            </a:r>
          </a:p>
          <a:p>
            <a:pPr>
              <a:buNone/>
            </a:pPr>
            <a:r>
              <a:rPr lang="en-US" sz="1400" dirty="0" smtClean="0"/>
              <a:t> </a:t>
            </a:r>
          </a:p>
          <a:p>
            <a:pPr>
              <a:buNone/>
            </a:pPr>
            <a:r>
              <a:rPr lang="en-US" sz="1400" b="1" dirty="0" smtClean="0"/>
              <a:t>2. Definitions.- </a:t>
            </a:r>
            <a:r>
              <a:rPr lang="en-US" sz="1400" dirty="0" smtClean="0"/>
              <a:t>In these rules, unless the context otherwise requires,-</a:t>
            </a:r>
          </a:p>
          <a:p>
            <a:pPr>
              <a:buNone/>
            </a:pPr>
            <a:r>
              <a:rPr lang="en-US" sz="1400" dirty="0" smtClean="0"/>
              <a:t>(a)  “Act” means the Finance Act, 1994 (32 of 1994);</a:t>
            </a:r>
          </a:p>
          <a:p>
            <a:pPr>
              <a:buNone/>
            </a:pPr>
            <a:r>
              <a:rPr lang="en-US" sz="1400" dirty="0" smtClean="0"/>
              <a:t> </a:t>
            </a:r>
          </a:p>
          <a:p>
            <a:pPr>
              <a:buNone/>
            </a:pPr>
            <a:r>
              <a:rPr lang="en-US" sz="1400" dirty="0" smtClean="0"/>
              <a:t>(b)  “associated enterprises” shall have the meaning assigned to it in section 92A of the Income Tax Act, 1961 (43 of 1961);</a:t>
            </a:r>
          </a:p>
          <a:p>
            <a:pPr>
              <a:buNone/>
            </a:pPr>
            <a:r>
              <a:rPr lang="en-US" sz="1400" dirty="0" smtClean="0"/>
              <a:t> </a:t>
            </a:r>
          </a:p>
          <a:p>
            <a:pPr>
              <a:buNone/>
            </a:pPr>
            <a:r>
              <a:rPr lang="en-US" sz="1400" dirty="0" smtClean="0"/>
              <a:t> (</a:t>
            </a:r>
            <a:r>
              <a:rPr lang="en-US" sz="1400" dirty="0" err="1" smtClean="0"/>
              <a:t>ba</a:t>
            </a:r>
            <a:r>
              <a:rPr lang="en-US" sz="1400" dirty="0" smtClean="0"/>
              <a:t>) “change in effective rate of tax” shall include a change in the portion of value on which tax is payable in terms of a notification issued in the Official Gazette under the provisions of the Act, or rules made </a:t>
            </a:r>
            <a:r>
              <a:rPr lang="en-US" sz="1400" dirty="0" err="1" smtClean="0"/>
              <a:t>thereunder</a:t>
            </a:r>
            <a:r>
              <a:rPr lang="en-US" sz="1400" dirty="0" smtClean="0"/>
              <a:t>;</a:t>
            </a:r>
          </a:p>
          <a:p>
            <a:pPr>
              <a:buNone/>
            </a:pPr>
            <a:r>
              <a:rPr lang="en-US" sz="1400" dirty="0" smtClean="0"/>
              <a:t> </a:t>
            </a:r>
          </a:p>
          <a:p>
            <a:pPr>
              <a:buNone/>
            </a:pPr>
            <a:r>
              <a:rPr lang="en-US" sz="1400" dirty="0" smtClean="0"/>
              <a:t>(c)  “continuous supply of service” means any service which is provided, </a:t>
            </a:r>
          </a:p>
          <a:p>
            <a:pPr>
              <a:buNone/>
            </a:pPr>
            <a:r>
              <a:rPr lang="en-US" sz="1400" dirty="0" smtClean="0"/>
              <a:t> or to be provided continuously or on recurrent basis, under a contract, for a period exceeding three months with the obligation for payment periodically or from time to time,, or where the Central Government, by a notification in the Official Gazette, prescribes provision of a particular service to be a continuous supply of service, whether or not subject to any condition;</a:t>
            </a:r>
          </a:p>
          <a:p>
            <a:pPr>
              <a:buNone/>
            </a:pPr>
            <a:r>
              <a:rPr lang="en-US" sz="1200" dirty="0" smtClean="0"/>
              <a:t> </a:t>
            </a:r>
          </a:p>
        </p:txBody>
      </p:sp>
      <p:sp>
        <p:nvSpPr>
          <p:cNvPr id="2" name="Title 1"/>
          <p:cNvSpPr>
            <a:spLocks noGrp="1"/>
          </p:cNvSpPr>
          <p:nvPr>
            <p:ph type="title"/>
          </p:nvPr>
        </p:nvSpPr>
        <p:spPr>
          <a:xfrm>
            <a:off x="457200" y="228600"/>
            <a:ext cx="8229600" cy="944562"/>
          </a:xfrm>
        </p:spPr>
        <p:txBody>
          <a:bodyPr>
            <a:normAutofit/>
          </a:bodyPr>
          <a:lstStyle/>
          <a:p>
            <a:r>
              <a:rPr lang="en-US" sz="3200" dirty="0" smtClean="0"/>
              <a:t>OTHER RULES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sz="1400" dirty="0" smtClean="0"/>
              <a:t>(d)   “invoice” means the invoice referred to in rule 4A of the Service Tax Rules, 1994 and shall include any document as referred to in the said rule;</a:t>
            </a:r>
          </a:p>
          <a:p>
            <a:pPr>
              <a:buNone/>
            </a:pPr>
            <a:r>
              <a:rPr lang="en-US" sz="1400" dirty="0" smtClean="0"/>
              <a:t> </a:t>
            </a:r>
          </a:p>
          <a:p>
            <a:pPr>
              <a:buNone/>
            </a:pPr>
            <a:r>
              <a:rPr lang="en-US" sz="1400" dirty="0" smtClean="0"/>
              <a:t>(e)  “point of taxation” means the point in time when a service shall be deemed to have been provided;</a:t>
            </a:r>
          </a:p>
          <a:p>
            <a:pPr>
              <a:buNone/>
            </a:pPr>
            <a:r>
              <a:rPr lang="en-US" sz="1400" dirty="0" smtClean="0"/>
              <a:t> </a:t>
            </a:r>
          </a:p>
          <a:p>
            <a:pPr>
              <a:buNone/>
            </a:pPr>
            <a:r>
              <a:rPr lang="en-US" sz="1400" dirty="0" smtClean="0"/>
              <a:t>(f)   “taxable service” means a service which is subjected to service tax, whether or not the same is fully exempt by the Central Government under Section 93 of the Act;</a:t>
            </a:r>
          </a:p>
          <a:p>
            <a:endParaRPr lang="en-US" sz="2000" dirty="0"/>
          </a:p>
        </p:txBody>
      </p:sp>
      <p:sp>
        <p:nvSpPr>
          <p:cNvPr id="3" name="Title 2"/>
          <p:cNvSpPr>
            <a:spLocks noGrp="1"/>
          </p:cNvSpPr>
          <p:nvPr>
            <p:ph type="title"/>
          </p:nvPr>
        </p:nvSpPr>
        <p:spPr/>
        <p:txBody>
          <a:bodyPr/>
          <a:lstStyle/>
          <a:p>
            <a:r>
              <a:rPr lang="en-US" dirty="0" smtClean="0"/>
              <a:t>CONT. OTHER RULE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a:buNone/>
            </a:pPr>
            <a:r>
              <a:rPr lang="en-US" dirty="0" smtClean="0"/>
              <a:t>    Date </a:t>
            </a:r>
            <a:r>
              <a:rPr lang="en-US" dirty="0" smtClean="0"/>
              <a:t>of payment.— For the purposes of these rules, “date of payment” </a:t>
            </a:r>
            <a:r>
              <a:rPr lang="en-US" dirty="0" smtClean="0"/>
              <a:t>shall be </a:t>
            </a:r>
            <a:r>
              <a:rPr lang="en-US" dirty="0" smtClean="0"/>
              <a:t>the </a:t>
            </a:r>
            <a:r>
              <a:rPr lang="en-US" dirty="0" smtClean="0"/>
              <a:t>earlier </a:t>
            </a:r>
            <a:r>
              <a:rPr lang="en-US" dirty="0" smtClean="0"/>
              <a:t>of the dates on which the payment is entered in the books of accounts or is credited to the bank account of the person liable to pay tax: </a:t>
            </a:r>
          </a:p>
          <a:p>
            <a:pPr>
              <a:buNone/>
            </a:pPr>
            <a:r>
              <a:rPr lang="en-US" dirty="0" smtClean="0"/>
              <a:t>    Provided </a:t>
            </a:r>
            <a:r>
              <a:rPr lang="en-US" dirty="0" smtClean="0"/>
              <a:t>that — </a:t>
            </a:r>
            <a:endParaRPr lang="en-US" dirty="0" smtClean="0"/>
          </a:p>
          <a:p>
            <a:pPr>
              <a:buNone/>
            </a:pPr>
            <a:r>
              <a:rPr lang="en-US" dirty="0" smtClean="0"/>
              <a:t>(A) the date of payment shall be the date of credit in the bank account when — </a:t>
            </a:r>
          </a:p>
          <a:p>
            <a:pPr>
              <a:buNone/>
            </a:pPr>
            <a:r>
              <a:rPr lang="en-US" dirty="0" smtClean="0"/>
              <a:t>(</a:t>
            </a:r>
            <a:r>
              <a:rPr lang="en-US" dirty="0" err="1" smtClean="0"/>
              <a:t>i</a:t>
            </a:r>
            <a:r>
              <a:rPr lang="en-US" dirty="0" smtClean="0"/>
              <a:t>) there is a change in effective rate of tax or when a service is taxed for the first time during the period between such entry in books of accounts and its credit in the bank account; and </a:t>
            </a:r>
          </a:p>
          <a:p>
            <a:pPr>
              <a:buNone/>
            </a:pPr>
            <a:r>
              <a:rPr lang="en-US" dirty="0" smtClean="0"/>
              <a:t>(ii) the credit in the bank account is after four working days from the date when there is change in effective rate of tax or a service is taxed for the first time; and </a:t>
            </a:r>
          </a:p>
          <a:p>
            <a:pPr>
              <a:buNone/>
            </a:pPr>
            <a:r>
              <a:rPr lang="en-US" dirty="0" smtClean="0"/>
              <a:t>(iii) the payment is made by way of an instrument which is credited to a bank account, </a:t>
            </a:r>
          </a:p>
          <a:p>
            <a:pPr>
              <a:buNone/>
            </a:pPr>
            <a:r>
              <a:rPr lang="en-US" dirty="0" smtClean="0"/>
              <a:t> </a:t>
            </a:r>
          </a:p>
          <a:p>
            <a:pPr>
              <a:buNone/>
            </a:pPr>
            <a:r>
              <a:rPr lang="en-US" dirty="0" smtClean="0"/>
              <a:t>(B) if any rule requires determination of the time or date of payment received, the expression “date of payment” shall be construed to mean such date on which the payment is received;‟.</a:t>
            </a:r>
          </a:p>
          <a:p>
            <a:endParaRPr lang="en-US" dirty="0"/>
          </a:p>
        </p:txBody>
      </p:sp>
      <p:sp>
        <p:nvSpPr>
          <p:cNvPr id="2" name="Title 1"/>
          <p:cNvSpPr>
            <a:spLocks noGrp="1"/>
          </p:cNvSpPr>
          <p:nvPr>
            <p:ph type="title"/>
          </p:nvPr>
        </p:nvSpPr>
        <p:spPr/>
        <p:txBody>
          <a:bodyPr>
            <a:normAutofit/>
          </a:bodyPr>
          <a:lstStyle/>
          <a:p>
            <a:r>
              <a:rPr lang="en-US" sz="3200" dirty="0" smtClean="0"/>
              <a:t>RULE 2A</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0"/>
            <a:ext cx="8991600" cy="5029200"/>
          </a:xfrm>
        </p:spPr>
        <p:txBody>
          <a:bodyPr>
            <a:normAutofit fontScale="70000" lnSpcReduction="20000"/>
          </a:bodyPr>
          <a:lstStyle/>
          <a:p>
            <a:pPr>
              <a:buNone/>
            </a:pPr>
            <a:r>
              <a:rPr lang="en-US" b="1" dirty="0" smtClean="0"/>
              <a:t>General Rule                                     </a:t>
            </a:r>
            <a:r>
              <a:rPr lang="en-US" b="1" dirty="0" smtClean="0"/>
              <a:t>Whichever </a:t>
            </a:r>
            <a:r>
              <a:rPr lang="en-US" b="1" dirty="0" smtClean="0"/>
              <a:t>is </a:t>
            </a:r>
            <a:r>
              <a:rPr lang="en-US" dirty="0" smtClean="0"/>
              <a:t>earlier</a:t>
            </a:r>
          </a:p>
          <a:p>
            <a:pPr>
              <a:buNone/>
            </a:pPr>
            <a:r>
              <a:rPr lang="en-US" dirty="0" smtClean="0"/>
              <a:t>    			</a:t>
            </a:r>
            <a:r>
              <a:rPr lang="en-US" dirty="0" smtClean="0"/>
              <a:t>payment </a:t>
            </a:r>
            <a:r>
              <a:rPr lang="en-US" dirty="0" smtClean="0"/>
              <a:t>is entered in the books </a:t>
            </a:r>
            <a:r>
              <a:rPr lang="en-US" dirty="0" smtClean="0"/>
              <a:t>of accounts</a:t>
            </a:r>
            <a:endParaRPr lang="en-US" dirty="0" smtClean="0"/>
          </a:p>
          <a:p>
            <a:pPr>
              <a:buNone/>
            </a:pPr>
            <a:r>
              <a:rPr lang="en-US" dirty="0" smtClean="0"/>
              <a:t>Date </a:t>
            </a:r>
            <a:r>
              <a:rPr lang="en-US" dirty="0" smtClean="0"/>
              <a:t>of payment =		</a:t>
            </a:r>
            <a:r>
              <a:rPr lang="en-US" b="1" dirty="0" smtClean="0"/>
              <a:t>	       or</a:t>
            </a:r>
            <a:endParaRPr lang="en-US" dirty="0" smtClean="0"/>
          </a:p>
          <a:p>
            <a:pPr>
              <a:buNone/>
            </a:pPr>
            <a:r>
              <a:rPr lang="en-US" b="1" dirty="0" smtClean="0"/>
              <a:t>		   </a:t>
            </a:r>
            <a:r>
              <a:rPr lang="en-US" b="1" dirty="0" smtClean="0"/>
              <a:t>        </a:t>
            </a:r>
            <a:r>
              <a:rPr lang="en-US" dirty="0" smtClean="0"/>
              <a:t>Credited </a:t>
            </a:r>
            <a:r>
              <a:rPr lang="en-US" dirty="0" smtClean="0"/>
              <a:t>to the bank account of the person liable to </a:t>
            </a:r>
            <a:r>
              <a:rPr lang="en-US" dirty="0" smtClean="0"/>
              <a:t>pay tax</a:t>
            </a:r>
            <a:endParaRPr lang="en-US" dirty="0" smtClean="0"/>
          </a:p>
          <a:p>
            <a:pPr>
              <a:buNone/>
            </a:pPr>
            <a:r>
              <a:rPr lang="en-US" dirty="0" smtClean="0"/>
              <a:t> </a:t>
            </a:r>
          </a:p>
          <a:p>
            <a:pPr>
              <a:buNone/>
            </a:pPr>
            <a:r>
              <a:rPr lang="en-US" b="1" dirty="0" smtClean="0"/>
              <a:t>Exception</a:t>
            </a:r>
          </a:p>
          <a:p>
            <a:pPr>
              <a:buNone/>
            </a:pPr>
            <a:r>
              <a:rPr lang="en-US" dirty="0" smtClean="0"/>
              <a:t>In case of  change in effective rate of tax or when a service is taxed </a:t>
            </a:r>
            <a:r>
              <a:rPr lang="en-US" dirty="0" smtClean="0"/>
              <a:t>for the first time</a:t>
            </a:r>
            <a:r>
              <a:rPr lang="en-US" dirty="0" smtClean="0"/>
              <a:t>		</a:t>
            </a:r>
          </a:p>
          <a:p>
            <a:pPr>
              <a:buNone/>
            </a:pPr>
            <a:r>
              <a:rPr lang="en-US" dirty="0" smtClean="0"/>
              <a:t>	    			  </a:t>
            </a:r>
            <a:r>
              <a:rPr lang="en-US" dirty="0" smtClean="0"/>
              <a:t>	Entry </a:t>
            </a:r>
            <a:r>
              <a:rPr lang="en-US" dirty="0" smtClean="0"/>
              <a:t>BEFORE amendment      				                		    And</a:t>
            </a:r>
          </a:p>
          <a:p>
            <a:pPr>
              <a:buNone/>
            </a:pPr>
            <a:r>
              <a:rPr lang="en-US" dirty="0" smtClean="0"/>
              <a:t>            			credit in the bank account     </a:t>
            </a:r>
          </a:p>
          <a:p>
            <a:pPr>
              <a:buNone/>
            </a:pPr>
            <a:r>
              <a:rPr lang="en-US" dirty="0" smtClean="0"/>
              <a:t>               			   after four working days	            </a:t>
            </a:r>
          </a:p>
          <a:p>
            <a:pPr>
              <a:buNone/>
            </a:pPr>
            <a:r>
              <a:rPr lang="en-US" b="1" dirty="0" smtClean="0"/>
              <a:t>                     		        </a:t>
            </a:r>
            <a:r>
              <a:rPr lang="en-US" b="1" dirty="0" smtClean="0"/>
              <a:t>	      From </a:t>
            </a:r>
            <a:r>
              <a:rPr lang="en-US" dirty="0" smtClean="0"/>
              <a:t>amendment		       	      </a:t>
            </a:r>
          </a:p>
          <a:p>
            <a:pPr>
              <a:buNone/>
            </a:pPr>
            <a:endParaRPr lang="en-US" dirty="0" smtClean="0"/>
          </a:p>
          <a:p>
            <a:pPr>
              <a:buNone/>
            </a:pPr>
            <a:r>
              <a:rPr lang="en-US" dirty="0" smtClean="0"/>
              <a:t>          			</a:t>
            </a:r>
            <a:endParaRPr lang="en-US" dirty="0" smtClean="0"/>
          </a:p>
          <a:p>
            <a:pPr>
              <a:buNone/>
            </a:pPr>
            <a:r>
              <a:rPr lang="en-US" dirty="0" smtClean="0"/>
              <a:t>	</a:t>
            </a:r>
            <a:r>
              <a:rPr lang="en-US" dirty="0" smtClean="0"/>
              <a:t>				</a:t>
            </a:r>
            <a:r>
              <a:rPr lang="en-US" dirty="0" smtClean="0"/>
              <a:t>Credit </a:t>
            </a:r>
            <a:r>
              <a:rPr lang="en-US" dirty="0" smtClean="0"/>
              <a:t>in bank Account date	 </a:t>
            </a:r>
            <a:endParaRPr lang="en-US" dirty="0"/>
          </a:p>
        </p:txBody>
      </p:sp>
      <p:sp>
        <p:nvSpPr>
          <p:cNvPr id="2" name="Title 1"/>
          <p:cNvSpPr>
            <a:spLocks noGrp="1"/>
          </p:cNvSpPr>
          <p:nvPr>
            <p:ph type="title"/>
          </p:nvPr>
        </p:nvSpPr>
        <p:spPr/>
        <p:txBody>
          <a:bodyPr>
            <a:normAutofit/>
          </a:bodyPr>
          <a:lstStyle/>
          <a:p>
            <a:r>
              <a:rPr lang="en-US" sz="3200" dirty="0" smtClean="0"/>
              <a:t>ANALYSIS OF RULE 2A</a:t>
            </a:r>
            <a:endParaRPr lang="en-US" sz="3200" dirty="0"/>
          </a:p>
        </p:txBody>
      </p:sp>
      <p:sp>
        <p:nvSpPr>
          <p:cNvPr id="8" name="Down Arrow 7"/>
          <p:cNvSpPr/>
          <p:nvPr/>
        </p:nvSpPr>
        <p:spPr>
          <a:xfrm>
            <a:off x="5029200" y="4953000"/>
            <a:ext cx="484632"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0"/>
            <a:ext cx="8686800" cy="5486400"/>
          </a:xfrm>
        </p:spPr>
        <p:txBody>
          <a:bodyPr>
            <a:normAutofit fontScale="55000" lnSpcReduction="20000"/>
          </a:bodyPr>
          <a:lstStyle/>
          <a:p>
            <a:pPr>
              <a:buNone/>
            </a:pPr>
            <a:r>
              <a:rPr lang="en-US" b="1" dirty="0" smtClean="0"/>
              <a:t>Determination of point of taxation</a:t>
            </a:r>
            <a:r>
              <a:rPr lang="en-US" dirty="0" smtClean="0"/>
              <a:t>.- For the purposes of these rules, unless otherwise provided, ‘point of taxation’ shall be,-</a:t>
            </a:r>
          </a:p>
          <a:p>
            <a:pPr>
              <a:buNone/>
            </a:pPr>
            <a:r>
              <a:rPr lang="en-US" dirty="0" smtClean="0"/>
              <a:t>(a) </a:t>
            </a:r>
            <a:r>
              <a:rPr lang="en-US" dirty="0" smtClean="0"/>
              <a:t>the </a:t>
            </a:r>
            <a:r>
              <a:rPr lang="en-US" dirty="0" smtClean="0"/>
              <a:t>time when the invoice for the service provided or to be provided is issued</a:t>
            </a:r>
            <a:r>
              <a:rPr lang="en-US" dirty="0" smtClean="0"/>
              <a:t>:</a:t>
            </a:r>
            <a:endParaRPr lang="en-US" dirty="0" smtClean="0"/>
          </a:p>
          <a:p>
            <a:pPr>
              <a:buNone/>
            </a:pPr>
            <a:r>
              <a:rPr lang="en-US" b="1" dirty="0" smtClean="0"/>
              <a:t>     </a:t>
            </a:r>
            <a:endParaRPr lang="en-US" b="1" dirty="0" smtClean="0"/>
          </a:p>
          <a:p>
            <a:pPr>
              <a:buNone/>
            </a:pPr>
            <a:r>
              <a:rPr lang="en-US" b="1" i="1" dirty="0" smtClean="0"/>
              <a:t>Provided</a:t>
            </a:r>
            <a:r>
              <a:rPr lang="en-US" dirty="0" smtClean="0"/>
              <a:t>  that where the invoice is not issued within the time period specified in rule 4A of the Service Tax Rules,1994, the point of taxation shall be the date of completion of provision of the service”;</a:t>
            </a:r>
          </a:p>
          <a:p>
            <a:pPr>
              <a:buNone/>
            </a:pPr>
            <a:r>
              <a:rPr lang="en-US" dirty="0" smtClean="0"/>
              <a:t> </a:t>
            </a:r>
          </a:p>
          <a:p>
            <a:pPr>
              <a:buNone/>
            </a:pPr>
            <a:r>
              <a:rPr lang="en-US" dirty="0" smtClean="0"/>
              <a:t>(b) </a:t>
            </a:r>
            <a:r>
              <a:rPr lang="en-US" dirty="0" smtClean="0"/>
              <a:t>in </a:t>
            </a:r>
            <a:r>
              <a:rPr lang="en-US" dirty="0" smtClean="0"/>
              <a:t>a case, where the person providing the service, receives a payment before the time specified in clause (a), the time, when he receives such payment, to the extent of such payment.</a:t>
            </a:r>
          </a:p>
          <a:p>
            <a:pPr>
              <a:buNone/>
            </a:pPr>
            <a:r>
              <a:rPr lang="en-US" dirty="0" smtClean="0"/>
              <a:t>Provided that for the purposes of clauses (a) and (b), — </a:t>
            </a:r>
          </a:p>
          <a:p>
            <a:pPr>
              <a:buNone/>
            </a:pPr>
            <a:r>
              <a:rPr lang="en-US" dirty="0" smtClean="0"/>
              <a:t>(</a:t>
            </a:r>
            <a:r>
              <a:rPr lang="en-US" dirty="0" err="1" smtClean="0"/>
              <a:t>i</a:t>
            </a:r>
            <a:r>
              <a:rPr lang="en-US" dirty="0" smtClean="0"/>
              <a:t>) in case of continuous supply of service where the provision of the whole or part of the service is determined periodically on the completion of an event in terms of a contract, which requires the receiver of service to make any payment to service provider, the date of completion of each such event as specified in the contract shall be deemed to be the date of completion of provision of service; </a:t>
            </a:r>
          </a:p>
          <a:p>
            <a:pPr>
              <a:buNone/>
            </a:pPr>
            <a:endParaRPr lang="en-US" dirty="0" smtClean="0"/>
          </a:p>
          <a:p>
            <a:pPr>
              <a:buNone/>
            </a:pPr>
            <a:r>
              <a:rPr lang="en-US" dirty="0" smtClean="0"/>
              <a:t>(</a:t>
            </a:r>
            <a:r>
              <a:rPr lang="en-US" dirty="0" smtClean="0"/>
              <a:t>ii) wherever the provider of taxable service receives a payment up to rupees one thousand in excess of the amount indicated in the invoice, the point of taxation to the extent of such excess amount, at the option of the provider of taxable service, shall be determined in accordance with the provisions of clause (a).” </a:t>
            </a:r>
          </a:p>
          <a:p>
            <a:pPr>
              <a:buNone/>
            </a:pPr>
            <a:r>
              <a:rPr lang="en-US" dirty="0" smtClean="0"/>
              <a:t> </a:t>
            </a:r>
            <a:r>
              <a:rPr lang="en-US" b="1" dirty="0" smtClean="0"/>
              <a:t> </a:t>
            </a:r>
            <a:endParaRPr lang="en-US" dirty="0" smtClean="0"/>
          </a:p>
          <a:p>
            <a:pPr>
              <a:buNone/>
            </a:pPr>
            <a:r>
              <a:rPr lang="en-US" b="1" dirty="0" smtClean="0"/>
              <a:t>Explanation</a:t>
            </a:r>
            <a:r>
              <a:rPr lang="en-US" dirty="0" smtClean="0"/>
              <a:t> .- For the purpose of this rule, wherever any advance by whatever name known, is received by the service provider towards the provision of taxable service, the point of taxation shall be the date of receipt of each such advance.”.</a:t>
            </a:r>
            <a:r>
              <a:rPr lang="en-IN" dirty="0" smtClean="0"/>
              <a:t> </a:t>
            </a:r>
            <a:endParaRPr lang="en-US" dirty="0" smtClean="0"/>
          </a:p>
          <a:p>
            <a:endParaRPr lang="en-US" dirty="0"/>
          </a:p>
        </p:txBody>
      </p:sp>
      <p:sp>
        <p:nvSpPr>
          <p:cNvPr id="2" name="Title 1"/>
          <p:cNvSpPr>
            <a:spLocks noGrp="1"/>
          </p:cNvSpPr>
          <p:nvPr>
            <p:ph type="title"/>
          </p:nvPr>
        </p:nvSpPr>
        <p:spPr>
          <a:xfrm>
            <a:off x="457200" y="274638"/>
            <a:ext cx="8229600" cy="868362"/>
          </a:xfrm>
        </p:spPr>
        <p:txBody>
          <a:bodyPr>
            <a:normAutofit/>
          </a:bodyPr>
          <a:lstStyle/>
          <a:p>
            <a:r>
              <a:rPr lang="en-US" sz="3200" dirty="0" smtClean="0"/>
              <a:t>RULE 3</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371600"/>
            <a:ext cx="8534400" cy="5105400"/>
          </a:xfrm>
        </p:spPr>
        <p:txBody>
          <a:bodyPr/>
          <a:lstStyle/>
          <a:p>
            <a:pPr>
              <a:buNone/>
            </a:pPr>
            <a:r>
              <a:rPr lang="en-US" b="1" dirty="0" smtClean="0"/>
              <a:t>Determination of point of taxation</a:t>
            </a:r>
            <a:endParaRPr lang="en-US" dirty="0" smtClean="0"/>
          </a:p>
          <a:p>
            <a:pPr>
              <a:buNone/>
            </a:pPr>
            <a:r>
              <a:rPr lang="en-US" dirty="0" smtClean="0"/>
              <a:t> </a:t>
            </a:r>
            <a:endParaRPr lang="en-US" dirty="0"/>
          </a:p>
        </p:txBody>
      </p:sp>
      <p:sp>
        <p:nvSpPr>
          <p:cNvPr id="2" name="Title 1"/>
          <p:cNvSpPr>
            <a:spLocks noGrp="1"/>
          </p:cNvSpPr>
          <p:nvPr>
            <p:ph type="title"/>
          </p:nvPr>
        </p:nvSpPr>
        <p:spPr>
          <a:xfrm>
            <a:off x="457200" y="274638"/>
            <a:ext cx="8229600" cy="868362"/>
          </a:xfrm>
        </p:spPr>
        <p:txBody>
          <a:bodyPr>
            <a:normAutofit/>
          </a:bodyPr>
          <a:lstStyle/>
          <a:p>
            <a:r>
              <a:rPr lang="en-US" sz="3200" dirty="0" smtClean="0"/>
              <a:t>ANALYSIS OF RULE 3</a:t>
            </a:r>
            <a:endParaRPr lang="en-US" sz="3200" dirty="0"/>
          </a:p>
        </p:txBody>
      </p:sp>
      <p:sp>
        <p:nvSpPr>
          <p:cNvPr id="6" name="Rectangle 5"/>
          <p:cNvSpPr/>
          <p:nvPr/>
        </p:nvSpPr>
        <p:spPr>
          <a:xfrm>
            <a:off x="609600" y="1905000"/>
            <a:ext cx="3581400" cy="1371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INVOICE ISSUED UNDER RULE 4A( WITHIN 30 DAYS* FROM THE DATE OF PAYMENT OR DATE OF COMPLETION OR EVENT**)</a:t>
            </a:r>
            <a:endParaRPr lang="en-US" dirty="0"/>
          </a:p>
        </p:txBody>
      </p:sp>
      <p:sp>
        <p:nvSpPr>
          <p:cNvPr id="7" name="Rectangle 6"/>
          <p:cNvSpPr/>
          <p:nvPr/>
        </p:nvSpPr>
        <p:spPr>
          <a:xfrm>
            <a:off x="685800" y="4191000"/>
            <a:ext cx="3581400" cy="1066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IF INVOICE ARE NOT ISSUE UNDER RULE 4A THEN DATE OF COMPLETION OR EVENT**</a:t>
            </a:r>
            <a:endParaRPr lang="en-US" dirty="0"/>
          </a:p>
        </p:txBody>
      </p:sp>
      <p:sp>
        <p:nvSpPr>
          <p:cNvPr id="9" name="Rectangle 8"/>
          <p:cNvSpPr/>
          <p:nvPr/>
        </p:nvSpPr>
        <p:spPr>
          <a:xfrm>
            <a:off x="5715000" y="2209800"/>
            <a:ext cx="2590800" cy="2819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DATE ON WHICH AMOUNT RECEVIED TO THE EXTENT </a:t>
            </a:r>
            <a:endParaRPr lang="en-US" dirty="0"/>
          </a:p>
        </p:txBody>
      </p:sp>
      <p:sp>
        <p:nvSpPr>
          <p:cNvPr id="10" name="Rectangle 9"/>
          <p:cNvSpPr/>
          <p:nvPr/>
        </p:nvSpPr>
        <p:spPr>
          <a:xfrm>
            <a:off x="1905000" y="3505200"/>
            <a:ext cx="838200" cy="381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OR</a:t>
            </a:r>
            <a:endParaRPr lang="en-US" dirty="0"/>
          </a:p>
        </p:txBody>
      </p:sp>
      <p:sp>
        <p:nvSpPr>
          <p:cNvPr id="12" name="Rectangle 11"/>
          <p:cNvSpPr/>
          <p:nvPr/>
        </p:nvSpPr>
        <p:spPr>
          <a:xfrm>
            <a:off x="4572000" y="2438400"/>
            <a:ext cx="914400" cy="2514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OR</a:t>
            </a:r>
            <a:endParaRPr lang="en-US" dirty="0"/>
          </a:p>
        </p:txBody>
      </p:sp>
      <p:sp>
        <p:nvSpPr>
          <p:cNvPr id="14" name="Right Brace 13"/>
          <p:cNvSpPr/>
          <p:nvPr/>
        </p:nvSpPr>
        <p:spPr>
          <a:xfrm>
            <a:off x="4191000" y="2743200"/>
            <a:ext cx="381000" cy="2057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6" name="Straight Connector 15"/>
          <p:cNvCxnSpPr/>
          <p:nvPr/>
        </p:nvCxnSpPr>
        <p:spPr>
          <a:xfrm>
            <a:off x="2362200" y="5334000"/>
            <a:ext cx="259080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flipV="1">
            <a:off x="5105400" y="5105400"/>
            <a:ext cx="2133600" cy="762000"/>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276600" y="5943600"/>
            <a:ext cx="3733800" cy="381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WHICHEVER IS EARILER=POT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None/>
            </a:pPr>
            <a:r>
              <a:rPr lang="en-US" sz="2400" dirty="0" smtClean="0"/>
              <a:t>     wherever the provider of taxable service </a:t>
            </a:r>
            <a:r>
              <a:rPr lang="en-US" sz="2400" b="1" dirty="0" smtClean="0"/>
              <a:t>receives a payment</a:t>
            </a:r>
            <a:r>
              <a:rPr lang="en-US" sz="2400" dirty="0" smtClean="0"/>
              <a:t> </a:t>
            </a:r>
            <a:r>
              <a:rPr lang="en-US" sz="2400" b="1" dirty="0" smtClean="0"/>
              <a:t>up to rupees</a:t>
            </a:r>
            <a:r>
              <a:rPr lang="en-US" sz="2400" dirty="0" smtClean="0"/>
              <a:t> </a:t>
            </a:r>
            <a:r>
              <a:rPr lang="en-US" sz="2400" b="1" dirty="0" smtClean="0"/>
              <a:t>one thousand in excess</a:t>
            </a:r>
            <a:r>
              <a:rPr lang="en-US" sz="2400" dirty="0" smtClean="0"/>
              <a:t> of the </a:t>
            </a:r>
            <a:r>
              <a:rPr lang="en-US" sz="2400" b="1" dirty="0" smtClean="0"/>
              <a:t>amount indicated in the invoice</a:t>
            </a:r>
            <a:r>
              <a:rPr lang="en-US" sz="2400" dirty="0" smtClean="0"/>
              <a:t>, the point of taxation to the extent of such excess amount, at the option of the provider of taxable service, shall be determined in accordance with </a:t>
            </a:r>
            <a:r>
              <a:rPr lang="en-US" sz="2400" b="1" dirty="0" smtClean="0"/>
              <a:t>RULE 3 OR PAYMENT RECEVIED BASIS</a:t>
            </a:r>
            <a:r>
              <a:rPr lang="en-US" sz="2400" dirty="0" smtClean="0"/>
              <a:t>.” </a:t>
            </a:r>
          </a:p>
          <a:p>
            <a:pPr>
              <a:buNone/>
            </a:pPr>
            <a:r>
              <a:rPr lang="en-US" sz="2400" dirty="0" smtClean="0"/>
              <a:t> </a:t>
            </a:r>
          </a:p>
          <a:p>
            <a:pPr>
              <a:buNone/>
            </a:pPr>
            <a:endParaRPr lang="en-US" sz="2400" dirty="0" smtClean="0"/>
          </a:p>
          <a:p>
            <a:pPr>
              <a:buNone/>
            </a:pPr>
            <a:endParaRPr lang="en-US" sz="2400" dirty="0" smtClean="0"/>
          </a:p>
          <a:p>
            <a:pPr>
              <a:buNone/>
            </a:pPr>
            <a:r>
              <a:rPr lang="en-US" sz="2400" dirty="0" smtClean="0"/>
              <a:t>*   45 DAYS SHALL BE CONSIDERED IN CASE OF BANKING AND FINANCIAL INSTIUTAION INSTEAD OF 30 DAYS</a:t>
            </a:r>
          </a:p>
          <a:p>
            <a:pPr>
              <a:buNone/>
            </a:pPr>
            <a:r>
              <a:rPr lang="en-US" sz="2400" dirty="0" smtClean="0"/>
              <a:t>** THE COMPLETION OF AN EVENT SHALL BE CONSIDERED IN CASE OF CONTINUOUS SUPPLY OF SERVICE</a:t>
            </a:r>
          </a:p>
        </p:txBody>
      </p:sp>
      <p:sp>
        <p:nvSpPr>
          <p:cNvPr id="2" name="Title 1"/>
          <p:cNvSpPr>
            <a:spLocks noGrp="1"/>
          </p:cNvSpPr>
          <p:nvPr>
            <p:ph type="title"/>
          </p:nvPr>
        </p:nvSpPr>
        <p:spPr>
          <a:xfrm>
            <a:off x="457200" y="274638"/>
            <a:ext cx="8229600" cy="944562"/>
          </a:xfrm>
        </p:spPr>
        <p:txBody>
          <a:bodyPr>
            <a:normAutofit/>
          </a:bodyPr>
          <a:lstStyle/>
          <a:p>
            <a:r>
              <a:rPr lang="en-US" sz="3200" dirty="0" smtClean="0"/>
              <a:t>CONT. RULE 3</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610600" cy="5715000"/>
          </a:xfrm>
        </p:spPr>
        <p:txBody>
          <a:bodyPr>
            <a:noAutofit/>
          </a:bodyPr>
          <a:lstStyle/>
          <a:p>
            <a:pPr>
              <a:buNone/>
            </a:pPr>
            <a:r>
              <a:rPr lang="en-US" sz="1200" b="1" dirty="0" smtClean="0"/>
              <a:t>Determination of point of taxation in case of change in effective rate of  tax - </a:t>
            </a:r>
            <a:r>
              <a:rPr lang="en-US" sz="1200" dirty="0" smtClean="0"/>
              <a:t>Notwithstanding anything contained in rule 3, the point of taxation in cases where there is a change in effective rate of  tax in respect of a service, shall be determined in the following manner, namely:-</a:t>
            </a:r>
          </a:p>
          <a:p>
            <a:pPr>
              <a:buNone/>
            </a:pPr>
            <a:r>
              <a:rPr lang="en-US" sz="1200" dirty="0" smtClean="0"/>
              <a:t> </a:t>
            </a:r>
          </a:p>
          <a:p>
            <a:pPr>
              <a:buNone/>
            </a:pPr>
            <a:r>
              <a:rPr lang="en-US" sz="1200" dirty="0" smtClean="0"/>
              <a:t>(a)     in case a taxable service has been provided before the change in effective rate of tax,-</a:t>
            </a:r>
          </a:p>
          <a:p>
            <a:pPr>
              <a:buNone/>
            </a:pPr>
            <a:r>
              <a:rPr lang="en-US" sz="1200" dirty="0" smtClean="0"/>
              <a:t>(</a:t>
            </a:r>
            <a:r>
              <a:rPr lang="en-US" sz="1200" dirty="0" err="1" smtClean="0"/>
              <a:t>i</a:t>
            </a:r>
            <a:r>
              <a:rPr lang="en-US" sz="1200" dirty="0" smtClean="0"/>
              <a:t>)   where the invoice for the same has been issued and the payment received after the change in effective rate of  tax, the point of taxation shall be date of payment or issuing of invoice, whichever is earlier; or</a:t>
            </a:r>
          </a:p>
          <a:p>
            <a:pPr>
              <a:buNone/>
            </a:pPr>
            <a:r>
              <a:rPr lang="en-US" sz="1200" dirty="0" smtClean="0"/>
              <a:t>(ii)  where the invoice has also been issued prior to change in effective rate of  tax but the payment is received after the change in effective rate of  tax, the point of taxation shall be the date of issuing of invoice; or</a:t>
            </a:r>
          </a:p>
          <a:p>
            <a:pPr>
              <a:buNone/>
            </a:pPr>
            <a:r>
              <a:rPr lang="en-US" sz="1200" dirty="0" smtClean="0"/>
              <a:t>(iii)  where the payment is also received before the change in effective rate of  tax, but the invoice for the same has been issued after the change in effective rate of  tax, the point of taxation shall be the date of payment;</a:t>
            </a:r>
          </a:p>
          <a:p>
            <a:pPr>
              <a:buNone/>
            </a:pPr>
            <a:r>
              <a:rPr lang="en-US" sz="1200" dirty="0" smtClean="0"/>
              <a:t> </a:t>
            </a:r>
          </a:p>
          <a:p>
            <a:pPr>
              <a:buNone/>
            </a:pPr>
            <a:r>
              <a:rPr lang="en-US" sz="1200" dirty="0" smtClean="0"/>
              <a:t>(b)  in case a taxable service has been provided after the change in effective rate of  tax,-</a:t>
            </a:r>
          </a:p>
          <a:p>
            <a:pPr>
              <a:buNone/>
            </a:pPr>
            <a:r>
              <a:rPr lang="en-US" sz="1200" dirty="0" smtClean="0"/>
              <a:t>(</a:t>
            </a:r>
            <a:r>
              <a:rPr lang="en-US" sz="1200" dirty="0" err="1" smtClean="0"/>
              <a:t>i</a:t>
            </a:r>
            <a:r>
              <a:rPr lang="en-US" sz="1200" dirty="0" smtClean="0"/>
              <a:t>)  where the payment for the invoice is also made after the change in effective rate of  tax but the invoice has been issued prior to the change in effective rate of  tax, the point of taxation shall be the date of payment; or</a:t>
            </a:r>
          </a:p>
          <a:p>
            <a:pPr>
              <a:buNone/>
            </a:pPr>
            <a:r>
              <a:rPr lang="en-US" sz="1200" dirty="0" smtClean="0"/>
              <a:t>(ii)  where the invoice has been issued and the payment for the invoice received before the change in effective rate of  tax, the point of taxation shall be the date of receipt of payment or date of issuance of invoice, whichever is earlier; or</a:t>
            </a:r>
          </a:p>
          <a:p>
            <a:pPr>
              <a:buNone/>
            </a:pPr>
            <a:r>
              <a:rPr lang="en-US" sz="1200" dirty="0" smtClean="0"/>
              <a:t>(iii)  where the invoice has also been raised after the change in effective rate of  tax  but the payment has been received before the change in effective rate of  tax , the point of taxation shall be date of issuing of invoice</a:t>
            </a:r>
            <a:r>
              <a:rPr lang="en-US" sz="1400" dirty="0" smtClean="0"/>
              <a:t>.</a:t>
            </a:r>
            <a:endParaRPr lang="en-US" sz="1400" dirty="0"/>
          </a:p>
        </p:txBody>
      </p:sp>
      <p:sp>
        <p:nvSpPr>
          <p:cNvPr id="2" name="Title 1"/>
          <p:cNvSpPr>
            <a:spLocks noGrp="1"/>
          </p:cNvSpPr>
          <p:nvPr>
            <p:ph type="title"/>
          </p:nvPr>
        </p:nvSpPr>
        <p:spPr>
          <a:xfrm>
            <a:off x="457200" y="274638"/>
            <a:ext cx="8229600" cy="944562"/>
          </a:xfrm>
        </p:spPr>
        <p:txBody>
          <a:bodyPr>
            <a:normAutofit/>
          </a:bodyPr>
          <a:lstStyle/>
          <a:p>
            <a:r>
              <a:rPr lang="en-US" sz="3200" dirty="0" smtClean="0"/>
              <a:t>RULE 4</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1600" b="1" dirty="0" smtClean="0"/>
              <a:t>Determination of point of taxation in case of change in effective rate of  tax</a:t>
            </a:r>
            <a:r>
              <a:rPr lang="en-US" sz="1600" dirty="0" smtClean="0"/>
              <a:t>      </a:t>
            </a:r>
          </a:p>
          <a:p>
            <a:pPr>
              <a:buNone/>
            </a:pPr>
            <a:endParaRPr lang="en-US" sz="1600" dirty="0" smtClean="0"/>
          </a:p>
          <a:p>
            <a:pPr>
              <a:buNone/>
            </a:pPr>
            <a:r>
              <a:rPr lang="en-US" sz="1600" dirty="0" smtClean="0"/>
              <a:t>       WHERE TWO EVENTS ARE HAPPENED - WHICHEVER IS EARLIER BUT IGNORE DATE OF COMPLETION</a:t>
            </a:r>
          </a:p>
          <a:p>
            <a:pPr>
              <a:buNone/>
            </a:pPr>
            <a:r>
              <a:rPr lang="en-US" sz="1600" dirty="0" smtClean="0"/>
              <a:t>	</a:t>
            </a:r>
            <a:r>
              <a:rPr lang="hi-IN" sz="1600" dirty="0" smtClean="0"/>
              <a:t>जहां दो घटनाओं हुआ - जो भी पहले हो, लेकिन </a:t>
            </a:r>
            <a:r>
              <a:rPr lang="en-US" sz="1600" dirty="0" smtClean="0"/>
              <a:t>DATE OF SERVICE PROVIDED KO INGNORE KARO</a:t>
            </a:r>
          </a:p>
          <a:p>
            <a:pPr>
              <a:buNone/>
            </a:pPr>
            <a:endParaRPr lang="en-US" sz="1600" dirty="0" smtClean="0"/>
          </a:p>
          <a:p>
            <a:pPr>
              <a:buNone/>
            </a:pPr>
            <a:r>
              <a:rPr lang="en-US" sz="1600" dirty="0" smtClean="0"/>
              <a:t> </a:t>
            </a:r>
            <a:r>
              <a:rPr lang="en-US" sz="1600" b="1" dirty="0" smtClean="0"/>
              <a:t>EVENTS </a:t>
            </a:r>
            <a:r>
              <a:rPr lang="en-US" sz="1600" b="1" dirty="0" smtClean="0"/>
              <a:t>MEANS</a:t>
            </a:r>
          </a:p>
          <a:p>
            <a:pPr>
              <a:buNone/>
            </a:pPr>
            <a:r>
              <a:rPr lang="en-US" sz="1600" dirty="0" smtClean="0"/>
              <a:t>1.     </a:t>
            </a:r>
            <a:r>
              <a:rPr lang="en-US" sz="1600" dirty="0" smtClean="0"/>
              <a:t> DATE </a:t>
            </a:r>
            <a:r>
              <a:rPr lang="en-US" sz="1600" dirty="0" smtClean="0"/>
              <a:t>OF PAYMENT</a:t>
            </a:r>
          </a:p>
          <a:p>
            <a:pPr marL="452628" indent="-342900">
              <a:buNone/>
            </a:pPr>
            <a:r>
              <a:rPr lang="en-US" sz="1600" dirty="0" smtClean="0"/>
              <a:t>2.	    DATE </a:t>
            </a:r>
            <a:r>
              <a:rPr lang="en-US" sz="1600" dirty="0" smtClean="0"/>
              <a:t>OF </a:t>
            </a:r>
            <a:r>
              <a:rPr lang="en-US" sz="1600" dirty="0" smtClean="0"/>
              <a:t>INVOICE</a:t>
            </a:r>
          </a:p>
          <a:p>
            <a:pPr>
              <a:buNone/>
            </a:pPr>
            <a:r>
              <a:rPr lang="en-US" sz="1600" dirty="0" smtClean="0"/>
              <a:t>3.	      DATE </a:t>
            </a:r>
            <a:r>
              <a:rPr lang="en-US" sz="1600" dirty="0" smtClean="0"/>
              <a:t>OF SERVICE PROVIDED (DATE OF COMPLETION)</a:t>
            </a:r>
          </a:p>
          <a:p>
            <a:pPr>
              <a:buNone/>
            </a:pPr>
            <a:endParaRPr lang="en-US" sz="1600" dirty="0" smtClean="0"/>
          </a:p>
          <a:p>
            <a:pPr>
              <a:buNone/>
            </a:pPr>
            <a:r>
              <a:rPr lang="en-US" sz="1600" b="1" dirty="0" smtClean="0"/>
              <a:t>EXAMPLES IN NEXT PAGE</a:t>
            </a:r>
            <a:endParaRPr lang="en-US" sz="1600" b="1" dirty="0"/>
          </a:p>
        </p:txBody>
      </p:sp>
      <p:sp>
        <p:nvSpPr>
          <p:cNvPr id="2" name="Title 1"/>
          <p:cNvSpPr>
            <a:spLocks noGrp="1"/>
          </p:cNvSpPr>
          <p:nvPr>
            <p:ph type="title"/>
          </p:nvPr>
        </p:nvSpPr>
        <p:spPr/>
        <p:txBody>
          <a:bodyPr>
            <a:normAutofit/>
          </a:bodyPr>
          <a:lstStyle/>
          <a:p>
            <a:r>
              <a:rPr lang="en-US" sz="3200" dirty="0" smtClean="0"/>
              <a:t>ANALYSIS OF RULE 4</a:t>
            </a:r>
            <a:endParaRPr lang="en-US" sz="3200" dirty="0"/>
          </a:p>
        </p:txBody>
      </p:sp>
      <p:sp>
        <p:nvSpPr>
          <p:cNvPr id="4" name="5-Point Star 3"/>
          <p:cNvSpPr/>
          <p:nvPr/>
        </p:nvSpPr>
        <p:spPr>
          <a:xfrm>
            <a:off x="609600" y="2209800"/>
            <a:ext cx="2286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251</TotalTime>
  <Words>686</Words>
  <Application>Microsoft Office PowerPoint</Application>
  <PresentationFormat>On-screen Show (4:3)</PresentationFormat>
  <Paragraphs>239</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Concourse</vt:lpstr>
      <vt:lpstr>POINT OF TAX RULES</vt:lpstr>
      <vt:lpstr>Point of Taxation Rules</vt:lpstr>
      <vt:lpstr>RULE 2A</vt:lpstr>
      <vt:lpstr>ANALYSIS OF RULE 2A</vt:lpstr>
      <vt:lpstr>RULE 3</vt:lpstr>
      <vt:lpstr>ANALYSIS OF RULE 3</vt:lpstr>
      <vt:lpstr>CONT. RULE 3</vt:lpstr>
      <vt:lpstr>RULE 4</vt:lpstr>
      <vt:lpstr>ANALYSIS OF RULE 4</vt:lpstr>
      <vt:lpstr>CONT. ANALYSIS OF RULE 4</vt:lpstr>
      <vt:lpstr>CONT. ANALYSIS OF RULE 4</vt:lpstr>
      <vt:lpstr>RULE 5</vt:lpstr>
      <vt:lpstr>ANALYSIS OF RULE 5</vt:lpstr>
      <vt:lpstr>RULE 6</vt:lpstr>
      <vt:lpstr>RULE 7</vt:lpstr>
      <vt:lpstr>CONT. RULE-7</vt:lpstr>
      <vt:lpstr>ANALYSIS OF RULE 7</vt:lpstr>
      <vt:lpstr>CONT. ANALSIS OF RULE 7</vt:lpstr>
      <vt:lpstr>CONT. ANALYSIS OF RULE 7</vt:lpstr>
      <vt:lpstr>RULE - 8</vt:lpstr>
      <vt:lpstr>ANALYSIS OF RULE - 8</vt:lpstr>
      <vt:lpstr>RULE – 8A</vt:lpstr>
      <vt:lpstr>OTHER RULES</vt:lpstr>
      <vt:lpstr>CONT. OTHER RULE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POINT OF TAX RULES</dc:title>
  <dc:creator>NITIN GUPTA</dc:creator>
  <cp:lastModifiedBy>NITIN GUPTA</cp:lastModifiedBy>
  <cp:revision>32</cp:revision>
  <dcterms:created xsi:type="dcterms:W3CDTF">2006-08-16T00:00:00Z</dcterms:created>
  <dcterms:modified xsi:type="dcterms:W3CDTF">2012-12-23T16:37:05Z</dcterms:modified>
</cp:coreProperties>
</file>