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7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3621E8E-83E1-4B09-9568-06C2A072C663}" type="datetimeFigureOut">
              <a:rPr lang="en-IN" smtClean="0"/>
              <a:t>22-07-2014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AD0BE2F-95C0-49A7-BE03-0AD106FD0551}" type="slidenum">
              <a:rPr lang="en-IN" smtClean="0"/>
              <a:t>‹#›</a:t>
            </a:fld>
            <a:endParaRPr lang="en-IN"/>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621E8E-83E1-4B09-9568-06C2A072C663}" type="datetimeFigureOut">
              <a:rPr lang="en-IN" smtClean="0"/>
              <a:t>22-07-2014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AD0BE2F-95C0-49A7-BE03-0AD106FD0551}"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621E8E-83E1-4B09-9568-06C2A072C663}" type="datetimeFigureOut">
              <a:rPr lang="en-IN" smtClean="0"/>
              <a:t>22-07-2014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AD0BE2F-95C0-49A7-BE03-0AD106FD0551}"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621E8E-83E1-4B09-9568-06C2A072C663}" type="datetimeFigureOut">
              <a:rPr lang="en-IN" smtClean="0"/>
              <a:t>22-07-2014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AD0BE2F-95C0-49A7-BE03-0AD106FD0551}"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621E8E-83E1-4B09-9568-06C2A072C663}" type="datetimeFigureOut">
              <a:rPr lang="en-IN" smtClean="0"/>
              <a:t>22-07-2014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AD0BE2F-95C0-49A7-BE03-0AD106FD0551}" type="slidenum">
              <a:rPr lang="en-IN" smtClean="0"/>
              <a:t>‹#›</a:t>
            </a:fld>
            <a:endParaRPr lang="en-IN"/>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3621E8E-83E1-4B09-9568-06C2A072C663}" type="datetimeFigureOut">
              <a:rPr lang="en-IN" smtClean="0"/>
              <a:t>22-07-2014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AD0BE2F-95C0-49A7-BE03-0AD106FD0551}"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3621E8E-83E1-4B09-9568-06C2A072C663}" type="datetimeFigureOut">
              <a:rPr lang="en-IN" smtClean="0"/>
              <a:t>22-07-2014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AD0BE2F-95C0-49A7-BE03-0AD106FD0551}" type="slidenum">
              <a:rPr lang="en-IN" smtClean="0"/>
              <a:t>‹#›</a:t>
            </a:fld>
            <a:endParaRPr lang="en-IN"/>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621E8E-83E1-4B09-9568-06C2A072C663}" type="datetimeFigureOut">
              <a:rPr lang="en-IN" smtClean="0"/>
              <a:t>22-07-2014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AD0BE2F-95C0-49A7-BE03-0AD106FD0551}"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621E8E-83E1-4B09-9568-06C2A072C663}" type="datetimeFigureOut">
              <a:rPr lang="en-IN" smtClean="0"/>
              <a:t>22-07-2014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AD0BE2F-95C0-49A7-BE03-0AD106FD0551}"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621E8E-83E1-4B09-9568-06C2A072C663}" type="datetimeFigureOut">
              <a:rPr lang="en-IN" smtClean="0"/>
              <a:t>22-07-2014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AD0BE2F-95C0-49A7-BE03-0AD106FD0551}" type="slidenum">
              <a:rPr lang="en-IN" smtClean="0"/>
              <a:t>‹#›</a:t>
            </a:fld>
            <a:endParaRPr lang="en-IN"/>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621E8E-83E1-4B09-9568-06C2A072C663}" type="datetimeFigureOut">
              <a:rPr lang="en-IN" smtClean="0"/>
              <a:t>22-07-2014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AD0BE2F-95C0-49A7-BE03-0AD106FD0551}"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3621E8E-83E1-4B09-9568-06C2A072C663}" type="datetimeFigureOut">
              <a:rPr lang="en-IN" smtClean="0"/>
              <a:t>22-07-2014</a:t>
            </a:fld>
            <a:endParaRPr lang="en-IN"/>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IN"/>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7AD0BE2F-95C0-49A7-BE03-0AD106FD0551}"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facebook.com/infodipen" TargetMode="External"/><Relationship Id="rId2" Type="http://schemas.openxmlformats.org/officeDocument/2006/relationships/hyperlink" Target="http://www.slideshare.net/DipendraPrasadPoudel"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066801"/>
            <a:ext cx="8458200" cy="2209800"/>
          </a:xfrm>
        </p:spPr>
        <p:txBody>
          <a:bodyPr/>
          <a:lstStyle/>
          <a:p>
            <a:r>
              <a:rPr lang="en-US" sz="4000" b="1" dirty="0" smtClean="0">
                <a:solidFill>
                  <a:schemeClr val="tx1"/>
                </a:solidFill>
              </a:rPr>
              <a:t>SA 580 </a:t>
            </a:r>
            <a:r>
              <a:rPr lang="en-US" sz="4000" dirty="0" smtClean="0">
                <a:solidFill>
                  <a:schemeClr val="tx1"/>
                </a:solidFill>
              </a:rPr>
              <a:t/>
            </a:r>
            <a:br>
              <a:rPr lang="en-US" sz="4000" dirty="0" smtClean="0">
                <a:solidFill>
                  <a:schemeClr val="tx1"/>
                </a:solidFill>
              </a:rPr>
            </a:br>
            <a:r>
              <a:rPr lang="en-US" sz="4000" dirty="0" smtClean="0">
                <a:solidFill>
                  <a:schemeClr val="tx1"/>
                </a:solidFill>
              </a:rPr>
              <a:t>Written  Representations</a:t>
            </a:r>
            <a:endParaRPr lang="en-IN" sz="4000" dirty="0">
              <a:solidFill>
                <a:schemeClr val="tx1"/>
              </a:solidFill>
            </a:endParaRPr>
          </a:p>
        </p:txBody>
      </p:sp>
      <p:sp>
        <p:nvSpPr>
          <p:cNvPr id="3" name="Subtitle 2"/>
          <p:cNvSpPr>
            <a:spLocks noGrp="1"/>
          </p:cNvSpPr>
          <p:nvPr>
            <p:ph type="subTitle" idx="1"/>
          </p:nvPr>
        </p:nvSpPr>
        <p:spPr>
          <a:xfrm>
            <a:off x="4572000" y="3962400"/>
            <a:ext cx="4191000" cy="1447800"/>
          </a:xfrm>
        </p:spPr>
        <p:txBody>
          <a:bodyPr/>
          <a:lstStyle/>
          <a:p>
            <a:r>
              <a:rPr lang="en-US" dirty="0" smtClean="0"/>
              <a:t>Prepared and presented </a:t>
            </a:r>
            <a:r>
              <a:rPr lang="en-US" dirty="0" smtClean="0"/>
              <a:t>by:</a:t>
            </a:r>
          </a:p>
          <a:p>
            <a:r>
              <a:rPr lang="en-US" dirty="0" smtClean="0"/>
              <a:t>Dipendra Prasad Poudel</a:t>
            </a:r>
          </a:p>
          <a:p>
            <a:r>
              <a:rPr lang="en-US" dirty="0" smtClean="0"/>
              <a:t>mailfordipendra@gmail.com</a:t>
            </a:r>
            <a:endParaRPr lang="en-US" dirty="0" smtClean="0"/>
          </a:p>
        </p:txBody>
      </p:sp>
    </p:spTree>
    <p:extLst>
      <p:ext uri="{BB962C8B-B14F-4D97-AF65-F5344CB8AC3E}">
        <p14:creationId xmlns:p14="http://schemas.microsoft.com/office/powerpoint/2010/main" val="2391924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if matter remains unresolved ???</a:t>
            </a:r>
            <a:endParaRPr lang="en-IN" dirty="0"/>
          </a:p>
        </p:txBody>
      </p:sp>
      <p:sp>
        <p:nvSpPr>
          <p:cNvPr id="3" name="Content Placeholder 2"/>
          <p:cNvSpPr>
            <a:spLocks noGrp="1"/>
          </p:cNvSpPr>
          <p:nvPr>
            <p:ph idx="1"/>
          </p:nvPr>
        </p:nvSpPr>
        <p:spPr/>
        <p:txBody>
          <a:bodyPr/>
          <a:lstStyle/>
          <a:p>
            <a:r>
              <a:rPr lang="en-US" dirty="0"/>
              <a:t>If the matter remains unresolved and the auditor considers representation are not reliable</a:t>
            </a:r>
            <a:r>
              <a:rPr lang="en-US" dirty="0" smtClean="0"/>
              <a:t>,</a:t>
            </a:r>
          </a:p>
          <a:p>
            <a:pPr marL="0" indent="0">
              <a:buNone/>
            </a:pPr>
            <a:endParaRPr lang="en-US" dirty="0" smtClean="0"/>
          </a:p>
          <a:p>
            <a:r>
              <a:rPr lang="en-US" dirty="0" smtClean="0"/>
              <a:t> </a:t>
            </a:r>
            <a:r>
              <a:rPr lang="en-US" dirty="0"/>
              <a:t>the auditor </a:t>
            </a:r>
            <a:r>
              <a:rPr lang="en-US" dirty="0">
                <a:solidFill>
                  <a:schemeClr val="tx2"/>
                </a:solidFill>
                <a:latin typeface="AR CENA" pitchFamily="2" charset="0"/>
              </a:rPr>
              <a:t>shall take appropriate actions, including determining the possible effect on the opinion in the auditors report in accordance to SA 705</a:t>
            </a:r>
            <a:endParaRPr lang="en-IN" dirty="0">
              <a:solidFill>
                <a:schemeClr val="tx2"/>
              </a:solidFill>
              <a:latin typeface="AR CENA" pitchFamily="2" charset="0"/>
            </a:endParaRPr>
          </a:p>
          <a:p>
            <a:endParaRPr lang="en-IN" dirty="0">
              <a:latin typeface="AR CENA" pitchFamily="2" charset="0"/>
            </a:endParaRPr>
          </a:p>
        </p:txBody>
      </p:sp>
    </p:spTree>
    <p:extLst>
      <p:ext uri="{BB962C8B-B14F-4D97-AF65-F5344CB8AC3E}">
        <p14:creationId xmlns:p14="http://schemas.microsoft.com/office/powerpoint/2010/main" val="284994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if representations are not provided ?</a:t>
            </a:r>
            <a:endParaRPr lang="en-IN" dirty="0"/>
          </a:p>
        </p:txBody>
      </p:sp>
      <p:sp>
        <p:nvSpPr>
          <p:cNvPr id="3" name="Content Placeholder 2"/>
          <p:cNvSpPr>
            <a:spLocks noGrp="1"/>
          </p:cNvSpPr>
          <p:nvPr>
            <p:ph idx="1"/>
          </p:nvPr>
        </p:nvSpPr>
        <p:spPr/>
        <p:txBody>
          <a:bodyPr/>
          <a:lstStyle/>
          <a:p>
            <a:r>
              <a:rPr lang="en-US" dirty="0" smtClean="0"/>
              <a:t>If the management doesn’t provide the written representation then ;</a:t>
            </a:r>
          </a:p>
          <a:p>
            <a:pPr marL="457200" indent="-457200">
              <a:buAutoNum type="alphaLcParenR"/>
            </a:pPr>
            <a:r>
              <a:rPr lang="en-US" dirty="0" smtClean="0"/>
              <a:t>Discuss the matter with management</a:t>
            </a:r>
          </a:p>
          <a:p>
            <a:pPr marL="457200" indent="-457200">
              <a:buAutoNum type="alphaLcParenR"/>
            </a:pPr>
            <a:r>
              <a:rPr lang="en-US" dirty="0" smtClean="0"/>
              <a:t>Re-evaluate the integrity of management and evaluate the effect that this may have on the reliability of representation and audit evidence in general;</a:t>
            </a:r>
          </a:p>
          <a:p>
            <a:pPr marL="457200" indent="-457200">
              <a:buAutoNum type="alphaLcParenR"/>
            </a:pPr>
            <a:r>
              <a:rPr lang="en-US" dirty="0" smtClean="0"/>
              <a:t>Take appropriate actions, including determining the possible effect on the opinion in the auditors report in accordance with SA 705 </a:t>
            </a:r>
            <a:endParaRPr lang="en-IN" dirty="0"/>
          </a:p>
        </p:txBody>
      </p:sp>
    </p:spTree>
    <p:extLst>
      <p:ext uri="{BB962C8B-B14F-4D97-AF65-F5344CB8AC3E}">
        <p14:creationId xmlns:p14="http://schemas.microsoft.com/office/powerpoint/2010/main" val="2389952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390633"/>
            <a:ext cx="4495800" cy="8097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Thank you</a:t>
            </a:r>
          </a:p>
          <a:p>
            <a:pPr algn="ct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Happy Reading</a:t>
            </a:r>
            <a:endParaRPr lang="en-IN"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Rectangle 2"/>
          <p:cNvSpPr/>
          <p:nvPr/>
        </p:nvSpPr>
        <p:spPr>
          <a:xfrm>
            <a:off x="1828800" y="3657600"/>
            <a:ext cx="6324600" cy="2209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For more presentations in PowerPoint </a:t>
            </a:r>
          </a:p>
          <a:p>
            <a:pPr algn="ctr"/>
            <a:r>
              <a:rPr lang="en-US" b="1" dirty="0" smtClean="0"/>
              <a:t>Follow in </a:t>
            </a:r>
            <a:r>
              <a:rPr lang="en-US" b="1" dirty="0" err="1" smtClean="0"/>
              <a:t>slideShare</a:t>
            </a:r>
            <a:endParaRPr lang="en-US" b="1" dirty="0" smtClean="0"/>
          </a:p>
          <a:p>
            <a:pPr algn="ctr"/>
            <a:r>
              <a:rPr lang="en-US" dirty="0" smtClean="0">
                <a:hlinkClick r:id="rId2"/>
              </a:rPr>
              <a:t>click here to get more contents on </a:t>
            </a:r>
            <a:r>
              <a:rPr lang="en-US" dirty="0" err="1" smtClean="0">
                <a:hlinkClick r:id="rId2"/>
              </a:rPr>
              <a:t>slideshare</a:t>
            </a:r>
            <a:endParaRPr lang="en-US" dirty="0" smtClean="0"/>
          </a:p>
          <a:p>
            <a:pPr algn="ctr"/>
            <a:r>
              <a:rPr lang="en-US" dirty="0" smtClean="0">
                <a:hlinkClick r:id="rId3"/>
              </a:rPr>
              <a:t>click here to get connected through </a:t>
            </a:r>
            <a:r>
              <a:rPr lang="en-US" dirty="0" err="1" smtClean="0">
                <a:hlinkClick r:id="rId3"/>
              </a:rPr>
              <a:t>facebook</a:t>
            </a:r>
            <a:endParaRPr lang="en-US" dirty="0" smtClean="0"/>
          </a:p>
          <a:p>
            <a:pPr algn="ctr"/>
            <a:endParaRPr lang="en-US" dirty="0"/>
          </a:p>
          <a:p>
            <a:pPr algn="ctr"/>
            <a:r>
              <a:rPr lang="en-US" dirty="0" smtClean="0"/>
              <a:t>Let’s be connected</a:t>
            </a:r>
            <a:endParaRPr lang="en-IN" dirty="0"/>
          </a:p>
        </p:txBody>
      </p:sp>
    </p:spTree>
    <p:extLst>
      <p:ext uri="{BB962C8B-B14F-4D97-AF65-F5344CB8AC3E}">
        <p14:creationId xmlns:p14="http://schemas.microsoft.com/office/powerpoint/2010/main" val="930363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 and Effective Date of this SA</a:t>
            </a:r>
            <a:endParaRPr lang="en-IN" dirty="0"/>
          </a:p>
        </p:txBody>
      </p:sp>
      <p:sp>
        <p:nvSpPr>
          <p:cNvPr id="3" name="Content Placeholder 2"/>
          <p:cNvSpPr>
            <a:spLocks noGrp="1"/>
          </p:cNvSpPr>
          <p:nvPr>
            <p:ph idx="1"/>
          </p:nvPr>
        </p:nvSpPr>
        <p:spPr/>
        <p:txBody>
          <a:bodyPr/>
          <a:lstStyle/>
          <a:p>
            <a:pPr marL="0" indent="0">
              <a:buNone/>
            </a:pPr>
            <a:r>
              <a:rPr lang="en-US" b="1" dirty="0" smtClean="0">
                <a:solidFill>
                  <a:schemeClr val="tx2"/>
                </a:solidFill>
              </a:rPr>
              <a:t>SCOPE</a:t>
            </a:r>
          </a:p>
          <a:p>
            <a:r>
              <a:rPr lang="en-US" dirty="0" smtClean="0"/>
              <a:t>Deals with auditors Responsibility to obtain written representation from management and, where appropriate, those charged with governance</a:t>
            </a:r>
          </a:p>
          <a:p>
            <a:endParaRPr lang="en-US" dirty="0"/>
          </a:p>
          <a:p>
            <a:pPr marL="0" indent="0">
              <a:buNone/>
            </a:pPr>
            <a:r>
              <a:rPr lang="en-US" b="1" dirty="0" smtClean="0">
                <a:solidFill>
                  <a:schemeClr val="tx2"/>
                </a:solidFill>
              </a:rPr>
              <a:t>EFFECTIVE DATE</a:t>
            </a:r>
          </a:p>
          <a:p>
            <a:r>
              <a:rPr lang="en-US" dirty="0" smtClean="0"/>
              <a:t>Effective for audits of financial statement beginning on or after 1</a:t>
            </a:r>
            <a:r>
              <a:rPr lang="en-US" baseline="30000" dirty="0" smtClean="0"/>
              <a:t>st</a:t>
            </a:r>
            <a:r>
              <a:rPr lang="en-US" dirty="0" smtClean="0"/>
              <a:t> April 2009 </a:t>
            </a:r>
            <a:endParaRPr lang="en-IN" dirty="0"/>
          </a:p>
        </p:txBody>
      </p:sp>
    </p:spTree>
    <p:extLst>
      <p:ext uri="{BB962C8B-B14F-4D97-AF65-F5344CB8AC3E}">
        <p14:creationId xmlns:p14="http://schemas.microsoft.com/office/powerpoint/2010/main" val="622589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Written Representations- A tool for Audit Evidence</a:t>
            </a:r>
            <a:endParaRPr lang="en-IN" dirty="0"/>
          </a:p>
        </p:txBody>
      </p:sp>
      <p:sp>
        <p:nvSpPr>
          <p:cNvPr id="3" name="Content Placeholder 2"/>
          <p:cNvSpPr>
            <a:spLocks noGrp="1"/>
          </p:cNvSpPr>
          <p:nvPr>
            <p:ph idx="1"/>
          </p:nvPr>
        </p:nvSpPr>
        <p:spPr/>
        <p:txBody>
          <a:bodyPr/>
          <a:lstStyle/>
          <a:p>
            <a:r>
              <a:rPr lang="en-US" dirty="0" smtClean="0"/>
              <a:t>Written Representations are necessary information that the auditor requires in connection with the audit of entity’s financial statements</a:t>
            </a:r>
          </a:p>
          <a:p>
            <a:endParaRPr lang="en-US" dirty="0"/>
          </a:p>
          <a:p>
            <a:pPr marL="0" indent="0">
              <a:buNone/>
            </a:pPr>
            <a:r>
              <a:rPr lang="en-US" b="1" dirty="0" smtClean="0">
                <a:latin typeface="Aparajita" pitchFamily="34" charset="0"/>
                <a:cs typeface="Aparajita" pitchFamily="34" charset="0"/>
              </a:rPr>
              <a:t>WRITTEN REPRESENTATION PROVIDE AUDIT EVIDIENCE, THEY DONOT PROVIDE “SUFFICIENT APPROPIATE AUDIT EVIDIENCE” (SAAE)</a:t>
            </a:r>
            <a:r>
              <a:rPr lang="en-US" dirty="0" smtClean="0">
                <a:latin typeface="Aparajita" pitchFamily="34" charset="0"/>
                <a:cs typeface="Aparajita" pitchFamily="34" charset="0"/>
              </a:rPr>
              <a:t> </a:t>
            </a:r>
          </a:p>
          <a:p>
            <a:endParaRPr lang="en-US" dirty="0">
              <a:latin typeface="Aparajita" pitchFamily="34" charset="0"/>
              <a:cs typeface="Aparajita" pitchFamily="34" charset="0"/>
            </a:endParaRPr>
          </a:p>
          <a:p>
            <a:r>
              <a:rPr lang="en-US" b="1" dirty="0" smtClean="0"/>
              <a:t>If management modifies or doesn't provide </a:t>
            </a:r>
            <a:r>
              <a:rPr lang="en-US" dirty="0" smtClean="0"/>
              <a:t>the requested written representations, it </a:t>
            </a:r>
            <a:r>
              <a:rPr lang="en-US" u="sng" dirty="0" smtClean="0"/>
              <a:t>may alert the auditor to the possibility that one or more significant issues may exist.</a:t>
            </a:r>
            <a:endParaRPr lang="en-IN" u="sng" dirty="0"/>
          </a:p>
        </p:txBody>
      </p:sp>
    </p:spTree>
    <p:extLst>
      <p:ext uri="{BB962C8B-B14F-4D97-AF65-F5344CB8AC3E}">
        <p14:creationId xmlns:p14="http://schemas.microsoft.com/office/powerpoint/2010/main" val="2963331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Reliability on Written Representation</a:t>
            </a:r>
            <a:endParaRPr lang="en-IN" dirty="0"/>
          </a:p>
        </p:txBody>
      </p:sp>
      <p:sp>
        <p:nvSpPr>
          <p:cNvPr id="3" name="Content Placeholder 2"/>
          <p:cNvSpPr>
            <a:spLocks noGrp="1"/>
          </p:cNvSpPr>
          <p:nvPr>
            <p:ph idx="1"/>
          </p:nvPr>
        </p:nvSpPr>
        <p:spPr/>
        <p:txBody>
          <a:bodyPr/>
          <a:lstStyle/>
          <a:p>
            <a:r>
              <a:rPr lang="en-US" dirty="0" smtClean="0"/>
              <a:t>The fact, management has provided reasonable written representations </a:t>
            </a:r>
          </a:p>
          <a:p>
            <a:pPr lvl="1"/>
            <a:r>
              <a:rPr lang="en-US" b="1" dirty="0" smtClean="0"/>
              <a:t>does not affect</a:t>
            </a:r>
            <a:r>
              <a:rPr lang="en-US" dirty="0" smtClean="0"/>
              <a:t> the </a:t>
            </a:r>
            <a:r>
              <a:rPr lang="en-US" b="1" dirty="0" smtClean="0"/>
              <a:t>nature or extent </a:t>
            </a:r>
            <a:r>
              <a:rPr lang="en-US" dirty="0" smtClean="0"/>
              <a:t>of;	</a:t>
            </a:r>
          </a:p>
          <a:p>
            <a:pPr lvl="1"/>
            <a:r>
              <a:rPr lang="en-US" b="1" dirty="0" smtClean="0"/>
              <a:t>other audit evidence that the auditor obtains; </a:t>
            </a:r>
          </a:p>
          <a:p>
            <a:pPr lvl="1"/>
            <a:r>
              <a:rPr lang="en-US" dirty="0" smtClean="0"/>
              <a:t>about the fulfillment of management’s responsibilities, or about specific assertions.</a:t>
            </a:r>
          </a:p>
          <a:p>
            <a:endParaRPr lang="en-US" dirty="0"/>
          </a:p>
          <a:p>
            <a:endParaRPr lang="en-IN" dirty="0"/>
          </a:p>
        </p:txBody>
      </p:sp>
    </p:spTree>
    <p:extLst>
      <p:ext uri="{BB962C8B-B14F-4D97-AF65-F5344CB8AC3E}">
        <p14:creationId xmlns:p14="http://schemas.microsoft.com/office/powerpoint/2010/main" val="1917790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Whom shall we ask for written representations?</a:t>
            </a:r>
            <a:br>
              <a:rPr lang="en-US" dirty="0" smtClean="0"/>
            </a:br>
            <a:endParaRPr lang="en-IN" dirty="0"/>
          </a:p>
        </p:txBody>
      </p:sp>
      <p:sp>
        <p:nvSpPr>
          <p:cNvPr id="3" name="Content Placeholder 2"/>
          <p:cNvSpPr>
            <a:spLocks noGrp="1"/>
          </p:cNvSpPr>
          <p:nvPr>
            <p:ph idx="1"/>
          </p:nvPr>
        </p:nvSpPr>
        <p:spPr/>
        <p:txBody>
          <a:bodyPr/>
          <a:lstStyle/>
          <a:p>
            <a:r>
              <a:rPr lang="en-US" dirty="0" smtClean="0"/>
              <a:t>Representations are requested from </a:t>
            </a:r>
            <a:r>
              <a:rPr lang="en-US" b="1" u="sng" dirty="0" smtClean="0"/>
              <a:t>those responsible for the preparation and presentation of the financial statements.</a:t>
            </a:r>
          </a:p>
          <a:p>
            <a:r>
              <a:rPr lang="en-US" dirty="0" smtClean="0">
                <a:solidFill>
                  <a:schemeClr val="tx2"/>
                </a:solidFill>
              </a:rPr>
              <a:t>So in many cases Management is responsible however in some cases Those Charged With Governance (TCWG) are responsible party</a:t>
            </a:r>
            <a:r>
              <a:rPr lang="en-US" dirty="0" smtClean="0"/>
              <a:t>.</a:t>
            </a:r>
          </a:p>
          <a:p>
            <a:r>
              <a:rPr lang="en-US" dirty="0" smtClean="0"/>
              <a:t>In some cases management may decide to make enquiries of others who participate in preparing and presenting financial statements and assertions therein.</a:t>
            </a:r>
          </a:p>
          <a:p>
            <a:pPr lvl="1"/>
            <a:r>
              <a:rPr lang="en-US" dirty="0" smtClean="0"/>
              <a:t>These includes the specialized individual like actuary, staff engineers, Internal counsels </a:t>
            </a:r>
            <a:r>
              <a:rPr lang="en-US" dirty="0" err="1" smtClean="0"/>
              <a:t>etc</a:t>
            </a:r>
            <a:endParaRPr lang="en-IN" dirty="0"/>
          </a:p>
        </p:txBody>
      </p:sp>
    </p:spTree>
    <p:extLst>
      <p:ext uri="{BB962C8B-B14F-4D97-AF65-F5344CB8AC3E}">
        <p14:creationId xmlns:p14="http://schemas.microsoft.com/office/powerpoint/2010/main" val="109134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Written Representation about managements responsibilities</a:t>
            </a:r>
            <a:endParaRPr lang="en-IN" dirty="0"/>
          </a:p>
        </p:txBody>
      </p:sp>
      <p:sp>
        <p:nvSpPr>
          <p:cNvPr id="3" name="Content Placeholder 2"/>
          <p:cNvSpPr>
            <a:spLocks noGrp="1"/>
          </p:cNvSpPr>
          <p:nvPr>
            <p:ph idx="1"/>
          </p:nvPr>
        </p:nvSpPr>
        <p:spPr/>
        <p:txBody>
          <a:bodyPr/>
          <a:lstStyle/>
          <a:p>
            <a:r>
              <a:rPr lang="en-US" dirty="0" smtClean="0">
                <a:solidFill>
                  <a:schemeClr val="tx2"/>
                </a:solidFill>
              </a:rPr>
              <a:t>The auditor shall request management to provide written representation </a:t>
            </a:r>
          </a:p>
          <a:p>
            <a:pPr lvl="1"/>
            <a:r>
              <a:rPr lang="en-US" dirty="0" smtClean="0"/>
              <a:t>It has fulfilled its responsibility for the preparation of financial statement</a:t>
            </a:r>
          </a:p>
          <a:p>
            <a:pPr lvl="1"/>
            <a:r>
              <a:rPr lang="en-US" dirty="0" smtClean="0"/>
              <a:t>Financial statements are in accordance with Financial Reporting Framework including where relevant their fair presentations.</a:t>
            </a:r>
          </a:p>
          <a:p>
            <a:r>
              <a:rPr lang="en-US" dirty="0" smtClean="0">
                <a:solidFill>
                  <a:schemeClr val="tx2"/>
                </a:solidFill>
              </a:rPr>
              <a:t>Written representation from management regarding information and completeness of transaction</a:t>
            </a:r>
          </a:p>
          <a:p>
            <a:pPr lvl="1"/>
            <a:r>
              <a:rPr lang="en-US" dirty="0" smtClean="0"/>
              <a:t>It has provided with all the related information and access as agreed in the terms of audit engagement, and </a:t>
            </a:r>
          </a:p>
          <a:p>
            <a:pPr lvl="1"/>
            <a:r>
              <a:rPr lang="en-US" dirty="0" smtClean="0"/>
              <a:t>All transaction has been recorded and reflected in financial statements</a:t>
            </a:r>
          </a:p>
          <a:p>
            <a:pPr marL="0" indent="0">
              <a:buNone/>
            </a:pPr>
            <a:r>
              <a:rPr lang="en-US" dirty="0" smtClean="0"/>
              <a:t>	</a:t>
            </a:r>
          </a:p>
          <a:p>
            <a:pPr lvl="1"/>
            <a:endParaRPr lang="en-IN" dirty="0"/>
          </a:p>
        </p:txBody>
      </p:sp>
    </p:spTree>
    <p:extLst>
      <p:ext uri="{BB962C8B-B14F-4D97-AF65-F5344CB8AC3E}">
        <p14:creationId xmlns:p14="http://schemas.microsoft.com/office/powerpoint/2010/main" val="451287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Date of and Period(S) covered by written representation</a:t>
            </a:r>
            <a:endParaRPr lang="en-IN" dirty="0"/>
          </a:p>
        </p:txBody>
      </p:sp>
      <p:sp>
        <p:nvSpPr>
          <p:cNvPr id="3" name="Content Placeholder 2"/>
          <p:cNvSpPr>
            <a:spLocks noGrp="1"/>
          </p:cNvSpPr>
          <p:nvPr>
            <p:ph idx="1"/>
          </p:nvPr>
        </p:nvSpPr>
        <p:spPr/>
        <p:txBody>
          <a:bodyPr/>
          <a:lstStyle/>
          <a:p>
            <a:r>
              <a:rPr lang="en-US" dirty="0" smtClean="0"/>
              <a:t>The date of written representation shall be as near as practicable to, </a:t>
            </a:r>
          </a:p>
          <a:p>
            <a:r>
              <a:rPr lang="en-US" dirty="0" smtClean="0"/>
              <a:t>BUT NOT AFTER, the date of auditors report on the financial statements.</a:t>
            </a:r>
          </a:p>
          <a:p>
            <a:r>
              <a:rPr lang="en-US" dirty="0" smtClean="0"/>
              <a:t>The written representation </a:t>
            </a:r>
            <a:r>
              <a:rPr lang="en-US" dirty="0" smtClean="0">
                <a:solidFill>
                  <a:schemeClr val="tx2"/>
                </a:solidFill>
                <a:latin typeface="AR CENA" pitchFamily="2" charset="0"/>
              </a:rPr>
              <a:t>shall be for all financial statements and period(s) referred to in the auditor’s report</a:t>
            </a:r>
            <a:r>
              <a:rPr lang="en-US" b="1" dirty="0" smtClean="0">
                <a:solidFill>
                  <a:schemeClr val="tx2"/>
                </a:solidFill>
                <a:latin typeface="AR CENA" pitchFamily="2" charset="0"/>
              </a:rPr>
              <a:t>.</a:t>
            </a:r>
            <a:endParaRPr lang="en-IN" dirty="0">
              <a:latin typeface="AR CENA" pitchFamily="2" charset="0"/>
            </a:endParaRPr>
          </a:p>
        </p:txBody>
      </p:sp>
    </p:spTree>
    <p:extLst>
      <p:ext uri="{BB962C8B-B14F-4D97-AF65-F5344CB8AC3E}">
        <p14:creationId xmlns:p14="http://schemas.microsoft.com/office/powerpoint/2010/main" val="174370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 of written representation	</a:t>
            </a:r>
            <a:endParaRPr lang="en-IN" dirty="0"/>
          </a:p>
        </p:txBody>
      </p:sp>
      <p:sp>
        <p:nvSpPr>
          <p:cNvPr id="3" name="Content Placeholder 2"/>
          <p:cNvSpPr>
            <a:spLocks noGrp="1"/>
          </p:cNvSpPr>
          <p:nvPr>
            <p:ph idx="1"/>
          </p:nvPr>
        </p:nvSpPr>
        <p:spPr/>
        <p:txBody>
          <a:bodyPr/>
          <a:lstStyle/>
          <a:p>
            <a:r>
              <a:rPr lang="en-US" dirty="0" smtClean="0"/>
              <a:t>The written representation shall be in the form of representation letter addressed to the auditor.</a:t>
            </a:r>
          </a:p>
          <a:p>
            <a:endParaRPr lang="en-US" dirty="0" smtClean="0"/>
          </a:p>
          <a:p>
            <a:r>
              <a:rPr lang="en-US" dirty="0" smtClean="0"/>
              <a:t>If </a:t>
            </a:r>
            <a:r>
              <a:rPr lang="en-US" dirty="0" smtClean="0">
                <a:solidFill>
                  <a:schemeClr val="tx2"/>
                </a:solidFill>
                <a:latin typeface="AR CENA" pitchFamily="2" charset="0"/>
              </a:rPr>
              <a:t>law or regulation requires management to make written public statements </a:t>
            </a:r>
            <a:r>
              <a:rPr lang="en-US" dirty="0" smtClean="0"/>
              <a:t>about its responsibilities, and the auditor determines that such statement provides some or all the representation required for financial statements or information regarding complete transactions, the relevant matters covered by such statements </a:t>
            </a:r>
            <a:r>
              <a:rPr lang="en-US" dirty="0" smtClean="0">
                <a:solidFill>
                  <a:schemeClr val="tx2"/>
                </a:solidFill>
                <a:latin typeface="AR CENA" pitchFamily="2" charset="0"/>
              </a:rPr>
              <a:t>need not be included in representation letter. </a:t>
            </a:r>
            <a:endParaRPr lang="en-IN" dirty="0">
              <a:solidFill>
                <a:schemeClr val="tx2"/>
              </a:solidFill>
              <a:latin typeface="AR CENA" pitchFamily="2" charset="0"/>
            </a:endParaRPr>
          </a:p>
        </p:txBody>
      </p:sp>
    </p:spTree>
    <p:extLst>
      <p:ext uri="{BB962C8B-B14F-4D97-AF65-F5344CB8AC3E}">
        <p14:creationId xmlns:p14="http://schemas.microsoft.com/office/powerpoint/2010/main" val="2200203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Doubt as to reliability of Written Representations</a:t>
            </a:r>
            <a:endParaRPr lang="en-IN" sz="3200" dirty="0"/>
          </a:p>
        </p:txBody>
      </p:sp>
      <p:sp>
        <p:nvSpPr>
          <p:cNvPr id="3" name="Content Placeholder 2"/>
          <p:cNvSpPr>
            <a:spLocks noGrp="1"/>
          </p:cNvSpPr>
          <p:nvPr>
            <p:ph idx="1"/>
          </p:nvPr>
        </p:nvSpPr>
        <p:spPr/>
        <p:txBody>
          <a:bodyPr>
            <a:normAutofit/>
          </a:bodyPr>
          <a:lstStyle/>
          <a:p>
            <a:r>
              <a:rPr lang="en-US" dirty="0" smtClean="0"/>
              <a:t>If auditor </a:t>
            </a:r>
            <a:r>
              <a:rPr lang="en-US" dirty="0" smtClean="0">
                <a:latin typeface="AR CENA" pitchFamily="2" charset="0"/>
              </a:rPr>
              <a:t>has </a:t>
            </a:r>
            <a:r>
              <a:rPr lang="en-US" dirty="0" smtClean="0">
                <a:solidFill>
                  <a:schemeClr val="tx2"/>
                </a:solidFill>
                <a:latin typeface="AR CENA" pitchFamily="2" charset="0"/>
              </a:rPr>
              <a:t>concerns about the competence, integrity, ethical values or diligence of management</a:t>
            </a:r>
            <a:r>
              <a:rPr lang="en-US" dirty="0" smtClean="0"/>
              <a:t>, or about its commitment to or enforcement of these the auditor shall determine the effect that such concerns may have on the reliability of representation and audit evidence in general.</a:t>
            </a:r>
          </a:p>
          <a:p>
            <a:endParaRPr lang="en-US" dirty="0"/>
          </a:p>
          <a:p>
            <a:pPr marL="0" indent="0">
              <a:buNone/>
            </a:pPr>
            <a:endParaRPr lang="en-US" dirty="0" smtClean="0"/>
          </a:p>
          <a:p>
            <a:r>
              <a:rPr lang="en-US" dirty="0" smtClean="0"/>
              <a:t>If </a:t>
            </a:r>
            <a:r>
              <a:rPr lang="en-US" dirty="0" smtClean="0">
                <a:solidFill>
                  <a:schemeClr val="tx2"/>
                </a:solidFill>
                <a:latin typeface="AR CENA" pitchFamily="2" charset="0"/>
              </a:rPr>
              <a:t>representations are inconsistent with other audit evidence</a:t>
            </a:r>
            <a:r>
              <a:rPr lang="en-US" dirty="0" smtClean="0"/>
              <a:t>, the auditor shall perform audit procedures to attempt to resolve the matter.</a:t>
            </a:r>
          </a:p>
        </p:txBody>
      </p:sp>
    </p:spTree>
    <p:extLst>
      <p:ext uri="{BB962C8B-B14F-4D97-AF65-F5344CB8AC3E}">
        <p14:creationId xmlns:p14="http://schemas.microsoft.com/office/powerpoint/2010/main" val="19007708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140</TotalTime>
  <Words>649</Words>
  <Application>Microsoft Office PowerPoint</Application>
  <PresentationFormat>On-screen Show (4:3)</PresentationFormat>
  <Paragraphs>64</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Clarity</vt:lpstr>
      <vt:lpstr>SA 580  Written  Representations</vt:lpstr>
      <vt:lpstr>Scope and Effective Date of this SA</vt:lpstr>
      <vt:lpstr>Written Representations- A tool for Audit Evidence</vt:lpstr>
      <vt:lpstr>Reliability on Written Representation</vt:lpstr>
      <vt:lpstr> Whom shall we ask for written representations? </vt:lpstr>
      <vt:lpstr>Written Representation about managements responsibilities</vt:lpstr>
      <vt:lpstr>Date of and Period(S) covered by written representation</vt:lpstr>
      <vt:lpstr>Form of written representation </vt:lpstr>
      <vt:lpstr>Doubt as to reliability of Written Representations</vt:lpstr>
      <vt:lpstr>What if matter remains unresolved ???</vt:lpstr>
      <vt:lpstr>What if representations are not provided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 580  Written  Representations</dc:title>
  <dc:creator>DIPENDRA</dc:creator>
  <cp:lastModifiedBy>DIPENDRA</cp:lastModifiedBy>
  <cp:revision>28</cp:revision>
  <dcterms:created xsi:type="dcterms:W3CDTF">2014-07-22T07:02:26Z</dcterms:created>
  <dcterms:modified xsi:type="dcterms:W3CDTF">2014-07-22T11:00:45Z</dcterms:modified>
</cp:coreProperties>
</file>