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1" r:id="rId2"/>
    <p:sldId id="256" r:id="rId3"/>
    <p:sldId id="262" r:id="rId4"/>
    <p:sldId id="263" r:id="rId5"/>
    <p:sldId id="264" r:id="rId6"/>
    <p:sldId id="259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662" autoAdjust="0"/>
    <p:restoredTop sz="94660"/>
  </p:normalViewPr>
  <p:slideViewPr>
    <p:cSldViewPr snapToGrid="0">
      <p:cViewPr varScale="1">
        <p:scale>
          <a:sx n="74" d="100"/>
          <a:sy n="74" d="100"/>
        </p:scale>
        <p:origin x="756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8029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9692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906571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67690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20617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35361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71494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43714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05749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921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7693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2A6414-262C-438C-933C-FBE9D4B70F96}" type="datetimeFigureOut">
              <a:rPr lang="en-GB" smtClean="0"/>
              <a:t>02/04/2019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B23455-5DBE-44ED-8944-A05C89DA86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281984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mailto:ram83prakash@gmail.com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CB44330D-EA18-4254-AA95-EB49948539B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21726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" y="3646746"/>
            <a:ext cx="12191999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sz="4000" dirty="0"/>
              <a:t>Input Credit based on Fake Invoices – Rajasthan HC dismisses WP and imposes cost of Rs.1 Lakh on the </a:t>
            </a:r>
            <a:r>
              <a:rPr lang="en-US" sz="4000" dirty="0" smtClean="0"/>
              <a:t>Petitioner.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1083853"/>
            <a:ext cx="1219199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/>
              <a:t>HIGH COURT OF JUDICATURE FOR RAJASTHAN BENCH AT JAIPUR S.B. Criminal Writ No. 76/2019</a:t>
            </a:r>
          </a:p>
        </p:txBody>
      </p:sp>
    </p:spTree>
    <p:extLst>
      <p:ext uri="{BB962C8B-B14F-4D97-AF65-F5344CB8AC3E}">
        <p14:creationId xmlns:p14="http://schemas.microsoft.com/office/powerpoint/2010/main" val="1069860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63639"/>
            <a:ext cx="12192000" cy="60324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AutoNum type="arabicPeriod"/>
            </a:pPr>
            <a:r>
              <a:rPr lang="en-US" dirty="0" smtClean="0"/>
              <a:t>Bharat </a:t>
            </a:r>
            <a:r>
              <a:rPr lang="en-US" dirty="0"/>
              <a:t>Raj </a:t>
            </a:r>
            <a:r>
              <a:rPr lang="en-US" dirty="0" err="1"/>
              <a:t>Punj</a:t>
            </a:r>
            <a:r>
              <a:rPr lang="en-US" dirty="0"/>
              <a:t> S/o Late </a:t>
            </a:r>
            <a:r>
              <a:rPr lang="en-US" dirty="0" err="1"/>
              <a:t>Brij</a:t>
            </a:r>
            <a:r>
              <a:rPr lang="en-US" dirty="0"/>
              <a:t> Raj </a:t>
            </a:r>
            <a:r>
              <a:rPr lang="en-US" dirty="0" err="1"/>
              <a:t>Punj</a:t>
            </a:r>
            <a:r>
              <a:rPr lang="en-US" dirty="0"/>
              <a:t>, Managing Director, M/s </a:t>
            </a:r>
            <a:r>
              <a:rPr lang="en-US" dirty="0" err="1"/>
              <a:t>Leel</a:t>
            </a:r>
            <a:r>
              <a:rPr lang="en-US" dirty="0"/>
              <a:t> Electricals Limited, R/o B-20, Greater </a:t>
            </a:r>
            <a:r>
              <a:rPr lang="en-US" dirty="0" err="1"/>
              <a:t>Kailash</a:t>
            </a:r>
            <a:r>
              <a:rPr lang="en-US" dirty="0"/>
              <a:t> Part 1, New Delhi. 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M/s </a:t>
            </a:r>
            <a:r>
              <a:rPr lang="en-US" dirty="0" err="1"/>
              <a:t>Leel</a:t>
            </a:r>
            <a:r>
              <a:rPr lang="en-US" dirty="0"/>
              <a:t> Electricals Limited, Corporate Office 159, </a:t>
            </a:r>
            <a:r>
              <a:rPr lang="en-US" dirty="0" err="1"/>
              <a:t>Okhla</a:t>
            </a:r>
            <a:r>
              <a:rPr lang="en-US" dirty="0"/>
              <a:t> Industrial Estate, Phase Iii, New Delhi, Through Managing Director Bharat Raj </a:t>
            </a:r>
            <a:r>
              <a:rPr lang="en-US" dirty="0" err="1"/>
              <a:t>Punj</a:t>
            </a:r>
            <a:r>
              <a:rPr lang="en-US" dirty="0"/>
              <a:t>, R/o B-20, Greater </a:t>
            </a:r>
            <a:r>
              <a:rPr lang="en-US" dirty="0" err="1"/>
              <a:t>Kailash</a:t>
            </a:r>
            <a:r>
              <a:rPr lang="en-US" dirty="0"/>
              <a:t> </a:t>
            </a:r>
            <a:r>
              <a:rPr lang="en-US" dirty="0" smtClean="0"/>
              <a:t>Part 1</a:t>
            </a:r>
            <a:r>
              <a:rPr lang="en-US" dirty="0"/>
              <a:t>, New Delhi. </a:t>
            </a:r>
            <a:r>
              <a:rPr lang="en-US" b="1" dirty="0">
                <a:solidFill>
                  <a:srgbClr val="FF0000"/>
                </a:solidFill>
              </a:rPr>
              <a:t>----</a:t>
            </a:r>
            <a:r>
              <a:rPr lang="en-US" sz="2400" b="1" dirty="0">
                <a:solidFill>
                  <a:srgbClr val="FF0000"/>
                </a:solidFill>
              </a:rPr>
              <a:t>Petitioners </a:t>
            </a:r>
            <a:endParaRPr lang="en-US" sz="2400" b="1" dirty="0" smtClean="0">
              <a:solidFill>
                <a:srgbClr val="FF0000"/>
              </a:solidFill>
            </a:endParaRPr>
          </a:p>
          <a:p>
            <a:pPr marL="342900" indent="-342900">
              <a:buAutoNum type="arabicPeriod"/>
            </a:pPr>
            <a:endParaRPr lang="en-US" sz="2400" b="1" dirty="0" smtClean="0">
              <a:solidFill>
                <a:srgbClr val="FF0000"/>
              </a:solidFill>
            </a:endParaRPr>
          </a:p>
          <a:p>
            <a:r>
              <a:rPr lang="en-US" dirty="0" smtClean="0"/>
              <a:t>						</a:t>
            </a:r>
            <a:r>
              <a:rPr lang="en-US" sz="4400" b="1" dirty="0" smtClean="0">
                <a:solidFill>
                  <a:srgbClr val="FF0000"/>
                </a:solidFill>
              </a:rPr>
              <a:t>Versus</a:t>
            </a:r>
            <a:r>
              <a:rPr lang="en-US" dirty="0" smtClean="0"/>
              <a:t> </a:t>
            </a:r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Commissioner </a:t>
            </a:r>
            <a:r>
              <a:rPr lang="en-US" dirty="0"/>
              <a:t>Of Central Goods And Service Tax Department, Jaipur, </a:t>
            </a:r>
            <a:r>
              <a:rPr lang="en-US" dirty="0" err="1"/>
              <a:t>Ncr</a:t>
            </a:r>
            <a:r>
              <a:rPr lang="en-US" dirty="0"/>
              <a:t> Building, Statue Circle, C Scheme, Jaipur. 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Superintendent </a:t>
            </a:r>
            <a:r>
              <a:rPr lang="en-US" dirty="0"/>
              <a:t>(AE) Central Goods And Service Tax </a:t>
            </a:r>
            <a:r>
              <a:rPr lang="en-US" dirty="0" err="1"/>
              <a:t>Commissionerate</a:t>
            </a:r>
            <a:r>
              <a:rPr lang="en-US" dirty="0"/>
              <a:t> Jaipur, </a:t>
            </a:r>
            <a:r>
              <a:rPr lang="en-US" dirty="0" err="1"/>
              <a:t>Ncr</a:t>
            </a:r>
            <a:r>
              <a:rPr lang="en-US" dirty="0"/>
              <a:t> Building, Statue Circle, C Scheme, Jaipur. </a:t>
            </a:r>
            <a:endParaRPr lang="en-US" dirty="0" smtClean="0"/>
          </a:p>
          <a:p>
            <a:pPr marL="342900" indent="-342900">
              <a:buAutoNum type="arabicPeriod"/>
            </a:pPr>
            <a:endParaRPr lang="en-US" dirty="0"/>
          </a:p>
          <a:p>
            <a:pPr marL="342900" indent="-342900">
              <a:buAutoNum type="arabicPeriod"/>
            </a:pPr>
            <a:r>
              <a:rPr lang="en-US" dirty="0" smtClean="0"/>
              <a:t>Commissioner </a:t>
            </a:r>
            <a:r>
              <a:rPr lang="en-US" dirty="0"/>
              <a:t>Of Central Goods And Services Tax Department </a:t>
            </a:r>
            <a:r>
              <a:rPr lang="en-US" dirty="0" err="1"/>
              <a:t>Alwar</a:t>
            </a:r>
            <a:r>
              <a:rPr lang="en-US" dirty="0"/>
              <a:t>, Block A, Surya Nagar, </a:t>
            </a:r>
            <a:r>
              <a:rPr lang="en-US" dirty="0" err="1"/>
              <a:t>Alwar</a:t>
            </a:r>
            <a:r>
              <a:rPr lang="en-US" dirty="0"/>
              <a:t>. </a:t>
            </a:r>
          </a:p>
          <a:p>
            <a:pPr marL="342900" indent="-342900">
              <a:buAutoNum type="arabicPeriod"/>
            </a:pPr>
            <a:endParaRPr lang="en-US" dirty="0" smtClean="0"/>
          </a:p>
          <a:p>
            <a:pPr marL="342900" indent="-342900">
              <a:buAutoNum type="arabicPeriod"/>
            </a:pPr>
            <a:r>
              <a:rPr lang="en-US" dirty="0" smtClean="0"/>
              <a:t>Superintendent </a:t>
            </a:r>
            <a:r>
              <a:rPr lang="en-US" dirty="0"/>
              <a:t>(AE), Central Goods And Service Tax </a:t>
            </a:r>
            <a:r>
              <a:rPr lang="en-US" dirty="0" err="1"/>
              <a:t>Commissionerate</a:t>
            </a:r>
            <a:r>
              <a:rPr lang="en-US" dirty="0"/>
              <a:t> </a:t>
            </a:r>
            <a:r>
              <a:rPr lang="en-US" dirty="0" err="1"/>
              <a:t>Alwar</a:t>
            </a:r>
            <a:r>
              <a:rPr lang="en-US" dirty="0"/>
              <a:t>, Block A, Surya Nagar, </a:t>
            </a:r>
            <a:r>
              <a:rPr lang="en-US" dirty="0" err="1"/>
              <a:t>Alwar</a:t>
            </a:r>
            <a:r>
              <a:rPr lang="en-US" dirty="0"/>
              <a:t>. </a:t>
            </a:r>
            <a:r>
              <a:rPr lang="en-US" dirty="0">
                <a:solidFill>
                  <a:srgbClr val="FF0000"/>
                </a:solidFill>
              </a:rPr>
              <a:t>----</a:t>
            </a:r>
            <a:r>
              <a:rPr lang="en-US" sz="2400" dirty="0">
                <a:solidFill>
                  <a:srgbClr val="FF0000"/>
                </a:solidFill>
              </a:rPr>
              <a:t>Respondents</a:t>
            </a:r>
          </a:p>
          <a:p>
            <a:endParaRPr lang="en-US" dirty="0" smtClean="0"/>
          </a:p>
          <a:p>
            <a:r>
              <a:rPr lang="en-US" dirty="0" smtClean="0"/>
              <a:t>For </a:t>
            </a:r>
            <a:r>
              <a:rPr lang="en-US" dirty="0"/>
              <a:t>Petitioner(s) : Mr. R.N. </a:t>
            </a:r>
            <a:r>
              <a:rPr lang="en-US" dirty="0" err="1"/>
              <a:t>Mathur</a:t>
            </a:r>
            <a:r>
              <a:rPr lang="en-US" dirty="0"/>
              <a:t>, Sr. Adv. with Mr. Vijay </a:t>
            </a:r>
            <a:r>
              <a:rPr lang="en-US" dirty="0" err="1"/>
              <a:t>Choudhary</a:t>
            </a:r>
            <a:r>
              <a:rPr lang="en-US" dirty="0"/>
              <a:t>, Mr. </a:t>
            </a:r>
            <a:r>
              <a:rPr lang="en-US" dirty="0" err="1"/>
              <a:t>Aseem</a:t>
            </a:r>
            <a:r>
              <a:rPr lang="en-US" dirty="0"/>
              <a:t> </a:t>
            </a:r>
            <a:r>
              <a:rPr lang="en-US" dirty="0" err="1"/>
              <a:t>Chaturvedi</a:t>
            </a:r>
            <a:r>
              <a:rPr lang="en-US" dirty="0"/>
              <a:t>, Mr. </a:t>
            </a:r>
            <a:r>
              <a:rPr lang="en-US" dirty="0" err="1"/>
              <a:t>Anant</a:t>
            </a:r>
            <a:r>
              <a:rPr lang="en-US" dirty="0"/>
              <a:t> </a:t>
            </a:r>
            <a:r>
              <a:rPr lang="en-US" dirty="0" err="1"/>
              <a:t>Priya</a:t>
            </a:r>
            <a:r>
              <a:rPr lang="en-US" dirty="0"/>
              <a:t> Jain 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For </a:t>
            </a:r>
            <a:r>
              <a:rPr lang="en-US" dirty="0"/>
              <a:t>Respondent(s) : Mr. </a:t>
            </a:r>
            <a:r>
              <a:rPr lang="en-US" dirty="0" err="1"/>
              <a:t>Siddharth</a:t>
            </a:r>
            <a:r>
              <a:rPr lang="en-US" dirty="0"/>
              <a:t> </a:t>
            </a:r>
            <a:r>
              <a:rPr lang="en-US" dirty="0" err="1"/>
              <a:t>Ranka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529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25028"/>
            <a:ext cx="12192000" cy="1384995"/>
          </a:xfrm>
          <a:prstGeom prst="rect">
            <a:avLst/>
          </a:prstGeom>
          <a:solidFill>
            <a:srgbClr val="FFFF00"/>
          </a:solidFill>
        </p:spPr>
        <p:txBody>
          <a:bodyPr wrap="square">
            <a:spAutoFit/>
          </a:bodyPr>
          <a:lstStyle/>
          <a:p>
            <a:pPr algn="ctr"/>
            <a:r>
              <a:rPr lang="en-US" sz="2800" b="1" dirty="0"/>
              <a:t>HON'BLE MR. JUSTICE PANKAJ BHANDARI</a:t>
            </a:r>
          </a:p>
          <a:p>
            <a:pPr algn="ctr"/>
            <a:r>
              <a:rPr lang="en-US" sz="2800" b="1" dirty="0"/>
              <a:t>Judgment / Order</a:t>
            </a:r>
          </a:p>
          <a:p>
            <a:pPr algn="ctr"/>
            <a:r>
              <a:rPr lang="en-US" sz="2800" b="1" dirty="0"/>
              <a:t>12/03/2019</a:t>
            </a:r>
          </a:p>
        </p:txBody>
      </p:sp>
      <p:sp>
        <p:nvSpPr>
          <p:cNvPr id="3" name="Rectangle 2"/>
          <p:cNvSpPr/>
          <p:nvPr/>
        </p:nvSpPr>
        <p:spPr>
          <a:xfrm>
            <a:off x="5258535" y="1410023"/>
            <a:ext cx="1042273" cy="584775"/>
          </a:xfrm>
          <a:prstGeom prst="rect">
            <a:avLst/>
          </a:prstGeom>
          <a:solidFill>
            <a:srgbClr val="FFC000"/>
          </a:solidFill>
        </p:spPr>
        <p:txBody>
          <a:bodyPr wrap="none">
            <a:spAutoFit/>
          </a:bodyPr>
          <a:lstStyle/>
          <a:p>
            <a:pPr algn="ctr"/>
            <a:r>
              <a:rPr lang="en-US" sz="3200" b="1" dirty="0"/>
              <a:t>Facts</a:t>
            </a:r>
          </a:p>
        </p:txBody>
      </p:sp>
      <p:sp>
        <p:nvSpPr>
          <p:cNvPr id="4" name="Rectangle 3"/>
          <p:cNvSpPr/>
          <p:nvPr/>
        </p:nvSpPr>
        <p:spPr>
          <a:xfrm>
            <a:off x="0" y="2046616"/>
            <a:ext cx="12192000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dirty="0"/>
              <a:t>The Petitioner No.1 is the Managing Director of M/s </a:t>
            </a:r>
            <a:r>
              <a:rPr lang="en-US" sz="3200" dirty="0" err="1"/>
              <a:t>Leel</a:t>
            </a:r>
            <a:r>
              <a:rPr lang="en-US" sz="3200" dirty="0"/>
              <a:t> Electricals Limited, </a:t>
            </a:r>
            <a:endParaRPr lang="en-US" sz="3200" dirty="0" smtClean="0"/>
          </a:p>
          <a:p>
            <a:r>
              <a:rPr lang="en-US" sz="3200" dirty="0" smtClean="0"/>
              <a:t>Petitioner </a:t>
            </a:r>
            <a:r>
              <a:rPr lang="en-US" sz="3200" dirty="0"/>
              <a:t>No.2. The CGST Department conducted a raid on 17.01.2019, at the premises of the Petitioners’ Company at </a:t>
            </a:r>
            <a:r>
              <a:rPr lang="en-US" sz="3200" dirty="0" err="1"/>
              <a:t>Bhiwadi</a:t>
            </a:r>
            <a:r>
              <a:rPr lang="en-US" sz="3200" dirty="0"/>
              <a:t>, Rajasthan. After recording of the statements of Officials of Company, they were arrested. As per the case of the Department, the Company had fraudulently availed input tax credit of </a:t>
            </a:r>
            <a:r>
              <a:rPr lang="en-US" sz="3200" b="1" i="1" u="sng" dirty="0">
                <a:solidFill>
                  <a:schemeClr val="accent2">
                    <a:lumMod val="75000"/>
                  </a:schemeClr>
                </a:solidFill>
              </a:rPr>
              <a:t>Rs.40.53 crores </a:t>
            </a:r>
            <a:r>
              <a:rPr lang="en-US" sz="3200" dirty="0"/>
              <a:t>by issuance of fictitious sale invoices and sister concerns of company and Petitioner-Company had fraudulently availed </a:t>
            </a:r>
            <a:r>
              <a:rPr lang="en-US" sz="3200" dirty="0" smtClean="0"/>
              <a:t>input tax credit of </a:t>
            </a:r>
            <a:r>
              <a:rPr lang="en-US" sz="3200" b="1" i="1" u="sng" dirty="0" err="1" smtClean="0">
                <a:solidFill>
                  <a:srgbClr val="FF0000"/>
                </a:solidFill>
              </a:rPr>
              <a:t>Rs</a:t>
            </a:r>
            <a:r>
              <a:rPr lang="en-US" sz="3200" b="1" i="1" u="sng" dirty="0" smtClean="0">
                <a:solidFill>
                  <a:srgbClr val="FF0000"/>
                </a:solidFill>
              </a:rPr>
              <a:t>. 328 </a:t>
            </a:r>
            <a:r>
              <a:rPr lang="en-US" sz="3200" dirty="0" smtClean="0"/>
              <a:t>crores</a:t>
            </a:r>
            <a:r>
              <a:rPr lang="en-US" sz="3200" dirty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4003137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3717437" y="204919"/>
            <a:ext cx="4472699" cy="646331"/>
          </a:xfrm>
          <a:prstGeom prst="rect">
            <a:avLst/>
          </a:prstGeom>
          <a:solidFill>
            <a:srgbClr val="FFFF00"/>
          </a:solidFill>
        </p:spPr>
        <p:txBody>
          <a:bodyPr wrap="none">
            <a:spAutoFit/>
          </a:bodyPr>
          <a:lstStyle/>
          <a:p>
            <a:pPr algn="ctr"/>
            <a:r>
              <a:rPr lang="en-US" sz="3600" dirty="0"/>
              <a:t>Decision of High Court </a:t>
            </a:r>
          </a:p>
        </p:txBody>
      </p:sp>
      <p:sp>
        <p:nvSpPr>
          <p:cNvPr id="3" name="Rectangle 2"/>
          <p:cNvSpPr/>
          <p:nvPr/>
        </p:nvSpPr>
        <p:spPr>
          <a:xfrm>
            <a:off x="0" y="1166843"/>
            <a:ext cx="12192000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/>
              <a:t>The case set up by the Department is that the Petitioner has claimed input tax credit on fake invoices, which fact is not controverted by the Petitioner. Hence, </a:t>
            </a:r>
            <a:r>
              <a:rPr lang="en-US" sz="2800" dirty="0" smtClean="0"/>
              <a:t>Department has all rights to take any action permissible by </a:t>
            </a:r>
            <a:r>
              <a:rPr lang="en-US" sz="2800" dirty="0"/>
              <a:t>law. </a:t>
            </a:r>
            <a:endParaRPr lang="en-US" sz="2800" dirty="0" smtClean="0"/>
          </a:p>
          <a:p>
            <a:r>
              <a:rPr lang="en-US" sz="2800" dirty="0" smtClean="0"/>
              <a:t>The </a:t>
            </a:r>
            <a:r>
              <a:rPr lang="en-US" sz="2800" dirty="0"/>
              <a:t>contention that the tax is to be first determined under Section 73 &amp; 74 of </a:t>
            </a:r>
            <a:r>
              <a:rPr lang="en-US" sz="2800" dirty="0" smtClean="0"/>
              <a:t>the Act does not have any force for the very reason that in an offence committed </a:t>
            </a:r>
            <a:r>
              <a:rPr lang="en-US" sz="2800" dirty="0"/>
              <a:t>under Section 132 of the Act determination of tax is not required and the Department can proceed straight away by issuing summons or if reasonable </a:t>
            </a:r>
            <a:r>
              <a:rPr lang="en-US" sz="2800" dirty="0" smtClean="0"/>
              <a:t>grounds are available by arresting the offender</a:t>
            </a:r>
            <a:r>
              <a:rPr lang="en-US" sz="2800" dirty="0"/>
              <a:t>. Since offence under Section 132 is made out and Senior Officials of Company are </a:t>
            </a:r>
            <a:r>
              <a:rPr lang="en-US" sz="2800" dirty="0" smtClean="0"/>
              <a:t>has the right to proceed under Section 69 and 70 of the Act</a:t>
            </a:r>
            <a:r>
              <a:rPr lang="en-US" sz="2800" dirty="0"/>
              <a:t>. The HC </a:t>
            </a:r>
            <a:r>
              <a:rPr lang="en-US" sz="2800" dirty="0" smtClean="0"/>
              <a:t>did behind </a:t>
            </a:r>
            <a:r>
              <a:rPr lang="en-US" sz="2800" dirty="0"/>
              <a:t>bars, Petitioner being Managing Director is responsible and Department </a:t>
            </a:r>
            <a:r>
              <a:rPr lang="en-US" sz="2800" dirty="0" smtClean="0"/>
              <a:t> </a:t>
            </a:r>
            <a:r>
              <a:rPr lang="en-US" sz="2800" dirty="0"/>
              <a:t>not find any merit in Writ Petition and hence dismissed it with cost </a:t>
            </a:r>
            <a:r>
              <a:rPr lang="en-US" sz="2800" dirty="0" smtClean="0"/>
              <a:t>of </a:t>
            </a:r>
            <a:r>
              <a:rPr lang="en-US" sz="2800" b="1" i="1" u="sng" dirty="0" smtClean="0">
                <a:solidFill>
                  <a:srgbClr val="FF0000"/>
                </a:solidFill>
              </a:rPr>
              <a:t>Rs.1,00,000</a:t>
            </a:r>
            <a:r>
              <a:rPr lang="en-US" sz="2800" b="1" i="1" u="sng" dirty="0">
                <a:solidFill>
                  <a:srgbClr val="FF0000"/>
                </a:solidFill>
              </a:rPr>
              <a:t>/-</a:t>
            </a:r>
            <a:r>
              <a:rPr lang="en-US" sz="2800" dirty="0"/>
              <a:t> only.</a:t>
            </a:r>
          </a:p>
        </p:txBody>
      </p:sp>
    </p:spTree>
    <p:extLst>
      <p:ext uri="{BB962C8B-B14F-4D97-AF65-F5344CB8AC3E}">
        <p14:creationId xmlns:p14="http://schemas.microsoft.com/office/powerpoint/2010/main" val="334469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C0B27210-D0CA-4654-B3E3-9ABB4F178EA1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68848" y="4513946"/>
            <a:ext cx="4645250" cy="214553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vert="horz" lIns="91440" tIns="45720" rIns="91440" bIns="45720" rtlCol="0" anchor="b">
            <a:normAutofit fontScale="90000"/>
          </a:bodyPr>
          <a:lstStyle/>
          <a:p>
            <a:r>
              <a:rPr lang="en-US" sz="6000" dirty="0">
                <a:solidFill>
                  <a:schemeClr val="bg1"/>
                </a:solidFill>
              </a:rPr>
              <a:t>	</a:t>
            </a: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3600" dirty="0">
                <a:solidFill>
                  <a:schemeClr val="bg1"/>
                </a:solidFill>
              </a:rPr>
              <a:t>By, Ram Prakash Gautam</a:t>
            </a:r>
            <a:r>
              <a:rPr lang="en-US" sz="6000" dirty="0">
                <a:solidFill>
                  <a:schemeClr val="bg1"/>
                </a:solidFill>
              </a:rPr>
              <a:t/>
            </a:r>
            <a:br>
              <a:rPr lang="en-US" sz="6000" dirty="0">
                <a:solidFill>
                  <a:schemeClr val="bg1"/>
                </a:solidFill>
              </a:rPr>
            </a:br>
            <a:r>
              <a:rPr lang="en-US" sz="3100" dirty="0">
                <a:solidFill>
                  <a:schemeClr val="accent4">
                    <a:lumMod val="60000"/>
                    <a:lumOff val="40000"/>
                  </a:schemeClr>
                </a:solidFill>
                <a:hlinkClick r:id="rId2"/>
              </a:rPr>
              <a:t>ram83prakash@gmail.com</a:t>
            </a:r>
            <a:r>
              <a:rPr lang="en-US" sz="6000" dirty="0">
                <a:solidFill>
                  <a:schemeClr val="bg1"/>
                </a:solidFill>
              </a:rPr>
              <a:t/>
            </a:r>
            <a:br>
              <a:rPr lang="en-US" sz="6000" dirty="0">
                <a:solidFill>
                  <a:schemeClr val="bg1"/>
                </a:solidFill>
              </a:rPr>
            </a:br>
            <a:endParaRPr lang="en-US" sz="6000" dirty="0">
              <a:solidFill>
                <a:schemeClr val="bg1"/>
              </a:solidFill>
            </a:endParaRPr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xmlns="" id="{1DB7C82F-AB7E-4F0C-B829-FA1B9C415180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0" y="0"/>
            <a:ext cx="6172782" cy="6858000"/>
          </a:xfrm>
          <a:custGeom>
            <a:avLst/>
            <a:gdLst>
              <a:gd name="connsiteX0" fmla="*/ 6172782 w 6172782"/>
              <a:gd name="connsiteY0" fmla="*/ 0 h 6858000"/>
              <a:gd name="connsiteX1" fmla="*/ 69075 w 6172782"/>
              <a:gd name="connsiteY1" fmla="*/ 0 h 6858000"/>
              <a:gd name="connsiteX2" fmla="*/ 35131 w 6172782"/>
              <a:gd name="connsiteY2" fmla="*/ 267128 h 6858000"/>
              <a:gd name="connsiteX3" fmla="*/ 0 w 6172782"/>
              <a:gd name="connsiteY3" fmla="*/ 962845 h 6858000"/>
              <a:gd name="connsiteX4" fmla="*/ 3276103 w 6172782"/>
              <a:gd name="connsiteY4" fmla="*/ 6782205 h 6858000"/>
              <a:gd name="connsiteX5" fmla="*/ 3407923 w 6172782"/>
              <a:gd name="connsiteY5" fmla="*/ 6858000 h 6858000"/>
              <a:gd name="connsiteX6" fmla="*/ 6172782 w 617278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172782" h="6858000">
                <a:moveTo>
                  <a:pt x="6172782" y="0"/>
                </a:moveTo>
                <a:lnTo>
                  <a:pt x="69075" y="0"/>
                </a:lnTo>
                <a:lnTo>
                  <a:pt x="35131" y="267128"/>
                </a:lnTo>
                <a:cubicBezTo>
                  <a:pt x="11901" y="495874"/>
                  <a:pt x="0" y="727970"/>
                  <a:pt x="0" y="962845"/>
                </a:cubicBezTo>
                <a:cubicBezTo>
                  <a:pt x="0" y="3429034"/>
                  <a:pt x="1312002" y="5588789"/>
                  <a:pt x="3276103" y="6782205"/>
                </a:cubicBezTo>
                <a:lnTo>
                  <a:pt x="3407923" y="6858000"/>
                </a:lnTo>
                <a:lnTo>
                  <a:pt x="6172782" y="6858000"/>
                </a:lnTo>
                <a:close/>
              </a:path>
            </a:pathLst>
          </a:custGeom>
          <a:solidFill>
            <a:schemeClr val="bg1">
              <a:alpha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xmlns="" id="{70B66945-4967-4040-926D-DCA44313CDA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6024154" cy="6858000"/>
          </a:xfrm>
          <a:custGeom>
            <a:avLst/>
            <a:gdLst>
              <a:gd name="connsiteX0" fmla="*/ 0 w 6024154"/>
              <a:gd name="connsiteY0" fmla="*/ 0 h 6858000"/>
              <a:gd name="connsiteX1" fmla="*/ 5953780 w 6024154"/>
              <a:gd name="connsiteY1" fmla="*/ 0 h 6858000"/>
              <a:gd name="connsiteX2" fmla="*/ 5989880 w 6024154"/>
              <a:gd name="connsiteY2" fmla="*/ 284091 h 6858000"/>
              <a:gd name="connsiteX3" fmla="*/ 6024154 w 6024154"/>
              <a:gd name="connsiteY3" fmla="*/ 962844 h 6858000"/>
              <a:gd name="connsiteX4" fmla="*/ 2549934 w 6024154"/>
              <a:gd name="connsiteY4" fmla="*/ 6800152 h 6858000"/>
              <a:gd name="connsiteX5" fmla="*/ 2436987 w 6024154"/>
              <a:gd name="connsiteY5" fmla="*/ 6858000 h 6858000"/>
              <a:gd name="connsiteX6" fmla="*/ 0 w 6024154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24154" h="6858000">
                <a:moveTo>
                  <a:pt x="0" y="0"/>
                </a:moveTo>
                <a:lnTo>
                  <a:pt x="5953780" y="0"/>
                </a:lnTo>
                <a:lnTo>
                  <a:pt x="5989880" y="284091"/>
                </a:lnTo>
                <a:cubicBezTo>
                  <a:pt x="6012544" y="507260"/>
                  <a:pt x="6024154" y="733696"/>
                  <a:pt x="6024154" y="962844"/>
                </a:cubicBezTo>
                <a:cubicBezTo>
                  <a:pt x="6024154" y="3483472"/>
                  <a:pt x="4619336" y="5675986"/>
                  <a:pt x="2549934" y="6800152"/>
                </a:cubicBezTo>
                <a:lnTo>
                  <a:pt x="2436987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9382" y="1388887"/>
            <a:ext cx="4047843" cy="2712054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66279" y="119269"/>
            <a:ext cx="2106379" cy="3826489"/>
          </a:xfrm>
          <a:prstGeom prst="rect">
            <a:avLst/>
          </a:prstGeom>
          <a:effectLst>
            <a:glow rad="228600">
              <a:schemeClr val="accent6">
                <a:satMod val="175000"/>
                <a:alpha val="40000"/>
              </a:schemeClr>
            </a:glow>
          </a:effectLst>
        </p:spPr>
      </p:pic>
    </p:spTree>
    <p:extLst>
      <p:ext uri="{BB962C8B-B14F-4D97-AF65-F5344CB8AC3E}">
        <p14:creationId xmlns:p14="http://schemas.microsoft.com/office/powerpoint/2010/main" val="34593270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383</Words>
  <Application>Microsoft Office PowerPoint</Application>
  <PresentationFormat>Widescreen</PresentationFormat>
  <Paragraphs>29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  By, Ram Prakash Gautam ram83prakash@gmail.com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threshold prescribed by States/Union Territories for generating EWB in case of intra State movement of goods are: </dc:title>
  <dc:creator>Ram</dc:creator>
  <cp:lastModifiedBy>RAM</cp:lastModifiedBy>
  <cp:revision>54</cp:revision>
  <dcterms:created xsi:type="dcterms:W3CDTF">2019-02-13T14:12:13Z</dcterms:created>
  <dcterms:modified xsi:type="dcterms:W3CDTF">2019-04-02T18:52:14Z</dcterms:modified>
</cp:coreProperties>
</file>