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C9D68-A55E-4390-BE0C-3F7FB367CF3A}" type="datetimeFigureOut">
              <a:rPr lang="en-US" smtClean="0"/>
              <a:t>01/06/2015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B7405-B0A2-4F50-8DC8-B091A860796C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Deduction of Housing Loan Repayment and Interest </a:t>
            </a:r>
            <a:b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228600">
              <a:schemeClr val="accent2">
                <a:lumMod val="60000"/>
                <a:lumOff val="40000"/>
                <a:alpha val="40000"/>
              </a:schemeClr>
            </a:glow>
            <a:reflection blurRad="1270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TextBox 3"/>
          <p:cNvSpPr txBox="1"/>
          <p:nvPr/>
        </p:nvSpPr>
        <p:spPr>
          <a:xfrm>
            <a:off x="228600" y="4038600"/>
            <a:ext cx="4495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Of Principal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amount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of Housing loan and Its Interest Component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Deduction under SEC-80C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(Only For Principal Loan Repayment)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19" y="1295400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/>
              <a:t>Principal repayment component of up to Rs. </a:t>
            </a:r>
            <a:r>
              <a:rPr lang="en-US" sz="2400" b="1" dirty="0" smtClean="0"/>
              <a:t>1,50,000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smtClean="0"/>
              <a:t>Rs</a:t>
            </a:r>
            <a:r>
              <a:rPr lang="en-US" sz="2400" b="1" dirty="0" smtClean="0"/>
              <a:t>. 2,00,000 </a:t>
            </a:r>
            <a:r>
              <a:rPr lang="en-US" sz="2400" dirty="0" smtClean="0"/>
              <a:t>for </a:t>
            </a:r>
            <a:r>
              <a:rPr lang="en-US" sz="2400" dirty="0"/>
              <a:t>senior citizens) can be clubbed under the overall limit for tax saving instruments eligible under Section </a:t>
            </a:r>
            <a:r>
              <a:rPr lang="en-US" sz="2400" dirty="0" smtClean="0"/>
              <a:t>80C.</a:t>
            </a:r>
            <a:endParaRPr lang="en-US" sz="2400" dirty="0"/>
          </a:p>
          <a:p>
            <a:r>
              <a:rPr lang="en-US" sz="2400" dirty="0"/>
              <a:t>Available only for </a:t>
            </a:r>
            <a:r>
              <a:rPr lang="en-US" sz="2400" b="1" dirty="0" smtClean="0"/>
              <a:t>purchase</a:t>
            </a:r>
            <a:r>
              <a:rPr lang="en-US" sz="2400" dirty="0" smtClean="0"/>
              <a:t> </a:t>
            </a:r>
            <a:r>
              <a:rPr lang="en-US" sz="2400" dirty="0"/>
              <a:t>or </a:t>
            </a:r>
            <a:r>
              <a:rPr lang="en-US" sz="2400" b="1" dirty="0"/>
              <a:t>construction</a:t>
            </a:r>
            <a:r>
              <a:rPr lang="en-US" sz="2400" dirty="0"/>
              <a:t> </a:t>
            </a:r>
            <a:r>
              <a:rPr lang="en-US" sz="2400" dirty="0" smtClean="0"/>
              <a:t>of residential </a:t>
            </a:r>
            <a:r>
              <a:rPr lang="en-US" sz="2400" dirty="0"/>
              <a:t>property</a:t>
            </a:r>
          </a:p>
          <a:p>
            <a:r>
              <a:rPr lang="en-US" sz="2400" dirty="0"/>
              <a:t>Deduction available only for </a:t>
            </a:r>
            <a:r>
              <a:rPr lang="en-US" sz="2400" b="1" dirty="0"/>
              <a:t>self occupied </a:t>
            </a:r>
            <a:r>
              <a:rPr lang="en-US" sz="2400" b="1" dirty="0" smtClean="0"/>
              <a:t>property.</a:t>
            </a:r>
            <a:endParaRPr lang="en-US" sz="2400" b="1" dirty="0"/>
          </a:p>
          <a:p>
            <a:r>
              <a:rPr lang="en-US" sz="2400" dirty="0" smtClean="0"/>
              <a:t>Deduction is available only when actual payment is done(i.e on </a:t>
            </a:r>
            <a:r>
              <a:rPr lang="en-US" sz="2400" b="1" dirty="0" smtClean="0"/>
              <a:t>cash basis </a:t>
            </a:r>
            <a:r>
              <a:rPr lang="en-US" sz="2400" dirty="0" smtClean="0"/>
              <a:t>and not on accrual basis, so the principal portion unpaid EMI and EMI’s accrued is not eligible for deduction</a:t>
            </a:r>
            <a:endParaRPr lang="en-US" sz="2400" dirty="0"/>
          </a:p>
          <a:p>
            <a:r>
              <a:rPr lang="en-US" sz="2400" dirty="0"/>
              <a:t>Tax Deduction claimed would be reversed if Property sold within 5 years from the end of financial year in which such property is acquired by </a:t>
            </a:r>
            <a:r>
              <a:rPr lang="en-US" sz="2000" dirty="0"/>
              <a:t>him.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24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(Only for Interest Component)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Deduction is available on </a:t>
            </a:r>
            <a:r>
              <a:rPr lang="en-US" b="1" dirty="0"/>
              <a:t>A</a:t>
            </a:r>
            <a:r>
              <a:rPr lang="en-US" b="1" dirty="0" smtClean="0"/>
              <a:t>ccrual</a:t>
            </a:r>
            <a:r>
              <a:rPr lang="en-US" dirty="0" smtClean="0"/>
              <a:t> basis.</a:t>
            </a:r>
          </a:p>
          <a:p>
            <a:r>
              <a:rPr lang="en-US" dirty="0" smtClean="0"/>
              <a:t>Deduction available if loan taken for the purpose of </a:t>
            </a:r>
            <a:r>
              <a:rPr lang="en-US" b="1" dirty="0"/>
              <a:t>Purchase</a:t>
            </a:r>
            <a:r>
              <a:rPr lang="en-US" dirty="0"/>
              <a:t>/ </a:t>
            </a:r>
            <a:r>
              <a:rPr lang="en-US" b="1" dirty="0"/>
              <a:t>Construction/ Repair</a:t>
            </a:r>
            <a:r>
              <a:rPr lang="en-US" dirty="0"/>
              <a:t>/ </a:t>
            </a:r>
            <a:r>
              <a:rPr lang="en-US" b="1" dirty="0"/>
              <a:t>Renewal</a:t>
            </a:r>
            <a:r>
              <a:rPr lang="en-US" dirty="0"/>
              <a:t>/ </a:t>
            </a:r>
            <a:r>
              <a:rPr lang="en-US" b="1" dirty="0"/>
              <a:t>Reconstruction</a:t>
            </a:r>
            <a:r>
              <a:rPr lang="en-US" dirty="0"/>
              <a:t> of a Residential House Property</a:t>
            </a:r>
            <a:r>
              <a:rPr lang="en-US" dirty="0" smtClean="0"/>
              <a:t>.</a:t>
            </a:r>
          </a:p>
          <a:p>
            <a:r>
              <a:rPr lang="en-US" dirty="0"/>
              <a:t>Annual </a:t>
            </a:r>
            <a:r>
              <a:rPr lang="en-US" dirty="0" smtClean="0"/>
              <a:t>Interest </a:t>
            </a:r>
            <a:r>
              <a:rPr lang="en-US" dirty="0"/>
              <a:t>component of up to Rs. </a:t>
            </a:r>
            <a:r>
              <a:rPr lang="en-US" b="1" dirty="0" smtClean="0"/>
              <a:t>2,00,000</a:t>
            </a:r>
            <a:r>
              <a:rPr lang="en-US" dirty="0" smtClean="0"/>
              <a:t>(Rs</a:t>
            </a:r>
            <a:r>
              <a:rPr lang="en-US" dirty="0"/>
              <a:t>. </a:t>
            </a:r>
            <a:r>
              <a:rPr lang="en-US" b="1" dirty="0" smtClean="0"/>
              <a:t>3,00,000</a:t>
            </a:r>
            <a:r>
              <a:rPr lang="en-US" dirty="0" smtClean="0"/>
              <a:t> for </a:t>
            </a:r>
            <a:r>
              <a:rPr lang="en-US" dirty="0"/>
              <a:t>senior citizens) can be claimed as deduction </a:t>
            </a:r>
            <a:r>
              <a:rPr lang="en-US" dirty="0" smtClean="0"/>
              <a:t>against income.</a:t>
            </a:r>
            <a:r>
              <a:rPr lang="en-US" dirty="0" smtClean="0">
                <a:solidFill>
                  <a:schemeClr val="bg2"/>
                </a:solidFill>
              </a:rPr>
              <a:t>(If completed within 3 years from the end of F.Y, If Not then deduction will be reduced to Rs 30,000)</a:t>
            </a:r>
          </a:p>
          <a:p>
            <a:r>
              <a:rPr lang="en-US" dirty="0" smtClean="0"/>
              <a:t>No maximum Limit if Not a Self occupied Property.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14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Deduction under 80EE</a:t>
            </a:r>
            <a:b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(Interest Component Only)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57" y="1447800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Additional tax deduction of Rs </a:t>
            </a:r>
            <a:r>
              <a:rPr lang="en-US" sz="2000" b="1" dirty="0" smtClean="0">
                <a:latin typeface="Calibri" panose="020F0502020204030204" pitchFamily="34" charset="0"/>
              </a:rPr>
              <a:t>1,00,000</a:t>
            </a:r>
            <a:r>
              <a:rPr lang="en-US" sz="2000" dirty="0" smtClean="0">
                <a:latin typeface="Calibri" panose="020F0502020204030204" pitchFamily="34" charset="0"/>
              </a:rPr>
              <a:t> is available to First time home buyers in respect of Interest on home loan.(This </a:t>
            </a:r>
            <a:r>
              <a:rPr lang="en-US" sz="2000" dirty="0">
                <a:latin typeface="Calibri" panose="020F0502020204030204" pitchFamily="34" charset="0"/>
              </a:rPr>
              <a:t>deduction will be over and above the deduction limit of Rs </a:t>
            </a:r>
            <a:r>
              <a:rPr lang="en-US" sz="2000" dirty="0" smtClean="0">
                <a:latin typeface="Calibri" panose="020F0502020204030204" pitchFamily="34" charset="0"/>
              </a:rPr>
              <a:t>2,00,000 allowed </a:t>
            </a:r>
            <a:r>
              <a:rPr lang="en-US" sz="2000" dirty="0">
                <a:latin typeface="Calibri" panose="020F0502020204030204" pitchFamily="34" charset="0"/>
              </a:rPr>
              <a:t>for self-occupied properties under section 24b of the Income Tax Act </a:t>
            </a:r>
            <a:r>
              <a:rPr lang="en-US" sz="2000" dirty="0" smtClean="0">
                <a:latin typeface="Calibri" panose="020F0502020204030204" pitchFamily="34" charset="0"/>
              </a:rPr>
              <a:t>1961.</a:t>
            </a:r>
          </a:p>
          <a:p>
            <a:pPr>
              <a:buNone/>
            </a:pPr>
            <a:r>
              <a:rPr lang="en-US" sz="2000" b="1" dirty="0" smtClean="0">
                <a:latin typeface="Calibri" panose="020F0502020204030204" pitchFamily="34" charset="0"/>
              </a:rPr>
              <a:t>Conditions:-</a:t>
            </a:r>
          </a:p>
          <a:p>
            <a:pPr>
              <a:buNone/>
            </a:pPr>
            <a:r>
              <a:rPr lang="en-US" sz="2000" b="1" dirty="0" smtClean="0">
                <a:latin typeface="Calibri" panose="020F0502020204030204" pitchFamily="34" charset="0"/>
              </a:rPr>
              <a:t>      1)</a:t>
            </a:r>
            <a:r>
              <a:rPr lang="en-US" sz="2000" dirty="0">
                <a:latin typeface="Calibri" panose="020F0502020204030204" pitchFamily="34" charset="0"/>
              </a:rPr>
              <a:t> This is your 1</a:t>
            </a:r>
            <a:r>
              <a:rPr lang="en-US" sz="2000" baseline="30000" dirty="0">
                <a:latin typeface="Calibri" panose="020F0502020204030204" pitchFamily="34" charset="0"/>
              </a:rPr>
              <a:t>st</a:t>
            </a:r>
            <a:r>
              <a:rPr lang="en-US" sz="2000" dirty="0">
                <a:latin typeface="Calibri" panose="020F0502020204030204" pitchFamily="34" charset="0"/>
              </a:rPr>
              <a:t> house </a:t>
            </a:r>
            <a:r>
              <a:rPr lang="en-US" sz="2000" dirty="0" smtClean="0">
                <a:latin typeface="Calibri" panose="020F0502020204030204" pitchFamily="34" charset="0"/>
              </a:rPr>
              <a:t>purchased.</a:t>
            </a:r>
            <a:endParaRPr lang="en-US" sz="2000" dirty="0">
              <a:latin typeface="Calibri" panose="020F0502020204030204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      </a:t>
            </a:r>
            <a:r>
              <a:rPr lang="en-US" sz="2000" b="1" dirty="0" smtClean="0">
                <a:latin typeface="Calibri" panose="020F0502020204030204" pitchFamily="34" charset="0"/>
              </a:rPr>
              <a:t>2) </a:t>
            </a:r>
            <a:r>
              <a:rPr lang="en-US" sz="2000" dirty="0" smtClean="0">
                <a:latin typeface="Calibri" panose="020F0502020204030204" pitchFamily="34" charset="0"/>
              </a:rPr>
              <a:t>Value </a:t>
            </a:r>
            <a:r>
              <a:rPr lang="en-US" sz="2000" dirty="0">
                <a:latin typeface="Calibri" panose="020F0502020204030204" pitchFamily="34" charset="0"/>
              </a:rPr>
              <a:t>of this house is Rs </a:t>
            </a:r>
            <a:r>
              <a:rPr lang="en-US" sz="2000" dirty="0" smtClean="0">
                <a:latin typeface="Calibri" panose="020F0502020204030204" pitchFamily="34" charset="0"/>
              </a:rPr>
              <a:t>40 lakhs </a:t>
            </a:r>
            <a:r>
              <a:rPr lang="en-US" sz="2000" dirty="0">
                <a:latin typeface="Calibri" panose="020F0502020204030204" pitchFamily="34" charset="0"/>
              </a:rPr>
              <a:t>or less</a:t>
            </a:r>
          </a:p>
          <a:p>
            <a:pPr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      </a:t>
            </a:r>
            <a:r>
              <a:rPr lang="en-US" sz="2000" b="1" dirty="0" smtClean="0">
                <a:latin typeface="Calibri" panose="020F0502020204030204" pitchFamily="34" charset="0"/>
              </a:rPr>
              <a:t>3) </a:t>
            </a:r>
            <a:r>
              <a:rPr lang="en-US" sz="2000" dirty="0" smtClean="0">
                <a:latin typeface="Calibri" panose="020F0502020204030204" pitchFamily="34" charset="0"/>
              </a:rPr>
              <a:t>Loan taken for this house is Rs 25lakhs or less</a:t>
            </a:r>
          </a:p>
          <a:p>
            <a:pPr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      </a:t>
            </a:r>
            <a:r>
              <a:rPr lang="en-US" sz="2000" b="1" dirty="0" smtClean="0">
                <a:latin typeface="Calibri" panose="020F0502020204030204" pitchFamily="34" charset="0"/>
              </a:rPr>
              <a:t>4) </a:t>
            </a:r>
            <a:r>
              <a:rPr lang="en-US" sz="2000" dirty="0" smtClean="0">
                <a:latin typeface="Calibri" panose="020F0502020204030204" pitchFamily="34" charset="0"/>
              </a:rPr>
              <a:t>Loan </a:t>
            </a:r>
            <a:r>
              <a:rPr lang="en-US" sz="2000" dirty="0">
                <a:latin typeface="Calibri" panose="020F0502020204030204" pitchFamily="34" charset="0"/>
              </a:rPr>
              <a:t>has been sanctioned by a Financial </a:t>
            </a:r>
            <a:r>
              <a:rPr lang="en-US" sz="2000" dirty="0" smtClean="0">
                <a:latin typeface="Calibri" panose="020F0502020204030204" pitchFamily="34" charset="0"/>
              </a:rPr>
              <a:t>Institution.</a:t>
            </a:r>
            <a:endParaRPr lang="en-US" sz="2000" dirty="0">
              <a:latin typeface="Calibri" panose="020F0502020204030204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      </a:t>
            </a:r>
            <a:r>
              <a:rPr lang="en-US" sz="2000" b="1" dirty="0" smtClean="0">
                <a:latin typeface="Calibri" panose="020F0502020204030204" pitchFamily="34" charset="0"/>
              </a:rPr>
              <a:t>5) </a:t>
            </a:r>
            <a:r>
              <a:rPr lang="en-US" sz="2000" dirty="0" smtClean="0">
                <a:latin typeface="Calibri" panose="020F0502020204030204" pitchFamily="34" charset="0"/>
              </a:rPr>
              <a:t>Loan </a:t>
            </a:r>
            <a:r>
              <a:rPr lang="en-US" sz="2000" dirty="0">
                <a:latin typeface="Calibri" panose="020F0502020204030204" pitchFamily="34" charset="0"/>
              </a:rPr>
              <a:t>has been sanctioned between </a:t>
            </a:r>
            <a:r>
              <a:rPr lang="en-US" sz="2000" dirty="0" smtClean="0">
                <a:latin typeface="Calibri" panose="020F0502020204030204" pitchFamily="34" charset="0"/>
              </a:rPr>
              <a:t>01.04.2013 to    31.03.2014</a:t>
            </a:r>
            <a:endParaRPr lang="en-US" sz="2000" dirty="0">
              <a:latin typeface="Calibri" panose="020F0502020204030204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      </a:t>
            </a:r>
            <a:r>
              <a:rPr lang="en-US" sz="2000" b="1" dirty="0" smtClean="0">
                <a:latin typeface="Calibri" panose="020F0502020204030204" pitchFamily="34" charset="0"/>
              </a:rPr>
              <a:t>6) </a:t>
            </a:r>
            <a:r>
              <a:rPr lang="en-US" sz="2000" dirty="0" smtClean="0">
                <a:latin typeface="Calibri" panose="020F0502020204030204" pitchFamily="34" charset="0"/>
              </a:rPr>
              <a:t>As </a:t>
            </a:r>
            <a:r>
              <a:rPr lang="en-US" sz="2000" dirty="0">
                <a:latin typeface="Calibri" panose="020F0502020204030204" pitchFamily="34" charset="0"/>
              </a:rPr>
              <a:t>on the date loan is sanctioned no other house is owned by the tax </a:t>
            </a:r>
            <a:r>
              <a:rPr lang="en-US" sz="2000" dirty="0" smtClean="0">
                <a:latin typeface="Calibri" panose="020F0502020204030204" pitchFamily="34" charset="0"/>
              </a:rPr>
              <a:t>payer</a:t>
            </a:r>
          </a:p>
          <a:p>
            <a:pPr>
              <a:buNone/>
            </a:pP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     </a:t>
            </a:r>
            <a:r>
              <a:rPr lang="en-US" sz="2000" b="1" dirty="0" smtClean="0">
                <a:latin typeface="Calibri" panose="020F0502020204030204" pitchFamily="34" charset="0"/>
              </a:rPr>
              <a:t>7)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Deduction </a:t>
            </a:r>
            <a:r>
              <a:rPr lang="en-US" sz="2000" dirty="0" smtClean="0">
                <a:latin typeface="Calibri" panose="020F0502020204030204" pitchFamily="34" charset="0"/>
              </a:rPr>
              <a:t>available for F.Y 13-14 only (however if interest payable in F.Y 13-14 is less than 1,00,000, then the balance amount can be claimed in F.Y 14-15).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........Section 80EE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latin typeface="Calibri" panose="020F0502020204030204" pitchFamily="34" charset="0"/>
              </a:rPr>
              <a:t>As per the Finance Bill, </a:t>
            </a:r>
            <a:r>
              <a:rPr lang="en-US" dirty="0" smtClean="0">
                <a:latin typeface="Calibri" panose="020F0502020204030204" pitchFamily="34" charset="0"/>
              </a:rPr>
              <a:t>2013, Finance Minister announced that, “I </a:t>
            </a:r>
            <a:r>
              <a:rPr lang="en-US" dirty="0">
                <a:latin typeface="Calibri" panose="020F0502020204030204" pitchFamily="34" charset="0"/>
              </a:rPr>
              <a:t>propose to allow such home buyers an additional deduction of interest of Rs.100000/- to be claimed in A.Y.2014-15. If the limit is not exhausted, the balance may be claimed in A.Y.2015-16. This deduction will be over and above the deduction of Rs.2,00,000/-allowed under section 24 of the income tax Act</a:t>
            </a:r>
            <a:r>
              <a:rPr lang="en-US" dirty="0" smtClean="0">
                <a:latin typeface="Calibri" panose="020F0502020204030204" pitchFamily="34" charset="0"/>
              </a:rPr>
              <a:t>.” </a:t>
            </a:r>
            <a:endParaRPr lang="en-US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smtClean="0"/>
              <a:t>                  			 </a:t>
            </a:r>
            <a:r>
              <a:rPr lang="en-US" dirty="0"/>
              <a:t>(Inserted on 1-4-2014)</a:t>
            </a:r>
          </a:p>
        </p:txBody>
      </p:sp>
    </p:spTree>
    <p:extLst>
      <p:ext uri="{BB962C8B-B14F-4D97-AF65-F5344CB8AC3E}">
        <p14:creationId xmlns:p14="http://schemas.microsoft.com/office/powerpoint/2010/main" val="35045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Deductions for Interest Component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329095"/>
              </p:ext>
            </p:extLst>
          </p:nvPr>
        </p:nvGraphicFramePr>
        <p:xfrm>
          <a:off x="457200" y="1600200"/>
          <a:ext cx="8229600" cy="2786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045029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Self Occupied Property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Non-Self Occupied Property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870857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24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</a:t>
                      </a:r>
                      <a:r>
                        <a:rPr lang="en-US" baseline="0" dirty="0" smtClean="0"/>
                        <a:t> 2,00,000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Limit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70857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80 EE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 1,00,000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 1,00,000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For Section 24 and 80C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467640"/>
              </p:ext>
            </p:extLst>
          </p:nvPr>
        </p:nvGraphicFramePr>
        <p:xfrm>
          <a:off x="448101" y="1143000"/>
          <a:ext cx="8229600" cy="548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06902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24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r>
                        <a:rPr lang="en-US" baseline="0" dirty="0" smtClean="0"/>
                        <a:t> 80C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60690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Tax Deduction Allowed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Interest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Principal Amount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690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Basis</a:t>
                      </a:r>
                      <a:r>
                        <a:rPr lang="en-US" sz="1600" baseline="0" dirty="0" smtClean="0"/>
                        <a:t> Of Tax Deduction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Accrual Basis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Paid basis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690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Quantum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SOP=2,00,000</a:t>
                      </a:r>
                    </a:p>
                    <a:p>
                      <a:r>
                        <a:rPr lang="en-US" sz="1600" dirty="0" smtClean="0"/>
                        <a:t>Non-SOP=No</a:t>
                      </a:r>
                      <a:r>
                        <a:rPr lang="en-US" sz="1600" baseline="0" dirty="0" smtClean="0"/>
                        <a:t> limit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Rs 1,50,000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488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Purpose Of Loan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Purchase/ Construction/ Repair/ Renewal/ Reconstruction of a Residential House Property.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 / Construction of a new House Property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8430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Eligibility of Claiming</a:t>
                      </a:r>
                      <a:r>
                        <a:rPr lang="en-US" sz="1600" baseline="0" dirty="0" smtClean="0"/>
                        <a:t> Tax deduction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Purchase/ Construction should be completed within 3 years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N/A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195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Restriction on sale of property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N/A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Tax Deduction claimed would be reversed if Property sold within 5 years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437</Words>
  <Application>Microsoft Office PowerPoint</Application>
  <PresentationFormat>On-screen Show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Deduction of Housing Loan Repayment and Interest  </vt:lpstr>
      <vt:lpstr>Deduction under SEC-80C (Only For Principal Loan Repayment)</vt:lpstr>
      <vt:lpstr>Section 24 (Only for Interest Component)</vt:lpstr>
      <vt:lpstr>Deduction under 80EE (Interest Component Only)</vt:lpstr>
      <vt:lpstr>........Section 80EE</vt:lpstr>
      <vt:lpstr>Summary Of Deductions for Interest Component</vt:lpstr>
      <vt:lpstr>Summary For Section 24 and 80C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Deduction of Housing Loan Repayment</dc:title>
  <dc:creator>Yash</dc:creator>
  <cp:lastModifiedBy>Rushabh Shah</cp:lastModifiedBy>
  <cp:revision>32</cp:revision>
  <dcterms:created xsi:type="dcterms:W3CDTF">2015-05-29T05:31:33Z</dcterms:created>
  <dcterms:modified xsi:type="dcterms:W3CDTF">2015-06-01T05:38:29Z</dcterms:modified>
</cp:coreProperties>
</file>