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90" r:id="rId6"/>
    <p:sldId id="285" r:id="rId7"/>
    <p:sldId id="270" r:id="rId8"/>
    <p:sldId id="271" r:id="rId9"/>
    <p:sldId id="272" r:id="rId10"/>
    <p:sldId id="274" r:id="rId11"/>
    <p:sldId id="261" r:id="rId12"/>
    <p:sldId id="281" r:id="rId13"/>
    <p:sldId id="282" r:id="rId14"/>
    <p:sldId id="283" r:id="rId15"/>
    <p:sldId id="277" r:id="rId16"/>
    <p:sldId id="278" r:id="rId17"/>
    <p:sldId id="279" r:id="rId18"/>
    <p:sldId id="280" r:id="rId19"/>
    <p:sldId id="262" r:id="rId20"/>
    <p:sldId id="263" r:id="rId21"/>
    <p:sldId id="264" r:id="rId22"/>
    <p:sldId id="286" r:id="rId23"/>
    <p:sldId id="287" r:id="rId24"/>
    <p:sldId id="288" r:id="rId25"/>
    <p:sldId id="266" r:id="rId26"/>
    <p:sldId id="269" r:id="rId27"/>
    <p:sldId id="289" r:id="rId28"/>
    <p:sldId id="291" r:id="rId29"/>
    <p:sldId id="292" r:id="rId30"/>
    <p:sldId id="29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p:scale>
          <a:sx n="100" d="100"/>
          <a:sy n="100" d="100"/>
        </p:scale>
        <p:origin x="-1938" y="-2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7F3A3E7-27FB-46F9-947D-675C501360FB}" type="datetimeFigureOut">
              <a:rPr lang="en-IN" smtClean="0"/>
              <a:pPr/>
              <a:t>02-09-2016</a:t>
            </a:fld>
            <a:endParaRPr lang="en-IN"/>
          </a:p>
        </p:txBody>
      </p:sp>
      <p:sp>
        <p:nvSpPr>
          <p:cNvPr id="17" name="Footer Placeholder 16"/>
          <p:cNvSpPr>
            <a:spLocks noGrp="1"/>
          </p:cNvSpPr>
          <p:nvPr>
            <p:ph type="ftr" sz="quarter" idx="11"/>
          </p:nvPr>
        </p:nvSpPr>
        <p:spPr>
          <a:xfrm>
            <a:off x="5410200" y="4205288"/>
            <a:ext cx="1295400" cy="457200"/>
          </a:xfrm>
        </p:spPr>
        <p:txBody>
          <a:bodyPr/>
          <a:lstStyle/>
          <a:p>
            <a:endParaRPr lang="en-IN"/>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7F3A3E7-27FB-46F9-947D-675C501360FB}" type="datetimeFigureOut">
              <a:rPr lang="en-IN" smtClean="0"/>
              <a:pPr/>
              <a:t>02-09-2016</a:t>
            </a:fld>
            <a:endParaRPr lang="en-IN"/>
          </a:p>
        </p:txBody>
      </p:sp>
      <p:sp>
        <p:nvSpPr>
          <p:cNvPr id="27" name="Slide Number Placeholder 26"/>
          <p:cNvSpPr>
            <a:spLocks noGrp="1"/>
          </p:cNvSpPr>
          <p:nvPr>
            <p:ph type="sldNum" sz="quarter" idx="11"/>
          </p:nvPr>
        </p:nvSpPr>
        <p:spPr/>
        <p:txBody>
          <a:bodyPr rtlCol="0"/>
          <a:lstStyle/>
          <a:p>
            <a:fld id="{56573DE4-02B3-4B2F-BD0A-7A572392BF6B}" type="slidenum">
              <a:rPr lang="en-IN" smtClean="0"/>
              <a:pPr/>
              <a:t>‹#›</a:t>
            </a:fld>
            <a:endParaRPr lang="en-IN"/>
          </a:p>
        </p:txBody>
      </p:sp>
      <p:sp>
        <p:nvSpPr>
          <p:cNvPr id="28" name="Footer Placeholder 27"/>
          <p:cNvSpPr>
            <a:spLocks noGrp="1"/>
          </p:cNvSpPr>
          <p:nvPr>
            <p:ph type="ftr" sz="quarter" idx="12"/>
          </p:nvPr>
        </p:nvSpPr>
        <p:spPr/>
        <p:txBody>
          <a:bodyPr rtlCol="0"/>
          <a:lstStyle/>
          <a:p>
            <a:endParaRPr lang="en-IN"/>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7F3A3E7-27FB-46F9-947D-675C501360FB}" type="datetimeFigureOut">
              <a:rPr lang="en-IN" smtClean="0"/>
              <a:pPr/>
              <a:t>02-09-2016</a:t>
            </a:fld>
            <a:endParaRPr lang="en-IN"/>
          </a:p>
        </p:txBody>
      </p:sp>
      <p:sp>
        <p:nvSpPr>
          <p:cNvPr id="4" name="Footer Placeholder 3"/>
          <p:cNvSpPr>
            <a:spLocks noGrp="1"/>
          </p:cNvSpPr>
          <p:nvPr>
            <p:ph type="ftr" sz="quarter" idx="11"/>
          </p:nvPr>
        </p:nvSpPr>
        <p:spPr>
          <a:xfrm>
            <a:off x="5257800" y="612648"/>
            <a:ext cx="1325880" cy="457200"/>
          </a:xfrm>
        </p:spPr>
        <p:txBody>
          <a:bodyPr/>
          <a:lstStyle/>
          <a:p>
            <a:endParaRPr lang="en-IN"/>
          </a:p>
        </p:txBody>
      </p:sp>
      <p:sp>
        <p:nvSpPr>
          <p:cNvPr id="5" name="Slide Number Placeholder 4"/>
          <p:cNvSpPr>
            <a:spLocks noGrp="1"/>
          </p:cNvSpPr>
          <p:nvPr>
            <p:ph type="sldNum" sz="quarter" idx="12"/>
          </p:nvPr>
        </p:nvSpPr>
        <p:spPr>
          <a:xfrm>
            <a:off x="8174736" y="2272"/>
            <a:ext cx="762000" cy="365760"/>
          </a:xfrm>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F3A3E7-27FB-46F9-947D-675C501360FB}" type="datetimeFigureOut">
              <a:rPr lang="en-IN" smtClean="0"/>
              <a:pPr/>
              <a:t>02-09-2016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6573DE4-02B3-4B2F-BD0A-7A572392BF6B}" type="slidenum">
              <a:rPr lang="en-IN" smtClean="0"/>
              <a:pPr/>
              <a:t>‹#›</a:t>
            </a:fld>
            <a:endParaRPr lang="en-IN"/>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7F3A3E7-27FB-46F9-947D-675C501360FB}" type="datetimeFigureOut">
              <a:rPr lang="en-IN" smtClean="0"/>
              <a:pPr/>
              <a:t>02-09-2016</a:t>
            </a:fld>
            <a:endParaRPr lang="en-I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I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6573DE4-02B3-4B2F-BD0A-7A572392BF6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2536" y="0"/>
            <a:ext cx="11977493" cy="8981770"/>
          </a:xfrm>
          <a:prstGeom prst="rect">
            <a:avLst/>
          </a:prstGeom>
        </p:spPr>
      </p:pic>
      <p:sp>
        <p:nvSpPr>
          <p:cNvPr id="2" name="Title 1"/>
          <p:cNvSpPr>
            <a:spLocks noGrp="1"/>
          </p:cNvSpPr>
          <p:nvPr>
            <p:ph type="ctrTitle"/>
          </p:nvPr>
        </p:nvSpPr>
        <p:spPr>
          <a:xfrm>
            <a:off x="685800" y="260648"/>
            <a:ext cx="8458200" cy="1470025"/>
          </a:xfrm>
        </p:spPr>
        <p:txBody>
          <a:bodyPr>
            <a:normAutofit/>
          </a:bodyPr>
          <a:lstStyle/>
          <a:p>
            <a:r>
              <a:rPr lang="en-IN" sz="6600" b="1" u="sng" dirty="0" smtClean="0">
                <a:latin typeface="+mn-lt"/>
              </a:rPr>
              <a:t>Cyber</a:t>
            </a:r>
            <a:r>
              <a:rPr lang="en-IN" sz="5400" b="1" u="sng" dirty="0" smtClean="0">
                <a:latin typeface="+mn-lt"/>
              </a:rPr>
              <a:t> </a:t>
            </a:r>
            <a:r>
              <a:rPr lang="en-IN" sz="6600" b="1" u="sng" dirty="0" smtClean="0">
                <a:latin typeface="+mn-lt"/>
              </a:rPr>
              <a:t>Policy</a:t>
            </a:r>
            <a:endParaRPr lang="en-IN" sz="5400" b="1" u="sng" dirty="0">
              <a:latin typeface="+mn-lt"/>
            </a:endParaRPr>
          </a:p>
        </p:txBody>
      </p:sp>
    </p:spTree>
    <p:extLst>
      <p:ext uri="{BB962C8B-B14F-4D97-AF65-F5344CB8AC3E}">
        <p14:creationId xmlns="" xmlns:p14="http://schemas.microsoft.com/office/powerpoint/2010/main" val="2294002466"/>
      </p:ext>
    </p:extLst>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4704"/>
            <a:ext cx="8229600" cy="1066800"/>
          </a:xfrm>
        </p:spPr>
        <p:txBody>
          <a:bodyPr>
            <a:normAutofit/>
          </a:bodyPr>
          <a:lstStyle/>
          <a:p>
            <a:r>
              <a:rPr lang="en-US" u="sng" dirty="0" smtClean="0">
                <a:effectLst>
                  <a:outerShdw blurRad="38100" dist="38100" dir="2700000" algn="tl">
                    <a:srgbClr val="000000">
                      <a:alpha val="43137"/>
                    </a:srgbClr>
                  </a:outerShdw>
                </a:effectLst>
              </a:rPr>
              <a:t>The core </a:t>
            </a:r>
            <a:r>
              <a:rPr lang="en-US" u="sng" dirty="0" smtClean="0">
                <a:effectLst>
                  <a:outerShdw blurRad="38100" dist="38100" dir="2700000" algn="tl">
                    <a:srgbClr val="000000">
                      <a:alpha val="43137"/>
                    </a:srgbClr>
                  </a:outerShdw>
                </a:effectLst>
              </a:rPr>
              <a:t>principles-</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2060848"/>
            <a:ext cx="8229600" cy="4325112"/>
          </a:xfrm>
        </p:spPr>
        <p:txBody>
          <a:bodyPr>
            <a:normAutofit fontScale="77500" lnSpcReduction="20000"/>
          </a:bodyPr>
          <a:lstStyle/>
          <a:p>
            <a:r>
              <a:rPr lang="en-US" dirty="0" smtClean="0"/>
              <a:t>Fundamental Freedoms</a:t>
            </a:r>
          </a:p>
          <a:p>
            <a:pPr lvl="1"/>
            <a:r>
              <a:rPr lang="en-US" dirty="0" smtClean="0"/>
              <a:t>Our commitment to freedom of</a:t>
            </a:r>
          </a:p>
          <a:p>
            <a:pPr lvl="1">
              <a:buNone/>
            </a:pPr>
            <a:r>
              <a:rPr lang="en-US" dirty="0" smtClean="0"/>
              <a:t>	expression and association is</a:t>
            </a:r>
          </a:p>
          <a:p>
            <a:pPr lvl="1">
              <a:buNone/>
            </a:pPr>
            <a:r>
              <a:rPr lang="en-US" dirty="0" smtClean="0"/>
              <a:t>	abiding, but does not come at</a:t>
            </a:r>
          </a:p>
          <a:p>
            <a:pPr lvl="1">
              <a:buNone/>
            </a:pPr>
            <a:r>
              <a:rPr lang="en-US" dirty="0" smtClean="0"/>
              <a:t>	the expense of public safety or</a:t>
            </a:r>
          </a:p>
          <a:p>
            <a:pPr lvl="1">
              <a:buNone/>
            </a:pPr>
            <a:r>
              <a:rPr lang="en-US" dirty="0" smtClean="0"/>
              <a:t>	the protection of our citizens.</a:t>
            </a:r>
          </a:p>
          <a:p>
            <a:pPr marL="457200" lvl="1" indent="0">
              <a:buNone/>
            </a:pPr>
            <a:endParaRPr lang="en-US" dirty="0" smtClean="0"/>
          </a:p>
          <a:p>
            <a:r>
              <a:rPr lang="en-US" dirty="0" smtClean="0"/>
              <a:t>Privacy</a:t>
            </a:r>
          </a:p>
          <a:p>
            <a:pPr lvl="1"/>
            <a:r>
              <a:rPr lang="en-US" dirty="0" smtClean="0"/>
              <a:t>Our strategy marries our obligation to protect our citizens and interests with our commitment to privacy.</a:t>
            </a:r>
          </a:p>
          <a:p>
            <a:pPr lvl="1"/>
            <a:endParaRPr lang="en-US" dirty="0" smtClean="0"/>
          </a:p>
          <a:p>
            <a:r>
              <a:rPr lang="en-US" dirty="0" smtClean="0"/>
              <a:t>Free Flow of Information</a:t>
            </a:r>
          </a:p>
          <a:p>
            <a:pPr lvl="1"/>
            <a:r>
              <a:rPr lang="en-US" dirty="0" smtClean="0"/>
              <a:t>States do not, and should not have to choose between the free flow of information and the security of their networks</a:t>
            </a:r>
            <a:endParaRPr lang="en-US" dirty="0"/>
          </a:p>
        </p:txBody>
      </p:sp>
      <p:pic>
        <p:nvPicPr>
          <p:cNvPr id="3074" name="Picture 2" descr="C:\Users\Admin\Desktop\ppt\images\adityaWhatsapp_Encryption_Proxima-1024x600.jpg"/>
          <p:cNvPicPr>
            <a:picLocks noChangeAspect="1" noChangeArrowheads="1"/>
          </p:cNvPicPr>
          <p:nvPr/>
        </p:nvPicPr>
        <p:blipFill>
          <a:blip r:embed="rId2" cstate="print"/>
          <a:srcRect/>
          <a:stretch>
            <a:fillRect/>
          </a:stretch>
        </p:blipFill>
        <p:spPr bwMode="auto">
          <a:xfrm>
            <a:off x="5004048" y="1772816"/>
            <a:ext cx="3867309" cy="2266002"/>
          </a:xfrm>
          <a:prstGeom prst="rect">
            <a:avLst/>
          </a:prstGeom>
          <a:noFill/>
        </p:spPr>
      </p:pic>
    </p:spTree>
    <p:extLst>
      <p:ext uri="{BB962C8B-B14F-4D97-AF65-F5344CB8AC3E}">
        <p14:creationId xmlns="" xmlns:p14="http://schemas.microsoft.com/office/powerpoint/2010/main" val="2911228504"/>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ppt\images\batman-echolocation-surveillance-wall-thing.jpg"/>
          <p:cNvPicPr>
            <a:picLocks noChangeAspect="1" noChangeArrowheads="1"/>
          </p:cNvPicPr>
          <p:nvPr/>
        </p:nvPicPr>
        <p:blipFill>
          <a:blip r:embed="rId2" cstate="print"/>
          <a:srcRect/>
          <a:stretch>
            <a:fillRect/>
          </a:stretch>
        </p:blipFill>
        <p:spPr bwMode="auto">
          <a:xfrm>
            <a:off x="4932040" y="4005064"/>
            <a:ext cx="4032448" cy="222724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0" y="1124744"/>
            <a:ext cx="8229600" cy="1066800"/>
          </a:xfrm>
        </p:spPr>
        <p:txBody>
          <a:bodyPr>
            <a:normAutofit/>
          </a:bodyPr>
          <a:lstStyle/>
          <a:p>
            <a:r>
              <a:rPr lang="en-IN" sz="3200" u="sng" dirty="0" smtClean="0">
                <a:solidFill>
                  <a:schemeClr val="tx1"/>
                </a:solidFill>
                <a:latin typeface="+mn-lt"/>
                <a:ea typeface="+mn-ea"/>
                <a:cs typeface="+mn-cs"/>
              </a:rPr>
              <a:t>NSA and Snowden Effect</a:t>
            </a:r>
            <a:endParaRPr lang="en-IN" sz="3200" u="sng" dirty="0">
              <a:solidFill>
                <a:schemeClr val="tx1"/>
              </a:solidFill>
              <a:latin typeface="+mn-lt"/>
              <a:ea typeface="+mn-ea"/>
              <a:cs typeface="+mn-cs"/>
            </a:endParaRPr>
          </a:p>
        </p:txBody>
      </p:sp>
      <p:sp>
        <p:nvSpPr>
          <p:cNvPr id="3" name="Content Placeholder 2"/>
          <p:cNvSpPr>
            <a:spLocks noGrp="1"/>
          </p:cNvSpPr>
          <p:nvPr>
            <p:ph idx="1"/>
          </p:nvPr>
        </p:nvSpPr>
        <p:spPr>
          <a:xfrm>
            <a:off x="0" y="1988840"/>
            <a:ext cx="8229600" cy="4325112"/>
          </a:xfrm>
        </p:spPr>
        <p:txBody>
          <a:bodyPr>
            <a:normAutofit fontScale="92500" lnSpcReduction="20000"/>
          </a:bodyPr>
          <a:lstStyle/>
          <a:p>
            <a:pPr lvl="0"/>
            <a:r>
              <a:rPr lang="en-US" dirty="0" smtClean="0"/>
              <a:t>NSA (National Surveillance Agency) </a:t>
            </a:r>
            <a:r>
              <a:rPr lang="en-US" dirty="0"/>
              <a:t>was formed in </a:t>
            </a:r>
            <a:r>
              <a:rPr lang="en-US" dirty="0" smtClean="0"/>
              <a:t>1952. It </a:t>
            </a:r>
            <a:r>
              <a:rPr lang="en-US" dirty="0"/>
              <a:t>was meant to monitor abroad </a:t>
            </a:r>
            <a:r>
              <a:rPr lang="en-US" dirty="0" smtClean="0"/>
              <a:t>communication.</a:t>
            </a:r>
          </a:p>
          <a:p>
            <a:pPr lvl="0"/>
            <a:r>
              <a:rPr lang="en-US" dirty="0" smtClean="0"/>
              <a:t>But </a:t>
            </a:r>
            <a:r>
              <a:rPr lang="en-US" dirty="0"/>
              <a:t>with the advent of new technology, it also started spying on its own </a:t>
            </a:r>
            <a:r>
              <a:rPr lang="en-US" dirty="0" smtClean="0"/>
              <a:t>citizen.</a:t>
            </a:r>
          </a:p>
          <a:p>
            <a:pPr lvl="0"/>
            <a:r>
              <a:rPr lang="en-US" dirty="0" smtClean="0"/>
              <a:t>Shares </a:t>
            </a:r>
            <a:r>
              <a:rPr lang="en-US" dirty="0"/>
              <a:t>work with </a:t>
            </a:r>
            <a:r>
              <a:rPr lang="en-US" dirty="0" smtClean="0"/>
              <a:t>Britain,</a:t>
            </a:r>
          </a:p>
          <a:p>
            <a:pPr lvl="0">
              <a:buNone/>
            </a:pPr>
            <a:r>
              <a:rPr lang="en-US" dirty="0" smtClean="0"/>
              <a:t>	Australia</a:t>
            </a:r>
            <a:r>
              <a:rPr lang="en-US" dirty="0"/>
              <a:t>, New Zealand </a:t>
            </a:r>
            <a:r>
              <a:rPr lang="en-US" dirty="0" smtClean="0"/>
              <a:t>and</a:t>
            </a:r>
          </a:p>
          <a:p>
            <a:pPr lvl="0">
              <a:buNone/>
            </a:pPr>
            <a:r>
              <a:rPr lang="en-US" dirty="0" smtClean="0"/>
              <a:t>	Canada.</a:t>
            </a:r>
          </a:p>
          <a:p>
            <a:r>
              <a:rPr lang="en-US" dirty="0" smtClean="0"/>
              <a:t>Edward Snowden who</a:t>
            </a:r>
          </a:p>
          <a:p>
            <a:pPr>
              <a:buNone/>
            </a:pPr>
            <a:r>
              <a:rPr lang="en-US" dirty="0" smtClean="0"/>
              <a:t>	worked for NSA, released</a:t>
            </a:r>
          </a:p>
          <a:p>
            <a:pPr>
              <a:buNone/>
            </a:pPr>
            <a:r>
              <a:rPr lang="en-US" dirty="0" smtClean="0"/>
              <a:t>	highly sensitive,</a:t>
            </a:r>
          </a:p>
          <a:p>
            <a:pPr>
              <a:buNone/>
            </a:pPr>
            <a:r>
              <a:rPr lang="en-US" dirty="0" smtClean="0"/>
              <a:t>	top secret data of NSA.</a:t>
            </a:r>
            <a:endParaRPr lang="en-IN" dirty="0" smtClean="0"/>
          </a:p>
          <a:p>
            <a:pPr lvl="0"/>
            <a:endParaRPr lang="en-IN" dirty="0"/>
          </a:p>
          <a:p>
            <a:endParaRPr lang="en-IN" dirty="0"/>
          </a:p>
        </p:txBody>
      </p:sp>
      <p:sp>
        <p:nvSpPr>
          <p:cNvPr id="4" name="TextBox 3"/>
          <p:cNvSpPr txBox="1"/>
          <p:nvPr/>
        </p:nvSpPr>
        <p:spPr>
          <a:xfrm>
            <a:off x="0" y="620688"/>
            <a:ext cx="4248472" cy="707886"/>
          </a:xfrm>
          <a:prstGeom prst="rect">
            <a:avLst/>
          </a:prstGeom>
          <a:noFill/>
        </p:spPr>
        <p:txBody>
          <a:bodyPr wrap="square" rtlCol="0">
            <a:spAutoFit/>
          </a:bodyPr>
          <a:lstStyle/>
          <a:p>
            <a:r>
              <a:rPr lang="en-US" sz="4000" u="sng" dirty="0" smtClean="0">
                <a:solidFill>
                  <a:schemeClr val="tx2"/>
                </a:solidFill>
                <a:effectLst>
                  <a:outerShdw blurRad="38100" dist="38100" dir="2700000" algn="tl">
                    <a:srgbClr val="000000">
                      <a:alpha val="43137"/>
                    </a:srgbClr>
                  </a:outerShdw>
                </a:effectLst>
                <a:latin typeface="+mj-lt"/>
                <a:ea typeface="+mj-ea"/>
                <a:cs typeface="+mj-cs"/>
              </a:rPr>
              <a:t>Case Study</a:t>
            </a:r>
            <a:r>
              <a:rPr lang="en-US" sz="4000" dirty="0" smtClean="0">
                <a:solidFill>
                  <a:schemeClr val="tx2"/>
                </a:solidFill>
                <a:effectLst>
                  <a:outerShdw blurRad="38100" dist="38100" dir="2700000" algn="tl">
                    <a:srgbClr val="000000">
                      <a:alpha val="43137"/>
                    </a:srgbClr>
                  </a:outerShdw>
                </a:effectLst>
                <a:latin typeface="+mj-lt"/>
                <a:ea typeface="+mj-ea"/>
                <a:cs typeface="+mj-cs"/>
              </a:rPr>
              <a:t>:</a:t>
            </a:r>
          </a:p>
        </p:txBody>
      </p:sp>
    </p:spTree>
    <p:extLst>
      <p:ext uri="{BB962C8B-B14F-4D97-AF65-F5344CB8AC3E}">
        <p14:creationId xmlns="" xmlns:p14="http://schemas.microsoft.com/office/powerpoint/2010/main" val="351514444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229600" cy="5832648"/>
          </a:xfrm>
        </p:spPr>
        <p:txBody>
          <a:bodyPr>
            <a:normAutofit fontScale="92500" lnSpcReduction="20000"/>
          </a:bodyPr>
          <a:lstStyle/>
          <a:p>
            <a:pPr lvl="0"/>
            <a:r>
              <a:rPr lang="en-US" dirty="0" smtClean="0"/>
              <a:t>Snowden's documents</a:t>
            </a:r>
          </a:p>
          <a:p>
            <a:pPr lvl="0">
              <a:buNone/>
            </a:pPr>
            <a:r>
              <a:rPr lang="en-US" dirty="0" smtClean="0"/>
              <a:t>	showed </a:t>
            </a:r>
            <a:r>
              <a:rPr lang="en-US" i="1" dirty="0" smtClean="0"/>
              <a:t>mass</a:t>
            </a:r>
          </a:p>
          <a:p>
            <a:pPr lvl="0">
              <a:buNone/>
            </a:pPr>
            <a:r>
              <a:rPr lang="en-US" i="1" dirty="0" smtClean="0"/>
              <a:t>	surveillance</a:t>
            </a:r>
            <a:r>
              <a:rPr lang="en-US" dirty="0" smtClean="0"/>
              <a:t> in India.</a:t>
            </a:r>
          </a:p>
          <a:p>
            <a:pPr lvl="0">
              <a:buNone/>
            </a:pPr>
            <a:r>
              <a:rPr lang="en-US" dirty="0" smtClean="0"/>
              <a:t>	The two main program</a:t>
            </a:r>
          </a:p>
          <a:p>
            <a:pPr lvl="0">
              <a:buNone/>
            </a:pPr>
            <a:r>
              <a:rPr lang="en-US" dirty="0" smtClean="0"/>
              <a:t>	were-</a:t>
            </a:r>
          </a:p>
          <a:p>
            <a:pPr lvl="0">
              <a:buNone/>
            </a:pPr>
            <a:r>
              <a:rPr lang="en-US" dirty="0" smtClean="0"/>
              <a:t>	</a:t>
            </a:r>
            <a:r>
              <a:rPr lang="en-US" u="sng" dirty="0" smtClean="0"/>
              <a:t>1.Boundless Informant </a:t>
            </a:r>
            <a:r>
              <a:rPr lang="en-US" dirty="0" smtClean="0"/>
              <a:t>–</a:t>
            </a:r>
          </a:p>
          <a:p>
            <a:pPr lvl="0">
              <a:buNone/>
            </a:pPr>
            <a:r>
              <a:rPr lang="en-US" dirty="0" smtClean="0"/>
              <a:t>		Data mining system</a:t>
            </a:r>
          </a:p>
          <a:p>
            <a:pPr lvl="0">
              <a:buNone/>
            </a:pPr>
            <a:r>
              <a:rPr lang="en-US" dirty="0" smtClean="0"/>
              <a:t>	which keeps track of no.</a:t>
            </a:r>
          </a:p>
          <a:p>
            <a:pPr lvl="0">
              <a:buNone/>
            </a:pPr>
            <a:r>
              <a:rPr lang="en-US" dirty="0" smtClean="0"/>
              <a:t>	of call, </a:t>
            </a:r>
            <a:r>
              <a:rPr lang="en-US" dirty="0" err="1" smtClean="0"/>
              <a:t>sms</a:t>
            </a:r>
            <a:r>
              <a:rPr lang="en-US" dirty="0" smtClean="0"/>
              <a:t> as well as</a:t>
            </a:r>
          </a:p>
          <a:p>
            <a:pPr lvl="0">
              <a:buNone/>
            </a:pPr>
            <a:r>
              <a:rPr lang="en-US" dirty="0" smtClean="0"/>
              <a:t>	mails. Monitored</a:t>
            </a:r>
          </a:p>
          <a:p>
            <a:pPr lvl="0">
              <a:buNone/>
            </a:pPr>
            <a:r>
              <a:rPr lang="en-US" dirty="0" smtClean="0"/>
              <a:t>	telecommunication calls, </a:t>
            </a:r>
            <a:r>
              <a:rPr lang="en-US" dirty="0" err="1" smtClean="0"/>
              <a:t>sms</a:t>
            </a:r>
            <a:r>
              <a:rPr lang="en-US" dirty="0" smtClean="0"/>
              <a:t> and access to internet.</a:t>
            </a:r>
            <a:endParaRPr lang="en-IN" dirty="0"/>
          </a:p>
          <a:p>
            <a:pPr lvl="0">
              <a:buNone/>
            </a:pPr>
            <a:r>
              <a:rPr lang="en-US" dirty="0" smtClean="0"/>
              <a:t>	2.</a:t>
            </a:r>
            <a:r>
              <a:rPr lang="en-US" u="sng" dirty="0" smtClean="0"/>
              <a:t>PRISM</a:t>
            </a:r>
            <a:r>
              <a:rPr lang="en-US" dirty="0" smtClean="0"/>
              <a:t> –</a:t>
            </a:r>
          </a:p>
          <a:p>
            <a:pPr lvl="0">
              <a:buNone/>
            </a:pPr>
            <a:r>
              <a:rPr lang="en-US" dirty="0" smtClean="0"/>
              <a:t>		Collects and intercepts actual data from network. It collects specific issues - not related to terrorism - through Google, Microsoft, </a:t>
            </a:r>
            <a:r>
              <a:rPr lang="en-US" dirty="0" err="1" smtClean="0"/>
              <a:t>Facebook</a:t>
            </a:r>
            <a:r>
              <a:rPr lang="en-US" dirty="0" smtClean="0"/>
              <a:t>, Yahoo, Apple, </a:t>
            </a:r>
            <a:r>
              <a:rPr lang="en-US" dirty="0" err="1" smtClean="0"/>
              <a:t>Youtube</a:t>
            </a:r>
            <a:r>
              <a:rPr lang="en-US" dirty="0" smtClean="0"/>
              <a:t> and other online services.</a:t>
            </a:r>
            <a:endParaRPr lang="en-IN" dirty="0" smtClean="0"/>
          </a:p>
          <a:p>
            <a:endParaRPr lang="en-IN" dirty="0"/>
          </a:p>
        </p:txBody>
      </p:sp>
      <p:pic>
        <p:nvPicPr>
          <p:cNvPr id="4" name="Picture 3" descr="aditya Untitled.png"/>
          <p:cNvPicPr>
            <a:picLocks noChangeAspect="1"/>
          </p:cNvPicPr>
          <p:nvPr/>
        </p:nvPicPr>
        <p:blipFill>
          <a:blip r:embed="rId2" cstate="print"/>
          <a:stretch>
            <a:fillRect/>
          </a:stretch>
        </p:blipFill>
        <p:spPr>
          <a:xfrm>
            <a:off x="4427984" y="836712"/>
            <a:ext cx="4536504" cy="2738691"/>
          </a:xfrm>
          <a:prstGeom prst="wedgeRectCallou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p14="http://schemas.microsoft.com/office/powerpoint/2010/main" val="1977373832"/>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66800"/>
          </a:xfrm>
        </p:spPr>
        <p:txBody>
          <a:bodyPr/>
          <a:lstStyle/>
          <a:p>
            <a:r>
              <a:rPr lang="en-IN" u="sng" dirty="0" smtClean="0">
                <a:effectLst>
                  <a:outerShdw blurRad="38100" dist="38100" dir="2700000" algn="tl">
                    <a:srgbClr val="000000">
                      <a:alpha val="43137"/>
                    </a:srgbClr>
                  </a:outerShdw>
                </a:effectLst>
              </a:rPr>
              <a:t>Advent of </a:t>
            </a:r>
            <a:r>
              <a:rPr lang="en-IN" u="sng" dirty="0" smtClean="0">
                <a:effectLst>
                  <a:outerShdw blurRad="38100" dist="38100" dir="2700000" algn="tl">
                    <a:srgbClr val="000000">
                      <a:alpha val="43137"/>
                    </a:srgbClr>
                  </a:outerShdw>
                </a:effectLst>
              </a:rPr>
              <a:t>NCSP,2013-</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88840"/>
            <a:ext cx="8229600" cy="4325112"/>
          </a:xfrm>
        </p:spPr>
        <p:txBody>
          <a:bodyPr/>
          <a:lstStyle/>
          <a:p>
            <a:pPr lvl="0"/>
            <a:r>
              <a:rPr lang="en-US" u="sng" dirty="0" smtClean="0"/>
              <a:t>National Cyber Security Policy, </a:t>
            </a:r>
            <a:r>
              <a:rPr lang="en-US" u="sng" dirty="0"/>
              <a:t>2013 </a:t>
            </a:r>
            <a:r>
              <a:rPr lang="en-US" dirty="0"/>
              <a:t>came to be because of </a:t>
            </a:r>
            <a:r>
              <a:rPr lang="en-US" dirty="0" smtClean="0"/>
              <a:t>the NSA leak.</a:t>
            </a:r>
          </a:p>
          <a:p>
            <a:pPr lvl="0"/>
            <a:r>
              <a:rPr lang="en-US" dirty="0" smtClean="0"/>
              <a:t>Its </a:t>
            </a:r>
            <a:r>
              <a:rPr lang="en-US" dirty="0"/>
              <a:t>a policy framework by Department of Electronics and Information Technology (</a:t>
            </a:r>
            <a:r>
              <a:rPr lang="en-US" dirty="0" err="1"/>
              <a:t>DeitY</a:t>
            </a:r>
            <a:r>
              <a:rPr lang="en-US" dirty="0"/>
              <a:t>) now made a full-fledged </a:t>
            </a:r>
            <a:endParaRPr lang="en-US" dirty="0" smtClean="0"/>
          </a:p>
          <a:p>
            <a:pPr lvl="0">
              <a:buNone/>
            </a:pPr>
            <a:r>
              <a:rPr lang="en-US" dirty="0" smtClean="0"/>
              <a:t>	ministry </a:t>
            </a:r>
            <a:r>
              <a:rPr lang="en-US" dirty="0"/>
              <a:t>- Ministry </a:t>
            </a:r>
            <a:r>
              <a:rPr lang="en-US" dirty="0" smtClean="0"/>
              <a:t>of</a:t>
            </a:r>
          </a:p>
          <a:p>
            <a:pPr lvl="0">
              <a:buNone/>
            </a:pPr>
            <a:r>
              <a:rPr lang="en-US" dirty="0" smtClean="0"/>
              <a:t>	Electronic </a:t>
            </a:r>
            <a:r>
              <a:rPr lang="en-US" dirty="0"/>
              <a:t>and Technology</a:t>
            </a:r>
            <a:r>
              <a:rPr lang="en-US" dirty="0" smtClean="0"/>
              <a:t>.</a:t>
            </a:r>
          </a:p>
          <a:p>
            <a:pPr lvl="0">
              <a:buNone/>
            </a:pPr>
            <a:r>
              <a:rPr lang="en-US" dirty="0" smtClean="0"/>
              <a:t>	(</a:t>
            </a:r>
            <a:r>
              <a:rPr lang="en-US" dirty="0"/>
              <a:t>Initially a part of Ministry </a:t>
            </a:r>
            <a:r>
              <a:rPr lang="en-US" dirty="0" smtClean="0"/>
              <a:t>of</a:t>
            </a:r>
          </a:p>
          <a:p>
            <a:pPr lvl="0">
              <a:buNone/>
            </a:pPr>
            <a:r>
              <a:rPr lang="en-US" dirty="0" smtClean="0"/>
              <a:t>	Information </a:t>
            </a:r>
            <a:r>
              <a:rPr lang="en-US" dirty="0"/>
              <a:t>and Technology)</a:t>
            </a:r>
            <a:endParaRPr lang="en-IN" dirty="0"/>
          </a:p>
          <a:p>
            <a:endParaRPr lang="en-IN" dirty="0"/>
          </a:p>
        </p:txBody>
      </p:sp>
      <p:pic>
        <p:nvPicPr>
          <p:cNvPr id="4" name="Picture 3" descr="l2013070248024.jpg"/>
          <p:cNvPicPr>
            <a:picLocks noChangeAspect="1"/>
          </p:cNvPicPr>
          <p:nvPr/>
        </p:nvPicPr>
        <p:blipFill>
          <a:blip r:embed="rId2" cstate="print"/>
          <a:stretch>
            <a:fillRect/>
          </a:stretch>
        </p:blipFill>
        <p:spPr>
          <a:xfrm>
            <a:off x="5796136" y="3789040"/>
            <a:ext cx="2952328" cy="22787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95529519"/>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lstStyle/>
          <a:p>
            <a:r>
              <a:rPr lang="en-IN" u="sng" dirty="0" smtClean="0">
                <a:effectLst>
                  <a:outerShdw blurRad="38100" dist="38100" dir="2700000" algn="tl">
                    <a:srgbClr val="000000">
                      <a:alpha val="43137"/>
                    </a:srgbClr>
                  </a:outerShdw>
                </a:effectLst>
              </a:rPr>
              <a:t>Vision and </a:t>
            </a:r>
            <a:r>
              <a:rPr lang="en-IN" u="sng" dirty="0" smtClean="0">
                <a:effectLst>
                  <a:outerShdw blurRad="38100" dist="38100" dir="2700000" algn="tl">
                    <a:srgbClr val="000000">
                      <a:alpha val="43137"/>
                    </a:srgbClr>
                  </a:outerShdw>
                </a:effectLst>
              </a:rPr>
              <a:t>Mission-</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772816"/>
            <a:ext cx="8424936" cy="4968552"/>
          </a:xfrm>
        </p:spPr>
        <p:txBody>
          <a:bodyPr>
            <a:normAutofit fontScale="92500" lnSpcReduction="20000"/>
          </a:bodyPr>
          <a:lstStyle/>
          <a:p>
            <a:pPr lvl="0"/>
            <a:r>
              <a:rPr lang="en-US" dirty="0" smtClean="0"/>
              <a:t>Aims </a:t>
            </a:r>
            <a:r>
              <a:rPr lang="en-US" dirty="0"/>
              <a:t>at protecting the public and private infrastructure from cyber attacks</a:t>
            </a:r>
            <a:endParaRPr lang="en-IN" dirty="0"/>
          </a:p>
          <a:p>
            <a:pPr lvl="0"/>
            <a:r>
              <a:rPr lang="en-US" dirty="0"/>
              <a:t>I</a:t>
            </a:r>
            <a:r>
              <a:rPr lang="en-US" dirty="0" smtClean="0"/>
              <a:t>ntends </a:t>
            </a:r>
            <a:r>
              <a:rPr lang="en-US" dirty="0"/>
              <a:t>to safeguard "information, such as personal information (of web users), financial and banking information and sovereign data"</a:t>
            </a:r>
            <a:endParaRPr lang="en-IN" dirty="0"/>
          </a:p>
          <a:p>
            <a:pPr lvl="0"/>
            <a:r>
              <a:rPr lang="en-US" dirty="0"/>
              <a:t>To build a secure and resilient cyberspace for citizens, business and government.</a:t>
            </a:r>
            <a:endParaRPr lang="en-IN" dirty="0"/>
          </a:p>
          <a:p>
            <a:pPr lvl="0"/>
            <a:r>
              <a:rPr lang="en-US" dirty="0"/>
              <a:t>To protect information and information infrastructure in cyberspace, build capabilities to prevent and respond to cyber threat, reduce vulnerabilities and minimize damage from cyber incidents through a combination of institutional structures, people, processes, technology and cooperation</a:t>
            </a:r>
            <a:r>
              <a:rPr lang="en-US" dirty="0" smtClean="0"/>
              <a:t>.</a:t>
            </a:r>
            <a:endParaRPr lang="en-IN" dirty="0"/>
          </a:p>
        </p:txBody>
      </p:sp>
    </p:spTree>
    <p:extLst>
      <p:ext uri="{BB962C8B-B14F-4D97-AF65-F5344CB8AC3E}">
        <p14:creationId xmlns="" xmlns:p14="http://schemas.microsoft.com/office/powerpoint/2010/main" val="1959400907"/>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692696"/>
            <a:ext cx="8229600" cy="1066800"/>
          </a:xfrm>
        </p:spPr>
        <p:txBody>
          <a:bodyPr/>
          <a:lstStyle/>
          <a:p>
            <a:r>
              <a:rPr lang="en-US" u="sng" dirty="0" smtClean="0">
                <a:effectLst>
                  <a:outerShdw blurRad="38100" dist="38100" dir="2700000" algn="tl">
                    <a:srgbClr val="000000">
                      <a:alpha val="43137"/>
                    </a:srgbClr>
                  </a:outerShdw>
                </a:effectLst>
              </a:rPr>
              <a:t>Strategies-</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628800"/>
            <a:ext cx="8229600" cy="4325112"/>
          </a:xfrm>
        </p:spPr>
        <p:txBody>
          <a:bodyPr>
            <a:normAutofit fontScale="92500" lnSpcReduction="20000"/>
          </a:bodyPr>
          <a:lstStyle/>
          <a:p>
            <a:r>
              <a:rPr lang="en-US" sz="2400" dirty="0" smtClean="0"/>
              <a:t>Creating </a:t>
            </a:r>
            <a:r>
              <a:rPr lang="en-US" sz="2400" dirty="0" smtClean="0"/>
              <a:t>a secured Ecosystem.</a:t>
            </a:r>
          </a:p>
          <a:p>
            <a:r>
              <a:rPr lang="en-US" sz="2400" dirty="0" smtClean="0"/>
              <a:t>Creating an assurance</a:t>
            </a:r>
          </a:p>
          <a:p>
            <a:pPr>
              <a:buNone/>
            </a:pPr>
            <a:r>
              <a:rPr lang="en-US" sz="2400" dirty="0" smtClean="0"/>
              <a:t>	framework.</a:t>
            </a:r>
          </a:p>
          <a:p>
            <a:r>
              <a:rPr lang="en-US" sz="2400" dirty="0" smtClean="0"/>
              <a:t>Encouraging Open Standards.</a:t>
            </a:r>
          </a:p>
          <a:p>
            <a:r>
              <a:rPr lang="en-US" sz="2400" dirty="0" smtClean="0"/>
              <a:t>Strengthening The </a:t>
            </a:r>
            <a:r>
              <a:rPr lang="en-US" sz="2400" dirty="0" smtClean="0"/>
              <a:t>regulatory</a:t>
            </a:r>
          </a:p>
          <a:p>
            <a:pPr>
              <a:buNone/>
            </a:pPr>
            <a:r>
              <a:rPr lang="en-US" sz="2400" dirty="0" smtClean="0"/>
              <a:t>	</a:t>
            </a:r>
            <a:r>
              <a:rPr lang="en-US" sz="2400" dirty="0" smtClean="0"/>
              <a:t>Framework</a:t>
            </a:r>
            <a:r>
              <a:rPr lang="en-US" sz="2400" dirty="0" smtClean="0"/>
              <a:t>.</a:t>
            </a:r>
          </a:p>
          <a:p>
            <a:r>
              <a:rPr lang="en-US" sz="2400" dirty="0" smtClean="0"/>
              <a:t>Creating mechanism for </a:t>
            </a:r>
            <a:r>
              <a:rPr lang="en-US" sz="2400" dirty="0" smtClean="0"/>
              <a:t>Security</a:t>
            </a:r>
          </a:p>
          <a:p>
            <a:pPr>
              <a:buNone/>
            </a:pPr>
            <a:r>
              <a:rPr lang="en-US" sz="2400" dirty="0" smtClean="0"/>
              <a:t>	</a:t>
            </a:r>
            <a:r>
              <a:rPr lang="en-US" sz="2400" dirty="0" smtClean="0"/>
              <a:t>Threats </a:t>
            </a:r>
            <a:r>
              <a:rPr lang="en-US" sz="2400" dirty="0" smtClean="0"/>
              <a:t>Early </a:t>
            </a:r>
            <a:r>
              <a:rPr lang="en-US" sz="2400" dirty="0" smtClean="0"/>
              <a:t>Warning,</a:t>
            </a:r>
          </a:p>
          <a:p>
            <a:pPr>
              <a:buNone/>
            </a:pPr>
            <a:r>
              <a:rPr lang="en-US" sz="2400" dirty="0" smtClean="0"/>
              <a:t>	</a:t>
            </a:r>
            <a:r>
              <a:rPr lang="en-US" sz="2400" dirty="0" smtClean="0"/>
              <a:t>Vulnerability </a:t>
            </a:r>
            <a:r>
              <a:rPr lang="en-US" sz="2400" dirty="0" smtClean="0"/>
              <a:t>management and response to security threat.</a:t>
            </a:r>
          </a:p>
          <a:p>
            <a:r>
              <a:rPr lang="en-US" sz="2400" dirty="0" smtClean="0"/>
              <a:t>Securing E-Governance services.</a:t>
            </a:r>
          </a:p>
          <a:p>
            <a:r>
              <a:rPr lang="en-US" sz="2400" dirty="0" smtClean="0"/>
              <a:t>Protection and resilience of Critical Information Infrastructure.</a:t>
            </a:r>
          </a:p>
          <a:p>
            <a:r>
              <a:rPr lang="en-US" sz="2400" dirty="0" smtClean="0"/>
              <a:t>Promotion of Research and Development in cyber security.</a:t>
            </a:r>
          </a:p>
          <a:p>
            <a:r>
              <a:rPr lang="en-US" sz="2400" dirty="0" smtClean="0"/>
              <a:t>Reducing supply chain risks</a:t>
            </a:r>
          </a:p>
          <a:p>
            <a:pPr>
              <a:buNone/>
            </a:pPr>
            <a:endParaRPr lang="en-US" sz="2400" dirty="0"/>
          </a:p>
        </p:txBody>
      </p:sp>
      <p:pic>
        <p:nvPicPr>
          <p:cNvPr id="6146" name="Picture 2" descr="C:\Users\Admin\Desktop\ppt\images\Net-Neutrality.jpg"/>
          <p:cNvPicPr>
            <a:picLocks noChangeAspect="1" noChangeArrowheads="1"/>
          </p:cNvPicPr>
          <p:nvPr/>
        </p:nvPicPr>
        <p:blipFill>
          <a:blip r:embed="rId2" cstate="print"/>
          <a:srcRect/>
          <a:stretch>
            <a:fillRect/>
          </a:stretch>
        </p:blipFill>
        <p:spPr bwMode="auto">
          <a:xfrm>
            <a:off x="4572000" y="1412776"/>
            <a:ext cx="4435792" cy="2542001"/>
          </a:xfrm>
          <a:prstGeom prst="rect">
            <a:avLst/>
          </a:prstGeom>
          <a:ln>
            <a:noFill/>
          </a:ln>
          <a:effectLst>
            <a:softEdge rad="112500"/>
          </a:effectLst>
        </p:spPr>
      </p:pic>
    </p:spTree>
    <p:extLst>
      <p:ext uri="{BB962C8B-B14F-4D97-AF65-F5344CB8AC3E}">
        <p14:creationId xmlns="" xmlns:p14="http://schemas.microsoft.com/office/powerpoint/2010/main" val="2906863988"/>
      </p:ext>
    </p:extLst>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lstStyle/>
          <a:p>
            <a:r>
              <a:rPr lang="en-US" u="sng" dirty="0" smtClean="0">
                <a:effectLst>
                  <a:outerShdw blurRad="38100" dist="38100" dir="2700000" algn="tl">
                    <a:srgbClr val="000000">
                      <a:alpha val="43137"/>
                    </a:srgbClr>
                  </a:outerShdw>
                </a:effectLst>
              </a:rPr>
              <a:t>Implementation-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552" y="1844824"/>
            <a:ext cx="8280920" cy="4464496"/>
          </a:xfrm>
        </p:spPr>
        <p:txBody>
          <a:bodyPr>
            <a:normAutofit/>
          </a:bodyPr>
          <a:lstStyle/>
          <a:p>
            <a:r>
              <a:rPr lang="en-US" sz="2400" dirty="0" smtClean="0"/>
              <a:t>The </a:t>
            </a:r>
            <a:r>
              <a:rPr lang="en-US" sz="2400" u="sng" dirty="0" smtClean="0"/>
              <a:t>National and Sectoral 24 * 7 </a:t>
            </a:r>
            <a:r>
              <a:rPr lang="en-US" sz="2400" dirty="0" smtClean="0"/>
              <a:t>mechanism has been set up to deal with the cyber threats through the </a:t>
            </a:r>
            <a:r>
              <a:rPr lang="en-US" sz="2400" b="1" dirty="0" smtClean="0"/>
              <a:t> </a:t>
            </a:r>
            <a:r>
              <a:rPr lang="fr-FR" sz="2400" u="sng" dirty="0" smtClean="0"/>
              <a:t>National </a:t>
            </a:r>
            <a:r>
              <a:rPr lang="fr-FR" sz="2400" u="sng" dirty="0" err="1" smtClean="0"/>
              <a:t>Critical</a:t>
            </a:r>
            <a:r>
              <a:rPr lang="fr-FR" sz="2400" u="sng" dirty="0" smtClean="0"/>
              <a:t> Information Infrastructure Protection Centre (NCIIPC).</a:t>
            </a:r>
          </a:p>
          <a:p>
            <a:r>
              <a:rPr lang="en-US" sz="2400" u="sng" dirty="0" smtClean="0"/>
              <a:t>Computer Emergency Response Team (CERT-In)</a:t>
            </a:r>
            <a:r>
              <a:rPr lang="en-US" sz="2400" dirty="0" smtClean="0"/>
              <a:t> acts as an agency to coordinate the crisis management efforts.</a:t>
            </a:r>
          </a:p>
          <a:p>
            <a:r>
              <a:rPr lang="en-US" sz="2400" dirty="0" smtClean="0"/>
              <a:t>The government has engaged itself in the promotion of research and development in cyber security. The government is working to set up trustworthy systems to keep a safe and secure cyber environment in the country.</a:t>
            </a:r>
          </a:p>
          <a:p>
            <a:pPr>
              <a:buNone/>
            </a:pPr>
            <a:endParaRPr lang="en-US" sz="2400" dirty="0"/>
          </a:p>
        </p:txBody>
      </p:sp>
    </p:spTree>
    <p:extLst>
      <p:ext uri="{BB962C8B-B14F-4D97-AF65-F5344CB8AC3E}">
        <p14:creationId xmlns="" xmlns:p14="http://schemas.microsoft.com/office/powerpoint/2010/main" val="1958877180"/>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fontScale="90000"/>
          </a:bodyPr>
          <a:lstStyle/>
          <a:p>
            <a:r>
              <a:rPr lang="en-US" sz="3600" u="sng" dirty="0" smtClean="0">
                <a:effectLst>
                  <a:outerShdw blurRad="38100" dist="38100" dir="2700000" algn="tl">
                    <a:srgbClr val="000000">
                      <a:alpha val="43137"/>
                    </a:srgbClr>
                  </a:outerShdw>
                </a:effectLst>
              </a:rPr>
              <a:t>Achievements of the </a:t>
            </a:r>
            <a:r>
              <a:rPr lang="en-US" sz="3600" u="sng" dirty="0" err="1" smtClean="0">
                <a:effectLst>
                  <a:outerShdw blurRad="38100" dist="38100" dir="2700000" algn="tl">
                    <a:srgbClr val="000000">
                      <a:alpha val="43137"/>
                    </a:srgbClr>
                  </a:outerShdw>
                </a:effectLst>
              </a:rPr>
              <a:t>XIth</a:t>
            </a:r>
            <a:r>
              <a:rPr lang="en-US" sz="3600" u="sng" dirty="0" smtClean="0">
                <a:effectLst>
                  <a:outerShdw blurRad="38100" dist="38100" dir="2700000" algn="tl">
                    <a:srgbClr val="000000">
                      <a:alpha val="43137"/>
                    </a:srgbClr>
                  </a:outerShdw>
                </a:effectLst>
              </a:rPr>
              <a:t> Five Year </a:t>
            </a:r>
            <a:r>
              <a:rPr lang="en-US" sz="3600" u="sng" dirty="0" smtClean="0">
                <a:effectLst>
                  <a:outerShdw blurRad="38100" dist="38100" dir="2700000" algn="tl">
                    <a:srgbClr val="000000">
                      <a:alpha val="43137"/>
                    </a:srgbClr>
                  </a:outerShdw>
                </a:effectLst>
              </a:rPr>
              <a:t>Plan-</a:t>
            </a:r>
            <a:endParaRPr lang="en-US" sz="3600"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88840"/>
            <a:ext cx="8229600" cy="4325112"/>
          </a:xfrm>
        </p:spPr>
        <p:txBody>
          <a:bodyPr>
            <a:normAutofit lnSpcReduction="10000"/>
          </a:bodyPr>
          <a:lstStyle/>
          <a:p>
            <a:r>
              <a:rPr lang="en-US" sz="2400" dirty="0" smtClean="0"/>
              <a:t>Information Technology (Amendment) Act, 2008 has been enacted and rules of important sections have been notified. </a:t>
            </a:r>
            <a:endParaRPr lang="en-US" sz="2400" b="1" dirty="0" smtClean="0"/>
          </a:p>
          <a:p>
            <a:r>
              <a:rPr lang="en-US" sz="2400" dirty="0" smtClean="0"/>
              <a:t>Computer Security Guidelines have been circulated to all Departments and Ministries. Crisis Management Plan for countering cyber attacks and cyber terrorism has been released and is being updated annually. </a:t>
            </a:r>
          </a:p>
          <a:p>
            <a:r>
              <a:rPr lang="en-US" sz="2400" b="1" dirty="0"/>
              <a:t> </a:t>
            </a:r>
            <a:r>
              <a:rPr lang="en-US" sz="2400" dirty="0"/>
              <a:t>A Computer Emergency Response Team –India (CERT-In) has been set up and is operational as the national agency for cyber incidents. It operates a 24x7 Incident Response Help Desk to help users in responding to cyber security incidents</a:t>
            </a:r>
            <a:endParaRPr lang="en-US" sz="2400" dirty="0" smtClean="0"/>
          </a:p>
        </p:txBody>
      </p:sp>
    </p:spTree>
    <p:extLst>
      <p:ext uri="{BB962C8B-B14F-4D97-AF65-F5344CB8AC3E}">
        <p14:creationId xmlns="" xmlns:p14="http://schemas.microsoft.com/office/powerpoint/2010/main" val="1108825015"/>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29600" cy="1066800"/>
          </a:xfrm>
        </p:spPr>
        <p:txBody>
          <a:bodyPr/>
          <a:lstStyle/>
          <a:p>
            <a:r>
              <a:rPr lang="en-US" u="sng" dirty="0" smtClean="0">
                <a:effectLst>
                  <a:outerShdw blurRad="38100" dist="38100" dir="2700000" algn="tl">
                    <a:srgbClr val="000000">
                      <a:alpha val="43137"/>
                    </a:srgbClr>
                  </a:outerShdw>
                </a:effectLst>
              </a:rPr>
              <a:t>Targets of the </a:t>
            </a:r>
            <a:r>
              <a:rPr lang="en-US" u="sng" dirty="0" err="1" smtClean="0">
                <a:effectLst>
                  <a:outerShdw blurRad="38100" dist="38100" dir="2700000" algn="tl">
                    <a:srgbClr val="000000">
                      <a:alpha val="43137"/>
                    </a:srgbClr>
                  </a:outerShdw>
                </a:effectLst>
              </a:rPr>
              <a:t>XIIth</a:t>
            </a:r>
            <a:r>
              <a:rPr lang="en-US" u="sng" dirty="0" smtClean="0">
                <a:effectLst>
                  <a:outerShdw blurRad="38100" dist="38100" dir="2700000" algn="tl">
                    <a:srgbClr val="000000">
                      <a:alpha val="43137"/>
                    </a:srgbClr>
                  </a:outerShdw>
                </a:effectLst>
              </a:rPr>
              <a:t> Five Year </a:t>
            </a:r>
            <a:r>
              <a:rPr lang="en-US" u="sng" dirty="0" smtClean="0">
                <a:effectLst>
                  <a:outerShdw blurRad="38100" dist="38100" dir="2700000" algn="tl">
                    <a:srgbClr val="000000">
                      <a:alpha val="43137"/>
                    </a:srgbClr>
                  </a:outerShdw>
                </a:effectLst>
              </a:rPr>
              <a:t>Plan-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2204864"/>
            <a:ext cx="8229600" cy="4325112"/>
          </a:xfrm>
        </p:spPr>
        <p:txBody>
          <a:bodyPr>
            <a:normAutofit fontScale="92500"/>
          </a:bodyPr>
          <a:lstStyle/>
          <a:p>
            <a:r>
              <a:rPr lang="en-US" sz="2400" b="1" dirty="0" smtClean="0"/>
              <a:t>Security Incident - Early Warning and Response </a:t>
            </a:r>
          </a:p>
          <a:p>
            <a:pPr>
              <a:buNone/>
            </a:pPr>
            <a:r>
              <a:rPr lang="en-US" sz="2400" dirty="0" smtClean="0"/>
              <a:t>   </a:t>
            </a:r>
            <a:r>
              <a:rPr lang="en-US" sz="2200" dirty="0" smtClean="0"/>
              <a:t>   The key priority is strengthening National Cyber Alert System for rapid identification and response to security incidents and information exchange to all desired elements that are critical for cyber security, to reduce the risk of cyber threat and resultant effects. </a:t>
            </a:r>
          </a:p>
          <a:p>
            <a:endParaRPr lang="en-US" sz="2400" b="1" dirty="0" smtClean="0"/>
          </a:p>
          <a:p>
            <a:r>
              <a:rPr lang="en-US" sz="2400" b="1" dirty="0" smtClean="0"/>
              <a:t>Security Awareness, Skill Development and Training </a:t>
            </a:r>
            <a:r>
              <a:rPr lang="en-US" sz="2200" b="1" dirty="0" smtClean="0"/>
              <a:t>    </a:t>
            </a:r>
            <a:endParaRPr lang="en-US" sz="2400" b="1" dirty="0" smtClean="0"/>
          </a:p>
          <a:p>
            <a:pPr>
              <a:buNone/>
            </a:pPr>
            <a:r>
              <a:rPr lang="en-US" sz="2400" b="1" dirty="0" smtClean="0"/>
              <a:t>      </a:t>
            </a:r>
            <a:r>
              <a:rPr lang="en-US" sz="2200" dirty="0" smtClean="0"/>
              <a:t>The key priority is to establish cyber security capacity building and training mechanisms for developing a strong and dynamic cyber security skilled work force and a cyber vigilant society. </a:t>
            </a:r>
            <a:endParaRPr lang="en-US" sz="2200" b="1" dirty="0" smtClean="0"/>
          </a:p>
        </p:txBody>
      </p:sp>
    </p:spTree>
    <p:extLst>
      <p:ext uri="{BB962C8B-B14F-4D97-AF65-F5344CB8AC3E}">
        <p14:creationId xmlns="" xmlns:p14="http://schemas.microsoft.com/office/powerpoint/2010/main" val="3738929876"/>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effectLst>
                  <a:outerShdw blurRad="38100" dist="38100" dir="2700000" algn="tl">
                    <a:srgbClr val="000000">
                      <a:alpha val="43137"/>
                    </a:srgbClr>
                  </a:outerShdw>
                </a:effectLst>
              </a:rPr>
              <a:t>Surveillance Program in </a:t>
            </a:r>
            <a:r>
              <a:rPr lang="en-IN" u="sng" dirty="0" smtClean="0">
                <a:effectLst>
                  <a:outerShdw blurRad="38100" dist="38100" dir="2700000" algn="tl">
                    <a:srgbClr val="000000">
                      <a:alpha val="43137"/>
                    </a:srgbClr>
                  </a:outerShdw>
                </a:effectLst>
              </a:rPr>
              <a:t>India-</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pPr lvl="0"/>
            <a:r>
              <a:rPr lang="en-US" u="sng" dirty="0" smtClean="0"/>
              <a:t>National </a:t>
            </a:r>
            <a:r>
              <a:rPr lang="en-US" u="sng" dirty="0"/>
              <a:t>Cyber Coordination Centre of India (</a:t>
            </a:r>
            <a:r>
              <a:rPr lang="en-US" u="sng" dirty="0" smtClean="0"/>
              <a:t>NCCC)</a:t>
            </a:r>
            <a:r>
              <a:rPr lang="en-US" dirty="0" smtClean="0"/>
              <a:t> aims </a:t>
            </a:r>
            <a:r>
              <a:rPr lang="en-US" dirty="0"/>
              <a:t>at coordinating intelligence gathering activities of other agencies and intends to screen metadata of </a:t>
            </a:r>
            <a:r>
              <a:rPr lang="en-US" dirty="0" smtClean="0"/>
              <a:t>communication.</a:t>
            </a:r>
          </a:p>
          <a:p>
            <a:pPr lvl="0">
              <a:buNone/>
            </a:pPr>
            <a:endParaRPr lang="en-US" dirty="0" smtClean="0"/>
          </a:p>
          <a:p>
            <a:pPr lvl="0"/>
            <a:endParaRPr lang="en-US" u="sng" dirty="0" smtClean="0"/>
          </a:p>
          <a:p>
            <a:pPr lvl="0"/>
            <a:r>
              <a:rPr lang="en-US" u="sng" dirty="0" smtClean="0"/>
              <a:t>CMS</a:t>
            </a:r>
            <a:r>
              <a:rPr lang="en-US" u="sng" dirty="0"/>
              <a:t> (Central Monitoring System)</a:t>
            </a:r>
            <a:r>
              <a:rPr lang="en-US" dirty="0"/>
              <a:t> which keeps an eye on every electronic movement in our country. It is the Indian version of PRISM program run by </a:t>
            </a:r>
            <a:r>
              <a:rPr lang="en-US" dirty="0" smtClean="0"/>
              <a:t>NSA. Labeled </a:t>
            </a:r>
            <a:r>
              <a:rPr lang="en-US" dirty="0"/>
              <a:t>one of the 3 worst online spies by Reporters Without Borders as 'Enemies of the Internet'.</a:t>
            </a:r>
            <a:br>
              <a:rPr lang="en-US" dirty="0"/>
            </a:br>
            <a:endParaRPr lang="en-IN" dirty="0"/>
          </a:p>
        </p:txBody>
      </p:sp>
    </p:spTree>
    <p:extLst>
      <p:ext uri="{BB962C8B-B14F-4D97-AF65-F5344CB8AC3E}">
        <p14:creationId xmlns="" xmlns:p14="http://schemas.microsoft.com/office/powerpoint/2010/main" val="321045525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normAutofit/>
          </a:bodyPr>
          <a:lstStyle/>
          <a:p>
            <a:r>
              <a:rPr lang="en-IN" u="sng" dirty="0" smtClean="0">
                <a:effectLst>
                  <a:outerShdw blurRad="38100" dist="38100" dir="2700000" algn="tl">
                    <a:srgbClr val="000000">
                      <a:alpha val="43137"/>
                    </a:srgbClr>
                  </a:outerShdw>
                </a:effectLst>
              </a:rPr>
              <a:t>Definition-</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700808"/>
            <a:ext cx="8229600" cy="4325112"/>
          </a:xfrm>
        </p:spPr>
        <p:txBody>
          <a:bodyPr/>
          <a:lstStyle/>
          <a:p>
            <a:r>
              <a:rPr lang="en-IN" dirty="0"/>
              <a:t>Cyber policy regulates all aspects of digital data exchange, including the Internet, data privacy and network usage, as well as cyber </a:t>
            </a:r>
            <a:r>
              <a:rPr lang="en-IN" dirty="0" err="1"/>
              <a:t>defense</a:t>
            </a:r>
            <a:r>
              <a:rPr lang="en-IN" dirty="0"/>
              <a:t> . cyber policy presents unique challenges as national security concerns and business interests must be weighed </a:t>
            </a:r>
            <a:r>
              <a:rPr lang="en-IN" dirty="0" smtClean="0"/>
              <a:t>against</a:t>
            </a:r>
          </a:p>
          <a:p>
            <a:pPr>
              <a:buNone/>
            </a:pPr>
            <a:r>
              <a:rPr lang="en-IN" dirty="0" smtClean="0"/>
              <a:t>	freedom </a:t>
            </a:r>
            <a:r>
              <a:rPr lang="en-IN" dirty="0"/>
              <a:t>of </a:t>
            </a:r>
            <a:r>
              <a:rPr lang="en-IN" dirty="0" smtClean="0"/>
              <a:t>speech,</a:t>
            </a:r>
          </a:p>
          <a:p>
            <a:pPr>
              <a:buNone/>
            </a:pPr>
            <a:r>
              <a:rPr lang="en-IN" dirty="0" smtClean="0"/>
              <a:t>	privacy </a:t>
            </a:r>
            <a:r>
              <a:rPr lang="en-IN" dirty="0"/>
              <a:t>and </a:t>
            </a:r>
            <a:r>
              <a:rPr lang="en-IN" dirty="0" smtClean="0"/>
              <a:t>accessibility</a:t>
            </a:r>
          </a:p>
          <a:p>
            <a:pPr>
              <a:buNone/>
            </a:pPr>
            <a:r>
              <a:rPr lang="en-IN" dirty="0" smtClean="0"/>
              <a:t>	concerns</a:t>
            </a:r>
            <a:r>
              <a:rPr lang="en-IN" dirty="0"/>
              <a:t>.</a:t>
            </a:r>
          </a:p>
          <a:p>
            <a:endParaRPr lang="en-IN" dirty="0"/>
          </a:p>
        </p:txBody>
      </p:sp>
      <p:pic>
        <p:nvPicPr>
          <p:cNvPr id="9218" name="Picture 2" descr="C:\Users\Admin\Desktop\ppt\cyberiskpressuretest_medium.jpg"/>
          <p:cNvPicPr>
            <a:picLocks noChangeAspect="1" noChangeArrowheads="1"/>
          </p:cNvPicPr>
          <p:nvPr/>
        </p:nvPicPr>
        <p:blipFill>
          <a:blip r:embed="rId2" cstate="print"/>
          <a:srcRect/>
          <a:stretch>
            <a:fillRect/>
          </a:stretch>
        </p:blipFill>
        <p:spPr bwMode="auto">
          <a:xfrm>
            <a:off x="4788024" y="4077072"/>
            <a:ext cx="4038178" cy="25382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3146835522"/>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352928" cy="5472608"/>
          </a:xfrm>
        </p:spPr>
        <p:txBody>
          <a:bodyPr>
            <a:normAutofit/>
          </a:bodyPr>
          <a:lstStyle/>
          <a:p>
            <a:pPr lvl="0"/>
            <a:r>
              <a:rPr lang="en-US" u="sng" dirty="0" smtClean="0"/>
              <a:t>Internet Spy System Network and Traffic Analysis System of India (NETRA)</a:t>
            </a:r>
            <a:br>
              <a:rPr lang="en-US" u="sng" dirty="0" smtClean="0"/>
            </a:br>
            <a:r>
              <a:rPr lang="en-US" dirty="0" smtClean="0"/>
              <a:t>It is meant to eavesdrop into Social Networking providers like BBM, Skype, Gmail. </a:t>
            </a:r>
            <a:br>
              <a:rPr lang="en-US" dirty="0" smtClean="0"/>
            </a:br>
            <a:r>
              <a:rPr lang="en-US" dirty="0" smtClean="0"/>
              <a:t>NETRA can analyze voice traffic in Skype or </a:t>
            </a:r>
            <a:r>
              <a:rPr lang="en-US" dirty="0" err="1" smtClean="0"/>
              <a:t>GTalk</a:t>
            </a:r>
            <a:r>
              <a:rPr lang="en-US" dirty="0" smtClean="0"/>
              <a:t> and can flag people who use trigger words like bomb, attack, blast, kill and so on.</a:t>
            </a:r>
          </a:p>
          <a:p>
            <a:pPr lvl="0"/>
            <a:endParaRPr lang="en-US" u="sng" dirty="0" smtClean="0"/>
          </a:p>
          <a:p>
            <a:pPr lvl="0"/>
            <a:r>
              <a:rPr lang="en-US" u="sng" dirty="0" smtClean="0"/>
              <a:t>National Intelligence Grid (</a:t>
            </a:r>
            <a:r>
              <a:rPr lang="en-US" u="sng" dirty="0" err="1" smtClean="0"/>
              <a:t>NatGRID</a:t>
            </a:r>
            <a:r>
              <a:rPr lang="en-US" u="sng" dirty="0" smtClean="0"/>
              <a:t>)</a:t>
            </a:r>
            <a:r>
              <a:rPr lang="en-US" dirty="0" smtClean="0"/>
              <a:t>.</a:t>
            </a:r>
          </a:p>
          <a:p>
            <a:pPr lvl="0"/>
            <a:endParaRPr lang="en-US" u="sng" dirty="0" smtClean="0"/>
          </a:p>
          <a:p>
            <a:pPr lvl="0"/>
            <a:r>
              <a:rPr lang="en-US" u="sng" dirty="0" err="1" smtClean="0"/>
              <a:t>Aadhaar</a:t>
            </a:r>
            <a:r>
              <a:rPr lang="en-US" u="sng" dirty="0" smtClean="0"/>
              <a:t> Project of India</a:t>
            </a:r>
            <a:r>
              <a:rPr lang="en-US" dirty="0" smtClean="0"/>
              <a:t>.</a:t>
            </a:r>
            <a:endParaRPr lang="en-IN" dirty="0" smtClean="0"/>
          </a:p>
          <a:p>
            <a:endParaRPr lang="en-IN" dirty="0"/>
          </a:p>
        </p:txBody>
      </p:sp>
    </p:spTree>
    <p:extLst>
      <p:ext uri="{BB962C8B-B14F-4D97-AF65-F5344CB8AC3E}">
        <p14:creationId xmlns="" xmlns:p14="http://schemas.microsoft.com/office/powerpoint/2010/main" val="811454127"/>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1066800"/>
          </a:xfrm>
        </p:spPr>
        <p:txBody>
          <a:bodyPr/>
          <a:lstStyle/>
          <a:p>
            <a:r>
              <a:rPr lang="en-IN" u="sng" dirty="0" smtClean="0">
                <a:effectLst>
                  <a:outerShdw blurRad="38100" dist="38100" dir="2700000" algn="tl">
                    <a:srgbClr val="000000">
                      <a:alpha val="43137"/>
                    </a:srgbClr>
                  </a:outerShdw>
                </a:effectLst>
              </a:rPr>
              <a:t>RBI </a:t>
            </a:r>
            <a:r>
              <a:rPr lang="en-IN" u="sng" dirty="0" smtClean="0">
                <a:effectLst>
                  <a:outerShdw blurRad="38100" dist="38100" dir="2700000" algn="tl">
                    <a:srgbClr val="000000">
                      <a:alpha val="43137"/>
                    </a:srgbClr>
                  </a:outerShdw>
                </a:effectLst>
              </a:rPr>
              <a:t>policy-</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844824"/>
            <a:ext cx="8229600" cy="4325112"/>
          </a:xfrm>
        </p:spPr>
        <p:txBody>
          <a:bodyPr>
            <a:noAutofit/>
          </a:bodyPr>
          <a:lstStyle/>
          <a:p>
            <a:r>
              <a:rPr lang="en-US" sz="2300" dirty="0" smtClean="0"/>
              <a:t>In </a:t>
            </a:r>
            <a:r>
              <a:rPr lang="en-US" sz="2300" dirty="0"/>
              <a:t>Banking </a:t>
            </a:r>
            <a:r>
              <a:rPr lang="en-US" sz="2300" dirty="0" smtClean="0"/>
              <a:t>Sector, RBI </a:t>
            </a:r>
            <a:r>
              <a:rPr lang="en-US" sz="2300" dirty="0"/>
              <a:t>mandates Cyber Security Policy for all banks as on 2</a:t>
            </a:r>
            <a:r>
              <a:rPr lang="en-US" sz="2300" baseline="30000" dirty="0"/>
              <a:t>nd</a:t>
            </a:r>
            <a:r>
              <a:rPr lang="en-US" sz="2300" dirty="0"/>
              <a:t> </a:t>
            </a:r>
            <a:r>
              <a:rPr lang="en-US" sz="2300" dirty="0" smtClean="0"/>
              <a:t>June,2016.</a:t>
            </a:r>
          </a:p>
          <a:p>
            <a:r>
              <a:rPr lang="en-US" sz="2300" dirty="0" smtClean="0"/>
              <a:t>All </a:t>
            </a:r>
            <a:r>
              <a:rPr lang="en-US" sz="2300" dirty="0"/>
              <a:t>banks must discuss strategy, acceptable level of risks and an appropriate approach to combat cyber security </a:t>
            </a:r>
            <a:r>
              <a:rPr lang="en-US" sz="2300" dirty="0" smtClean="0"/>
              <a:t>threats.</a:t>
            </a:r>
          </a:p>
          <a:p>
            <a:r>
              <a:rPr lang="en-US" sz="2300" dirty="0" smtClean="0"/>
              <a:t>It </a:t>
            </a:r>
            <a:r>
              <a:rPr lang="en-US" sz="2300" dirty="0"/>
              <a:t>should focus on setting up of Security Operations </a:t>
            </a:r>
            <a:r>
              <a:rPr lang="en-US" sz="2300" dirty="0" err="1" smtClean="0"/>
              <a:t>Centres</a:t>
            </a:r>
            <a:r>
              <a:rPr lang="en-US" sz="2300" dirty="0" smtClean="0"/>
              <a:t>  </a:t>
            </a:r>
            <a:r>
              <a:rPr lang="en-US" sz="2300" dirty="0"/>
              <a:t>for continuous surveillance and management of cyber </a:t>
            </a:r>
            <a:r>
              <a:rPr lang="en-US" sz="2300" dirty="0" smtClean="0"/>
              <a:t>threats </a:t>
            </a:r>
            <a:r>
              <a:rPr lang="en-US" sz="2300" dirty="0"/>
              <a:t>in real </a:t>
            </a:r>
            <a:r>
              <a:rPr lang="en-US" sz="2300" dirty="0" smtClean="0"/>
              <a:t>time.</a:t>
            </a:r>
          </a:p>
          <a:p>
            <a:r>
              <a:rPr lang="en-US" sz="2300" dirty="0" smtClean="0"/>
              <a:t>There </a:t>
            </a:r>
            <a:r>
              <a:rPr lang="en-US" sz="2300" dirty="0"/>
              <a:t>is an emphasis on CSP being distinct and </a:t>
            </a:r>
            <a:r>
              <a:rPr lang="en-US" sz="2300" dirty="0" err="1"/>
              <a:t>seperate</a:t>
            </a:r>
            <a:r>
              <a:rPr lang="en-US" sz="2300" dirty="0"/>
              <a:t> from banks IT </a:t>
            </a:r>
            <a:r>
              <a:rPr lang="en-US" sz="2300" dirty="0" smtClean="0"/>
              <a:t>policy.</a:t>
            </a:r>
          </a:p>
          <a:p>
            <a:r>
              <a:rPr lang="en-US" sz="2300" dirty="0" smtClean="0"/>
              <a:t>The </a:t>
            </a:r>
            <a:r>
              <a:rPr lang="en-US" sz="2300" dirty="0"/>
              <a:t>confirmation for this is to be submitted to RBI by 30th September,2016.</a:t>
            </a:r>
            <a:endParaRPr lang="en-IN" sz="2300" dirty="0"/>
          </a:p>
        </p:txBody>
      </p:sp>
    </p:spTree>
    <p:extLst>
      <p:ext uri="{BB962C8B-B14F-4D97-AF65-F5344CB8AC3E}">
        <p14:creationId xmlns="" xmlns:p14="http://schemas.microsoft.com/office/powerpoint/2010/main" val="1694713860"/>
      </p:ext>
    </p:extLst>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48168"/>
            <a:ext cx="8229600" cy="5809832"/>
          </a:xfrm>
        </p:spPr>
        <p:txBody>
          <a:bodyPr>
            <a:normAutofit lnSpcReduction="10000"/>
          </a:bodyPr>
          <a:lstStyle/>
          <a:p>
            <a:r>
              <a:rPr lang="en-IN" dirty="0" smtClean="0"/>
              <a:t>The banks are supposed to do comprehensive review network and database security to ensure they are not vulnerable to any cyber attacks.</a:t>
            </a:r>
          </a:p>
          <a:p>
            <a:endParaRPr lang="en-IN" dirty="0" smtClean="0"/>
          </a:p>
          <a:p>
            <a:r>
              <a:rPr lang="en-IN" dirty="0" smtClean="0"/>
              <a:t>To make Cyber Crisis Management Plan (CCMP) should be part of overall Board approved strategy.</a:t>
            </a:r>
            <a:br>
              <a:rPr lang="en-IN" dirty="0" smtClean="0"/>
            </a:br>
            <a:endParaRPr lang="en-IN" dirty="0" smtClean="0"/>
          </a:p>
          <a:p>
            <a:r>
              <a:rPr lang="en-IN" dirty="0" smtClean="0"/>
              <a:t>CCMP addresses</a:t>
            </a:r>
            <a:br>
              <a:rPr lang="en-IN" dirty="0" smtClean="0"/>
            </a:br>
            <a:r>
              <a:rPr lang="en-IN" dirty="0" smtClean="0"/>
              <a:t>(</a:t>
            </a:r>
            <a:r>
              <a:rPr lang="en-IN" dirty="0" err="1" smtClean="0"/>
              <a:t>i</a:t>
            </a:r>
            <a:r>
              <a:rPr lang="en-IN" dirty="0" smtClean="0"/>
              <a:t>)Detection</a:t>
            </a:r>
            <a:br>
              <a:rPr lang="en-IN" dirty="0" smtClean="0"/>
            </a:br>
            <a:r>
              <a:rPr lang="en-IN" dirty="0" smtClean="0"/>
              <a:t>(ii)Response</a:t>
            </a:r>
            <a:br>
              <a:rPr lang="en-IN" dirty="0" smtClean="0"/>
            </a:br>
            <a:r>
              <a:rPr lang="en-IN" dirty="0" smtClean="0"/>
              <a:t>(iii)Recovery</a:t>
            </a:r>
            <a:br>
              <a:rPr lang="en-IN" dirty="0" smtClean="0"/>
            </a:br>
            <a:r>
              <a:rPr lang="en-IN" dirty="0" smtClean="0"/>
              <a:t>(iv)Containment.</a:t>
            </a:r>
            <a:br>
              <a:rPr lang="en-IN" dirty="0" smtClean="0"/>
            </a:br>
            <a:endParaRPr lang="en-IN" dirty="0" smtClean="0"/>
          </a:p>
          <a:p>
            <a:endParaRPr lang="en-US" dirty="0"/>
          </a:p>
        </p:txBody>
      </p:sp>
      <p:pic>
        <p:nvPicPr>
          <p:cNvPr id="8194" name="Picture 2" descr="C:\Users\Admin\Desktop\ppt\security-india3.jpg"/>
          <p:cNvPicPr>
            <a:picLocks noChangeAspect="1" noChangeArrowheads="1"/>
          </p:cNvPicPr>
          <p:nvPr/>
        </p:nvPicPr>
        <p:blipFill>
          <a:blip r:embed="rId2" cstate="print"/>
          <a:srcRect/>
          <a:stretch>
            <a:fillRect/>
          </a:stretch>
        </p:blipFill>
        <p:spPr bwMode="auto">
          <a:xfrm>
            <a:off x="3779912" y="3501008"/>
            <a:ext cx="5207887" cy="2886447"/>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lstStyle/>
          <a:p>
            <a:r>
              <a:rPr lang="en-US" u="sng" dirty="0" smtClean="0">
                <a:effectLst>
                  <a:outerShdw blurRad="38100" dist="38100" dir="2700000" algn="tl">
                    <a:srgbClr val="000000">
                      <a:alpha val="43137"/>
                    </a:srgbClr>
                  </a:outerShdw>
                </a:effectLst>
              </a:rPr>
              <a:t>Cyber Terrorism In </a:t>
            </a:r>
            <a:r>
              <a:rPr lang="en-US" u="sng" dirty="0" smtClean="0">
                <a:effectLst>
                  <a:outerShdw blurRad="38100" dist="38100" dir="2700000" algn="tl">
                    <a:srgbClr val="000000">
                      <a:alpha val="43137"/>
                    </a:srgbClr>
                  </a:outerShdw>
                </a:effectLst>
              </a:rPr>
              <a:t>India-</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6832"/>
            <a:ext cx="8229600" cy="4325112"/>
          </a:xfrm>
        </p:spPr>
        <p:txBody>
          <a:bodyPr>
            <a:normAutofit fontScale="92500"/>
          </a:bodyPr>
          <a:lstStyle/>
          <a:p>
            <a:r>
              <a:rPr lang="en-US" dirty="0" smtClean="0"/>
              <a:t>On 12</a:t>
            </a:r>
            <a:r>
              <a:rPr lang="en-US" baseline="30000" dirty="0" smtClean="0"/>
              <a:t>th</a:t>
            </a:r>
            <a:r>
              <a:rPr lang="en-US" dirty="0" smtClean="0"/>
              <a:t> July, 2012, over 10,000 email accounts belonging to top officials were compromised, despite a warning from the country’s cyber security agency.</a:t>
            </a:r>
          </a:p>
          <a:p>
            <a:r>
              <a:rPr lang="en-US" dirty="0" smtClean="0"/>
              <a:t>Email addresses belonging to officials working at the Prime Minister’s Office, </a:t>
            </a:r>
            <a:r>
              <a:rPr lang="en-US" dirty="0" err="1" smtClean="0"/>
              <a:t>defence</a:t>
            </a:r>
            <a:r>
              <a:rPr lang="en-US" dirty="0" smtClean="0"/>
              <a:t>, home, finance and external affairs ministries and intelligence agencies were nabbed in the attack.</a:t>
            </a:r>
          </a:p>
          <a:p>
            <a:r>
              <a:rPr lang="en-US" dirty="0" smtClean="0"/>
              <a:t>However, the attack appears to have been more     co-</a:t>
            </a:r>
            <a:r>
              <a:rPr lang="en-US" dirty="0" err="1" smtClean="0"/>
              <a:t>ordinated</a:t>
            </a:r>
            <a:r>
              <a:rPr lang="en-US" dirty="0" smtClean="0"/>
              <a:t> and carried out with the aim of obtaining specific information.</a:t>
            </a:r>
            <a:endParaRPr lang="en-US"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325112"/>
          </a:xfrm>
        </p:spPr>
        <p:txBody>
          <a:bodyPr/>
          <a:lstStyle/>
          <a:p>
            <a:r>
              <a:rPr lang="en-US" dirty="0" smtClean="0"/>
              <a:t>The attack came on 12</a:t>
            </a:r>
            <a:r>
              <a:rPr lang="en-US" baseline="30000" dirty="0" smtClean="0"/>
              <a:t>th</a:t>
            </a:r>
            <a:r>
              <a:rPr lang="en-US" dirty="0" smtClean="0"/>
              <a:t> July, four days after the government was warned by the National Critical Information Infrastructure Protection Centre part of the National Technical Research </a:t>
            </a:r>
            <a:r>
              <a:rPr lang="en-US" dirty="0" err="1" smtClean="0"/>
              <a:t>Organisation</a:t>
            </a:r>
            <a:r>
              <a:rPr lang="en-US" dirty="0" smtClean="0"/>
              <a:t> that some sophisticated malware was spotted targeting specific individuals and </a:t>
            </a:r>
            <a:r>
              <a:rPr lang="en-US" dirty="0" err="1" smtClean="0"/>
              <a:t>organisations</a:t>
            </a:r>
            <a:r>
              <a:rPr lang="en-US" dirty="0" smtClean="0"/>
              <a:t>.</a:t>
            </a:r>
            <a:endParaRPr lang="en-US" dirty="0"/>
          </a:p>
        </p:txBody>
      </p:sp>
      <p:pic>
        <p:nvPicPr>
          <p:cNvPr id="7170" name="Picture 2" descr="C:\Users\Admin\Desktop\ppt\Slide1932.jpg"/>
          <p:cNvPicPr>
            <a:picLocks noChangeAspect="1" noChangeArrowheads="1"/>
          </p:cNvPicPr>
          <p:nvPr/>
        </p:nvPicPr>
        <p:blipFill>
          <a:blip r:embed="rId2" cstate="print"/>
          <a:srcRect/>
          <a:stretch>
            <a:fillRect/>
          </a:stretch>
        </p:blipFill>
        <p:spPr bwMode="auto">
          <a:xfrm>
            <a:off x="3707904" y="3861048"/>
            <a:ext cx="4692352" cy="263944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066800"/>
          </a:xfrm>
        </p:spPr>
        <p:txBody>
          <a:bodyPr/>
          <a:lstStyle/>
          <a:p>
            <a:r>
              <a:rPr lang="en-IN" u="sng" dirty="0" smtClean="0">
                <a:effectLst>
                  <a:outerShdw blurRad="38100" dist="38100" dir="2700000" algn="tl">
                    <a:srgbClr val="000000">
                      <a:alpha val="43137"/>
                    </a:srgbClr>
                  </a:outerShdw>
                </a:effectLst>
              </a:rPr>
              <a:t>Limitation of Cyber </a:t>
            </a:r>
            <a:r>
              <a:rPr lang="en-IN" u="sng" dirty="0" smtClean="0">
                <a:effectLst>
                  <a:outerShdw blurRad="38100" dist="38100" dir="2700000" algn="tl">
                    <a:srgbClr val="000000">
                      <a:alpha val="43137"/>
                    </a:srgbClr>
                  </a:outerShdw>
                </a:effectLst>
              </a:rPr>
              <a:t>Policy-</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6832"/>
            <a:ext cx="8352928" cy="4536504"/>
          </a:xfrm>
        </p:spPr>
        <p:txBody>
          <a:bodyPr>
            <a:normAutofit/>
          </a:bodyPr>
          <a:lstStyle/>
          <a:p>
            <a:r>
              <a:rPr lang="en-IN" dirty="0" smtClean="0"/>
              <a:t>Require </a:t>
            </a:r>
            <a:r>
              <a:rPr lang="en-IN" dirty="0"/>
              <a:t>multidisciplinary thought and expertise</a:t>
            </a:r>
            <a:r>
              <a:rPr lang="en-IN" dirty="0" smtClean="0"/>
              <a:t>. </a:t>
            </a:r>
          </a:p>
          <a:p>
            <a:r>
              <a:rPr lang="en-IN" dirty="0" smtClean="0"/>
              <a:t>Technological changes.</a:t>
            </a:r>
          </a:p>
          <a:p>
            <a:r>
              <a:rPr lang="en-IN" dirty="0" smtClean="0"/>
              <a:t>The framing of problems in cyber policy and security profoundly aﬀects how one might approach solutions.</a:t>
            </a:r>
          </a:p>
          <a:p>
            <a:r>
              <a:rPr lang="en-IN" dirty="0" smtClean="0"/>
              <a:t>While making policies only the major problems are targeted and thought for and small bugs, problems are not thought about.</a:t>
            </a:r>
          </a:p>
          <a:p>
            <a:endParaRPr lang="en-IN" dirty="0"/>
          </a:p>
        </p:txBody>
      </p:sp>
    </p:spTree>
    <p:extLst>
      <p:ext uri="{BB962C8B-B14F-4D97-AF65-F5344CB8AC3E}">
        <p14:creationId xmlns="" xmlns:p14="http://schemas.microsoft.com/office/powerpoint/2010/main" val="1529348648"/>
      </p:ext>
    </p:extLst>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lang="en-US" u="sng" dirty="0" smtClean="0">
                <a:effectLst>
                  <a:outerShdw blurRad="38100" dist="38100" dir="2700000" algn="tl">
                    <a:srgbClr val="000000">
                      <a:alpha val="43137"/>
                    </a:srgbClr>
                  </a:outerShdw>
                </a:effectLst>
              </a:rPr>
              <a:t>Implementation</a:t>
            </a:r>
            <a:r>
              <a:rPr lang="en-US" b="1" u="sng" dirty="0" smtClean="0">
                <a:effectLst>
                  <a:outerShdw blurRad="38100" dist="38100" dir="2700000" algn="tl">
                    <a:srgbClr val="000000">
                      <a:alpha val="43137"/>
                    </a:srgbClr>
                  </a:outerShdw>
                </a:effectLst>
              </a:rPr>
              <a:t> </a:t>
            </a:r>
            <a:r>
              <a:rPr lang="en-US" b="1" u="sng" dirty="0" smtClean="0">
                <a:effectLst>
                  <a:outerShdw blurRad="38100" dist="38100" dir="2700000" algn="tl">
                    <a:srgbClr val="000000">
                      <a:alpha val="43137"/>
                    </a:srgbClr>
                  </a:outerShdw>
                </a:effectLst>
              </a:rPr>
              <a:t>problems-</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772816"/>
            <a:ext cx="8229600" cy="4325112"/>
          </a:xfrm>
        </p:spPr>
        <p:txBody>
          <a:bodyPr/>
          <a:lstStyle/>
          <a:p>
            <a:r>
              <a:rPr lang="en-US" dirty="0" smtClean="0"/>
              <a:t>The challenges involves in implementation of cyber policy:-</a:t>
            </a:r>
          </a:p>
          <a:p>
            <a:pPr>
              <a:buNone/>
            </a:pPr>
            <a:r>
              <a:rPr lang="en-US" dirty="0" smtClean="0"/>
              <a:t>	</a:t>
            </a:r>
            <a:br>
              <a:rPr lang="en-US" dirty="0" smtClean="0"/>
            </a:br>
            <a:r>
              <a:rPr lang="en-US" dirty="0" smtClean="0"/>
              <a:t>1)Multiple levels of debate </a:t>
            </a:r>
          </a:p>
          <a:p>
            <a:pPr>
              <a:buNone/>
            </a:pPr>
            <a:r>
              <a:rPr lang="en-US" dirty="0" smtClean="0"/>
              <a:t>	</a:t>
            </a:r>
            <a:br>
              <a:rPr lang="en-US" dirty="0" smtClean="0"/>
            </a:br>
            <a:r>
              <a:rPr lang="en-US" dirty="0" smtClean="0"/>
              <a:t>2)Political nuance</a:t>
            </a:r>
          </a:p>
          <a:p>
            <a:pPr>
              <a:buNone/>
            </a:pPr>
            <a:r>
              <a:rPr lang="en-US" dirty="0" smtClean="0"/>
              <a:t>	</a:t>
            </a:r>
            <a:br>
              <a:rPr lang="en-US" dirty="0" smtClean="0"/>
            </a:br>
            <a:r>
              <a:rPr lang="en-US" dirty="0" smtClean="0"/>
              <a:t>3)Far reaching impact on personal freedom and national security. </a:t>
            </a:r>
          </a:p>
          <a:p>
            <a:endParaRPr lang="en-IN" dirty="0"/>
          </a:p>
        </p:txBody>
      </p:sp>
    </p:spTree>
    <p:extLst>
      <p:ext uri="{BB962C8B-B14F-4D97-AF65-F5344CB8AC3E}">
        <p14:creationId xmlns="" xmlns:p14="http://schemas.microsoft.com/office/powerpoint/2010/main" val="1445501536"/>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1066800"/>
          </a:xfrm>
        </p:spPr>
        <p:txBody>
          <a:bodyPr>
            <a:normAutofit/>
          </a:bodyPr>
          <a:lstStyle/>
          <a:p>
            <a:r>
              <a:rPr lang="en-US" u="sng" dirty="0" smtClean="0">
                <a:effectLst>
                  <a:outerShdw blurRad="38100" dist="38100" dir="2700000" algn="tl">
                    <a:srgbClr val="000000">
                      <a:alpha val="43137"/>
                    </a:srgbClr>
                  </a:outerShdw>
                </a:effectLst>
              </a:rPr>
              <a:t>Conclusion-</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1556792"/>
            <a:ext cx="8229600" cy="4325112"/>
          </a:xfrm>
        </p:spPr>
        <p:txBody>
          <a:bodyPr>
            <a:normAutofit lnSpcReduction="10000"/>
          </a:bodyPr>
          <a:lstStyle/>
          <a:p>
            <a:r>
              <a:rPr lang="en-US" dirty="0" smtClean="0"/>
              <a:t>At the end of this endeavor, further research and debate on cyber policy is imperative since such is the need of the hour.</a:t>
            </a:r>
          </a:p>
          <a:p>
            <a:r>
              <a:rPr lang="en-US" dirty="0" smtClean="0"/>
              <a:t>Post implementation necessary troubleshooting can be done.</a:t>
            </a:r>
          </a:p>
          <a:p>
            <a:r>
              <a:rPr lang="en-US" dirty="0" smtClean="0"/>
              <a:t>The key to success of the policy lies in its effective implementation. The public-private partnership in the policy, if implemented in true spirit, will go a long way in creating solutions to the ever-changing threat landscape.</a:t>
            </a:r>
            <a:endParaRPr lang="en-US" dirty="0"/>
          </a:p>
        </p:txBody>
      </p:sp>
      <p:sp>
        <p:nvSpPr>
          <p:cNvPr id="4" name="TextBox 3"/>
          <p:cNvSpPr txBox="1"/>
          <p:nvPr/>
        </p:nvSpPr>
        <p:spPr>
          <a:xfrm>
            <a:off x="2483768" y="5877272"/>
            <a:ext cx="6336704" cy="646331"/>
          </a:xfrm>
          <a:prstGeom prst="rect">
            <a:avLst/>
          </a:prstGeom>
          <a:noFill/>
        </p:spPr>
        <p:txBody>
          <a:bodyPr wrap="square" rtlCol="0">
            <a:spAutoFit/>
          </a:bodyPr>
          <a:lstStyle/>
          <a:p>
            <a:r>
              <a:rPr lang="en-US" i="1" dirty="0" smtClean="0"/>
              <a:t>-“The price of safety is the loss of privacy. When privacy is           lost, freedom won't be far behind.”</a:t>
            </a:r>
            <a:endParaRPr lang="en-US" i="1" dirty="0"/>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764704"/>
            <a:ext cx="8229600" cy="1066800"/>
          </a:xfrm>
        </p:spPr>
        <p:txBody>
          <a:bodyPr/>
          <a:lstStyle/>
          <a:p>
            <a:r>
              <a:rPr lang="en-US" u="sng" dirty="0" smtClean="0">
                <a:effectLst>
                  <a:outerShdw blurRad="38100" dist="38100" dir="2700000" algn="tl">
                    <a:srgbClr val="000000">
                      <a:alpha val="43137"/>
                    </a:srgbClr>
                  </a:outerShdw>
                </a:effectLst>
              </a:rPr>
              <a:t>References:</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772816"/>
            <a:ext cx="8856984" cy="4325112"/>
          </a:xfrm>
        </p:spPr>
        <p:txBody>
          <a:bodyPr>
            <a:normAutofit/>
          </a:bodyPr>
          <a:lstStyle/>
          <a:p>
            <a:r>
              <a:rPr lang="en-US" sz="1800" i="1" dirty="0" smtClean="0"/>
              <a:t>NCSP,2013</a:t>
            </a:r>
            <a:r>
              <a:rPr lang="en-US" sz="1800" dirty="0" smtClean="0"/>
              <a:t> - http://</a:t>
            </a:r>
            <a:r>
              <a:rPr lang="en-US" sz="1800" dirty="0" smtClean="0"/>
              <a:t>meity.gov.in/content/national-cyber-security-policy-2013-1</a:t>
            </a:r>
          </a:p>
          <a:p>
            <a:r>
              <a:rPr lang="en-US" sz="1800" i="1" dirty="0" smtClean="0"/>
              <a:t>NSA</a:t>
            </a:r>
            <a:r>
              <a:rPr lang="en-US" sz="1800" dirty="0" smtClean="0"/>
              <a:t> - https://en.wikipedia.org/wiki/National_Security_Agency</a:t>
            </a:r>
            <a:br>
              <a:rPr lang="en-US" sz="1800" dirty="0" smtClean="0"/>
            </a:br>
            <a:r>
              <a:rPr lang="en-US" sz="1800" dirty="0" smtClean="0"/>
              <a:t>	 </a:t>
            </a:r>
            <a:r>
              <a:rPr lang="en-US" sz="1800" dirty="0" smtClean="0"/>
              <a:t> https</a:t>
            </a:r>
            <a:r>
              <a:rPr lang="en-US" sz="1800" dirty="0" smtClean="0"/>
              <a:t>://www.nsa.gov</a:t>
            </a:r>
            <a:r>
              <a:rPr lang="en-US" sz="1800" dirty="0" smtClean="0"/>
              <a:t>/</a:t>
            </a:r>
          </a:p>
          <a:p>
            <a:r>
              <a:rPr lang="en-US" sz="1800" i="1" dirty="0" smtClean="0"/>
              <a:t>Impact </a:t>
            </a:r>
            <a:r>
              <a:rPr lang="en-US" sz="1800" i="1" dirty="0" smtClean="0"/>
              <a:t>on India </a:t>
            </a:r>
            <a:r>
              <a:rPr lang="en-US" sz="1800" dirty="0" smtClean="0"/>
              <a:t>- http://</a:t>
            </a:r>
            <a:r>
              <a:rPr lang="en-US" sz="1800" dirty="0" smtClean="0"/>
              <a:t>www.thehindu.com/news/national/india-among-top-targets-of-spying-by-nsa/article5157526.ece</a:t>
            </a:r>
          </a:p>
          <a:p>
            <a:r>
              <a:rPr lang="en-US" sz="1800" i="1" dirty="0" smtClean="0"/>
              <a:t>Edward Snowden AMA- </a:t>
            </a:r>
            <a:r>
              <a:rPr lang="en-US" sz="1800" dirty="0" smtClean="0"/>
              <a:t>https://www.reddit.com/r/IAmA/comments/2wwdep/we_are_edward_snowden_laura_poitras_and_glenn</a:t>
            </a:r>
            <a:r>
              <a:rPr lang="en-US" sz="1800" dirty="0" smtClean="0"/>
              <a:t>/</a:t>
            </a:r>
          </a:p>
          <a:p>
            <a:r>
              <a:rPr lang="en-US" sz="1800" i="1" dirty="0" smtClean="0"/>
              <a:t>Useful link </a:t>
            </a:r>
            <a:r>
              <a:rPr lang="en-US" sz="1800" dirty="0" smtClean="0"/>
              <a:t>- https://</a:t>
            </a:r>
            <a:r>
              <a:rPr lang="en-US" sz="1800" dirty="0" smtClean="0"/>
              <a:t>www.youtube.com/channel/UCow9ZGJMNsZtAkz4ZvTtcJA</a:t>
            </a:r>
          </a:p>
          <a:p>
            <a:r>
              <a:rPr lang="en-US" sz="1800" i="1" dirty="0" smtClean="0"/>
              <a:t>The Cuckoo’s Egg: Tracking the Maze of Company Espionage </a:t>
            </a:r>
            <a:r>
              <a:rPr lang="en-US" sz="1800" dirty="0" smtClean="0"/>
              <a:t>– Cliff Stoll, Doubleday,1989.</a:t>
            </a:r>
          </a:p>
          <a:p>
            <a:r>
              <a:rPr lang="en-US" sz="1800" i="1" dirty="0" smtClean="0"/>
              <a:t>No Place to </a:t>
            </a:r>
            <a:r>
              <a:rPr lang="en-US" sz="1800" i="1" dirty="0" err="1" smtClean="0"/>
              <a:t>Hide:Edward</a:t>
            </a:r>
            <a:r>
              <a:rPr lang="en-US" sz="1800" i="1" dirty="0" smtClean="0"/>
              <a:t> Snowden, the NSA and Surveillance State </a:t>
            </a:r>
            <a:r>
              <a:rPr lang="en-US" sz="1800" dirty="0" smtClean="0"/>
              <a:t>– Glenn Greenwald.</a:t>
            </a:r>
            <a:endParaRPr lang="en-US" sz="1800" dirty="0"/>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1700808"/>
            <a:ext cx="9865096" cy="2952328"/>
          </a:xfrm>
        </p:spPr>
        <p:txBody>
          <a:bodyPr/>
          <a:lstStyle/>
          <a:p>
            <a:r>
              <a:rPr lang="en-US" u="sng" dirty="0" smtClean="0">
                <a:effectLst>
                  <a:outerShdw blurRad="38100" dist="38100" dir="2700000" algn="tl">
                    <a:srgbClr val="000000">
                      <a:alpha val="43137"/>
                    </a:srgbClr>
                  </a:outerShdw>
                </a:effectLst>
              </a:rPr>
              <a:t>THANK YOU !</a:t>
            </a:r>
            <a:endParaRPr lang="en-US" u="sng" dirty="0">
              <a:effectLst>
                <a:outerShdw blurRad="38100" dist="38100" dir="2700000" algn="tl">
                  <a:srgbClr val="000000">
                    <a:alpha val="43137"/>
                  </a:srgbClr>
                </a:outerShdw>
              </a:effectLst>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066800"/>
          </a:xfrm>
        </p:spPr>
        <p:txBody>
          <a:bodyPr/>
          <a:lstStyle/>
          <a:p>
            <a:r>
              <a:rPr lang="en-IN" u="sng" dirty="0" smtClean="0">
                <a:effectLst>
                  <a:outerShdw blurRad="38100" dist="38100" dir="2700000" algn="tl">
                    <a:srgbClr val="000000">
                      <a:alpha val="43137"/>
                    </a:srgbClr>
                  </a:outerShdw>
                </a:effectLst>
              </a:rPr>
              <a:t>The need for Cyber </a:t>
            </a:r>
            <a:r>
              <a:rPr lang="en-IN" u="sng" dirty="0" smtClean="0">
                <a:effectLst>
                  <a:outerShdw blurRad="38100" dist="38100" dir="2700000" algn="tl">
                    <a:srgbClr val="000000">
                      <a:alpha val="43137"/>
                    </a:srgbClr>
                  </a:outerShdw>
                </a:effectLst>
              </a:rPr>
              <a:t>Policy-</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844824"/>
            <a:ext cx="8496944" cy="4680520"/>
          </a:xfrm>
        </p:spPr>
        <p:txBody>
          <a:bodyPr>
            <a:normAutofit fontScale="62500" lnSpcReduction="20000"/>
          </a:bodyPr>
          <a:lstStyle/>
          <a:p>
            <a:r>
              <a:rPr lang="en-IN" sz="4000" dirty="0"/>
              <a:t>Regardless of size, all </a:t>
            </a:r>
            <a:r>
              <a:rPr lang="en-IN" sz="4000" dirty="0" smtClean="0"/>
              <a:t>state, countries as well as businesses </a:t>
            </a:r>
            <a:r>
              <a:rPr lang="en-IN" sz="4000" dirty="0"/>
              <a:t>that use IT or online services </a:t>
            </a:r>
            <a:r>
              <a:rPr lang="en-IN" sz="4000" dirty="0" smtClean="0"/>
              <a:t>should </a:t>
            </a:r>
            <a:r>
              <a:rPr lang="en-IN" sz="4000" dirty="0"/>
              <a:t>have a cyber security </a:t>
            </a:r>
            <a:r>
              <a:rPr lang="en-IN" sz="4000" dirty="0" smtClean="0"/>
              <a:t>policy.</a:t>
            </a:r>
          </a:p>
          <a:p>
            <a:r>
              <a:rPr lang="en-IN" sz="4000" dirty="0"/>
              <a:t>Irrespective of how you document and distribute your policy, you need to think about how it will be used. A cyber security policy has three main functions:</a:t>
            </a:r>
          </a:p>
          <a:p>
            <a:pPr lvl="0"/>
            <a:r>
              <a:rPr lang="en-IN" sz="4000" dirty="0"/>
              <a:t>To tell people who don’t know what to do (and what not to do).</a:t>
            </a:r>
          </a:p>
          <a:p>
            <a:pPr lvl="0"/>
            <a:r>
              <a:rPr lang="en-IN" sz="4000" dirty="0"/>
              <a:t>To remind people who have forgotten or fallen into bad habits.</a:t>
            </a:r>
          </a:p>
          <a:p>
            <a:pPr lvl="0"/>
            <a:r>
              <a:rPr lang="en-IN" sz="4000" dirty="0"/>
              <a:t>To warn people what will happen if they don’t follow your policy.</a:t>
            </a:r>
          </a:p>
          <a:p>
            <a:endParaRPr lang="en-IN" dirty="0"/>
          </a:p>
        </p:txBody>
      </p:sp>
    </p:spTree>
    <p:extLst>
      <p:ext uri="{BB962C8B-B14F-4D97-AF65-F5344CB8AC3E}">
        <p14:creationId xmlns="" xmlns:p14="http://schemas.microsoft.com/office/powerpoint/2010/main" val="2574661767"/>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GROUP MEMBERS</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err="1" smtClean="0"/>
              <a:t>Bini</a:t>
            </a:r>
            <a:r>
              <a:rPr lang="en-US" dirty="0" smtClean="0"/>
              <a:t> </a:t>
            </a:r>
            <a:r>
              <a:rPr lang="en-US" dirty="0" err="1" smtClean="0"/>
              <a:t>Gowadia</a:t>
            </a:r>
            <a:endParaRPr lang="en-US" dirty="0" smtClean="0"/>
          </a:p>
          <a:p>
            <a:r>
              <a:rPr lang="en-US" dirty="0" err="1" smtClean="0"/>
              <a:t>Aditya</a:t>
            </a:r>
            <a:r>
              <a:rPr lang="en-US" dirty="0" smtClean="0"/>
              <a:t> </a:t>
            </a:r>
            <a:r>
              <a:rPr lang="en-US" dirty="0" err="1" smtClean="0"/>
              <a:t>Jadeja</a:t>
            </a:r>
            <a:endParaRPr lang="en-US" dirty="0" smtClean="0"/>
          </a:p>
          <a:p>
            <a:r>
              <a:rPr lang="en-US" dirty="0" err="1" smtClean="0"/>
              <a:t>Swatej</a:t>
            </a:r>
            <a:r>
              <a:rPr lang="en-US" dirty="0" smtClean="0"/>
              <a:t> </a:t>
            </a:r>
            <a:r>
              <a:rPr lang="en-US" dirty="0" err="1" smtClean="0"/>
              <a:t>Harwande</a:t>
            </a:r>
            <a:endParaRPr lang="en-US" dirty="0" smtClean="0"/>
          </a:p>
          <a:p>
            <a:r>
              <a:rPr lang="en-US" dirty="0" err="1" smtClean="0"/>
              <a:t>Priyam</a:t>
            </a:r>
            <a:r>
              <a:rPr lang="en-US" dirty="0" smtClean="0"/>
              <a:t> Shah</a:t>
            </a:r>
          </a:p>
          <a:p>
            <a:r>
              <a:rPr lang="en-US" dirty="0" err="1" smtClean="0"/>
              <a:t>Arsh</a:t>
            </a:r>
            <a:r>
              <a:rPr lang="en-US" dirty="0" smtClean="0"/>
              <a:t> Bhatia</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08720"/>
            <a:ext cx="8229600" cy="1066800"/>
          </a:xfrm>
        </p:spPr>
        <p:txBody>
          <a:bodyPr>
            <a:normAutofit/>
          </a:bodyPr>
          <a:lstStyle/>
          <a:p>
            <a:r>
              <a:rPr lang="en-IN" u="sng" dirty="0" smtClean="0">
                <a:effectLst>
                  <a:outerShdw blurRad="38100" dist="38100" dir="2700000" algn="tl">
                    <a:srgbClr val="000000">
                      <a:alpha val="43137"/>
                    </a:srgbClr>
                  </a:outerShdw>
                </a:effectLst>
              </a:rPr>
              <a:t>The content of Cyber </a:t>
            </a:r>
            <a:r>
              <a:rPr lang="en-IN" u="sng" dirty="0" smtClean="0">
                <a:effectLst>
                  <a:outerShdw blurRad="38100" dist="38100" dir="2700000" algn="tl">
                    <a:srgbClr val="000000">
                      <a:alpha val="43137"/>
                    </a:srgbClr>
                  </a:outerShdw>
                </a:effectLst>
              </a:rPr>
              <a:t>Policy-</a:t>
            </a:r>
            <a:endParaRPr lang="en-IN"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7544" y="1916832"/>
            <a:ext cx="8568952" cy="4941168"/>
          </a:xfrm>
        </p:spPr>
        <p:txBody>
          <a:bodyPr/>
          <a:lstStyle/>
          <a:p>
            <a:pPr lvl="0"/>
            <a:r>
              <a:rPr lang="en-IN" dirty="0"/>
              <a:t>The objectives of your </a:t>
            </a:r>
            <a:r>
              <a:rPr lang="en-IN" dirty="0" smtClean="0"/>
              <a:t>policy.</a:t>
            </a:r>
          </a:p>
          <a:p>
            <a:pPr lvl="0"/>
            <a:r>
              <a:rPr lang="en-IN" dirty="0" smtClean="0"/>
              <a:t>Who </a:t>
            </a:r>
            <a:r>
              <a:rPr lang="en-IN" dirty="0"/>
              <a:t>has issued the policy and who is responsible for its maintenance.</a:t>
            </a:r>
          </a:p>
          <a:p>
            <a:pPr lvl="0"/>
            <a:r>
              <a:rPr lang="en-IN" dirty="0"/>
              <a:t>Who is responsible for enforcing cyber </a:t>
            </a:r>
            <a:r>
              <a:rPr lang="en-IN" dirty="0" smtClean="0"/>
              <a:t>security.</a:t>
            </a:r>
            <a:endParaRPr lang="en-IN" dirty="0"/>
          </a:p>
          <a:p>
            <a:r>
              <a:rPr lang="en-IN" dirty="0"/>
              <a:t>Your key security </a:t>
            </a:r>
            <a:r>
              <a:rPr lang="en-IN" dirty="0" smtClean="0"/>
              <a:t>controls.</a:t>
            </a:r>
          </a:p>
          <a:p>
            <a:r>
              <a:rPr lang="en-IN" dirty="0"/>
              <a:t>Staff </a:t>
            </a:r>
            <a:r>
              <a:rPr lang="en-IN" dirty="0" smtClean="0"/>
              <a:t>practices at firm level.</a:t>
            </a:r>
            <a:endParaRPr lang="en-IN" dirty="0"/>
          </a:p>
          <a:p>
            <a:r>
              <a:rPr lang="en-IN" dirty="0" smtClean="0"/>
              <a:t>Compliance by all.</a:t>
            </a:r>
            <a:endParaRPr lang="en-IN" dirty="0"/>
          </a:p>
          <a:p>
            <a:endParaRPr lang="en-IN" dirty="0"/>
          </a:p>
        </p:txBody>
      </p:sp>
    </p:spTree>
    <p:extLst>
      <p:ext uri="{BB962C8B-B14F-4D97-AF65-F5344CB8AC3E}">
        <p14:creationId xmlns="" xmlns:p14="http://schemas.microsoft.com/office/powerpoint/2010/main" val="2294421294"/>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Rights under Cyber </a:t>
            </a:r>
            <a:r>
              <a:rPr lang="en-US" u="sng" dirty="0" smtClean="0">
                <a:effectLst>
                  <a:outerShdw blurRad="38100" dist="38100" dir="2700000" algn="tl">
                    <a:srgbClr val="000000">
                      <a:alpha val="43137"/>
                    </a:srgbClr>
                  </a:outerShdw>
                </a:effectLst>
              </a:rPr>
              <a:t>Policy-</a:t>
            </a:r>
            <a:endParaRPr lang="en-US"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Privacy and Data protection.</a:t>
            </a:r>
          </a:p>
          <a:p>
            <a:r>
              <a:rPr lang="en-US" dirty="0" smtClean="0"/>
              <a:t>Freedom of Expression, Association and Assembly</a:t>
            </a:r>
          </a:p>
          <a:p>
            <a:r>
              <a:rPr lang="en-US" dirty="0" smtClean="0"/>
              <a:t>Right to Access</a:t>
            </a:r>
            <a:endParaRPr lang="en-US"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1124744"/>
            <a:ext cx="8229600" cy="1066800"/>
          </a:xfrm>
        </p:spPr>
        <p:txBody>
          <a:bodyPr/>
          <a:lstStyle/>
          <a:p>
            <a:r>
              <a:rPr lang="en-US" u="sng" dirty="0" smtClean="0">
                <a:effectLst>
                  <a:outerShdw blurRad="38100" dist="38100" dir="2700000" algn="tl">
                    <a:srgbClr val="000000">
                      <a:alpha val="43137"/>
                    </a:srgbClr>
                  </a:outerShdw>
                </a:effectLst>
              </a:rPr>
              <a:t>Cyber Policy at world level</a:t>
            </a:r>
            <a:endParaRPr lang="en-US" u="sng" dirty="0">
              <a:effectLst>
                <a:outerShdw blurRad="38100" dist="38100" dir="2700000" algn="tl">
                  <a:srgbClr val="000000">
                    <a:alpha val="43137"/>
                  </a:srgbClr>
                </a:outerShdw>
              </a:effectLst>
            </a:endParaRPr>
          </a:p>
        </p:txBody>
      </p:sp>
      <p:pic>
        <p:nvPicPr>
          <p:cNvPr id="4" name="Content Placeholder 3" descr="eu_01.png"/>
          <p:cNvPicPr>
            <a:picLocks noGrp="1" noChangeAspect="1"/>
          </p:cNvPicPr>
          <p:nvPr>
            <p:ph idx="1"/>
          </p:nvPr>
        </p:nvPicPr>
        <p:blipFill>
          <a:blip r:embed="rId2" cstate="print"/>
          <a:stretch>
            <a:fillRect/>
          </a:stretch>
        </p:blipFill>
        <p:spPr>
          <a:xfrm>
            <a:off x="5796136" y="3068960"/>
            <a:ext cx="2886125" cy="2909578"/>
          </a:xfrm>
        </p:spPr>
      </p:pic>
      <p:pic>
        <p:nvPicPr>
          <p:cNvPr id="5" name="Picture 4" descr="USA-states.PNG"/>
          <p:cNvPicPr>
            <a:picLocks noChangeAspect="1"/>
          </p:cNvPicPr>
          <p:nvPr/>
        </p:nvPicPr>
        <p:blipFill>
          <a:blip r:embed="rId3" cstate="print"/>
          <a:stretch>
            <a:fillRect/>
          </a:stretch>
        </p:blipFill>
        <p:spPr>
          <a:xfrm>
            <a:off x="467544" y="3356992"/>
            <a:ext cx="3744416" cy="2432757"/>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7346" y="5431780"/>
            <a:ext cx="8091854" cy="1371600"/>
          </a:xfrm>
        </p:spPr>
        <p:txBody>
          <a:bodyPr>
            <a:noAutofit/>
          </a:bodyPr>
          <a:lstStyle/>
          <a:p>
            <a:r>
              <a:rPr lang="en-US" sz="2000" b="0" dirty="0" smtClean="0">
                <a:solidFill>
                  <a:schemeClr val="bg2">
                    <a:lumMod val="25000"/>
                  </a:schemeClr>
                </a:solidFill>
                <a:effectLst/>
                <a:latin typeface="+mn-lt"/>
              </a:rPr>
              <a:t>“This world—cyberspace—is a world that we depend on every single day... [it] has made us more interconnected than at any time in human history.” </a:t>
            </a:r>
            <a:r>
              <a:rPr lang="en-US" sz="2000" dirty="0">
                <a:solidFill>
                  <a:schemeClr val="bg2">
                    <a:lumMod val="25000"/>
                  </a:schemeClr>
                </a:solidFill>
                <a:effectLst/>
                <a:latin typeface="+mn-lt"/>
              </a:rPr>
              <a:t>—President Barack Obama, May 29, </a:t>
            </a:r>
            <a:r>
              <a:rPr lang="en-US" sz="2000" dirty="0" smtClean="0">
                <a:solidFill>
                  <a:schemeClr val="bg2">
                    <a:lumMod val="25000"/>
                  </a:schemeClr>
                </a:solidFill>
                <a:effectLst/>
                <a:latin typeface="+mn-lt"/>
              </a:rPr>
              <a:t>2009</a:t>
            </a:r>
            <a:endParaRPr lang="en-US" sz="2000" b="0" dirty="0">
              <a:solidFill>
                <a:schemeClr val="bg2">
                  <a:lumMod val="25000"/>
                </a:schemeClr>
              </a:solidFill>
              <a:effectLst/>
              <a:latin typeface="+mn-lt"/>
            </a:endParaRPr>
          </a:p>
        </p:txBody>
      </p:sp>
      <p:sp>
        <p:nvSpPr>
          <p:cNvPr id="7" name="Title 1"/>
          <p:cNvSpPr txBox="1">
            <a:spLocks/>
          </p:cNvSpPr>
          <p:nvPr/>
        </p:nvSpPr>
        <p:spPr>
          <a:xfrm>
            <a:off x="467544" y="908720"/>
            <a:ext cx="8229600" cy="571500"/>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r>
              <a:rPr lang="en-US" u="sng" dirty="0" smtClean="0">
                <a:solidFill>
                  <a:schemeClr val="tx2"/>
                </a:solidFill>
                <a:effectLst>
                  <a:outerShdw blurRad="38100" dist="38100" dir="2700000" algn="tl">
                    <a:srgbClr val="000000">
                      <a:alpha val="43137"/>
                    </a:srgbClr>
                  </a:outerShdw>
                </a:effectLst>
              </a:rPr>
              <a:t>US Cyberspace </a:t>
            </a:r>
            <a:r>
              <a:rPr lang="en-US" u="sng" dirty="0" smtClean="0">
                <a:solidFill>
                  <a:schemeClr val="tx2"/>
                </a:solidFill>
                <a:effectLst>
                  <a:outerShdw blurRad="38100" dist="38100" dir="2700000" algn="tl">
                    <a:srgbClr val="000000">
                      <a:alpha val="43137"/>
                    </a:srgbClr>
                  </a:outerShdw>
                </a:effectLst>
              </a:rPr>
              <a:t>Policy- </a:t>
            </a:r>
            <a:endParaRPr lang="en-US" u="sng" dirty="0" smtClean="0">
              <a:solidFill>
                <a:schemeClr val="tx2"/>
              </a:solidFill>
              <a:effectLst>
                <a:outerShdw blurRad="38100" dist="38100" dir="2700000" algn="tl">
                  <a:srgbClr val="000000">
                    <a:alpha val="43137"/>
                  </a:srgbClr>
                </a:outerShdw>
              </a:effectLst>
            </a:endParaRPr>
          </a:p>
        </p:txBody>
      </p:sp>
      <p:sp>
        <p:nvSpPr>
          <p:cNvPr id="2" name="Rectangle 1"/>
          <p:cNvSpPr/>
          <p:nvPr/>
        </p:nvSpPr>
        <p:spPr>
          <a:xfrm>
            <a:off x="251520" y="1772816"/>
            <a:ext cx="8039100" cy="3108543"/>
          </a:xfrm>
          <a:prstGeom prst="rect">
            <a:avLst/>
          </a:prstGeom>
        </p:spPr>
        <p:txBody>
          <a:bodyPr wrap="square">
            <a:spAutoFit/>
          </a:bodyPr>
          <a:lstStyle/>
          <a:p>
            <a:pPr marL="342900" indent="-342900">
              <a:buFont typeface="Arial" panose="020B0604020202020204" pitchFamily="34" charset="0"/>
              <a:buChar char="•"/>
            </a:pPr>
            <a:r>
              <a:rPr lang="en-US" sz="2800" dirty="0" smtClean="0"/>
              <a:t>The </a:t>
            </a:r>
            <a:r>
              <a:rPr lang="en-US" sz="2800" dirty="0"/>
              <a:t>United States will work internationally to promote an open, interoperable, secure, and reliable information and communications infrastructure that supports international trade and commerce, </a:t>
            </a:r>
            <a:r>
              <a:rPr lang="en-US" sz="2800" dirty="0" smtClean="0"/>
              <a:t>strengthens</a:t>
            </a:r>
          </a:p>
          <a:p>
            <a:pPr marL="342900" indent="-342900"/>
            <a:r>
              <a:rPr lang="en-US" sz="2800" dirty="0" smtClean="0"/>
              <a:t>	international </a:t>
            </a:r>
            <a:r>
              <a:rPr lang="en-US" sz="2800" dirty="0"/>
              <a:t>security, and </a:t>
            </a:r>
            <a:r>
              <a:rPr lang="en-US" sz="2800" dirty="0" smtClean="0"/>
              <a:t>fosters</a:t>
            </a:r>
          </a:p>
          <a:p>
            <a:pPr marL="342900" indent="-342900"/>
            <a:r>
              <a:rPr lang="en-US" sz="2800" dirty="0" smtClean="0"/>
              <a:t>	free </a:t>
            </a:r>
            <a:r>
              <a:rPr lang="en-US" sz="2800" dirty="0"/>
              <a:t>expression and innovation</a:t>
            </a:r>
            <a:r>
              <a:rPr lang="en-US" sz="2800" dirty="0" smtClean="0"/>
              <a:t>. </a:t>
            </a:r>
            <a:endParaRPr lang="en-US" sz="2800" dirty="0"/>
          </a:p>
        </p:txBody>
      </p:sp>
      <p:pic>
        <p:nvPicPr>
          <p:cNvPr id="4098" name="Picture 2" descr="C:\Users\Admin\Desktop\ppt\239px-2010-05-14-USCYBERCOM_Logo.jpg"/>
          <p:cNvPicPr>
            <a:picLocks noChangeAspect="1" noChangeArrowheads="1"/>
          </p:cNvPicPr>
          <p:nvPr/>
        </p:nvPicPr>
        <p:blipFill>
          <a:blip r:embed="rId2" cstate="print"/>
          <a:srcRect/>
          <a:stretch>
            <a:fillRect/>
          </a:stretch>
        </p:blipFill>
        <p:spPr bwMode="auto">
          <a:xfrm>
            <a:off x="6588224" y="3573016"/>
            <a:ext cx="2088232" cy="2097331"/>
          </a:xfrm>
          <a:prstGeom prst="rect">
            <a:avLst/>
          </a:prstGeom>
          <a:noFill/>
        </p:spPr>
      </p:pic>
    </p:spTree>
    <p:extLst>
      <p:ext uri="{BB962C8B-B14F-4D97-AF65-F5344CB8AC3E}">
        <p14:creationId xmlns="" xmlns:p14="http://schemas.microsoft.com/office/powerpoint/2010/main" val="411112149"/>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ppt\images\3012652-inline-prismpowerpoint.png"/>
          <p:cNvPicPr>
            <a:picLocks noChangeAspect="1" noChangeArrowheads="1"/>
          </p:cNvPicPr>
          <p:nvPr/>
        </p:nvPicPr>
        <p:blipFill>
          <a:blip r:embed="rId2" cstate="print">
            <a:lum bright="-20000"/>
          </a:blip>
          <a:srcRect/>
          <a:stretch>
            <a:fillRect/>
          </a:stretch>
        </p:blipFill>
        <p:spPr bwMode="auto">
          <a:xfrm>
            <a:off x="5076056" y="3645024"/>
            <a:ext cx="3966603" cy="2975533"/>
          </a:xfrm>
          <a:prstGeom prst="round2Diag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95536" y="764704"/>
            <a:ext cx="8229600" cy="1066800"/>
          </a:xfrm>
        </p:spPr>
        <p:txBody>
          <a:bodyPr>
            <a:noAutofit/>
          </a:bodyPr>
          <a:lstStyle/>
          <a:p>
            <a:r>
              <a:rPr lang="en-US" b="1" u="sng" cap="all" dirty="0" smtClean="0">
                <a:effectLst>
                  <a:outerShdw blurRad="38100" dist="38100" dir="2700000" algn="tl">
                    <a:srgbClr val="000000">
                      <a:alpha val="43137"/>
                    </a:srgbClr>
                  </a:outerShdw>
                </a:effectLst>
              </a:rPr>
              <a:t>EU International Cyberspace </a:t>
            </a:r>
            <a:r>
              <a:rPr lang="en-US" b="1" u="sng" cap="all" dirty="0" smtClean="0">
                <a:effectLst>
                  <a:outerShdw blurRad="38100" dist="38100" dir="2700000" algn="tl">
                    <a:srgbClr val="000000">
                      <a:alpha val="43137"/>
                    </a:srgbClr>
                  </a:outerShdw>
                </a:effectLst>
              </a:rPr>
              <a:t>Policy-</a:t>
            </a:r>
            <a:endParaRPr lang="en-US" b="1" u="sng" cap="all" dirty="0" smtClean="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504" y="2060848"/>
            <a:ext cx="7772400" cy="2913856"/>
          </a:xfrm>
        </p:spPr>
        <p:txBody>
          <a:bodyPr>
            <a:noAutofit/>
          </a:bodyPr>
          <a:lstStyle/>
          <a:p>
            <a:r>
              <a:rPr lang="en-US" dirty="0"/>
              <a:t>The European Commission and High Representative’s 2013 Cyber Security Strategy was the EU’s first comprehensive policy </a:t>
            </a:r>
            <a:r>
              <a:rPr lang="en-US" dirty="0" smtClean="0"/>
              <a:t>document </a:t>
            </a:r>
            <a:r>
              <a:rPr lang="en-US" dirty="0"/>
              <a:t>in this area</a:t>
            </a:r>
            <a:r>
              <a:rPr lang="en-US" dirty="0" smtClean="0"/>
              <a:t>.</a:t>
            </a:r>
          </a:p>
          <a:p>
            <a:r>
              <a:rPr lang="en-US" dirty="0"/>
              <a:t>The </a:t>
            </a:r>
            <a:r>
              <a:rPr lang="en-US" dirty="0" smtClean="0"/>
              <a:t>strategy </a:t>
            </a:r>
            <a:r>
              <a:rPr lang="en-US" dirty="0"/>
              <a:t>is </a:t>
            </a:r>
            <a:r>
              <a:rPr lang="en-US" dirty="0" smtClean="0"/>
              <a:t>accompanied</a:t>
            </a:r>
          </a:p>
          <a:p>
            <a:pPr>
              <a:buNone/>
            </a:pPr>
            <a:r>
              <a:rPr lang="en-US" dirty="0" smtClean="0"/>
              <a:t>	by </a:t>
            </a:r>
            <a:r>
              <a:rPr lang="en-US" dirty="0"/>
              <a:t>a legislative proposal </a:t>
            </a:r>
            <a:r>
              <a:rPr lang="en-US" dirty="0" smtClean="0"/>
              <a:t>to</a:t>
            </a:r>
          </a:p>
          <a:p>
            <a:pPr>
              <a:buNone/>
            </a:pPr>
            <a:r>
              <a:rPr lang="en-US" dirty="0" smtClean="0"/>
              <a:t>	strengthen </a:t>
            </a:r>
            <a:r>
              <a:rPr lang="en-US" dirty="0"/>
              <a:t>the security </a:t>
            </a:r>
            <a:r>
              <a:rPr lang="en-US" dirty="0" smtClean="0"/>
              <a:t>of</a:t>
            </a:r>
          </a:p>
          <a:p>
            <a:pPr>
              <a:buNone/>
            </a:pPr>
            <a:r>
              <a:rPr lang="en-US" dirty="0" smtClean="0"/>
              <a:t>	the </a:t>
            </a:r>
            <a:r>
              <a:rPr lang="en-US" dirty="0"/>
              <a:t>EU’s </a:t>
            </a:r>
            <a:r>
              <a:rPr lang="en-US" dirty="0" smtClean="0"/>
              <a:t>information</a:t>
            </a:r>
          </a:p>
          <a:p>
            <a:pPr>
              <a:buNone/>
            </a:pPr>
            <a:r>
              <a:rPr lang="en-US" dirty="0" smtClean="0"/>
              <a:t>	systems</a:t>
            </a:r>
            <a:r>
              <a:rPr lang="en-US" dirty="0"/>
              <a:t>. </a:t>
            </a:r>
          </a:p>
        </p:txBody>
      </p:sp>
    </p:spTree>
    <p:extLst>
      <p:ext uri="{BB962C8B-B14F-4D97-AF65-F5344CB8AC3E}">
        <p14:creationId xmlns="" xmlns:p14="http://schemas.microsoft.com/office/powerpoint/2010/main" val="1892689398"/>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p>
            <a:r>
              <a:rPr lang="en-US" u="sng" dirty="0" smtClean="0">
                <a:effectLst>
                  <a:outerShdw blurRad="38100" dist="38100" dir="2700000" algn="tl">
                    <a:srgbClr val="000000">
                      <a:alpha val="43137"/>
                    </a:srgbClr>
                  </a:outerShdw>
                </a:effectLst>
              </a:rPr>
              <a:t>Priorities </a:t>
            </a:r>
            <a:r>
              <a:rPr lang="en-US" u="sng" dirty="0">
                <a:effectLst>
                  <a:outerShdw blurRad="38100" dist="38100" dir="2700000" algn="tl">
                    <a:srgbClr val="000000">
                      <a:alpha val="43137"/>
                    </a:srgbClr>
                  </a:outerShdw>
                </a:effectLst>
              </a:rPr>
              <a:t>for </a:t>
            </a:r>
            <a:r>
              <a:rPr lang="en-US" u="sng" dirty="0" smtClean="0">
                <a:effectLst>
                  <a:outerShdw blurRad="38100" dist="38100" dir="2700000" algn="tl">
                    <a:srgbClr val="000000">
                      <a:alpha val="43137"/>
                    </a:srgbClr>
                  </a:outerShdw>
                </a:effectLst>
              </a:rPr>
              <a:t>cyberspace </a:t>
            </a:r>
            <a:r>
              <a:rPr lang="en-US" u="sng" dirty="0" smtClean="0">
                <a:effectLst>
                  <a:outerShdw blurRad="38100" dist="38100" dir="2700000" algn="tl">
                    <a:srgbClr val="000000">
                      <a:alpha val="43137"/>
                    </a:srgbClr>
                  </a:outerShdw>
                </a:effectLst>
              </a:rPr>
              <a:t>policy-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23528" y="1628800"/>
            <a:ext cx="8305800" cy="3917032"/>
          </a:xfrm>
        </p:spPr>
        <p:txBody>
          <a:bodyPr>
            <a:noAutofit/>
          </a:bodyPr>
          <a:lstStyle/>
          <a:p>
            <a:r>
              <a:rPr lang="en-US" dirty="0" smtClean="0"/>
              <a:t>Freedom </a:t>
            </a:r>
            <a:r>
              <a:rPr lang="en-US" dirty="0"/>
              <a:t>and </a:t>
            </a:r>
            <a:r>
              <a:rPr lang="en-US" dirty="0" smtClean="0"/>
              <a:t>openness</a:t>
            </a:r>
            <a:r>
              <a:rPr lang="en-US" dirty="0"/>
              <a:t>.</a:t>
            </a:r>
            <a:endParaRPr lang="en-US" dirty="0" smtClean="0"/>
          </a:p>
          <a:p>
            <a:r>
              <a:rPr lang="en-US" dirty="0" smtClean="0"/>
              <a:t>The laws</a:t>
            </a:r>
            <a:r>
              <a:rPr lang="en-US" dirty="0"/>
              <a:t>, norms </a:t>
            </a:r>
            <a:r>
              <a:rPr lang="en-US" dirty="0" smtClean="0"/>
              <a:t>and </a:t>
            </a:r>
            <a:r>
              <a:rPr lang="en-US" dirty="0"/>
              <a:t>core values apply as much in cyberspace as in the physical </a:t>
            </a:r>
            <a:r>
              <a:rPr lang="en-US" dirty="0" smtClean="0"/>
              <a:t>world.</a:t>
            </a:r>
          </a:p>
          <a:p>
            <a:r>
              <a:rPr lang="en-US" dirty="0" smtClean="0"/>
              <a:t>Developing </a:t>
            </a:r>
            <a:r>
              <a:rPr lang="en-US" dirty="0"/>
              <a:t>cyber security capacity </a:t>
            </a:r>
            <a:r>
              <a:rPr lang="en-US" dirty="0" smtClean="0"/>
              <a:t>building</a:t>
            </a:r>
            <a:r>
              <a:rPr lang="en-US" dirty="0"/>
              <a:t>.</a:t>
            </a:r>
            <a:endParaRPr lang="en-US" dirty="0" smtClean="0"/>
          </a:p>
          <a:p>
            <a:r>
              <a:rPr lang="en-US" dirty="0" smtClean="0"/>
              <a:t>Fostering </a:t>
            </a:r>
            <a:r>
              <a:rPr lang="en-US" dirty="0"/>
              <a:t>international </a:t>
            </a:r>
            <a:r>
              <a:rPr lang="en-US" dirty="0" smtClean="0"/>
              <a:t>cooperation and development </a:t>
            </a:r>
            <a:r>
              <a:rPr lang="en-US" dirty="0"/>
              <a:t>in </a:t>
            </a:r>
            <a:r>
              <a:rPr lang="en-US" dirty="0" smtClean="0"/>
              <a:t>cyberspace.</a:t>
            </a:r>
          </a:p>
          <a:p>
            <a:r>
              <a:rPr lang="en-US" dirty="0" smtClean="0"/>
              <a:t>Balance between privacy and security.</a:t>
            </a:r>
            <a:endParaRPr lang="en-US" dirty="0"/>
          </a:p>
          <a:p>
            <a:r>
              <a:rPr lang="en-US" dirty="0"/>
              <a:t>Protecting </a:t>
            </a:r>
            <a:r>
              <a:rPr lang="en-US" dirty="0" smtClean="0"/>
              <a:t>the Networks.</a:t>
            </a:r>
            <a:endParaRPr lang="en-US" dirty="0"/>
          </a:p>
          <a:p>
            <a:r>
              <a:rPr lang="en-US" dirty="0"/>
              <a:t>Law </a:t>
            </a:r>
            <a:r>
              <a:rPr lang="en-US" dirty="0" smtClean="0"/>
              <a:t>Enforcement.</a:t>
            </a:r>
            <a:endParaRPr lang="en-US" dirty="0"/>
          </a:p>
          <a:p>
            <a:r>
              <a:rPr lang="en-US" dirty="0" smtClean="0"/>
              <a:t>Internet Freedom.</a:t>
            </a:r>
          </a:p>
          <a:p>
            <a:r>
              <a:rPr lang="en-US" dirty="0" smtClean="0"/>
              <a:t>Tackling cyber threats.</a:t>
            </a:r>
            <a:endParaRPr lang="en-US" dirty="0"/>
          </a:p>
          <a:p>
            <a:endParaRPr lang="en-US" b="1" dirty="0"/>
          </a:p>
        </p:txBody>
      </p:sp>
      <p:pic>
        <p:nvPicPr>
          <p:cNvPr id="2050" name="Picture 2" descr="C:\Users\Admin\Desktop\ppt\images\Internet-and-free-speech.jpg"/>
          <p:cNvPicPr>
            <a:picLocks noChangeAspect="1" noChangeArrowheads="1"/>
          </p:cNvPicPr>
          <p:nvPr/>
        </p:nvPicPr>
        <p:blipFill>
          <a:blip r:embed="rId2" cstate="print"/>
          <a:srcRect/>
          <a:stretch>
            <a:fillRect/>
          </a:stretch>
        </p:blipFill>
        <p:spPr bwMode="auto">
          <a:xfrm>
            <a:off x="5822950" y="5157192"/>
            <a:ext cx="2872668" cy="1546821"/>
          </a:xfrm>
          <a:prstGeom prst="rect">
            <a:avLst/>
          </a:prstGeom>
          <a:ln>
            <a:noFill/>
          </a:ln>
          <a:effectLst>
            <a:softEdge rad="112500"/>
          </a:effectLst>
        </p:spPr>
      </p:pic>
    </p:spTree>
    <p:extLst>
      <p:ext uri="{BB962C8B-B14F-4D97-AF65-F5344CB8AC3E}">
        <p14:creationId xmlns="" xmlns:p14="http://schemas.microsoft.com/office/powerpoint/2010/main" val="1840426864"/>
      </p:ext>
    </p:extLst>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326</TotalTime>
  <Words>1247</Words>
  <Application>Microsoft Office PowerPoint</Application>
  <PresentationFormat>On-screen Show (4:3)</PresentationFormat>
  <Paragraphs>178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Urban</vt:lpstr>
      <vt:lpstr>Cyber Policy</vt:lpstr>
      <vt:lpstr>Definition-</vt:lpstr>
      <vt:lpstr>The need for Cyber Policy-</vt:lpstr>
      <vt:lpstr>The content of Cyber Policy-</vt:lpstr>
      <vt:lpstr>Rights under Cyber Policy-</vt:lpstr>
      <vt:lpstr>Cyber Policy at world level</vt:lpstr>
      <vt:lpstr>“This world—cyberspace—is a world that we depend on every single day... [it] has made us more interconnected than at any time in human history.” —President Barack Obama, May 29, 2009</vt:lpstr>
      <vt:lpstr>EU International Cyberspace Policy-</vt:lpstr>
      <vt:lpstr>Priorities for cyberspace policy-</vt:lpstr>
      <vt:lpstr>The core principles-</vt:lpstr>
      <vt:lpstr>NSA and Snowden Effect</vt:lpstr>
      <vt:lpstr>Slide 12</vt:lpstr>
      <vt:lpstr>Advent of NCSP,2013-</vt:lpstr>
      <vt:lpstr>Vision and Mission-</vt:lpstr>
      <vt:lpstr>Strategies-</vt:lpstr>
      <vt:lpstr>Implementation-</vt:lpstr>
      <vt:lpstr>Achievements of the XIth Five Year Plan-</vt:lpstr>
      <vt:lpstr>Targets of the XIIth Five Year Plan-</vt:lpstr>
      <vt:lpstr>Surveillance Program in India-</vt:lpstr>
      <vt:lpstr>Slide 20</vt:lpstr>
      <vt:lpstr>RBI policy-</vt:lpstr>
      <vt:lpstr>Slide 22</vt:lpstr>
      <vt:lpstr>Cyber Terrorism In India-</vt:lpstr>
      <vt:lpstr>Slide 24</vt:lpstr>
      <vt:lpstr>Limitation of Cyber Policy-</vt:lpstr>
      <vt:lpstr>Implementation problems-</vt:lpstr>
      <vt:lpstr>Conclusion-</vt:lpstr>
      <vt:lpstr>References:</vt:lpstr>
      <vt:lpstr>THANK YOU !</vt:lpstr>
      <vt:lpstr>GROUP MEMBERS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Policy</dc:title>
  <dc:creator>Study</dc:creator>
  <cp:lastModifiedBy>Admin</cp:lastModifiedBy>
  <cp:revision>34</cp:revision>
  <dcterms:created xsi:type="dcterms:W3CDTF">2016-09-02T06:54:59Z</dcterms:created>
  <dcterms:modified xsi:type="dcterms:W3CDTF">2016-09-02T17:17:43Z</dcterms:modified>
</cp:coreProperties>
</file>