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4.jpg" ContentType="image/jpg"/>
  <Override PartName="/ppt/media/image6.jpg" ContentType="image/jpg"/>
  <Override PartName="/ppt/media/image11.jpg" ContentType="image/jpg"/>
  <Override PartName="/ppt/media/image13.jpg" ContentType="image/jpg"/>
  <Override PartName="/ppt/media/image15.jpg" ContentType="image/jpg"/>
  <Override PartName="/ppt/media/image17.jpg" ContentType="image/jpg"/>
  <Override PartName="/ppt/media/image21.jpg" ContentType="image/jpg"/>
  <Override PartName="/ppt/media/image27.jpg" ContentType="image/jpg"/>
  <Override PartName="/ppt/media/image29.jpg" ContentType="image/jpg"/>
  <Override PartName="/ppt/media/image31.jpg" ContentType="image/jpg"/>
  <Override PartName="/ppt/media/image33.jpg" ContentType="image/jpg"/>
  <Override PartName="/ppt/media/image35.jpg" ContentType="image/jpg"/>
  <Override PartName="/ppt/media/image37.jpg" ContentType="image/jpg"/>
  <Override PartName="/ppt/media/image39.jpg" ContentType="image/jpg"/>
  <Override PartName="/ppt/media/image41.jpg" ContentType="image/jpg"/>
  <Override PartName="/ppt/media/image43.jpg" ContentType="image/jpg"/>
  <Override PartName="/ppt/media/image45.jpg" ContentType="image/jpg"/>
  <Override PartName="/ppt/media/image47.jpg" ContentType="image/jpg"/>
  <Override PartName="/ppt/media/image49.jpg" ContentType="image/jpg"/>
  <Override PartName="/ppt/media/image54.jpg" ContentType="image/jpg"/>
  <Override PartName="/ppt/media/image56.jpg" ContentType="image/jpg"/>
  <Override PartName="/ppt/media/image58.jpg" ContentType="image/jpg"/>
  <Override PartName="/ppt/media/image60.jpg" ContentType="image/jpg"/>
  <Override PartName="/ppt/media/image62.jpg" ContentType="image/jpg"/>
  <Override PartName="/ppt/media/image64.jpg" ContentType="image/jpg"/>
  <Override PartName="/ppt/media/image65.jpg" ContentType="image/jpg"/>
  <Override PartName="/ppt/media/image66.jpg" ContentType="image/jpg"/>
  <Override PartName="/ppt/media/image68.jpg" ContentType="image/jpg"/>
  <Override PartName="/ppt/media/image70.jpg" ContentType="image/jpg"/>
  <Override PartName="/ppt/media/image72.jpg" ContentType="image/jpg"/>
  <Override PartName="/ppt/media/image74.jpg" ContentType="image/jpg"/>
  <Override PartName="/ppt/media/image76.jpg" ContentType="image/jpg"/>
  <Override PartName="/ppt/media/image80.jpg" ContentType="image/jpg"/>
  <Override PartName="/ppt/media/image82.jpg" ContentType="image/jpg"/>
  <Override PartName="/ppt/media/image86.jpg" ContentType="image/jpg"/>
  <Override PartName="/ppt/media/image88.jpg" ContentType="image/jpg"/>
  <Override PartName="/ppt/media/image90.jpg" ContentType="image/jpg"/>
  <Override PartName="/ppt/media/image92.jpg" ContentType="image/jpg"/>
  <Override PartName="/ppt/media/image97.jpg" ContentType="image/jpg"/>
  <Override PartName="/ppt/media/image113.jpg" ContentType="image/jpg"/>
  <Override PartName="/ppt/media/image118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sldIdLst>
    <p:sldId id="316" r:id="rId2"/>
    <p:sldId id="262" r:id="rId3"/>
    <p:sldId id="263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</p:sldIdLst>
  <p:sldSz cx="7556500" cy="10693400"/>
  <p:notesSz cx="7556500" cy="10693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420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0292" y="1250993"/>
            <a:ext cx="4643078" cy="3962750"/>
          </a:xfrm>
        </p:spPr>
        <p:txBody>
          <a:bodyPr bIns="0" anchor="b">
            <a:normAutofit/>
          </a:bodyPr>
          <a:lstStyle>
            <a:lvl1pPr algn="l">
              <a:defRPr sz="446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0292" y="5506065"/>
            <a:ext cx="4643078" cy="152436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322" b="0" cap="all" baseline="0">
                <a:solidFill>
                  <a:schemeClr val="tx1"/>
                </a:solidFill>
              </a:defRPr>
            </a:lvl1pPr>
            <a:lvl2pPr marL="283373" indent="0" algn="ctr">
              <a:buNone/>
              <a:defRPr sz="1240"/>
            </a:lvl2pPr>
            <a:lvl3pPr marL="566745" indent="0" algn="ctr">
              <a:buNone/>
              <a:defRPr sz="1116"/>
            </a:lvl3pPr>
            <a:lvl4pPr marL="850118" indent="0" algn="ctr">
              <a:buNone/>
              <a:defRPr sz="992"/>
            </a:lvl4pPr>
            <a:lvl5pPr marL="1133490" indent="0" algn="ctr">
              <a:buNone/>
              <a:defRPr sz="992"/>
            </a:lvl5pPr>
            <a:lvl6pPr marL="1416863" indent="0" algn="ctr">
              <a:buNone/>
              <a:defRPr sz="992"/>
            </a:lvl6pPr>
            <a:lvl7pPr marL="1700235" indent="0" algn="ctr">
              <a:buNone/>
              <a:defRPr sz="992"/>
            </a:lvl7pPr>
            <a:lvl8pPr marL="1983608" indent="0" algn="ctr">
              <a:buNone/>
              <a:defRPr sz="992"/>
            </a:lvl8pPr>
            <a:lvl9pPr marL="2266980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30"/>
              <a:t>User</a:t>
            </a:r>
            <a:r>
              <a:rPr lang="en-GB" spc="-85"/>
              <a:t> </a:t>
            </a:r>
            <a:r>
              <a:rPr lang="en-GB" spc="-45"/>
              <a:t>Manual</a:t>
            </a:r>
            <a:endParaRPr lang="en-GB" spc="-4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80292" y="513477"/>
            <a:ext cx="2550477" cy="482125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Release </a:t>
            </a:r>
            <a:r>
              <a:rPr lang="en-GB" spc="-35"/>
              <a:t>Date: </a:t>
            </a:r>
            <a:r>
              <a:rPr lang="en-GB" spc="-5"/>
              <a:t>26/03/18, </a:t>
            </a:r>
            <a:r>
              <a:rPr lang="en-GB" spc="-25"/>
              <a:t>Version:</a:t>
            </a:r>
            <a:r>
              <a:rPr lang="en-GB" spc="-95"/>
              <a:t> </a:t>
            </a:r>
            <a:r>
              <a:rPr lang="en-GB" spc="20"/>
              <a:t>1.2</a:t>
            </a:r>
            <a:endParaRPr lang="en-GB" spc="2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85623" y="1245806"/>
            <a:ext cx="662768" cy="785209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Page</a:t>
            </a:r>
            <a:r>
              <a:rPr lang="en-GB" spc="-75"/>
              <a:t> </a:t>
            </a:r>
            <a:fld id="{81D60167-4931-47E6-BA6A-407CBD079E47}" type="slidenum">
              <a:rPr spc="35" smtClean="0"/>
              <a:t>‹#›</a:t>
            </a:fld>
            <a:endParaRPr spc="35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980292" y="5501912"/>
            <a:ext cx="464307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8311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192885" y="2880089"/>
            <a:ext cx="54304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30"/>
              <a:t>User</a:t>
            </a:r>
            <a:r>
              <a:rPr lang="en-GB" spc="-85"/>
              <a:t> </a:t>
            </a:r>
            <a:r>
              <a:rPr lang="en-GB" spc="-45"/>
              <a:t>Manual</a:t>
            </a:r>
            <a:endParaRPr lang="en-GB" spc="-4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Release </a:t>
            </a:r>
            <a:r>
              <a:rPr lang="en-GB" spc="-35"/>
              <a:t>Date: </a:t>
            </a:r>
            <a:r>
              <a:rPr lang="en-GB" spc="-5"/>
              <a:t>26/03/18, </a:t>
            </a:r>
            <a:r>
              <a:rPr lang="en-GB" spc="-25"/>
              <a:t>Version:</a:t>
            </a:r>
            <a:r>
              <a:rPr lang="en-GB" spc="-95"/>
              <a:t> </a:t>
            </a:r>
            <a:r>
              <a:rPr lang="en-GB" spc="20"/>
              <a:t>1.2</a:t>
            </a:r>
            <a:endParaRPr lang="en-GB" spc="2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Page</a:t>
            </a:r>
            <a:r>
              <a:rPr lang="en-GB" spc="-75"/>
              <a:t> </a:t>
            </a:r>
            <a:fld id="{81D60167-4931-47E6-BA6A-407CBD079E47}" type="slidenum">
              <a:rPr spc="35" smtClean="0"/>
              <a:t>‹#›</a:t>
            </a:fld>
            <a:endParaRPr spc="35" dirty="0"/>
          </a:p>
        </p:txBody>
      </p:sp>
    </p:spTree>
    <p:extLst>
      <p:ext uri="{BB962C8B-B14F-4D97-AF65-F5344CB8AC3E}">
        <p14:creationId xmlns:p14="http://schemas.microsoft.com/office/powerpoint/2010/main" val="806693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16982" y="1245808"/>
            <a:ext cx="911529" cy="72659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92885" y="1245808"/>
            <a:ext cx="4380766" cy="72659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30"/>
              <a:t>User</a:t>
            </a:r>
            <a:r>
              <a:rPr lang="en-GB" spc="-85"/>
              <a:t> </a:t>
            </a:r>
            <a:r>
              <a:rPr lang="en-GB" spc="-45"/>
              <a:t>Manual</a:t>
            </a:r>
            <a:endParaRPr lang="en-GB" spc="-4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Release </a:t>
            </a:r>
            <a:r>
              <a:rPr lang="en-GB" spc="-35"/>
              <a:t>Date: </a:t>
            </a:r>
            <a:r>
              <a:rPr lang="en-GB" spc="-5"/>
              <a:t>26/03/18, </a:t>
            </a:r>
            <a:r>
              <a:rPr lang="en-GB" spc="-25"/>
              <a:t>Version:</a:t>
            </a:r>
            <a:r>
              <a:rPr lang="en-GB" spc="-95"/>
              <a:t> </a:t>
            </a:r>
            <a:r>
              <a:rPr lang="en-GB" spc="20"/>
              <a:t>1.2</a:t>
            </a:r>
            <a:endParaRPr lang="en-GB" spc="2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Page</a:t>
            </a:r>
            <a:r>
              <a:rPr lang="en-GB" spc="-75"/>
              <a:t> </a:t>
            </a:r>
            <a:fld id="{81D60167-4931-47E6-BA6A-407CBD079E47}" type="slidenum">
              <a:rPr spc="35" smtClean="0"/>
              <a:t>‹#›</a:t>
            </a:fld>
            <a:endParaRPr spc="35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5716981" y="1245808"/>
            <a:ext cx="0" cy="7265975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486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30"/>
              <a:t>User</a:t>
            </a:r>
            <a:r>
              <a:rPr lang="en-GB" spc="-85"/>
              <a:t> </a:t>
            </a:r>
            <a:r>
              <a:rPr lang="en-GB" spc="-45"/>
              <a:t>Manual</a:t>
            </a:r>
            <a:endParaRPr lang="en-GB" spc="-4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Release </a:t>
            </a:r>
            <a:r>
              <a:rPr lang="en-GB" spc="-35"/>
              <a:t>Date: </a:t>
            </a:r>
            <a:r>
              <a:rPr lang="en-GB" spc="-5"/>
              <a:t>26/03/18, </a:t>
            </a:r>
            <a:r>
              <a:rPr lang="en-GB" spc="-25"/>
              <a:t>Version:</a:t>
            </a:r>
            <a:r>
              <a:rPr lang="en-GB" spc="-95"/>
              <a:t> </a:t>
            </a:r>
            <a:r>
              <a:rPr lang="en-GB" spc="20"/>
              <a:t>1.2</a:t>
            </a:r>
            <a:endParaRPr lang="en-GB" spc="2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Page</a:t>
            </a:r>
            <a:r>
              <a:rPr lang="en-GB" spc="-75"/>
              <a:t> </a:t>
            </a:r>
            <a:fld id="{81D60167-4931-47E6-BA6A-407CBD079E47}" type="slidenum">
              <a:rPr spc="35" smtClean="0"/>
              <a:t>‹#›</a:t>
            </a:fld>
            <a:endParaRPr spc="35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192885" y="2880089"/>
            <a:ext cx="54304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603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2885" y="2738262"/>
            <a:ext cx="4641828" cy="2943804"/>
          </a:xfrm>
        </p:spPr>
        <p:txBody>
          <a:bodyPr anchor="b">
            <a:normAutofit/>
          </a:bodyPr>
          <a:lstStyle>
            <a:lvl1pPr algn="l">
              <a:defRPr sz="26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2886" y="5934847"/>
            <a:ext cx="4641828" cy="1579419"/>
          </a:xfrm>
        </p:spPr>
        <p:txBody>
          <a:bodyPr tIns="91440">
            <a:normAutofit/>
          </a:bodyPr>
          <a:lstStyle>
            <a:lvl1pPr marL="0" indent="0" algn="l">
              <a:buNone/>
              <a:defRPr sz="1488">
                <a:solidFill>
                  <a:schemeClr val="tx1"/>
                </a:solidFill>
              </a:defRPr>
            </a:lvl1pPr>
            <a:lvl2pPr marL="283373" indent="0">
              <a:buNone/>
              <a:defRPr sz="1240">
                <a:solidFill>
                  <a:schemeClr val="tx1">
                    <a:tint val="75000"/>
                  </a:schemeClr>
                </a:solidFill>
              </a:defRPr>
            </a:lvl2pPr>
            <a:lvl3pPr marL="566745" indent="0">
              <a:buNone/>
              <a:defRPr sz="1116">
                <a:solidFill>
                  <a:schemeClr val="tx1">
                    <a:tint val="75000"/>
                  </a:schemeClr>
                </a:solidFill>
              </a:defRPr>
            </a:lvl3pPr>
            <a:lvl4pPr marL="85011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133490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41686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700235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198360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266980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30"/>
              <a:t>User</a:t>
            </a:r>
            <a:r>
              <a:rPr lang="en-GB" spc="-85"/>
              <a:t> </a:t>
            </a:r>
            <a:r>
              <a:rPr lang="en-GB" spc="-45"/>
              <a:t>Manual</a:t>
            </a:r>
            <a:endParaRPr lang="en-GB" spc="-4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Release </a:t>
            </a:r>
            <a:r>
              <a:rPr lang="en-GB" spc="-35"/>
              <a:t>Date: </a:t>
            </a:r>
            <a:r>
              <a:rPr lang="en-GB" spc="-5"/>
              <a:t>26/03/18, </a:t>
            </a:r>
            <a:r>
              <a:rPr lang="en-GB" spc="-25"/>
              <a:t>Version:</a:t>
            </a:r>
            <a:r>
              <a:rPr lang="en-GB" spc="-95"/>
              <a:t> </a:t>
            </a:r>
            <a:r>
              <a:rPr lang="en-GB" spc="20"/>
              <a:t>1.2</a:t>
            </a:r>
            <a:endParaRPr lang="en-GB" spc="2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Page</a:t>
            </a:r>
            <a:r>
              <a:rPr lang="en-GB" spc="-75"/>
              <a:t> </a:t>
            </a:r>
            <a:fld id="{81D60167-4931-47E6-BA6A-407CBD079E47}" type="slidenum">
              <a:rPr spc="35" smtClean="0"/>
              <a:t>‹#›</a:t>
            </a:fld>
            <a:endParaRPr spc="35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192885" y="5932958"/>
            <a:ext cx="464182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959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2885" y="1255033"/>
            <a:ext cx="5430485" cy="165173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92885" y="3140248"/>
            <a:ext cx="2583185" cy="536004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0366" y="3140249"/>
            <a:ext cx="2583004" cy="536004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30"/>
              <a:t>User</a:t>
            </a:r>
            <a:r>
              <a:rPr lang="en-GB" spc="-85"/>
              <a:t> </a:t>
            </a:r>
            <a:r>
              <a:rPr lang="en-GB" spc="-45"/>
              <a:t>Manual</a:t>
            </a:r>
            <a:endParaRPr lang="en-GB" spc="-45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Release </a:t>
            </a:r>
            <a:r>
              <a:rPr lang="en-GB" spc="-35"/>
              <a:t>Date: </a:t>
            </a:r>
            <a:r>
              <a:rPr lang="en-GB" spc="-5"/>
              <a:t>26/03/18, </a:t>
            </a:r>
            <a:r>
              <a:rPr lang="en-GB" spc="-25"/>
              <a:t>Version:</a:t>
            </a:r>
            <a:r>
              <a:rPr lang="en-GB" spc="-95"/>
              <a:t> </a:t>
            </a:r>
            <a:r>
              <a:rPr lang="en-GB" spc="20"/>
              <a:t>1.2</a:t>
            </a:r>
            <a:endParaRPr lang="en-GB" spc="2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Page</a:t>
            </a:r>
            <a:r>
              <a:rPr lang="en-GB" spc="-75"/>
              <a:t> </a:t>
            </a:r>
            <a:fld id="{81D60167-4931-47E6-BA6A-407CBD079E47}" type="slidenum">
              <a:rPr spc="35" smtClean="0"/>
              <a:t>‹#›</a:t>
            </a:fld>
            <a:endParaRPr spc="35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192885" y="2880089"/>
            <a:ext cx="54304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54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192885" y="2880089"/>
            <a:ext cx="54304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2885" y="1253901"/>
            <a:ext cx="5430486" cy="1647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2885" y="3149003"/>
            <a:ext cx="2583098" cy="12504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18" b="0" cap="all" baseline="0">
                <a:solidFill>
                  <a:schemeClr val="accent1"/>
                </a:solidFill>
              </a:defRPr>
            </a:lvl1pPr>
            <a:lvl2pPr marL="283373" indent="0">
              <a:buNone/>
              <a:defRPr sz="1240" b="1"/>
            </a:lvl2pPr>
            <a:lvl3pPr marL="566745" indent="0">
              <a:buNone/>
              <a:defRPr sz="1116" b="1"/>
            </a:lvl3pPr>
            <a:lvl4pPr marL="850118" indent="0">
              <a:buNone/>
              <a:defRPr sz="992" b="1"/>
            </a:lvl4pPr>
            <a:lvl5pPr marL="1133490" indent="0">
              <a:buNone/>
              <a:defRPr sz="992" b="1"/>
            </a:lvl5pPr>
            <a:lvl6pPr marL="1416863" indent="0">
              <a:buNone/>
              <a:defRPr sz="992" b="1"/>
            </a:lvl6pPr>
            <a:lvl7pPr marL="1700235" indent="0">
              <a:buNone/>
              <a:defRPr sz="992" b="1"/>
            </a:lvl7pPr>
            <a:lvl8pPr marL="1983608" indent="0">
              <a:buNone/>
              <a:defRPr sz="992" b="1"/>
            </a:lvl8pPr>
            <a:lvl9pPr marL="2266980" indent="0">
              <a:buNone/>
              <a:defRPr sz="99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92885" y="4403770"/>
            <a:ext cx="2583098" cy="41233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040366" y="3154389"/>
            <a:ext cx="2583004" cy="1250895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18" b="0" cap="all" baseline="0">
                <a:solidFill>
                  <a:schemeClr val="accent1"/>
                </a:solidFill>
              </a:defRPr>
            </a:lvl1pPr>
            <a:lvl2pPr marL="283373" indent="0">
              <a:buNone/>
              <a:defRPr sz="1240" b="1"/>
            </a:lvl2pPr>
            <a:lvl3pPr marL="566745" indent="0">
              <a:buNone/>
              <a:defRPr sz="1116" b="1"/>
            </a:lvl3pPr>
            <a:lvl4pPr marL="850118" indent="0">
              <a:buNone/>
              <a:defRPr sz="992" b="1"/>
            </a:lvl4pPr>
            <a:lvl5pPr marL="1133490" indent="0">
              <a:buNone/>
              <a:defRPr sz="992" b="1"/>
            </a:lvl5pPr>
            <a:lvl6pPr marL="1416863" indent="0">
              <a:buNone/>
              <a:defRPr sz="992" b="1"/>
            </a:lvl6pPr>
            <a:lvl7pPr marL="1700235" indent="0">
              <a:buNone/>
              <a:defRPr sz="992" b="1"/>
            </a:lvl7pPr>
            <a:lvl8pPr marL="1983608" indent="0">
              <a:buNone/>
              <a:defRPr sz="992" b="1"/>
            </a:lvl8pPr>
            <a:lvl9pPr marL="2266980" indent="0">
              <a:buNone/>
              <a:defRPr sz="99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40366" y="4399437"/>
            <a:ext cx="2583004" cy="411234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30"/>
              <a:t>User</a:t>
            </a:r>
            <a:r>
              <a:rPr lang="en-GB" spc="-85"/>
              <a:t> </a:t>
            </a:r>
            <a:r>
              <a:rPr lang="en-GB" spc="-45"/>
              <a:t>Manual</a:t>
            </a:r>
            <a:endParaRPr lang="en-GB" spc="-45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Release </a:t>
            </a:r>
            <a:r>
              <a:rPr lang="en-GB" spc="-35"/>
              <a:t>Date: </a:t>
            </a:r>
            <a:r>
              <a:rPr lang="en-GB" spc="-5"/>
              <a:t>26/03/18, </a:t>
            </a:r>
            <a:r>
              <a:rPr lang="en-GB" spc="-25"/>
              <a:t>Version:</a:t>
            </a:r>
            <a:r>
              <a:rPr lang="en-GB" spc="-95"/>
              <a:t> </a:t>
            </a:r>
            <a:r>
              <a:rPr lang="en-GB" spc="20"/>
              <a:t>1.2</a:t>
            </a:r>
            <a:endParaRPr lang="en-GB" spc="2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Page</a:t>
            </a:r>
            <a:r>
              <a:rPr lang="en-GB" spc="-75"/>
              <a:t> </a:t>
            </a:r>
            <a:fld id="{81D60167-4931-47E6-BA6A-407CBD079E47}" type="slidenum">
              <a:rPr spc="35" smtClean="0"/>
              <a:t>‹#›</a:t>
            </a:fld>
            <a:endParaRPr spc="35" dirty="0"/>
          </a:p>
        </p:txBody>
      </p:sp>
    </p:spTree>
    <p:extLst>
      <p:ext uri="{BB962C8B-B14F-4D97-AF65-F5344CB8AC3E}">
        <p14:creationId xmlns:p14="http://schemas.microsoft.com/office/powerpoint/2010/main" val="2123170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192885" y="2880089"/>
            <a:ext cx="54304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30"/>
              <a:t>User</a:t>
            </a:r>
            <a:r>
              <a:rPr lang="en-GB" spc="-85"/>
              <a:t> </a:t>
            </a:r>
            <a:r>
              <a:rPr lang="en-GB" spc="-45"/>
              <a:t>Manual</a:t>
            </a:r>
            <a:endParaRPr lang="en-GB" spc="-45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Release </a:t>
            </a:r>
            <a:r>
              <a:rPr lang="en-GB" spc="-35"/>
              <a:t>Date: </a:t>
            </a:r>
            <a:r>
              <a:rPr lang="en-GB" spc="-5"/>
              <a:t>26/03/18, </a:t>
            </a:r>
            <a:r>
              <a:rPr lang="en-GB" spc="-25"/>
              <a:t>Version:</a:t>
            </a:r>
            <a:r>
              <a:rPr lang="en-GB" spc="-95"/>
              <a:t> </a:t>
            </a:r>
            <a:r>
              <a:rPr lang="en-GB" spc="20"/>
              <a:t>1.2</a:t>
            </a:r>
            <a:endParaRPr lang="en-GB" spc="2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Page</a:t>
            </a:r>
            <a:r>
              <a:rPr lang="en-GB" spc="-75"/>
              <a:t> </a:t>
            </a:r>
            <a:fld id="{81D60167-4931-47E6-BA6A-407CBD079E47}" type="slidenum">
              <a:rPr spc="35" smtClean="0"/>
              <a:t>‹#›</a:t>
            </a:fld>
            <a:endParaRPr spc="35" dirty="0"/>
          </a:p>
        </p:txBody>
      </p:sp>
    </p:spTree>
    <p:extLst>
      <p:ext uri="{BB962C8B-B14F-4D97-AF65-F5344CB8AC3E}">
        <p14:creationId xmlns:p14="http://schemas.microsoft.com/office/powerpoint/2010/main" val="231118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30"/>
              <a:t>User</a:t>
            </a:r>
            <a:r>
              <a:rPr lang="en-GB" spc="-85"/>
              <a:t> </a:t>
            </a:r>
            <a:r>
              <a:rPr lang="en-GB" spc="-45"/>
              <a:t>Manual</a:t>
            </a:r>
            <a:endParaRPr lang="en-GB" spc="-45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Release </a:t>
            </a:r>
            <a:r>
              <a:rPr lang="en-GB" spc="-35"/>
              <a:t>Date: </a:t>
            </a:r>
            <a:r>
              <a:rPr lang="en-GB" spc="-5"/>
              <a:t>26/03/18, </a:t>
            </a:r>
            <a:r>
              <a:rPr lang="en-GB" spc="-25"/>
              <a:t>Version:</a:t>
            </a:r>
            <a:r>
              <a:rPr lang="en-GB" spc="-95"/>
              <a:t> </a:t>
            </a:r>
            <a:r>
              <a:rPr lang="en-GB" spc="20"/>
              <a:t>1.2</a:t>
            </a:r>
            <a:endParaRPr lang="en-GB" spc="2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Page</a:t>
            </a:r>
            <a:r>
              <a:rPr lang="en-GB" spc="-75"/>
              <a:t> </a:t>
            </a:r>
            <a:fld id="{81D60167-4931-47E6-BA6A-407CBD079E47}" type="slidenum">
              <a:rPr spc="35" smtClean="0"/>
              <a:t>‹#›</a:t>
            </a:fld>
            <a:endParaRPr spc="35" dirty="0"/>
          </a:p>
        </p:txBody>
      </p:sp>
    </p:spTree>
    <p:extLst>
      <p:ext uri="{BB962C8B-B14F-4D97-AF65-F5344CB8AC3E}">
        <p14:creationId xmlns:p14="http://schemas.microsoft.com/office/powerpoint/2010/main" val="2113339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9208" y="1245807"/>
            <a:ext cx="2004778" cy="3503838"/>
          </a:xfrm>
        </p:spPr>
        <p:txBody>
          <a:bodyPr anchor="b">
            <a:normAutofit/>
          </a:bodyPr>
          <a:lstStyle>
            <a:lvl1pPr algn="l">
              <a:defRPr sz="19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9806" y="1245807"/>
            <a:ext cx="3163564" cy="7264318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89209" y="4998194"/>
            <a:ext cx="2005951" cy="3505497"/>
          </a:xfrm>
        </p:spPr>
        <p:txBody>
          <a:bodyPr>
            <a:normAutofit/>
          </a:bodyPr>
          <a:lstStyle>
            <a:lvl1pPr marL="0" indent="0" algn="l">
              <a:buNone/>
              <a:defRPr sz="1322"/>
            </a:lvl1pPr>
            <a:lvl2pPr marL="283373" indent="0">
              <a:buNone/>
              <a:defRPr sz="868"/>
            </a:lvl2pPr>
            <a:lvl3pPr marL="566745" indent="0">
              <a:buNone/>
              <a:defRPr sz="744"/>
            </a:lvl3pPr>
            <a:lvl4pPr marL="850118" indent="0">
              <a:buNone/>
              <a:defRPr sz="620"/>
            </a:lvl4pPr>
            <a:lvl5pPr marL="1133490" indent="0">
              <a:buNone/>
              <a:defRPr sz="620"/>
            </a:lvl5pPr>
            <a:lvl6pPr marL="1416863" indent="0">
              <a:buNone/>
              <a:defRPr sz="620"/>
            </a:lvl6pPr>
            <a:lvl7pPr marL="1700235" indent="0">
              <a:buNone/>
              <a:defRPr sz="620"/>
            </a:lvl7pPr>
            <a:lvl8pPr marL="1983608" indent="0">
              <a:buNone/>
              <a:defRPr sz="620"/>
            </a:lvl8pPr>
            <a:lvl9pPr marL="2266980" indent="0">
              <a:buNone/>
              <a:defRPr sz="62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30"/>
              <a:t>User</a:t>
            </a:r>
            <a:r>
              <a:rPr lang="en-GB" spc="-85"/>
              <a:t> </a:t>
            </a:r>
            <a:r>
              <a:rPr lang="en-GB" spc="-45"/>
              <a:t>Manual</a:t>
            </a:r>
            <a:endParaRPr lang="en-GB" spc="-45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Release </a:t>
            </a:r>
            <a:r>
              <a:rPr lang="en-GB" spc="-35"/>
              <a:t>Date: </a:t>
            </a:r>
            <a:r>
              <a:rPr lang="en-GB" spc="-5"/>
              <a:t>26/03/18, </a:t>
            </a:r>
            <a:r>
              <a:rPr lang="en-GB" spc="-25"/>
              <a:t>Version:</a:t>
            </a:r>
            <a:r>
              <a:rPr lang="en-GB" spc="-95"/>
              <a:t> </a:t>
            </a:r>
            <a:r>
              <a:rPr lang="en-GB" spc="20"/>
              <a:t>1.2</a:t>
            </a:r>
            <a:endParaRPr lang="en-GB" spc="2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Page</a:t>
            </a:r>
            <a:r>
              <a:rPr lang="en-GB" spc="-75"/>
              <a:t> </a:t>
            </a:r>
            <a:fld id="{81D60167-4931-47E6-BA6A-407CBD079E47}" type="slidenum">
              <a:rPr spc="35" smtClean="0"/>
              <a:t>‹#›</a:t>
            </a:fld>
            <a:endParaRPr spc="35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191445" y="4998192"/>
            <a:ext cx="200256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938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129053" y="751831"/>
            <a:ext cx="2901771" cy="8028783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3428" y="1761204"/>
            <a:ext cx="2681578" cy="2854355"/>
          </a:xfrm>
        </p:spPr>
        <p:txBody>
          <a:bodyPr anchor="b">
            <a:normAutofit/>
          </a:bodyPr>
          <a:lstStyle>
            <a:lvl1pPr>
              <a:defRPr sz="26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60939" y="1750336"/>
            <a:ext cx="1846978" cy="6028606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1983"/>
            </a:lvl1pPr>
            <a:lvl2pPr marL="283373" indent="0">
              <a:buNone/>
              <a:defRPr sz="1735"/>
            </a:lvl2pPr>
            <a:lvl3pPr marL="566745" indent="0">
              <a:buNone/>
              <a:defRPr sz="1488"/>
            </a:lvl3pPr>
            <a:lvl4pPr marL="850118" indent="0">
              <a:buNone/>
              <a:defRPr sz="1240"/>
            </a:lvl4pPr>
            <a:lvl5pPr marL="1133490" indent="0">
              <a:buNone/>
              <a:defRPr sz="1240"/>
            </a:lvl5pPr>
            <a:lvl6pPr marL="1416863" indent="0">
              <a:buNone/>
              <a:defRPr sz="1240"/>
            </a:lvl6pPr>
            <a:lvl7pPr marL="1700235" indent="0">
              <a:buNone/>
              <a:defRPr sz="1240"/>
            </a:lvl7pPr>
            <a:lvl8pPr marL="1983608" indent="0">
              <a:buNone/>
              <a:defRPr sz="1240"/>
            </a:lvl8pPr>
            <a:lvl9pPr marL="2266980" indent="0">
              <a:buNone/>
              <a:defRPr sz="124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2886" y="4905417"/>
            <a:ext cx="2677736" cy="3124353"/>
          </a:xfrm>
        </p:spPr>
        <p:txBody>
          <a:bodyPr>
            <a:normAutofit/>
          </a:bodyPr>
          <a:lstStyle>
            <a:lvl1pPr marL="0" indent="0" algn="l">
              <a:buNone/>
              <a:defRPr sz="1488"/>
            </a:lvl1pPr>
            <a:lvl2pPr marL="283373" indent="0">
              <a:buNone/>
              <a:defRPr sz="868"/>
            </a:lvl2pPr>
            <a:lvl3pPr marL="566745" indent="0">
              <a:buNone/>
              <a:defRPr sz="744"/>
            </a:lvl3pPr>
            <a:lvl4pPr marL="850118" indent="0">
              <a:buNone/>
              <a:defRPr sz="620"/>
            </a:lvl4pPr>
            <a:lvl5pPr marL="1133490" indent="0">
              <a:buNone/>
              <a:defRPr sz="620"/>
            </a:lvl5pPr>
            <a:lvl6pPr marL="1416863" indent="0">
              <a:buNone/>
              <a:defRPr sz="620"/>
            </a:lvl6pPr>
            <a:lvl7pPr marL="1700235" indent="0">
              <a:buNone/>
              <a:defRPr sz="620"/>
            </a:lvl7pPr>
            <a:lvl8pPr marL="1983608" indent="0">
              <a:buNone/>
              <a:defRPr sz="620"/>
            </a:lvl8pPr>
            <a:lvl9pPr marL="2266980" indent="0">
              <a:buNone/>
              <a:defRPr sz="62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87243" y="8528926"/>
            <a:ext cx="2687764" cy="499155"/>
          </a:xfrm>
        </p:spPr>
        <p:txBody>
          <a:bodyPr/>
          <a:lstStyle>
            <a:lvl1pPr algn="l">
              <a:defRPr/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30"/>
              <a:t>User</a:t>
            </a:r>
            <a:r>
              <a:rPr lang="en-GB" spc="-85"/>
              <a:t> </a:t>
            </a:r>
            <a:r>
              <a:rPr lang="en-GB" spc="-45"/>
              <a:t>Manual</a:t>
            </a:r>
            <a:endParaRPr lang="en-GB" spc="-45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87959" y="496845"/>
            <a:ext cx="2687047" cy="500415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Release </a:t>
            </a:r>
            <a:r>
              <a:rPr lang="en-GB" spc="-35"/>
              <a:t>Date: </a:t>
            </a:r>
            <a:r>
              <a:rPr lang="en-GB" spc="-5"/>
              <a:t>26/03/18, </a:t>
            </a:r>
            <a:r>
              <a:rPr lang="en-GB" spc="-25"/>
              <a:t>Version:</a:t>
            </a:r>
            <a:r>
              <a:rPr lang="en-GB" spc="-95"/>
              <a:t> </a:t>
            </a:r>
            <a:r>
              <a:rPr lang="en-GB" spc="20"/>
              <a:t>1.2</a:t>
            </a:r>
            <a:endParaRPr lang="en-GB" spc="2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Page</a:t>
            </a:r>
            <a:r>
              <a:rPr lang="en-GB" spc="-75"/>
              <a:t> </a:t>
            </a:r>
            <a:fld id="{81D60167-4931-47E6-BA6A-407CBD079E47}" type="slidenum">
              <a:rPr spc="35" smtClean="0"/>
              <a:t>‹#›</a:t>
            </a:fld>
            <a:endParaRPr spc="35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191059" y="4901695"/>
            <a:ext cx="267916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5087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3143052"/>
            <a:ext cx="7556500" cy="63610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9504081"/>
            <a:ext cx="7556501" cy="120800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9513239"/>
            <a:ext cx="75565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92885" y="1254456"/>
            <a:ext cx="5430485" cy="16360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2885" y="3143051"/>
            <a:ext cx="5430485" cy="538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66240" y="515133"/>
            <a:ext cx="1957130" cy="482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30"/>
              <a:t>User</a:t>
            </a:r>
            <a:r>
              <a:rPr lang="en-GB" spc="-85"/>
              <a:t> </a:t>
            </a:r>
            <a:r>
              <a:rPr lang="en-GB" spc="-45"/>
              <a:t>Manual</a:t>
            </a:r>
            <a:endParaRPr lang="en-GB" spc="-45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885" y="513477"/>
            <a:ext cx="3333656" cy="482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Release </a:t>
            </a:r>
            <a:r>
              <a:rPr lang="en-GB" spc="-35"/>
              <a:t>Date: </a:t>
            </a:r>
            <a:r>
              <a:rPr lang="en-GB" spc="-5"/>
              <a:t>26/03/18, </a:t>
            </a:r>
            <a:r>
              <a:rPr lang="en-GB" spc="-25"/>
              <a:t>Version:</a:t>
            </a:r>
            <a:r>
              <a:rPr lang="en-GB" spc="-95"/>
              <a:t> </a:t>
            </a:r>
            <a:r>
              <a:rPr lang="en-GB" spc="20"/>
              <a:t>1.2</a:t>
            </a:r>
            <a:endParaRPr lang="en-GB" spc="2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050" y="1245806"/>
            <a:ext cx="657596" cy="78520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314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n-GB" spc="-20"/>
              <a:t>Page</a:t>
            </a:r>
            <a:r>
              <a:rPr lang="en-GB" spc="-75"/>
              <a:t> </a:t>
            </a:r>
            <a:fld id="{81D60167-4931-47E6-BA6A-407CBD079E47}" type="slidenum">
              <a:rPr spc="35" smtClean="0"/>
              <a:t>‹#›</a:t>
            </a:fld>
            <a:endParaRPr spc="35" dirty="0"/>
          </a:p>
        </p:txBody>
      </p:sp>
    </p:spTree>
    <p:extLst>
      <p:ext uri="{BB962C8B-B14F-4D97-AF65-F5344CB8AC3E}">
        <p14:creationId xmlns:p14="http://schemas.microsoft.com/office/powerpoint/2010/main" val="2805319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566745" rtl="0" eaLnBrk="1" latinLnBrk="0" hangingPunct="1">
        <a:lnSpc>
          <a:spcPct val="90000"/>
        </a:lnSpc>
        <a:spcBef>
          <a:spcPct val="0"/>
        </a:spcBef>
        <a:buNone/>
        <a:defRPr sz="2644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88915" indent="-188915" algn="l" defTabSz="566745" rtl="0" eaLnBrk="1" latinLnBrk="0" hangingPunct="1">
        <a:lnSpc>
          <a:spcPct val="120000"/>
        </a:lnSpc>
        <a:spcBef>
          <a:spcPts val="826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5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66745" indent="-188915" algn="l" defTabSz="566745" rtl="0" eaLnBrk="1" latinLnBrk="0" hangingPunct="1">
        <a:lnSpc>
          <a:spcPct val="120000"/>
        </a:lnSpc>
        <a:spcBef>
          <a:spcPts val="41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322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44575" indent="-188915" algn="l" defTabSz="566745" rtl="0" eaLnBrk="1" latinLnBrk="0" hangingPunct="1">
        <a:lnSpc>
          <a:spcPct val="120000"/>
        </a:lnSpc>
        <a:spcBef>
          <a:spcPts val="41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322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22405" indent="-188915" algn="l" defTabSz="566745" rtl="0" eaLnBrk="1" latinLnBrk="0" hangingPunct="1">
        <a:lnSpc>
          <a:spcPct val="120000"/>
        </a:lnSpc>
        <a:spcBef>
          <a:spcPts val="41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157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700235" indent="-188915" algn="l" defTabSz="566745" rtl="0" eaLnBrk="1" latinLnBrk="0" hangingPunct="1">
        <a:lnSpc>
          <a:spcPct val="120000"/>
        </a:lnSpc>
        <a:spcBef>
          <a:spcPts val="41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92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078065" indent="-188915" algn="l" defTabSz="755660" rtl="0" eaLnBrk="1" latinLnBrk="0" hangingPunct="1">
        <a:lnSpc>
          <a:spcPct val="120000"/>
        </a:lnSpc>
        <a:spcBef>
          <a:spcPts val="41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92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455896" indent="-188915" algn="l" defTabSz="755660" rtl="0" eaLnBrk="1" latinLnBrk="0" hangingPunct="1">
        <a:lnSpc>
          <a:spcPct val="120000"/>
        </a:lnSpc>
        <a:spcBef>
          <a:spcPts val="41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92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833726" indent="-188915" algn="l" defTabSz="755660" rtl="0" eaLnBrk="1" latinLnBrk="0" hangingPunct="1">
        <a:lnSpc>
          <a:spcPct val="120000"/>
        </a:lnSpc>
        <a:spcBef>
          <a:spcPts val="41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92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211556" indent="-188915" algn="l" defTabSz="755660" rtl="0" eaLnBrk="1" latinLnBrk="0" hangingPunct="1">
        <a:lnSpc>
          <a:spcPct val="120000"/>
        </a:lnSpc>
        <a:spcBef>
          <a:spcPts val="41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92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373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6745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118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3490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6863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0235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3608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6980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g"/><Relationship Id="rId5" Type="http://schemas.openxmlformats.org/officeDocument/2006/relationships/image" Target="../media/image38.png"/><Relationship Id="rId4" Type="http://schemas.openxmlformats.org/officeDocument/2006/relationships/image" Target="../media/image3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g"/><Relationship Id="rId5" Type="http://schemas.openxmlformats.org/officeDocument/2006/relationships/image" Target="../media/image44.png"/><Relationship Id="rId4" Type="http://schemas.openxmlformats.org/officeDocument/2006/relationships/image" Target="../media/image4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g"/><Relationship Id="rId5" Type="http://schemas.openxmlformats.org/officeDocument/2006/relationships/image" Target="../media/image48.png"/><Relationship Id="rId4" Type="http://schemas.openxmlformats.org/officeDocument/2006/relationships/image" Target="../media/image4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g"/><Relationship Id="rId5" Type="http://schemas.openxmlformats.org/officeDocument/2006/relationships/image" Target="../media/image59.png"/><Relationship Id="rId4" Type="http://schemas.openxmlformats.org/officeDocument/2006/relationships/image" Target="../media/image5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g"/><Relationship Id="rId5" Type="http://schemas.openxmlformats.org/officeDocument/2006/relationships/image" Target="../media/image63.png"/><Relationship Id="rId4" Type="http://schemas.openxmlformats.org/officeDocument/2006/relationships/image" Target="../media/image6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g"/><Relationship Id="rId5" Type="http://schemas.openxmlformats.org/officeDocument/2006/relationships/image" Target="../media/image75.png"/><Relationship Id="rId4" Type="http://schemas.openxmlformats.org/officeDocument/2006/relationships/image" Target="../media/image74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jpg"/><Relationship Id="rId5" Type="http://schemas.openxmlformats.org/officeDocument/2006/relationships/image" Target="../media/image89.png"/><Relationship Id="rId4" Type="http://schemas.openxmlformats.org/officeDocument/2006/relationships/image" Target="../media/image88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emf"/><Relationship Id="rId4" Type="http://schemas.openxmlformats.org/officeDocument/2006/relationships/image" Target="../media/image6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jp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2453265"/>
              </p:ext>
            </p:extLst>
          </p:nvPr>
        </p:nvGraphicFramePr>
        <p:xfrm>
          <a:off x="29210" y="1308100"/>
          <a:ext cx="7435850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Presentation" r:id="rId3" imgW="5477148" imgH="3080008" progId="PowerPoint.Show.12">
                  <p:embed/>
                </p:oleObj>
              </mc:Choice>
              <mc:Fallback>
                <p:oleObj name="Presentation" r:id="rId3" imgW="5477148" imgH="3080008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210" y="1308100"/>
                        <a:ext cx="7435850" cy="571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2" descr="Image result for whatsapp symbo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050" y="4660900"/>
            <a:ext cx="774024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09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6416" y="1675129"/>
            <a:ext cx="5770880" cy="0"/>
          </a:xfrm>
          <a:custGeom>
            <a:avLst/>
            <a:gdLst/>
            <a:ahLst/>
            <a:cxnLst/>
            <a:rect l="l" t="t" r="r" b="b"/>
            <a:pathLst>
              <a:path w="5770880">
                <a:moveTo>
                  <a:pt x="0" y="0"/>
                </a:moveTo>
                <a:lnTo>
                  <a:pt x="5770752" y="0"/>
                </a:lnTo>
              </a:path>
            </a:pathLst>
          </a:custGeom>
          <a:ln w="1828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02004" y="772159"/>
            <a:ext cx="5761355" cy="320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586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8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 dirty="0">
              <a:latin typeface="Times New Roman"/>
              <a:cs typeface="Times New Roman"/>
            </a:endParaRPr>
          </a:p>
          <a:p>
            <a:pPr marL="377825" indent="-365125">
              <a:lnSpc>
                <a:spcPct val="100000"/>
              </a:lnSpc>
              <a:buAutoNum type="arabicPeriod" startAt="4"/>
              <a:tabLst>
                <a:tab pos="377825" algn="l"/>
                <a:tab pos="378460" algn="l"/>
              </a:tabLst>
            </a:pPr>
            <a:r>
              <a:rPr sz="1600" b="1" spc="-10" dirty="0">
                <a:solidFill>
                  <a:srgbClr val="1F487C"/>
                </a:solidFill>
                <a:latin typeface="Times New Roman"/>
                <a:cs typeface="Times New Roman"/>
              </a:rPr>
              <a:t>Opening </a:t>
            </a:r>
            <a:r>
              <a:rPr sz="1600" b="1" spc="-5" dirty="0">
                <a:solidFill>
                  <a:srgbClr val="1F487C"/>
                </a:solidFill>
                <a:latin typeface="Times New Roman"/>
                <a:cs typeface="Times New Roman"/>
              </a:rPr>
              <a:t>the </a:t>
            </a:r>
            <a:r>
              <a:rPr sz="1600" b="1" spc="-20" dirty="0">
                <a:solidFill>
                  <a:srgbClr val="1F487C"/>
                </a:solidFill>
                <a:latin typeface="Times New Roman"/>
                <a:cs typeface="Times New Roman"/>
              </a:rPr>
              <a:t>e-Way </a:t>
            </a:r>
            <a:r>
              <a:rPr sz="1600" b="1" spc="-5" dirty="0">
                <a:solidFill>
                  <a:srgbClr val="1F487C"/>
                </a:solidFill>
                <a:latin typeface="Times New Roman"/>
                <a:cs typeface="Times New Roman"/>
              </a:rPr>
              <a:t>Bill</a:t>
            </a:r>
            <a:r>
              <a:rPr sz="1600" b="1" spc="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Times New Roman"/>
                <a:cs typeface="Times New Roman"/>
              </a:rPr>
              <a:t>System</a:t>
            </a:r>
            <a:endParaRPr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1F487C"/>
              </a:buClr>
              <a:buFont typeface="Times New Roman"/>
              <a:buAutoNum type="arabicPeriod" startAt="4"/>
            </a:pPr>
            <a:endParaRPr sz="1550" dirty="0"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buAutoNum type="arabicPeriod"/>
              <a:tabLst>
                <a:tab pos="377825" algn="l"/>
                <a:tab pos="378460" algn="l"/>
              </a:tabLst>
            </a:pP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Logging into e-Way </a:t>
            </a: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Bill</a:t>
            </a:r>
            <a:r>
              <a:rPr sz="1400" b="1" spc="5" dirty="0">
                <a:solidFill>
                  <a:srgbClr val="813C04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System</a:t>
            </a:r>
            <a:endParaRPr sz="1400" dirty="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Clr>
                <a:srgbClr val="813C04"/>
              </a:buClr>
              <a:buFont typeface="Times New Roman"/>
              <a:buAutoNum type="arabicPeriod"/>
            </a:pPr>
            <a:endParaRPr sz="12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000"/>
              </a:lnSpc>
            </a:pP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open </a:t>
            </a:r>
            <a:r>
              <a:rPr sz="110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login </a:t>
            </a:r>
            <a:r>
              <a:rPr sz="1100" dirty="0">
                <a:latin typeface="Times New Roman"/>
                <a:cs typeface="Times New Roman"/>
              </a:rPr>
              <a:t>to the e-Way Bill </a:t>
            </a:r>
            <a:r>
              <a:rPr sz="1100" spc="-5" dirty="0">
                <a:latin typeface="Times New Roman"/>
                <a:cs typeface="Times New Roman"/>
              </a:rPr>
              <a:t>system, </a:t>
            </a:r>
            <a:r>
              <a:rPr sz="1100" dirty="0">
                <a:latin typeface="Times New Roman"/>
                <a:cs typeface="Times New Roman"/>
              </a:rPr>
              <a:t>user </a:t>
            </a:r>
            <a:r>
              <a:rPr sz="1100" spc="-5" dirty="0">
                <a:latin typeface="Times New Roman"/>
                <a:cs typeface="Times New Roman"/>
              </a:rPr>
              <a:t>should have registered in the </a:t>
            </a:r>
            <a:r>
              <a:rPr sz="1100" dirty="0">
                <a:latin typeface="Times New Roman"/>
                <a:cs typeface="Times New Roman"/>
              </a:rPr>
              <a:t>e-Way Bill </a:t>
            </a:r>
            <a:r>
              <a:rPr sz="1100" spc="-5" dirty="0">
                <a:latin typeface="Times New Roman"/>
                <a:cs typeface="Times New Roman"/>
              </a:rPr>
              <a:t>system, </a:t>
            </a:r>
            <a:r>
              <a:rPr sz="1100" dirty="0">
                <a:latin typeface="Times New Roman"/>
                <a:cs typeface="Times New Roman"/>
              </a:rPr>
              <a:t>if he  is the </a:t>
            </a:r>
            <a:r>
              <a:rPr sz="1100" spc="-10" dirty="0">
                <a:latin typeface="Times New Roman"/>
                <a:cs typeface="Times New Roman"/>
              </a:rPr>
              <a:t>GSTIN </a:t>
            </a:r>
            <a:r>
              <a:rPr sz="1100" dirty="0">
                <a:latin typeface="Times New Roman"/>
                <a:cs typeface="Times New Roman"/>
              </a:rPr>
              <a:t>holder or </a:t>
            </a:r>
            <a:r>
              <a:rPr sz="1100" spc="-10" dirty="0">
                <a:latin typeface="Times New Roman"/>
                <a:cs typeface="Times New Roman"/>
              </a:rPr>
              <a:t>he </a:t>
            </a:r>
            <a:r>
              <a:rPr sz="1100" dirty="0">
                <a:latin typeface="Times New Roman"/>
                <a:cs typeface="Times New Roman"/>
              </a:rPr>
              <a:t>should </a:t>
            </a:r>
            <a:r>
              <a:rPr sz="1100" spc="-5" dirty="0">
                <a:latin typeface="Times New Roman"/>
                <a:cs typeface="Times New Roman"/>
              </a:rPr>
              <a:t>have enrolled </a:t>
            </a:r>
            <a:r>
              <a:rPr sz="1100" dirty="0">
                <a:latin typeface="Times New Roman"/>
                <a:cs typeface="Times New Roman"/>
              </a:rPr>
              <a:t>in 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system, </a:t>
            </a:r>
            <a:r>
              <a:rPr sz="1100" dirty="0">
                <a:latin typeface="Times New Roman"/>
                <a:cs typeface="Times New Roman"/>
              </a:rPr>
              <a:t>if he </a:t>
            </a:r>
            <a:r>
              <a:rPr sz="1100" spc="-5" dirty="0">
                <a:latin typeface="Times New Roman"/>
                <a:cs typeface="Times New Roman"/>
              </a:rPr>
              <a:t>is GST un-registered  transporter. 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000"/>
              </a:lnSpc>
              <a:spcBef>
                <a:spcPts val="15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has to </a:t>
            </a:r>
            <a:r>
              <a:rPr sz="1100" spc="-5" dirty="0">
                <a:latin typeface="Times New Roman"/>
                <a:cs typeface="Times New Roman"/>
              </a:rPr>
              <a:t>open the 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portal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enter his username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password along with the  displayed captcha. On successful authentication, the </a:t>
            </a:r>
            <a:r>
              <a:rPr sz="1100" dirty="0">
                <a:latin typeface="Times New Roman"/>
                <a:cs typeface="Times New Roman"/>
              </a:rPr>
              <a:t>system shows him the main </a:t>
            </a:r>
            <a:r>
              <a:rPr sz="1100" spc="-5" dirty="0">
                <a:latin typeface="Times New Roman"/>
                <a:cs typeface="Times New Roman"/>
              </a:rPr>
              <a:t>menu </a:t>
            </a:r>
            <a:r>
              <a:rPr sz="1100" dirty="0">
                <a:latin typeface="Times New Roman"/>
                <a:cs typeface="Times New Roman"/>
              </a:rPr>
              <a:t>of the </a:t>
            </a:r>
            <a:r>
              <a:rPr sz="1100" spc="-5" dirty="0">
                <a:latin typeface="Times New Roman"/>
                <a:cs typeface="Times New Roman"/>
              </a:rPr>
              <a:t>e-Way 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System.</a:t>
            </a: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 dirty="0">
              <a:latin typeface="Times New Roman"/>
              <a:cs typeface="Times New Roman"/>
            </a:endParaRPr>
          </a:p>
          <a:p>
            <a:pPr marL="377825" lvl="1" indent="-365125" algn="just">
              <a:lnSpc>
                <a:spcPct val="100000"/>
              </a:lnSpc>
              <a:buAutoNum type="arabicPeriod" startAt="2"/>
              <a:tabLst>
                <a:tab pos="378460" algn="l"/>
              </a:tabLst>
            </a:pP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Main Menu</a:t>
            </a:r>
            <a:endParaRPr sz="14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345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main menu </a:t>
            </a:r>
            <a:r>
              <a:rPr sz="1100" dirty="0">
                <a:latin typeface="Times New Roman"/>
                <a:cs typeface="Times New Roman"/>
              </a:rPr>
              <a:t>lists the </a:t>
            </a:r>
            <a:r>
              <a:rPr sz="1100" spc="-5" dirty="0">
                <a:latin typeface="Times New Roman"/>
                <a:cs typeface="Times New Roman"/>
              </a:rPr>
              <a:t>options available </a:t>
            </a:r>
            <a:r>
              <a:rPr sz="1100" dirty="0">
                <a:latin typeface="Times New Roman"/>
                <a:cs typeface="Times New Roman"/>
              </a:rPr>
              <a:t>to a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operate </a:t>
            </a:r>
            <a:r>
              <a:rPr sz="1100" spc="-1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the e-Way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02004" y="7402830"/>
            <a:ext cx="6236411" cy="19845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06550">
              <a:lnSpc>
                <a:spcPts val="2450"/>
              </a:lnSpc>
              <a:spcBef>
                <a:spcPts val="235"/>
              </a:spcBef>
            </a:pP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middle, </a:t>
            </a:r>
            <a:r>
              <a:rPr sz="1100" dirty="0">
                <a:latin typeface="Times New Roman"/>
                <a:cs typeface="Times New Roman"/>
              </a:rPr>
              <a:t>the system shows </a:t>
            </a:r>
            <a:r>
              <a:rPr sz="1100" spc="-5" dirty="0">
                <a:latin typeface="Times New Roman"/>
                <a:cs typeface="Times New Roman"/>
              </a:rPr>
              <a:t>the Latest updates available for the users.  On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left hand side,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system </a:t>
            </a:r>
            <a:r>
              <a:rPr sz="1100" dirty="0">
                <a:latin typeface="Times New Roman"/>
                <a:cs typeface="Times New Roman"/>
              </a:rPr>
              <a:t>shows the </a:t>
            </a:r>
            <a:r>
              <a:rPr sz="1100" spc="-5" dirty="0">
                <a:latin typeface="Times New Roman"/>
                <a:cs typeface="Times New Roman"/>
              </a:rPr>
              <a:t>main options. </a:t>
            </a:r>
            <a:r>
              <a:rPr sz="1100" dirty="0">
                <a:latin typeface="Times New Roman"/>
                <a:cs typeface="Times New Roman"/>
              </a:rPr>
              <a:t>They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are:</a:t>
            </a:r>
            <a:endParaRPr sz="1100" dirty="0">
              <a:latin typeface="Times New Roman"/>
              <a:cs typeface="Times New Roman"/>
            </a:endParaRPr>
          </a:p>
          <a:p>
            <a:pPr marL="469265" marR="5080" indent="-227965">
              <a:lnSpc>
                <a:spcPct val="119100"/>
              </a:lnSpc>
              <a:spcBef>
                <a:spcPts val="7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1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e-Way </a:t>
            </a: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bill</a:t>
            </a:r>
            <a:r>
              <a:rPr sz="1100" b="1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– </a:t>
            </a:r>
            <a:r>
              <a:rPr sz="1100" spc="-10" dirty="0">
                <a:latin typeface="Times New Roman"/>
                <a:cs typeface="Times New Roman"/>
              </a:rPr>
              <a:t>It </a:t>
            </a:r>
            <a:r>
              <a:rPr sz="1100" dirty="0">
                <a:latin typeface="Times New Roman"/>
                <a:cs typeface="Times New Roman"/>
              </a:rPr>
              <a:t>has </a:t>
            </a:r>
            <a:r>
              <a:rPr sz="1100" spc="-5" dirty="0">
                <a:latin typeface="Times New Roman"/>
                <a:cs typeface="Times New Roman"/>
              </a:rPr>
              <a:t>sub-options for generating, updating, cancelling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printing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along with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option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extending </a:t>
            </a:r>
            <a:r>
              <a:rPr sz="1100" dirty="0">
                <a:latin typeface="Times New Roman"/>
                <a:cs typeface="Times New Roman"/>
              </a:rPr>
              <a:t>the e-Way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Bill.</a:t>
            </a:r>
          </a:p>
          <a:p>
            <a:pPr marL="469265" marR="6350" indent="-227965">
              <a:lnSpc>
                <a:spcPct val="119100"/>
              </a:lnSpc>
              <a:spcBef>
                <a:spcPts val="9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Consolidated </a:t>
            </a:r>
            <a:r>
              <a:rPr sz="11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e-Way </a:t>
            </a: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Bill </a:t>
            </a:r>
            <a:r>
              <a:rPr sz="1100" dirty="0">
                <a:latin typeface="Times New Roman"/>
                <a:cs typeface="Times New Roman"/>
              </a:rPr>
              <a:t>– </a:t>
            </a:r>
            <a:r>
              <a:rPr sz="1100" spc="-10" dirty="0">
                <a:latin typeface="Times New Roman"/>
                <a:cs typeface="Times New Roman"/>
              </a:rPr>
              <a:t>It </a:t>
            </a:r>
            <a:r>
              <a:rPr sz="1100" dirty="0">
                <a:latin typeface="Times New Roman"/>
                <a:cs typeface="Times New Roman"/>
              </a:rPr>
              <a:t>has </a:t>
            </a:r>
            <a:r>
              <a:rPr sz="1100" spc="-5" dirty="0">
                <a:latin typeface="Times New Roman"/>
                <a:cs typeface="Times New Roman"/>
              </a:rPr>
              <a:t>sub-options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generate, re-generate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print consolidated  e-Way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Bills.</a:t>
            </a:r>
          </a:p>
          <a:p>
            <a:pPr marL="469265" marR="8890" indent="-227965">
              <a:lnSpc>
                <a:spcPct val="119100"/>
              </a:lnSpc>
              <a:spcBef>
                <a:spcPts val="1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Reject</a:t>
            </a:r>
            <a:r>
              <a:rPr sz="1100" dirty="0">
                <a:latin typeface="Times New Roman"/>
                <a:cs typeface="Times New Roman"/>
              </a:rPr>
              <a:t> – </a:t>
            </a:r>
            <a:r>
              <a:rPr sz="1100" spc="-10" dirty="0">
                <a:latin typeface="Times New Roman"/>
                <a:cs typeface="Times New Roman"/>
              </a:rPr>
              <a:t>It </a:t>
            </a:r>
            <a:r>
              <a:rPr sz="1100" dirty="0">
                <a:latin typeface="Times New Roman"/>
                <a:cs typeface="Times New Roman"/>
              </a:rPr>
              <a:t>has the option </a:t>
            </a:r>
            <a:r>
              <a:rPr sz="1100" spc="-5" dirty="0">
                <a:latin typeface="Times New Roman"/>
                <a:cs typeface="Times New Roman"/>
              </a:rPr>
              <a:t>to </a:t>
            </a:r>
            <a:r>
              <a:rPr sz="1100" dirty="0">
                <a:latin typeface="Times New Roman"/>
                <a:cs typeface="Times New Roman"/>
              </a:rPr>
              <a:t>reject </a:t>
            </a:r>
            <a:r>
              <a:rPr sz="1100" spc="-5" dirty="0">
                <a:latin typeface="Times New Roman"/>
                <a:cs typeface="Times New Roman"/>
              </a:rPr>
              <a:t>the 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generated </a:t>
            </a:r>
            <a:r>
              <a:rPr sz="1100" dirty="0">
                <a:latin typeface="Times New Roman"/>
                <a:cs typeface="Times New Roman"/>
              </a:rPr>
              <a:t>by others, if it </a:t>
            </a:r>
            <a:r>
              <a:rPr sz="1100" spc="-5" dirty="0">
                <a:latin typeface="Times New Roman"/>
                <a:cs typeface="Times New Roman"/>
              </a:rPr>
              <a:t>does </a:t>
            </a:r>
            <a:r>
              <a:rPr sz="1100" dirty="0">
                <a:latin typeface="Times New Roman"/>
                <a:cs typeface="Times New Roman"/>
              </a:rPr>
              <a:t>not belong to  the</a:t>
            </a:r>
            <a:r>
              <a:rPr sz="1100" spc="-5" dirty="0">
                <a:latin typeface="Times New Roman"/>
                <a:cs typeface="Times New Roman"/>
              </a:rPr>
              <a:t> user.</a:t>
            </a:r>
            <a:endParaRPr sz="1100" dirty="0">
              <a:latin typeface="Times New Roman"/>
              <a:cs typeface="Times New Roman"/>
            </a:endParaRPr>
          </a:p>
          <a:p>
            <a:pPr marL="469265" indent="-227965">
              <a:lnSpc>
                <a:spcPct val="100000"/>
              </a:lnSpc>
              <a:spcBef>
                <a:spcPts val="34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Reports</a:t>
            </a:r>
            <a:r>
              <a:rPr sz="1100" dirty="0">
                <a:latin typeface="Times New Roman"/>
                <a:cs typeface="Times New Roman"/>
              </a:rPr>
              <a:t> – </a:t>
            </a:r>
            <a:r>
              <a:rPr sz="1100" spc="-10" dirty="0">
                <a:latin typeface="Times New Roman"/>
                <a:cs typeface="Times New Roman"/>
              </a:rPr>
              <a:t>It </a:t>
            </a:r>
            <a:r>
              <a:rPr sz="1100" dirty="0">
                <a:latin typeface="Times New Roman"/>
                <a:cs typeface="Times New Roman"/>
              </a:rPr>
              <a:t>has </a:t>
            </a:r>
            <a:r>
              <a:rPr sz="1100" spc="-5" dirty="0">
                <a:latin typeface="Times New Roman"/>
                <a:cs typeface="Times New Roman"/>
              </a:rPr>
              <a:t>sub-options for generating </a:t>
            </a:r>
            <a:r>
              <a:rPr sz="1100" dirty="0">
                <a:latin typeface="Times New Roman"/>
                <a:cs typeface="Times New Roman"/>
              </a:rPr>
              <a:t>various </a:t>
            </a:r>
            <a:r>
              <a:rPr sz="1100" spc="-5" dirty="0">
                <a:latin typeface="Times New Roman"/>
                <a:cs typeface="Times New Roman"/>
              </a:rPr>
              <a:t>kinds </a:t>
            </a:r>
            <a:r>
              <a:rPr sz="1100" dirty="0">
                <a:latin typeface="Times New Roman"/>
                <a:cs typeface="Times New Roman"/>
              </a:rPr>
              <a:t>of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reports.</a:t>
            </a:r>
          </a:p>
        </p:txBody>
      </p:sp>
      <p:sp>
        <p:nvSpPr>
          <p:cNvPr id="8" name="object 8"/>
          <p:cNvSpPr/>
          <p:nvPr/>
        </p:nvSpPr>
        <p:spPr>
          <a:xfrm>
            <a:off x="932688" y="4148327"/>
            <a:ext cx="6205727" cy="30403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90600" y="4206366"/>
            <a:ext cx="6035040" cy="2870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4725" y="4190491"/>
            <a:ext cx="6066790" cy="2901950"/>
          </a:xfrm>
          <a:custGeom>
            <a:avLst/>
            <a:gdLst/>
            <a:ahLst/>
            <a:cxnLst/>
            <a:rect l="l" t="t" r="r" b="b"/>
            <a:pathLst>
              <a:path w="6066790" h="2901950">
                <a:moveTo>
                  <a:pt x="0" y="2901950"/>
                </a:moveTo>
                <a:lnTo>
                  <a:pt x="6066790" y="2901950"/>
                </a:lnTo>
                <a:lnTo>
                  <a:pt x="6066790" y="0"/>
                </a:lnTo>
                <a:lnTo>
                  <a:pt x="0" y="0"/>
                </a:lnTo>
                <a:lnTo>
                  <a:pt x="0" y="2901950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96416" y="1689100"/>
            <a:ext cx="5532755" cy="2134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726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240665" marR="8255" indent="-227965">
              <a:lnSpc>
                <a:spcPct val="119100"/>
              </a:lnSpc>
              <a:spcBef>
                <a:spcPts val="75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My Masters </a:t>
            </a:r>
            <a:r>
              <a:rPr sz="1100" dirty="0">
                <a:latin typeface="Times New Roman"/>
                <a:cs typeface="Times New Roman"/>
              </a:rPr>
              <a:t>– </a:t>
            </a:r>
            <a:r>
              <a:rPr sz="1100" spc="-10" dirty="0">
                <a:latin typeface="Times New Roman"/>
                <a:cs typeface="Times New Roman"/>
              </a:rPr>
              <a:t>It </a:t>
            </a:r>
            <a:r>
              <a:rPr sz="1100" dirty="0">
                <a:latin typeface="Times New Roman"/>
                <a:cs typeface="Times New Roman"/>
              </a:rPr>
              <a:t>has </a:t>
            </a:r>
            <a:r>
              <a:rPr sz="1100" spc="-5" dirty="0">
                <a:latin typeface="Times New Roman"/>
                <a:cs typeface="Times New Roman"/>
              </a:rPr>
              <a:t>sub-options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create the users masters like customers, suppliers,  </a:t>
            </a:r>
            <a:r>
              <a:rPr sz="1100" dirty="0" err="1">
                <a:latin typeface="Times New Roman"/>
                <a:cs typeface="Times New Roman"/>
              </a:rPr>
              <a:t>producs</a:t>
            </a:r>
            <a:r>
              <a:rPr sz="1100" dirty="0">
                <a:latin typeface="Times New Roman"/>
                <a:cs typeface="Times New Roman"/>
              </a:rPr>
              <a:t>,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transporters.</a:t>
            </a:r>
            <a:endParaRPr sz="1100" dirty="0">
              <a:latin typeface="Times New Roman"/>
              <a:cs typeface="Times New Roman"/>
            </a:endParaRPr>
          </a:p>
          <a:p>
            <a:pPr marL="240665" marR="5080" indent="-227965">
              <a:lnSpc>
                <a:spcPct val="119100"/>
              </a:lnSpc>
              <a:spcBef>
                <a:spcPts val="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1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User Management </a:t>
            </a:r>
            <a:r>
              <a:rPr sz="1100" dirty="0">
                <a:latin typeface="Times New Roman"/>
                <a:cs typeface="Times New Roman"/>
              </a:rPr>
              <a:t>– </a:t>
            </a:r>
            <a:r>
              <a:rPr sz="1100" spc="-10" dirty="0">
                <a:latin typeface="Times New Roman"/>
                <a:cs typeface="Times New Roman"/>
              </a:rPr>
              <a:t>It </a:t>
            </a:r>
            <a:r>
              <a:rPr sz="1100" dirty="0">
                <a:latin typeface="Times New Roman"/>
                <a:cs typeface="Times New Roman"/>
              </a:rPr>
              <a:t>has </a:t>
            </a:r>
            <a:r>
              <a:rPr sz="1100" spc="-5" dirty="0">
                <a:latin typeface="Times New Roman"/>
                <a:cs typeface="Times New Roman"/>
              </a:rPr>
              <a:t>sub-options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the users </a:t>
            </a:r>
            <a:r>
              <a:rPr sz="1100" dirty="0">
                <a:latin typeface="Times New Roman"/>
                <a:cs typeface="Times New Roman"/>
              </a:rPr>
              <a:t>to create, freeze, </a:t>
            </a:r>
            <a:r>
              <a:rPr sz="1100" spc="-5" dirty="0">
                <a:latin typeface="Times New Roman"/>
                <a:cs typeface="Times New Roman"/>
              </a:rPr>
              <a:t>update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sub-users and  change passwords for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sub-users.</a:t>
            </a:r>
            <a:endParaRPr sz="1100" dirty="0">
              <a:latin typeface="Times New Roman"/>
              <a:cs typeface="Times New Roman"/>
            </a:endParaRPr>
          </a:p>
          <a:p>
            <a:pPr marL="240665" marR="6350" indent="-227965">
              <a:lnSpc>
                <a:spcPct val="120000"/>
              </a:lnSpc>
              <a:spcBef>
                <a:spcPts val="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1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Registration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– </a:t>
            </a:r>
            <a:r>
              <a:rPr sz="1100" spc="-10" dirty="0">
                <a:latin typeface="Times New Roman"/>
                <a:cs typeface="Times New Roman"/>
              </a:rPr>
              <a:t>It </a:t>
            </a:r>
            <a:r>
              <a:rPr sz="1100" dirty="0">
                <a:latin typeface="Times New Roman"/>
                <a:cs typeface="Times New Roman"/>
              </a:rPr>
              <a:t>has </a:t>
            </a:r>
            <a:r>
              <a:rPr sz="1100" spc="-5" dirty="0">
                <a:latin typeface="Times New Roman"/>
                <a:cs typeface="Times New Roman"/>
              </a:rPr>
              <a:t>sub-options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register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SMS, </a:t>
            </a:r>
            <a:r>
              <a:rPr sz="1100" dirty="0">
                <a:latin typeface="Times New Roman"/>
                <a:cs typeface="Times New Roman"/>
              </a:rPr>
              <a:t>Android App, </a:t>
            </a:r>
            <a:r>
              <a:rPr sz="1100" spc="-5" dirty="0">
                <a:latin typeface="Times New Roman"/>
                <a:cs typeface="Times New Roman"/>
              </a:rPr>
              <a:t>GSP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API facilities </a:t>
            </a:r>
            <a:r>
              <a:rPr sz="1100" dirty="0">
                <a:latin typeface="Times New Roman"/>
                <a:cs typeface="Times New Roman"/>
              </a:rPr>
              <a:t>to  use.</a:t>
            </a:r>
          </a:p>
          <a:p>
            <a:pPr marL="240665" marR="9525" indent="-227965">
              <a:lnSpc>
                <a:spcPct val="120000"/>
              </a:lnSpc>
              <a:spcBef>
                <a:spcPts val="7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Update-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It </a:t>
            </a:r>
            <a:r>
              <a:rPr sz="1100" dirty="0">
                <a:latin typeface="Times New Roman"/>
                <a:cs typeface="Times New Roman"/>
              </a:rPr>
              <a:t>has sub-options to update the </a:t>
            </a:r>
            <a:r>
              <a:rPr sz="1100" spc="-5" dirty="0">
                <a:latin typeface="Times New Roman"/>
                <a:cs typeface="Times New Roman"/>
              </a:rPr>
              <a:t>details as Transporter/Taxpayer and GSTIN </a:t>
            </a:r>
            <a:r>
              <a:rPr sz="1100" dirty="0">
                <a:latin typeface="Times New Roman"/>
                <a:cs typeface="Times New Roman"/>
              </a:rPr>
              <a:t>details  from </a:t>
            </a:r>
            <a:r>
              <a:rPr sz="1100" spc="-5" dirty="0">
                <a:latin typeface="Times New Roman"/>
                <a:cs typeface="Times New Roman"/>
              </a:rPr>
              <a:t>common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portal.</a:t>
            </a:r>
          </a:p>
          <a:p>
            <a:pPr marL="240665" indent="-227965">
              <a:lnSpc>
                <a:spcPct val="100000"/>
              </a:lnSpc>
              <a:spcBef>
                <a:spcPts val="33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Grievance-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It </a:t>
            </a:r>
            <a:r>
              <a:rPr sz="1100" dirty="0">
                <a:latin typeface="Times New Roman"/>
                <a:cs typeface="Times New Roman"/>
              </a:rPr>
              <a:t>has </a:t>
            </a:r>
            <a:r>
              <a:rPr sz="1100" spc="-5" dirty="0">
                <a:latin typeface="Times New Roman"/>
                <a:cs typeface="Times New Roman"/>
              </a:rPr>
              <a:t>sub-option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generating the Detention report based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number.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02004" y="1369822"/>
            <a:ext cx="26104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77825" algn="l"/>
              </a:tabLst>
            </a:pPr>
            <a:r>
              <a:rPr sz="1600" b="1" dirty="0">
                <a:solidFill>
                  <a:srgbClr val="1F487C"/>
                </a:solidFill>
                <a:latin typeface="Times New Roman"/>
                <a:cs typeface="Times New Roman"/>
              </a:rPr>
              <a:t>5.	</a:t>
            </a:r>
            <a:r>
              <a:rPr sz="1600" b="1" spc="-10" dirty="0">
                <a:solidFill>
                  <a:srgbClr val="1F487C"/>
                </a:solidFill>
                <a:latin typeface="Times New Roman"/>
                <a:cs typeface="Times New Roman"/>
              </a:rPr>
              <a:t>Options under </a:t>
            </a:r>
            <a:r>
              <a:rPr sz="1600" b="1" spc="-20" dirty="0">
                <a:solidFill>
                  <a:srgbClr val="1F487C"/>
                </a:solidFill>
                <a:latin typeface="Times New Roman"/>
                <a:cs typeface="Times New Roman"/>
              </a:rPr>
              <a:t>e-Way</a:t>
            </a:r>
            <a:r>
              <a:rPr sz="1600" b="1" spc="1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Times New Roman"/>
                <a:cs typeface="Times New Roman"/>
              </a:rPr>
              <a:t>Bill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6416" y="1708657"/>
            <a:ext cx="5770880" cy="0"/>
          </a:xfrm>
          <a:custGeom>
            <a:avLst/>
            <a:gdLst/>
            <a:ahLst/>
            <a:cxnLst/>
            <a:rect l="l" t="t" r="r" b="b"/>
            <a:pathLst>
              <a:path w="5770880">
                <a:moveTo>
                  <a:pt x="0" y="0"/>
                </a:moveTo>
                <a:lnTo>
                  <a:pt x="5770752" y="0"/>
                </a:lnTo>
              </a:path>
            </a:pathLst>
          </a:custGeom>
          <a:ln w="1828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02004" y="4817745"/>
            <a:ext cx="5760085" cy="9715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5.1	Generate</a:t>
            </a:r>
            <a:r>
              <a:rPr sz="1400" b="1" spc="-10" dirty="0">
                <a:solidFill>
                  <a:srgbClr val="813C04"/>
                </a:solidFill>
                <a:latin typeface="Times New Roman"/>
                <a:cs typeface="Times New Roman"/>
              </a:rPr>
              <a:t> New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000"/>
              </a:lnSpc>
            </a:pPr>
            <a:r>
              <a:rPr sz="1100" dirty="0">
                <a:latin typeface="Times New Roman"/>
                <a:cs typeface="Times New Roman"/>
              </a:rPr>
              <a:t>When the </a:t>
            </a:r>
            <a:r>
              <a:rPr sz="1100" spc="-5" dirty="0">
                <a:latin typeface="Times New Roman"/>
                <a:cs typeface="Times New Roman"/>
              </a:rPr>
              <a:t>user selects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‘Generate e-way </a:t>
            </a:r>
            <a:r>
              <a:rPr sz="1100" dirty="0">
                <a:latin typeface="Times New Roman"/>
                <a:cs typeface="Times New Roman"/>
              </a:rPr>
              <a:t>bill’ </a:t>
            </a:r>
            <a:r>
              <a:rPr sz="1100" spc="-5" dirty="0">
                <a:latin typeface="Times New Roman"/>
                <a:cs typeface="Times New Roman"/>
              </a:rPr>
              <a:t>sub-option under ‘e-waybill’ option,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following  </a:t>
            </a:r>
            <a:r>
              <a:rPr sz="1100" dirty="0">
                <a:latin typeface="Times New Roman"/>
                <a:cs typeface="Times New Roman"/>
              </a:rPr>
              <a:t>screen </a:t>
            </a:r>
            <a:r>
              <a:rPr sz="1100" spc="-5" dirty="0">
                <a:latin typeface="Times New Roman"/>
                <a:cs typeface="Times New Roman"/>
              </a:rPr>
              <a:t>will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displayed, allowing the 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</a:t>
            </a:r>
            <a:r>
              <a:rPr sz="1100" spc="-1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request details. This </a:t>
            </a:r>
            <a:r>
              <a:rPr sz="1100" dirty="0">
                <a:latin typeface="Times New Roman"/>
                <a:cs typeface="Times New Roman"/>
              </a:rPr>
              <a:t>option is </a:t>
            </a:r>
            <a:r>
              <a:rPr sz="1100" spc="-5" dirty="0">
                <a:latin typeface="Times New Roman"/>
                <a:cs typeface="Times New Roman"/>
              </a:rPr>
              <a:t>used 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generate </a:t>
            </a:r>
            <a:r>
              <a:rPr sz="1100" dirty="0">
                <a:latin typeface="Times New Roman"/>
                <a:cs typeface="Times New Roman"/>
              </a:rPr>
              <a:t>the new </a:t>
            </a:r>
            <a:r>
              <a:rPr sz="1100" spc="-5" dirty="0">
                <a:latin typeface="Times New Roman"/>
                <a:cs typeface="Times New Roman"/>
              </a:rPr>
              <a:t>e-Way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Bill.</a:t>
            </a:r>
          </a:p>
        </p:txBody>
      </p:sp>
      <p:sp>
        <p:nvSpPr>
          <p:cNvPr id="9" name="object 9"/>
          <p:cNvSpPr/>
          <p:nvPr/>
        </p:nvSpPr>
        <p:spPr>
          <a:xfrm>
            <a:off x="2750820" y="1888235"/>
            <a:ext cx="2060448" cy="27843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09494" y="1946147"/>
            <a:ext cx="1889125" cy="26136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93619" y="1930272"/>
            <a:ext cx="1920875" cy="2645410"/>
          </a:xfrm>
          <a:custGeom>
            <a:avLst/>
            <a:gdLst/>
            <a:ahLst/>
            <a:cxnLst/>
            <a:rect l="l" t="t" r="r" b="b"/>
            <a:pathLst>
              <a:path w="1920875" h="2645410">
                <a:moveTo>
                  <a:pt x="0" y="2645410"/>
                </a:moveTo>
                <a:lnTo>
                  <a:pt x="1920875" y="2645410"/>
                </a:lnTo>
                <a:lnTo>
                  <a:pt x="1920875" y="0"/>
                </a:lnTo>
                <a:lnTo>
                  <a:pt x="0" y="0"/>
                </a:lnTo>
                <a:lnTo>
                  <a:pt x="0" y="2645410"/>
                </a:lnTo>
                <a:close/>
              </a:path>
            </a:pathLst>
          </a:custGeom>
          <a:ln w="31749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02004" y="6297548"/>
            <a:ext cx="5761355" cy="325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12700" marR="7620" algn="just">
              <a:lnSpc>
                <a:spcPct val="110600"/>
              </a:lnSpc>
              <a:spcBef>
                <a:spcPts val="5"/>
              </a:spcBef>
            </a:pPr>
            <a:r>
              <a:rPr sz="1100" dirty="0">
                <a:latin typeface="Times New Roman"/>
                <a:cs typeface="Times New Roman"/>
              </a:rPr>
              <a:t>Before </a:t>
            </a:r>
            <a:r>
              <a:rPr sz="1100" spc="-5" dirty="0">
                <a:latin typeface="Times New Roman"/>
                <a:cs typeface="Times New Roman"/>
              </a:rPr>
              <a:t>going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generating </a:t>
            </a:r>
            <a:r>
              <a:rPr sz="1100" dirty="0">
                <a:latin typeface="Times New Roman"/>
                <a:cs typeface="Times New Roman"/>
              </a:rPr>
              <a:t>a new e-Way Bill, the user should </a:t>
            </a:r>
            <a:r>
              <a:rPr sz="1100" spc="-5" dirty="0">
                <a:latin typeface="Times New Roman"/>
                <a:cs typeface="Times New Roman"/>
              </a:rPr>
              <a:t>have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Invoice/Bill/Challan  document/details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his hand </a:t>
            </a:r>
            <a:r>
              <a:rPr sz="1100" dirty="0">
                <a:latin typeface="Times New Roman"/>
                <a:cs typeface="Times New Roman"/>
              </a:rPr>
              <a:t>and user should </a:t>
            </a:r>
            <a:r>
              <a:rPr sz="1100" spc="-5" dirty="0">
                <a:latin typeface="Times New Roman"/>
                <a:cs typeface="Times New Roman"/>
              </a:rPr>
              <a:t>know the, Transporter </a:t>
            </a:r>
            <a:r>
              <a:rPr sz="1100" spc="-10" dirty="0">
                <a:latin typeface="Times New Roman"/>
                <a:cs typeface="Times New Roman"/>
              </a:rPr>
              <a:t>Id, </a:t>
            </a:r>
            <a:r>
              <a:rPr sz="1100" spc="-5" dirty="0">
                <a:latin typeface="Times New Roman"/>
                <a:cs typeface="Times New Roman"/>
              </a:rPr>
              <a:t>through </a:t>
            </a:r>
            <a:r>
              <a:rPr sz="1100" dirty="0">
                <a:latin typeface="Times New Roman"/>
                <a:cs typeface="Times New Roman"/>
              </a:rPr>
              <a:t>whom he/she is </a:t>
            </a:r>
            <a:r>
              <a:rPr sz="1100" spc="-5" dirty="0">
                <a:latin typeface="Times New Roman"/>
                <a:cs typeface="Times New Roman"/>
              </a:rPr>
              <a:t>going 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10" dirty="0">
                <a:latin typeface="Times New Roman"/>
                <a:cs typeface="Times New Roman"/>
              </a:rPr>
              <a:t>move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consignment </a:t>
            </a:r>
            <a:r>
              <a:rPr sz="1100" dirty="0">
                <a:latin typeface="Times New Roman"/>
                <a:cs typeface="Times New Roman"/>
              </a:rPr>
              <a:t>or vehicle </a:t>
            </a:r>
            <a:r>
              <a:rPr sz="1100" spc="-5" dirty="0">
                <a:latin typeface="Times New Roman"/>
                <a:cs typeface="Times New Roman"/>
              </a:rPr>
              <a:t>number through which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consignment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being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moved.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300"/>
              </a:lnSpc>
              <a:spcBef>
                <a:spcPts val="990"/>
              </a:spcBef>
            </a:pP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entry form, </a:t>
            </a:r>
            <a:r>
              <a:rPr sz="1100" dirty="0">
                <a:latin typeface="Times New Roman"/>
                <a:cs typeface="Times New Roman"/>
              </a:rPr>
              <a:t>first </a:t>
            </a:r>
            <a:r>
              <a:rPr sz="1100" spc="-5" dirty="0">
                <a:latin typeface="Times New Roman"/>
                <a:cs typeface="Times New Roman"/>
              </a:rPr>
              <a:t>the 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select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type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transaction </a:t>
            </a:r>
            <a:r>
              <a:rPr sz="1100" dirty="0">
                <a:latin typeface="Times New Roman"/>
                <a:cs typeface="Times New Roman"/>
              </a:rPr>
              <a:t>- outward or </a:t>
            </a:r>
            <a:r>
              <a:rPr sz="1100" spc="-5" dirty="0">
                <a:latin typeface="Times New Roman"/>
                <a:cs typeface="Times New Roman"/>
              </a:rPr>
              <a:t>inward.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outward indicates, </a:t>
            </a:r>
            <a:r>
              <a:rPr sz="1100" dirty="0">
                <a:latin typeface="Times New Roman"/>
                <a:cs typeface="Times New Roman"/>
              </a:rPr>
              <a:t>the user is </a:t>
            </a:r>
            <a:r>
              <a:rPr sz="1100" spc="-5" dirty="0">
                <a:latin typeface="Times New Roman"/>
                <a:cs typeface="Times New Roman"/>
              </a:rPr>
              <a:t>supplying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goods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inward indicates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receiving the  goods. </a:t>
            </a:r>
            <a:r>
              <a:rPr sz="1100" dirty="0">
                <a:latin typeface="Times New Roman"/>
                <a:cs typeface="Times New Roman"/>
              </a:rPr>
              <a:t>Depending upon </a:t>
            </a:r>
            <a:r>
              <a:rPr sz="1100" spc="-5" dirty="0">
                <a:latin typeface="Times New Roman"/>
                <a:cs typeface="Times New Roman"/>
              </a:rPr>
              <a:t>the type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transaction selected, </a:t>
            </a:r>
            <a:r>
              <a:rPr sz="1100" dirty="0">
                <a:latin typeface="Times New Roman"/>
                <a:cs typeface="Times New Roman"/>
              </a:rPr>
              <a:t>the system </a:t>
            </a:r>
            <a:r>
              <a:rPr sz="1100" spc="5" dirty="0">
                <a:latin typeface="Times New Roman"/>
                <a:cs typeface="Times New Roman"/>
              </a:rPr>
              <a:t>will </a:t>
            </a:r>
            <a:r>
              <a:rPr sz="1100" spc="-5" dirty="0">
                <a:latin typeface="Times New Roman"/>
                <a:cs typeface="Times New Roman"/>
              </a:rPr>
              <a:t>show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sub-type </a:t>
            </a:r>
            <a:r>
              <a:rPr sz="1100" dirty="0">
                <a:latin typeface="Times New Roman"/>
                <a:cs typeface="Times New Roman"/>
              </a:rPr>
              <a:t>of  </a:t>
            </a:r>
            <a:r>
              <a:rPr sz="1100" spc="-5" dirty="0">
                <a:latin typeface="Times New Roman"/>
                <a:cs typeface="Times New Roman"/>
              </a:rPr>
              <a:t>transactions. The 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select the sub-type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accordingly.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500"/>
              </a:lnSpc>
              <a:spcBef>
                <a:spcPts val="990"/>
              </a:spcBef>
            </a:pPr>
            <a:r>
              <a:rPr sz="1100" spc="-5" dirty="0">
                <a:latin typeface="Times New Roman"/>
                <a:cs typeface="Times New Roman"/>
              </a:rPr>
              <a:t>Now </a:t>
            </a:r>
            <a:r>
              <a:rPr sz="1100" dirty="0">
                <a:latin typeface="Times New Roman"/>
                <a:cs typeface="Times New Roman"/>
              </a:rPr>
              <a:t>the user </a:t>
            </a:r>
            <a:r>
              <a:rPr sz="1100" spc="-5" dirty="0">
                <a:latin typeface="Times New Roman"/>
                <a:cs typeface="Times New Roman"/>
              </a:rPr>
              <a:t>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select the type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document from </a:t>
            </a:r>
            <a:r>
              <a:rPr sz="1100" dirty="0">
                <a:latin typeface="Times New Roman"/>
                <a:cs typeface="Times New Roman"/>
              </a:rPr>
              <a:t>the drop </a:t>
            </a:r>
            <a:r>
              <a:rPr sz="1100" spc="-5" dirty="0">
                <a:latin typeface="Times New Roman"/>
                <a:cs typeface="Times New Roman"/>
              </a:rPr>
              <a:t>down menu </a:t>
            </a:r>
            <a:r>
              <a:rPr sz="1100" dirty="0">
                <a:latin typeface="Times New Roman"/>
                <a:cs typeface="Times New Roman"/>
              </a:rPr>
              <a:t>as per </a:t>
            </a:r>
            <a:r>
              <a:rPr sz="1100" spc="-5" dirty="0">
                <a:latin typeface="Times New Roman"/>
                <a:cs typeface="Times New Roman"/>
              </a:rPr>
              <a:t>the document </a:t>
            </a:r>
            <a:r>
              <a:rPr sz="1100" dirty="0">
                <a:latin typeface="Times New Roman"/>
                <a:cs typeface="Times New Roman"/>
              </a:rPr>
              <a:t>in  his hand. 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spc="-10" dirty="0">
                <a:latin typeface="Times New Roman"/>
                <a:cs typeface="Times New Roman"/>
              </a:rPr>
              <a:t>will </a:t>
            </a:r>
            <a:r>
              <a:rPr sz="1100" spc="-5" dirty="0">
                <a:latin typeface="Times New Roman"/>
                <a:cs typeface="Times New Roman"/>
              </a:rPr>
              <a:t>enter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document number and select the </a:t>
            </a:r>
            <a:r>
              <a:rPr sz="1100" spc="5" dirty="0">
                <a:latin typeface="Times New Roman"/>
                <a:cs typeface="Times New Roman"/>
              </a:rPr>
              <a:t>date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document, </a:t>
            </a: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-5" dirty="0">
                <a:latin typeface="Times New Roman"/>
                <a:cs typeface="Times New Roman"/>
              </a:rPr>
              <a:t>given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the  document (invoice, bill </a:t>
            </a:r>
            <a:r>
              <a:rPr sz="1100" spc="-1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challan). </a:t>
            </a:r>
            <a:r>
              <a:rPr sz="1100" dirty="0">
                <a:latin typeface="Times New Roman"/>
                <a:cs typeface="Times New Roman"/>
              </a:rPr>
              <a:t>The system </a:t>
            </a:r>
            <a:r>
              <a:rPr sz="1100" spc="-5" dirty="0">
                <a:latin typeface="Times New Roman"/>
                <a:cs typeface="Times New Roman"/>
              </a:rPr>
              <a:t>will not allow 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future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date.</a:t>
            </a:r>
          </a:p>
          <a:p>
            <a:pPr marL="12700" marR="5080" algn="just">
              <a:lnSpc>
                <a:spcPct val="110300"/>
              </a:lnSpc>
              <a:spcBef>
                <a:spcPts val="995"/>
              </a:spcBef>
            </a:pPr>
            <a:r>
              <a:rPr sz="1100" spc="-5" dirty="0">
                <a:latin typeface="Times New Roman"/>
                <a:cs typeface="Times New Roman"/>
              </a:rPr>
              <a:t>For </a:t>
            </a:r>
            <a:r>
              <a:rPr sz="1100" dirty="0">
                <a:latin typeface="Times New Roman"/>
                <a:cs typeface="Times New Roman"/>
              </a:rPr>
              <a:t>an </a:t>
            </a:r>
            <a:r>
              <a:rPr sz="1100" spc="-5" dirty="0">
                <a:latin typeface="Times New Roman"/>
                <a:cs typeface="Times New Roman"/>
              </a:rPr>
              <a:t>outward type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transaction,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the ‘From’ section, name, GSTIN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address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supplier </a:t>
            </a:r>
            <a:r>
              <a:rPr sz="1100" dirty="0">
                <a:latin typeface="Times New Roman"/>
                <a:cs typeface="Times New Roman"/>
              </a:rPr>
              <a:t>is  auto </a:t>
            </a:r>
            <a:r>
              <a:rPr sz="1100" spc="-5" dirty="0">
                <a:latin typeface="Times New Roman"/>
                <a:cs typeface="Times New Roman"/>
              </a:rPr>
              <a:t>populated with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details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‘Bill From’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‘Dispatch From’ </a:t>
            </a:r>
            <a:r>
              <a:rPr sz="1100" dirty="0">
                <a:latin typeface="Times New Roman"/>
                <a:cs typeface="Times New Roman"/>
              </a:rPr>
              <a:t>section.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address of  </a:t>
            </a:r>
            <a:r>
              <a:rPr sz="1100" spc="-5" dirty="0">
                <a:latin typeface="Times New Roman"/>
                <a:cs typeface="Times New Roman"/>
              </a:rPr>
              <a:t>place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dispatch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goods is different </a:t>
            </a:r>
            <a:r>
              <a:rPr sz="1100" dirty="0">
                <a:latin typeface="Times New Roman"/>
                <a:cs typeface="Times New Roman"/>
              </a:rPr>
              <a:t>from the </a:t>
            </a:r>
            <a:r>
              <a:rPr sz="1100" spc="-5" dirty="0">
                <a:latin typeface="Times New Roman"/>
                <a:cs typeface="Times New Roman"/>
              </a:rPr>
              <a:t>auto populated address in ‘Dispatch From’ </a:t>
            </a:r>
            <a:r>
              <a:rPr sz="1100" dirty="0">
                <a:latin typeface="Times New Roman"/>
                <a:cs typeface="Times New Roman"/>
              </a:rPr>
              <a:t>section, </a:t>
            </a:r>
            <a:r>
              <a:rPr sz="1100" spc="-5" dirty="0">
                <a:latin typeface="Times New Roman"/>
                <a:cs typeface="Times New Roman"/>
              </a:rPr>
              <a:t>the  </a:t>
            </a:r>
            <a:r>
              <a:rPr sz="1100" dirty="0">
                <a:latin typeface="Times New Roman"/>
                <a:cs typeface="Times New Roman"/>
              </a:rPr>
              <a:t>user is </a:t>
            </a:r>
            <a:r>
              <a:rPr sz="1100" spc="-5" dirty="0">
                <a:latin typeface="Times New Roman"/>
                <a:cs typeface="Times New Roman"/>
              </a:rPr>
              <a:t>allowed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edit the address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accordingly.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32688" y="1100327"/>
            <a:ext cx="6027420" cy="50459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90600" y="1158239"/>
            <a:ext cx="5856986" cy="48761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4725" y="1142364"/>
            <a:ext cx="5888990" cy="4907915"/>
          </a:xfrm>
          <a:custGeom>
            <a:avLst/>
            <a:gdLst/>
            <a:ahLst/>
            <a:cxnLst/>
            <a:rect l="l" t="t" r="r" b="b"/>
            <a:pathLst>
              <a:path w="5888990" h="4907915">
                <a:moveTo>
                  <a:pt x="0" y="4907915"/>
                </a:moveTo>
                <a:lnTo>
                  <a:pt x="5888736" y="4907915"/>
                </a:lnTo>
                <a:lnTo>
                  <a:pt x="5888736" y="0"/>
                </a:lnTo>
                <a:lnTo>
                  <a:pt x="0" y="0"/>
                </a:lnTo>
                <a:lnTo>
                  <a:pt x="0" y="4907915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004" y="772159"/>
            <a:ext cx="6229046" cy="82135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586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12700" marR="5080" algn="just">
              <a:lnSpc>
                <a:spcPct val="110200"/>
              </a:lnSpc>
              <a:spcBef>
                <a:spcPts val="780"/>
              </a:spcBef>
            </a:pPr>
            <a:r>
              <a:rPr sz="1100" dirty="0">
                <a:latin typeface="Times New Roman"/>
                <a:cs typeface="Times New Roman"/>
              </a:rPr>
              <a:t>For an </a:t>
            </a:r>
            <a:r>
              <a:rPr sz="1100" spc="-5" dirty="0">
                <a:latin typeface="Times New Roman"/>
                <a:cs typeface="Times New Roman"/>
              </a:rPr>
              <a:t>inward type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transaction, </a:t>
            </a:r>
            <a:r>
              <a:rPr sz="1100" dirty="0">
                <a:latin typeface="Times New Roman"/>
                <a:cs typeface="Times New Roman"/>
              </a:rPr>
              <a:t>in the </a:t>
            </a:r>
            <a:r>
              <a:rPr sz="1100" spc="-5" dirty="0">
                <a:latin typeface="Times New Roman"/>
                <a:cs typeface="Times New Roman"/>
              </a:rPr>
              <a:t>‘From’ section, name, GSTIN </a:t>
            </a:r>
            <a:r>
              <a:rPr sz="1100" dirty="0">
                <a:latin typeface="Times New Roman"/>
                <a:cs typeface="Times New Roman"/>
              </a:rPr>
              <a:t>, address and </a:t>
            </a:r>
            <a:r>
              <a:rPr sz="1100" spc="-5" dirty="0">
                <a:latin typeface="Times New Roman"/>
                <a:cs typeface="Times New Roman"/>
              </a:rPr>
              <a:t>State need </a:t>
            </a:r>
            <a:r>
              <a:rPr sz="1100" dirty="0">
                <a:latin typeface="Times New Roman"/>
                <a:cs typeface="Times New Roman"/>
              </a:rPr>
              <a:t>to be  </a:t>
            </a:r>
            <a:r>
              <a:rPr sz="1100" spc="-5" dirty="0">
                <a:latin typeface="Times New Roman"/>
                <a:cs typeface="Times New Roman"/>
              </a:rPr>
              <a:t>filled </a:t>
            </a:r>
            <a:r>
              <a:rPr sz="1100" dirty="0">
                <a:latin typeface="Times New Roman"/>
                <a:cs typeface="Times New Roman"/>
              </a:rPr>
              <a:t>by the </a:t>
            </a:r>
            <a:r>
              <a:rPr sz="1100" spc="-5" dirty="0">
                <a:latin typeface="Times New Roman"/>
                <a:cs typeface="Times New Roman"/>
              </a:rPr>
              <a:t>user. </a:t>
            </a:r>
            <a:r>
              <a:rPr sz="1100" spc="-10" dirty="0">
                <a:latin typeface="Times New Roman"/>
                <a:cs typeface="Times New Roman"/>
              </a:rPr>
              <a:t>It </a:t>
            </a:r>
            <a:r>
              <a:rPr sz="1100" dirty="0">
                <a:latin typeface="Times New Roman"/>
                <a:cs typeface="Times New Roman"/>
              </a:rPr>
              <a:t>can be auto </a:t>
            </a:r>
            <a:r>
              <a:rPr sz="1100" spc="-5" dirty="0">
                <a:latin typeface="Times New Roman"/>
                <a:cs typeface="Times New Roman"/>
              </a:rPr>
              <a:t>populated </a:t>
            </a:r>
            <a:r>
              <a:rPr sz="1100" dirty="0">
                <a:latin typeface="Times New Roman"/>
                <a:cs typeface="Times New Roman"/>
              </a:rPr>
              <a:t>if 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has entered the </a:t>
            </a:r>
            <a:r>
              <a:rPr sz="1100" spc="-5" dirty="0">
                <a:latin typeface="Times New Roman"/>
                <a:cs typeface="Times New Roman"/>
              </a:rPr>
              <a:t>consignor details </a:t>
            </a:r>
            <a:r>
              <a:rPr sz="1100" dirty="0">
                <a:latin typeface="Times New Roman"/>
                <a:cs typeface="Times New Roman"/>
              </a:rPr>
              <a:t>in ‘Master </a:t>
            </a:r>
            <a:r>
              <a:rPr sz="1100" dirty="0">
                <a:latin typeface="Wingdings"/>
                <a:cs typeface="Wingdings"/>
              </a:rPr>
              <a:t>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Suppliers’ </a:t>
            </a:r>
            <a:r>
              <a:rPr sz="1100" dirty="0">
                <a:latin typeface="Times New Roman"/>
                <a:cs typeface="Times New Roman"/>
              </a:rPr>
              <a:t>option </a:t>
            </a:r>
            <a:r>
              <a:rPr lang="en-US" sz="1100" dirty="0">
                <a:latin typeface="Times New Roman"/>
                <a:cs typeface="Times New Roman"/>
              </a:rPr>
              <a:t>.</a:t>
            </a:r>
            <a:r>
              <a:rPr sz="1100" dirty="0">
                <a:latin typeface="Times New Roman"/>
                <a:cs typeface="Times New Roman"/>
              </a:rPr>
              <a:t>When a </a:t>
            </a:r>
            <a:r>
              <a:rPr sz="1100" spc="-5" dirty="0">
                <a:latin typeface="Times New Roman"/>
                <a:cs typeface="Times New Roman"/>
              </a:rPr>
              <a:t>user enters 2-3 </a:t>
            </a:r>
            <a:r>
              <a:rPr sz="1100" dirty="0">
                <a:latin typeface="Times New Roman"/>
                <a:cs typeface="Times New Roman"/>
              </a:rPr>
              <a:t>characters of </a:t>
            </a:r>
            <a:r>
              <a:rPr sz="1100" spc="-5" dirty="0">
                <a:latin typeface="Times New Roman"/>
                <a:cs typeface="Times New Roman"/>
              </a:rPr>
              <a:t>the  consignor, the system allows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to select </a:t>
            </a:r>
            <a:r>
              <a:rPr sz="1100" dirty="0">
                <a:latin typeface="Times New Roman"/>
                <a:cs typeface="Times New Roman"/>
              </a:rPr>
              <a:t>the consignor </a:t>
            </a:r>
            <a:r>
              <a:rPr sz="1100" spc="-5" dirty="0">
                <a:latin typeface="Times New Roman"/>
                <a:cs typeface="Times New Roman"/>
              </a:rPr>
              <a:t>name which </a:t>
            </a:r>
            <a:r>
              <a:rPr sz="1100" dirty="0">
                <a:latin typeface="Times New Roman"/>
                <a:cs typeface="Times New Roman"/>
              </a:rPr>
              <a:t>he has entered in </a:t>
            </a:r>
            <a:r>
              <a:rPr sz="1100" spc="-5" dirty="0">
                <a:latin typeface="Times New Roman"/>
                <a:cs typeface="Times New Roman"/>
              </a:rPr>
              <a:t>the  suppliers masters. All the other fields like GSTIN, from </a:t>
            </a:r>
            <a:r>
              <a:rPr sz="1100" dirty="0">
                <a:latin typeface="Times New Roman"/>
                <a:cs typeface="Times New Roman"/>
              </a:rPr>
              <a:t>address </a:t>
            </a:r>
            <a:r>
              <a:rPr sz="1100" spc="-5" dirty="0">
                <a:latin typeface="Times New Roman"/>
                <a:cs typeface="Times New Roman"/>
              </a:rPr>
              <a:t>are auto populated after selection.  However, </a:t>
            </a:r>
            <a:r>
              <a:rPr sz="1100" dirty="0">
                <a:latin typeface="Times New Roman"/>
                <a:cs typeface="Times New Roman"/>
              </a:rPr>
              <a:t>the system </a:t>
            </a:r>
            <a:r>
              <a:rPr sz="1100" spc="-5" dirty="0">
                <a:latin typeface="Times New Roman"/>
                <a:cs typeface="Times New Roman"/>
              </a:rPr>
              <a:t>allows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edit.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suppliers </a:t>
            </a:r>
            <a:r>
              <a:rPr sz="1100" spc="-5" dirty="0">
                <a:latin typeface="Times New Roman"/>
                <a:cs typeface="Times New Roman"/>
              </a:rPr>
              <a:t>master </a:t>
            </a:r>
            <a:r>
              <a:rPr sz="1100" dirty="0">
                <a:latin typeface="Times New Roman"/>
                <a:cs typeface="Times New Roman"/>
              </a:rPr>
              <a:t>has </a:t>
            </a:r>
            <a:r>
              <a:rPr sz="1100" spc="-5" dirty="0">
                <a:latin typeface="Times New Roman"/>
                <a:cs typeface="Times New Roman"/>
              </a:rPr>
              <a:t>not been </a:t>
            </a:r>
            <a:r>
              <a:rPr sz="1100" dirty="0">
                <a:latin typeface="Times New Roman"/>
                <a:cs typeface="Times New Roman"/>
              </a:rPr>
              <a:t>entered by the </a:t>
            </a:r>
            <a:r>
              <a:rPr sz="1100" spc="-5" dirty="0">
                <a:latin typeface="Times New Roman"/>
                <a:cs typeface="Times New Roman"/>
              </a:rPr>
              <a:t>user,  </a:t>
            </a:r>
            <a:r>
              <a:rPr sz="1100" dirty="0">
                <a:latin typeface="Times New Roman"/>
                <a:cs typeface="Times New Roman"/>
              </a:rPr>
              <a:t>the system </a:t>
            </a:r>
            <a:r>
              <a:rPr sz="1100" spc="-5" dirty="0">
                <a:latin typeface="Times New Roman"/>
                <a:cs typeface="Times New Roman"/>
              </a:rPr>
              <a:t>will allow </a:t>
            </a:r>
            <a:r>
              <a:rPr sz="1100" spc="-10" dirty="0">
                <a:latin typeface="Times New Roman"/>
                <a:cs typeface="Times New Roman"/>
              </a:rPr>
              <a:t>him </a:t>
            </a:r>
            <a:r>
              <a:rPr sz="1100" dirty="0">
                <a:latin typeface="Times New Roman"/>
                <a:cs typeface="Times New Roman"/>
              </a:rPr>
              <a:t>to enter </a:t>
            </a:r>
            <a:r>
              <a:rPr sz="1100" spc="-5" dirty="0">
                <a:latin typeface="Times New Roman"/>
                <a:cs typeface="Times New Roman"/>
              </a:rPr>
              <a:t>the name, </a:t>
            </a:r>
            <a:r>
              <a:rPr sz="1100" spc="-10" dirty="0">
                <a:latin typeface="Times New Roman"/>
                <a:cs typeface="Times New Roman"/>
              </a:rPr>
              <a:t>GSTIN </a:t>
            </a:r>
            <a:r>
              <a:rPr sz="1100" dirty="0">
                <a:latin typeface="Times New Roman"/>
                <a:cs typeface="Times New Roman"/>
              </a:rPr>
              <a:t>and address </a:t>
            </a:r>
            <a:r>
              <a:rPr sz="1100" spc="-5" dirty="0">
                <a:latin typeface="Times New Roman"/>
                <a:cs typeface="Times New Roman"/>
              </a:rPr>
              <a:t>details.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supplier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10" dirty="0">
                <a:latin typeface="Times New Roman"/>
                <a:cs typeface="Times New Roman"/>
              </a:rPr>
              <a:t>un-  </a:t>
            </a:r>
            <a:r>
              <a:rPr sz="1100" spc="-5" dirty="0">
                <a:latin typeface="Times New Roman"/>
                <a:cs typeface="Times New Roman"/>
              </a:rPr>
              <a:t>registered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GST, then the user </a:t>
            </a:r>
            <a:r>
              <a:rPr sz="1100" dirty="0">
                <a:latin typeface="Times New Roman"/>
                <a:cs typeface="Times New Roman"/>
              </a:rPr>
              <a:t>has </a:t>
            </a:r>
            <a:r>
              <a:rPr sz="1100" spc="-5" dirty="0">
                <a:latin typeface="Times New Roman"/>
                <a:cs typeface="Times New Roman"/>
              </a:rPr>
              <a:t>to enter the GSTIN </a:t>
            </a: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-5" dirty="0">
                <a:latin typeface="Times New Roman"/>
                <a:cs typeface="Times New Roman"/>
              </a:rPr>
              <a:t>URP, indicating </a:t>
            </a:r>
            <a:r>
              <a:rPr sz="1100" dirty="0">
                <a:latin typeface="Times New Roman"/>
                <a:cs typeface="Times New Roman"/>
              </a:rPr>
              <a:t>that the </a:t>
            </a:r>
            <a:r>
              <a:rPr sz="1100" spc="-5" dirty="0">
                <a:latin typeface="Times New Roman"/>
                <a:cs typeface="Times New Roman"/>
              </a:rPr>
              <a:t>supplier is  ‘Unregistered Person’.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200"/>
              </a:lnSpc>
              <a:spcBef>
                <a:spcPts val="1000"/>
              </a:spcBef>
            </a:pPr>
            <a:r>
              <a:rPr sz="1100" dirty="0">
                <a:latin typeface="Times New Roman"/>
                <a:cs typeface="Times New Roman"/>
              </a:rPr>
              <a:t>For an </a:t>
            </a:r>
            <a:r>
              <a:rPr sz="1100" spc="-5" dirty="0">
                <a:latin typeface="Times New Roman"/>
                <a:cs typeface="Times New Roman"/>
              </a:rPr>
              <a:t>outward type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transaction,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name, GSTIN, </a:t>
            </a:r>
            <a:r>
              <a:rPr sz="1100" dirty="0">
                <a:latin typeface="Times New Roman"/>
                <a:cs typeface="Times New Roman"/>
              </a:rPr>
              <a:t>address </a:t>
            </a:r>
            <a:r>
              <a:rPr sz="1100" spc="-5" dirty="0">
                <a:latin typeface="Times New Roman"/>
                <a:cs typeface="Times New Roman"/>
              </a:rPr>
              <a:t>and State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 </a:t>
            </a:r>
            <a:r>
              <a:rPr sz="1100" dirty="0">
                <a:latin typeface="Times New Roman"/>
                <a:cs typeface="Times New Roman"/>
              </a:rPr>
              <a:t>consignee in the </a:t>
            </a:r>
            <a:r>
              <a:rPr sz="1100" spc="-5" dirty="0">
                <a:latin typeface="Times New Roman"/>
                <a:cs typeface="Times New Roman"/>
              </a:rPr>
              <a:t>‘TO’ section.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consignee details can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auto populated if </a:t>
            </a:r>
            <a:r>
              <a:rPr sz="1100" dirty="0">
                <a:latin typeface="Times New Roman"/>
                <a:cs typeface="Times New Roman"/>
              </a:rPr>
              <a:t>the user has </a:t>
            </a:r>
            <a:r>
              <a:rPr sz="1100" spc="5" dirty="0">
                <a:latin typeface="Times New Roman"/>
                <a:cs typeface="Times New Roman"/>
              </a:rPr>
              <a:t>entered </a:t>
            </a:r>
            <a:r>
              <a:rPr sz="1100" spc="-5" dirty="0">
                <a:latin typeface="Times New Roman"/>
                <a:cs typeface="Times New Roman"/>
              </a:rPr>
              <a:t>the  </a:t>
            </a:r>
            <a:r>
              <a:rPr sz="1100" dirty="0">
                <a:latin typeface="Times New Roman"/>
                <a:cs typeface="Times New Roman"/>
              </a:rPr>
              <a:t>consignee </a:t>
            </a:r>
            <a:r>
              <a:rPr sz="1100" spc="-5" dirty="0">
                <a:latin typeface="Times New Roman"/>
                <a:cs typeface="Times New Roman"/>
              </a:rPr>
              <a:t>details </a:t>
            </a:r>
            <a:r>
              <a:rPr sz="1100" dirty="0">
                <a:latin typeface="Times New Roman"/>
                <a:cs typeface="Times New Roman"/>
              </a:rPr>
              <a:t>in the ‘Master </a:t>
            </a:r>
            <a:r>
              <a:rPr sz="1100" spc="-5" dirty="0">
                <a:latin typeface="Wingdings"/>
                <a:cs typeface="Wingdings"/>
              </a:rPr>
              <a:t></a:t>
            </a:r>
            <a:r>
              <a:rPr sz="1100" spc="-5" dirty="0">
                <a:latin typeface="Times New Roman"/>
                <a:cs typeface="Times New Roman"/>
              </a:rPr>
              <a:t>Clients’ option</a:t>
            </a:r>
            <a:r>
              <a:rPr sz="1100" dirty="0">
                <a:latin typeface="Times New Roman"/>
                <a:cs typeface="Times New Roman"/>
              </a:rPr>
              <a:t>. </a:t>
            </a:r>
            <a:r>
              <a:rPr sz="1100" spc="-5" dirty="0">
                <a:latin typeface="Times New Roman"/>
                <a:cs typeface="Times New Roman"/>
              </a:rPr>
              <a:t>When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enters 2-3 </a:t>
            </a:r>
            <a:r>
              <a:rPr sz="1100" dirty="0">
                <a:latin typeface="Times New Roman"/>
                <a:cs typeface="Times New Roman"/>
              </a:rPr>
              <a:t>characters of </a:t>
            </a:r>
            <a:r>
              <a:rPr sz="1100" spc="-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consignee </a:t>
            </a:r>
            <a:r>
              <a:rPr sz="1100" spc="-5" dirty="0">
                <a:latin typeface="Times New Roman"/>
                <a:cs typeface="Times New Roman"/>
              </a:rPr>
              <a:t>name, </a:t>
            </a:r>
            <a:r>
              <a:rPr sz="1100" dirty="0">
                <a:latin typeface="Times New Roman"/>
                <a:cs typeface="Times New Roman"/>
              </a:rPr>
              <a:t>the system allow 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to select the </a:t>
            </a:r>
            <a:r>
              <a:rPr sz="1100" spc="-5" dirty="0">
                <a:latin typeface="Times New Roman"/>
                <a:cs typeface="Times New Roman"/>
              </a:rPr>
              <a:t>consignee  name which </a:t>
            </a:r>
            <a:r>
              <a:rPr sz="1100" dirty="0">
                <a:latin typeface="Times New Roman"/>
                <a:cs typeface="Times New Roman"/>
              </a:rPr>
              <a:t>he has </a:t>
            </a:r>
            <a:r>
              <a:rPr sz="1100" spc="-5" dirty="0">
                <a:latin typeface="Times New Roman"/>
                <a:cs typeface="Times New Roman"/>
              </a:rPr>
              <a:t>entered </a:t>
            </a:r>
            <a:r>
              <a:rPr sz="1100" dirty="0">
                <a:latin typeface="Times New Roman"/>
                <a:cs typeface="Times New Roman"/>
              </a:rPr>
              <a:t>in the </a:t>
            </a:r>
            <a:r>
              <a:rPr sz="1100" spc="-5" dirty="0">
                <a:latin typeface="Times New Roman"/>
                <a:cs typeface="Times New Roman"/>
              </a:rPr>
              <a:t>masters. All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other fields like GSTIN, </a:t>
            </a:r>
            <a:r>
              <a:rPr sz="1100" dirty="0">
                <a:latin typeface="Times New Roman"/>
                <a:cs typeface="Times New Roman"/>
              </a:rPr>
              <a:t>the address </a:t>
            </a:r>
            <a:r>
              <a:rPr sz="1100" spc="-5" dirty="0">
                <a:latin typeface="Times New Roman"/>
                <a:cs typeface="Times New Roman"/>
              </a:rPr>
              <a:t>are </a:t>
            </a:r>
            <a:r>
              <a:rPr sz="1100" dirty="0">
                <a:latin typeface="Times New Roman"/>
                <a:cs typeface="Times New Roman"/>
              </a:rPr>
              <a:t>auto </a:t>
            </a:r>
            <a:r>
              <a:rPr sz="1100" spc="-5" dirty="0">
                <a:latin typeface="Times New Roman"/>
                <a:cs typeface="Times New Roman"/>
              </a:rPr>
              <a:t>filled  </a:t>
            </a:r>
            <a:r>
              <a:rPr sz="1100" dirty="0">
                <a:latin typeface="Times New Roman"/>
                <a:cs typeface="Times New Roman"/>
              </a:rPr>
              <a:t>and is </a:t>
            </a:r>
            <a:r>
              <a:rPr sz="1100" spc="-5" dirty="0">
                <a:latin typeface="Times New Roman"/>
                <a:cs typeface="Times New Roman"/>
              </a:rPr>
              <a:t>also editable </a:t>
            </a:r>
            <a:r>
              <a:rPr sz="1100" dirty="0">
                <a:latin typeface="Times New Roman"/>
                <a:cs typeface="Times New Roman"/>
              </a:rPr>
              <a:t>by the user.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address </a:t>
            </a:r>
            <a:r>
              <a:rPr sz="1100" dirty="0">
                <a:latin typeface="Times New Roman"/>
                <a:cs typeface="Times New Roman"/>
              </a:rPr>
              <a:t>of the </a:t>
            </a:r>
            <a:r>
              <a:rPr sz="1100" spc="-5" dirty="0">
                <a:latin typeface="Times New Roman"/>
                <a:cs typeface="Times New Roman"/>
              </a:rPr>
              <a:t>‘Ship To’ place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different </a:t>
            </a:r>
            <a:r>
              <a:rPr sz="1100" dirty="0">
                <a:latin typeface="Times New Roman"/>
                <a:cs typeface="Times New Roman"/>
              </a:rPr>
              <a:t>from the </a:t>
            </a:r>
            <a:r>
              <a:rPr sz="1100" spc="-5" dirty="0">
                <a:latin typeface="Times New Roman"/>
                <a:cs typeface="Times New Roman"/>
              </a:rPr>
              <a:t>‘Bill </a:t>
            </a:r>
            <a:r>
              <a:rPr sz="1100" dirty="0">
                <a:latin typeface="Times New Roman"/>
                <a:cs typeface="Times New Roman"/>
              </a:rPr>
              <a:t>To’  address </a:t>
            </a:r>
            <a:r>
              <a:rPr sz="1100" spc="-10" dirty="0">
                <a:latin typeface="Times New Roman"/>
                <a:cs typeface="Times New Roman"/>
              </a:rPr>
              <a:t>user </a:t>
            </a:r>
            <a:r>
              <a:rPr sz="1100" spc="-5" dirty="0">
                <a:latin typeface="Times New Roman"/>
                <a:cs typeface="Times New Roman"/>
              </a:rPr>
              <a:t>can edit the </a:t>
            </a:r>
            <a:r>
              <a:rPr sz="1100" spc="-10" dirty="0">
                <a:latin typeface="Times New Roman"/>
                <a:cs typeface="Times New Roman"/>
              </a:rPr>
              <a:t>same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‘Ship </a:t>
            </a:r>
            <a:r>
              <a:rPr sz="1100" dirty="0">
                <a:latin typeface="Times New Roman"/>
                <a:cs typeface="Times New Roman"/>
              </a:rPr>
              <a:t>To’ </a:t>
            </a:r>
            <a:r>
              <a:rPr sz="1100" spc="-5" dirty="0">
                <a:latin typeface="Times New Roman"/>
                <a:cs typeface="Times New Roman"/>
              </a:rPr>
              <a:t>section accordingly.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master has </a:t>
            </a:r>
            <a:r>
              <a:rPr sz="1100" dirty="0">
                <a:latin typeface="Times New Roman"/>
                <a:cs typeface="Times New Roman"/>
              </a:rPr>
              <a:t>not </a:t>
            </a:r>
            <a:r>
              <a:rPr sz="1100" spc="-5" dirty="0">
                <a:latin typeface="Times New Roman"/>
                <a:cs typeface="Times New Roman"/>
              </a:rPr>
              <a:t>been entered for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consignee,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shall enter the complete details. </a:t>
            </a:r>
            <a:r>
              <a:rPr sz="1100" dirty="0">
                <a:latin typeface="Times New Roman"/>
                <a:cs typeface="Times New Roman"/>
              </a:rPr>
              <a:t>Here, </a:t>
            </a:r>
            <a:r>
              <a:rPr sz="1100" spc="-5" dirty="0">
                <a:latin typeface="Times New Roman"/>
                <a:cs typeface="Times New Roman"/>
              </a:rPr>
              <a:t>also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has </a:t>
            </a:r>
            <a:r>
              <a:rPr sz="1100" spc="-5" dirty="0">
                <a:latin typeface="Times New Roman"/>
                <a:cs typeface="Times New Roman"/>
              </a:rPr>
              <a:t>to </a:t>
            </a:r>
            <a:r>
              <a:rPr sz="1100" dirty="0">
                <a:latin typeface="Times New Roman"/>
                <a:cs typeface="Times New Roman"/>
              </a:rPr>
              <a:t>enter </a:t>
            </a:r>
            <a:r>
              <a:rPr sz="1100" spc="-5" dirty="0">
                <a:latin typeface="Times New Roman"/>
                <a:cs typeface="Times New Roman"/>
              </a:rPr>
              <a:t>the URP </a:t>
            </a:r>
            <a:r>
              <a:rPr sz="1100" dirty="0">
                <a:latin typeface="Times New Roman"/>
                <a:cs typeface="Times New Roman"/>
              </a:rPr>
              <a:t>in  </a:t>
            </a:r>
            <a:r>
              <a:rPr sz="1100" spc="-5" dirty="0">
                <a:latin typeface="Times New Roman"/>
                <a:cs typeface="Times New Roman"/>
              </a:rPr>
              <a:t>GSTIN column, </a:t>
            </a:r>
            <a:r>
              <a:rPr sz="1100" dirty="0">
                <a:latin typeface="Times New Roman"/>
                <a:cs typeface="Times New Roman"/>
              </a:rPr>
              <a:t>if the </a:t>
            </a:r>
            <a:r>
              <a:rPr sz="1100" spc="-5" dirty="0">
                <a:latin typeface="Times New Roman"/>
                <a:cs typeface="Times New Roman"/>
              </a:rPr>
              <a:t>consignee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un-registered person.</a:t>
            </a:r>
            <a:endParaRPr sz="1100" dirty="0">
              <a:latin typeface="Times New Roman"/>
              <a:cs typeface="Times New Roman"/>
            </a:endParaRPr>
          </a:p>
          <a:p>
            <a:pPr marL="12700" marR="6985" algn="just">
              <a:lnSpc>
                <a:spcPct val="110100"/>
              </a:lnSpc>
              <a:spcBef>
                <a:spcPts val="1005"/>
              </a:spcBef>
            </a:pPr>
            <a:r>
              <a:rPr sz="1100" spc="-5" dirty="0">
                <a:latin typeface="Times New Roman"/>
                <a:cs typeface="Times New Roman"/>
              </a:rPr>
              <a:t>For </a:t>
            </a:r>
            <a:r>
              <a:rPr sz="1100" dirty="0">
                <a:latin typeface="Times New Roman"/>
                <a:cs typeface="Times New Roman"/>
              </a:rPr>
              <a:t>an </a:t>
            </a:r>
            <a:r>
              <a:rPr sz="1100" spc="-5" dirty="0">
                <a:latin typeface="Times New Roman"/>
                <a:cs typeface="Times New Roman"/>
              </a:rPr>
              <a:t>inward type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transaction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the ‘TO’ section,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name, GSTIN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address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recipient  </a:t>
            </a:r>
            <a:r>
              <a:rPr sz="1100" dirty="0">
                <a:latin typeface="Times New Roman"/>
                <a:cs typeface="Times New Roman"/>
              </a:rPr>
              <a:t>are auto </a:t>
            </a:r>
            <a:r>
              <a:rPr sz="1100" spc="-5" dirty="0">
                <a:latin typeface="Times New Roman"/>
                <a:cs typeface="Times New Roman"/>
              </a:rPr>
              <a:t>populated with </a:t>
            </a:r>
            <a:r>
              <a:rPr sz="1100" dirty="0">
                <a:latin typeface="Times New Roman"/>
                <a:cs typeface="Times New Roman"/>
              </a:rPr>
              <a:t>the user </a:t>
            </a:r>
            <a:r>
              <a:rPr sz="1100" spc="-5" dirty="0">
                <a:latin typeface="Times New Roman"/>
                <a:cs typeface="Times New Roman"/>
              </a:rPr>
              <a:t>details.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he </a:t>
            </a:r>
            <a:r>
              <a:rPr sz="1100" spc="-5" dirty="0">
                <a:latin typeface="Times New Roman"/>
                <a:cs typeface="Times New Roman"/>
              </a:rPr>
              <a:t>has the additional places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business, </a:t>
            </a:r>
            <a:r>
              <a:rPr sz="1100" dirty="0">
                <a:latin typeface="Times New Roman"/>
                <a:cs typeface="Times New Roman"/>
              </a:rPr>
              <a:t>he </a:t>
            </a:r>
            <a:r>
              <a:rPr sz="1100" spc="-5" dirty="0">
                <a:latin typeface="Times New Roman"/>
                <a:cs typeface="Times New Roman"/>
              </a:rPr>
              <a:t>will </a:t>
            </a:r>
            <a:r>
              <a:rPr sz="1100" spc="-1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allowed 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select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place. Here, </a:t>
            </a:r>
            <a:r>
              <a:rPr sz="1100" dirty="0">
                <a:latin typeface="Times New Roman"/>
                <a:cs typeface="Times New Roman"/>
              </a:rPr>
              <a:t>in spite </a:t>
            </a:r>
            <a:r>
              <a:rPr sz="1100" spc="-5" dirty="0">
                <a:latin typeface="Times New Roman"/>
                <a:cs typeface="Times New Roman"/>
              </a:rPr>
              <a:t>of auto update, the user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allowed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edit the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address.</a:t>
            </a:r>
            <a:endParaRPr sz="1100" dirty="0">
              <a:latin typeface="Times New Roman"/>
              <a:cs typeface="Times New Roman"/>
            </a:endParaRPr>
          </a:p>
          <a:p>
            <a:pPr marL="12700" marR="5715" algn="just">
              <a:lnSpc>
                <a:spcPct val="110200"/>
              </a:lnSpc>
              <a:spcBef>
                <a:spcPts val="1005"/>
              </a:spcBef>
            </a:pPr>
            <a:r>
              <a:rPr sz="1100" spc="-5" dirty="0">
                <a:latin typeface="Times New Roman"/>
                <a:cs typeface="Times New Roman"/>
              </a:rPr>
              <a:t>Now,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the ‘Item </a:t>
            </a:r>
            <a:r>
              <a:rPr sz="1100" dirty="0">
                <a:latin typeface="Times New Roman"/>
                <a:cs typeface="Times New Roman"/>
              </a:rPr>
              <a:t>Details’. </a:t>
            </a:r>
            <a:r>
              <a:rPr sz="1100" spc="-5" dirty="0">
                <a:latin typeface="Times New Roman"/>
                <a:cs typeface="Times New Roman"/>
              </a:rPr>
              <a:t>Product details can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auto populated if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has  </a:t>
            </a:r>
            <a:r>
              <a:rPr sz="1100" dirty="0">
                <a:latin typeface="Times New Roman"/>
                <a:cs typeface="Times New Roman"/>
              </a:rPr>
              <a:t>entered </a:t>
            </a:r>
            <a:r>
              <a:rPr sz="1100" spc="-5" dirty="0">
                <a:latin typeface="Times New Roman"/>
                <a:cs typeface="Times New Roman"/>
              </a:rPr>
              <a:t>the product </a:t>
            </a:r>
            <a:r>
              <a:rPr sz="1100" dirty="0">
                <a:latin typeface="Times New Roman"/>
                <a:cs typeface="Times New Roman"/>
              </a:rPr>
              <a:t>details in ‘Masters </a:t>
            </a:r>
            <a:r>
              <a:rPr sz="1100" dirty="0">
                <a:latin typeface="Wingdings"/>
                <a:cs typeface="Wingdings"/>
              </a:rPr>
              <a:t>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Products’</a:t>
            </a:r>
            <a:r>
              <a:rPr sz="1100" dirty="0">
                <a:latin typeface="Times New Roman"/>
                <a:cs typeface="Times New Roman"/>
              </a:rPr>
              <a:t>. </a:t>
            </a:r>
            <a:r>
              <a:rPr sz="1100" spc="-5" dirty="0">
                <a:latin typeface="Times New Roman"/>
                <a:cs typeface="Times New Roman"/>
              </a:rPr>
              <a:t>By  </a:t>
            </a:r>
            <a:r>
              <a:rPr sz="1100" dirty="0">
                <a:latin typeface="Times New Roman"/>
                <a:cs typeface="Times New Roman"/>
              </a:rPr>
              <a:t>entering </a:t>
            </a:r>
            <a:r>
              <a:rPr sz="1100" spc="-5" dirty="0">
                <a:latin typeface="Times New Roman"/>
                <a:cs typeface="Times New Roman"/>
              </a:rPr>
              <a:t>2-3 </a:t>
            </a:r>
            <a:r>
              <a:rPr sz="1100" dirty="0">
                <a:latin typeface="Times New Roman"/>
                <a:cs typeface="Times New Roman"/>
              </a:rPr>
              <a:t>characters of </a:t>
            </a:r>
            <a:r>
              <a:rPr sz="1100" spc="-5" dirty="0">
                <a:latin typeface="Times New Roman"/>
                <a:cs typeface="Times New Roman"/>
              </a:rPr>
              <a:t>the product name, which is </a:t>
            </a:r>
            <a:r>
              <a:rPr sz="1100" dirty="0">
                <a:latin typeface="Times New Roman"/>
                <a:cs typeface="Times New Roman"/>
              </a:rPr>
              <a:t>being </a:t>
            </a:r>
            <a:r>
              <a:rPr sz="1100" spc="-5" dirty="0">
                <a:latin typeface="Times New Roman"/>
                <a:cs typeface="Times New Roman"/>
              </a:rPr>
              <a:t>transported,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system </a:t>
            </a:r>
            <a:r>
              <a:rPr sz="1100" dirty="0">
                <a:latin typeface="Times New Roman"/>
                <a:cs typeface="Times New Roman"/>
              </a:rPr>
              <a:t>allows </a:t>
            </a:r>
            <a:r>
              <a:rPr sz="1100" spc="-5" dirty="0">
                <a:latin typeface="Times New Roman"/>
                <a:cs typeface="Times New Roman"/>
              </a:rPr>
              <a:t>the user to  select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product </a:t>
            </a:r>
            <a:r>
              <a:rPr sz="1100" spc="-10" dirty="0">
                <a:latin typeface="Times New Roman"/>
                <a:cs typeface="Times New Roman"/>
              </a:rPr>
              <a:t>name </a:t>
            </a:r>
            <a:r>
              <a:rPr sz="1100" dirty="0">
                <a:latin typeface="Times New Roman"/>
                <a:cs typeface="Times New Roman"/>
              </a:rPr>
              <a:t>which </a:t>
            </a:r>
            <a:r>
              <a:rPr sz="1100" spc="-5" dirty="0">
                <a:latin typeface="Times New Roman"/>
                <a:cs typeface="Times New Roman"/>
              </a:rPr>
              <a:t>was </a:t>
            </a:r>
            <a:r>
              <a:rPr sz="1100" dirty="0">
                <a:latin typeface="Times New Roman"/>
                <a:cs typeface="Times New Roman"/>
              </a:rPr>
              <a:t>updated in </a:t>
            </a:r>
            <a:r>
              <a:rPr sz="1100" spc="-5" dirty="0">
                <a:latin typeface="Times New Roman"/>
                <a:cs typeface="Times New Roman"/>
              </a:rPr>
              <a:t>the masters </a:t>
            </a:r>
            <a:r>
              <a:rPr sz="1100" dirty="0">
                <a:latin typeface="Times New Roman"/>
                <a:cs typeface="Times New Roman"/>
              </a:rPr>
              <a:t>by him </a:t>
            </a:r>
            <a:r>
              <a:rPr sz="1100" spc="-5" dirty="0">
                <a:latin typeface="Times New Roman"/>
                <a:cs typeface="Times New Roman"/>
              </a:rPr>
              <a:t>previously. All other fields under  this </a:t>
            </a:r>
            <a:r>
              <a:rPr sz="1100" dirty="0">
                <a:latin typeface="Times New Roman"/>
                <a:cs typeface="Times New Roman"/>
              </a:rPr>
              <a:t>section </a:t>
            </a:r>
            <a:r>
              <a:rPr sz="1100" spc="-5" dirty="0">
                <a:latin typeface="Times New Roman"/>
                <a:cs typeface="Times New Roman"/>
              </a:rPr>
              <a:t>like description, HSN, Unit, </a:t>
            </a:r>
            <a:r>
              <a:rPr sz="1100" dirty="0">
                <a:latin typeface="Times New Roman"/>
                <a:cs typeface="Times New Roman"/>
              </a:rPr>
              <a:t>Tax rate </a:t>
            </a:r>
            <a:r>
              <a:rPr sz="1100" spc="-5" dirty="0">
                <a:latin typeface="Times New Roman"/>
                <a:cs typeface="Times New Roman"/>
              </a:rPr>
              <a:t>are </a:t>
            </a:r>
            <a:r>
              <a:rPr sz="1100" dirty="0">
                <a:latin typeface="Times New Roman"/>
                <a:cs typeface="Times New Roman"/>
              </a:rPr>
              <a:t>auto </a:t>
            </a:r>
            <a:r>
              <a:rPr sz="1100" spc="-5" dirty="0">
                <a:latin typeface="Times New Roman"/>
                <a:cs typeface="Times New Roman"/>
              </a:rPr>
              <a:t>filled </a:t>
            </a:r>
            <a:r>
              <a:rPr sz="1100" dirty="0">
                <a:latin typeface="Times New Roman"/>
                <a:cs typeface="Times New Roman"/>
              </a:rPr>
              <a:t>from the </a:t>
            </a:r>
            <a:r>
              <a:rPr sz="1100" spc="-5" dirty="0">
                <a:latin typeface="Times New Roman"/>
                <a:cs typeface="Times New Roman"/>
              </a:rPr>
              <a:t>master. The </a:t>
            </a:r>
            <a:r>
              <a:rPr sz="1100" dirty="0">
                <a:latin typeface="Times New Roman"/>
                <a:cs typeface="Times New Roman"/>
              </a:rPr>
              <a:t>user </a:t>
            </a:r>
            <a:r>
              <a:rPr sz="1100" spc="-5" dirty="0">
                <a:latin typeface="Times New Roman"/>
                <a:cs typeface="Times New Roman"/>
              </a:rPr>
              <a:t>needs to  </a:t>
            </a:r>
            <a:r>
              <a:rPr sz="1100" dirty="0">
                <a:latin typeface="Times New Roman"/>
                <a:cs typeface="Times New Roman"/>
              </a:rPr>
              <a:t>enter </a:t>
            </a:r>
            <a:r>
              <a:rPr sz="1100" spc="-5" dirty="0">
                <a:latin typeface="Times New Roman"/>
                <a:cs typeface="Times New Roman"/>
              </a:rPr>
              <a:t>the quantity </a:t>
            </a:r>
            <a:r>
              <a:rPr sz="1100" dirty="0">
                <a:latin typeface="Times New Roman"/>
                <a:cs typeface="Times New Roman"/>
              </a:rPr>
              <a:t>and taxable </a:t>
            </a:r>
            <a:r>
              <a:rPr sz="1100" spc="-5" dirty="0">
                <a:latin typeface="Times New Roman"/>
                <a:cs typeface="Times New Roman"/>
              </a:rPr>
              <a:t>value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product mentioned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document. The </a:t>
            </a:r>
            <a:r>
              <a:rPr sz="1100" spc="-5" dirty="0">
                <a:latin typeface="Times New Roman"/>
                <a:cs typeface="Times New Roman"/>
              </a:rPr>
              <a:t>user shall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add</a:t>
            </a:r>
            <a:endParaRPr sz="1100" dirty="0">
              <a:latin typeface="Times New Roman"/>
              <a:cs typeface="Times New Roman"/>
            </a:endParaRPr>
          </a:p>
          <a:p>
            <a:pPr marL="12700" marR="6985" algn="just">
              <a:lnSpc>
                <a:spcPct val="110400"/>
              </a:lnSpc>
              <a:spcBef>
                <a:spcPts val="200"/>
              </a:spcBef>
            </a:pPr>
            <a:r>
              <a:rPr sz="1100" spc="-5" dirty="0">
                <a:latin typeface="Times New Roman"/>
                <a:cs typeface="Times New Roman"/>
              </a:rPr>
              <a:t>multiple products </a:t>
            </a:r>
            <a:r>
              <a:rPr sz="1100" dirty="0">
                <a:latin typeface="Times New Roman"/>
                <a:cs typeface="Times New Roman"/>
              </a:rPr>
              <a:t>by </a:t>
            </a:r>
            <a:r>
              <a:rPr sz="1100" spc="-5" dirty="0">
                <a:latin typeface="Times New Roman"/>
                <a:cs typeface="Times New Roman"/>
              </a:rPr>
              <a:t>clicking </a:t>
            </a:r>
            <a:r>
              <a:rPr sz="1100" dirty="0">
                <a:latin typeface="Times New Roman"/>
                <a:cs typeface="Times New Roman"/>
              </a:rPr>
              <a:t>on . Based on the </a:t>
            </a:r>
            <a:r>
              <a:rPr sz="1100" spc="-5" dirty="0">
                <a:latin typeface="Times New Roman"/>
                <a:cs typeface="Times New Roman"/>
              </a:rPr>
              <a:t>taxable value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rate </a:t>
            </a:r>
            <a:r>
              <a:rPr sz="1100" dirty="0">
                <a:latin typeface="Times New Roman"/>
                <a:cs typeface="Times New Roman"/>
              </a:rPr>
              <a:t>of tax, the system </a:t>
            </a:r>
            <a:r>
              <a:rPr sz="1100" spc="-5" dirty="0">
                <a:latin typeface="Times New Roman"/>
                <a:cs typeface="Times New Roman"/>
              </a:rPr>
              <a:t>will  calculate CGST, </a:t>
            </a:r>
            <a:r>
              <a:rPr sz="1100" dirty="0">
                <a:latin typeface="Times New Roman"/>
                <a:cs typeface="Times New Roman"/>
              </a:rPr>
              <a:t>SGST, </a:t>
            </a:r>
            <a:r>
              <a:rPr sz="1100" spc="-5" dirty="0">
                <a:latin typeface="Times New Roman"/>
                <a:cs typeface="Times New Roman"/>
              </a:rPr>
              <a:t>IGST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CESS amount. </a:t>
            </a:r>
            <a:r>
              <a:rPr sz="1100" dirty="0">
                <a:latin typeface="Times New Roman"/>
                <a:cs typeface="Times New Roman"/>
              </a:rPr>
              <a:t>The user is </a:t>
            </a:r>
            <a:r>
              <a:rPr sz="1100" spc="-5" dirty="0">
                <a:latin typeface="Times New Roman"/>
                <a:cs typeface="Times New Roman"/>
              </a:rPr>
              <a:t>allowed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edit this amount </a:t>
            </a:r>
            <a:r>
              <a:rPr sz="1100" dirty="0">
                <a:latin typeface="Times New Roman"/>
                <a:cs typeface="Times New Roman"/>
              </a:rPr>
              <a:t>also. </a:t>
            </a:r>
            <a:r>
              <a:rPr sz="1100" spc="-10" dirty="0">
                <a:latin typeface="Times New Roman"/>
                <a:cs typeface="Times New Roman"/>
              </a:rPr>
              <a:t>It </a:t>
            </a:r>
            <a:r>
              <a:rPr sz="1100" spc="-5" dirty="0">
                <a:latin typeface="Times New Roman"/>
                <a:cs typeface="Times New Roman"/>
              </a:rPr>
              <a:t>may  </a:t>
            </a:r>
            <a:r>
              <a:rPr sz="1100" dirty="0">
                <a:latin typeface="Times New Roman"/>
                <a:cs typeface="Times New Roman"/>
              </a:rPr>
              <a:t>be noted </a:t>
            </a:r>
            <a:r>
              <a:rPr sz="1100" spc="-5" dirty="0">
                <a:latin typeface="Times New Roman"/>
                <a:cs typeface="Times New Roman"/>
              </a:rPr>
              <a:t>that </a:t>
            </a:r>
            <a:r>
              <a:rPr sz="1100" dirty="0">
                <a:latin typeface="Times New Roman"/>
                <a:cs typeface="Times New Roman"/>
              </a:rPr>
              <a:t>the system will show the </a:t>
            </a:r>
            <a:r>
              <a:rPr sz="1100" spc="-5" dirty="0">
                <a:latin typeface="Times New Roman"/>
                <a:cs typeface="Times New Roman"/>
              </a:rPr>
              <a:t>CGST and SGST tax rate </a:t>
            </a:r>
            <a:r>
              <a:rPr sz="1100" dirty="0">
                <a:latin typeface="Times New Roman"/>
                <a:cs typeface="Times New Roman"/>
              </a:rPr>
              <a:t>for intra-state </a:t>
            </a:r>
            <a:r>
              <a:rPr sz="1100" spc="-5" dirty="0">
                <a:latin typeface="Times New Roman"/>
                <a:cs typeface="Times New Roman"/>
              </a:rPr>
              <a:t>movement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10" dirty="0">
                <a:latin typeface="Times New Roman"/>
                <a:cs typeface="Times New Roman"/>
              </a:rPr>
              <a:t>IGST  </a:t>
            </a:r>
            <a:r>
              <a:rPr sz="1100" dirty="0">
                <a:latin typeface="Times New Roman"/>
                <a:cs typeface="Times New Roman"/>
              </a:rPr>
              <a:t>tax </a:t>
            </a:r>
            <a:r>
              <a:rPr sz="1100" spc="-5" dirty="0">
                <a:latin typeface="Times New Roman"/>
                <a:cs typeface="Times New Roman"/>
              </a:rPr>
              <a:t>rate for </a:t>
            </a:r>
            <a:r>
              <a:rPr sz="1100" dirty="0">
                <a:latin typeface="Times New Roman"/>
                <a:cs typeface="Times New Roman"/>
              </a:rPr>
              <a:t>inter-state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movement.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200"/>
              </a:lnSpc>
              <a:spcBef>
                <a:spcPts val="1005"/>
              </a:spcBef>
            </a:pPr>
            <a:r>
              <a:rPr sz="1100" spc="-5" dirty="0">
                <a:latin typeface="Times New Roman"/>
                <a:cs typeface="Times New Roman"/>
              </a:rPr>
              <a:t>Now,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select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mode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transportation </a:t>
            </a:r>
            <a:r>
              <a:rPr sz="1100" dirty="0">
                <a:latin typeface="Times New Roman"/>
                <a:cs typeface="Times New Roman"/>
              </a:rPr>
              <a:t>- road, </a:t>
            </a:r>
            <a:r>
              <a:rPr sz="1100" spc="-5" dirty="0">
                <a:latin typeface="Times New Roman"/>
                <a:cs typeface="Times New Roman"/>
              </a:rPr>
              <a:t>rail, air </a:t>
            </a:r>
            <a:r>
              <a:rPr sz="1100" spc="-1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ship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the approximate  travelling </a:t>
            </a:r>
            <a:r>
              <a:rPr sz="1100" dirty="0">
                <a:latin typeface="Times New Roman"/>
                <a:cs typeface="Times New Roman"/>
              </a:rPr>
              <a:t>distance </a:t>
            </a:r>
            <a:r>
              <a:rPr sz="1100" spc="-5" dirty="0">
                <a:latin typeface="Times New Roman"/>
                <a:cs typeface="Times New Roman"/>
              </a:rPr>
              <a:t>between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selected supplier (source)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recipient (destination) under PART-B  </a:t>
            </a:r>
            <a:r>
              <a:rPr sz="1100" dirty="0">
                <a:latin typeface="Times New Roman"/>
                <a:cs typeface="Times New Roman"/>
              </a:rPr>
              <a:t>section.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goods </a:t>
            </a:r>
            <a:r>
              <a:rPr sz="1100" dirty="0">
                <a:latin typeface="Times New Roman"/>
                <a:cs typeface="Times New Roman"/>
              </a:rPr>
              <a:t>are being </a:t>
            </a:r>
            <a:r>
              <a:rPr sz="1100" spc="-5" dirty="0">
                <a:latin typeface="Times New Roman"/>
                <a:cs typeface="Times New Roman"/>
              </a:rPr>
              <a:t>moved </a:t>
            </a:r>
            <a:r>
              <a:rPr sz="1100" dirty="0">
                <a:latin typeface="Times New Roman"/>
                <a:cs typeface="Times New Roman"/>
              </a:rPr>
              <a:t>directly by the user </a:t>
            </a:r>
            <a:r>
              <a:rPr sz="1100" spc="-5" dirty="0">
                <a:latin typeface="Times New Roman"/>
                <a:cs typeface="Times New Roman"/>
              </a:rPr>
              <a:t>himself, then </a:t>
            </a:r>
            <a:r>
              <a:rPr sz="1100" dirty="0">
                <a:latin typeface="Times New Roman"/>
                <a:cs typeface="Times New Roman"/>
              </a:rPr>
              <a:t>he </a:t>
            </a:r>
            <a:r>
              <a:rPr sz="1100" spc="-5" dirty="0">
                <a:latin typeface="Times New Roman"/>
                <a:cs typeface="Times New Roman"/>
              </a:rPr>
              <a:t>can </a:t>
            </a:r>
            <a:r>
              <a:rPr sz="1100" dirty="0">
                <a:latin typeface="Times New Roman"/>
                <a:cs typeface="Times New Roman"/>
              </a:rPr>
              <a:t>enter the </a:t>
            </a:r>
            <a:r>
              <a:rPr sz="1100" spc="-5" dirty="0">
                <a:latin typeface="Times New Roman"/>
                <a:cs typeface="Times New Roman"/>
              </a:rPr>
              <a:t>Vehicle  Number </a:t>
            </a:r>
            <a:r>
              <a:rPr sz="1100" dirty="0">
                <a:latin typeface="Times New Roman"/>
                <a:cs typeface="Times New Roman"/>
              </a:rPr>
              <a:t>without </a:t>
            </a:r>
            <a:r>
              <a:rPr sz="1100" spc="-5" dirty="0">
                <a:latin typeface="Times New Roman"/>
                <a:cs typeface="Times New Roman"/>
              </a:rPr>
              <a:t>entering the transporter details. </a:t>
            </a:r>
            <a:r>
              <a:rPr sz="1100" spc="-10" dirty="0">
                <a:latin typeface="Times New Roman"/>
                <a:cs typeface="Times New Roman"/>
              </a:rPr>
              <a:t>It </a:t>
            </a:r>
            <a:r>
              <a:rPr sz="1100" spc="-5" dirty="0">
                <a:latin typeface="Times New Roman"/>
                <a:cs typeface="Times New Roman"/>
              </a:rPr>
              <a:t>may </a:t>
            </a:r>
            <a:r>
              <a:rPr sz="1100" dirty="0">
                <a:latin typeface="Times New Roman"/>
                <a:cs typeface="Times New Roman"/>
              </a:rPr>
              <a:t>be noted </a:t>
            </a:r>
            <a:r>
              <a:rPr sz="1100" spc="-5" dirty="0">
                <a:latin typeface="Times New Roman"/>
                <a:cs typeface="Times New Roman"/>
              </a:rPr>
              <a:t>that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approximate distance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10" dirty="0">
                <a:latin typeface="Times New Roman"/>
                <a:cs typeface="Times New Roman"/>
              </a:rPr>
              <a:t>be  </a:t>
            </a:r>
            <a:r>
              <a:rPr sz="1100" dirty="0">
                <a:latin typeface="Times New Roman"/>
                <a:cs typeface="Times New Roman"/>
              </a:rPr>
              <a:t>entered is the </a:t>
            </a:r>
            <a:r>
              <a:rPr sz="1100" spc="-5" dirty="0">
                <a:latin typeface="Times New Roman"/>
                <a:cs typeface="Times New Roman"/>
              </a:rPr>
              <a:t>distance the consignment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being moved </a:t>
            </a:r>
            <a:r>
              <a:rPr sz="1100" dirty="0">
                <a:latin typeface="Times New Roman"/>
                <a:cs typeface="Times New Roman"/>
              </a:rPr>
              <a:t>within </a:t>
            </a:r>
            <a:r>
              <a:rPr sz="1100" spc="-5" dirty="0">
                <a:latin typeface="Times New Roman"/>
                <a:cs typeface="Times New Roman"/>
              </a:rPr>
              <a:t>the country, </a:t>
            </a:r>
            <a:r>
              <a:rPr sz="1100" spc="15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case of </a:t>
            </a:r>
            <a:r>
              <a:rPr sz="1100" spc="-5" dirty="0">
                <a:latin typeface="Times New Roman"/>
                <a:cs typeface="Times New Roman"/>
              </a:rPr>
              <a:t>import </a:t>
            </a:r>
            <a:r>
              <a:rPr sz="1100" spc="-1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export.  Secondly, </a:t>
            </a:r>
            <a:r>
              <a:rPr sz="1100" dirty="0">
                <a:latin typeface="Times New Roman"/>
                <a:cs typeface="Times New Roman"/>
              </a:rPr>
              <a:t>in case of </a:t>
            </a:r>
            <a:r>
              <a:rPr sz="1100" spc="-5" dirty="0">
                <a:latin typeface="Times New Roman"/>
                <a:cs typeface="Times New Roman"/>
              </a:rPr>
              <a:t>export </a:t>
            </a:r>
            <a:r>
              <a:rPr sz="110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import,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10" dirty="0">
                <a:latin typeface="Times New Roman"/>
                <a:cs typeface="Times New Roman"/>
              </a:rPr>
              <a:t>GSTIN </a:t>
            </a:r>
            <a:r>
              <a:rPr sz="1100" spc="-5" dirty="0">
                <a:latin typeface="Times New Roman"/>
                <a:cs typeface="Times New Roman"/>
              </a:rPr>
              <a:t>will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URP and pincode and state will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999999 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‘Outside Country’.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200"/>
              </a:lnSpc>
              <a:spcBef>
                <a:spcPts val="1005"/>
              </a:spcBef>
            </a:pP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a user </a:t>
            </a:r>
            <a:r>
              <a:rPr sz="1100" spc="-5" dirty="0">
                <a:latin typeface="Times New Roman"/>
                <a:cs typeface="Times New Roman"/>
              </a:rPr>
              <a:t>is carrying </a:t>
            </a:r>
            <a:r>
              <a:rPr sz="1100" dirty="0">
                <a:latin typeface="Times New Roman"/>
                <a:cs typeface="Times New Roman"/>
              </a:rPr>
              <a:t>out the </a:t>
            </a:r>
            <a:r>
              <a:rPr sz="1100" spc="-5" dirty="0">
                <a:latin typeface="Times New Roman"/>
                <a:cs typeface="Times New Roman"/>
              </a:rPr>
              <a:t>transportation through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third party, then </a:t>
            </a:r>
            <a:r>
              <a:rPr sz="1100" spc="-10" dirty="0">
                <a:latin typeface="Times New Roman"/>
                <a:cs typeface="Times New Roman"/>
              </a:rPr>
              <a:t>he </a:t>
            </a:r>
            <a:r>
              <a:rPr sz="1100" spc="-5" dirty="0">
                <a:latin typeface="Times New Roman"/>
                <a:cs typeface="Times New Roman"/>
              </a:rPr>
              <a:t>/she will generate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 bill </a:t>
            </a:r>
            <a:r>
              <a:rPr sz="1100" dirty="0">
                <a:latin typeface="Times New Roman"/>
                <a:cs typeface="Times New Roman"/>
              </a:rPr>
              <a:t>by entering the </a:t>
            </a:r>
            <a:r>
              <a:rPr sz="1100" spc="-5" dirty="0">
                <a:latin typeface="Times New Roman"/>
                <a:cs typeface="Times New Roman"/>
              </a:rPr>
              <a:t>transporter id, transporter document number </a:t>
            </a:r>
            <a:r>
              <a:rPr sz="1100" dirty="0">
                <a:latin typeface="Times New Roman"/>
                <a:cs typeface="Times New Roman"/>
              </a:rPr>
              <a:t>and date </a:t>
            </a:r>
            <a:r>
              <a:rPr sz="1100" spc="-5" dirty="0">
                <a:latin typeface="Times New Roman"/>
                <a:cs typeface="Times New Roman"/>
              </a:rPr>
              <a:t>given </a:t>
            </a:r>
            <a:r>
              <a:rPr sz="1100" spc="5" dirty="0">
                <a:latin typeface="Times New Roman"/>
                <a:cs typeface="Times New Roman"/>
              </a:rPr>
              <a:t>by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transporter. The  transporter </a:t>
            </a:r>
            <a:r>
              <a:rPr sz="1100" spc="-10" dirty="0">
                <a:latin typeface="Times New Roman"/>
                <a:cs typeface="Times New Roman"/>
              </a:rPr>
              <a:t>ID </a:t>
            </a:r>
            <a:r>
              <a:rPr sz="1100" dirty="0">
                <a:latin typeface="Times New Roman"/>
                <a:cs typeface="Times New Roman"/>
              </a:rPr>
              <a:t>can be auto </a:t>
            </a:r>
            <a:r>
              <a:rPr sz="1100" spc="-5" dirty="0">
                <a:latin typeface="Times New Roman"/>
                <a:cs typeface="Times New Roman"/>
              </a:rPr>
              <a:t>populated, if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has entered the </a:t>
            </a:r>
            <a:r>
              <a:rPr sz="1100" spc="-5" dirty="0">
                <a:latin typeface="Times New Roman"/>
                <a:cs typeface="Times New Roman"/>
              </a:rPr>
              <a:t>transporters details </a:t>
            </a:r>
            <a:r>
              <a:rPr sz="1100" dirty="0">
                <a:latin typeface="Times New Roman"/>
                <a:cs typeface="Times New Roman"/>
              </a:rPr>
              <a:t>in  </a:t>
            </a:r>
            <a:r>
              <a:rPr sz="1100" spc="-5" dirty="0">
                <a:latin typeface="Times New Roman"/>
                <a:cs typeface="Times New Roman"/>
              </a:rPr>
              <a:t>‘Masters</a:t>
            </a:r>
            <a:r>
              <a:rPr sz="1100" spc="-5" dirty="0">
                <a:latin typeface="Wingdings"/>
                <a:cs typeface="Wingdings"/>
              </a:rPr>
              <a:t></a:t>
            </a:r>
            <a:r>
              <a:rPr sz="1100" spc="-5" dirty="0">
                <a:latin typeface="Times New Roman"/>
                <a:cs typeface="Times New Roman"/>
              </a:rPr>
              <a:t>Transporters’ </a:t>
            </a:r>
            <a:r>
              <a:rPr sz="1100" dirty="0">
                <a:latin typeface="Times New Roman"/>
                <a:cs typeface="Times New Roman"/>
              </a:rPr>
              <a:t>. </a:t>
            </a:r>
            <a:r>
              <a:rPr sz="1100" spc="-5" dirty="0">
                <a:latin typeface="Times New Roman"/>
                <a:cs typeface="Times New Roman"/>
              </a:rPr>
              <a:t>By </a:t>
            </a:r>
            <a:r>
              <a:rPr sz="1100" dirty="0">
                <a:latin typeface="Times New Roman"/>
                <a:cs typeface="Times New Roman"/>
              </a:rPr>
              <a:t>entering </a:t>
            </a:r>
            <a:r>
              <a:rPr sz="1100" spc="-5" dirty="0">
                <a:latin typeface="Times New Roman"/>
                <a:cs typeface="Times New Roman"/>
              </a:rPr>
              <a:t>2-3 </a:t>
            </a:r>
            <a:r>
              <a:rPr sz="1100" dirty="0">
                <a:latin typeface="Times New Roman"/>
                <a:cs typeface="Times New Roman"/>
              </a:rPr>
              <a:t>characters of the  </a:t>
            </a:r>
            <a:r>
              <a:rPr sz="1100" spc="-5" dirty="0">
                <a:latin typeface="Times New Roman"/>
                <a:cs typeface="Times New Roman"/>
              </a:rPr>
              <a:t>transporter, </a:t>
            </a:r>
            <a:r>
              <a:rPr sz="1100" dirty="0">
                <a:latin typeface="Times New Roman"/>
                <a:cs typeface="Times New Roman"/>
              </a:rPr>
              <a:t>the system </a:t>
            </a:r>
            <a:r>
              <a:rPr sz="1100" spc="-5" dirty="0">
                <a:latin typeface="Times New Roman"/>
                <a:cs typeface="Times New Roman"/>
              </a:rPr>
              <a:t>will allow the 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select the </a:t>
            </a:r>
            <a:r>
              <a:rPr sz="1100" dirty="0">
                <a:latin typeface="Times New Roman"/>
                <a:cs typeface="Times New Roman"/>
              </a:rPr>
              <a:t>transporter’s </a:t>
            </a:r>
            <a:r>
              <a:rPr sz="1100" spc="-5" dirty="0">
                <a:latin typeface="Times New Roman"/>
                <a:cs typeface="Times New Roman"/>
              </a:rPr>
              <a:t>name which was entered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the  master.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If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transporter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ID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is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entered,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the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generated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E-Way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will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forwarded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to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the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concerned</a:t>
            </a:r>
            <a:endParaRPr sz="11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95146" y="1408301"/>
            <a:ext cx="5761355" cy="4068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586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12700" marR="8890" algn="just">
              <a:lnSpc>
                <a:spcPct val="110000"/>
              </a:lnSpc>
              <a:spcBef>
                <a:spcPts val="785"/>
              </a:spcBef>
            </a:pPr>
            <a:r>
              <a:rPr sz="1100" spc="-5" dirty="0">
                <a:latin typeface="Times New Roman"/>
                <a:cs typeface="Times New Roman"/>
              </a:rPr>
              <a:t>transporter login account, allowing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transporter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vehicle number while goods are getting  moved.</a:t>
            </a:r>
            <a:endParaRPr sz="1100" dirty="0">
              <a:latin typeface="Times New Roman"/>
              <a:cs typeface="Times New Roman"/>
            </a:endParaRPr>
          </a:p>
          <a:p>
            <a:pPr marL="12700" marR="9525" algn="just">
              <a:lnSpc>
                <a:spcPct val="110000"/>
              </a:lnSpc>
              <a:spcBef>
                <a:spcPts val="1010"/>
              </a:spcBef>
            </a:pPr>
            <a:r>
              <a:rPr sz="1100" spc="-10" dirty="0">
                <a:latin typeface="Times New Roman"/>
                <a:cs typeface="Times New Roman"/>
              </a:rPr>
              <a:t>It </a:t>
            </a:r>
            <a:r>
              <a:rPr sz="1100" spc="-5" dirty="0">
                <a:latin typeface="Times New Roman"/>
                <a:cs typeface="Times New Roman"/>
              </a:rPr>
              <a:t>may </a:t>
            </a:r>
            <a:r>
              <a:rPr sz="1100" dirty="0">
                <a:latin typeface="Times New Roman"/>
                <a:cs typeface="Times New Roman"/>
              </a:rPr>
              <a:t>be noted </a:t>
            </a:r>
            <a:r>
              <a:rPr sz="1100" spc="-5" dirty="0">
                <a:latin typeface="Times New Roman"/>
                <a:cs typeface="Times New Roman"/>
              </a:rPr>
              <a:t>that </a:t>
            </a:r>
            <a:r>
              <a:rPr sz="1100" dirty="0">
                <a:latin typeface="Times New Roman"/>
                <a:cs typeface="Times New Roman"/>
              </a:rPr>
              <a:t>if the </a:t>
            </a:r>
            <a:r>
              <a:rPr sz="1100" spc="-5" dirty="0">
                <a:latin typeface="Times New Roman"/>
                <a:cs typeface="Times New Roman"/>
              </a:rPr>
              <a:t>transportation details like </a:t>
            </a:r>
            <a:r>
              <a:rPr sz="1100" dirty="0">
                <a:latin typeface="Times New Roman"/>
                <a:cs typeface="Times New Roman"/>
              </a:rPr>
              <a:t>vehicle </a:t>
            </a:r>
            <a:r>
              <a:rPr sz="1100" spc="-5" dirty="0">
                <a:latin typeface="Times New Roman"/>
                <a:cs typeface="Times New Roman"/>
              </a:rPr>
              <a:t>number </a:t>
            </a:r>
            <a:r>
              <a:rPr sz="1100" spc="-1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transport document number is  </a:t>
            </a:r>
            <a:r>
              <a:rPr sz="1100" dirty="0">
                <a:latin typeface="Times New Roman"/>
                <a:cs typeface="Times New Roman"/>
              </a:rPr>
              <a:t>not </a:t>
            </a:r>
            <a:r>
              <a:rPr sz="1100" spc="-5" dirty="0">
                <a:latin typeface="Times New Roman"/>
                <a:cs typeface="Times New Roman"/>
              </a:rPr>
              <a:t>entered, then the system generates the temporary </a:t>
            </a:r>
            <a:r>
              <a:rPr sz="1100" dirty="0">
                <a:latin typeface="Times New Roman"/>
                <a:cs typeface="Times New Roman"/>
              </a:rPr>
              <a:t>unique </a:t>
            </a:r>
            <a:r>
              <a:rPr sz="1100" spc="-5" dirty="0">
                <a:latin typeface="Times New Roman"/>
                <a:cs typeface="Times New Roman"/>
              </a:rPr>
              <a:t>number </a:t>
            </a: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-5" dirty="0">
                <a:latin typeface="Times New Roman"/>
                <a:cs typeface="Times New Roman"/>
              </a:rPr>
              <a:t>‘Part-A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Slip’.</a:t>
            </a:r>
            <a:endParaRPr sz="1100" dirty="0">
              <a:latin typeface="Times New Roman"/>
              <a:cs typeface="Times New Roman"/>
            </a:endParaRPr>
          </a:p>
          <a:p>
            <a:pPr marL="12700" marR="10160" algn="just">
              <a:lnSpc>
                <a:spcPct val="110000"/>
              </a:lnSpc>
              <a:spcBef>
                <a:spcPts val="1005"/>
              </a:spcBef>
            </a:pP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goods </a:t>
            </a:r>
            <a:r>
              <a:rPr sz="1100" dirty="0">
                <a:latin typeface="Times New Roman"/>
                <a:cs typeface="Times New Roman"/>
              </a:rPr>
              <a:t>are </a:t>
            </a:r>
            <a:r>
              <a:rPr sz="1100" spc="-5" dirty="0">
                <a:latin typeface="Times New Roman"/>
                <a:cs typeface="Times New Roman"/>
              </a:rPr>
              <a:t>being moved </a:t>
            </a:r>
            <a:r>
              <a:rPr sz="1100" dirty="0">
                <a:latin typeface="Times New Roman"/>
                <a:cs typeface="Times New Roman"/>
              </a:rPr>
              <a:t>in the </a:t>
            </a:r>
            <a:r>
              <a:rPr sz="1100" spc="-5" dirty="0">
                <a:latin typeface="Times New Roman"/>
                <a:cs typeface="Times New Roman"/>
              </a:rPr>
              <a:t>‘Over Dimensional Cargo’ then </a:t>
            </a:r>
            <a:r>
              <a:rPr sz="1100" dirty="0">
                <a:latin typeface="Times New Roman"/>
                <a:cs typeface="Times New Roman"/>
              </a:rPr>
              <a:t>only </a:t>
            </a:r>
            <a:r>
              <a:rPr sz="1100" spc="-5" dirty="0">
                <a:latin typeface="Times New Roman"/>
                <a:cs typeface="Times New Roman"/>
              </a:rPr>
              <a:t>user has to select the  Vehicle type </a:t>
            </a:r>
            <a:r>
              <a:rPr sz="1100" dirty="0">
                <a:latin typeface="Times New Roman"/>
                <a:cs typeface="Times New Roman"/>
              </a:rPr>
              <a:t>as O so </a:t>
            </a:r>
            <a:r>
              <a:rPr sz="1100" spc="-5" dirty="0">
                <a:latin typeface="Times New Roman"/>
                <a:cs typeface="Times New Roman"/>
              </a:rPr>
              <a:t>that </a:t>
            </a:r>
            <a:r>
              <a:rPr sz="1100" spc="-10" dirty="0">
                <a:latin typeface="Times New Roman"/>
                <a:cs typeface="Times New Roman"/>
              </a:rPr>
              <a:t>he </a:t>
            </a:r>
            <a:r>
              <a:rPr sz="1100" dirty="0">
                <a:latin typeface="Times New Roman"/>
                <a:cs typeface="Times New Roman"/>
              </a:rPr>
              <a:t>can </a:t>
            </a:r>
            <a:r>
              <a:rPr sz="1100" spc="-5" dirty="0">
                <a:latin typeface="Times New Roman"/>
                <a:cs typeface="Times New Roman"/>
              </a:rPr>
              <a:t>get additional validity </a:t>
            </a:r>
            <a:r>
              <a:rPr sz="1100" dirty="0">
                <a:latin typeface="Times New Roman"/>
                <a:cs typeface="Times New Roman"/>
              </a:rPr>
              <a:t>period </a:t>
            </a:r>
            <a:r>
              <a:rPr sz="1100" spc="-5" dirty="0">
                <a:latin typeface="Times New Roman"/>
                <a:cs typeface="Times New Roman"/>
              </a:rPr>
              <a:t>as per the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rules.</a:t>
            </a:r>
            <a:endParaRPr sz="1100" dirty="0">
              <a:latin typeface="Times New Roman"/>
              <a:cs typeface="Times New Roman"/>
            </a:endParaRPr>
          </a:p>
          <a:p>
            <a:pPr marL="12700" marR="5715" algn="just">
              <a:lnSpc>
                <a:spcPct val="110600"/>
              </a:lnSpc>
              <a:spcBef>
                <a:spcPts val="990"/>
              </a:spcBef>
            </a:pP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transporter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generating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on </a:t>
            </a:r>
            <a:r>
              <a:rPr sz="1100" spc="-5" dirty="0">
                <a:latin typeface="Times New Roman"/>
                <a:cs typeface="Times New Roman"/>
              </a:rPr>
              <a:t>behalf </a:t>
            </a:r>
            <a:r>
              <a:rPr sz="1100" dirty="0">
                <a:latin typeface="Times New Roman"/>
                <a:cs typeface="Times New Roman"/>
              </a:rPr>
              <a:t>of the </a:t>
            </a:r>
            <a:r>
              <a:rPr sz="1100" spc="-5" dirty="0">
                <a:latin typeface="Times New Roman"/>
                <a:cs typeface="Times New Roman"/>
              </a:rPr>
              <a:t>consignor/consignee, then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complete  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entry </a:t>
            </a:r>
            <a:r>
              <a:rPr sz="1100" dirty="0">
                <a:latin typeface="Times New Roman"/>
                <a:cs typeface="Times New Roman"/>
              </a:rPr>
              <a:t>form </a:t>
            </a:r>
            <a:r>
              <a:rPr sz="1100" spc="-5" dirty="0">
                <a:latin typeface="Times New Roman"/>
                <a:cs typeface="Times New Roman"/>
              </a:rPr>
              <a:t>will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entered </a:t>
            </a:r>
            <a:r>
              <a:rPr sz="1100" dirty="0">
                <a:latin typeface="Times New Roman"/>
                <a:cs typeface="Times New Roman"/>
              </a:rPr>
              <a:t>by him to generate 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Bill. </a:t>
            </a:r>
            <a:r>
              <a:rPr sz="1100" spc="-5" dirty="0">
                <a:latin typeface="Times New Roman"/>
                <a:cs typeface="Times New Roman"/>
              </a:rPr>
              <a:t>Here, the </a:t>
            </a:r>
            <a:r>
              <a:rPr sz="1100" dirty="0">
                <a:latin typeface="Times New Roman"/>
                <a:cs typeface="Times New Roman"/>
              </a:rPr>
              <a:t>system allows </a:t>
            </a:r>
            <a:r>
              <a:rPr sz="1100" spc="-5" dirty="0">
                <a:latin typeface="Times New Roman"/>
                <a:cs typeface="Times New Roman"/>
              </a:rPr>
              <a:t>him 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both the consignor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consignee details </a:t>
            </a:r>
            <a:r>
              <a:rPr sz="1100" dirty="0">
                <a:latin typeface="Times New Roman"/>
                <a:cs typeface="Times New Roman"/>
              </a:rPr>
              <a:t>without </a:t>
            </a:r>
            <a:r>
              <a:rPr sz="1100" spc="-5" dirty="0">
                <a:latin typeface="Times New Roman"/>
                <a:cs typeface="Times New Roman"/>
              </a:rPr>
              <a:t>blocking </a:t>
            </a:r>
            <a:r>
              <a:rPr sz="1100" dirty="0">
                <a:latin typeface="Times New Roman"/>
                <a:cs typeface="Times New Roman"/>
              </a:rPr>
              <a:t>any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column.</a:t>
            </a:r>
            <a:endParaRPr sz="1100" dirty="0">
              <a:latin typeface="Times New Roman"/>
              <a:cs typeface="Times New Roman"/>
            </a:endParaRPr>
          </a:p>
          <a:p>
            <a:pPr marL="12700" marR="5715" algn="just">
              <a:lnSpc>
                <a:spcPct val="110500"/>
              </a:lnSpc>
              <a:spcBef>
                <a:spcPts val="990"/>
              </a:spcBef>
            </a:pPr>
            <a:r>
              <a:rPr sz="1100" spc="-5" dirty="0">
                <a:latin typeface="Times New Roman"/>
                <a:cs typeface="Times New Roman"/>
              </a:rPr>
              <a:t>Once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request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is submitted with Part-B </a:t>
            </a:r>
            <a:r>
              <a:rPr sz="1100" dirty="0">
                <a:latin typeface="Times New Roman"/>
                <a:cs typeface="Times New Roman"/>
              </a:rPr>
              <a:t>details, the system </a:t>
            </a:r>
            <a:r>
              <a:rPr sz="1100" spc="-5" dirty="0">
                <a:latin typeface="Times New Roman"/>
                <a:cs typeface="Times New Roman"/>
              </a:rPr>
              <a:t>validates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entered values 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pops </a:t>
            </a:r>
            <a:r>
              <a:rPr sz="1100" dirty="0">
                <a:latin typeface="Times New Roman"/>
                <a:cs typeface="Times New Roman"/>
              </a:rPr>
              <a:t>up </a:t>
            </a:r>
            <a:r>
              <a:rPr sz="1100" spc="-5" dirty="0">
                <a:latin typeface="Times New Roman"/>
                <a:cs typeface="Times New Roman"/>
              </a:rPr>
              <a:t>appropriate message if there is any </a:t>
            </a:r>
            <a:r>
              <a:rPr sz="1100" dirty="0">
                <a:latin typeface="Times New Roman"/>
                <a:cs typeface="Times New Roman"/>
              </a:rPr>
              <a:t>error. </a:t>
            </a:r>
            <a:r>
              <a:rPr sz="1100" spc="-5" dirty="0">
                <a:latin typeface="Times New Roman"/>
                <a:cs typeface="Times New Roman"/>
              </a:rPr>
              <a:t>Otherwise E-Way </a:t>
            </a:r>
            <a:r>
              <a:rPr sz="1100" dirty="0">
                <a:latin typeface="Times New Roman"/>
                <a:cs typeface="Times New Roman"/>
              </a:rPr>
              <a:t>Bill in </a:t>
            </a:r>
            <a:r>
              <a:rPr sz="1100" spc="-5" dirty="0">
                <a:latin typeface="Times New Roman"/>
                <a:cs typeface="Times New Roman"/>
              </a:rPr>
              <a:t>the EWB-01 form will  </a:t>
            </a:r>
            <a:r>
              <a:rPr sz="1100" dirty="0">
                <a:latin typeface="Times New Roman"/>
                <a:cs typeface="Times New Roman"/>
              </a:rPr>
              <a:t>be shown </a:t>
            </a:r>
            <a:r>
              <a:rPr sz="1100" spc="-5" dirty="0">
                <a:latin typeface="Times New Roman"/>
                <a:cs typeface="Times New Roman"/>
              </a:rPr>
              <a:t>with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unique 12 digit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number.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200"/>
              </a:lnSpc>
              <a:spcBef>
                <a:spcPts val="990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10" dirty="0">
                <a:latin typeface="Times New Roman"/>
                <a:cs typeface="Times New Roman"/>
              </a:rPr>
              <a:t>will </a:t>
            </a:r>
            <a:r>
              <a:rPr sz="1100" spc="-5" dirty="0">
                <a:latin typeface="Times New Roman"/>
                <a:cs typeface="Times New Roman"/>
              </a:rPr>
              <a:t>not </a:t>
            </a:r>
            <a:r>
              <a:rPr sz="1100" spc="-1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valid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movement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goods without the vehicle entry </a:t>
            </a:r>
            <a:r>
              <a:rPr sz="1100" dirty="0">
                <a:latin typeface="Times New Roman"/>
                <a:cs typeface="Times New Roman"/>
              </a:rPr>
              <a:t>in the </a:t>
            </a:r>
            <a:r>
              <a:rPr sz="1100" spc="-5" dirty="0">
                <a:latin typeface="Times New Roman"/>
                <a:cs typeface="Times New Roman"/>
              </a:rPr>
              <a:t>e-way  bill </a:t>
            </a:r>
            <a:r>
              <a:rPr sz="1100" spc="-10" dirty="0">
                <a:latin typeface="Times New Roman"/>
                <a:cs typeface="Times New Roman"/>
              </a:rPr>
              <a:t>form. </a:t>
            </a:r>
            <a:r>
              <a:rPr sz="1100" spc="-5" dirty="0">
                <a:latin typeface="Times New Roman"/>
                <a:cs typeface="Times New Roman"/>
              </a:rPr>
              <a:t>Once </a:t>
            </a:r>
            <a:r>
              <a:rPr sz="1100" dirty="0">
                <a:latin typeface="Times New Roman"/>
                <a:cs typeface="Times New Roman"/>
              </a:rPr>
              <a:t>the vehicle </a:t>
            </a:r>
            <a:r>
              <a:rPr sz="1100" spc="-5" dirty="0">
                <a:latin typeface="Times New Roman"/>
                <a:cs typeface="Times New Roman"/>
              </a:rPr>
              <a:t>number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entered,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system will </a:t>
            </a:r>
            <a:r>
              <a:rPr sz="1100" dirty="0">
                <a:latin typeface="Times New Roman"/>
                <a:cs typeface="Times New Roman"/>
              </a:rPr>
              <a:t>show </a:t>
            </a:r>
            <a:r>
              <a:rPr sz="1100" spc="-5" dirty="0">
                <a:latin typeface="Times New Roman"/>
                <a:cs typeface="Times New Roman"/>
              </a:rPr>
              <a:t>the validity </a:t>
            </a:r>
            <a:r>
              <a:rPr sz="1100" dirty="0">
                <a:latin typeface="Times New Roman"/>
                <a:cs typeface="Times New Roman"/>
              </a:rPr>
              <a:t>of 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bill. </a:t>
            </a:r>
            <a:r>
              <a:rPr sz="1100" spc="-5" dirty="0">
                <a:latin typeface="Times New Roman"/>
                <a:cs typeface="Times New Roman"/>
              </a:rPr>
              <a:t>This  indicates the 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get the goods moved </a:t>
            </a:r>
            <a:r>
              <a:rPr sz="1100" dirty="0">
                <a:latin typeface="Times New Roman"/>
                <a:cs typeface="Times New Roman"/>
              </a:rPr>
              <a:t>within </a:t>
            </a:r>
            <a:r>
              <a:rPr sz="1100" spc="-5" dirty="0">
                <a:latin typeface="Times New Roman"/>
                <a:cs typeface="Times New Roman"/>
              </a:rPr>
              <a:t>that valid date. The validity time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midnight </a:t>
            </a:r>
            <a:r>
              <a:rPr sz="1100" dirty="0">
                <a:latin typeface="Times New Roman"/>
                <a:cs typeface="Times New Roman"/>
              </a:rPr>
              <a:t>of the  </a:t>
            </a:r>
            <a:r>
              <a:rPr sz="1100" spc="-5" dirty="0">
                <a:latin typeface="Times New Roman"/>
                <a:cs typeface="Times New Roman"/>
              </a:rPr>
              <a:t>validity </a:t>
            </a:r>
            <a:r>
              <a:rPr sz="1100" dirty="0">
                <a:latin typeface="Times New Roman"/>
                <a:cs typeface="Times New Roman"/>
              </a:rPr>
              <a:t>date. </a:t>
            </a:r>
            <a:r>
              <a:rPr sz="1100" spc="-5" dirty="0">
                <a:latin typeface="Times New Roman"/>
                <a:cs typeface="Times New Roman"/>
              </a:rPr>
              <a:t>Otherwise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movement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goods </a:t>
            </a:r>
            <a:r>
              <a:rPr sz="1100" dirty="0">
                <a:latin typeface="Times New Roman"/>
                <a:cs typeface="Times New Roman"/>
              </a:rPr>
              <a:t>becomes </a:t>
            </a:r>
            <a:r>
              <a:rPr sz="1100" spc="-5" dirty="0">
                <a:latin typeface="Times New Roman"/>
                <a:cs typeface="Times New Roman"/>
              </a:rPr>
              <a:t>illegal.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can </a:t>
            </a:r>
            <a:r>
              <a:rPr sz="1100" dirty="0">
                <a:latin typeface="Times New Roman"/>
                <a:cs typeface="Times New Roman"/>
              </a:rPr>
              <a:t>take the print </a:t>
            </a:r>
            <a:r>
              <a:rPr sz="1100" spc="-5" dirty="0">
                <a:latin typeface="Times New Roman"/>
                <a:cs typeface="Times New Roman"/>
              </a:rPr>
              <a:t>out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 e-Way </a:t>
            </a:r>
            <a:r>
              <a:rPr sz="1100" dirty="0">
                <a:latin typeface="Times New Roman"/>
                <a:cs typeface="Times New Roman"/>
              </a:rPr>
              <a:t>Bill from </a:t>
            </a:r>
            <a:r>
              <a:rPr sz="1100" spc="-5" dirty="0">
                <a:latin typeface="Times New Roman"/>
                <a:cs typeface="Times New Roman"/>
              </a:rPr>
              <a:t>there. </a:t>
            </a:r>
            <a:endParaRPr sz="11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31619" y="1100327"/>
            <a:ext cx="4485132" cy="5103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90294" y="1158239"/>
            <a:ext cx="4314825" cy="49339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74419" y="1142364"/>
            <a:ext cx="4346575" cy="4965700"/>
          </a:xfrm>
          <a:custGeom>
            <a:avLst/>
            <a:gdLst/>
            <a:ahLst/>
            <a:cxnLst/>
            <a:rect l="l" t="t" r="r" b="b"/>
            <a:pathLst>
              <a:path w="4346575" h="4965700">
                <a:moveTo>
                  <a:pt x="0" y="4965700"/>
                </a:moveTo>
                <a:lnTo>
                  <a:pt x="4346575" y="4965700"/>
                </a:lnTo>
                <a:lnTo>
                  <a:pt x="4346575" y="0"/>
                </a:lnTo>
                <a:lnTo>
                  <a:pt x="0" y="0"/>
                </a:lnTo>
                <a:lnTo>
                  <a:pt x="0" y="4965700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9014" y="6767829"/>
            <a:ext cx="5505450" cy="2471420"/>
          </a:xfrm>
          <a:custGeom>
            <a:avLst/>
            <a:gdLst/>
            <a:ahLst/>
            <a:cxnLst/>
            <a:rect l="l" t="t" r="r" b="b"/>
            <a:pathLst>
              <a:path w="5505450" h="2471420">
                <a:moveTo>
                  <a:pt x="0" y="2471419"/>
                </a:moveTo>
                <a:lnTo>
                  <a:pt x="5505450" y="2471419"/>
                </a:lnTo>
                <a:lnTo>
                  <a:pt x="5505450" y="0"/>
                </a:lnTo>
                <a:lnTo>
                  <a:pt x="0" y="0"/>
                </a:lnTo>
                <a:lnTo>
                  <a:pt x="0" y="2471419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09014" y="6767829"/>
            <a:ext cx="5505450" cy="250914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36830" rIns="0" bIns="0" rtlCol="0">
            <a:spAutoFit/>
          </a:bodyPr>
          <a:lstStyle/>
          <a:p>
            <a:pPr marL="1412240">
              <a:lnSpc>
                <a:spcPct val="100000"/>
              </a:lnSpc>
              <a:spcBef>
                <a:spcPts val="290"/>
              </a:spcBef>
            </a:pPr>
            <a:r>
              <a:rPr sz="15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Tips for easy and </a:t>
            </a:r>
            <a:r>
              <a:rPr sz="15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quick generation </a:t>
            </a:r>
            <a:r>
              <a:rPr sz="1500" b="1" i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 </a:t>
            </a:r>
            <a:r>
              <a:rPr sz="15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e-way</a:t>
            </a:r>
            <a:r>
              <a:rPr sz="1500" b="1" i="1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bill</a:t>
            </a:r>
            <a:endParaRPr sz="1500" b="1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 dirty="0">
              <a:latin typeface="Times New Roman"/>
              <a:cs typeface="Times New Roman"/>
            </a:endParaRPr>
          </a:p>
          <a:p>
            <a:pPr marL="551815" indent="-228600">
              <a:lnSpc>
                <a:spcPct val="100000"/>
              </a:lnSpc>
              <a:buAutoNum type="arabicPeriod"/>
              <a:tabLst>
                <a:tab pos="551815" algn="l"/>
              </a:tabLst>
            </a:pPr>
            <a:r>
              <a:rPr sz="1100" spc="-5" dirty="0">
                <a:latin typeface="Times New Roman"/>
                <a:cs typeface="Times New Roman"/>
              </a:rPr>
              <a:t>Mandatory fields </a:t>
            </a:r>
            <a:r>
              <a:rPr sz="1100" dirty="0">
                <a:latin typeface="Times New Roman"/>
                <a:cs typeface="Times New Roman"/>
              </a:rPr>
              <a:t>are </a:t>
            </a:r>
            <a:r>
              <a:rPr sz="1100" spc="-5" dirty="0">
                <a:latin typeface="Times New Roman"/>
                <a:cs typeface="Times New Roman"/>
              </a:rPr>
              <a:t>indicated </a:t>
            </a:r>
            <a:r>
              <a:rPr sz="1100" dirty="0">
                <a:latin typeface="Times New Roman"/>
                <a:cs typeface="Times New Roman"/>
              </a:rPr>
              <a:t>by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.</a:t>
            </a:r>
          </a:p>
          <a:p>
            <a:pPr marL="551815" marR="86360" indent="-228600">
              <a:lnSpc>
                <a:spcPct val="120000"/>
              </a:lnSpc>
              <a:buAutoNum type="arabicPeriod"/>
              <a:tabLst>
                <a:tab pos="551815" algn="l"/>
                <a:tab pos="3429635" algn="l"/>
              </a:tabLst>
            </a:pPr>
            <a:r>
              <a:rPr sz="1100" spc="-5" dirty="0">
                <a:latin typeface="Times New Roman"/>
                <a:cs typeface="Times New Roman"/>
              </a:rPr>
              <a:t>Mandatory fields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10" dirty="0">
                <a:latin typeface="Times New Roman"/>
                <a:cs typeface="Times New Roman"/>
              </a:rPr>
              <a:t>GSTR-1 </a:t>
            </a:r>
            <a:r>
              <a:rPr sz="1100" dirty="0">
                <a:latin typeface="Times New Roman"/>
                <a:cs typeface="Times New Roman"/>
              </a:rPr>
              <a:t>are</a:t>
            </a:r>
            <a:r>
              <a:rPr sz="1100" spc="1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indicated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with	</a:t>
            </a:r>
            <a:r>
              <a:rPr sz="1100" dirty="0">
                <a:latin typeface="Times New Roman"/>
                <a:cs typeface="Times New Roman"/>
              </a:rPr>
              <a:t>. </a:t>
            </a:r>
            <a:r>
              <a:rPr sz="1100" spc="-10" dirty="0">
                <a:latin typeface="Times New Roman"/>
                <a:cs typeface="Times New Roman"/>
              </a:rPr>
              <a:t>It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advisable to enter these fields  </a:t>
            </a:r>
            <a:r>
              <a:rPr sz="1100" dirty="0">
                <a:latin typeface="Times New Roman"/>
                <a:cs typeface="Times New Roman"/>
              </a:rPr>
              <a:t>so </a:t>
            </a:r>
            <a:r>
              <a:rPr sz="1100" spc="-5" dirty="0">
                <a:latin typeface="Times New Roman"/>
                <a:cs typeface="Times New Roman"/>
              </a:rPr>
              <a:t>that automatically GSTR-1 </a:t>
            </a:r>
            <a:r>
              <a:rPr sz="1100" dirty="0">
                <a:latin typeface="Times New Roman"/>
                <a:cs typeface="Times New Roman"/>
              </a:rPr>
              <a:t>is prepared for </a:t>
            </a:r>
            <a:r>
              <a:rPr sz="1100" spc="-5" dirty="0">
                <a:latin typeface="Times New Roman"/>
                <a:cs typeface="Times New Roman"/>
              </a:rPr>
              <a:t>next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month.</a:t>
            </a:r>
            <a:endParaRPr sz="1100" dirty="0">
              <a:latin typeface="Times New Roman"/>
              <a:cs typeface="Times New Roman"/>
            </a:endParaRPr>
          </a:p>
          <a:p>
            <a:pPr marL="551815" marR="88900" indent="-228600">
              <a:lnSpc>
                <a:spcPct val="110000"/>
              </a:lnSpc>
              <a:spcBef>
                <a:spcPts val="135"/>
              </a:spcBef>
              <a:buAutoNum type="arabicPeriod"/>
              <a:tabLst>
                <a:tab pos="551815" algn="l"/>
              </a:tabLst>
            </a:pPr>
            <a:r>
              <a:rPr sz="1100" dirty="0">
                <a:latin typeface="Times New Roman"/>
                <a:cs typeface="Times New Roman"/>
              </a:rPr>
              <a:t>Please </a:t>
            </a:r>
            <a:r>
              <a:rPr sz="1100" spc="-5" dirty="0">
                <a:latin typeface="Times New Roman"/>
                <a:cs typeface="Times New Roman"/>
              </a:rPr>
              <a:t>ensure that you have the document details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goods, </a:t>
            </a:r>
            <a:r>
              <a:rPr sz="1100" dirty="0">
                <a:latin typeface="Times New Roman"/>
                <a:cs typeface="Times New Roman"/>
              </a:rPr>
              <a:t>to be </a:t>
            </a:r>
            <a:r>
              <a:rPr sz="1100" spc="-5" dirty="0">
                <a:latin typeface="Times New Roman"/>
                <a:cs typeface="Times New Roman"/>
              </a:rPr>
              <a:t>moved, </a:t>
            </a:r>
            <a:r>
              <a:rPr sz="1100" dirty="0">
                <a:latin typeface="Times New Roman"/>
                <a:cs typeface="Times New Roman"/>
              </a:rPr>
              <a:t>in hand  before </a:t>
            </a:r>
            <a:r>
              <a:rPr sz="1100" spc="-5" dirty="0">
                <a:latin typeface="Times New Roman"/>
                <a:cs typeface="Times New Roman"/>
              </a:rPr>
              <a:t>starting </a:t>
            </a:r>
            <a:r>
              <a:rPr sz="1100" dirty="0">
                <a:latin typeface="Times New Roman"/>
                <a:cs typeface="Times New Roman"/>
              </a:rPr>
              <a:t>the data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entry.</a:t>
            </a:r>
            <a:endParaRPr sz="1100" dirty="0">
              <a:latin typeface="Times New Roman"/>
              <a:cs typeface="Times New Roman"/>
            </a:endParaRPr>
          </a:p>
          <a:p>
            <a:pPr marL="551815" marR="86360" indent="-228600">
              <a:lnSpc>
                <a:spcPct val="110000"/>
              </a:lnSpc>
              <a:buAutoNum type="arabicPeriod"/>
              <a:tabLst>
                <a:tab pos="551815" algn="l"/>
              </a:tabLst>
            </a:pPr>
            <a:r>
              <a:rPr sz="1100" dirty="0">
                <a:latin typeface="Times New Roman"/>
                <a:cs typeface="Times New Roman"/>
              </a:rPr>
              <a:t>Please </a:t>
            </a:r>
            <a:r>
              <a:rPr sz="1100" spc="-5" dirty="0">
                <a:latin typeface="Times New Roman"/>
                <a:cs typeface="Times New Roman"/>
              </a:rPr>
              <a:t>ensure that you </a:t>
            </a:r>
            <a:r>
              <a:rPr sz="1100" spc="-10" dirty="0">
                <a:latin typeface="Times New Roman"/>
                <a:cs typeface="Times New Roman"/>
              </a:rPr>
              <a:t>have </a:t>
            </a:r>
            <a:r>
              <a:rPr sz="1100" dirty="0">
                <a:latin typeface="Times New Roman"/>
                <a:cs typeface="Times New Roman"/>
              </a:rPr>
              <a:t>vehicle </a:t>
            </a:r>
            <a:r>
              <a:rPr sz="1100" spc="-5" dirty="0">
                <a:latin typeface="Times New Roman"/>
                <a:cs typeface="Times New Roman"/>
              </a:rPr>
              <a:t>number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hand for </a:t>
            </a:r>
            <a:r>
              <a:rPr sz="1100" dirty="0">
                <a:latin typeface="Times New Roman"/>
                <a:cs typeface="Times New Roman"/>
              </a:rPr>
              <a:t>road and </a:t>
            </a:r>
            <a:r>
              <a:rPr sz="1100" spc="-5" dirty="0">
                <a:latin typeface="Times New Roman"/>
                <a:cs typeface="Times New Roman"/>
              </a:rPr>
              <a:t>transporter </a:t>
            </a:r>
            <a:r>
              <a:rPr sz="1100" dirty="0">
                <a:latin typeface="Times New Roman"/>
                <a:cs typeface="Times New Roman"/>
              </a:rPr>
              <a:t>id,  </a:t>
            </a:r>
            <a:r>
              <a:rPr sz="1100" spc="-5" dirty="0">
                <a:latin typeface="Times New Roman"/>
                <a:cs typeface="Times New Roman"/>
              </a:rPr>
              <a:t>document number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date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movement </a:t>
            </a:r>
            <a:r>
              <a:rPr sz="1100" dirty="0">
                <a:latin typeface="Times New Roman"/>
                <a:cs typeface="Times New Roman"/>
              </a:rPr>
              <a:t>by rail, </a:t>
            </a:r>
            <a:r>
              <a:rPr sz="1100" spc="-5" dirty="0">
                <a:latin typeface="Times New Roman"/>
                <a:cs typeface="Times New Roman"/>
              </a:rPr>
              <a:t>air, </a:t>
            </a:r>
            <a:r>
              <a:rPr sz="1100" dirty="0">
                <a:latin typeface="Times New Roman"/>
                <a:cs typeface="Times New Roman"/>
              </a:rPr>
              <a:t>or ship </a:t>
            </a:r>
            <a:r>
              <a:rPr sz="1100" spc="-5" dirty="0">
                <a:latin typeface="Times New Roman"/>
                <a:cs typeface="Times New Roman"/>
              </a:rPr>
              <a:t>before starting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data</a:t>
            </a:r>
          </a:p>
          <a:p>
            <a:pPr marL="551815">
              <a:lnSpc>
                <a:spcPct val="100000"/>
              </a:lnSpc>
              <a:spcBef>
                <a:spcPts val="140"/>
              </a:spcBef>
            </a:pPr>
            <a:r>
              <a:rPr sz="1100" spc="-5" dirty="0">
                <a:latin typeface="Times New Roman"/>
                <a:cs typeface="Times New Roman"/>
              </a:rPr>
              <a:t>entry.</a:t>
            </a:r>
            <a:endParaRPr sz="1100" dirty="0">
              <a:latin typeface="Times New Roman"/>
              <a:cs typeface="Times New Roman"/>
            </a:endParaRPr>
          </a:p>
          <a:p>
            <a:pPr marL="551815" marR="90170" indent="-228600">
              <a:lnSpc>
                <a:spcPts val="1450"/>
              </a:lnSpc>
              <a:spcBef>
                <a:spcPts val="75"/>
              </a:spcBef>
              <a:buAutoNum type="arabicPeriod" startAt="5"/>
              <a:tabLst>
                <a:tab pos="551815" algn="l"/>
              </a:tabLst>
            </a:pPr>
            <a:r>
              <a:rPr sz="1100" dirty="0">
                <a:latin typeface="Times New Roman"/>
                <a:cs typeface="Times New Roman"/>
              </a:rPr>
              <a:t>Please </a:t>
            </a:r>
            <a:r>
              <a:rPr sz="1100" spc="-5" dirty="0">
                <a:latin typeface="Times New Roman"/>
                <a:cs typeface="Times New Roman"/>
              </a:rPr>
              <a:t>ensure that your </a:t>
            </a:r>
            <a:r>
              <a:rPr sz="1100" dirty="0">
                <a:latin typeface="Times New Roman"/>
                <a:cs typeface="Times New Roman"/>
              </a:rPr>
              <a:t>regular </a:t>
            </a:r>
            <a:r>
              <a:rPr sz="1100" spc="-5" dirty="0">
                <a:latin typeface="Times New Roman"/>
                <a:cs typeface="Times New Roman"/>
              </a:rPr>
              <a:t>clients, </a:t>
            </a:r>
            <a:r>
              <a:rPr sz="1100" dirty="0">
                <a:latin typeface="Times New Roman"/>
                <a:cs typeface="Times New Roman"/>
              </a:rPr>
              <a:t>suppliers, </a:t>
            </a:r>
            <a:r>
              <a:rPr sz="1100" spc="-5" dirty="0">
                <a:latin typeface="Times New Roman"/>
                <a:cs typeface="Times New Roman"/>
              </a:rPr>
              <a:t>products and transporters details are  </a:t>
            </a:r>
            <a:r>
              <a:rPr sz="1100" dirty="0">
                <a:latin typeface="Times New Roman"/>
                <a:cs typeface="Times New Roman"/>
              </a:rPr>
              <a:t>entered in the </a:t>
            </a:r>
            <a:r>
              <a:rPr sz="1100" spc="-5" dirty="0">
                <a:latin typeface="Times New Roman"/>
                <a:cs typeface="Times New Roman"/>
              </a:rPr>
              <a:t>master’s option for easier, </a:t>
            </a:r>
            <a:r>
              <a:rPr sz="1100" dirty="0">
                <a:latin typeface="Times New Roman"/>
                <a:cs typeface="Times New Roman"/>
              </a:rPr>
              <a:t>quick and </a:t>
            </a:r>
            <a:r>
              <a:rPr sz="1100" spc="-5" dirty="0">
                <a:latin typeface="Times New Roman"/>
                <a:cs typeface="Times New Roman"/>
              </a:rPr>
              <a:t>accurate generation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e-way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bill.</a:t>
            </a:r>
          </a:p>
          <a:p>
            <a:pPr marL="551815" indent="-228600">
              <a:lnSpc>
                <a:spcPct val="100000"/>
              </a:lnSpc>
              <a:spcBef>
                <a:spcPts val="100"/>
              </a:spcBef>
              <a:buAutoNum type="arabicPeriod" startAt="5"/>
              <a:tabLst>
                <a:tab pos="551815" algn="l"/>
              </a:tabLst>
            </a:pPr>
            <a:r>
              <a:rPr sz="1100" spc="-85" dirty="0">
                <a:latin typeface="Arial"/>
                <a:cs typeface="Arial"/>
              </a:rPr>
              <a:t>Please </a:t>
            </a:r>
            <a:r>
              <a:rPr sz="1100" spc="-50" dirty="0">
                <a:latin typeface="Arial"/>
                <a:cs typeface="Arial"/>
              </a:rPr>
              <a:t>ensure </a:t>
            </a:r>
            <a:r>
              <a:rPr sz="1100" dirty="0">
                <a:latin typeface="Arial"/>
                <a:cs typeface="Arial"/>
              </a:rPr>
              <a:t>that </a:t>
            </a:r>
            <a:r>
              <a:rPr sz="1100" spc="-35" dirty="0">
                <a:latin typeface="Arial"/>
                <a:cs typeface="Arial"/>
              </a:rPr>
              <a:t>document number </a:t>
            </a:r>
            <a:r>
              <a:rPr sz="1100" spc="-55" dirty="0">
                <a:latin typeface="Arial"/>
                <a:cs typeface="Arial"/>
              </a:rPr>
              <a:t>is </a:t>
            </a:r>
            <a:r>
              <a:rPr sz="1100" spc="-25" dirty="0">
                <a:latin typeface="Arial"/>
                <a:cs typeface="Arial"/>
              </a:rPr>
              <a:t>entered </a:t>
            </a:r>
            <a:r>
              <a:rPr sz="1100" spc="5" dirty="0">
                <a:latin typeface="Arial"/>
                <a:cs typeface="Arial"/>
              </a:rPr>
              <a:t>with </a:t>
            </a:r>
            <a:r>
              <a:rPr sz="1100" spc="-40" dirty="0">
                <a:latin typeface="Arial"/>
                <a:cs typeface="Arial"/>
              </a:rPr>
              <a:t>alphanumeric </a:t>
            </a:r>
            <a:r>
              <a:rPr sz="1100" spc="-50" dirty="0">
                <a:latin typeface="Arial"/>
                <a:cs typeface="Arial"/>
              </a:rPr>
              <a:t>value</a:t>
            </a:r>
            <a:r>
              <a:rPr sz="1100" spc="165" dirty="0">
                <a:latin typeface="Arial"/>
                <a:cs typeface="Arial"/>
              </a:rPr>
              <a:t> </a:t>
            </a:r>
            <a:r>
              <a:rPr sz="1100" spc="-105" dirty="0">
                <a:latin typeface="Arial"/>
                <a:cs typeface="Arial"/>
              </a:rPr>
              <a:t>as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446145" y="7163689"/>
            <a:ext cx="94614" cy="94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306696" y="7336472"/>
            <a:ext cx="94614" cy="1229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02004" y="1054353"/>
            <a:ext cx="5761355" cy="1780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7825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5.2	Generate</a:t>
            </a:r>
            <a:r>
              <a:rPr sz="1400" b="1" spc="-10" dirty="0">
                <a:solidFill>
                  <a:srgbClr val="813C04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Bulk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6350">
              <a:lnSpc>
                <a:spcPct val="110000"/>
              </a:lnSpc>
            </a:pPr>
            <a:r>
              <a:rPr sz="1100" dirty="0">
                <a:latin typeface="Times New Roman"/>
                <a:cs typeface="Times New Roman"/>
              </a:rPr>
              <a:t>The system </a:t>
            </a:r>
            <a:r>
              <a:rPr sz="1100" spc="-5" dirty="0">
                <a:latin typeface="Times New Roman"/>
                <a:cs typeface="Times New Roman"/>
              </a:rPr>
              <a:t>enables the 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generate </a:t>
            </a:r>
            <a:r>
              <a:rPr sz="1100" dirty="0">
                <a:latin typeface="Times New Roman"/>
                <a:cs typeface="Times New Roman"/>
              </a:rPr>
              <a:t>bulk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bills. A </a:t>
            </a:r>
            <a:r>
              <a:rPr sz="1100" spc="-5" dirty="0">
                <a:latin typeface="Times New Roman"/>
                <a:cs typeface="Times New Roman"/>
              </a:rPr>
              <a:t>bulk 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is used when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user needs 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generate multiple e-Way Bills at </a:t>
            </a:r>
            <a:r>
              <a:rPr sz="1100" dirty="0">
                <a:latin typeface="Times New Roman"/>
                <a:cs typeface="Times New Roman"/>
              </a:rPr>
              <a:t>one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shot.</a:t>
            </a:r>
            <a:endParaRPr sz="1100">
              <a:latin typeface="Times New Roman"/>
              <a:cs typeface="Times New Roman"/>
            </a:endParaRPr>
          </a:p>
          <a:p>
            <a:pPr marL="12700" marR="5080">
              <a:lnSpc>
                <a:spcPct val="110900"/>
              </a:lnSpc>
              <a:spcBef>
                <a:spcPts val="985"/>
              </a:spcBef>
            </a:pP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generating </a:t>
            </a:r>
            <a:r>
              <a:rPr sz="1100" dirty="0">
                <a:latin typeface="Times New Roman"/>
                <a:cs typeface="Times New Roman"/>
              </a:rPr>
              <a:t>a Bulk e-Way Bill 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have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EWB bulk </a:t>
            </a:r>
            <a:r>
              <a:rPr sz="1100" dirty="0">
                <a:latin typeface="Times New Roman"/>
                <a:cs typeface="Times New Roman"/>
              </a:rPr>
              <a:t>convertor or </a:t>
            </a:r>
            <a:r>
              <a:rPr sz="1100" spc="-5" dirty="0">
                <a:latin typeface="Times New Roman"/>
                <a:cs typeface="Times New Roman"/>
              </a:rPr>
              <a:t>the excel file,  which helps the 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convert the multiple </a:t>
            </a:r>
            <a:r>
              <a:rPr sz="1100" dirty="0">
                <a:latin typeface="Times New Roman"/>
                <a:cs typeface="Times New Roman"/>
              </a:rPr>
              <a:t>e-Way </a:t>
            </a:r>
            <a:r>
              <a:rPr sz="1100" spc="-5" dirty="0">
                <a:latin typeface="Times New Roman"/>
                <a:cs typeface="Times New Roman"/>
              </a:rPr>
              <a:t>Bills excel file into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single JSON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file.</a:t>
            </a:r>
            <a:endParaRPr sz="1100">
              <a:latin typeface="Times New Roman"/>
              <a:cs typeface="Times New Roman"/>
            </a:endParaRPr>
          </a:p>
          <a:p>
            <a:pPr marL="12700" marR="5715">
              <a:lnSpc>
                <a:spcPct val="110000"/>
              </a:lnSpc>
              <a:spcBef>
                <a:spcPts val="994"/>
              </a:spcBef>
            </a:pP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generate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Bulk </a:t>
            </a:r>
            <a:r>
              <a:rPr sz="1100" dirty="0">
                <a:latin typeface="Times New Roman"/>
                <a:cs typeface="Times New Roman"/>
              </a:rPr>
              <a:t>e-Way </a:t>
            </a:r>
            <a:r>
              <a:rPr sz="1100" spc="-5" dirty="0">
                <a:latin typeface="Times New Roman"/>
                <a:cs typeface="Times New Roman"/>
              </a:rPr>
              <a:t>Bill, 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select the sub option </a:t>
            </a:r>
            <a:r>
              <a:rPr sz="1100" dirty="0">
                <a:latin typeface="Times New Roman"/>
                <a:cs typeface="Times New Roman"/>
              </a:rPr>
              <a:t>‘Generate </a:t>
            </a:r>
            <a:r>
              <a:rPr sz="1100" spc="-10" dirty="0">
                <a:latin typeface="Times New Roman"/>
                <a:cs typeface="Times New Roman"/>
              </a:rPr>
              <a:t>Bulk’ </a:t>
            </a:r>
            <a:r>
              <a:rPr sz="1100" dirty="0">
                <a:latin typeface="Times New Roman"/>
                <a:cs typeface="Times New Roman"/>
              </a:rPr>
              <a:t>under </a:t>
            </a:r>
            <a:r>
              <a:rPr sz="1100" spc="-5" dirty="0">
                <a:latin typeface="Times New Roman"/>
                <a:cs typeface="Times New Roman"/>
              </a:rPr>
              <a:t>the option  ‘e-Waybill’.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following screen will </a:t>
            </a:r>
            <a:r>
              <a:rPr sz="1100" dirty="0">
                <a:latin typeface="Times New Roman"/>
                <a:cs typeface="Times New Roman"/>
              </a:rPr>
              <a:t>be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displayed.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2004" y="4974716"/>
            <a:ext cx="5759450" cy="6945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000"/>
              </a:lnSpc>
              <a:spcBef>
                <a:spcPts val="5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has to choose </a:t>
            </a:r>
            <a:r>
              <a:rPr sz="1100" spc="-5" dirty="0">
                <a:latin typeface="Times New Roman"/>
                <a:cs typeface="Times New Roman"/>
              </a:rPr>
              <a:t>file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select the </a:t>
            </a:r>
            <a:r>
              <a:rPr sz="1100" dirty="0">
                <a:latin typeface="Times New Roman"/>
                <a:cs typeface="Times New Roman"/>
              </a:rPr>
              <a:t>JSON to be </a:t>
            </a:r>
            <a:r>
              <a:rPr sz="1100" spc="-5" dirty="0">
                <a:latin typeface="Times New Roman"/>
                <a:cs typeface="Times New Roman"/>
              </a:rPr>
              <a:t>uploaded (maximum allowed file size for upload  </a:t>
            </a:r>
            <a:r>
              <a:rPr sz="1100" dirty="0">
                <a:latin typeface="Times New Roman"/>
                <a:cs typeface="Times New Roman"/>
              </a:rPr>
              <a:t>is 5 </a:t>
            </a:r>
            <a:r>
              <a:rPr sz="1100" spc="-5" dirty="0">
                <a:latin typeface="Times New Roman"/>
                <a:cs typeface="Times New Roman"/>
              </a:rPr>
              <a:t>MB). Once </a:t>
            </a:r>
            <a:r>
              <a:rPr sz="1100" dirty="0">
                <a:latin typeface="Times New Roman"/>
                <a:cs typeface="Times New Roman"/>
              </a:rPr>
              <a:t>a JSON </a:t>
            </a:r>
            <a:r>
              <a:rPr sz="1100" spc="-5" dirty="0">
                <a:latin typeface="Times New Roman"/>
                <a:cs typeface="Times New Roman"/>
              </a:rPr>
              <a:t>file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from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user’s </a:t>
            </a:r>
            <a:r>
              <a:rPr sz="1100" spc="-10" dirty="0">
                <a:latin typeface="Times New Roman"/>
                <a:cs typeface="Times New Roman"/>
              </a:rPr>
              <a:t>system,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upload the same </a:t>
            </a:r>
            <a:r>
              <a:rPr sz="1100" dirty="0">
                <a:latin typeface="Times New Roman"/>
                <a:cs typeface="Times New Roman"/>
              </a:rPr>
              <a:t>JSON </a:t>
            </a:r>
            <a:r>
              <a:rPr sz="1100" spc="-5" dirty="0">
                <a:latin typeface="Times New Roman"/>
                <a:cs typeface="Times New Roman"/>
              </a:rPr>
              <a:t>file </a:t>
            </a:r>
            <a:r>
              <a:rPr sz="1100" dirty="0">
                <a:latin typeface="Times New Roman"/>
                <a:cs typeface="Times New Roman"/>
              </a:rPr>
              <a:t>in  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portal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can </a:t>
            </a:r>
            <a:r>
              <a:rPr sz="1100" dirty="0">
                <a:latin typeface="Times New Roman"/>
                <a:cs typeface="Times New Roman"/>
              </a:rPr>
              <a:t>use the </a:t>
            </a:r>
            <a:r>
              <a:rPr sz="1100" spc="-5" dirty="0">
                <a:latin typeface="Times New Roman"/>
                <a:cs typeface="Times New Roman"/>
              </a:rPr>
              <a:t>file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generate bulk e-Way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02004" y="7649717"/>
            <a:ext cx="5760085" cy="100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12700" marR="5715">
              <a:lnSpc>
                <a:spcPct val="110000"/>
              </a:lnSpc>
            </a:pPr>
            <a:r>
              <a:rPr sz="1100" spc="-5" dirty="0">
                <a:latin typeface="Times New Roman"/>
                <a:cs typeface="Times New Roman"/>
              </a:rPr>
              <a:t>After processing </a:t>
            </a:r>
            <a:r>
              <a:rPr sz="1100" dirty="0">
                <a:latin typeface="Times New Roman"/>
                <a:cs typeface="Times New Roman"/>
              </a:rPr>
              <a:t>the JSON </a:t>
            </a:r>
            <a:r>
              <a:rPr sz="1100" spc="-5" dirty="0">
                <a:latin typeface="Times New Roman"/>
                <a:cs typeface="Times New Roman"/>
              </a:rPr>
              <a:t>file, the </a:t>
            </a:r>
            <a:r>
              <a:rPr sz="1100" dirty="0">
                <a:latin typeface="Times New Roman"/>
                <a:cs typeface="Times New Roman"/>
              </a:rPr>
              <a:t>system </a:t>
            </a:r>
            <a:r>
              <a:rPr sz="1100" spc="-5" dirty="0">
                <a:latin typeface="Times New Roman"/>
                <a:cs typeface="Times New Roman"/>
              </a:rPr>
              <a:t>generates </a:t>
            </a:r>
            <a:r>
              <a:rPr sz="1100" dirty="0">
                <a:latin typeface="Times New Roman"/>
                <a:cs typeface="Times New Roman"/>
              </a:rPr>
              <a:t>the E-Way </a:t>
            </a:r>
            <a:r>
              <a:rPr sz="1100" spc="-5" dirty="0">
                <a:latin typeface="Times New Roman"/>
                <a:cs typeface="Times New Roman"/>
              </a:rPr>
              <a:t>Bills and shows the </a:t>
            </a:r>
            <a:r>
              <a:rPr sz="1100" dirty="0">
                <a:latin typeface="Times New Roman"/>
                <a:cs typeface="Times New Roman"/>
              </a:rPr>
              <a:t>EWB </a:t>
            </a:r>
            <a:r>
              <a:rPr sz="1100" spc="-5" dirty="0">
                <a:latin typeface="Times New Roman"/>
                <a:cs typeface="Times New Roman"/>
              </a:rPr>
              <a:t>for each  </a:t>
            </a:r>
            <a:r>
              <a:rPr sz="1100" dirty="0">
                <a:latin typeface="Times New Roman"/>
                <a:cs typeface="Times New Roman"/>
              </a:rPr>
              <a:t>request.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spc="-5" dirty="0">
                <a:latin typeface="Times New Roman"/>
                <a:cs typeface="Times New Roman"/>
              </a:rPr>
              <a:t>it </a:t>
            </a:r>
            <a:r>
              <a:rPr sz="1100" dirty="0">
                <a:latin typeface="Times New Roman"/>
                <a:cs typeface="Times New Roman"/>
              </a:rPr>
              <a:t>is not </a:t>
            </a:r>
            <a:r>
              <a:rPr sz="1100" spc="-5" dirty="0">
                <a:latin typeface="Times New Roman"/>
                <a:cs typeface="Times New Roman"/>
              </a:rPr>
              <a:t>possible </a:t>
            </a:r>
            <a:r>
              <a:rPr sz="1100" dirty="0">
                <a:latin typeface="Times New Roman"/>
                <a:cs typeface="Times New Roman"/>
              </a:rPr>
              <a:t>it </a:t>
            </a:r>
            <a:r>
              <a:rPr sz="1100" spc="-10" dirty="0">
                <a:latin typeface="Times New Roman"/>
                <a:cs typeface="Times New Roman"/>
              </a:rPr>
              <a:t>will </a:t>
            </a:r>
            <a:r>
              <a:rPr sz="1100" dirty="0">
                <a:latin typeface="Times New Roman"/>
                <a:cs typeface="Times New Roman"/>
              </a:rPr>
              <a:t>show the error for </a:t>
            </a:r>
            <a:r>
              <a:rPr sz="1100" spc="-5" dirty="0">
                <a:latin typeface="Times New Roman"/>
                <a:cs typeface="Times New Roman"/>
              </a:rPr>
              <a:t>each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request.</a:t>
            </a:r>
            <a:endParaRPr sz="1100" dirty="0">
              <a:latin typeface="Times New Roman"/>
              <a:cs typeface="Times New Roman"/>
            </a:endParaRPr>
          </a:p>
          <a:p>
            <a:pPr marL="12700" marR="5080">
              <a:lnSpc>
                <a:spcPct val="110000"/>
              </a:lnSpc>
              <a:spcBef>
                <a:spcPts val="1010"/>
              </a:spcBef>
            </a:pPr>
            <a:r>
              <a:rPr sz="1100" spc="-5" dirty="0">
                <a:latin typeface="Times New Roman"/>
                <a:cs typeface="Times New Roman"/>
              </a:rPr>
              <a:t>Note: Please refer </a:t>
            </a:r>
            <a:r>
              <a:rPr sz="1100" dirty="0">
                <a:latin typeface="Times New Roman"/>
                <a:cs typeface="Times New Roman"/>
              </a:rPr>
              <a:t>Bulk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generation manual for detailed information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procedure to  generate the bulk e-Way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Bills.</a:t>
            </a:r>
          </a:p>
        </p:txBody>
      </p:sp>
      <p:sp>
        <p:nvSpPr>
          <p:cNvPr id="9" name="object 9"/>
          <p:cNvSpPr/>
          <p:nvPr/>
        </p:nvSpPr>
        <p:spPr>
          <a:xfrm>
            <a:off x="932688" y="2997707"/>
            <a:ext cx="5897879" cy="18181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90600" y="3055619"/>
            <a:ext cx="5727700" cy="16478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4725" y="3039744"/>
            <a:ext cx="5759450" cy="1679575"/>
          </a:xfrm>
          <a:custGeom>
            <a:avLst/>
            <a:gdLst/>
            <a:ahLst/>
            <a:cxnLst/>
            <a:rect l="l" t="t" r="r" b="b"/>
            <a:pathLst>
              <a:path w="5759450" h="1679575">
                <a:moveTo>
                  <a:pt x="0" y="1679574"/>
                </a:moveTo>
                <a:lnTo>
                  <a:pt x="5759450" y="1679574"/>
                </a:lnTo>
                <a:lnTo>
                  <a:pt x="5759450" y="0"/>
                </a:lnTo>
                <a:lnTo>
                  <a:pt x="0" y="0"/>
                </a:lnTo>
                <a:lnTo>
                  <a:pt x="0" y="1679574"/>
                </a:lnTo>
                <a:close/>
              </a:path>
            </a:pathLst>
          </a:custGeom>
          <a:ln w="31749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0788" y="5974079"/>
            <a:ext cx="5614416" cy="16703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28382" y="6033007"/>
            <a:ext cx="5444871" cy="149923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12507" y="6017132"/>
            <a:ext cx="5476875" cy="1530985"/>
          </a:xfrm>
          <a:custGeom>
            <a:avLst/>
            <a:gdLst/>
            <a:ahLst/>
            <a:cxnLst/>
            <a:rect l="l" t="t" r="r" b="b"/>
            <a:pathLst>
              <a:path w="5476875" h="1530984">
                <a:moveTo>
                  <a:pt x="0" y="1530984"/>
                </a:moveTo>
                <a:lnTo>
                  <a:pt x="5476621" y="1530984"/>
                </a:lnTo>
                <a:lnTo>
                  <a:pt x="5476621" y="0"/>
                </a:lnTo>
                <a:lnTo>
                  <a:pt x="0" y="0"/>
                </a:lnTo>
                <a:lnTo>
                  <a:pt x="0" y="1530984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004" y="682561"/>
            <a:ext cx="5761355" cy="2573020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0014" algn="ctr">
              <a:lnSpc>
                <a:spcPct val="100000"/>
              </a:lnSpc>
              <a:spcBef>
                <a:spcPts val="81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377825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5.3	Update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Part B/Vehicle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6350" algn="just">
              <a:lnSpc>
                <a:spcPct val="110000"/>
              </a:lnSpc>
            </a:pPr>
            <a:r>
              <a:rPr sz="1100" spc="-5" dirty="0">
                <a:latin typeface="Times New Roman"/>
                <a:cs typeface="Times New Roman"/>
              </a:rPr>
              <a:t>This option </a:t>
            </a:r>
            <a:r>
              <a:rPr sz="1100" dirty="0">
                <a:latin typeface="Times New Roman"/>
                <a:cs typeface="Times New Roman"/>
              </a:rPr>
              <a:t>can </a:t>
            </a:r>
            <a:r>
              <a:rPr sz="1100" spc="-1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used </a:t>
            </a:r>
            <a:r>
              <a:rPr sz="1100" dirty="0">
                <a:latin typeface="Times New Roman"/>
                <a:cs typeface="Times New Roman"/>
              </a:rPr>
              <a:t>to update the </a:t>
            </a:r>
            <a:r>
              <a:rPr sz="1100" spc="-5" dirty="0">
                <a:latin typeface="Times New Roman"/>
                <a:cs typeface="Times New Roman"/>
              </a:rPr>
              <a:t>vehicle number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e-Way </a:t>
            </a:r>
            <a:r>
              <a:rPr sz="1100" dirty="0">
                <a:latin typeface="Times New Roman"/>
                <a:cs typeface="Times New Roman"/>
              </a:rPr>
              <a:t>Bill, </a:t>
            </a:r>
            <a:r>
              <a:rPr sz="1100" spc="-5" dirty="0">
                <a:latin typeface="Times New Roman"/>
                <a:cs typeface="Times New Roman"/>
              </a:rPr>
              <a:t>if it has </a:t>
            </a:r>
            <a:r>
              <a:rPr sz="1100" dirty="0">
                <a:latin typeface="Times New Roman"/>
                <a:cs typeface="Times New Roman"/>
              </a:rPr>
              <a:t>not </a:t>
            </a:r>
            <a:r>
              <a:rPr sz="1100" spc="-5" dirty="0">
                <a:latin typeface="Times New Roman"/>
                <a:cs typeface="Times New Roman"/>
              </a:rPr>
              <a:t>been entered  while generating e-Way </a:t>
            </a:r>
            <a:r>
              <a:rPr sz="1100" dirty="0">
                <a:latin typeface="Times New Roman"/>
                <a:cs typeface="Times New Roman"/>
              </a:rPr>
              <a:t>Bill or </a:t>
            </a:r>
            <a:r>
              <a:rPr sz="1100" spc="-5" dirty="0">
                <a:latin typeface="Times New Roman"/>
                <a:cs typeface="Times New Roman"/>
              </a:rPr>
              <a:t>vehicle has been changed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moved goods </a:t>
            </a:r>
            <a:r>
              <a:rPr sz="1100" dirty="0">
                <a:latin typeface="Times New Roman"/>
                <a:cs typeface="Times New Roman"/>
              </a:rPr>
              <a:t>because of </a:t>
            </a:r>
            <a:r>
              <a:rPr sz="1100" spc="-5" dirty="0">
                <a:latin typeface="Times New Roman"/>
                <a:cs typeface="Times New Roman"/>
              </a:rPr>
              <a:t>various reasons  like transit movement, </a:t>
            </a:r>
            <a:r>
              <a:rPr sz="1100" dirty="0">
                <a:latin typeface="Times New Roman"/>
                <a:cs typeface="Times New Roman"/>
              </a:rPr>
              <a:t>vehicle </a:t>
            </a:r>
            <a:r>
              <a:rPr sz="1100" spc="-5" dirty="0">
                <a:latin typeface="Times New Roman"/>
                <a:cs typeface="Times New Roman"/>
              </a:rPr>
              <a:t>breakdown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etc.</a:t>
            </a: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2700" marR="8255" algn="just">
              <a:lnSpc>
                <a:spcPct val="110900"/>
              </a:lnSpc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present transporter is enabled </a:t>
            </a:r>
            <a:r>
              <a:rPr sz="1100" dirty="0">
                <a:latin typeface="Times New Roman"/>
                <a:cs typeface="Times New Roman"/>
              </a:rPr>
              <a:t>to update the </a:t>
            </a:r>
            <a:r>
              <a:rPr sz="1100" spc="-5" dirty="0">
                <a:latin typeface="Times New Roman"/>
                <a:cs typeface="Times New Roman"/>
              </a:rPr>
              <a:t>Part-B.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transporter has not </a:t>
            </a:r>
            <a:r>
              <a:rPr sz="1100" dirty="0">
                <a:latin typeface="Times New Roman"/>
                <a:cs typeface="Times New Roman"/>
              </a:rPr>
              <a:t>been </a:t>
            </a:r>
            <a:r>
              <a:rPr sz="1100" spc="-5" dirty="0">
                <a:latin typeface="Times New Roman"/>
                <a:cs typeface="Times New Roman"/>
              </a:rPr>
              <a:t>assigned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the  e-way </a:t>
            </a:r>
            <a:r>
              <a:rPr sz="1100" dirty="0">
                <a:latin typeface="Times New Roman"/>
                <a:cs typeface="Times New Roman"/>
              </a:rPr>
              <a:t>bill, the </a:t>
            </a:r>
            <a:r>
              <a:rPr sz="1100" spc="-5" dirty="0">
                <a:latin typeface="Times New Roman"/>
                <a:cs typeface="Times New Roman"/>
              </a:rPr>
              <a:t>generator can </a:t>
            </a:r>
            <a:r>
              <a:rPr sz="1100" dirty="0">
                <a:latin typeface="Times New Roman"/>
                <a:cs typeface="Times New Roman"/>
              </a:rPr>
              <a:t>update </a:t>
            </a:r>
            <a:r>
              <a:rPr sz="1100" spc="-5" dirty="0">
                <a:latin typeface="Times New Roman"/>
                <a:cs typeface="Times New Roman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Part-B.</a:t>
            </a: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600"/>
              </a:lnSpc>
            </a:pPr>
            <a:r>
              <a:rPr sz="1100" dirty="0">
                <a:latin typeface="Times New Roman"/>
                <a:cs typeface="Times New Roman"/>
              </a:rPr>
              <a:t>When </a:t>
            </a:r>
            <a:r>
              <a:rPr sz="1100" spc="-5" dirty="0">
                <a:latin typeface="Times New Roman"/>
                <a:cs typeface="Times New Roman"/>
              </a:rPr>
              <a:t>the user selects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‘Update Vehicle </a:t>
            </a:r>
            <a:r>
              <a:rPr sz="1100" spc="-10" dirty="0">
                <a:latin typeface="Times New Roman"/>
                <a:cs typeface="Times New Roman"/>
              </a:rPr>
              <a:t>No’ </a:t>
            </a:r>
            <a:r>
              <a:rPr sz="1100" dirty="0">
                <a:latin typeface="Times New Roman"/>
                <a:cs typeface="Times New Roman"/>
              </a:rPr>
              <a:t>sub-option </a:t>
            </a:r>
            <a:r>
              <a:rPr sz="1100" spc="-5" dirty="0">
                <a:latin typeface="Times New Roman"/>
                <a:cs typeface="Times New Roman"/>
              </a:rPr>
              <a:t>under ‘e-Waybill’ option,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following  </a:t>
            </a:r>
            <a:r>
              <a:rPr sz="1100" dirty="0">
                <a:latin typeface="Times New Roman"/>
                <a:cs typeface="Times New Roman"/>
              </a:rPr>
              <a:t>screen </a:t>
            </a:r>
            <a:r>
              <a:rPr sz="1100" spc="-10" dirty="0">
                <a:latin typeface="Times New Roman"/>
                <a:cs typeface="Times New Roman"/>
              </a:rPr>
              <a:t>will be </a:t>
            </a:r>
            <a:r>
              <a:rPr sz="1100" spc="-5" dirty="0">
                <a:latin typeface="Times New Roman"/>
                <a:cs typeface="Times New Roman"/>
              </a:rPr>
              <a:t>displayed.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this form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check </a:t>
            </a:r>
            <a:r>
              <a:rPr sz="1100" dirty="0">
                <a:latin typeface="Times New Roman"/>
                <a:cs typeface="Times New Roman"/>
              </a:rPr>
              <a:t>at </a:t>
            </a:r>
            <a:r>
              <a:rPr sz="1100" spc="-5" dirty="0">
                <a:latin typeface="Times New Roman"/>
                <a:cs typeface="Times New Roman"/>
              </a:rPr>
              <a:t>least </a:t>
            </a:r>
            <a:r>
              <a:rPr sz="1100" dirty="0">
                <a:latin typeface="Times New Roman"/>
                <a:cs typeface="Times New Roman"/>
              </a:rPr>
              <a:t>one </a:t>
            </a:r>
            <a:r>
              <a:rPr sz="1100" spc="-5" dirty="0">
                <a:latin typeface="Times New Roman"/>
                <a:cs typeface="Times New Roman"/>
              </a:rPr>
              <a:t>option 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No/  Generated Date/Generator GSTIN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accordingly.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2004" y="5134736"/>
            <a:ext cx="5760085" cy="5579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0000"/>
              </a:lnSpc>
              <a:spcBef>
                <a:spcPts val="5"/>
              </a:spcBef>
            </a:pPr>
            <a:r>
              <a:rPr sz="1100" spc="-5" dirty="0">
                <a:latin typeface="Times New Roman"/>
                <a:cs typeface="Times New Roman"/>
              </a:rPr>
              <a:t>After entering </a:t>
            </a:r>
            <a:r>
              <a:rPr sz="1100" dirty="0">
                <a:latin typeface="Times New Roman"/>
                <a:cs typeface="Times New Roman"/>
              </a:rPr>
              <a:t>the corresponding parameter, the </a:t>
            </a:r>
            <a:r>
              <a:rPr sz="1100" spc="-5" dirty="0">
                <a:latin typeface="Times New Roman"/>
                <a:cs typeface="Times New Roman"/>
              </a:rPr>
              <a:t>system will </a:t>
            </a:r>
            <a:r>
              <a:rPr sz="1100" dirty="0">
                <a:latin typeface="Times New Roman"/>
                <a:cs typeface="Times New Roman"/>
              </a:rPr>
              <a:t>show the </a:t>
            </a:r>
            <a:r>
              <a:rPr sz="1100" spc="-5" dirty="0">
                <a:latin typeface="Times New Roman"/>
                <a:cs typeface="Times New Roman"/>
              </a:rPr>
              <a:t>list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related E-way </a:t>
            </a:r>
            <a:r>
              <a:rPr sz="1100" dirty="0">
                <a:latin typeface="Times New Roman"/>
                <a:cs typeface="Times New Roman"/>
              </a:rPr>
              <a:t>bills </a:t>
            </a:r>
            <a:r>
              <a:rPr sz="1100" spc="-10" dirty="0">
                <a:latin typeface="Times New Roman"/>
                <a:cs typeface="Times New Roman"/>
              </a:rPr>
              <a:t>for  </a:t>
            </a:r>
            <a:r>
              <a:rPr sz="1100" dirty="0">
                <a:latin typeface="Times New Roman"/>
                <a:cs typeface="Times New Roman"/>
              </a:rPr>
              <a:t>those </a:t>
            </a:r>
            <a:r>
              <a:rPr sz="1100" spc="-5" dirty="0">
                <a:latin typeface="Times New Roman"/>
                <a:cs typeface="Times New Roman"/>
              </a:rPr>
              <a:t>parameters. Here, the user will click </a:t>
            </a:r>
            <a:r>
              <a:rPr sz="1100" dirty="0">
                <a:latin typeface="Times New Roman"/>
                <a:cs typeface="Times New Roman"/>
              </a:rPr>
              <a:t>on the </a:t>
            </a:r>
            <a:r>
              <a:rPr sz="1100" spc="-5" dirty="0">
                <a:latin typeface="Times New Roman"/>
                <a:cs typeface="Times New Roman"/>
              </a:rPr>
              <a:t>select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the corresponding </a:t>
            </a:r>
            <a:r>
              <a:rPr sz="1100" dirty="0">
                <a:latin typeface="Times New Roman"/>
                <a:cs typeface="Times New Roman"/>
              </a:rPr>
              <a:t>e-way bill </a:t>
            </a:r>
            <a:r>
              <a:rPr sz="1100" spc="-5" dirty="0">
                <a:latin typeface="Times New Roman"/>
                <a:cs typeface="Times New Roman"/>
              </a:rPr>
              <a:t>for the  </a:t>
            </a:r>
            <a:r>
              <a:rPr sz="1100" dirty="0">
                <a:latin typeface="Times New Roman"/>
                <a:cs typeface="Times New Roman"/>
              </a:rPr>
              <a:t>vehicle update. </a:t>
            </a:r>
            <a:r>
              <a:rPr sz="1100" spc="-5" dirty="0">
                <a:latin typeface="Times New Roman"/>
                <a:cs typeface="Times New Roman"/>
              </a:rPr>
              <a:t>Next,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will </a:t>
            </a:r>
            <a:r>
              <a:rPr sz="1100" spc="-1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redirected </a:t>
            </a:r>
            <a:r>
              <a:rPr sz="1100" dirty="0">
                <a:latin typeface="Times New Roman"/>
                <a:cs typeface="Times New Roman"/>
              </a:rPr>
              <a:t>to the </a:t>
            </a:r>
            <a:r>
              <a:rPr sz="1100" spc="-5" dirty="0">
                <a:latin typeface="Times New Roman"/>
                <a:cs typeface="Times New Roman"/>
              </a:rPr>
              <a:t>following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form.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32688" y="3442715"/>
            <a:ext cx="5899404" cy="1551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90600" y="3501263"/>
            <a:ext cx="5729351" cy="13804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4725" y="3485388"/>
            <a:ext cx="5761355" cy="1412240"/>
          </a:xfrm>
          <a:custGeom>
            <a:avLst/>
            <a:gdLst/>
            <a:ahLst/>
            <a:cxnLst/>
            <a:rect l="l" t="t" r="r" b="b"/>
            <a:pathLst>
              <a:path w="5761355" h="1412239">
                <a:moveTo>
                  <a:pt x="0" y="1412239"/>
                </a:moveTo>
                <a:lnTo>
                  <a:pt x="5761101" y="1412239"/>
                </a:lnTo>
                <a:lnTo>
                  <a:pt x="5761101" y="0"/>
                </a:lnTo>
                <a:lnTo>
                  <a:pt x="0" y="0"/>
                </a:lnTo>
                <a:lnTo>
                  <a:pt x="0" y="1412239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32688" y="6007607"/>
            <a:ext cx="5894832" cy="37703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90600" y="6065875"/>
            <a:ext cx="5724525" cy="36004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4725" y="6050000"/>
            <a:ext cx="5756275" cy="3632200"/>
          </a:xfrm>
          <a:custGeom>
            <a:avLst/>
            <a:gdLst/>
            <a:ahLst/>
            <a:cxnLst/>
            <a:rect l="l" t="t" r="r" b="b"/>
            <a:pathLst>
              <a:path w="5756275" h="3632200">
                <a:moveTo>
                  <a:pt x="0" y="3632200"/>
                </a:moveTo>
                <a:lnTo>
                  <a:pt x="5756275" y="3632200"/>
                </a:lnTo>
                <a:lnTo>
                  <a:pt x="5756275" y="0"/>
                </a:lnTo>
                <a:lnTo>
                  <a:pt x="0" y="0"/>
                </a:lnTo>
                <a:lnTo>
                  <a:pt x="0" y="3632200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004" y="772159"/>
            <a:ext cx="5761355" cy="3075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algn="ctr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12700" marR="6350" algn="just">
              <a:lnSpc>
                <a:spcPts val="1450"/>
              </a:lnSpc>
              <a:spcBef>
                <a:spcPts val="30"/>
              </a:spcBef>
            </a:pPr>
            <a:endParaRPr lang="en-US" sz="1100" dirty="0">
              <a:latin typeface="Times New Roman"/>
              <a:cs typeface="Times New Roman"/>
            </a:endParaRPr>
          </a:p>
          <a:p>
            <a:pPr marL="12700" marR="6350" algn="just">
              <a:lnSpc>
                <a:spcPts val="1450"/>
              </a:lnSpc>
              <a:spcBef>
                <a:spcPts val="30"/>
              </a:spcBef>
            </a:pPr>
            <a:endParaRPr lang="en-GB" sz="1100" dirty="0">
              <a:latin typeface="Times New Roman"/>
              <a:cs typeface="Times New Roman"/>
            </a:endParaRPr>
          </a:p>
          <a:p>
            <a:pPr marL="12700" marR="6350" algn="just">
              <a:lnSpc>
                <a:spcPts val="1450"/>
              </a:lnSpc>
              <a:spcBef>
                <a:spcPts val="30"/>
              </a:spcBef>
            </a:pPr>
            <a:r>
              <a:rPr sz="1100" dirty="0">
                <a:latin typeface="Times New Roman"/>
                <a:cs typeface="Times New Roman"/>
              </a:rPr>
              <a:t>Before </a:t>
            </a:r>
            <a:r>
              <a:rPr sz="1100" spc="-5" dirty="0">
                <a:latin typeface="Times New Roman"/>
                <a:cs typeface="Times New Roman"/>
              </a:rPr>
              <a:t>going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updating </a:t>
            </a:r>
            <a:r>
              <a:rPr sz="1100" dirty="0">
                <a:latin typeface="Times New Roman"/>
                <a:cs typeface="Times New Roman"/>
              </a:rPr>
              <a:t>vehicle </a:t>
            </a:r>
            <a:r>
              <a:rPr sz="1100" spc="-5" dirty="0">
                <a:latin typeface="Times New Roman"/>
                <a:cs typeface="Times New Roman"/>
              </a:rPr>
              <a:t>number,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should </a:t>
            </a:r>
            <a:r>
              <a:rPr sz="1100" spc="-5" dirty="0">
                <a:latin typeface="Times New Roman"/>
                <a:cs typeface="Times New Roman"/>
              </a:rPr>
              <a:t>have the </a:t>
            </a:r>
            <a:r>
              <a:rPr sz="1100" spc="10" dirty="0">
                <a:latin typeface="Times New Roman"/>
                <a:cs typeface="Times New Roman"/>
              </a:rPr>
              <a:t>E- </a:t>
            </a:r>
            <a:r>
              <a:rPr sz="1100" dirty="0">
                <a:latin typeface="Times New Roman"/>
                <a:cs typeface="Times New Roman"/>
              </a:rPr>
              <a:t>Way </a:t>
            </a:r>
            <a:r>
              <a:rPr sz="1100" spc="-5" dirty="0">
                <a:latin typeface="Times New Roman"/>
                <a:cs typeface="Times New Roman"/>
              </a:rPr>
              <a:t>Bill for which the user  </a:t>
            </a:r>
            <a:r>
              <a:rPr sz="1100" dirty="0">
                <a:latin typeface="Times New Roman"/>
                <a:cs typeface="Times New Roman"/>
              </a:rPr>
              <a:t>wants to </a:t>
            </a:r>
            <a:r>
              <a:rPr sz="1100" spc="-5" dirty="0">
                <a:latin typeface="Times New Roman"/>
                <a:cs typeface="Times New Roman"/>
              </a:rPr>
              <a:t>update vehicle number </a:t>
            </a:r>
            <a:r>
              <a:rPr sz="1100" dirty="0">
                <a:latin typeface="Times New Roman"/>
                <a:cs typeface="Times New Roman"/>
              </a:rPr>
              <a:t>and the new </a:t>
            </a:r>
            <a:r>
              <a:rPr sz="1100" spc="-5" dirty="0">
                <a:latin typeface="Times New Roman"/>
                <a:cs typeface="Times New Roman"/>
              </a:rPr>
              <a:t>vehicle number </a:t>
            </a:r>
            <a:r>
              <a:rPr sz="1100" dirty="0">
                <a:latin typeface="Times New Roman"/>
                <a:cs typeface="Times New Roman"/>
              </a:rPr>
              <a:t>in hand </a:t>
            </a:r>
            <a:r>
              <a:rPr sz="1100" spc="-5" dirty="0">
                <a:latin typeface="Times New Roman"/>
                <a:cs typeface="Times New Roman"/>
              </a:rPr>
              <a:t>for the data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entry.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ts val="1450"/>
              </a:lnSpc>
              <a:spcBef>
                <a:spcPts val="15"/>
              </a:spcBef>
            </a:pP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the vehicle </a:t>
            </a:r>
            <a:r>
              <a:rPr sz="1100" spc="-5" dirty="0">
                <a:latin typeface="Times New Roman"/>
                <a:cs typeface="Times New Roman"/>
              </a:rPr>
              <a:t>updating form, </a:t>
            </a:r>
            <a:r>
              <a:rPr sz="1100" dirty="0">
                <a:latin typeface="Times New Roman"/>
                <a:cs typeface="Times New Roman"/>
              </a:rPr>
              <a:t>the user needs to </a:t>
            </a:r>
            <a:r>
              <a:rPr sz="1100" spc="-5" dirty="0">
                <a:latin typeface="Times New Roman"/>
                <a:cs typeface="Times New Roman"/>
              </a:rPr>
              <a:t>enter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vehicle number through which </a:t>
            </a:r>
            <a:r>
              <a:rPr sz="1100" spc="-10" dirty="0">
                <a:latin typeface="Times New Roman"/>
                <a:cs typeface="Times New Roman"/>
              </a:rPr>
              <a:t>the  </a:t>
            </a:r>
            <a:r>
              <a:rPr sz="1100" spc="-5" dirty="0">
                <a:latin typeface="Times New Roman"/>
                <a:cs typeface="Times New Roman"/>
              </a:rPr>
              <a:t>transportation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being done, </a:t>
            </a:r>
            <a:r>
              <a:rPr sz="1100" dirty="0">
                <a:latin typeface="Times New Roman"/>
                <a:cs typeface="Times New Roman"/>
              </a:rPr>
              <a:t>next the </a:t>
            </a:r>
            <a:r>
              <a:rPr sz="1100" spc="-5" dirty="0">
                <a:latin typeface="Times New Roman"/>
                <a:cs typeface="Times New Roman"/>
              </a:rPr>
              <a:t>user enters </a:t>
            </a:r>
            <a:r>
              <a:rPr sz="1100" spc="-10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from place, the </a:t>
            </a:r>
            <a:r>
              <a:rPr sz="1100" spc="-5" dirty="0">
                <a:latin typeface="Times New Roman"/>
                <a:cs typeface="Times New Roman"/>
              </a:rPr>
              <a:t>from </a:t>
            </a:r>
            <a:r>
              <a:rPr sz="1100" dirty="0">
                <a:latin typeface="Times New Roman"/>
                <a:cs typeface="Times New Roman"/>
              </a:rPr>
              <a:t>state, </a:t>
            </a:r>
            <a:r>
              <a:rPr sz="1100" spc="-5" dirty="0">
                <a:latin typeface="Times New Roman"/>
                <a:cs typeface="Times New Roman"/>
              </a:rPr>
              <a:t>from </a:t>
            </a:r>
            <a:r>
              <a:rPr sz="1100" dirty="0">
                <a:latin typeface="Times New Roman"/>
                <a:cs typeface="Times New Roman"/>
              </a:rPr>
              <a:t>where the  </a:t>
            </a:r>
            <a:r>
              <a:rPr sz="1100" spc="-5" dirty="0">
                <a:latin typeface="Times New Roman"/>
                <a:cs typeface="Times New Roman"/>
              </a:rPr>
              <a:t>transportation is being done.</a:t>
            </a:r>
            <a:endParaRPr sz="1100" dirty="0">
              <a:latin typeface="Times New Roman"/>
              <a:cs typeface="Times New Roman"/>
            </a:endParaRPr>
          </a:p>
          <a:p>
            <a:pPr marL="12700" marR="6350" algn="just">
              <a:lnSpc>
                <a:spcPct val="110100"/>
              </a:lnSpc>
              <a:spcBef>
                <a:spcPts val="940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also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10" dirty="0">
                <a:latin typeface="Times New Roman"/>
                <a:cs typeface="Times New Roman"/>
              </a:rPr>
              <a:t>give </a:t>
            </a:r>
            <a:r>
              <a:rPr sz="1100" dirty="0">
                <a:latin typeface="Times New Roman"/>
                <a:cs typeface="Times New Roman"/>
              </a:rPr>
              <a:t>the reason </a:t>
            </a:r>
            <a:r>
              <a:rPr sz="1100" spc="-5" dirty="0">
                <a:latin typeface="Times New Roman"/>
                <a:cs typeface="Times New Roman"/>
              </a:rPr>
              <a:t>for which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vehicle is being changed. </a:t>
            </a:r>
            <a:r>
              <a:rPr sz="1100" dirty="0">
                <a:latin typeface="Times New Roman"/>
                <a:cs typeface="Times New Roman"/>
              </a:rPr>
              <a:t>The system allows </a:t>
            </a:r>
            <a:r>
              <a:rPr sz="1100" spc="-5" dirty="0">
                <a:latin typeface="Times New Roman"/>
                <a:cs typeface="Times New Roman"/>
              </a:rPr>
              <a:t>the  </a:t>
            </a:r>
            <a:r>
              <a:rPr sz="1100" dirty="0">
                <a:latin typeface="Times New Roman"/>
                <a:cs typeface="Times New Roman"/>
              </a:rPr>
              <a:t>user to </a:t>
            </a:r>
            <a:r>
              <a:rPr sz="1100" spc="-5" dirty="0">
                <a:latin typeface="Times New Roman"/>
                <a:cs typeface="Times New Roman"/>
              </a:rPr>
              <a:t>select the reason for the transport change. Next, the </a:t>
            </a:r>
            <a:r>
              <a:rPr sz="1100" dirty="0">
                <a:latin typeface="Times New Roman"/>
                <a:cs typeface="Times New Roman"/>
              </a:rPr>
              <a:t>user </a:t>
            </a:r>
            <a:r>
              <a:rPr sz="1100" spc="-5" dirty="0">
                <a:latin typeface="Times New Roman"/>
                <a:cs typeface="Times New Roman"/>
              </a:rPr>
              <a:t>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the ‘remarks’ </a:t>
            </a:r>
            <a:r>
              <a:rPr sz="1100" dirty="0">
                <a:latin typeface="Times New Roman"/>
                <a:cs typeface="Times New Roman"/>
              </a:rPr>
              <a:t>field. </a:t>
            </a:r>
            <a:r>
              <a:rPr sz="1100" spc="-10" dirty="0">
                <a:latin typeface="Times New Roman"/>
                <a:cs typeface="Times New Roman"/>
              </a:rPr>
              <a:t>If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mode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transportation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rail, air, </a:t>
            </a:r>
            <a:r>
              <a:rPr sz="1100" spc="-1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ship, </a:t>
            </a:r>
            <a:r>
              <a:rPr sz="1100" dirty="0">
                <a:latin typeface="Times New Roman"/>
                <a:cs typeface="Times New Roman"/>
              </a:rPr>
              <a:t>then </a:t>
            </a:r>
            <a:r>
              <a:rPr sz="1100" spc="-5" dirty="0">
                <a:latin typeface="Times New Roman"/>
                <a:cs typeface="Times New Roman"/>
              </a:rPr>
              <a:t>the 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the transporter document  number </a:t>
            </a:r>
            <a:r>
              <a:rPr sz="1100" dirty="0">
                <a:latin typeface="Times New Roman"/>
                <a:cs typeface="Times New Roman"/>
              </a:rPr>
              <a:t>instead of the </a:t>
            </a:r>
            <a:r>
              <a:rPr sz="1100" spc="-5" dirty="0">
                <a:latin typeface="Times New Roman"/>
                <a:cs typeface="Times New Roman"/>
              </a:rPr>
              <a:t>vehicle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number.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000"/>
              </a:lnSpc>
              <a:spcBef>
                <a:spcPts val="1010"/>
              </a:spcBef>
            </a:pPr>
            <a:r>
              <a:rPr sz="1100" spc="-5" dirty="0">
                <a:latin typeface="Times New Roman"/>
                <a:cs typeface="Times New Roman"/>
              </a:rPr>
              <a:t>Once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request for updating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vehicle number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submitted, </a:t>
            </a:r>
            <a:r>
              <a:rPr sz="1100" dirty="0">
                <a:latin typeface="Times New Roman"/>
                <a:cs typeface="Times New Roman"/>
              </a:rPr>
              <a:t>the system </a:t>
            </a:r>
            <a:r>
              <a:rPr sz="1100" spc="-5" dirty="0">
                <a:latin typeface="Times New Roman"/>
                <a:cs typeface="Times New Roman"/>
              </a:rPr>
              <a:t>validates the entered </a:t>
            </a:r>
            <a:r>
              <a:rPr sz="1100" dirty="0">
                <a:latin typeface="Times New Roman"/>
                <a:cs typeface="Times New Roman"/>
              </a:rPr>
              <a:t>values  and </a:t>
            </a:r>
            <a:r>
              <a:rPr sz="1100" spc="-5" dirty="0">
                <a:latin typeface="Times New Roman"/>
                <a:cs typeface="Times New Roman"/>
              </a:rPr>
              <a:t>pops </a:t>
            </a:r>
            <a:r>
              <a:rPr sz="1100" dirty="0">
                <a:latin typeface="Times New Roman"/>
                <a:cs typeface="Times New Roman"/>
              </a:rPr>
              <a:t>up </a:t>
            </a:r>
            <a:r>
              <a:rPr sz="1100" spc="-5" dirty="0">
                <a:latin typeface="Times New Roman"/>
                <a:cs typeface="Times New Roman"/>
              </a:rPr>
              <a:t>appropriate message </a:t>
            </a:r>
            <a:r>
              <a:rPr sz="1100" dirty="0">
                <a:latin typeface="Times New Roman"/>
                <a:cs typeface="Times New Roman"/>
              </a:rPr>
              <a:t>if </a:t>
            </a:r>
            <a:r>
              <a:rPr sz="1100" spc="-5" dirty="0">
                <a:latin typeface="Times New Roman"/>
                <a:cs typeface="Times New Roman"/>
              </a:rPr>
              <a:t>there </a:t>
            </a:r>
            <a:r>
              <a:rPr sz="1100" dirty="0">
                <a:latin typeface="Times New Roman"/>
                <a:cs typeface="Times New Roman"/>
              </a:rPr>
              <a:t>is any </a:t>
            </a:r>
            <a:r>
              <a:rPr sz="1100" spc="-5" dirty="0">
                <a:latin typeface="Times New Roman"/>
                <a:cs typeface="Times New Roman"/>
              </a:rPr>
              <a:t>error. Otherwise the vehicle </a:t>
            </a:r>
            <a:r>
              <a:rPr sz="1100" dirty="0">
                <a:latin typeface="Times New Roman"/>
                <a:cs typeface="Times New Roman"/>
              </a:rPr>
              <a:t>no is </a:t>
            </a:r>
            <a:r>
              <a:rPr sz="1100" spc="-5" dirty="0">
                <a:latin typeface="Times New Roman"/>
                <a:cs typeface="Times New Roman"/>
              </a:rPr>
              <a:t>updated instantly 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will </a:t>
            </a:r>
            <a:r>
              <a:rPr sz="1100" spc="-1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aligned with </a:t>
            </a:r>
            <a:r>
              <a:rPr sz="1100" dirty="0">
                <a:latin typeface="Times New Roman"/>
                <a:cs typeface="Times New Roman"/>
              </a:rPr>
              <a:t>the concern </a:t>
            </a:r>
            <a:r>
              <a:rPr sz="1100" spc="-5" dirty="0">
                <a:latin typeface="Times New Roman"/>
                <a:cs typeface="Times New Roman"/>
              </a:rPr>
              <a:t>e-Way</a:t>
            </a:r>
            <a:r>
              <a:rPr sz="1100" dirty="0">
                <a:latin typeface="Times New Roman"/>
                <a:cs typeface="Times New Roman"/>
              </a:rPr>
              <a:t> Bill.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02004" y="6012560"/>
            <a:ext cx="5762625" cy="21767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7825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5.4	Update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 Vehicle-Bulk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2299"/>
              </a:lnSpc>
              <a:spcBef>
                <a:spcPts val="5"/>
              </a:spcBef>
            </a:pPr>
            <a:r>
              <a:rPr sz="1100" dirty="0">
                <a:latin typeface="Times New Roman"/>
                <a:cs typeface="Times New Roman"/>
              </a:rPr>
              <a:t>The system enables 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to update </a:t>
            </a:r>
            <a:r>
              <a:rPr sz="1100" spc="-5" dirty="0">
                <a:latin typeface="Times New Roman"/>
                <a:cs typeface="Times New Roman"/>
              </a:rPr>
              <a:t>vehicle details in </a:t>
            </a:r>
            <a:r>
              <a:rPr sz="1100" dirty="0">
                <a:latin typeface="Times New Roman"/>
                <a:cs typeface="Times New Roman"/>
              </a:rPr>
              <a:t>bulk for </a:t>
            </a:r>
            <a:r>
              <a:rPr sz="1100" spc="-5" dirty="0">
                <a:latin typeface="Times New Roman"/>
                <a:cs typeface="Times New Roman"/>
              </a:rPr>
              <a:t>multiple e-way bills in </a:t>
            </a:r>
            <a:r>
              <a:rPr sz="1100" dirty="0">
                <a:latin typeface="Times New Roman"/>
                <a:cs typeface="Times New Roman"/>
              </a:rPr>
              <a:t>one </a:t>
            </a:r>
            <a:r>
              <a:rPr sz="1100" spc="-5" dirty="0">
                <a:latin typeface="Times New Roman"/>
                <a:cs typeface="Times New Roman"/>
              </a:rPr>
              <a:t>go. </a:t>
            </a:r>
            <a:r>
              <a:rPr sz="1100" dirty="0">
                <a:latin typeface="Times New Roman"/>
                <a:cs typeface="Times New Roman"/>
              </a:rPr>
              <a:t>.For  updating </a:t>
            </a:r>
            <a:r>
              <a:rPr sz="1100" spc="-5" dirty="0">
                <a:latin typeface="Times New Roman"/>
                <a:cs typeface="Times New Roman"/>
              </a:rPr>
              <a:t>Part-B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Bulk, the 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have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EWB </a:t>
            </a:r>
            <a:r>
              <a:rPr sz="1100" dirty="0">
                <a:latin typeface="Times New Roman"/>
                <a:cs typeface="Times New Roman"/>
              </a:rPr>
              <a:t>bulk convertor </a:t>
            </a:r>
            <a:r>
              <a:rPr sz="1100" spc="-1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the excel file, which helps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to convert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multiple Part-B </a:t>
            </a:r>
            <a:r>
              <a:rPr sz="1100" dirty="0">
                <a:latin typeface="Times New Roman"/>
                <a:cs typeface="Times New Roman"/>
              </a:rPr>
              <a:t>of e-Way Bills </a:t>
            </a:r>
            <a:r>
              <a:rPr sz="1100" spc="-5" dirty="0">
                <a:latin typeface="Times New Roman"/>
                <a:cs typeface="Times New Roman"/>
              </a:rPr>
              <a:t>excel file into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single </a:t>
            </a:r>
            <a:r>
              <a:rPr sz="1100" dirty="0">
                <a:latin typeface="Times New Roman"/>
                <a:cs typeface="Times New Roman"/>
              </a:rPr>
              <a:t>JSON file </a:t>
            </a:r>
            <a:r>
              <a:rPr sz="1100" spc="-5" dirty="0">
                <a:latin typeface="Times New Roman"/>
                <a:cs typeface="Times New Roman"/>
              </a:rPr>
              <a:t>update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Bulk  Part-B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Bills,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needs </a:t>
            </a:r>
            <a:r>
              <a:rPr sz="1100" spc="-5" dirty="0">
                <a:latin typeface="Times New Roman"/>
                <a:cs typeface="Times New Roman"/>
              </a:rPr>
              <a:t>to select the sub option ‘Update Vehicle </a:t>
            </a:r>
            <a:r>
              <a:rPr sz="1100" spc="-10" dirty="0">
                <a:latin typeface="Times New Roman"/>
                <a:cs typeface="Times New Roman"/>
              </a:rPr>
              <a:t>Bulk’ </a:t>
            </a:r>
            <a:r>
              <a:rPr sz="1100" dirty="0">
                <a:latin typeface="Times New Roman"/>
                <a:cs typeface="Times New Roman"/>
              </a:rPr>
              <a:t>under the </a:t>
            </a:r>
            <a:r>
              <a:rPr sz="1100" spc="-5" dirty="0">
                <a:latin typeface="Times New Roman"/>
                <a:cs typeface="Times New Roman"/>
              </a:rPr>
              <a:t>option </a:t>
            </a:r>
            <a:r>
              <a:rPr sz="1100" spc="5" dirty="0">
                <a:latin typeface="Times New Roman"/>
                <a:cs typeface="Times New Roman"/>
              </a:rPr>
              <a:t>‘e- </a:t>
            </a:r>
            <a:r>
              <a:rPr sz="1100" spc="2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Waybill’.</a:t>
            </a:r>
            <a:endParaRPr sz="1100" dirty="0">
              <a:latin typeface="Times New Roman"/>
              <a:cs typeface="Times New Roman"/>
            </a:endParaRPr>
          </a:p>
          <a:p>
            <a:pPr marL="12700" marR="12700" algn="just">
              <a:lnSpc>
                <a:spcPct val="101800"/>
              </a:lnSpc>
              <a:spcBef>
                <a:spcPts val="805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has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select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upload the </a:t>
            </a:r>
            <a:r>
              <a:rPr sz="1100" dirty="0">
                <a:latin typeface="Times New Roman"/>
                <a:cs typeface="Times New Roman"/>
              </a:rPr>
              <a:t>JSON </a:t>
            </a:r>
            <a:r>
              <a:rPr sz="1100" spc="-5" dirty="0">
                <a:latin typeface="Times New Roman"/>
                <a:cs typeface="Times New Roman"/>
              </a:rPr>
              <a:t>(maximum </a:t>
            </a:r>
            <a:r>
              <a:rPr sz="1100" dirty="0">
                <a:latin typeface="Times New Roman"/>
                <a:cs typeface="Times New Roman"/>
              </a:rPr>
              <a:t>allowed </a:t>
            </a:r>
            <a:r>
              <a:rPr sz="1100" spc="-5" dirty="0">
                <a:latin typeface="Times New Roman"/>
                <a:cs typeface="Times New Roman"/>
              </a:rPr>
              <a:t>file </a:t>
            </a:r>
            <a:r>
              <a:rPr sz="1100" dirty="0">
                <a:latin typeface="Times New Roman"/>
                <a:cs typeface="Times New Roman"/>
              </a:rPr>
              <a:t>size </a:t>
            </a:r>
            <a:r>
              <a:rPr sz="1100" spc="-5" dirty="0">
                <a:latin typeface="Times New Roman"/>
                <a:cs typeface="Times New Roman"/>
              </a:rPr>
              <a:t>for upload </a:t>
            </a:r>
            <a:r>
              <a:rPr sz="1100" dirty="0">
                <a:latin typeface="Times New Roman"/>
                <a:cs typeface="Times New Roman"/>
              </a:rPr>
              <a:t>is 5 MB) </a:t>
            </a:r>
            <a:r>
              <a:rPr sz="1100" spc="-10" dirty="0">
                <a:latin typeface="Times New Roman"/>
                <a:cs typeface="Times New Roman"/>
              </a:rPr>
              <a:t>and  </a:t>
            </a:r>
            <a:r>
              <a:rPr sz="1100" dirty="0">
                <a:latin typeface="Times New Roman"/>
                <a:cs typeface="Times New Roman"/>
              </a:rPr>
              <a:t>upload </a:t>
            </a:r>
            <a:r>
              <a:rPr sz="1100" spc="-5" dirty="0">
                <a:latin typeface="Times New Roman"/>
                <a:cs typeface="Times New Roman"/>
              </a:rPr>
              <a:t>the same </a:t>
            </a:r>
            <a:r>
              <a:rPr sz="1100" dirty="0">
                <a:latin typeface="Times New Roman"/>
                <a:cs typeface="Times New Roman"/>
              </a:rPr>
              <a:t>in the e-Way Bill </a:t>
            </a:r>
            <a:r>
              <a:rPr sz="1100" spc="-5" dirty="0">
                <a:latin typeface="Times New Roman"/>
                <a:cs typeface="Times New Roman"/>
              </a:rPr>
              <a:t>portal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can use the file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update bulk Part-B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e-Way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Bills.</a:t>
            </a:r>
          </a:p>
          <a:p>
            <a:pPr marL="12700" marR="6985" algn="just">
              <a:lnSpc>
                <a:spcPct val="102699"/>
              </a:lnSpc>
              <a:spcBef>
                <a:spcPts val="790"/>
              </a:spcBef>
            </a:pPr>
            <a:r>
              <a:rPr sz="1100" spc="-5" dirty="0">
                <a:latin typeface="Times New Roman"/>
                <a:cs typeface="Times New Roman"/>
              </a:rPr>
              <a:t>After processing </a:t>
            </a:r>
            <a:r>
              <a:rPr sz="1100" dirty="0">
                <a:latin typeface="Times New Roman"/>
                <a:cs typeface="Times New Roman"/>
              </a:rPr>
              <a:t>the JSON </a:t>
            </a:r>
            <a:r>
              <a:rPr sz="1100" spc="-5" dirty="0">
                <a:latin typeface="Times New Roman"/>
                <a:cs typeface="Times New Roman"/>
              </a:rPr>
              <a:t>file, </a:t>
            </a:r>
            <a:r>
              <a:rPr sz="1100" dirty="0">
                <a:latin typeface="Times New Roman"/>
                <a:cs typeface="Times New Roman"/>
              </a:rPr>
              <a:t>the system shows the </a:t>
            </a:r>
            <a:r>
              <a:rPr sz="1100" spc="-5" dirty="0">
                <a:latin typeface="Times New Roman"/>
                <a:cs typeface="Times New Roman"/>
              </a:rPr>
              <a:t>list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bills updated </a:t>
            </a:r>
            <a:r>
              <a:rPr sz="1100" spc="-5" dirty="0">
                <a:latin typeface="Times New Roman"/>
                <a:cs typeface="Times New Roman"/>
              </a:rPr>
              <a:t>with Part-B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each  </a:t>
            </a:r>
            <a:r>
              <a:rPr sz="1100" dirty="0">
                <a:latin typeface="Times New Roman"/>
                <a:cs typeface="Times New Roman"/>
              </a:rPr>
              <a:t>request.</a:t>
            </a:r>
          </a:p>
        </p:txBody>
      </p:sp>
      <p:sp>
        <p:nvSpPr>
          <p:cNvPr id="7" name="object 7"/>
          <p:cNvSpPr/>
          <p:nvPr/>
        </p:nvSpPr>
        <p:spPr>
          <a:xfrm>
            <a:off x="932688" y="8311895"/>
            <a:ext cx="5896356" cy="14798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90600" y="8369706"/>
            <a:ext cx="5726049" cy="13106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4725" y="8353831"/>
            <a:ext cx="5758180" cy="1342390"/>
          </a:xfrm>
          <a:custGeom>
            <a:avLst/>
            <a:gdLst/>
            <a:ahLst/>
            <a:cxnLst/>
            <a:rect l="l" t="t" r="r" b="b"/>
            <a:pathLst>
              <a:path w="5758180" h="1342390">
                <a:moveTo>
                  <a:pt x="0" y="1342390"/>
                </a:moveTo>
                <a:lnTo>
                  <a:pt x="5757799" y="1342390"/>
                </a:lnTo>
                <a:lnTo>
                  <a:pt x="5757799" y="0"/>
                </a:lnTo>
                <a:lnTo>
                  <a:pt x="0" y="0"/>
                </a:lnTo>
                <a:lnTo>
                  <a:pt x="0" y="1342390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31239" y="3955414"/>
            <a:ext cx="5483225" cy="16207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36830" rIns="0" bIns="0" rtlCol="0">
            <a:spAutoFit/>
          </a:bodyPr>
          <a:lstStyle/>
          <a:p>
            <a:pPr marL="2248535">
              <a:lnSpc>
                <a:spcPct val="100000"/>
              </a:lnSpc>
              <a:spcBef>
                <a:spcPts val="290"/>
              </a:spcBef>
            </a:pPr>
            <a:r>
              <a:rPr sz="15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Tips to</a:t>
            </a:r>
            <a:r>
              <a:rPr sz="1500" b="1" i="1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remember</a:t>
            </a:r>
            <a:endParaRPr sz="1500" b="1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 dirty="0">
              <a:latin typeface="Times New Roman"/>
              <a:cs typeface="Times New Roman"/>
            </a:endParaRPr>
          </a:p>
          <a:p>
            <a:pPr marL="552450" indent="-228600">
              <a:lnSpc>
                <a:spcPct val="100000"/>
              </a:lnSpc>
              <a:buAutoNum type="arabicPeriod"/>
              <a:tabLst>
                <a:tab pos="552450" algn="l"/>
              </a:tabLst>
            </a:pP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is </a:t>
            </a:r>
            <a:r>
              <a:rPr sz="1100" dirty="0">
                <a:latin typeface="Times New Roman"/>
                <a:cs typeface="Times New Roman"/>
              </a:rPr>
              <a:t>not </a:t>
            </a:r>
            <a:r>
              <a:rPr sz="1100" spc="-5" dirty="0">
                <a:latin typeface="Times New Roman"/>
                <a:cs typeface="Times New Roman"/>
              </a:rPr>
              <a:t>valid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movement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goods without vehicle number </a:t>
            </a:r>
            <a:r>
              <a:rPr sz="1100" dirty="0">
                <a:latin typeface="Times New Roman"/>
                <a:cs typeface="Times New Roman"/>
              </a:rPr>
              <a:t>on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it.</a:t>
            </a:r>
            <a:endParaRPr sz="1100" dirty="0">
              <a:latin typeface="Times New Roman"/>
              <a:cs typeface="Times New Roman"/>
            </a:endParaRPr>
          </a:p>
          <a:p>
            <a:pPr marL="552450" marR="88265" indent="-228600">
              <a:lnSpc>
                <a:spcPct val="120000"/>
              </a:lnSpc>
              <a:buAutoNum type="arabicPeriod"/>
              <a:tabLst>
                <a:tab pos="552450" algn="l"/>
              </a:tabLst>
            </a:pPr>
            <a:r>
              <a:rPr sz="1100" spc="-5" dirty="0">
                <a:latin typeface="Times New Roman"/>
                <a:cs typeface="Times New Roman"/>
              </a:rPr>
              <a:t>Once 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is generated, it cannot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edited for </a:t>
            </a:r>
            <a:r>
              <a:rPr sz="1100" dirty="0">
                <a:latin typeface="Times New Roman"/>
                <a:cs typeface="Times New Roman"/>
              </a:rPr>
              <a:t>any </a:t>
            </a:r>
            <a:r>
              <a:rPr sz="1100" spc="-5" dirty="0">
                <a:latin typeface="Times New Roman"/>
                <a:cs typeface="Times New Roman"/>
              </a:rPr>
              <a:t>mistake. However, </a:t>
            </a:r>
            <a:r>
              <a:rPr sz="1100" dirty="0">
                <a:latin typeface="Times New Roman"/>
                <a:cs typeface="Times New Roman"/>
              </a:rPr>
              <a:t>it </a:t>
            </a:r>
            <a:r>
              <a:rPr sz="1100" spc="-5" dirty="0">
                <a:latin typeface="Times New Roman"/>
                <a:cs typeface="Times New Roman"/>
              </a:rPr>
              <a:t>can </a:t>
            </a:r>
            <a:r>
              <a:rPr sz="1100" dirty="0">
                <a:latin typeface="Times New Roman"/>
                <a:cs typeface="Times New Roman"/>
              </a:rPr>
              <a:t>be  </a:t>
            </a:r>
            <a:r>
              <a:rPr sz="1100" spc="-5" dirty="0">
                <a:latin typeface="Times New Roman"/>
                <a:cs typeface="Times New Roman"/>
              </a:rPr>
              <a:t>cancelled within </a:t>
            </a:r>
            <a:r>
              <a:rPr sz="1100" dirty="0">
                <a:latin typeface="Times New Roman"/>
                <a:cs typeface="Times New Roman"/>
              </a:rPr>
              <a:t>24 </a:t>
            </a:r>
            <a:r>
              <a:rPr sz="1100" spc="-5" dirty="0">
                <a:latin typeface="Times New Roman"/>
                <a:cs typeface="Times New Roman"/>
              </a:rPr>
              <a:t>hours of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generation.</a:t>
            </a:r>
            <a:endParaRPr sz="1100" dirty="0">
              <a:latin typeface="Times New Roman"/>
              <a:cs typeface="Times New Roman"/>
            </a:endParaRPr>
          </a:p>
          <a:p>
            <a:pPr marL="552450" indent="-228600">
              <a:lnSpc>
                <a:spcPct val="100000"/>
              </a:lnSpc>
              <a:spcBef>
                <a:spcPts val="254"/>
              </a:spcBef>
              <a:buAutoNum type="arabicPeriod"/>
              <a:tabLst>
                <a:tab pos="552450" algn="l"/>
              </a:tabLst>
            </a:pPr>
            <a:r>
              <a:rPr sz="1100" dirty="0">
                <a:latin typeface="Times New Roman"/>
                <a:cs typeface="Times New Roman"/>
              </a:rPr>
              <a:t>E- Way Bill </a:t>
            </a:r>
            <a:r>
              <a:rPr sz="1100" spc="-5" dirty="0">
                <a:latin typeface="Times New Roman"/>
                <a:cs typeface="Times New Roman"/>
              </a:rPr>
              <a:t>may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updated with vehicle number </a:t>
            </a:r>
            <a:r>
              <a:rPr sz="1100" dirty="0">
                <a:latin typeface="Times New Roman"/>
                <a:cs typeface="Times New Roman"/>
              </a:rPr>
              <a:t>any </a:t>
            </a:r>
            <a:r>
              <a:rPr sz="1100" spc="-5" dirty="0">
                <a:latin typeface="Times New Roman"/>
                <a:cs typeface="Times New Roman"/>
              </a:rPr>
              <a:t>number </a:t>
            </a:r>
            <a:r>
              <a:rPr sz="1100" dirty="0">
                <a:latin typeface="Times New Roman"/>
                <a:cs typeface="Times New Roman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times.</a:t>
            </a:r>
            <a:endParaRPr sz="1100" dirty="0">
              <a:latin typeface="Times New Roman"/>
              <a:cs typeface="Times New Roman"/>
            </a:endParaRPr>
          </a:p>
          <a:p>
            <a:pPr marL="552450" marR="84455" indent="-228600">
              <a:lnSpc>
                <a:spcPts val="1610"/>
              </a:lnSpc>
              <a:spcBef>
                <a:spcPts val="75"/>
              </a:spcBef>
              <a:buAutoNum type="arabicPeriod"/>
              <a:tabLst>
                <a:tab pos="552450" algn="l"/>
              </a:tabLst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latest vehicle number </a:t>
            </a:r>
            <a:r>
              <a:rPr sz="1100" dirty="0">
                <a:latin typeface="Times New Roman"/>
                <a:cs typeface="Times New Roman"/>
              </a:rPr>
              <a:t>should be </a:t>
            </a:r>
            <a:r>
              <a:rPr sz="1100" spc="-5" dirty="0">
                <a:latin typeface="Times New Roman"/>
                <a:cs typeface="Times New Roman"/>
              </a:rPr>
              <a:t>available </a:t>
            </a:r>
            <a:r>
              <a:rPr sz="1100" dirty="0">
                <a:latin typeface="Times New Roman"/>
                <a:cs typeface="Times New Roman"/>
              </a:rPr>
              <a:t>on e-way bill </a:t>
            </a:r>
            <a:r>
              <a:rPr sz="1100" spc="-5" dirty="0">
                <a:latin typeface="Times New Roman"/>
                <a:cs typeface="Times New Roman"/>
              </a:rPr>
              <a:t>and </a:t>
            </a:r>
            <a:r>
              <a:rPr sz="1100" dirty="0">
                <a:latin typeface="Times New Roman"/>
                <a:cs typeface="Times New Roman"/>
              </a:rPr>
              <a:t>should </a:t>
            </a:r>
            <a:r>
              <a:rPr sz="1100" spc="-5" dirty="0">
                <a:latin typeface="Times New Roman"/>
                <a:cs typeface="Times New Roman"/>
              </a:rPr>
              <a:t>match with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vehicle carrying </a:t>
            </a:r>
            <a:r>
              <a:rPr sz="1100" dirty="0">
                <a:latin typeface="Times New Roman"/>
                <a:cs typeface="Times New Roman"/>
              </a:rPr>
              <a:t>it in </a:t>
            </a:r>
            <a:r>
              <a:rPr sz="1100" spc="-5" dirty="0">
                <a:latin typeface="Times New Roman"/>
                <a:cs typeface="Times New Roman"/>
              </a:rPr>
              <a:t>case checked </a:t>
            </a:r>
            <a:r>
              <a:rPr sz="1100" dirty="0">
                <a:latin typeface="Times New Roman"/>
                <a:cs typeface="Times New Roman"/>
              </a:rPr>
              <a:t>by 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dept.</a:t>
            </a:r>
            <a:endParaRPr sz="11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004" y="682561"/>
            <a:ext cx="5761355" cy="6186374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0014" algn="ctr">
              <a:lnSpc>
                <a:spcPct val="100000"/>
              </a:lnSpc>
              <a:spcBef>
                <a:spcPts val="81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469265" lvl="1" indent="-456565">
              <a:lnSpc>
                <a:spcPct val="100000"/>
              </a:lnSpc>
              <a:spcBef>
                <a:spcPts val="900"/>
              </a:spcBef>
              <a:buAutoNum type="arabicPeriod" startAt="3"/>
              <a:tabLst>
                <a:tab pos="469265" algn="l"/>
                <a:tab pos="469900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e-Way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Bill </a:t>
            </a: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in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GST</a:t>
            </a:r>
            <a:r>
              <a:rPr sz="1400" b="1" spc="5" dirty="0">
                <a:solidFill>
                  <a:srgbClr val="813C04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Rule</a:t>
            </a:r>
            <a:endParaRPr sz="1400" dirty="0">
              <a:latin typeface="Times New Roman"/>
              <a:cs typeface="Times New Roman"/>
            </a:endParaRPr>
          </a:p>
          <a:p>
            <a:pPr marL="469265" marR="5080" lvl="2" indent="-227965" algn="just">
              <a:lnSpc>
                <a:spcPct val="143600"/>
              </a:lnSpc>
              <a:spcBef>
                <a:spcPts val="1045"/>
              </a:spcBef>
              <a:buFont typeface="Symbol"/>
              <a:buChar char=""/>
              <a:tabLst>
                <a:tab pos="469900" algn="l"/>
              </a:tabLst>
            </a:pPr>
            <a:r>
              <a:rPr sz="1100" spc="-5" dirty="0">
                <a:latin typeface="Times New Roman"/>
                <a:cs typeface="Times New Roman"/>
              </a:rPr>
              <a:t>Information </a:t>
            </a:r>
            <a:r>
              <a:rPr sz="1100" dirty="0">
                <a:latin typeface="Times New Roman"/>
                <a:cs typeface="Times New Roman"/>
              </a:rPr>
              <a:t>to be </a:t>
            </a:r>
            <a:r>
              <a:rPr sz="1100" spc="-5" dirty="0">
                <a:latin typeface="Times New Roman"/>
                <a:cs typeface="Times New Roman"/>
              </a:rPr>
              <a:t>furnished </a:t>
            </a:r>
            <a:r>
              <a:rPr sz="1100" dirty="0">
                <a:latin typeface="Times New Roman"/>
                <a:cs typeface="Times New Roman"/>
              </a:rPr>
              <a:t>by every registered person </a:t>
            </a:r>
            <a:r>
              <a:rPr sz="1100" spc="-5" dirty="0">
                <a:latin typeface="Times New Roman"/>
                <a:cs typeface="Times New Roman"/>
              </a:rPr>
              <a:t>prior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commencement </a:t>
            </a:r>
            <a:r>
              <a:rPr sz="1100" dirty="0">
                <a:latin typeface="Times New Roman"/>
                <a:cs typeface="Times New Roman"/>
              </a:rPr>
              <a:t>of the  </a:t>
            </a:r>
            <a:r>
              <a:rPr sz="1100" spc="-5" dirty="0">
                <a:latin typeface="Times New Roman"/>
                <a:cs typeface="Times New Roman"/>
              </a:rPr>
              <a:t>movement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goods and generation </a:t>
            </a:r>
            <a:r>
              <a:rPr sz="1100" dirty="0">
                <a:latin typeface="Times New Roman"/>
                <a:cs typeface="Times New Roman"/>
              </a:rPr>
              <a:t>of e-Way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Bill.</a:t>
            </a:r>
          </a:p>
          <a:p>
            <a:pPr marL="469265" marR="5715" lvl="2" indent="-227965" algn="just">
              <a:lnSpc>
                <a:spcPct val="144100"/>
              </a:lnSpc>
              <a:spcBef>
                <a:spcPts val="65"/>
              </a:spcBef>
              <a:buFont typeface="Symbol"/>
              <a:buChar char=""/>
              <a:tabLst>
                <a:tab pos="469900" algn="l"/>
              </a:tabLst>
            </a:pPr>
            <a:r>
              <a:rPr sz="1100" spc="-5" dirty="0">
                <a:latin typeface="Times New Roman"/>
                <a:cs typeface="Times New Roman"/>
              </a:rPr>
              <a:t>Upon generation </a:t>
            </a:r>
            <a:r>
              <a:rPr sz="1100" dirty="0">
                <a:latin typeface="Times New Roman"/>
                <a:cs typeface="Times New Roman"/>
              </a:rPr>
              <a:t>of the e-Way Bill on </a:t>
            </a:r>
            <a:r>
              <a:rPr sz="1100" spc="-5" dirty="0">
                <a:latin typeface="Times New Roman"/>
                <a:cs typeface="Times New Roman"/>
              </a:rPr>
              <a:t>the common </a:t>
            </a:r>
            <a:r>
              <a:rPr sz="1100" dirty="0">
                <a:latin typeface="Times New Roman"/>
                <a:cs typeface="Times New Roman"/>
              </a:rPr>
              <a:t>portal, a unique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number (EBN)  shall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made available to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supplier,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recipient </a:t>
            </a:r>
            <a:r>
              <a:rPr sz="1100" dirty="0">
                <a:latin typeface="Times New Roman"/>
                <a:cs typeface="Times New Roman"/>
              </a:rPr>
              <a:t>and the </a:t>
            </a:r>
            <a:r>
              <a:rPr sz="1100" spc="-5" dirty="0">
                <a:latin typeface="Times New Roman"/>
                <a:cs typeface="Times New Roman"/>
              </a:rPr>
              <a:t>transporter </a:t>
            </a:r>
            <a:r>
              <a:rPr sz="1100" dirty="0">
                <a:latin typeface="Times New Roman"/>
                <a:cs typeface="Times New Roman"/>
              </a:rPr>
              <a:t>on the </a:t>
            </a:r>
            <a:r>
              <a:rPr sz="1100" spc="-5" dirty="0">
                <a:latin typeface="Times New Roman"/>
                <a:cs typeface="Times New Roman"/>
              </a:rPr>
              <a:t>common  </a:t>
            </a:r>
            <a:r>
              <a:rPr sz="1100" dirty="0">
                <a:latin typeface="Times New Roman"/>
                <a:cs typeface="Times New Roman"/>
              </a:rPr>
              <a:t>portal.</a:t>
            </a:r>
          </a:p>
          <a:p>
            <a:pPr marL="469265" marR="5080" lvl="2" indent="-227965" algn="just">
              <a:lnSpc>
                <a:spcPct val="144200"/>
              </a:lnSpc>
              <a:spcBef>
                <a:spcPts val="65"/>
              </a:spcBef>
              <a:buFont typeface="Symbol"/>
              <a:buChar char=""/>
              <a:tabLst>
                <a:tab pos="469900" algn="l"/>
              </a:tabLst>
            </a:pPr>
            <a:r>
              <a:rPr sz="1100" dirty="0">
                <a:latin typeface="Times New Roman"/>
                <a:cs typeface="Times New Roman"/>
              </a:rPr>
              <a:t>The person in </a:t>
            </a:r>
            <a:r>
              <a:rPr sz="1100" spc="-5" dirty="0">
                <a:latin typeface="Times New Roman"/>
                <a:cs typeface="Times New Roman"/>
              </a:rPr>
              <a:t>charge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conveyance shall carry </a:t>
            </a:r>
            <a:r>
              <a:rPr sz="1100" dirty="0">
                <a:latin typeface="Times New Roman"/>
                <a:cs typeface="Times New Roman"/>
              </a:rPr>
              <a:t>— </a:t>
            </a:r>
            <a:r>
              <a:rPr sz="1100" spc="-5" dirty="0">
                <a:latin typeface="Times New Roman"/>
                <a:cs typeface="Times New Roman"/>
              </a:rPr>
              <a:t>(a) the invoice </a:t>
            </a:r>
            <a:r>
              <a:rPr sz="1100" spc="-1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bill </a:t>
            </a:r>
            <a:r>
              <a:rPr sz="1100" dirty="0">
                <a:latin typeface="Times New Roman"/>
                <a:cs typeface="Times New Roman"/>
              </a:rPr>
              <a:t>of supply or  </a:t>
            </a:r>
            <a:r>
              <a:rPr sz="1100" spc="-5" dirty="0">
                <a:latin typeface="Times New Roman"/>
                <a:cs typeface="Times New Roman"/>
              </a:rPr>
              <a:t>delivery </a:t>
            </a:r>
            <a:r>
              <a:rPr sz="1100" dirty="0">
                <a:latin typeface="Times New Roman"/>
                <a:cs typeface="Times New Roman"/>
              </a:rPr>
              <a:t>challan, as </a:t>
            </a:r>
            <a:r>
              <a:rPr sz="1100" spc="-5" dirty="0">
                <a:latin typeface="Times New Roman"/>
                <a:cs typeface="Times New Roman"/>
              </a:rPr>
              <a:t>the case may </a:t>
            </a:r>
            <a:r>
              <a:rPr sz="1100" dirty="0">
                <a:latin typeface="Times New Roman"/>
                <a:cs typeface="Times New Roman"/>
              </a:rPr>
              <a:t>be; and </a:t>
            </a:r>
            <a:r>
              <a:rPr sz="1100" spc="-5" dirty="0">
                <a:latin typeface="Times New Roman"/>
                <a:cs typeface="Times New Roman"/>
              </a:rPr>
              <a:t>(b)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copy </a:t>
            </a:r>
            <a:r>
              <a:rPr sz="1100" dirty="0">
                <a:latin typeface="Times New Roman"/>
                <a:cs typeface="Times New Roman"/>
              </a:rPr>
              <a:t>of 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or </a:t>
            </a:r>
            <a:r>
              <a:rPr sz="1100" spc="-5" dirty="0">
                <a:latin typeface="Times New Roman"/>
                <a:cs typeface="Times New Roman"/>
              </a:rPr>
              <a:t>the e-Way </a:t>
            </a:r>
            <a:r>
              <a:rPr sz="1100" dirty="0">
                <a:latin typeface="Times New Roman"/>
                <a:cs typeface="Times New Roman"/>
              </a:rPr>
              <a:t>Bill  </a:t>
            </a:r>
            <a:r>
              <a:rPr sz="1100" spc="-5" dirty="0">
                <a:latin typeface="Times New Roman"/>
                <a:cs typeface="Times New Roman"/>
              </a:rPr>
              <a:t>number.</a:t>
            </a:r>
            <a:endParaRPr sz="1100" dirty="0">
              <a:latin typeface="Times New Roman"/>
              <a:cs typeface="Times New Roman"/>
            </a:endParaRPr>
          </a:p>
          <a:p>
            <a:pPr marL="469265" marR="8890" lvl="2" indent="-227965" algn="just">
              <a:lnSpc>
                <a:spcPct val="144100"/>
              </a:lnSpc>
              <a:spcBef>
                <a:spcPts val="65"/>
              </a:spcBef>
              <a:buFont typeface="Symbol"/>
              <a:buChar char=""/>
              <a:tabLst>
                <a:tab pos="469900" algn="l"/>
              </a:tabLst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details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generated shall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made available to the </a:t>
            </a:r>
            <a:r>
              <a:rPr sz="1100" dirty="0">
                <a:latin typeface="Times New Roman"/>
                <a:cs typeface="Times New Roman"/>
              </a:rPr>
              <a:t>recipient, if </a:t>
            </a:r>
            <a:r>
              <a:rPr sz="1100" spc="-5" dirty="0">
                <a:latin typeface="Times New Roman"/>
                <a:cs typeface="Times New Roman"/>
              </a:rPr>
              <a:t>registered, </a:t>
            </a:r>
            <a:r>
              <a:rPr sz="1100" spc="-10" dirty="0">
                <a:latin typeface="Times New Roman"/>
                <a:cs typeface="Times New Roman"/>
              </a:rPr>
              <a:t>on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common </a:t>
            </a:r>
            <a:r>
              <a:rPr sz="1100" dirty="0">
                <a:latin typeface="Times New Roman"/>
                <a:cs typeface="Times New Roman"/>
              </a:rPr>
              <a:t>portal, </a:t>
            </a:r>
            <a:r>
              <a:rPr sz="1100" spc="-5" dirty="0">
                <a:latin typeface="Times New Roman"/>
                <a:cs typeface="Times New Roman"/>
              </a:rPr>
              <a:t>who shall communicate his acceptance </a:t>
            </a:r>
            <a:r>
              <a:rPr sz="1100" spc="-1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rejection </a:t>
            </a:r>
            <a:r>
              <a:rPr sz="1100" dirty="0">
                <a:latin typeface="Times New Roman"/>
                <a:cs typeface="Times New Roman"/>
              </a:rPr>
              <a:t>of the </a:t>
            </a:r>
            <a:r>
              <a:rPr sz="1100" spc="-5" dirty="0">
                <a:latin typeface="Times New Roman"/>
                <a:cs typeface="Times New Roman"/>
              </a:rPr>
              <a:t>consignment  </a:t>
            </a:r>
            <a:r>
              <a:rPr sz="1100" dirty="0">
                <a:latin typeface="Times New Roman"/>
                <a:cs typeface="Times New Roman"/>
              </a:rPr>
              <a:t>covered by the </a:t>
            </a:r>
            <a:r>
              <a:rPr sz="1100" spc="-5" dirty="0">
                <a:latin typeface="Times New Roman"/>
                <a:cs typeface="Times New Roman"/>
              </a:rPr>
              <a:t>e-Way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Bill.</a:t>
            </a:r>
          </a:p>
          <a:p>
            <a:pPr marL="469265" marR="5080" lvl="2" indent="-227965" algn="just">
              <a:lnSpc>
                <a:spcPct val="144000"/>
              </a:lnSpc>
              <a:spcBef>
                <a:spcPts val="70"/>
              </a:spcBef>
              <a:buFont typeface="Symbol"/>
              <a:buChar char=""/>
              <a:tabLst>
                <a:tab pos="469900" algn="l"/>
              </a:tabLst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information furnished while generating e-Way </a:t>
            </a:r>
            <a:r>
              <a:rPr sz="1100" dirty="0">
                <a:latin typeface="Times New Roman"/>
                <a:cs typeface="Times New Roman"/>
              </a:rPr>
              <a:t>Bill such as </a:t>
            </a:r>
            <a:r>
              <a:rPr sz="1100" spc="-10" dirty="0">
                <a:latin typeface="Times New Roman"/>
                <a:cs typeface="Times New Roman"/>
              </a:rPr>
              <a:t>1) </a:t>
            </a:r>
            <a:r>
              <a:rPr sz="1100" spc="-5" dirty="0">
                <a:latin typeface="Times New Roman"/>
                <a:cs typeface="Times New Roman"/>
              </a:rPr>
              <a:t>GSTIN </a:t>
            </a:r>
            <a:r>
              <a:rPr sz="1100" dirty="0">
                <a:latin typeface="Times New Roman"/>
                <a:cs typeface="Times New Roman"/>
              </a:rPr>
              <a:t>of recipient, </a:t>
            </a:r>
            <a:r>
              <a:rPr sz="1100" spc="-10" dirty="0">
                <a:latin typeface="Times New Roman"/>
                <a:cs typeface="Times New Roman"/>
              </a:rPr>
              <a:t>2)  </a:t>
            </a:r>
            <a:r>
              <a:rPr sz="1100" dirty="0">
                <a:latin typeface="Times New Roman"/>
                <a:cs typeface="Times New Roman"/>
              </a:rPr>
              <a:t>Place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delivery, </a:t>
            </a:r>
            <a:r>
              <a:rPr sz="1100" dirty="0">
                <a:latin typeface="Times New Roman"/>
                <a:cs typeface="Times New Roman"/>
              </a:rPr>
              <a:t>3) </a:t>
            </a:r>
            <a:r>
              <a:rPr sz="1100" spc="-5" dirty="0">
                <a:latin typeface="Times New Roman"/>
                <a:cs typeface="Times New Roman"/>
              </a:rPr>
              <a:t>Invoice Number, </a:t>
            </a:r>
            <a:r>
              <a:rPr sz="1100" dirty="0">
                <a:latin typeface="Times New Roman"/>
                <a:cs typeface="Times New Roman"/>
              </a:rPr>
              <a:t>4) </a:t>
            </a:r>
            <a:r>
              <a:rPr sz="1100" spc="-5" dirty="0">
                <a:latin typeface="Times New Roman"/>
                <a:cs typeface="Times New Roman"/>
              </a:rPr>
              <a:t>invoice date, </a:t>
            </a:r>
            <a:r>
              <a:rPr sz="1100" dirty="0">
                <a:latin typeface="Times New Roman"/>
                <a:cs typeface="Times New Roman"/>
              </a:rPr>
              <a:t>5) Value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goods, 6) </a:t>
            </a:r>
            <a:r>
              <a:rPr sz="1100" spc="-5" dirty="0">
                <a:latin typeface="Times New Roman"/>
                <a:cs typeface="Times New Roman"/>
              </a:rPr>
              <a:t>HSN </a:t>
            </a:r>
            <a:r>
              <a:rPr sz="1100" dirty="0">
                <a:latin typeface="Times New Roman"/>
                <a:cs typeface="Times New Roman"/>
              </a:rPr>
              <a:t>code, etc.  </a:t>
            </a:r>
            <a:r>
              <a:rPr sz="1100" spc="-5" dirty="0">
                <a:latin typeface="Times New Roman"/>
                <a:cs typeface="Times New Roman"/>
              </a:rPr>
              <a:t>shall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made available </a:t>
            </a:r>
            <a:r>
              <a:rPr sz="1100" dirty="0">
                <a:latin typeface="Times New Roman"/>
                <a:cs typeface="Times New Roman"/>
              </a:rPr>
              <a:t>to the </a:t>
            </a:r>
            <a:r>
              <a:rPr sz="1100" spc="-5" dirty="0">
                <a:latin typeface="Times New Roman"/>
                <a:cs typeface="Times New Roman"/>
              </a:rPr>
              <a:t>registered supplier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the common </a:t>
            </a:r>
            <a:r>
              <a:rPr sz="1100" dirty="0">
                <a:latin typeface="Times New Roman"/>
                <a:cs typeface="Times New Roman"/>
              </a:rPr>
              <a:t>portal </a:t>
            </a:r>
            <a:r>
              <a:rPr sz="1100" spc="-5" dirty="0">
                <a:latin typeface="Times New Roman"/>
                <a:cs typeface="Times New Roman"/>
              </a:rPr>
              <a:t>who may </a:t>
            </a:r>
            <a:r>
              <a:rPr sz="1100" dirty="0">
                <a:latin typeface="Times New Roman"/>
                <a:cs typeface="Times New Roman"/>
              </a:rPr>
              <a:t>utilize </a:t>
            </a:r>
            <a:r>
              <a:rPr sz="1100" spc="-5" dirty="0">
                <a:latin typeface="Times New Roman"/>
                <a:cs typeface="Times New Roman"/>
              </a:rPr>
              <a:t>the  same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furnishing details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FORM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GSTR-1.</a:t>
            </a:r>
            <a:endParaRPr sz="1100" dirty="0">
              <a:latin typeface="Times New Roman"/>
              <a:cs typeface="Times New Roman"/>
            </a:endParaRPr>
          </a:p>
          <a:p>
            <a:pPr marL="469265" marR="5080" lvl="2" indent="-227965" algn="just">
              <a:lnSpc>
                <a:spcPct val="144500"/>
              </a:lnSpc>
              <a:spcBef>
                <a:spcPts val="60"/>
              </a:spcBef>
              <a:buFont typeface="Symbol"/>
              <a:buChar char=""/>
              <a:tabLst>
                <a:tab pos="469900" algn="l"/>
              </a:tabLst>
            </a:pPr>
            <a:r>
              <a:rPr sz="1100" spc="-5" dirty="0">
                <a:latin typeface="Times New Roman"/>
                <a:cs typeface="Times New Roman"/>
              </a:rPr>
              <a:t>An officer authorised </a:t>
            </a:r>
            <a:r>
              <a:rPr sz="1100" dirty="0">
                <a:latin typeface="Times New Roman"/>
                <a:cs typeface="Times New Roman"/>
              </a:rPr>
              <a:t>by </a:t>
            </a:r>
            <a:r>
              <a:rPr sz="1100" spc="-5" dirty="0">
                <a:latin typeface="Times New Roman"/>
                <a:cs typeface="Times New Roman"/>
              </a:rPr>
              <a:t>the State </a:t>
            </a:r>
            <a:r>
              <a:rPr sz="1100" dirty="0">
                <a:latin typeface="Times New Roman"/>
                <a:cs typeface="Times New Roman"/>
              </a:rPr>
              <a:t>can </a:t>
            </a:r>
            <a:r>
              <a:rPr sz="1100" spc="-5" dirty="0">
                <a:latin typeface="Times New Roman"/>
                <a:cs typeface="Times New Roman"/>
              </a:rPr>
              <a:t>intercept </a:t>
            </a:r>
            <a:r>
              <a:rPr sz="1100" dirty="0">
                <a:latin typeface="Times New Roman"/>
                <a:cs typeface="Times New Roman"/>
              </a:rPr>
              <a:t>any conveyance to </a:t>
            </a:r>
            <a:r>
              <a:rPr sz="1100" spc="-5" dirty="0">
                <a:latin typeface="Times New Roman"/>
                <a:cs typeface="Times New Roman"/>
              </a:rPr>
              <a:t>verify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10" dirty="0">
                <a:latin typeface="Times New Roman"/>
                <a:cs typeface="Times New Roman"/>
              </a:rPr>
              <a:t>or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number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physical form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all inter-State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intra-State movement </a:t>
            </a:r>
            <a:r>
              <a:rPr sz="1100" dirty="0">
                <a:latin typeface="Times New Roman"/>
                <a:cs typeface="Times New Roman"/>
              </a:rPr>
              <a:t>of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goods.</a:t>
            </a:r>
            <a:endParaRPr sz="1100" dirty="0">
              <a:latin typeface="Times New Roman"/>
              <a:cs typeface="Times New Roman"/>
            </a:endParaRPr>
          </a:p>
          <a:p>
            <a:pPr marL="469265" marR="8890" lvl="2" indent="-227965" algn="just">
              <a:lnSpc>
                <a:spcPct val="144100"/>
              </a:lnSpc>
              <a:spcBef>
                <a:spcPts val="65"/>
              </a:spcBef>
              <a:buFont typeface="Symbol"/>
              <a:buChar char=""/>
              <a:tabLst>
                <a:tab pos="469900" algn="l"/>
              </a:tabLst>
            </a:pP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summary </a:t>
            </a:r>
            <a:r>
              <a:rPr sz="1100" dirty="0">
                <a:latin typeface="Times New Roman"/>
                <a:cs typeface="Times New Roman"/>
              </a:rPr>
              <a:t>report of </a:t>
            </a:r>
            <a:r>
              <a:rPr sz="1100" spc="-5" dirty="0">
                <a:latin typeface="Times New Roman"/>
                <a:cs typeface="Times New Roman"/>
              </a:rPr>
              <a:t>every </a:t>
            </a:r>
            <a:r>
              <a:rPr sz="1100" dirty="0">
                <a:latin typeface="Times New Roman"/>
                <a:cs typeface="Times New Roman"/>
              </a:rPr>
              <a:t>inspection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goods in transit shall </a:t>
            </a:r>
            <a:r>
              <a:rPr sz="1100" spc="-1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recorded online </a:t>
            </a:r>
            <a:r>
              <a:rPr sz="1100" dirty="0">
                <a:latin typeface="Times New Roman"/>
                <a:cs typeface="Times New Roman"/>
              </a:rPr>
              <a:t>by the  proper </a:t>
            </a:r>
            <a:r>
              <a:rPr sz="1100" spc="-5" dirty="0">
                <a:latin typeface="Times New Roman"/>
                <a:cs typeface="Times New Roman"/>
              </a:rPr>
              <a:t>officer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specified format </a:t>
            </a:r>
            <a:r>
              <a:rPr sz="1100" dirty="0">
                <a:latin typeface="Times New Roman"/>
                <a:cs typeface="Times New Roman"/>
              </a:rPr>
              <a:t>within </a:t>
            </a:r>
            <a:r>
              <a:rPr lang="en-US" sz="1500" b="1" dirty="0">
                <a:solidFill>
                  <a:srgbClr val="FF0000"/>
                </a:solidFill>
                <a:latin typeface="Times New Roman"/>
                <a:cs typeface="Times New Roman"/>
              </a:rPr>
              <a:t>24</a:t>
            </a:r>
            <a:r>
              <a:rPr lang="en-US" sz="1500" b="1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hours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inspection </a:t>
            </a:r>
            <a:r>
              <a:rPr sz="1100" dirty="0">
                <a:latin typeface="Times New Roman"/>
                <a:cs typeface="Times New Roman"/>
              </a:rPr>
              <a:t>and the </a:t>
            </a:r>
            <a:r>
              <a:rPr sz="1100" spc="-5" dirty="0">
                <a:latin typeface="Times New Roman"/>
                <a:cs typeface="Times New Roman"/>
              </a:rPr>
              <a:t>final report 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specified format shall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recorded within </a:t>
            </a:r>
            <a:r>
              <a:rPr lang="en-US" sz="15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r>
              <a:rPr sz="1100" spc="-5" dirty="0">
                <a:latin typeface="Times New Roman"/>
                <a:cs typeface="Times New Roman"/>
              </a:rPr>
              <a:t> days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inspection.</a:t>
            </a:r>
            <a:endParaRPr sz="1100" dirty="0">
              <a:latin typeface="Times New Roman"/>
              <a:cs typeface="Times New Roman"/>
            </a:endParaRPr>
          </a:p>
          <a:p>
            <a:pPr marL="469265" marR="10795" lvl="2" indent="-227965" algn="just">
              <a:lnSpc>
                <a:spcPct val="144500"/>
              </a:lnSpc>
              <a:spcBef>
                <a:spcPts val="60"/>
              </a:spcBef>
              <a:buFont typeface="Symbol"/>
              <a:buChar char=""/>
              <a:tabLst>
                <a:tab pos="469900" algn="l"/>
              </a:tabLst>
            </a:pPr>
            <a:r>
              <a:rPr sz="1100" dirty="0">
                <a:latin typeface="Times New Roman"/>
                <a:cs typeface="Times New Roman"/>
              </a:rPr>
              <a:t>Where a </a:t>
            </a:r>
            <a:r>
              <a:rPr sz="1100" spc="-5" dirty="0">
                <a:latin typeface="Times New Roman"/>
                <a:cs typeface="Times New Roman"/>
              </a:rPr>
              <a:t>vehicle has been intercepted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detained for </a:t>
            </a:r>
            <a:r>
              <a:rPr sz="1100" dirty="0">
                <a:latin typeface="Times New Roman"/>
                <a:cs typeface="Times New Roman"/>
              </a:rPr>
              <a:t>a period </a:t>
            </a:r>
            <a:r>
              <a:rPr sz="1100" spc="-5" dirty="0">
                <a:latin typeface="Times New Roman"/>
                <a:cs typeface="Times New Roman"/>
              </a:rPr>
              <a:t>exceeding </a:t>
            </a:r>
            <a:r>
              <a:rPr lang="en-US" sz="15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30</a:t>
            </a:r>
            <a:r>
              <a:rPr sz="1100" spc="-5" dirty="0">
                <a:latin typeface="Times New Roman"/>
                <a:cs typeface="Times New Roman"/>
              </a:rPr>
              <a:t> minutes, the  transporter may </a:t>
            </a:r>
            <a:r>
              <a:rPr sz="1100" dirty="0">
                <a:latin typeface="Times New Roman"/>
                <a:cs typeface="Times New Roman"/>
              </a:rPr>
              <a:t>upload </a:t>
            </a:r>
            <a:r>
              <a:rPr sz="1100" spc="-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said </a:t>
            </a:r>
            <a:r>
              <a:rPr sz="1100" spc="-5" dirty="0">
                <a:latin typeface="Times New Roman"/>
                <a:cs typeface="Times New Roman"/>
              </a:rPr>
              <a:t>information </a:t>
            </a:r>
            <a:r>
              <a:rPr sz="1100" dirty="0">
                <a:latin typeface="Times New Roman"/>
                <a:cs typeface="Times New Roman"/>
              </a:rPr>
              <a:t>in a </a:t>
            </a:r>
            <a:r>
              <a:rPr sz="1100" spc="-5" dirty="0">
                <a:latin typeface="Times New Roman"/>
                <a:cs typeface="Times New Roman"/>
              </a:rPr>
              <a:t>specified format </a:t>
            </a:r>
            <a:r>
              <a:rPr sz="1100" dirty="0">
                <a:latin typeface="Times New Roman"/>
                <a:cs typeface="Times New Roman"/>
              </a:rPr>
              <a:t>on the </a:t>
            </a:r>
            <a:r>
              <a:rPr sz="1100" spc="-5" dirty="0">
                <a:latin typeface="Times New Roman"/>
                <a:cs typeface="Times New Roman"/>
              </a:rPr>
              <a:t>common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portal.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11"/>
          </p:nvPr>
        </p:nvSpPr>
        <p:spPr>
          <a:xfrm>
            <a:off x="1192885" y="687790"/>
            <a:ext cx="3333656" cy="133498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endParaRPr spc="2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046602" y="772159"/>
            <a:ext cx="1470660" cy="449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1285" algn="ctr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935"/>
              </a:spcBef>
            </a:pPr>
            <a:r>
              <a:rPr sz="900" spc="-5" dirty="0">
                <a:latin typeface="Times New Roman"/>
                <a:cs typeface="Times New Roman"/>
              </a:rPr>
              <a:t>.</a:t>
            </a:r>
            <a:endParaRPr sz="9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2004" y="1670049"/>
            <a:ext cx="5761355" cy="1341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7825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5.5	Extend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 Validity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300"/>
              </a:lnSpc>
              <a:spcBef>
                <a:spcPts val="5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provision </a:t>
            </a:r>
            <a:r>
              <a:rPr sz="1100" dirty="0">
                <a:latin typeface="Times New Roman"/>
                <a:cs typeface="Times New Roman"/>
              </a:rPr>
              <a:t>has been </a:t>
            </a:r>
            <a:r>
              <a:rPr sz="1100" spc="-5" dirty="0">
                <a:latin typeface="Times New Roman"/>
                <a:cs typeface="Times New Roman"/>
              </a:rPr>
              <a:t>provided </a:t>
            </a:r>
            <a:r>
              <a:rPr sz="1100" dirty="0">
                <a:latin typeface="Times New Roman"/>
                <a:cs typeface="Times New Roman"/>
              </a:rPr>
              <a:t>to the </a:t>
            </a:r>
            <a:r>
              <a:rPr sz="1100" spc="-5" dirty="0">
                <a:latin typeface="Times New Roman"/>
                <a:cs typeface="Times New Roman"/>
              </a:rPr>
              <a:t>taxpayer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extend the validity </a:t>
            </a:r>
            <a:r>
              <a:rPr sz="1100" dirty="0">
                <a:latin typeface="Times New Roman"/>
                <a:cs typeface="Times New Roman"/>
              </a:rPr>
              <a:t>of E-way bill, </a:t>
            </a:r>
            <a:r>
              <a:rPr sz="1100" spc="-5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he / she is </a:t>
            </a:r>
            <a:r>
              <a:rPr sz="1100" spc="-5" dirty="0">
                <a:latin typeface="Times New Roman"/>
                <a:cs typeface="Times New Roman"/>
              </a:rPr>
              <a:t>not  </a:t>
            </a:r>
            <a:r>
              <a:rPr sz="1100" dirty="0">
                <a:latin typeface="Times New Roman"/>
                <a:cs typeface="Times New Roman"/>
              </a:rPr>
              <a:t>able to </a:t>
            </a:r>
            <a:r>
              <a:rPr sz="1100" spc="-5" dirty="0">
                <a:latin typeface="Times New Roman"/>
                <a:cs typeface="Times New Roman"/>
              </a:rPr>
              <a:t>reach the destination </a:t>
            </a:r>
            <a:r>
              <a:rPr sz="1100" dirty="0">
                <a:latin typeface="Times New Roman"/>
                <a:cs typeface="Times New Roman"/>
              </a:rPr>
              <a:t>before the </a:t>
            </a:r>
            <a:r>
              <a:rPr sz="1100" spc="-5" dirty="0">
                <a:latin typeface="Times New Roman"/>
                <a:cs typeface="Times New Roman"/>
              </a:rPr>
              <a:t>expiry </a:t>
            </a:r>
            <a:r>
              <a:rPr sz="1100" dirty="0">
                <a:latin typeface="Times New Roman"/>
                <a:cs typeface="Times New Roman"/>
              </a:rPr>
              <a:t>of the </a:t>
            </a:r>
            <a:r>
              <a:rPr sz="1100" spc="-5" dirty="0">
                <a:latin typeface="Times New Roman"/>
                <a:cs typeface="Times New Roman"/>
              </a:rPr>
              <a:t>validity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bill. The </a:t>
            </a:r>
            <a:r>
              <a:rPr sz="1100" spc="-5" dirty="0">
                <a:latin typeface="Times New Roman"/>
                <a:cs typeface="Times New Roman"/>
              </a:rPr>
              <a:t>user can </a:t>
            </a:r>
            <a:r>
              <a:rPr sz="1100" dirty="0">
                <a:latin typeface="Times New Roman"/>
                <a:cs typeface="Times New Roman"/>
              </a:rPr>
              <a:t>extend </a:t>
            </a:r>
            <a:r>
              <a:rPr sz="1100" spc="-5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e- </a:t>
            </a:r>
            <a:r>
              <a:rPr sz="1100" spc="2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few hours before </a:t>
            </a:r>
            <a:r>
              <a:rPr sz="110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few hours after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existing validity time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EWB.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few hours  available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extending </a:t>
            </a:r>
            <a:r>
              <a:rPr sz="1100" dirty="0">
                <a:latin typeface="Times New Roman"/>
                <a:cs typeface="Times New Roman"/>
              </a:rPr>
              <a:t>is defined in </a:t>
            </a:r>
            <a:r>
              <a:rPr sz="1100" spc="-5" dirty="0">
                <a:latin typeface="Times New Roman"/>
                <a:cs typeface="Times New Roman"/>
              </a:rPr>
              <a:t>the web-site. The present transporter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e-way bill can </a:t>
            </a:r>
            <a:r>
              <a:rPr sz="1100" spc="-5" dirty="0">
                <a:latin typeface="Times New Roman"/>
                <a:cs typeface="Times New Roman"/>
              </a:rPr>
              <a:t>only  </a:t>
            </a:r>
            <a:r>
              <a:rPr sz="1100" dirty="0">
                <a:latin typeface="Times New Roman"/>
                <a:cs typeface="Times New Roman"/>
              </a:rPr>
              <a:t>extend </a:t>
            </a:r>
            <a:r>
              <a:rPr sz="1100" spc="-5" dirty="0">
                <a:latin typeface="Times New Roman"/>
                <a:cs typeface="Times New Roman"/>
              </a:rPr>
              <a:t>the validity.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36647" y="4770246"/>
            <a:ext cx="22917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Times New Roman"/>
                <a:cs typeface="Times New Roman"/>
              </a:rPr>
              <a:t>Figure </a:t>
            </a:r>
            <a:r>
              <a:rPr sz="900" spc="-5" dirty="0">
                <a:latin typeface="Times New Roman"/>
                <a:cs typeface="Times New Roman"/>
              </a:rPr>
              <a:t>16: e-way </a:t>
            </a:r>
            <a:r>
              <a:rPr sz="900" dirty="0">
                <a:latin typeface="Times New Roman"/>
                <a:cs typeface="Times New Roman"/>
              </a:rPr>
              <a:t>Bill validity Extension, Form</a:t>
            </a:r>
            <a:r>
              <a:rPr sz="900" spc="-10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Times New Roman"/>
                <a:cs typeface="Times New Roman"/>
              </a:rPr>
              <a:t>1.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46988" y="3174491"/>
            <a:ext cx="5462016" cy="14371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04582" y="3232150"/>
            <a:ext cx="5291708" cy="12674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88707" y="3216275"/>
            <a:ext cx="5323840" cy="1299210"/>
          </a:xfrm>
          <a:custGeom>
            <a:avLst/>
            <a:gdLst/>
            <a:ahLst/>
            <a:cxnLst/>
            <a:rect l="l" t="t" r="r" b="b"/>
            <a:pathLst>
              <a:path w="5323840" h="1299210">
                <a:moveTo>
                  <a:pt x="0" y="1299209"/>
                </a:moveTo>
                <a:lnTo>
                  <a:pt x="5323458" y="1299209"/>
                </a:lnTo>
                <a:lnTo>
                  <a:pt x="5323458" y="0"/>
                </a:lnTo>
                <a:lnTo>
                  <a:pt x="0" y="0"/>
                </a:lnTo>
                <a:lnTo>
                  <a:pt x="0" y="1299209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32688" y="5330951"/>
            <a:ext cx="5896356" cy="4017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90600" y="5389752"/>
            <a:ext cx="5726938" cy="38468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74725" y="5373877"/>
            <a:ext cx="5758815" cy="3878579"/>
          </a:xfrm>
          <a:custGeom>
            <a:avLst/>
            <a:gdLst/>
            <a:ahLst/>
            <a:cxnLst/>
            <a:rect l="l" t="t" r="r" b="b"/>
            <a:pathLst>
              <a:path w="5758815" h="3878579">
                <a:moveTo>
                  <a:pt x="0" y="3878579"/>
                </a:moveTo>
                <a:lnTo>
                  <a:pt x="5758688" y="3878579"/>
                </a:lnTo>
                <a:lnTo>
                  <a:pt x="5758688" y="0"/>
                </a:lnTo>
                <a:lnTo>
                  <a:pt x="0" y="0"/>
                </a:lnTo>
                <a:lnTo>
                  <a:pt x="0" y="3878579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pc="-30" dirty="0"/>
              <a:t>User</a:t>
            </a:r>
            <a:r>
              <a:rPr spc="-85" dirty="0"/>
              <a:t> </a:t>
            </a:r>
            <a:r>
              <a:rPr spc="-45" dirty="0"/>
              <a:t>Manual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pc="-20" dirty="0"/>
              <a:t>Release </a:t>
            </a:r>
            <a:r>
              <a:rPr spc="-35" dirty="0"/>
              <a:t>Date: </a:t>
            </a:r>
            <a:r>
              <a:rPr spc="-5" dirty="0"/>
              <a:t>26/03/18, </a:t>
            </a:r>
            <a:r>
              <a:rPr spc="-25" dirty="0"/>
              <a:t>Version:</a:t>
            </a:r>
            <a:r>
              <a:rPr spc="-95" dirty="0"/>
              <a:t> </a:t>
            </a:r>
            <a:r>
              <a:rPr spc="20" dirty="0"/>
              <a:t>1.2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004" y="772159"/>
            <a:ext cx="5760085" cy="662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586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12700" marR="5080">
              <a:lnSpc>
                <a:spcPct val="110000"/>
              </a:lnSpc>
              <a:spcBef>
                <a:spcPts val="785"/>
              </a:spcBef>
            </a:pP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user </a:t>
            </a:r>
            <a:r>
              <a:rPr sz="1100" spc="-5" dirty="0">
                <a:latin typeface="Times New Roman"/>
                <a:cs typeface="Times New Roman"/>
              </a:rPr>
              <a:t>says </a:t>
            </a:r>
            <a:r>
              <a:rPr sz="1100" dirty="0">
                <a:latin typeface="Times New Roman"/>
                <a:cs typeface="Times New Roman"/>
              </a:rPr>
              <a:t>he </a:t>
            </a:r>
            <a:r>
              <a:rPr sz="1100" spc="-5" dirty="0">
                <a:latin typeface="Times New Roman"/>
                <a:cs typeface="Times New Roman"/>
              </a:rPr>
              <a:t>wants </a:t>
            </a:r>
            <a:r>
              <a:rPr sz="1100" dirty="0">
                <a:latin typeface="Times New Roman"/>
                <a:cs typeface="Times New Roman"/>
              </a:rPr>
              <a:t>to extend the </a:t>
            </a:r>
            <a:r>
              <a:rPr sz="1100" spc="-5" dirty="0">
                <a:latin typeface="Times New Roman"/>
                <a:cs typeface="Times New Roman"/>
              </a:rPr>
              <a:t>validity,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system </a:t>
            </a:r>
            <a:r>
              <a:rPr sz="1100" dirty="0">
                <a:latin typeface="Times New Roman"/>
                <a:cs typeface="Times New Roman"/>
              </a:rPr>
              <a:t>prompts him to </a:t>
            </a:r>
            <a:r>
              <a:rPr sz="1100" spc="-5" dirty="0">
                <a:latin typeface="Times New Roman"/>
                <a:cs typeface="Times New Roman"/>
              </a:rPr>
              <a:t>select the </a:t>
            </a:r>
            <a:r>
              <a:rPr sz="1100" dirty="0">
                <a:latin typeface="Times New Roman"/>
                <a:cs typeface="Times New Roman"/>
              </a:rPr>
              <a:t>reason option and  explain the reason in </a:t>
            </a:r>
            <a:r>
              <a:rPr sz="1100" spc="-5" dirty="0">
                <a:latin typeface="Times New Roman"/>
                <a:cs typeface="Times New Roman"/>
              </a:rPr>
              <a:t>detail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the reason description/remarks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field.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02004" y="6660260"/>
            <a:ext cx="5755640" cy="8919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0500"/>
              </a:lnSpc>
            </a:pPr>
            <a:r>
              <a:rPr sz="1100" spc="-5" dirty="0">
                <a:latin typeface="Times New Roman"/>
                <a:cs typeface="Times New Roman"/>
              </a:rPr>
              <a:t>Subsequently,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has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the presently, </a:t>
            </a:r>
            <a:r>
              <a:rPr sz="1100" dirty="0">
                <a:latin typeface="Times New Roman"/>
                <a:cs typeface="Times New Roman"/>
              </a:rPr>
              <a:t>where is the </a:t>
            </a:r>
            <a:r>
              <a:rPr sz="1100" spc="-5" dirty="0">
                <a:latin typeface="Times New Roman"/>
                <a:cs typeface="Times New Roman"/>
              </a:rPr>
              <a:t>consignment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‘From </a:t>
            </a:r>
            <a:r>
              <a:rPr sz="1100" dirty="0">
                <a:latin typeface="Times New Roman"/>
                <a:cs typeface="Times New Roman"/>
              </a:rPr>
              <a:t>Place’ </a:t>
            </a:r>
            <a:r>
              <a:rPr sz="1100" spc="-5" dirty="0">
                <a:latin typeface="Times New Roman"/>
                <a:cs typeface="Times New Roman"/>
              </a:rPr>
              <a:t>column 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approximate distance to travel </a:t>
            </a:r>
            <a:r>
              <a:rPr sz="1100" dirty="0">
                <a:latin typeface="Times New Roman"/>
                <a:cs typeface="Times New Roman"/>
              </a:rPr>
              <a:t>from </a:t>
            </a:r>
            <a:r>
              <a:rPr sz="1100" spc="-5" dirty="0">
                <a:latin typeface="Times New Roman"/>
                <a:cs typeface="Times New Roman"/>
              </a:rPr>
              <a:t>there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the destination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transportation details. Now </a:t>
            </a:r>
            <a:r>
              <a:rPr sz="1100" dirty="0">
                <a:latin typeface="Times New Roman"/>
                <a:cs typeface="Times New Roman"/>
              </a:rPr>
              <a:t>the  system </a:t>
            </a:r>
            <a:r>
              <a:rPr sz="1100" spc="-5" dirty="0">
                <a:latin typeface="Times New Roman"/>
                <a:cs typeface="Times New Roman"/>
              </a:rPr>
              <a:t>will </a:t>
            </a:r>
            <a:r>
              <a:rPr sz="1100" spc="-10" dirty="0">
                <a:latin typeface="Times New Roman"/>
                <a:cs typeface="Times New Roman"/>
              </a:rPr>
              <a:t>give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additional validity </a:t>
            </a:r>
            <a:r>
              <a:rPr sz="1100" dirty="0">
                <a:latin typeface="Times New Roman"/>
                <a:cs typeface="Times New Roman"/>
              </a:rPr>
              <a:t>depending </a:t>
            </a:r>
            <a:r>
              <a:rPr sz="1100" spc="-5" dirty="0">
                <a:latin typeface="Times New Roman"/>
                <a:cs typeface="Times New Roman"/>
              </a:rPr>
              <a:t>upon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distance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travel </a:t>
            </a: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-5" dirty="0">
                <a:latin typeface="Times New Roman"/>
                <a:cs typeface="Times New Roman"/>
              </a:rPr>
              <a:t>per the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rules.</a:t>
            </a: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100" spc="-5" dirty="0">
                <a:latin typeface="Times New Roman"/>
                <a:cs typeface="Times New Roman"/>
              </a:rPr>
              <a:t>By </a:t>
            </a:r>
            <a:r>
              <a:rPr sz="1100" dirty="0">
                <a:latin typeface="Times New Roman"/>
                <a:cs typeface="Times New Roman"/>
              </a:rPr>
              <a:t>default, </a:t>
            </a:r>
            <a:r>
              <a:rPr sz="1100" spc="-5" dirty="0">
                <a:latin typeface="Times New Roman"/>
                <a:cs typeface="Times New Roman"/>
              </a:rPr>
              <a:t>the validity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extended </a:t>
            </a:r>
            <a:r>
              <a:rPr sz="1100" dirty="0">
                <a:latin typeface="Times New Roman"/>
                <a:cs typeface="Times New Roman"/>
              </a:rPr>
              <a:t>EWB in </a:t>
            </a:r>
            <a:r>
              <a:rPr sz="1100" spc="-5" dirty="0">
                <a:latin typeface="Times New Roman"/>
                <a:cs typeface="Times New Roman"/>
              </a:rPr>
              <a:t>the system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kept till midnight </a:t>
            </a:r>
            <a:r>
              <a:rPr sz="1100" dirty="0">
                <a:latin typeface="Times New Roman"/>
                <a:cs typeface="Times New Roman"/>
              </a:rPr>
              <a:t>of the </a:t>
            </a:r>
            <a:r>
              <a:rPr sz="1100" spc="-5" dirty="0">
                <a:latin typeface="Times New Roman"/>
                <a:cs typeface="Times New Roman"/>
              </a:rPr>
              <a:t>extended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day.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5167" y="7959978"/>
            <a:ext cx="5761355" cy="1343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7825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5.6	Update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 Transporter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300"/>
              </a:lnSpc>
            </a:pPr>
            <a:r>
              <a:rPr sz="1100" dirty="0">
                <a:latin typeface="Times New Roman"/>
                <a:cs typeface="Times New Roman"/>
              </a:rPr>
              <a:t>The system </a:t>
            </a:r>
            <a:r>
              <a:rPr sz="1100" spc="-5" dirty="0">
                <a:latin typeface="Times New Roman"/>
                <a:cs typeface="Times New Roman"/>
              </a:rPr>
              <a:t>enables the user </a:t>
            </a:r>
            <a:r>
              <a:rPr sz="1100" dirty="0">
                <a:latin typeface="Times New Roman"/>
                <a:cs typeface="Times New Roman"/>
              </a:rPr>
              <a:t>to update the </a:t>
            </a:r>
            <a:r>
              <a:rPr sz="1100" spc="-5" dirty="0">
                <a:latin typeface="Times New Roman"/>
                <a:cs typeface="Times New Roman"/>
              </a:rPr>
              <a:t>Transporter details against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particular </a:t>
            </a:r>
            <a:r>
              <a:rPr sz="1100" spc="5" dirty="0">
                <a:latin typeface="Times New Roman"/>
                <a:cs typeface="Times New Roman"/>
              </a:rPr>
              <a:t>EWB, </a:t>
            </a:r>
            <a:r>
              <a:rPr sz="1100" spc="-5" dirty="0">
                <a:latin typeface="Times New Roman"/>
                <a:cs typeface="Times New Roman"/>
              </a:rPr>
              <a:t>if the  transporter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getting changed for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further movement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goods. Here,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present transporter can  </a:t>
            </a:r>
            <a:r>
              <a:rPr sz="1100" dirty="0">
                <a:latin typeface="Times New Roman"/>
                <a:cs typeface="Times New Roman"/>
              </a:rPr>
              <a:t>only update </a:t>
            </a:r>
            <a:r>
              <a:rPr sz="1100" spc="-5" dirty="0">
                <a:latin typeface="Times New Roman"/>
                <a:cs typeface="Times New Roman"/>
              </a:rPr>
              <a:t>the next transporter and subsequently, </a:t>
            </a:r>
            <a:r>
              <a:rPr sz="1100" dirty="0">
                <a:latin typeface="Times New Roman"/>
                <a:cs typeface="Times New Roman"/>
              </a:rPr>
              <a:t>the next </a:t>
            </a:r>
            <a:r>
              <a:rPr sz="1100" spc="-5" dirty="0">
                <a:latin typeface="Times New Roman"/>
                <a:cs typeface="Times New Roman"/>
              </a:rPr>
              <a:t>transporter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enabled </a:t>
            </a:r>
            <a:r>
              <a:rPr sz="1100" dirty="0">
                <a:latin typeface="Times New Roman"/>
                <a:cs typeface="Times New Roman"/>
              </a:rPr>
              <a:t>to update the Part-B  </a:t>
            </a:r>
            <a:r>
              <a:rPr sz="1100" spc="-5" dirty="0">
                <a:latin typeface="Times New Roman"/>
                <a:cs typeface="Times New Roman"/>
              </a:rPr>
              <a:t>till </a:t>
            </a:r>
            <a:r>
              <a:rPr sz="1100" spc="-10" dirty="0">
                <a:latin typeface="Times New Roman"/>
                <a:cs typeface="Times New Roman"/>
              </a:rPr>
              <a:t>he </a:t>
            </a:r>
            <a:r>
              <a:rPr sz="1100" spc="-5" dirty="0">
                <a:latin typeface="Times New Roman"/>
                <a:cs typeface="Times New Roman"/>
              </a:rPr>
              <a:t>has been changed.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transporter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not there, </a:t>
            </a:r>
            <a:r>
              <a:rPr sz="1100" dirty="0">
                <a:latin typeface="Times New Roman"/>
                <a:cs typeface="Times New Roman"/>
              </a:rPr>
              <a:t>then the </a:t>
            </a:r>
            <a:r>
              <a:rPr sz="1100" spc="-5" dirty="0">
                <a:latin typeface="Times New Roman"/>
                <a:cs typeface="Times New Roman"/>
              </a:rPr>
              <a:t>generator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e-way bill </a:t>
            </a:r>
            <a:r>
              <a:rPr sz="1100" spc="-5" dirty="0">
                <a:latin typeface="Times New Roman"/>
                <a:cs typeface="Times New Roman"/>
              </a:rPr>
              <a:t>can update 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transporter.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32688" y="1597151"/>
            <a:ext cx="5896356" cy="49133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90600" y="1654682"/>
            <a:ext cx="5727192" cy="47440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4725" y="1638807"/>
            <a:ext cx="5759450" cy="4775835"/>
          </a:xfrm>
          <a:custGeom>
            <a:avLst/>
            <a:gdLst/>
            <a:ahLst/>
            <a:cxnLst/>
            <a:rect l="l" t="t" r="r" b="b"/>
            <a:pathLst>
              <a:path w="5759450" h="4775835">
                <a:moveTo>
                  <a:pt x="0" y="4775835"/>
                </a:moveTo>
                <a:lnTo>
                  <a:pt x="5758942" y="4775835"/>
                </a:lnTo>
                <a:lnTo>
                  <a:pt x="5758942" y="0"/>
                </a:lnTo>
                <a:lnTo>
                  <a:pt x="0" y="0"/>
                </a:lnTo>
                <a:lnTo>
                  <a:pt x="0" y="4775835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004" y="772159"/>
            <a:ext cx="4745990" cy="477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586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has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EWB number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click ‘Go’ </a:t>
            </a: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-5" dirty="0">
                <a:latin typeface="Times New Roman"/>
                <a:cs typeface="Times New Roman"/>
              </a:rPr>
              <a:t>shown </a:t>
            </a:r>
            <a:r>
              <a:rPr sz="1100" dirty="0">
                <a:latin typeface="Times New Roman"/>
                <a:cs typeface="Times New Roman"/>
              </a:rPr>
              <a:t>in the </a:t>
            </a:r>
            <a:r>
              <a:rPr sz="1100" spc="-5" dirty="0">
                <a:latin typeface="Times New Roman"/>
                <a:cs typeface="Times New Roman"/>
              </a:rPr>
              <a:t>screen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below.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2004" y="3008503"/>
            <a:ext cx="462153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9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Transporter details can </a:t>
            </a:r>
            <a:r>
              <a:rPr sz="1100" dirty="0">
                <a:latin typeface="Times New Roman"/>
                <a:cs typeface="Times New Roman"/>
              </a:rPr>
              <a:t>then </a:t>
            </a:r>
            <a:r>
              <a:rPr sz="1100" spc="-5" dirty="0">
                <a:latin typeface="Times New Roman"/>
                <a:cs typeface="Times New Roman"/>
              </a:rPr>
              <a:t>be updated </a:t>
            </a:r>
            <a:r>
              <a:rPr sz="1100" dirty="0">
                <a:latin typeface="Times New Roman"/>
                <a:cs typeface="Times New Roman"/>
              </a:rPr>
              <a:t>by 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as shown </a:t>
            </a:r>
            <a:r>
              <a:rPr sz="1100" spc="-5" dirty="0">
                <a:latin typeface="Times New Roman"/>
                <a:cs typeface="Times New Roman"/>
              </a:rPr>
              <a:t>in below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screen.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217675" y="1411223"/>
            <a:ext cx="5122164" cy="1455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75969" y="1469897"/>
            <a:ext cx="4951095" cy="128511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60157" y="1454022"/>
            <a:ext cx="4982845" cy="1316990"/>
          </a:xfrm>
          <a:custGeom>
            <a:avLst/>
            <a:gdLst/>
            <a:ahLst/>
            <a:cxnLst/>
            <a:rect l="l" t="t" r="r" b="b"/>
            <a:pathLst>
              <a:path w="4982845" h="1316989">
                <a:moveTo>
                  <a:pt x="0" y="1316863"/>
                </a:moveTo>
                <a:lnTo>
                  <a:pt x="4982845" y="1316863"/>
                </a:lnTo>
                <a:lnTo>
                  <a:pt x="4982845" y="0"/>
                </a:lnTo>
                <a:lnTo>
                  <a:pt x="0" y="0"/>
                </a:lnTo>
                <a:lnTo>
                  <a:pt x="0" y="1316863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32688" y="3639311"/>
            <a:ext cx="5897879" cy="48539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90600" y="3696842"/>
            <a:ext cx="5727192" cy="46837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74725" y="3680967"/>
            <a:ext cx="5759450" cy="4715510"/>
          </a:xfrm>
          <a:custGeom>
            <a:avLst/>
            <a:gdLst/>
            <a:ahLst/>
            <a:cxnLst/>
            <a:rect l="l" t="t" r="r" b="b"/>
            <a:pathLst>
              <a:path w="5759450" h="4715509">
                <a:moveTo>
                  <a:pt x="0" y="4715510"/>
                </a:moveTo>
                <a:lnTo>
                  <a:pt x="5758942" y="4715510"/>
                </a:lnTo>
                <a:lnTo>
                  <a:pt x="5758942" y="0"/>
                </a:lnTo>
                <a:lnTo>
                  <a:pt x="0" y="0"/>
                </a:lnTo>
                <a:lnTo>
                  <a:pt x="0" y="4715510"/>
                </a:lnTo>
                <a:close/>
              </a:path>
            </a:pathLst>
          </a:custGeom>
          <a:ln w="31749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004" y="682561"/>
            <a:ext cx="5759450" cy="1583690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1920" algn="ctr">
              <a:lnSpc>
                <a:spcPct val="100000"/>
              </a:lnSpc>
              <a:spcBef>
                <a:spcPts val="81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377825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5.7	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Cancel E-way</a:t>
            </a:r>
            <a:r>
              <a:rPr sz="1400" b="1" spc="10" dirty="0">
                <a:solidFill>
                  <a:srgbClr val="813C04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bill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2700" marR="5080">
              <a:lnSpc>
                <a:spcPts val="1260"/>
              </a:lnSpc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provision has been provided to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taxpayer </a:t>
            </a:r>
            <a:r>
              <a:rPr sz="1100" dirty="0">
                <a:latin typeface="Times New Roman"/>
                <a:cs typeface="Times New Roman"/>
              </a:rPr>
              <a:t>to cancel the </a:t>
            </a:r>
            <a:r>
              <a:rPr sz="1100" spc="-5" dirty="0">
                <a:latin typeface="Times New Roman"/>
                <a:cs typeface="Times New Roman"/>
              </a:rPr>
              <a:t>E-way bill </a:t>
            </a:r>
            <a:r>
              <a:rPr sz="1100" dirty="0">
                <a:latin typeface="Times New Roman"/>
                <a:cs typeface="Times New Roman"/>
              </a:rPr>
              <a:t>for various </a:t>
            </a:r>
            <a:r>
              <a:rPr sz="1100" spc="-5" dirty="0">
                <a:latin typeface="Times New Roman"/>
                <a:cs typeface="Times New Roman"/>
              </a:rPr>
              <a:t>reasons like  goods </a:t>
            </a:r>
            <a:r>
              <a:rPr sz="1100" dirty="0">
                <a:latin typeface="Times New Roman"/>
                <a:cs typeface="Times New Roman"/>
              </a:rPr>
              <a:t>are </a:t>
            </a:r>
            <a:r>
              <a:rPr sz="1100" spc="-5" dirty="0">
                <a:latin typeface="Times New Roman"/>
                <a:cs typeface="Times New Roman"/>
              </a:rPr>
              <a:t>not being moved, incorrect entry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the 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entered </a:t>
            </a:r>
            <a:r>
              <a:rPr sz="1100" dirty="0">
                <a:latin typeface="Times New Roman"/>
                <a:cs typeface="Times New Roman"/>
              </a:rPr>
              <a:t>by him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etc.</a:t>
            </a:r>
          </a:p>
          <a:p>
            <a:pPr marL="12700" marR="5080">
              <a:lnSpc>
                <a:spcPts val="1260"/>
              </a:lnSpc>
              <a:spcBef>
                <a:spcPts val="1010"/>
              </a:spcBef>
            </a:pPr>
            <a:r>
              <a:rPr sz="1100" dirty="0">
                <a:latin typeface="Times New Roman"/>
                <a:cs typeface="Times New Roman"/>
              </a:rPr>
              <a:t>When </a:t>
            </a:r>
            <a:r>
              <a:rPr sz="1100" spc="-5" dirty="0">
                <a:latin typeface="Times New Roman"/>
                <a:cs typeface="Times New Roman"/>
              </a:rPr>
              <a:t>user selects the ‘Cancel’ </a:t>
            </a:r>
            <a:r>
              <a:rPr sz="1100" dirty="0">
                <a:latin typeface="Times New Roman"/>
                <a:cs typeface="Times New Roman"/>
              </a:rPr>
              <a:t>sub-option </a:t>
            </a:r>
            <a:r>
              <a:rPr sz="1100" spc="-5" dirty="0">
                <a:latin typeface="Times New Roman"/>
                <a:cs typeface="Times New Roman"/>
              </a:rPr>
              <a:t>under ‘E-way </a:t>
            </a:r>
            <a:r>
              <a:rPr sz="1100" dirty="0">
                <a:latin typeface="Times New Roman"/>
                <a:cs typeface="Times New Roman"/>
              </a:rPr>
              <a:t>bill’ </a:t>
            </a:r>
            <a:r>
              <a:rPr sz="1100" spc="-5" dirty="0">
                <a:latin typeface="Times New Roman"/>
                <a:cs typeface="Times New Roman"/>
              </a:rPr>
              <a:t>option, the following </a:t>
            </a:r>
            <a:r>
              <a:rPr sz="1100" dirty="0">
                <a:latin typeface="Times New Roman"/>
                <a:cs typeface="Times New Roman"/>
              </a:rPr>
              <a:t>screen </a:t>
            </a:r>
            <a:r>
              <a:rPr sz="1100" spc="-10" dirty="0">
                <a:latin typeface="Times New Roman"/>
                <a:cs typeface="Times New Roman"/>
              </a:rPr>
              <a:t>will be  </a:t>
            </a:r>
            <a:r>
              <a:rPr sz="1100" spc="-5" dirty="0">
                <a:latin typeface="Times New Roman"/>
                <a:cs typeface="Times New Roman"/>
              </a:rPr>
              <a:t>displayed.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2650" y="3808982"/>
            <a:ext cx="5760720" cy="30277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ts val="1260"/>
              </a:lnSpc>
            </a:pPr>
            <a:r>
              <a:rPr sz="1100" dirty="0">
                <a:latin typeface="Times New Roman"/>
                <a:cs typeface="Times New Roman"/>
              </a:rPr>
              <a:t>Before </a:t>
            </a:r>
            <a:r>
              <a:rPr sz="1100" spc="-5" dirty="0">
                <a:latin typeface="Times New Roman"/>
                <a:cs typeface="Times New Roman"/>
              </a:rPr>
              <a:t>going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e-Way Bill Cancellation,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should </a:t>
            </a:r>
            <a:r>
              <a:rPr sz="1100" spc="-5" dirty="0">
                <a:latin typeface="Times New Roman"/>
                <a:cs typeface="Times New Roman"/>
              </a:rPr>
              <a:t>have the </a:t>
            </a:r>
            <a:r>
              <a:rPr sz="1100" dirty="0">
                <a:latin typeface="Times New Roman"/>
                <a:cs typeface="Times New Roman"/>
              </a:rPr>
              <a:t>e-Way Bill </a:t>
            </a:r>
            <a:r>
              <a:rPr sz="1100" spc="-5" dirty="0">
                <a:latin typeface="Times New Roman"/>
                <a:cs typeface="Times New Roman"/>
              </a:rPr>
              <a:t>number </a:t>
            </a:r>
            <a:r>
              <a:rPr sz="1100" dirty="0">
                <a:latin typeface="Times New Roman"/>
                <a:cs typeface="Times New Roman"/>
              </a:rPr>
              <a:t>in hand </a:t>
            </a:r>
            <a:r>
              <a:rPr sz="1100" spc="-10" dirty="0">
                <a:latin typeface="Times New Roman"/>
                <a:cs typeface="Times New Roman"/>
              </a:rPr>
              <a:t>which  </a:t>
            </a:r>
            <a:r>
              <a:rPr sz="1100" dirty="0">
                <a:latin typeface="Times New Roman"/>
                <a:cs typeface="Times New Roman"/>
              </a:rPr>
              <a:t>he </a:t>
            </a:r>
            <a:r>
              <a:rPr sz="1100" spc="-5" dirty="0">
                <a:latin typeface="Times New Roman"/>
                <a:cs typeface="Times New Roman"/>
              </a:rPr>
              <a:t>intends to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cancel.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96000"/>
              </a:lnSpc>
              <a:spcBef>
                <a:spcPts val="969"/>
              </a:spcBef>
            </a:pPr>
            <a:r>
              <a:rPr sz="1100" dirty="0">
                <a:latin typeface="Times New Roman"/>
                <a:cs typeface="Times New Roman"/>
              </a:rPr>
              <a:t>Next, 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</a:t>
            </a:r>
            <a:r>
              <a:rPr sz="1100" dirty="0">
                <a:latin typeface="Times New Roman"/>
                <a:cs typeface="Times New Roman"/>
              </a:rPr>
              <a:t>the 12 </a:t>
            </a:r>
            <a:r>
              <a:rPr sz="1100" spc="-5" dirty="0">
                <a:latin typeface="Times New Roman"/>
                <a:cs typeface="Times New Roman"/>
              </a:rPr>
              <a:t>digit 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number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select go. </a:t>
            </a:r>
            <a:r>
              <a:rPr sz="1100" dirty="0">
                <a:latin typeface="Times New Roman"/>
                <a:cs typeface="Times New Roman"/>
              </a:rPr>
              <a:t>That </a:t>
            </a:r>
            <a:r>
              <a:rPr sz="1100" spc="-5" dirty="0">
                <a:latin typeface="Times New Roman"/>
                <a:cs typeface="Times New Roman"/>
              </a:rPr>
              <a:t>particular e-way </a:t>
            </a:r>
            <a:r>
              <a:rPr sz="1100" dirty="0">
                <a:latin typeface="Times New Roman"/>
                <a:cs typeface="Times New Roman"/>
              </a:rPr>
              <a:t>bill  </a:t>
            </a:r>
            <a:r>
              <a:rPr sz="1100" spc="-5" dirty="0">
                <a:latin typeface="Times New Roman"/>
                <a:cs typeface="Times New Roman"/>
              </a:rPr>
              <a:t>will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displayed, and after giving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suitable reason for the cancellation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Bill, the </a:t>
            </a:r>
            <a:r>
              <a:rPr sz="1100" spc="-5" dirty="0">
                <a:latin typeface="Times New Roman"/>
                <a:cs typeface="Times New Roman"/>
              </a:rPr>
              <a:t>user can  </a:t>
            </a:r>
            <a:r>
              <a:rPr sz="1100" dirty="0">
                <a:latin typeface="Times New Roman"/>
                <a:cs typeface="Times New Roman"/>
              </a:rPr>
              <a:t>cancel the </a:t>
            </a:r>
            <a:r>
              <a:rPr sz="1100" spc="-5" dirty="0">
                <a:latin typeface="Times New Roman"/>
                <a:cs typeface="Times New Roman"/>
              </a:rPr>
              <a:t>e-way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bill.</a:t>
            </a:r>
          </a:p>
          <a:p>
            <a:pPr marL="12700">
              <a:lnSpc>
                <a:spcPct val="100000"/>
              </a:lnSpc>
              <a:spcBef>
                <a:spcPts val="935"/>
              </a:spcBef>
            </a:pPr>
            <a:r>
              <a:rPr sz="1100" spc="-5" dirty="0">
                <a:latin typeface="Times New Roman"/>
                <a:cs typeface="Times New Roman"/>
              </a:rPr>
              <a:t>Once the e-Way </a:t>
            </a:r>
            <a:r>
              <a:rPr sz="1100" dirty="0">
                <a:latin typeface="Times New Roman"/>
                <a:cs typeface="Times New Roman"/>
              </a:rPr>
              <a:t>Bill is </a:t>
            </a:r>
            <a:r>
              <a:rPr sz="1100" spc="-5" dirty="0">
                <a:latin typeface="Times New Roman"/>
                <a:cs typeface="Times New Roman"/>
              </a:rPr>
              <a:t>cancelled it’s illegal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use 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same.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95800"/>
              </a:lnSpc>
              <a:spcBef>
                <a:spcPts val="1005"/>
              </a:spcBef>
            </a:pPr>
            <a:r>
              <a:rPr sz="11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Note:</a:t>
            </a:r>
            <a:r>
              <a:rPr sz="1100" i="1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The e-Way Bill once generated cannot </a:t>
            </a:r>
            <a:r>
              <a:rPr sz="1100" dirty="0">
                <a:latin typeface="Times New Roman"/>
                <a:cs typeface="Times New Roman"/>
              </a:rPr>
              <a:t>be deleted. </a:t>
            </a:r>
            <a:r>
              <a:rPr sz="1100" spc="-5" dirty="0">
                <a:latin typeface="Times New Roman"/>
                <a:cs typeface="Times New Roman"/>
              </a:rPr>
              <a:t>However, </a:t>
            </a:r>
            <a:r>
              <a:rPr sz="1100" dirty="0">
                <a:latin typeface="Times New Roman"/>
                <a:cs typeface="Times New Roman"/>
              </a:rPr>
              <a:t>it </a:t>
            </a:r>
            <a:r>
              <a:rPr sz="1100" spc="-5" dirty="0">
                <a:latin typeface="Times New Roman"/>
                <a:cs typeface="Times New Roman"/>
              </a:rPr>
              <a:t>can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cancelled </a:t>
            </a:r>
            <a:r>
              <a:rPr sz="1100" dirty="0">
                <a:latin typeface="Times New Roman"/>
                <a:cs typeface="Times New Roman"/>
              </a:rPr>
              <a:t>by </a:t>
            </a:r>
            <a:r>
              <a:rPr sz="1100" spc="-5" dirty="0">
                <a:latin typeface="Times New Roman"/>
                <a:cs typeface="Times New Roman"/>
              </a:rPr>
              <a:t>the  generator within </a:t>
            </a:r>
            <a:r>
              <a:rPr sz="1100" dirty="0">
                <a:latin typeface="Times New Roman"/>
                <a:cs typeface="Times New Roman"/>
              </a:rPr>
              <a:t>24 </a:t>
            </a:r>
            <a:r>
              <a:rPr sz="1100" spc="-5" dirty="0">
                <a:latin typeface="Times New Roman"/>
                <a:cs typeface="Times New Roman"/>
              </a:rPr>
              <a:t>hours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generation.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it has </a:t>
            </a:r>
            <a:r>
              <a:rPr sz="1100" spc="-5" dirty="0">
                <a:latin typeface="Times New Roman"/>
                <a:cs typeface="Times New Roman"/>
              </a:rPr>
              <a:t>been </a:t>
            </a:r>
            <a:r>
              <a:rPr sz="1100" dirty="0">
                <a:latin typeface="Times New Roman"/>
                <a:cs typeface="Times New Roman"/>
              </a:rPr>
              <a:t>verified by any empowered </a:t>
            </a:r>
            <a:r>
              <a:rPr sz="1100" spc="-5" dirty="0">
                <a:latin typeface="Times New Roman"/>
                <a:cs typeface="Times New Roman"/>
              </a:rPr>
              <a:t>officer, then it  cannot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cancelled. e-Way </a:t>
            </a:r>
            <a:r>
              <a:rPr sz="1100" dirty="0">
                <a:latin typeface="Times New Roman"/>
                <a:cs typeface="Times New Roman"/>
              </a:rPr>
              <a:t>Bill can </a:t>
            </a:r>
            <a:r>
              <a:rPr sz="1100" spc="-1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cancelled </a:t>
            </a:r>
            <a:r>
              <a:rPr sz="1100" dirty="0">
                <a:latin typeface="Times New Roman"/>
                <a:cs typeface="Times New Roman"/>
              </a:rPr>
              <a:t>if </a:t>
            </a:r>
            <a:r>
              <a:rPr sz="1100" spc="-5" dirty="0">
                <a:latin typeface="Times New Roman"/>
                <a:cs typeface="Times New Roman"/>
              </a:rPr>
              <a:t>either goods are not transported </a:t>
            </a:r>
            <a:r>
              <a:rPr sz="110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are not  transported </a:t>
            </a:r>
            <a:r>
              <a:rPr sz="1100" dirty="0">
                <a:latin typeface="Times New Roman"/>
                <a:cs typeface="Times New Roman"/>
              </a:rPr>
              <a:t>as per the </a:t>
            </a:r>
            <a:r>
              <a:rPr sz="1100" spc="-5" dirty="0">
                <a:latin typeface="Times New Roman"/>
                <a:cs typeface="Times New Roman"/>
              </a:rPr>
              <a:t>details furnished </a:t>
            </a:r>
            <a:r>
              <a:rPr sz="1100" dirty="0">
                <a:latin typeface="Times New Roman"/>
                <a:cs typeface="Times New Roman"/>
              </a:rPr>
              <a:t>in the e-Way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Bill.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5.8	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Print </a:t>
            </a: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EWB</a:t>
            </a:r>
            <a:endParaRPr sz="1400" dirty="0">
              <a:latin typeface="Times New Roman"/>
              <a:cs typeface="Times New Roman"/>
            </a:endParaRPr>
          </a:p>
          <a:p>
            <a:pPr marL="12700" marR="6985" algn="just">
              <a:lnSpc>
                <a:spcPct val="96000"/>
              </a:lnSpc>
              <a:spcBef>
                <a:spcPts val="1195"/>
              </a:spcBef>
            </a:pPr>
            <a:r>
              <a:rPr sz="1100" dirty="0">
                <a:latin typeface="Times New Roman"/>
                <a:cs typeface="Times New Roman"/>
              </a:rPr>
              <a:t>When </a:t>
            </a:r>
            <a:r>
              <a:rPr sz="1100" spc="-5" dirty="0">
                <a:latin typeface="Times New Roman"/>
                <a:cs typeface="Times New Roman"/>
              </a:rPr>
              <a:t>the user selects the ‘Print </a:t>
            </a:r>
            <a:r>
              <a:rPr sz="1100" dirty="0">
                <a:latin typeface="Times New Roman"/>
                <a:cs typeface="Times New Roman"/>
              </a:rPr>
              <a:t>EWB’ </a:t>
            </a:r>
            <a:r>
              <a:rPr sz="1100" spc="-5" dirty="0">
                <a:latin typeface="Times New Roman"/>
                <a:cs typeface="Times New Roman"/>
              </a:rPr>
              <a:t>sub </a:t>
            </a:r>
            <a:r>
              <a:rPr sz="1100" dirty="0">
                <a:latin typeface="Times New Roman"/>
                <a:cs typeface="Times New Roman"/>
              </a:rPr>
              <a:t>option </a:t>
            </a:r>
            <a:r>
              <a:rPr sz="1100" spc="-5" dirty="0">
                <a:latin typeface="Times New Roman"/>
                <a:cs typeface="Times New Roman"/>
              </a:rPr>
              <a:t>under ‘e-Waybill’ option,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following screen </a:t>
            </a:r>
            <a:r>
              <a:rPr sz="1100" spc="-10" dirty="0">
                <a:latin typeface="Times New Roman"/>
                <a:cs typeface="Times New Roman"/>
              </a:rPr>
              <a:t>will 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displayed; the print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an e-Way </a:t>
            </a:r>
            <a:r>
              <a:rPr sz="1100" dirty="0">
                <a:latin typeface="Times New Roman"/>
                <a:cs typeface="Times New Roman"/>
              </a:rPr>
              <a:t>Bill can be </a:t>
            </a:r>
            <a:r>
              <a:rPr sz="1100" spc="-5" dirty="0">
                <a:latin typeface="Times New Roman"/>
                <a:cs typeface="Times New Roman"/>
              </a:rPr>
              <a:t>taken </a:t>
            </a:r>
            <a:r>
              <a:rPr sz="1100" dirty="0">
                <a:latin typeface="Times New Roman"/>
                <a:cs typeface="Times New Roman"/>
              </a:rPr>
              <a:t>only by the </a:t>
            </a:r>
            <a:r>
              <a:rPr sz="1100" spc="-5" dirty="0">
                <a:latin typeface="Times New Roman"/>
                <a:cs typeface="Times New Roman"/>
              </a:rPr>
              <a:t>generator and the transporter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 e-Way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055747" y="9067291"/>
            <a:ext cx="14509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Times New Roman"/>
                <a:cs typeface="Times New Roman"/>
              </a:rPr>
              <a:t>Figure </a:t>
            </a:r>
            <a:r>
              <a:rPr sz="900" spc="-5" dirty="0">
                <a:latin typeface="Times New Roman"/>
                <a:cs typeface="Times New Roman"/>
              </a:rPr>
              <a:t>22: </a:t>
            </a:r>
            <a:r>
              <a:rPr sz="900" dirty="0">
                <a:latin typeface="Times New Roman"/>
                <a:cs typeface="Times New Roman"/>
              </a:rPr>
              <a:t>Print </a:t>
            </a:r>
            <a:r>
              <a:rPr sz="900" spc="-5" dirty="0">
                <a:latin typeface="Times New Roman"/>
                <a:cs typeface="Times New Roman"/>
              </a:rPr>
              <a:t>EWB, Form</a:t>
            </a:r>
            <a:r>
              <a:rPr sz="900" spc="-6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Times New Roman"/>
                <a:cs typeface="Times New Roman"/>
              </a:rPr>
              <a:t>1.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226819" y="2404871"/>
            <a:ext cx="5113020" cy="14295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85494" y="2462682"/>
            <a:ext cx="4942839" cy="12591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69682" y="2446781"/>
            <a:ext cx="4974590" cy="1290955"/>
          </a:xfrm>
          <a:custGeom>
            <a:avLst/>
            <a:gdLst/>
            <a:ahLst/>
            <a:cxnLst/>
            <a:rect l="l" t="t" r="r" b="b"/>
            <a:pathLst>
              <a:path w="4974590" h="1290954">
                <a:moveTo>
                  <a:pt x="0" y="1290954"/>
                </a:moveTo>
                <a:lnTo>
                  <a:pt x="4974589" y="1290954"/>
                </a:lnTo>
                <a:lnTo>
                  <a:pt x="4974589" y="0"/>
                </a:lnTo>
                <a:lnTo>
                  <a:pt x="0" y="0"/>
                </a:lnTo>
                <a:lnTo>
                  <a:pt x="0" y="1290954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32688" y="7278623"/>
            <a:ext cx="5887212" cy="16276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90600" y="7337425"/>
            <a:ext cx="5717032" cy="14573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74725" y="7321550"/>
            <a:ext cx="5749290" cy="1489075"/>
          </a:xfrm>
          <a:custGeom>
            <a:avLst/>
            <a:gdLst/>
            <a:ahLst/>
            <a:cxnLst/>
            <a:rect l="l" t="t" r="r" b="b"/>
            <a:pathLst>
              <a:path w="5749290" h="1489075">
                <a:moveTo>
                  <a:pt x="0" y="1489075"/>
                </a:moveTo>
                <a:lnTo>
                  <a:pt x="5748782" y="1489075"/>
                </a:lnTo>
                <a:lnTo>
                  <a:pt x="5748782" y="0"/>
                </a:lnTo>
                <a:lnTo>
                  <a:pt x="0" y="0"/>
                </a:lnTo>
                <a:lnTo>
                  <a:pt x="0" y="1489075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pc="-30" dirty="0"/>
              <a:t>User</a:t>
            </a:r>
            <a:r>
              <a:rPr spc="-85" dirty="0"/>
              <a:t> </a:t>
            </a:r>
            <a:r>
              <a:rPr spc="-45" dirty="0"/>
              <a:t>Manual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pc="-20" dirty="0"/>
              <a:t>Release </a:t>
            </a:r>
            <a:r>
              <a:rPr spc="-35" dirty="0"/>
              <a:t>Date: </a:t>
            </a:r>
            <a:r>
              <a:rPr spc="-5" dirty="0"/>
              <a:t>26/03/18, </a:t>
            </a:r>
            <a:r>
              <a:rPr spc="-25" dirty="0"/>
              <a:t>Version:</a:t>
            </a:r>
            <a:r>
              <a:rPr spc="-95" dirty="0"/>
              <a:t> </a:t>
            </a:r>
            <a:r>
              <a:rPr spc="20" dirty="0"/>
              <a:t>1.2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004" y="772159"/>
            <a:ext cx="5760085" cy="846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586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 dirty="0">
              <a:latin typeface="Times New Roman"/>
              <a:cs typeface="Times New Roman"/>
            </a:endParaRPr>
          </a:p>
          <a:p>
            <a:pPr marL="12700" marR="5080">
              <a:lnSpc>
                <a:spcPct val="110000"/>
              </a:lnSpc>
              <a:spcBef>
                <a:spcPts val="969"/>
              </a:spcBef>
            </a:pPr>
            <a:r>
              <a:rPr sz="1100" spc="-5" dirty="0">
                <a:latin typeface="Times New Roman"/>
                <a:cs typeface="Times New Roman"/>
              </a:rPr>
              <a:t>After entering the 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number,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below mentioned form will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displayed. </a:t>
            </a:r>
            <a:r>
              <a:rPr sz="1100" dirty="0">
                <a:latin typeface="Times New Roman"/>
                <a:cs typeface="Times New Roman"/>
              </a:rPr>
              <a:t>The system  shows </a:t>
            </a:r>
            <a:r>
              <a:rPr sz="1100" spc="-5" dirty="0">
                <a:latin typeface="Times New Roman"/>
                <a:cs typeface="Times New Roman"/>
              </a:rPr>
              <a:t>the 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with </a:t>
            </a:r>
            <a:r>
              <a:rPr sz="1100" dirty="0">
                <a:latin typeface="Times New Roman"/>
                <a:cs typeface="Times New Roman"/>
              </a:rPr>
              <a:t>an option to </a:t>
            </a:r>
            <a:r>
              <a:rPr sz="1100" spc="-5" dirty="0">
                <a:latin typeface="Times New Roman"/>
                <a:cs typeface="Times New Roman"/>
              </a:rPr>
              <a:t>take 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print.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2004" y="7183373"/>
            <a:ext cx="3601085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70430">
              <a:lnSpc>
                <a:spcPct val="100000"/>
              </a:lnSpc>
              <a:spcBef>
                <a:spcPts val="100"/>
              </a:spcBef>
            </a:pPr>
            <a:r>
              <a:rPr sz="600" spc="5" dirty="0">
                <a:latin typeface="Times New Roman"/>
                <a:cs typeface="Times New Roman"/>
              </a:rPr>
              <a:t>.</a:t>
            </a:r>
            <a:endParaRPr sz="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latin typeface="Times New Roman"/>
                <a:cs typeface="Times New Roman"/>
              </a:rPr>
              <a:t>A user </a:t>
            </a:r>
            <a:r>
              <a:rPr sz="1100" spc="-5" dirty="0">
                <a:latin typeface="Times New Roman"/>
                <a:cs typeface="Times New Roman"/>
              </a:rPr>
              <a:t>shall take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detailed print as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well.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66088" y="1965959"/>
            <a:ext cx="4629912" cy="50596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23619" y="2024125"/>
            <a:ext cx="4459605" cy="48892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07744" y="2008250"/>
            <a:ext cx="4491355" cy="4921250"/>
          </a:xfrm>
          <a:custGeom>
            <a:avLst/>
            <a:gdLst/>
            <a:ahLst/>
            <a:cxnLst/>
            <a:rect l="l" t="t" r="r" b="b"/>
            <a:pathLst>
              <a:path w="4491355" h="4921250">
                <a:moveTo>
                  <a:pt x="0" y="4920995"/>
                </a:moveTo>
                <a:lnTo>
                  <a:pt x="4491355" y="4920995"/>
                </a:lnTo>
                <a:lnTo>
                  <a:pt x="4491355" y="0"/>
                </a:lnTo>
                <a:lnTo>
                  <a:pt x="0" y="0"/>
                </a:lnTo>
                <a:lnTo>
                  <a:pt x="0" y="4920995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004" y="691232"/>
            <a:ext cx="3502025" cy="63500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R="48260" algn="r">
              <a:lnSpc>
                <a:spcPct val="100000"/>
              </a:lnSpc>
              <a:spcBef>
                <a:spcPts val="74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8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920"/>
              </a:spcBef>
              <a:tabLst>
                <a:tab pos="365125" algn="l"/>
              </a:tabLst>
            </a:pPr>
            <a:r>
              <a:rPr sz="1600" b="1" dirty="0">
                <a:solidFill>
                  <a:srgbClr val="1F487C"/>
                </a:solidFill>
                <a:latin typeface="Times New Roman"/>
                <a:cs typeface="Times New Roman"/>
              </a:rPr>
              <a:t>6.	</a:t>
            </a:r>
            <a:r>
              <a:rPr sz="1600" b="1" spc="-5" dirty="0">
                <a:solidFill>
                  <a:srgbClr val="1F487C"/>
                </a:solidFill>
                <a:latin typeface="Times New Roman"/>
                <a:cs typeface="Times New Roman"/>
              </a:rPr>
              <a:t>Managing Consolidated </a:t>
            </a:r>
            <a:r>
              <a:rPr sz="1600" b="1" spc="-20" dirty="0">
                <a:solidFill>
                  <a:srgbClr val="1F487C"/>
                </a:solidFill>
                <a:latin typeface="Times New Roman"/>
                <a:cs typeface="Times New Roman"/>
              </a:rPr>
              <a:t>e-Way</a:t>
            </a:r>
            <a:r>
              <a:rPr sz="1600" b="1" spc="-3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Times New Roman"/>
                <a:cs typeface="Times New Roman"/>
              </a:rPr>
              <a:t>Bills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6416" y="1396237"/>
            <a:ext cx="5770880" cy="0"/>
          </a:xfrm>
          <a:custGeom>
            <a:avLst/>
            <a:gdLst/>
            <a:ahLst/>
            <a:cxnLst/>
            <a:rect l="l" t="t" r="r" b="b"/>
            <a:pathLst>
              <a:path w="5770880">
                <a:moveTo>
                  <a:pt x="0" y="0"/>
                </a:moveTo>
                <a:lnTo>
                  <a:pt x="5770752" y="0"/>
                </a:lnTo>
              </a:path>
            </a:pathLst>
          </a:custGeom>
          <a:ln w="1828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02004" y="3974719"/>
            <a:ext cx="5761355" cy="1893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7825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6.1	Generate </a:t>
            </a:r>
            <a:r>
              <a:rPr sz="1400" b="1" spc="-10" dirty="0">
                <a:solidFill>
                  <a:srgbClr val="813C04"/>
                </a:solidFill>
                <a:latin typeface="Times New Roman"/>
                <a:cs typeface="Times New Roman"/>
              </a:rPr>
              <a:t>New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Consolidated E-way</a:t>
            </a:r>
            <a:r>
              <a:rPr sz="1400" b="1" spc="30" dirty="0">
                <a:solidFill>
                  <a:srgbClr val="813C04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813C04"/>
                </a:solidFill>
                <a:latin typeface="Times New Roman"/>
                <a:cs typeface="Times New Roman"/>
              </a:rPr>
              <a:t>bill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000"/>
              </a:lnSpc>
            </a:pP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consolidated E-way </a:t>
            </a:r>
            <a:r>
              <a:rPr sz="1100" dirty="0">
                <a:latin typeface="Times New Roman"/>
                <a:cs typeface="Times New Roman"/>
              </a:rPr>
              <a:t>bill is </a:t>
            </a:r>
            <a:r>
              <a:rPr sz="1100" spc="-5" dirty="0">
                <a:latin typeface="Times New Roman"/>
                <a:cs typeface="Times New Roman"/>
              </a:rPr>
              <a:t>generated when the transporter is carrying multiple consignments </a:t>
            </a:r>
            <a:r>
              <a:rPr sz="1100" dirty="0">
                <a:latin typeface="Times New Roman"/>
                <a:cs typeface="Times New Roman"/>
              </a:rPr>
              <a:t>in a  </a:t>
            </a:r>
            <a:r>
              <a:rPr sz="1100" spc="-5" dirty="0">
                <a:latin typeface="Times New Roman"/>
                <a:cs typeface="Times New Roman"/>
              </a:rPr>
              <a:t>single vehicle. Consolidated 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allows the transporter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carry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single </a:t>
            </a:r>
            <a:r>
              <a:rPr sz="1100" dirty="0">
                <a:latin typeface="Times New Roman"/>
                <a:cs typeface="Times New Roman"/>
              </a:rPr>
              <a:t>document, </a:t>
            </a:r>
            <a:r>
              <a:rPr sz="1100" spc="-5" dirty="0">
                <a:latin typeface="Times New Roman"/>
                <a:cs typeface="Times New Roman"/>
              </a:rPr>
              <a:t>instead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a  </a:t>
            </a:r>
            <a:r>
              <a:rPr sz="1100" spc="-5" dirty="0">
                <a:latin typeface="Times New Roman"/>
                <a:cs typeface="Times New Roman"/>
              </a:rPr>
              <a:t>separate document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each consignment </a:t>
            </a:r>
            <a:r>
              <a:rPr sz="1100" dirty="0">
                <a:latin typeface="Times New Roman"/>
                <a:cs typeface="Times New Roman"/>
              </a:rPr>
              <a:t>in a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conveyance.</a:t>
            </a: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 dirty="0">
              <a:latin typeface="Times New Roman"/>
              <a:cs typeface="Times New Roman"/>
            </a:endParaRPr>
          </a:p>
          <a:p>
            <a:pPr marL="12700" marR="6350" algn="just">
              <a:lnSpc>
                <a:spcPts val="1260"/>
              </a:lnSpc>
              <a:spcBef>
                <a:spcPts val="5"/>
              </a:spcBef>
            </a:pPr>
            <a:r>
              <a:rPr sz="1100" dirty="0">
                <a:latin typeface="Times New Roman"/>
                <a:cs typeface="Times New Roman"/>
              </a:rPr>
              <a:t>A user should </a:t>
            </a:r>
            <a:r>
              <a:rPr sz="1100" spc="-5" dirty="0">
                <a:latin typeface="Times New Roman"/>
                <a:cs typeface="Times New Roman"/>
              </a:rPr>
              <a:t>have all </a:t>
            </a:r>
            <a:r>
              <a:rPr sz="1100" spc="-1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numbers of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consignments, which the transporter shall  transport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one conveyance.</a:t>
            </a:r>
            <a:endParaRPr sz="1100" dirty="0">
              <a:latin typeface="Times New Roman"/>
              <a:cs typeface="Times New Roman"/>
            </a:endParaRPr>
          </a:p>
          <a:p>
            <a:pPr marL="12700" marR="6985" algn="just">
              <a:lnSpc>
                <a:spcPts val="1270"/>
              </a:lnSpc>
              <a:spcBef>
                <a:spcPts val="1000"/>
              </a:spcBef>
            </a:pPr>
            <a:r>
              <a:rPr sz="1100" dirty="0">
                <a:latin typeface="Times New Roman"/>
                <a:cs typeface="Times New Roman"/>
              </a:rPr>
              <a:t>When the </a:t>
            </a:r>
            <a:r>
              <a:rPr sz="1100" spc="-5" dirty="0">
                <a:latin typeface="Times New Roman"/>
                <a:cs typeface="Times New Roman"/>
              </a:rPr>
              <a:t>user selects the ‘Generating New’ </a:t>
            </a:r>
            <a:r>
              <a:rPr sz="1100" dirty="0">
                <a:latin typeface="Times New Roman"/>
                <a:cs typeface="Times New Roman"/>
              </a:rPr>
              <a:t>sub-option </a:t>
            </a:r>
            <a:r>
              <a:rPr sz="1100" spc="-5" dirty="0">
                <a:latin typeface="Times New Roman"/>
                <a:cs typeface="Times New Roman"/>
              </a:rPr>
              <a:t>under ‘Consolidated </a:t>
            </a:r>
            <a:r>
              <a:rPr sz="1100" dirty="0">
                <a:latin typeface="Times New Roman"/>
                <a:cs typeface="Times New Roman"/>
              </a:rPr>
              <a:t>EWB’ </a:t>
            </a:r>
            <a:r>
              <a:rPr sz="1100" spc="-5" dirty="0">
                <a:latin typeface="Times New Roman"/>
                <a:cs typeface="Times New Roman"/>
              </a:rPr>
              <a:t>option, the  following </a:t>
            </a:r>
            <a:r>
              <a:rPr sz="1100" dirty="0">
                <a:latin typeface="Times New Roman"/>
                <a:cs typeface="Times New Roman"/>
              </a:rPr>
              <a:t>screen </a:t>
            </a:r>
            <a:r>
              <a:rPr sz="1100" spc="-5" dirty="0">
                <a:latin typeface="Times New Roman"/>
                <a:cs typeface="Times New Roman"/>
              </a:rPr>
              <a:t>will </a:t>
            </a:r>
            <a:r>
              <a:rPr sz="1100" spc="-10" dirty="0">
                <a:latin typeface="Times New Roman"/>
                <a:cs typeface="Times New Roman"/>
              </a:rPr>
              <a:t>be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displayed.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750820" y="1575815"/>
            <a:ext cx="2051304" cy="1645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09494" y="1634362"/>
            <a:ext cx="1880870" cy="1475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93619" y="1618487"/>
            <a:ext cx="1912620" cy="1506855"/>
          </a:xfrm>
          <a:custGeom>
            <a:avLst/>
            <a:gdLst/>
            <a:ahLst/>
            <a:cxnLst/>
            <a:rect l="l" t="t" r="r" b="b"/>
            <a:pathLst>
              <a:path w="1912620" h="1506855">
                <a:moveTo>
                  <a:pt x="0" y="1506854"/>
                </a:moveTo>
                <a:lnTo>
                  <a:pt x="1912620" y="1506854"/>
                </a:lnTo>
                <a:lnTo>
                  <a:pt x="1912620" y="0"/>
                </a:lnTo>
                <a:lnTo>
                  <a:pt x="0" y="0"/>
                </a:lnTo>
                <a:lnTo>
                  <a:pt x="0" y="1506854"/>
                </a:lnTo>
                <a:close/>
              </a:path>
            </a:pathLst>
          </a:custGeom>
          <a:ln w="31749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32688" y="6004559"/>
            <a:ext cx="5931408" cy="29138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90600" y="6062979"/>
            <a:ext cx="5760720" cy="27431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74725" y="6047104"/>
            <a:ext cx="5792470" cy="2774950"/>
          </a:xfrm>
          <a:custGeom>
            <a:avLst/>
            <a:gdLst/>
            <a:ahLst/>
            <a:cxnLst/>
            <a:rect l="l" t="t" r="r" b="b"/>
            <a:pathLst>
              <a:path w="5792470" h="2774950">
                <a:moveTo>
                  <a:pt x="0" y="2774949"/>
                </a:moveTo>
                <a:lnTo>
                  <a:pt x="5792470" y="2774949"/>
                </a:lnTo>
                <a:lnTo>
                  <a:pt x="5792470" y="0"/>
                </a:lnTo>
                <a:lnTo>
                  <a:pt x="0" y="0"/>
                </a:lnTo>
                <a:lnTo>
                  <a:pt x="0" y="2774949"/>
                </a:lnTo>
                <a:close/>
              </a:path>
            </a:pathLst>
          </a:custGeom>
          <a:ln w="31749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004" y="772159"/>
            <a:ext cx="5760720" cy="1925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1285" algn="ctr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12700" marR="5080" algn="just">
              <a:lnSpc>
                <a:spcPct val="110000"/>
              </a:lnSpc>
              <a:spcBef>
                <a:spcPts val="785"/>
              </a:spcBef>
            </a:pP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this form 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check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mode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transportation from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given </a:t>
            </a:r>
            <a:r>
              <a:rPr sz="1100" dirty="0">
                <a:latin typeface="Times New Roman"/>
                <a:cs typeface="Times New Roman"/>
              </a:rPr>
              <a:t>options,  </a:t>
            </a:r>
            <a:r>
              <a:rPr sz="1100" spc="-5" dirty="0">
                <a:latin typeface="Times New Roman"/>
                <a:cs typeface="Times New Roman"/>
              </a:rPr>
              <a:t>Road/Rail/Air/Ship. Then the user enters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‘From State’, ‘Vehicle Starts </a:t>
            </a:r>
            <a:r>
              <a:rPr sz="1100" spc="-10" dirty="0">
                <a:latin typeface="Times New Roman"/>
                <a:cs typeface="Times New Roman"/>
              </a:rPr>
              <a:t>From’ </a:t>
            </a:r>
            <a:r>
              <a:rPr sz="1100" dirty="0">
                <a:latin typeface="Times New Roman"/>
                <a:cs typeface="Times New Roman"/>
              </a:rPr>
              <a:t>where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vehicle </a:t>
            </a:r>
            <a:r>
              <a:rPr sz="1100" dirty="0">
                <a:latin typeface="Times New Roman"/>
                <a:cs typeface="Times New Roman"/>
              </a:rPr>
              <a:t>is  </a:t>
            </a:r>
            <a:r>
              <a:rPr sz="1100" spc="-5" dirty="0">
                <a:latin typeface="Times New Roman"/>
                <a:cs typeface="Times New Roman"/>
              </a:rPr>
              <a:t>starting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‘vehicle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no’.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499"/>
              </a:lnSpc>
              <a:spcBef>
                <a:spcPts val="805"/>
              </a:spcBef>
            </a:pPr>
            <a:r>
              <a:rPr sz="1100" spc="-5" dirty="0">
                <a:latin typeface="Times New Roman"/>
                <a:cs typeface="Times New Roman"/>
              </a:rPr>
              <a:t>Now, </a:t>
            </a:r>
            <a:r>
              <a:rPr sz="1100" dirty="0">
                <a:latin typeface="Times New Roman"/>
                <a:cs typeface="Times New Roman"/>
              </a:rPr>
              <a:t>the user </a:t>
            </a:r>
            <a:r>
              <a:rPr sz="1100" spc="-5" dirty="0">
                <a:latin typeface="Times New Roman"/>
                <a:cs typeface="Times New Roman"/>
              </a:rPr>
              <a:t>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Number. Once </a:t>
            </a:r>
            <a:r>
              <a:rPr sz="1100" dirty="0">
                <a:latin typeface="Times New Roman"/>
                <a:cs typeface="Times New Roman"/>
              </a:rPr>
              <a:t>the EBN is </a:t>
            </a:r>
            <a:r>
              <a:rPr sz="1100" spc="-5" dirty="0">
                <a:latin typeface="Times New Roman"/>
                <a:cs typeface="Times New Roman"/>
              </a:rPr>
              <a:t>entered the rest </a:t>
            </a:r>
            <a:r>
              <a:rPr sz="1100" dirty="0">
                <a:latin typeface="Times New Roman"/>
                <a:cs typeface="Times New Roman"/>
              </a:rPr>
              <a:t>of the </a:t>
            </a:r>
            <a:r>
              <a:rPr sz="1100" spc="-5" dirty="0">
                <a:latin typeface="Times New Roman"/>
                <a:cs typeface="Times New Roman"/>
              </a:rPr>
              <a:t>fields in 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form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are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auto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populated.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The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user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can</a:t>
            </a:r>
            <a:r>
              <a:rPr sz="1100" spc="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add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multiple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consignments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by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clicking</a:t>
            </a:r>
            <a:r>
              <a:rPr sz="1100" spc="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on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.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It</a:t>
            </a:r>
            <a:r>
              <a:rPr sz="1100" spc="1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may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</a:t>
            </a:r>
          </a:p>
          <a:p>
            <a:pPr marL="12700" marR="5080" algn="just">
              <a:lnSpc>
                <a:spcPct val="110500"/>
              </a:lnSpc>
              <a:spcBef>
                <a:spcPts val="5"/>
              </a:spcBef>
            </a:pPr>
            <a:r>
              <a:rPr sz="1100" dirty="0">
                <a:latin typeface="Times New Roman"/>
                <a:cs typeface="Times New Roman"/>
              </a:rPr>
              <a:t>noted </a:t>
            </a:r>
            <a:r>
              <a:rPr sz="1100" spc="-5" dirty="0">
                <a:latin typeface="Times New Roman"/>
                <a:cs typeface="Times New Roman"/>
              </a:rPr>
              <a:t>that user should </a:t>
            </a:r>
            <a:r>
              <a:rPr sz="1100" dirty="0">
                <a:latin typeface="Times New Roman"/>
                <a:cs typeface="Times New Roman"/>
              </a:rPr>
              <a:t>be the </a:t>
            </a:r>
            <a:r>
              <a:rPr sz="1100" spc="-5" dirty="0">
                <a:latin typeface="Times New Roman"/>
                <a:cs typeface="Times New Roman"/>
              </a:rPr>
              <a:t>generator </a:t>
            </a:r>
            <a:r>
              <a:rPr sz="1100" dirty="0">
                <a:latin typeface="Times New Roman"/>
                <a:cs typeface="Times New Roman"/>
              </a:rPr>
              <a:t>or the </a:t>
            </a:r>
            <a:r>
              <a:rPr sz="1100" spc="-5" dirty="0">
                <a:latin typeface="Times New Roman"/>
                <a:cs typeface="Times New Roman"/>
              </a:rPr>
              <a:t>transporter </a:t>
            </a:r>
            <a:r>
              <a:rPr sz="1100" dirty="0">
                <a:latin typeface="Times New Roman"/>
                <a:cs typeface="Times New Roman"/>
              </a:rPr>
              <a:t>of the </a:t>
            </a:r>
            <a:r>
              <a:rPr sz="1100" spc="-5" dirty="0">
                <a:latin typeface="Times New Roman"/>
                <a:cs typeface="Times New Roman"/>
              </a:rPr>
              <a:t>selected e-way </a:t>
            </a:r>
            <a:r>
              <a:rPr sz="1100" dirty="0">
                <a:latin typeface="Times New Roman"/>
                <a:cs typeface="Times New Roman"/>
              </a:rPr>
              <a:t>bill to </a:t>
            </a:r>
            <a:r>
              <a:rPr sz="1100" spc="-5" dirty="0">
                <a:latin typeface="Times New Roman"/>
                <a:cs typeface="Times New Roman"/>
              </a:rPr>
              <a:t>use in  consolidated EWB. Otherwise, it will not allow </a:t>
            </a:r>
            <a:r>
              <a:rPr sz="1100" dirty="0">
                <a:latin typeface="Times New Roman"/>
                <a:cs typeface="Times New Roman"/>
              </a:rPr>
              <a:t>him to update the </a:t>
            </a:r>
            <a:r>
              <a:rPr sz="1100" spc="-5" dirty="0">
                <a:latin typeface="Times New Roman"/>
                <a:cs typeface="Times New Roman"/>
              </a:rPr>
              <a:t>details. Then click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submit. </a:t>
            </a:r>
            <a:r>
              <a:rPr sz="1100" dirty="0">
                <a:latin typeface="Times New Roman"/>
                <a:cs typeface="Times New Roman"/>
              </a:rPr>
              <a:t>The  system </a:t>
            </a:r>
            <a:r>
              <a:rPr sz="1100" spc="-5" dirty="0">
                <a:latin typeface="Times New Roman"/>
                <a:cs typeface="Times New Roman"/>
              </a:rPr>
              <a:t>will display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consolidated 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with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consolidated EBN </a:t>
            </a: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-5" dirty="0">
                <a:latin typeface="Times New Roman"/>
                <a:cs typeface="Times New Roman"/>
              </a:rPr>
              <a:t>given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below.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02004" y="7105650"/>
            <a:ext cx="5761355" cy="1965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6.2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Generate Bulk Consolidated </a:t>
            </a:r>
            <a:r>
              <a:rPr sz="1400" b="1" spc="-10" dirty="0">
                <a:solidFill>
                  <a:srgbClr val="813C04"/>
                </a:solidFill>
                <a:latin typeface="Times New Roman"/>
                <a:cs typeface="Times New Roman"/>
              </a:rPr>
              <a:t>E-way</a:t>
            </a:r>
            <a:r>
              <a:rPr sz="1400" b="1" spc="5" dirty="0">
                <a:solidFill>
                  <a:srgbClr val="813C04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813C04"/>
                </a:solidFill>
                <a:latin typeface="Times New Roman"/>
                <a:cs typeface="Times New Roman"/>
              </a:rPr>
              <a:t>bill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000"/>
              </a:lnSpc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system </a:t>
            </a:r>
            <a:r>
              <a:rPr sz="1100" spc="-5" dirty="0">
                <a:latin typeface="Times New Roman"/>
                <a:cs typeface="Times New Roman"/>
              </a:rPr>
              <a:t>enables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generate consolidated bulk </a:t>
            </a:r>
            <a:r>
              <a:rPr sz="1100" dirty="0">
                <a:latin typeface="Times New Roman"/>
                <a:cs typeface="Times New Roman"/>
              </a:rPr>
              <a:t>e-way bills. A </a:t>
            </a:r>
            <a:r>
              <a:rPr sz="1100" spc="-5" dirty="0">
                <a:latin typeface="Times New Roman"/>
                <a:cs typeface="Times New Roman"/>
              </a:rPr>
              <a:t>consolidated </a:t>
            </a:r>
            <a:r>
              <a:rPr sz="1100" dirty="0">
                <a:latin typeface="Times New Roman"/>
                <a:cs typeface="Times New Roman"/>
              </a:rPr>
              <a:t>bulk 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is used when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generate multiple consolidated e-Way Bills at </a:t>
            </a:r>
            <a:r>
              <a:rPr sz="1100" dirty="0">
                <a:latin typeface="Times New Roman"/>
                <a:cs typeface="Times New Roman"/>
              </a:rPr>
              <a:t>one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shot.</a:t>
            </a:r>
            <a:endParaRPr sz="1100" dirty="0">
              <a:latin typeface="Times New Roman"/>
              <a:cs typeface="Times New Roman"/>
            </a:endParaRPr>
          </a:p>
          <a:p>
            <a:pPr marL="12700" marR="6985" algn="just">
              <a:lnSpc>
                <a:spcPct val="110000"/>
              </a:lnSpc>
              <a:spcBef>
                <a:spcPts val="1010"/>
              </a:spcBef>
            </a:pP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generating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consolidated </a:t>
            </a:r>
            <a:r>
              <a:rPr sz="1100" dirty="0">
                <a:latin typeface="Times New Roman"/>
                <a:cs typeface="Times New Roman"/>
              </a:rPr>
              <a:t>Bulk e-Way Bill 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needs to </a:t>
            </a:r>
            <a:r>
              <a:rPr sz="1100" spc="-5" dirty="0">
                <a:latin typeface="Times New Roman"/>
                <a:cs typeface="Times New Roman"/>
              </a:rPr>
              <a:t>have </a:t>
            </a:r>
            <a:r>
              <a:rPr sz="1100" dirty="0">
                <a:latin typeface="Times New Roman"/>
                <a:cs typeface="Times New Roman"/>
              </a:rPr>
              <a:t>the EWB </a:t>
            </a:r>
            <a:r>
              <a:rPr sz="1100" spc="-5" dirty="0">
                <a:latin typeface="Times New Roman"/>
                <a:cs typeface="Times New Roman"/>
              </a:rPr>
              <a:t>bulk </a:t>
            </a:r>
            <a:r>
              <a:rPr sz="1100" dirty="0">
                <a:latin typeface="Times New Roman"/>
                <a:cs typeface="Times New Roman"/>
              </a:rPr>
              <a:t>convertor </a:t>
            </a:r>
            <a:r>
              <a:rPr sz="1100" spc="-1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the  excel file, which helps </a:t>
            </a:r>
            <a:r>
              <a:rPr sz="1100" dirty="0">
                <a:latin typeface="Times New Roman"/>
                <a:cs typeface="Times New Roman"/>
              </a:rPr>
              <a:t>the user to </a:t>
            </a:r>
            <a:r>
              <a:rPr sz="1100" spc="-5" dirty="0">
                <a:latin typeface="Times New Roman"/>
                <a:cs typeface="Times New Roman"/>
              </a:rPr>
              <a:t>convert the multiple consolidated e-Way </a:t>
            </a:r>
            <a:r>
              <a:rPr sz="1100" dirty="0">
                <a:latin typeface="Times New Roman"/>
                <a:cs typeface="Times New Roman"/>
              </a:rPr>
              <a:t>Bills </a:t>
            </a:r>
            <a:r>
              <a:rPr sz="1100" spc="-5" dirty="0">
                <a:latin typeface="Times New Roman"/>
                <a:cs typeface="Times New Roman"/>
              </a:rPr>
              <a:t>excel file into </a:t>
            </a:r>
            <a:r>
              <a:rPr sz="1100" dirty="0">
                <a:latin typeface="Times New Roman"/>
                <a:cs typeface="Times New Roman"/>
              </a:rPr>
              <a:t>a  </a:t>
            </a:r>
            <a:r>
              <a:rPr sz="1100" spc="-5" dirty="0">
                <a:latin typeface="Times New Roman"/>
                <a:cs typeface="Times New Roman"/>
              </a:rPr>
              <a:t>single </a:t>
            </a:r>
            <a:r>
              <a:rPr sz="1100" dirty="0">
                <a:latin typeface="Times New Roman"/>
                <a:cs typeface="Times New Roman"/>
              </a:rPr>
              <a:t>JSON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file.</a:t>
            </a:r>
            <a:endParaRPr sz="1100" dirty="0">
              <a:latin typeface="Times New Roman"/>
              <a:cs typeface="Times New Roman"/>
            </a:endParaRPr>
          </a:p>
          <a:p>
            <a:pPr marL="12700" marR="7620" algn="just">
              <a:lnSpc>
                <a:spcPct val="110000"/>
              </a:lnSpc>
              <a:spcBef>
                <a:spcPts val="1010"/>
              </a:spcBef>
            </a:pP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generate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consolidated </a:t>
            </a:r>
            <a:r>
              <a:rPr sz="1100" dirty="0">
                <a:latin typeface="Times New Roman"/>
                <a:cs typeface="Times New Roman"/>
              </a:rPr>
              <a:t>Bulk e-Way Bill,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select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sub </a:t>
            </a:r>
            <a:r>
              <a:rPr sz="1100" dirty="0">
                <a:latin typeface="Times New Roman"/>
                <a:cs typeface="Times New Roman"/>
              </a:rPr>
              <a:t>option </a:t>
            </a:r>
            <a:r>
              <a:rPr sz="1100" spc="-5" dirty="0">
                <a:latin typeface="Times New Roman"/>
                <a:cs typeface="Times New Roman"/>
              </a:rPr>
              <a:t>‘Generate Bulk’ under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option ‘Consolidated EWB’. The following screen will </a:t>
            </a:r>
            <a:r>
              <a:rPr sz="1100" dirty="0">
                <a:latin typeface="Times New Roman"/>
                <a:cs typeface="Times New Roman"/>
              </a:rPr>
              <a:t>be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displayed.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79932" y="2859023"/>
            <a:ext cx="5591556" cy="34777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37907" y="2917189"/>
            <a:ext cx="5422264" cy="33070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22032" y="2901314"/>
            <a:ext cx="5454015" cy="3338829"/>
          </a:xfrm>
          <a:custGeom>
            <a:avLst/>
            <a:gdLst/>
            <a:ahLst/>
            <a:cxnLst/>
            <a:rect l="l" t="t" r="r" b="b"/>
            <a:pathLst>
              <a:path w="5454015" h="3338829">
                <a:moveTo>
                  <a:pt x="0" y="3338830"/>
                </a:moveTo>
                <a:lnTo>
                  <a:pt x="5454014" y="3338830"/>
                </a:lnTo>
                <a:lnTo>
                  <a:pt x="5454014" y="0"/>
                </a:lnTo>
                <a:lnTo>
                  <a:pt x="0" y="0"/>
                </a:lnTo>
                <a:lnTo>
                  <a:pt x="0" y="3338830"/>
                </a:lnTo>
                <a:close/>
              </a:path>
            </a:pathLst>
          </a:custGeom>
          <a:ln w="31749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02004" y="3419068"/>
            <a:ext cx="5758180" cy="5803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10500"/>
              </a:lnSpc>
              <a:spcBef>
                <a:spcPts val="90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has to choose </a:t>
            </a:r>
            <a:r>
              <a:rPr sz="1100" spc="-5" dirty="0">
                <a:latin typeface="Times New Roman"/>
                <a:cs typeface="Times New Roman"/>
              </a:rPr>
              <a:t>file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select the </a:t>
            </a:r>
            <a:r>
              <a:rPr sz="1100" dirty="0">
                <a:latin typeface="Times New Roman"/>
                <a:cs typeface="Times New Roman"/>
              </a:rPr>
              <a:t>JSON to be uploaded. </a:t>
            </a:r>
            <a:r>
              <a:rPr sz="1100" spc="-5" dirty="0">
                <a:latin typeface="Times New Roman"/>
                <a:cs typeface="Times New Roman"/>
              </a:rPr>
              <a:t>Once </a:t>
            </a:r>
            <a:r>
              <a:rPr sz="1100" dirty="0">
                <a:latin typeface="Times New Roman"/>
                <a:cs typeface="Times New Roman"/>
              </a:rPr>
              <a:t>a JSON </a:t>
            </a:r>
            <a:r>
              <a:rPr sz="1100" spc="-5" dirty="0">
                <a:latin typeface="Times New Roman"/>
                <a:cs typeface="Times New Roman"/>
              </a:rPr>
              <a:t>file is from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user’s  system, </a:t>
            </a:r>
            <a:r>
              <a:rPr sz="1100" dirty="0">
                <a:latin typeface="Times New Roman"/>
                <a:cs typeface="Times New Roman"/>
              </a:rPr>
              <a:t>the user </a:t>
            </a:r>
            <a:r>
              <a:rPr sz="1100" spc="-5" dirty="0">
                <a:latin typeface="Times New Roman"/>
                <a:cs typeface="Times New Roman"/>
              </a:rPr>
              <a:t>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upload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10" dirty="0">
                <a:latin typeface="Times New Roman"/>
                <a:cs typeface="Times New Roman"/>
              </a:rPr>
              <a:t>same </a:t>
            </a:r>
            <a:r>
              <a:rPr sz="1100" dirty="0">
                <a:latin typeface="Times New Roman"/>
                <a:cs typeface="Times New Roman"/>
              </a:rPr>
              <a:t>JSON </a:t>
            </a:r>
            <a:r>
              <a:rPr sz="1100" spc="-5" dirty="0">
                <a:latin typeface="Times New Roman"/>
                <a:cs typeface="Times New Roman"/>
              </a:rPr>
              <a:t>file in </a:t>
            </a:r>
            <a:r>
              <a:rPr sz="1100" dirty="0">
                <a:latin typeface="Times New Roman"/>
                <a:cs typeface="Times New Roman"/>
              </a:rPr>
              <a:t>the e-Way Bill </a:t>
            </a:r>
            <a:r>
              <a:rPr sz="1100" spc="-5" dirty="0">
                <a:latin typeface="Times New Roman"/>
                <a:cs typeface="Times New Roman"/>
              </a:rPr>
              <a:t>portal and </a:t>
            </a:r>
            <a:r>
              <a:rPr sz="1100" dirty="0">
                <a:latin typeface="Times New Roman"/>
                <a:cs typeface="Times New Roman"/>
              </a:rPr>
              <a:t>can use the </a:t>
            </a:r>
            <a:r>
              <a:rPr sz="1100" spc="-5" dirty="0">
                <a:latin typeface="Times New Roman"/>
                <a:cs typeface="Times New Roman"/>
              </a:rPr>
              <a:t>file to  generate consolidated </a:t>
            </a:r>
            <a:r>
              <a:rPr sz="1100" dirty="0">
                <a:latin typeface="Times New Roman"/>
                <a:cs typeface="Times New Roman"/>
              </a:rPr>
              <a:t>bulk </a:t>
            </a:r>
            <a:r>
              <a:rPr sz="1100" spc="-5" dirty="0">
                <a:latin typeface="Times New Roman"/>
                <a:cs typeface="Times New Roman"/>
              </a:rPr>
              <a:t>e-Way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02004" y="5758052"/>
            <a:ext cx="5761355" cy="2583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7995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Times New Roman"/>
                <a:cs typeface="Times New Roman"/>
              </a:rPr>
              <a:t>Figure </a:t>
            </a:r>
            <a:r>
              <a:rPr sz="900" spc="-5" dirty="0">
                <a:latin typeface="Times New Roman"/>
                <a:cs typeface="Times New Roman"/>
              </a:rPr>
              <a:t>28: Consolidated Bulk </a:t>
            </a:r>
            <a:r>
              <a:rPr sz="900" dirty="0">
                <a:latin typeface="Times New Roman"/>
                <a:cs typeface="Times New Roman"/>
              </a:rPr>
              <a:t>e-way Bill, Form</a:t>
            </a:r>
            <a:r>
              <a:rPr sz="900" spc="-2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Times New Roman"/>
                <a:cs typeface="Times New Roman"/>
              </a:rPr>
              <a:t>2.</a:t>
            </a: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12700" marR="5080">
              <a:lnSpc>
                <a:spcPct val="110000"/>
              </a:lnSpc>
              <a:spcBef>
                <a:spcPts val="5"/>
              </a:spcBef>
            </a:pPr>
            <a:r>
              <a:rPr sz="1100" spc="-5" dirty="0">
                <a:latin typeface="Times New Roman"/>
                <a:cs typeface="Times New Roman"/>
              </a:rPr>
              <a:t>After processing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JSON file, </a:t>
            </a:r>
            <a:r>
              <a:rPr sz="1100" dirty="0">
                <a:latin typeface="Times New Roman"/>
                <a:cs typeface="Times New Roman"/>
              </a:rPr>
              <a:t>the system </a:t>
            </a:r>
            <a:r>
              <a:rPr sz="1100" spc="-5" dirty="0">
                <a:latin typeface="Times New Roman"/>
                <a:cs typeface="Times New Roman"/>
              </a:rPr>
              <a:t>generates </a:t>
            </a:r>
            <a:r>
              <a:rPr sz="1100" dirty="0">
                <a:latin typeface="Times New Roman"/>
                <a:cs typeface="Times New Roman"/>
              </a:rPr>
              <a:t>the E-Way Bills </a:t>
            </a:r>
            <a:r>
              <a:rPr sz="1100" spc="-5" dirty="0">
                <a:latin typeface="Times New Roman"/>
                <a:cs typeface="Times New Roman"/>
              </a:rPr>
              <a:t>and shows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consolidated  </a:t>
            </a:r>
            <a:r>
              <a:rPr sz="1100" dirty="0">
                <a:latin typeface="Times New Roman"/>
                <a:cs typeface="Times New Roman"/>
              </a:rPr>
              <a:t>EWB </a:t>
            </a:r>
            <a:r>
              <a:rPr sz="1100" spc="-5" dirty="0">
                <a:latin typeface="Times New Roman"/>
                <a:cs typeface="Times New Roman"/>
              </a:rPr>
              <a:t>for each request.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it is </a:t>
            </a:r>
            <a:r>
              <a:rPr sz="1100" spc="-5" dirty="0">
                <a:latin typeface="Times New Roman"/>
                <a:cs typeface="Times New Roman"/>
              </a:rPr>
              <a:t>not possible it will show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error </a:t>
            </a:r>
            <a:r>
              <a:rPr sz="1100" dirty="0">
                <a:latin typeface="Times New Roman"/>
                <a:cs typeface="Times New Roman"/>
              </a:rPr>
              <a:t>for each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request.</a:t>
            </a:r>
            <a:endParaRPr sz="1100" dirty="0">
              <a:latin typeface="Times New Roman"/>
              <a:cs typeface="Times New Roman"/>
            </a:endParaRPr>
          </a:p>
          <a:p>
            <a:pPr marL="12700" marR="5080">
              <a:lnSpc>
                <a:spcPct val="110900"/>
              </a:lnSpc>
              <a:spcBef>
                <a:spcPts val="980"/>
              </a:spcBef>
            </a:pPr>
            <a:r>
              <a:rPr sz="1100" spc="-5" dirty="0">
                <a:latin typeface="Times New Roman"/>
                <a:cs typeface="Times New Roman"/>
              </a:rPr>
              <a:t>Note: Please refer </a:t>
            </a:r>
            <a:r>
              <a:rPr sz="1100" dirty="0">
                <a:latin typeface="Times New Roman"/>
                <a:cs typeface="Times New Roman"/>
              </a:rPr>
              <a:t>Bulk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generation manual for detailed information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procedure to  generate the bulk e-Way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Bills.</a:t>
            </a: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6.5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Re-Generate Consolidated</a:t>
            </a: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 EWB</a:t>
            </a:r>
            <a:endParaRPr sz="1400" dirty="0">
              <a:latin typeface="Times New Roman"/>
              <a:cs typeface="Times New Roman"/>
            </a:endParaRPr>
          </a:p>
          <a:p>
            <a:pPr marL="12700" marR="5715">
              <a:lnSpc>
                <a:spcPct val="110900"/>
              </a:lnSpc>
              <a:spcBef>
                <a:spcPts val="195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system </a:t>
            </a:r>
            <a:r>
              <a:rPr sz="1100" spc="-5" dirty="0">
                <a:latin typeface="Times New Roman"/>
                <a:cs typeface="Times New Roman"/>
              </a:rPr>
              <a:t>gives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an option to update </a:t>
            </a:r>
            <a:r>
              <a:rPr sz="1100" spc="-5" dirty="0">
                <a:latin typeface="Times New Roman"/>
                <a:cs typeface="Times New Roman"/>
              </a:rPr>
              <a:t>the transportation details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the  consolidated </a:t>
            </a:r>
            <a:r>
              <a:rPr sz="1100" dirty="0">
                <a:latin typeface="Times New Roman"/>
                <a:cs typeface="Times New Roman"/>
              </a:rPr>
              <a:t>EWB </a:t>
            </a:r>
            <a:r>
              <a:rPr sz="1100" spc="-5" dirty="0">
                <a:latin typeface="Times New Roman"/>
                <a:cs typeface="Times New Roman"/>
              </a:rPr>
              <a:t>and re-generate </a:t>
            </a:r>
            <a:r>
              <a:rPr sz="1100" dirty="0">
                <a:latin typeface="Times New Roman"/>
                <a:cs typeface="Times New Roman"/>
              </a:rPr>
              <a:t>the new </a:t>
            </a:r>
            <a:r>
              <a:rPr sz="1100" spc="-5" dirty="0">
                <a:latin typeface="Times New Roman"/>
                <a:cs typeface="Times New Roman"/>
              </a:rPr>
              <a:t>Consolidated </a:t>
            </a:r>
            <a:r>
              <a:rPr sz="1100" dirty="0">
                <a:latin typeface="Times New Roman"/>
                <a:cs typeface="Times New Roman"/>
              </a:rPr>
              <a:t>EWB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(CEWB).</a:t>
            </a:r>
            <a:endParaRPr sz="1100" dirty="0">
              <a:latin typeface="Times New Roman"/>
              <a:cs typeface="Times New Roman"/>
            </a:endParaRPr>
          </a:p>
          <a:p>
            <a:pPr marL="12700" marR="7620">
              <a:lnSpc>
                <a:spcPct val="110000"/>
              </a:lnSpc>
            </a:pPr>
            <a:r>
              <a:rPr sz="1100" dirty="0">
                <a:latin typeface="Times New Roman"/>
                <a:cs typeface="Times New Roman"/>
              </a:rPr>
              <a:t>A user can </a:t>
            </a:r>
            <a:r>
              <a:rPr sz="1100" spc="-5" dirty="0">
                <a:latin typeface="Times New Roman"/>
                <a:cs typeface="Times New Roman"/>
              </a:rPr>
              <a:t>update the transportation </a:t>
            </a:r>
            <a:r>
              <a:rPr sz="110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vehicle number </a:t>
            </a:r>
            <a:r>
              <a:rPr sz="1100" dirty="0">
                <a:latin typeface="Times New Roman"/>
                <a:cs typeface="Times New Roman"/>
              </a:rPr>
              <a:t>for the </a:t>
            </a:r>
            <a:r>
              <a:rPr sz="1100" spc="-5" dirty="0">
                <a:latin typeface="Times New Roman"/>
                <a:cs typeface="Times New Roman"/>
              </a:rPr>
              <a:t>consolidated </a:t>
            </a:r>
            <a:r>
              <a:rPr sz="1100" dirty="0">
                <a:latin typeface="Times New Roman"/>
                <a:cs typeface="Times New Roman"/>
              </a:rPr>
              <a:t>EWB by selecting the </a:t>
            </a:r>
            <a:r>
              <a:rPr sz="1100" spc="-5" dirty="0">
                <a:latin typeface="Times New Roman"/>
                <a:cs typeface="Times New Roman"/>
              </a:rPr>
              <a:t>sub  </a:t>
            </a:r>
            <a:r>
              <a:rPr sz="1100" dirty="0">
                <a:latin typeface="Times New Roman"/>
                <a:cs typeface="Times New Roman"/>
              </a:rPr>
              <a:t>option </a:t>
            </a:r>
            <a:r>
              <a:rPr sz="1100" spc="-5" dirty="0">
                <a:latin typeface="Times New Roman"/>
                <a:cs typeface="Times New Roman"/>
              </a:rPr>
              <a:t>‘Re-Generate’ under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option ‘consolidated EWB’.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following screen </a:t>
            </a:r>
            <a:r>
              <a:rPr sz="1100" dirty="0">
                <a:latin typeface="Times New Roman"/>
                <a:cs typeface="Times New Roman"/>
              </a:rPr>
              <a:t>is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displayed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32688" y="1100327"/>
            <a:ext cx="5903975" cy="15910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90600" y="1158239"/>
            <a:ext cx="5733415" cy="14211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4725" y="1142364"/>
            <a:ext cx="5765165" cy="1452880"/>
          </a:xfrm>
          <a:custGeom>
            <a:avLst/>
            <a:gdLst/>
            <a:ahLst/>
            <a:cxnLst/>
            <a:rect l="l" t="t" r="r" b="b"/>
            <a:pathLst>
              <a:path w="5765165" h="1452880">
                <a:moveTo>
                  <a:pt x="0" y="1452879"/>
                </a:moveTo>
                <a:lnTo>
                  <a:pt x="5765165" y="1452879"/>
                </a:lnTo>
                <a:lnTo>
                  <a:pt x="5765165" y="0"/>
                </a:lnTo>
                <a:lnTo>
                  <a:pt x="0" y="0"/>
                </a:lnTo>
                <a:lnTo>
                  <a:pt x="0" y="1452879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27175" y="4160520"/>
            <a:ext cx="5503164" cy="16078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85532" y="4218685"/>
            <a:ext cx="5333491" cy="14370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69657" y="4202810"/>
            <a:ext cx="5365750" cy="1468755"/>
          </a:xfrm>
          <a:custGeom>
            <a:avLst/>
            <a:gdLst/>
            <a:ahLst/>
            <a:cxnLst/>
            <a:rect l="l" t="t" r="r" b="b"/>
            <a:pathLst>
              <a:path w="5365750" h="1468754">
                <a:moveTo>
                  <a:pt x="0" y="1468754"/>
                </a:moveTo>
                <a:lnTo>
                  <a:pt x="5365241" y="1468754"/>
                </a:lnTo>
                <a:lnTo>
                  <a:pt x="5365241" y="0"/>
                </a:lnTo>
                <a:lnTo>
                  <a:pt x="0" y="0"/>
                </a:lnTo>
                <a:lnTo>
                  <a:pt x="0" y="1468754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02004" y="3547084"/>
            <a:ext cx="5759450" cy="579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0000"/>
              </a:lnSpc>
              <a:spcBef>
                <a:spcPts val="100"/>
              </a:spcBef>
            </a:pPr>
            <a:r>
              <a:rPr sz="1100" spc="-5" dirty="0">
                <a:latin typeface="Times New Roman"/>
                <a:cs typeface="Times New Roman"/>
              </a:rPr>
              <a:t>On </a:t>
            </a:r>
            <a:r>
              <a:rPr sz="1100" dirty="0">
                <a:latin typeface="Times New Roman"/>
                <a:cs typeface="Times New Roman"/>
              </a:rPr>
              <a:t>this screen, </a:t>
            </a:r>
            <a:r>
              <a:rPr sz="1100" spc="-5" dirty="0">
                <a:latin typeface="Times New Roman"/>
                <a:cs typeface="Times New Roman"/>
              </a:rPr>
              <a:t>the user </a:t>
            </a:r>
            <a:r>
              <a:rPr sz="1100" dirty="0">
                <a:latin typeface="Times New Roman"/>
                <a:cs typeface="Times New Roman"/>
              </a:rPr>
              <a:t>shall </a:t>
            </a:r>
            <a:r>
              <a:rPr sz="1100" spc="-5" dirty="0">
                <a:latin typeface="Times New Roman"/>
                <a:cs typeface="Times New Roman"/>
              </a:rPr>
              <a:t>enter the </a:t>
            </a:r>
            <a:r>
              <a:rPr sz="1100" spc="5" dirty="0">
                <a:latin typeface="Times New Roman"/>
                <a:cs typeface="Times New Roman"/>
              </a:rPr>
              <a:t>10 </a:t>
            </a:r>
            <a:r>
              <a:rPr sz="1100" spc="-5" dirty="0">
                <a:latin typeface="Times New Roman"/>
                <a:cs typeface="Times New Roman"/>
              </a:rPr>
              <a:t>digit consolidated </a:t>
            </a:r>
            <a:r>
              <a:rPr sz="1100" dirty="0">
                <a:latin typeface="Times New Roman"/>
                <a:cs typeface="Times New Roman"/>
              </a:rPr>
              <a:t>EWB or by </a:t>
            </a:r>
            <a:r>
              <a:rPr sz="1100" spc="-5" dirty="0">
                <a:latin typeface="Times New Roman"/>
                <a:cs typeface="Times New Roman"/>
              </a:rPr>
              <a:t>selecting </a:t>
            </a:r>
            <a:r>
              <a:rPr sz="1100" dirty="0">
                <a:latin typeface="Times New Roman"/>
                <a:cs typeface="Times New Roman"/>
              </a:rPr>
              <a:t>the date on </a:t>
            </a:r>
            <a:r>
              <a:rPr sz="1100" spc="-5" dirty="0">
                <a:latin typeface="Times New Roman"/>
                <a:cs typeface="Times New Roman"/>
              </a:rPr>
              <a:t>which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consolidated </a:t>
            </a:r>
            <a:r>
              <a:rPr sz="1100" dirty="0">
                <a:latin typeface="Times New Roman"/>
                <a:cs typeface="Times New Roman"/>
              </a:rPr>
              <a:t>EWB </a:t>
            </a:r>
            <a:r>
              <a:rPr sz="1100" spc="-5" dirty="0">
                <a:latin typeface="Times New Roman"/>
                <a:cs typeface="Times New Roman"/>
              </a:rPr>
              <a:t>was generated.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list </a:t>
            </a:r>
            <a:r>
              <a:rPr sz="1100" dirty="0">
                <a:latin typeface="Times New Roman"/>
                <a:cs typeface="Times New Roman"/>
              </a:rPr>
              <a:t>of consolidated EWB </a:t>
            </a:r>
            <a:r>
              <a:rPr sz="1100" spc="-5" dirty="0">
                <a:latin typeface="Times New Roman"/>
                <a:cs typeface="Times New Roman"/>
              </a:rPr>
              <a:t>will </a:t>
            </a:r>
            <a:r>
              <a:rPr sz="1100" spc="-1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shown;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shall select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particular consolidated </a:t>
            </a:r>
            <a:r>
              <a:rPr sz="1100" dirty="0">
                <a:latin typeface="Times New Roman"/>
                <a:cs typeface="Times New Roman"/>
              </a:rPr>
              <a:t>EWB to </a:t>
            </a:r>
            <a:r>
              <a:rPr sz="1100" spc="-5" dirty="0">
                <a:latin typeface="Times New Roman"/>
                <a:cs typeface="Times New Roman"/>
              </a:rPr>
              <a:t>update the vehicle number. The following screen will </a:t>
            </a:r>
            <a:r>
              <a:rPr sz="1100" dirty="0">
                <a:latin typeface="Times New Roman"/>
                <a:cs typeface="Times New Roman"/>
              </a:rPr>
              <a:t>be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displayed</a:t>
            </a:r>
          </a:p>
        </p:txBody>
      </p:sp>
      <p:sp>
        <p:nvSpPr>
          <p:cNvPr id="9" name="object 9"/>
          <p:cNvSpPr/>
          <p:nvPr/>
        </p:nvSpPr>
        <p:spPr>
          <a:xfrm>
            <a:off x="932688" y="1100327"/>
            <a:ext cx="5902452" cy="19171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90600" y="1158239"/>
            <a:ext cx="5733161" cy="17468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4725" y="1142364"/>
            <a:ext cx="5765165" cy="1778635"/>
          </a:xfrm>
          <a:custGeom>
            <a:avLst/>
            <a:gdLst/>
            <a:ahLst/>
            <a:cxnLst/>
            <a:rect l="l" t="t" r="r" b="b"/>
            <a:pathLst>
              <a:path w="5765165" h="1778635">
                <a:moveTo>
                  <a:pt x="0" y="1778635"/>
                </a:moveTo>
                <a:lnTo>
                  <a:pt x="5764911" y="1778635"/>
                </a:lnTo>
                <a:lnTo>
                  <a:pt x="5764911" y="0"/>
                </a:lnTo>
                <a:lnTo>
                  <a:pt x="0" y="0"/>
                </a:lnTo>
                <a:lnTo>
                  <a:pt x="0" y="1778635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36319" y="4346447"/>
            <a:ext cx="5492496" cy="24292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5057" y="4403978"/>
            <a:ext cx="5321554" cy="22599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79182" y="4388103"/>
            <a:ext cx="5353685" cy="2291715"/>
          </a:xfrm>
          <a:custGeom>
            <a:avLst/>
            <a:gdLst/>
            <a:ahLst/>
            <a:cxnLst/>
            <a:rect l="l" t="t" r="r" b="b"/>
            <a:pathLst>
              <a:path w="5353685" h="2291715">
                <a:moveTo>
                  <a:pt x="0" y="2291715"/>
                </a:moveTo>
                <a:lnTo>
                  <a:pt x="5353304" y="2291715"/>
                </a:lnTo>
                <a:lnTo>
                  <a:pt x="5353304" y="0"/>
                </a:lnTo>
                <a:lnTo>
                  <a:pt x="0" y="0"/>
                </a:lnTo>
                <a:lnTo>
                  <a:pt x="0" y="2291715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05510" y="5334177"/>
            <a:ext cx="5760720" cy="44253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000"/>
              </a:lnSpc>
            </a:pPr>
            <a:r>
              <a:rPr sz="1100" spc="-5" dirty="0">
                <a:latin typeface="Times New Roman"/>
                <a:cs typeface="Times New Roman"/>
              </a:rPr>
              <a:t>On this form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update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vehicle </a:t>
            </a:r>
            <a:r>
              <a:rPr sz="1100" spc="-10" dirty="0">
                <a:latin typeface="Times New Roman"/>
                <a:cs typeface="Times New Roman"/>
              </a:rPr>
              <a:t>number </a:t>
            </a:r>
            <a:r>
              <a:rPr sz="1100" dirty="0">
                <a:latin typeface="Times New Roman"/>
                <a:cs typeface="Times New Roman"/>
              </a:rPr>
              <a:t>along </a:t>
            </a:r>
            <a:r>
              <a:rPr sz="1100" spc="-5" dirty="0">
                <a:latin typeface="Times New Roman"/>
                <a:cs typeface="Times New Roman"/>
              </a:rPr>
              <a:t>with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place, state, reason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the  change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transportation and Transporter Doc. No. and </a:t>
            </a:r>
            <a:r>
              <a:rPr sz="1100" dirty="0">
                <a:latin typeface="Times New Roman"/>
                <a:cs typeface="Times New Roman"/>
              </a:rPr>
              <a:t>Date. The system </a:t>
            </a:r>
            <a:r>
              <a:rPr sz="1100" spc="-5" dirty="0">
                <a:latin typeface="Times New Roman"/>
                <a:cs typeface="Times New Roman"/>
              </a:rPr>
              <a:t>will </a:t>
            </a:r>
            <a:r>
              <a:rPr sz="1100" dirty="0">
                <a:latin typeface="Times New Roman"/>
                <a:cs typeface="Times New Roman"/>
              </a:rPr>
              <a:t>pop up an </a:t>
            </a:r>
            <a:r>
              <a:rPr sz="1100" spc="-5" dirty="0">
                <a:latin typeface="Times New Roman"/>
                <a:cs typeface="Times New Roman"/>
              </a:rPr>
              <a:t>error message  </a:t>
            </a:r>
            <a:r>
              <a:rPr sz="1100" dirty="0">
                <a:latin typeface="Times New Roman"/>
                <a:cs typeface="Times New Roman"/>
              </a:rPr>
              <a:t>if any </a:t>
            </a:r>
            <a:r>
              <a:rPr sz="1100" spc="-5" dirty="0">
                <a:latin typeface="Times New Roman"/>
                <a:cs typeface="Times New Roman"/>
              </a:rPr>
              <a:t>fields are entered wrongly, </a:t>
            </a:r>
            <a:r>
              <a:rPr sz="1100" dirty="0">
                <a:latin typeface="Times New Roman"/>
                <a:cs typeface="Times New Roman"/>
              </a:rPr>
              <a:t>otherwise the vehicle </a:t>
            </a:r>
            <a:r>
              <a:rPr sz="1100" spc="-5" dirty="0">
                <a:latin typeface="Times New Roman"/>
                <a:cs typeface="Times New Roman"/>
              </a:rPr>
              <a:t>number will get updated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that particular  consolidated E-way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number.</a:t>
            </a: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6.4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Print Consolidated</a:t>
            </a: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 EWB</a:t>
            </a:r>
            <a:endParaRPr sz="1400" dirty="0">
              <a:latin typeface="Times New Roman"/>
              <a:cs typeface="Times New Roman"/>
            </a:endParaRPr>
          </a:p>
          <a:p>
            <a:pPr marL="12700" marR="7620" algn="just">
              <a:lnSpc>
                <a:spcPts val="1260"/>
              </a:lnSpc>
              <a:spcBef>
                <a:spcPts val="1220"/>
              </a:spcBef>
            </a:pPr>
            <a:r>
              <a:rPr sz="1100" dirty="0">
                <a:latin typeface="Times New Roman"/>
                <a:cs typeface="Times New Roman"/>
              </a:rPr>
              <a:t>A user </a:t>
            </a:r>
            <a:r>
              <a:rPr sz="1100" spc="-5" dirty="0">
                <a:latin typeface="Times New Roman"/>
                <a:cs typeface="Times New Roman"/>
              </a:rPr>
              <a:t>can take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print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consolidated EWB </a:t>
            </a:r>
            <a:r>
              <a:rPr sz="1100" dirty="0">
                <a:latin typeface="Times New Roman"/>
                <a:cs typeface="Times New Roman"/>
              </a:rPr>
              <a:t>by </a:t>
            </a:r>
            <a:r>
              <a:rPr sz="1100" spc="-5" dirty="0">
                <a:latin typeface="Times New Roman"/>
                <a:cs typeface="Times New Roman"/>
              </a:rPr>
              <a:t>selecting sub </a:t>
            </a:r>
            <a:r>
              <a:rPr sz="1100" dirty="0">
                <a:latin typeface="Times New Roman"/>
                <a:cs typeface="Times New Roman"/>
              </a:rPr>
              <a:t>option </a:t>
            </a:r>
            <a:r>
              <a:rPr sz="1100" spc="-5" dirty="0">
                <a:latin typeface="Times New Roman"/>
                <a:cs typeface="Times New Roman"/>
              </a:rPr>
              <a:t>‘print consolidated EWB’  </a:t>
            </a:r>
            <a:r>
              <a:rPr sz="1100" dirty="0">
                <a:latin typeface="Times New Roman"/>
                <a:cs typeface="Times New Roman"/>
              </a:rPr>
              <a:t>under the option </a:t>
            </a:r>
            <a:r>
              <a:rPr sz="1100" spc="-5" dirty="0">
                <a:latin typeface="Times New Roman"/>
                <a:cs typeface="Times New Roman"/>
              </a:rPr>
              <a:t>consolidated </a:t>
            </a:r>
            <a:r>
              <a:rPr sz="1100" dirty="0">
                <a:latin typeface="Times New Roman"/>
                <a:cs typeface="Times New Roman"/>
              </a:rPr>
              <a:t>EWB. </a:t>
            </a:r>
            <a:r>
              <a:rPr sz="1100" spc="-5" dirty="0">
                <a:latin typeface="Times New Roman"/>
                <a:cs typeface="Times New Roman"/>
              </a:rPr>
              <a:t>The following </a:t>
            </a:r>
            <a:r>
              <a:rPr sz="1100" dirty="0">
                <a:latin typeface="Times New Roman"/>
                <a:cs typeface="Times New Roman"/>
              </a:rPr>
              <a:t>screen </a:t>
            </a:r>
            <a:r>
              <a:rPr sz="1100" spc="-5" dirty="0">
                <a:latin typeface="Times New Roman"/>
                <a:cs typeface="Times New Roman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displayed.</a:t>
            </a:r>
            <a:r>
              <a:rPr lang="en-US" sz="1100" spc="-5" dirty="0">
                <a:latin typeface="Times New Roman"/>
                <a:cs typeface="Times New Roman"/>
              </a:rPr>
              <a:t> </a:t>
            </a:r>
            <a:endParaRPr lang="en-US" sz="1100" dirty="0">
              <a:latin typeface="Times New Roman"/>
              <a:cs typeface="Times New Roman"/>
            </a:endParaRPr>
          </a:p>
          <a:p>
            <a:pPr marL="12700" marR="7620" algn="just">
              <a:lnSpc>
                <a:spcPts val="1260"/>
              </a:lnSpc>
              <a:spcBef>
                <a:spcPts val="1220"/>
              </a:spcBef>
            </a:pPr>
            <a:endParaRPr lang="en-US" sz="1100" dirty="0">
              <a:latin typeface="Times New Roman"/>
              <a:cs typeface="Times New Roman"/>
            </a:endParaRPr>
          </a:p>
          <a:p>
            <a:pPr marL="12700" marR="7620" algn="just">
              <a:lnSpc>
                <a:spcPts val="1260"/>
              </a:lnSpc>
              <a:spcBef>
                <a:spcPts val="1220"/>
              </a:spcBef>
            </a:pPr>
            <a:endParaRPr lang="en-US" sz="1100" dirty="0">
              <a:latin typeface="Times New Roman"/>
              <a:cs typeface="Times New Roman"/>
            </a:endParaRPr>
          </a:p>
          <a:p>
            <a:pPr marL="12700" marR="7620" algn="just">
              <a:lnSpc>
                <a:spcPts val="1260"/>
              </a:lnSpc>
              <a:spcBef>
                <a:spcPts val="1220"/>
              </a:spcBef>
            </a:pPr>
            <a:endParaRPr lang="en-US" sz="1100" dirty="0">
              <a:latin typeface="Times New Roman"/>
              <a:cs typeface="Times New Roman"/>
            </a:endParaRPr>
          </a:p>
          <a:p>
            <a:pPr marL="12700" marR="7620" algn="just">
              <a:lnSpc>
                <a:spcPts val="1260"/>
              </a:lnSpc>
              <a:spcBef>
                <a:spcPts val="1220"/>
              </a:spcBef>
            </a:pPr>
            <a:endParaRPr lang="en-US" sz="1100" spc="-5" dirty="0">
              <a:latin typeface="Times New Roman"/>
              <a:cs typeface="Times New Roman"/>
            </a:endParaRPr>
          </a:p>
          <a:p>
            <a:pPr marL="12700" marR="7620" algn="just">
              <a:lnSpc>
                <a:spcPts val="1260"/>
              </a:lnSpc>
              <a:spcBef>
                <a:spcPts val="1220"/>
              </a:spcBef>
            </a:pPr>
            <a:r>
              <a:rPr lang="en-US" sz="1100" spc="-5" dirty="0">
                <a:latin typeface="Times New Roman"/>
                <a:cs typeface="Times New Roman"/>
              </a:rPr>
              <a:t>Once </a:t>
            </a:r>
            <a:r>
              <a:rPr lang="en-US" sz="1100" dirty="0">
                <a:latin typeface="Times New Roman"/>
                <a:cs typeface="Times New Roman"/>
              </a:rPr>
              <a:t>the </a:t>
            </a:r>
            <a:r>
              <a:rPr lang="en-US" sz="1100" spc="-5" dirty="0">
                <a:latin typeface="Times New Roman"/>
                <a:cs typeface="Times New Roman"/>
              </a:rPr>
              <a:t>user enters </a:t>
            </a:r>
            <a:r>
              <a:rPr lang="en-US" sz="1100" dirty="0">
                <a:latin typeface="Times New Roman"/>
                <a:cs typeface="Times New Roman"/>
              </a:rPr>
              <a:t>the </a:t>
            </a:r>
            <a:r>
              <a:rPr lang="en-US" sz="1100" spc="-5" dirty="0">
                <a:latin typeface="Times New Roman"/>
                <a:cs typeface="Times New Roman"/>
              </a:rPr>
              <a:t>consolidated </a:t>
            </a:r>
            <a:r>
              <a:rPr lang="en-US" sz="1100" dirty="0">
                <a:latin typeface="Times New Roman"/>
                <a:cs typeface="Times New Roman"/>
              </a:rPr>
              <a:t>EWB </a:t>
            </a:r>
            <a:r>
              <a:rPr lang="en-US" sz="1100" spc="-5" dirty="0">
                <a:latin typeface="Times New Roman"/>
                <a:cs typeface="Times New Roman"/>
              </a:rPr>
              <a:t>number </a:t>
            </a:r>
            <a:r>
              <a:rPr lang="en-US" sz="1100" dirty="0">
                <a:latin typeface="Times New Roman"/>
                <a:cs typeface="Times New Roman"/>
              </a:rPr>
              <a:t>and </a:t>
            </a:r>
            <a:r>
              <a:rPr lang="en-US" sz="1100" spc="-5" dirty="0">
                <a:latin typeface="Times New Roman"/>
                <a:cs typeface="Times New Roman"/>
              </a:rPr>
              <a:t>clicks ‘GO’. </a:t>
            </a:r>
            <a:r>
              <a:rPr lang="en-US" sz="1100" dirty="0">
                <a:latin typeface="Times New Roman"/>
                <a:cs typeface="Times New Roman"/>
              </a:rPr>
              <a:t>The </a:t>
            </a:r>
            <a:r>
              <a:rPr lang="en-US" sz="1100" spc="-5" dirty="0">
                <a:latin typeface="Times New Roman"/>
                <a:cs typeface="Times New Roman"/>
              </a:rPr>
              <a:t>system will display the  </a:t>
            </a:r>
            <a:r>
              <a:rPr lang="en-US" sz="1100" dirty="0">
                <a:latin typeface="Times New Roman"/>
                <a:cs typeface="Times New Roman"/>
              </a:rPr>
              <a:t>requested </a:t>
            </a:r>
            <a:r>
              <a:rPr lang="en-US" sz="1100" spc="-5" dirty="0">
                <a:latin typeface="Times New Roman"/>
                <a:cs typeface="Times New Roman"/>
              </a:rPr>
              <a:t>consolidated EWB </a:t>
            </a:r>
            <a:r>
              <a:rPr lang="en-US" sz="1100" dirty="0">
                <a:latin typeface="Times New Roman"/>
                <a:cs typeface="Times New Roman"/>
              </a:rPr>
              <a:t>and </a:t>
            </a:r>
            <a:r>
              <a:rPr lang="en-US" sz="1100" spc="-5" dirty="0">
                <a:latin typeface="Times New Roman"/>
                <a:cs typeface="Times New Roman"/>
              </a:rPr>
              <a:t>the user can take </a:t>
            </a:r>
            <a:r>
              <a:rPr lang="en-US" sz="1100" dirty="0">
                <a:latin typeface="Times New Roman"/>
                <a:cs typeface="Times New Roman"/>
              </a:rPr>
              <a:t>the </a:t>
            </a:r>
            <a:r>
              <a:rPr lang="en-US" sz="1100" spc="-5" dirty="0">
                <a:latin typeface="Times New Roman"/>
                <a:cs typeface="Times New Roman"/>
              </a:rPr>
              <a:t>print out </a:t>
            </a:r>
            <a:r>
              <a:rPr lang="en-US" sz="1100" spc="-10" dirty="0">
                <a:latin typeface="Times New Roman"/>
                <a:cs typeface="Times New Roman"/>
              </a:rPr>
              <a:t>of </a:t>
            </a:r>
            <a:r>
              <a:rPr lang="en-US" sz="1100" spc="-5" dirty="0">
                <a:latin typeface="Times New Roman"/>
                <a:cs typeface="Times New Roman"/>
              </a:rPr>
              <a:t>the consolidated</a:t>
            </a:r>
            <a:r>
              <a:rPr lang="en-US" sz="1100" spc="85" dirty="0">
                <a:latin typeface="Times New Roman"/>
                <a:cs typeface="Times New Roman"/>
              </a:rPr>
              <a:t> </a:t>
            </a:r>
            <a:r>
              <a:rPr lang="en-US" sz="1100" dirty="0">
                <a:latin typeface="Times New Roman"/>
                <a:cs typeface="Times New Roman"/>
              </a:rPr>
              <a:t>EWB.</a:t>
            </a:r>
          </a:p>
          <a:p>
            <a:pPr marL="12700" marR="7620" algn="just">
              <a:lnSpc>
                <a:spcPts val="1260"/>
              </a:lnSpc>
              <a:spcBef>
                <a:spcPts val="1220"/>
              </a:spcBef>
            </a:pPr>
            <a:endParaRPr lang="en-US" sz="1100" dirty="0">
              <a:latin typeface="Times New Roman"/>
              <a:cs typeface="Times New Roman"/>
            </a:endParaRPr>
          </a:p>
          <a:p>
            <a:pPr marL="12700" marR="7620" algn="just">
              <a:lnSpc>
                <a:spcPts val="1260"/>
              </a:lnSpc>
              <a:spcBef>
                <a:spcPts val="1220"/>
              </a:spcBef>
            </a:pP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02042" y="1003300"/>
            <a:ext cx="5313045" cy="42351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18603" y="7386533"/>
            <a:ext cx="4831460" cy="11036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9517" y="2451100"/>
            <a:ext cx="6467779" cy="27551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7825" lvl="1" indent="-365125">
              <a:lnSpc>
                <a:spcPct val="100000"/>
              </a:lnSpc>
              <a:spcBef>
                <a:spcPts val="100"/>
              </a:spcBef>
              <a:buAutoNum type="arabicPeriod" startAt="5"/>
              <a:tabLst>
                <a:tab pos="377825" algn="l"/>
                <a:tab pos="378460" algn="l"/>
              </a:tabLst>
            </a:pP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Stakeholders</a:t>
            </a:r>
            <a:endParaRPr lang="en-US" sz="1400" b="1" spc="-5" dirty="0">
              <a:solidFill>
                <a:srgbClr val="813C04"/>
              </a:solidFill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spcBef>
                <a:spcPts val="100"/>
              </a:spcBef>
              <a:buAutoNum type="arabicPeriod" startAt="5"/>
              <a:tabLst>
                <a:tab pos="377825" algn="l"/>
                <a:tab pos="378460" algn="l"/>
              </a:tabLst>
            </a:pPr>
            <a:endParaRPr sz="1400" dirty="0">
              <a:latin typeface="Times New Roman"/>
              <a:cs typeface="Times New Roman"/>
            </a:endParaRPr>
          </a:p>
          <a:p>
            <a:r>
              <a:rPr lang="en-US" sz="1100" b="1" i="1" u="sng" dirty="0"/>
              <a:t>There are four key stakeholders of the e-Way Bill: </a:t>
            </a:r>
          </a:p>
          <a:p>
            <a:pPr marL="469265" marR="7620" lvl="2" indent="-227965" algn="just">
              <a:lnSpc>
                <a:spcPct val="144500"/>
              </a:lnSpc>
              <a:spcBef>
                <a:spcPts val="1060"/>
              </a:spcBef>
              <a:buFont typeface="Symbol"/>
              <a:buChar char=""/>
              <a:tabLst>
                <a:tab pos="469900" algn="l"/>
              </a:tabLst>
            </a:pPr>
            <a:r>
              <a:rPr sz="1100" spc="-5" dirty="0">
                <a:latin typeface="Times New Roman"/>
                <a:cs typeface="Times New Roman"/>
              </a:rPr>
              <a:t>Suppliers </a:t>
            </a:r>
            <a:r>
              <a:rPr sz="1100" dirty="0">
                <a:latin typeface="Times New Roman"/>
                <a:cs typeface="Times New Roman"/>
              </a:rPr>
              <a:t>– </a:t>
            </a:r>
            <a:r>
              <a:rPr sz="1100" spc="-5" dirty="0">
                <a:latin typeface="Times New Roman"/>
                <a:cs typeface="Times New Roman"/>
              </a:rPr>
              <a:t>Generate the e-Way </a:t>
            </a:r>
            <a:r>
              <a:rPr sz="1100" dirty="0">
                <a:latin typeface="Times New Roman"/>
                <a:cs typeface="Times New Roman"/>
              </a:rPr>
              <a:t>Bills and </a:t>
            </a:r>
            <a:r>
              <a:rPr sz="1100" spc="-5" dirty="0">
                <a:latin typeface="Times New Roman"/>
                <a:cs typeface="Times New Roman"/>
              </a:rPr>
              <a:t>reject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Bills </a:t>
            </a:r>
            <a:r>
              <a:rPr sz="1100" spc="-5" dirty="0">
                <a:latin typeface="Times New Roman"/>
                <a:cs typeface="Times New Roman"/>
              </a:rPr>
              <a:t>generated </a:t>
            </a:r>
            <a:r>
              <a:rPr sz="1100" dirty="0">
                <a:latin typeface="Times New Roman"/>
                <a:cs typeface="Times New Roman"/>
              </a:rPr>
              <a:t>by </a:t>
            </a:r>
            <a:r>
              <a:rPr sz="1100" spc="-5" dirty="0">
                <a:latin typeface="Times New Roman"/>
                <a:cs typeface="Times New Roman"/>
              </a:rPr>
              <a:t>other party  </a:t>
            </a:r>
            <a:r>
              <a:rPr sz="1100" dirty="0">
                <a:latin typeface="Times New Roman"/>
                <a:cs typeface="Times New Roman"/>
              </a:rPr>
              <a:t>against </a:t>
            </a:r>
            <a:r>
              <a:rPr sz="1100" spc="-5" dirty="0">
                <a:latin typeface="Times New Roman"/>
                <a:cs typeface="Times New Roman"/>
              </a:rPr>
              <a:t>his/her name, if it does not </a:t>
            </a:r>
            <a:r>
              <a:rPr sz="1100" dirty="0">
                <a:latin typeface="Times New Roman"/>
                <a:cs typeface="Times New Roman"/>
              </a:rPr>
              <a:t>belong to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him/her.</a:t>
            </a:r>
            <a:endParaRPr sz="1100" dirty="0">
              <a:latin typeface="Times New Roman"/>
              <a:cs typeface="Times New Roman"/>
            </a:endParaRPr>
          </a:p>
          <a:p>
            <a:pPr marL="469265" marR="5080" lvl="2" indent="-227965" algn="just">
              <a:lnSpc>
                <a:spcPct val="144500"/>
              </a:lnSpc>
              <a:spcBef>
                <a:spcPts val="60"/>
              </a:spcBef>
              <a:buFont typeface="Symbol"/>
              <a:buChar char=""/>
              <a:tabLst>
                <a:tab pos="469900" algn="l"/>
              </a:tabLst>
            </a:pPr>
            <a:r>
              <a:rPr sz="1100" spc="-5" dirty="0">
                <a:latin typeface="Times New Roman"/>
                <a:cs typeface="Times New Roman"/>
              </a:rPr>
              <a:t>Recipients </a:t>
            </a:r>
            <a:r>
              <a:rPr sz="1100" dirty="0">
                <a:latin typeface="Times New Roman"/>
                <a:cs typeface="Times New Roman"/>
              </a:rPr>
              <a:t>- Generate </a:t>
            </a:r>
            <a:r>
              <a:rPr sz="1100" spc="-5" dirty="0">
                <a:latin typeface="Times New Roman"/>
                <a:cs typeface="Times New Roman"/>
              </a:rPr>
              <a:t>the e-Way </a:t>
            </a:r>
            <a:r>
              <a:rPr sz="1100" dirty="0">
                <a:latin typeface="Times New Roman"/>
                <a:cs typeface="Times New Roman"/>
              </a:rPr>
              <a:t>Bills and </a:t>
            </a:r>
            <a:r>
              <a:rPr sz="1100" spc="-5" dirty="0">
                <a:latin typeface="Times New Roman"/>
                <a:cs typeface="Times New Roman"/>
              </a:rPr>
              <a:t>reject </a:t>
            </a:r>
            <a:r>
              <a:rPr sz="1100" dirty="0">
                <a:latin typeface="Times New Roman"/>
                <a:cs typeface="Times New Roman"/>
              </a:rPr>
              <a:t>the e-Way Bills </a:t>
            </a:r>
            <a:r>
              <a:rPr sz="1100" spc="-5" dirty="0">
                <a:latin typeface="Times New Roman"/>
                <a:cs typeface="Times New Roman"/>
              </a:rPr>
              <a:t>generated </a:t>
            </a:r>
            <a:r>
              <a:rPr sz="1100" dirty="0">
                <a:latin typeface="Times New Roman"/>
                <a:cs typeface="Times New Roman"/>
              </a:rPr>
              <a:t>by other </a:t>
            </a:r>
            <a:r>
              <a:rPr sz="1100" spc="-5" dirty="0">
                <a:latin typeface="Times New Roman"/>
                <a:cs typeface="Times New Roman"/>
              </a:rPr>
              <a:t>party  </a:t>
            </a:r>
            <a:r>
              <a:rPr sz="1100" dirty="0">
                <a:latin typeface="Times New Roman"/>
                <a:cs typeface="Times New Roman"/>
              </a:rPr>
              <a:t>against </a:t>
            </a:r>
            <a:r>
              <a:rPr sz="1100" spc="-5" dirty="0">
                <a:latin typeface="Times New Roman"/>
                <a:cs typeface="Times New Roman"/>
              </a:rPr>
              <a:t>his/her name, if it does not </a:t>
            </a:r>
            <a:r>
              <a:rPr sz="1100" dirty="0">
                <a:latin typeface="Times New Roman"/>
                <a:cs typeface="Times New Roman"/>
              </a:rPr>
              <a:t>belong to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him/her.</a:t>
            </a:r>
            <a:endParaRPr sz="1100" dirty="0">
              <a:latin typeface="Times New Roman"/>
              <a:cs typeface="Times New Roman"/>
            </a:endParaRPr>
          </a:p>
          <a:p>
            <a:pPr marL="469265" marR="7620" lvl="2" indent="-227965" algn="just">
              <a:lnSpc>
                <a:spcPct val="144500"/>
              </a:lnSpc>
              <a:spcBef>
                <a:spcPts val="60"/>
              </a:spcBef>
              <a:buFont typeface="Symbol"/>
              <a:buChar char=""/>
              <a:tabLst>
                <a:tab pos="469900" algn="l"/>
              </a:tabLst>
            </a:pPr>
            <a:r>
              <a:rPr sz="1100" spc="-5" dirty="0">
                <a:latin typeface="Times New Roman"/>
                <a:cs typeface="Times New Roman"/>
              </a:rPr>
              <a:t>Transporters </a:t>
            </a:r>
            <a:r>
              <a:rPr sz="1100" dirty="0">
                <a:latin typeface="Times New Roman"/>
                <a:cs typeface="Times New Roman"/>
              </a:rPr>
              <a:t>- </a:t>
            </a:r>
            <a:r>
              <a:rPr sz="1100" spc="-5" dirty="0">
                <a:latin typeface="Times New Roman"/>
                <a:cs typeface="Times New Roman"/>
              </a:rPr>
              <a:t>Generate the e-Way </a:t>
            </a:r>
            <a:r>
              <a:rPr sz="1100" dirty="0">
                <a:latin typeface="Times New Roman"/>
                <a:cs typeface="Times New Roman"/>
              </a:rPr>
              <a:t>Bills, </a:t>
            </a:r>
            <a:r>
              <a:rPr sz="1100" spc="-5" dirty="0">
                <a:latin typeface="Times New Roman"/>
                <a:cs typeface="Times New Roman"/>
              </a:rPr>
              <a:t>consolidated e-Way </a:t>
            </a:r>
            <a:r>
              <a:rPr sz="1100" dirty="0">
                <a:latin typeface="Times New Roman"/>
                <a:cs typeface="Times New Roman"/>
              </a:rPr>
              <a:t>Bills </a:t>
            </a:r>
            <a:r>
              <a:rPr sz="1100" spc="-5" dirty="0">
                <a:latin typeface="Times New Roman"/>
                <a:cs typeface="Times New Roman"/>
              </a:rPr>
              <a:t>and update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vehicle  numbers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the e-Way </a:t>
            </a:r>
            <a:r>
              <a:rPr sz="1100" dirty="0">
                <a:latin typeface="Times New Roman"/>
                <a:cs typeface="Times New Roman"/>
              </a:rPr>
              <a:t>Bills </a:t>
            </a:r>
            <a:r>
              <a:rPr sz="1100" spc="-5" dirty="0">
                <a:latin typeface="Times New Roman"/>
                <a:cs typeface="Times New Roman"/>
              </a:rPr>
              <a:t>assigned </a:t>
            </a:r>
            <a:r>
              <a:rPr sz="1100" dirty="0">
                <a:latin typeface="Times New Roman"/>
                <a:cs typeface="Times New Roman"/>
              </a:rPr>
              <a:t>to him for </a:t>
            </a:r>
            <a:r>
              <a:rPr sz="1100" spc="-5" dirty="0">
                <a:latin typeface="Times New Roman"/>
                <a:cs typeface="Times New Roman"/>
              </a:rPr>
              <a:t>transportation </a:t>
            </a:r>
            <a:r>
              <a:rPr sz="1100" dirty="0">
                <a:latin typeface="Times New Roman"/>
                <a:cs typeface="Times New Roman"/>
              </a:rPr>
              <a:t>by 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taxpayers.</a:t>
            </a:r>
          </a:p>
          <a:p>
            <a:pPr marL="469265" lvl="2" indent="-227965">
              <a:lnSpc>
                <a:spcPct val="100000"/>
              </a:lnSpc>
              <a:spcBef>
                <a:spcPts val="6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100" spc="-5" dirty="0">
                <a:latin typeface="Times New Roman"/>
                <a:cs typeface="Times New Roman"/>
              </a:rPr>
              <a:t>Department Officers </a:t>
            </a:r>
            <a:r>
              <a:rPr sz="1100" dirty="0">
                <a:latin typeface="Times New Roman"/>
                <a:cs typeface="Times New Roman"/>
              </a:rPr>
              <a:t>– </a:t>
            </a:r>
            <a:r>
              <a:rPr sz="1100" spc="-5" dirty="0">
                <a:latin typeface="Times New Roman"/>
                <a:cs typeface="Times New Roman"/>
              </a:rPr>
              <a:t>Verify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Bills and </a:t>
            </a:r>
            <a:r>
              <a:rPr sz="1100" spc="-5" dirty="0">
                <a:latin typeface="Times New Roman"/>
                <a:cs typeface="Times New Roman"/>
              </a:rPr>
              <a:t>consignments carried with the e-Way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Bills.</a:t>
            </a:r>
          </a:p>
          <a:p>
            <a:pPr lvl="2">
              <a:lnSpc>
                <a:spcPct val="100000"/>
              </a:lnSpc>
              <a:spcBef>
                <a:spcPts val="40"/>
              </a:spcBef>
            </a:pPr>
            <a:endParaRPr sz="15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6416" y="1396237"/>
            <a:ext cx="5770880" cy="0"/>
          </a:xfrm>
          <a:custGeom>
            <a:avLst/>
            <a:gdLst/>
            <a:ahLst/>
            <a:cxnLst/>
            <a:rect l="l" t="t" r="r" b="b"/>
            <a:pathLst>
              <a:path w="5770880">
                <a:moveTo>
                  <a:pt x="0" y="0"/>
                </a:moveTo>
                <a:lnTo>
                  <a:pt x="5770752" y="0"/>
                </a:lnTo>
              </a:path>
            </a:pathLst>
          </a:custGeom>
          <a:ln w="1828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02004" y="691232"/>
            <a:ext cx="5760720" cy="1901189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1285" algn="ctr">
              <a:lnSpc>
                <a:spcPct val="100000"/>
              </a:lnSpc>
              <a:spcBef>
                <a:spcPts val="74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20"/>
              </a:spcBef>
            </a:pPr>
            <a:r>
              <a:rPr sz="1600" b="1" dirty="0">
                <a:solidFill>
                  <a:srgbClr val="1F487C"/>
                </a:solidFill>
                <a:latin typeface="Times New Roman"/>
                <a:cs typeface="Times New Roman"/>
              </a:rPr>
              <a:t>7. </a:t>
            </a:r>
            <a:r>
              <a:rPr sz="1600" b="1" spc="-5" dirty="0">
                <a:solidFill>
                  <a:srgbClr val="1F487C"/>
                </a:solidFill>
                <a:latin typeface="Times New Roman"/>
                <a:cs typeface="Times New Roman"/>
              </a:rPr>
              <a:t>Rejecting </a:t>
            </a:r>
            <a:r>
              <a:rPr sz="1600" b="1" spc="-20" dirty="0">
                <a:solidFill>
                  <a:srgbClr val="1F487C"/>
                </a:solidFill>
                <a:latin typeface="Times New Roman"/>
                <a:cs typeface="Times New Roman"/>
              </a:rPr>
              <a:t>e-Way</a:t>
            </a:r>
            <a:r>
              <a:rPr sz="1600" b="1" spc="-204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Times New Roman"/>
                <a:cs typeface="Times New Roman"/>
              </a:rPr>
              <a:t>Bills</a:t>
            </a:r>
            <a:endParaRPr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500"/>
              </a:lnSpc>
            </a:pPr>
            <a:r>
              <a:rPr sz="1100" dirty="0">
                <a:latin typeface="Times New Roman"/>
                <a:cs typeface="Times New Roman"/>
              </a:rPr>
              <a:t>The option is </a:t>
            </a:r>
            <a:r>
              <a:rPr sz="1100" spc="-5" dirty="0">
                <a:latin typeface="Times New Roman"/>
                <a:cs typeface="Times New Roman"/>
              </a:rPr>
              <a:t>used </a:t>
            </a:r>
            <a:r>
              <a:rPr sz="1100" dirty="0">
                <a:latin typeface="Times New Roman"/>
                <a:cs typeface="Times New Roman"/>
              </a:rPr>
              <a:t>by </a:t>
            </a:r>
            <a:r>
              <a:rPr sz="1100" spc="-5" dirty="0">
                <a:latin typeface="Times New Roman"/>
                <a:cs typeface="Times New Roman"/>
              </a:rPr>
              <a:t>the taxpayer to watch the e-Way </a:t>
            </a:r>
            <a:r>
              <a:rPr sz="1100" dirty="0">
                <a:latin typeface="Times New Roman"/>
                <a:cs typeface="Times New Roman"/>
              </a:rPr>
              <a:t>Bills </a:t>
            </a:r>
            <a:r>
              <a:rPr sz="1100" spc="-5" dirty="0">
                <a:latin typeface="Times New Roman"/>
                <a:cs typeface="Times New Roman"/>
              </a:rPr>
              <a:t>generated </a:t>
            </a:r>
            <a:r>
              <a:rPr sz="1100" dirty="0">
                <a:latin typeface="Times New Roman"/>
                <a:cs typeface="Times New Roman"/>
              </a:rPr>
              <a:t>by the </a:t>
            </a:r>
            <a:r>
              <a:rPr sz="1100" spc="-5" dirty="0">
                <a:latin typeface="Times New Roman"/>
                <a:cs typeface="Times New Roman"/>
              </a:rPr>
              <a:t>other taxpayers against  </a:t>
            </a:r>
            <a:r>
              <a:rPr sz="1100" dirty="0">
                <a:latin typeface="Times New Roman"/>
                <a:cs typeface="Times New Roman"/>
              </a:rPr>
              <a:t>his / </a:t>
            </a:r>
            <a:r>
              <a:rPr sz="1100" spc="-5" dirty="0">
                <a:latin typeface="Times New Roman"/>
                <a:cs typeface="Times New Roman"/>
              </a:rPr>
              <a:t>her GSTIN </a:t>
            </a:r>
            <a:r>
              <a:rPr sz="1100" dirty="0">
                <a:latin typeface="Times New Roman"/>
                <a:cs typeface="Times New Roman"/>
              </a:rPr>
              <a:t>as the </a:t>
            </a:r>
            <a:r>
              <a:rPr sz="1100" spc="-5" dirty="0">
                <a:latin typeface="Times New Roman"/>
                <a:cs typeface="Times New Roman"/>
              </a:rPr>
              <a:t>other party as recipient </a:t>
            </a:r>
            <a:r>
              <a:rPr sz="110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supplier.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recipient is not getting the  consignment mentioned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the e-Way </a:t>
            </a:r>
            <a:r>
              <a:rPr sz="1100" dirty="0">
                <a:latin typeface="Times New Roman"/>
                <a:cs typeface="Times New Roman"/>
              </a:rPr>
              <a:t>Bill, </a:t>
            </a:r>
            <a:r>
              <a:rPr sz="1100" spc="-5" dirty="0">
                <a:latin typeface="Times New Roman"/>
                <a:cs typeface="Times New Roman"/>
              </a:rPr>
              <a:t>he/she can reject </a:t>
            </a:r>
            <a:r>
              <a:rPr sz="1100" dirty="0">
                <a:latin typeface="Times New Roman"/>
                <a:cs typeface="Times New Roman"/>
              </a:rPr>
              <a:t>them using </a:t>
            </a:r>
            <a:r>
              <a:rPr sz="1100" spc="-5" dirty="0">
                <a:latin typeface="Times New Roman"/>
                <a:cs typeface="Times New Roman"/>
              </a:rPr>
              <a:t>this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option.</a:t>
            </a:r>
            <a:endParaRPr sz="1100" dirty="0">
              <a:latin typeface="Times New Roman"/>
              <a:cs typeface="Times New Roman"/>
            </a:endParaRPr>
          </a:p>
          <a:p>
            <a:pPr marL="12700" marR="6985" algn="just">
              <a:lnSpc>
                <a:spcPct val="110900"/>
              </a:lnSpc>
              <a:spcBef>
                <a:spcPts val="985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have the 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number which </a:t>
            </a:r>
            <a:r>
              <a:rPr sz="1100" dirty="0">
                <a:latin typeface="Times New Roman"/>
                <a:cs typeface="Times New Roman"/>
              </a:rPr>
              <a:t>he/she </a:t>
            </a:r>
            <a:r>
              <a:rPr sz="1100" spc="-5" dirty="0">
                <a:latin typeface="Times New Roman"/>
                <a:cs typeface="Times New Roman"/>
              </a:rPr>
              <a:t>wants to reject. The following </a:t>
            </a:r>
            <a:r>
              <a:rPr sz="1100" dirty="0">
                <a:latin typeface="Times New Roman"/>
                <a:cs typeface="Times New Roman"/>
              </a:rPr>
              <a:t>screen </a:t>
            </a:r>
            <a:r>
              <a:rPr sz="1100" spc="-5" dirty="0">
                <a:latin typeface="Times New Roman"/>
                <a:cs typeface="Times New Roman"/>
              </a:rPr>
              <a:t>is  </a:t>
            </a:r>
            <a:r>
              <a:rPr sz="1100" dirty="0">
                <a:latin typeface="Times New Roman"/>
                <a:cs typeface="Times New Roman"/>
              </a:rPr>
              <a:t>shown </a:t>
            </a:r>
            <a:r>
              <a:rPr sz="1100" spc="-5" dirty="0">
                <a:latin typeface="Times New Roman"/>
                <a:cs typeface="Times New Roman"/>
              </a:rPr>
              <a:t>once ‘Reject’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selected from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main menu </a:t>
            </a:r>
            <a:r>
              <a:rPr sz="1100" dirty="0">
                <a:latin typeface="Times New Roman"/>
                <a:cs typeface="Times New Roman"/>
              </a:rPr>
              <a:t>options.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00543" y="5499100"/>
            <a:ext cx="5762625" cy="1726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12700" marR="6350" algn="just">
              <a:lnSpc>
                <a:spcPct val="110300"/>
              </a:lnSpc>
            </a:pPr>
            <a:r>
              <a:rPr sz="1100" dirty="0">
                <a:latin typeface="Times New Roman"/>
                <a:cs typeface="Times New Roman"/>
              </a:rPr>
              <a:t>A user </a:t>
            </a:r>
            <a:r>
              <a:rPr sz="1100" spc="-5" dirty="0">
                <a:latin typeface="Times New Roman"/>
                <a:cs typeface="Times New Roman"/>
              </a:rPr>
              <a:t>needs to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select the 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number </a:t>
            </a:r>
            <a:r>
              <a:rPr sz="1100" dirty="0">
                <a:latin typeface="Times New Roman"/>
                <a:cs typeface="Times New Roman"/>
              </a:rPr>
              <a:t>by </a:t>
            </a:r>
            <a:r>
              <a:rPr sz="1100" spc="-5" dirty="0">
                <a:latin typeface="Times New Roman"/>
                <a:cs typeface="Times New Roman"/>
              </a:rPr>
              <a:t>selecting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date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which </a:t>
            </a:r>
            <a:r>
              <a:rPr sz="1100" dirty="0">
                <a:latin typeface="Times New Roman"/>
                <a:cs typeface="Times New Roman"/>
              </a:rPr>
              <a:t>the e-Way Bill </a:t>
            </a:r>
            <a:r>
              <a:rPr sz="1100" spc="-5" dirty="0">
                <a:latin typeface="Times New Roman"/>
                <a:cs typeface="Times New Roman"/>
              </a:rPr>
              <a:t>was  generated and click submit </a:t>
            </a:r>
            <a:r>
              <a:rPr sz="1100" dirty="0">
                <a:latin typeface="Times New Roman"/>
                <a:cs typeface="Times New Roman"/>
              </a:rPr>
              <a:t>button. The system </a:t>
            </a:r>
            <a:r>
              <a:rPr sz="1100" spc="-5" dirty="0">
                <a:latin typeface="Times New Roman"/>
                <a:cs typeface="Times New Roman"/>
              </a:rPr>
              <a:t>will show all </a:t>
            </a:r>
            <a:r>
              <a:rPr sz="1100" dirty="0">
                <a:latin typeface="Times New Roman"/>
                <a:cs typeface="Times New Roman"/>
              </a:rPr>
              <a:t>the e-way </a:t>
            </a:r>
            <a:r>
              <a:rPr sz="1100" spc="-5" dirty="0">
                <a:latin typeface="Times New Roman"/>
                <a:cs typeface="Times New Roman"/>
              </a:rPr>
              <a:t>bills generated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that  particular date, select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concern </a:t>
            </a:r>
            <a:r>
              <a:rPr sz="1100" dirty="0">
                <a:latin typeface="Times New Roman"/>
                <a:cs typeface="Times New Roman"/>
              </a:rPr>
              <a:t>e-Way Bill and </a:t>
            </a:r>
            <a:r>
              <a:rPr sz="1100" spc="-5" dirty="0">
                <a:latin typeface="Times New Roman"/>
                <a:cs typeface="Times New Roman"/>
              </a:rPr>
              <a:t>shall reject </a:t>
            </a:r>
            <a:r>
              <a:rPr sz="1100" dirty="0">
                <a:latin typeface="Times New Roman"/>
                <a:cs typeface="Times New Roman"/>
              </a:rPr>
              <a:t>the e-Way Bill by checking </a:t>
            </a:r>
            <a:r>
              <a:rPr sz="1100" spc="-5" dirty="0">
                <a:latin typeface="Times New Roman"/>
                <a:cs typeface="Times New Roman"/>
              </a:rPr>
              <a:t>the check  </a:t>
            </a:r>
            <a:r>
              <a:rPr sz="1100" dirty="0">
                <a:latin typeface="Times New Roman"/>
                <a:cs typeface="Times New Roman"/>
              </a:rPr>
              <a:t>box on the </a:t>
            </a:r>
            <a:r>
              <a:rPr sz="1100" spc="-5" dirty="0">
                <a:latin typeface="Times New Roman"/>
                <a:cs typeface="Times New Roman"/>
              </a:rPr>
              <a:t>right side </a:t>
            </a:r>
            <a:r>
              <a:rPr sz="1100" dirty="0">
                <a:latin typeface="Times New Roman"/>
                <a:cs typeface="Times New Roman"/>
              </a:rPr>
              <a:t>of the </a:t>
            </a:r>
            <a:r>
              <a:rPr sz="1100" spc="-5" dirty="0">
                <a:latin typeface="Times New Roman"/>
                <a:cs typeface="Times New Roman"/>
              </a:rPr>
              <a:t>e-Way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Bill.</a:t>
            </a:r>
          </a:p>
          <a:p>
            <a:pPr marL="12700" marR="5080" algn="just">
              <a:lnSpc>
                <a:spcPct val="110500"/>
              </a:lnSpc>
              <a:spcBef>
                <a:spcPts val="990"/>
              </a:spcBef>
            </a:pPr>
            <a:r>
              <a:rPr sz="1100" b="1" i="1" u="sng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Note</a:t>
            </a:r>
            <a:r>
              <a:rPr sz="1100" b="1" i="1" dirty="0">
                <a:solidFill>
                  <a:srgbClr val="FF0000"/>
                </a:solidFill>
                <a:latin typeface="Times New Roman"/>
                <a:cs typeface="Times New Roman"/>
              </a:rPr>
              <a:t>: </a:t>
            </a:r>
            <a:r>
              <a:rPr sz="1100" spc="-5" dirty="0">
                <a:latin typeface="Times New Roman"/>
                <a:cs typeface="Times New Roman"/>
              </a:rPr>
              <a:t>As the other party, </a:t>
            </a:r>
            <a:r>
              <a:rPr sz="1100" dirty="0">
                <a:latin typeface="Times New Roman"/>
                <a:cs typeface="Times New Roman"/>
              </a:rPr>
              <a:t>one </a:t>
            </a:r>
            <a:r>
              <a:rPr sz="1100" spc="-5" dirty="0">
                <a:latin typeface="Times New Roman"/>
                <a:cs typeface="Times New Roman"/>
              </a:rPr>
              <a:t>can communicate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acceptance </a:t>
            </a:r>
            <a:r>
              <a:rPr sz="1100" spc="-1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rejection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such consignment  specified </a:t>
            </a:r>
            <a:r>
              <a:rPr sz="1100" dirty="0">
                <a:latin typeface="Times New Roman"/>
                <a:cs typeface="Times New Roman"/>
              </a:rPr>
              <a:t>in the </a:t>
            </a:r>
            <a:r>
              <a:rPr sz="1100" spc="-5" dirty="0">
                <a:latin typeface="Times New Roman"/>
                <a:cs typeface="Times New Roman"/>
              </a:rPr>
              <a:t>e-Way Bill.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acceptance </a:t>
            </a:r>
            <a:r>
              <a:rPr sz="110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rejection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not communicated within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72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hours </a:t>
            </a:r>
            <a:r>
              <a:rPr sz="1100" spc="10" dirty="0">
                <a:latin typeface="Times New Roman"/>
                <a:cs typeface="Times New Roman"/>
              </a:rPr>
              <a:t>from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time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generation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e-Way </a:t>
            </a:r>
            <a:r>
              <a:rPr sz="1100" spc="-5" dirty="0">
                <a:latin typeface="Times New Roman"/>
                <a:cs typeface="Times New Roman"/>
              </a:rPr>
              <a:t>Bill, it is deemed that </a:t>
            </a:r>
            <a:r>
              <a:rPr sz="1100" dirty="0">
                <a:latin typeface="Times New Roman"/>
                <a:cs typeface="Times New Roman"/>
              </a:rPr>
              <a:t>he has </a:t>
            </a:r>
            <a:r>
              <a:rPr sz="1100" spc="-5" dirty="0">
                <a:latin typeface="Times New Roman"/>
                <a:cs typeface="Times New Roman"/>
              </a:rPr>
              <a:t>accepted the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details.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70788" y="2753867"/>
            <a:ext cx="5623560" cy="19354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28382" y="2812033"/>
            <a:ext cx="5454014" cy="17645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12507" y="2796158"/>
            <a:ext cx="5485765" cy="1796414"/>
          </a:xfrm>
          <a:custGeom>
            <a:avLst/>
            <a:gdLst/>
            <a:ahLst/>
            <a:cxnLst/>
            <a:rect l="l" t="t" r="r" b="b"/>
            <a:pathLst>
              <a:path w="5485765" h="1796414">
                <a:moveTo>
                  <a:pt x="0" y="1796288"/>
                </a:moveTo>
                <a:lnTo>
                  <a:pt x="5485764" y="1796288"/>
                </a:lnTo>
                <a:lnTo>
                  <a:pt x="5485764" y="0"/>
                </a:lnTo>
                <a:lnTo>
                  <a:pt x="0" y="0"/>
                </a:lnTo>
                <a:lnTo>
                  <a:pt x="0" y="1796288"/>
                </a:lnTo>
                <a:close/>
              </a:path>
            </a:pathLst>
          </a:custGeom>
          <a:ln w="31749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6416" y="1708657"/>
            <a:ext cx="5770880" cy="0"/>
          </a:xfrm>
          <a:custGeom>
            <a:avLst/>
            <a:gdLst/>
            <a:ahLst/>
            <a:cxnLst/>
            <a:rect l="l" t="t" r="r" b="b"/>
            <a:pathLst>
              <a:path w="5770880">
                <a:moveTo>
                  <a:pt x="0" y="0"/>
                </a:moveTo>
                <a:lnTo>
                  <a:pt x="5770752" y="0"/>
                </a:lnTo>
              </a:path>
            </a:pathLst>
          </a:custGeom>
          <a:ln w="1828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02004" y="1369822"/>
            <a:ext cx="5761355" cy="1036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1F487C"/>
                </a:solidFill>
                <a:latin typeface="Times New Roman"/>
                <a:cs typeface="Times New Roman"/>
              </a:rPr>
              <a:t>8. </a:t>
            </a:r>
            <a:r>
              <a:rPr sz="1600" b="1" spc="-5" dirty="0">
                <a:solidFill>
                  <a:srgbClr val="1F487C"/>
                </a:solidFill>
                <a:latin typeface="Times New Roman"/>
                <a:cs typeface="Times New Roman"/>
              </a:rPr>
              <a:t>Generating</a:t>
            </a:r>
            <a:r>
              <a:rPr sz="1600" b="1" spc="-21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Times New Roman"/>
                <a:cs typeface="Times New Roman"/>
              </a:rPr>
              <a:t>Reports</a:t>
            </a:r>
            <a:endParaRPr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000"/>
              </a:lnSpc>
            </a:pPr>
            <a:r>
              <a:rPr sz="1100" dirty="0">
                <a:latin typeface="Times New Roman"/>
                <a:cs typeface="Times New Roman"/>
              </a:rPr>
              <a:t>There </a:t>
            </a:r>
            <a:r>
              <a:rPr sz="1100" spc="-5" dirty="0">
                <a:latin typeface="Times New Roman"/>
                <a:cs typeface="Times New Roman"/>
              </a:rPr>
              <a:t>is </a:t>
            </a:r>
            <a:r>
              <a:rPr sz="1100" dirty="0">
                <a:latin typeface="Times New Roman"/>
                <a:cs typeface="Times New Roman"/>
              </a:rPr>
              <a:t>an </a:t>
            </a:r>
            <a:r>
              <a:rPr sz="1100" spc="-5" dirty="0">
                <a:latin typeface="Times New Roman"/>
                <a:cs typeface="Times New Roman"/>
              </a:rPr>
              <a:t>option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the 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generate various </a:t>
            </a:r>
            <a:r>
              <a:rPr sz="1100" dirty="0">
                <a:latin typeface="Times New Roman"/>
                <a:cs typeface="Times New Roman"/>
              </a:rPr>
              <a:t>reports to </a:t>
            </a:r>
            <a:r>
              <a:rPr sz="1100" spc="-5" dirty="0">
                <a:latin typeface="Times New Roman"/>
                <a:cs typeface="Times New Roman"/>
              </a:rPr>
              <a:t>manage </a:t>
            </a:r>
            <a:r>
              <a:rPr sz="1100" dirty="0">
                <a:latin typeface="Times New Roman"/>
                <a:cs typeface="Times New Roman"/>
              </a:rPr>
              <a:t>his business – </a:t>
            </a:r>
            <a:r>
              <a:rPr sz="1100" spc="-5" dirty="0">
                <a:latin typeface="Times New Roman"/>
                <a:cs typeface="Times New Roman"/>
              </a:rPr>
              <a:t>some </a:t>
            </a:r>
            <a:r>
              <a:rPr sz="1100" dirty="0">
                <a:latin typeface="Times New Roman"/>
                <a:cs typeface="Times New Roman"/>
              </a:rPr>
              <a:t>are detailed  and </a:t>
            </a:r>
            <a:r>
              <a:rPr sz="1100" spc="-5" dirty="0">
                <a:latin typeface="Times New Roman"/>
                <a:cs typeface="Times New Roman"/>
              </a:rPr>
              <a:t>others are summarised. The system </a:t>
            </a:r>
            <a:r>
              <a:rPr sz="1100" dirty="0">
                <a:latin typeface="Times New Roman"/>
                <a:cs typeface="Times New Roman"/>
              </a:rPr>
              <a:t>also </a:t>
            </a:r>
            <a:r>
              <a:rPr sz="1100" spc="-5" dirty="0">
                <a:latin typeface="Times New Roman"/>
                <a:cs typeface="Times New Roman"/>
              </a:rPr>
              <a:t>helps him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generate action based reports.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following  </a:t>
            </a:r>
            <a:r>
              <a:rPr sz="1100" dirty="0">
                <a:latin typeface="Times New Roman"/>
                <a:cs typeface="Times New Roman"/>
              </a:rPr>
              <a:t>reports </a:t>
            </a:r>
            <a:r>
              <a:rPr sz="1100" spc="-5" dirty="0">
                <a:latin typeface="Times New Roman"/>
                <a:cs typeface="Times New Roman"/>
              </a:rPr>
              <a:t>are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available: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95146" y="6338188"/>
            <a:ext cx="5760085" cy="2858135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377825" lvl="1" indent="-365125">
              <a:lnSpc>
                <a:spcPct val="100000"/>
              </a:lnSpc>
              <a:spcBef>
                <a:spcPts val="525"/>
              </a:spcBef>
              <a:buAutoNum type="arabicPeriod"/>
              <a:tabLst>
                <a:tab pos="377825" algn="l"/>
                <a:tab pos="378460" algn="l"/>
              </a:tabLst>
            </a:pP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My EWB Reports</a:t>
            </a:r>
            <a:endParaRPr sz="1400" dirty="0">
              <a:latin typeface="Times New Roman"/>
              <a:cs typeface="Times New Roman"/>
            </a:endParaRPr>
          </a:p>
          <a:p>
            <a:pPr marL="12700" marR="250190">
              <a:lnSpc>
                <a:spcPct val="110000"/>
              </a:lnSpc>
              <a:spcBef>
                <a:spcPts val="204"/>
              </a:spcBef>
            </a:pPr>
            <a:r>
              <a:rPr sz="1100" spc="-5" dirty="0">
                <a:latin typeface="Times New Roman"/>
                <a:cs typeface="Times New Roman"/>
              </a:rPr>
              <a:t>This will </a:t>
            </a:r>
            <a:r>
              <a:rPr sz="1100" spc="-10" dirty="0">
                <a:latin typeface="Times New Roman"/>
                <a:cs typeface="Times New Roman"/>
              </a:rPr>
              <a:t>give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list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e-Way Bills </a:t>
            </a:r>
            <a:r>
              <a:rPr sz="1100" spc="-5" dirty="0">
                <a:latin typeface="Times New Roman"/>
                <a:cs typeface="Times New Roman"/>
              </a:rPr>
              <a:t>generated </a:t>
            </a:r>
            <a:r>
              <a:rPr sz="1100" dirty="0">
                <a:latin typeface="Times New Roman"/>
                <a:cs typeface="Times New Roman"/>
              </a:rPr>
              <a:t>by the user for a </a:t>
            </a:r>
            <a:r>
              <a:rPr sz="1100" spc="-5" dirty="0">
                <a:latin typeface="Times New Roman"/>
                <a:cs typeface="Times New Roman"/>
              </a:rPr>
              <a:t>particular date which includes the  following:</a:t>
            </a:r>
            <a:endParaRPr sz="1100" dirty="0">
              <a:latin typeface="Times New Roman"/>
              <a:cs typeface="Times New Roman"/>
            </a:endParaRPr>
          </a:p>
          <a:p>
            <a:pPr marL="926465" marR="5080" lvl="2" indent="-228600">
              <a:lnSpc>
                <a:spcPct val="119100"/>
              </a:lnSpc>
              <a:spcBef>
                <a:spcPts val="969"/>
              </a:spcBef>
              <a:buFont typeface="Symbol"/>
              <a:buChar char=""/>
              <a:tabLst>
                <a:tab pos="926465" algn="l"/>
                <a:tab pos="927100" algn="l"/>
              </a:tabLst>
            </a:pPr>
            <a:r>
              <a:rPr sz="11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Outward </a:t>
            </a: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Supplies- </a:t>
            </a:r>
            <a:r>
              <a:rPr sz="1100" dirty="0">
                <a:latin typeface="Times New Roman"/>
                <a:cs typeface="Times New Roman"/>
              </a:rPr>
              <a:t>This </a:t>
            </a:r>
            <a:r>
              <a:rPr sz="1100" spc="-5" dirty="0">
                <a:latin typeface="Times New Roman"/>
                <a:cs typeface="Times New Roman"/>
              </a:rPr>
              <a:t>will generate the list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e-Way Bills </a:t>
            </a:r>
            <a:r>
              <a:rPr sz="1100" spc="-5" dirty="0">
                <a:latin typeface="Times New Roman"/>
                <a:cs typeface="Times New Roman"/>
              </a:rPr>
              <a:t>which have been shown  </a:t>
            </a: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-5" dirty="0">
                <a:latin typeface="Times New Roman"/>
                <a:cs typeface="Times New Roman"/>
              </a:rPr>
              <a:t>outward supplies from the user for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particular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date</a:t>
            </a:r>
            <a:endParaRPr sz="1100" dirty="0">
              <a:latin typeface="Times New Roman"/>
              <a:cs typeface="Times New Roman"/>
            </a:endParaRPr>
          </a:p>
          <a:p>
            <a:pPr marL="926465" marR="5080" lvl="2" indent="-228600">
              <a:lnSpc>
                <a:spcPct val="119100"/>
              </a:lnSpc>
              <a:spcBef>
                <a:spcPts val="95"/>
              </a:spcBef>
              <a:buFont typeface="Symbol"/>
              <a:buChar char=""/>
              <a:tabLst>
                <a:tab pos="962025" algn="l"/>
                <a:tab pos="962660" algn="l"/>
              </a:tabLst>
            </a:pPr>
            <a:r>
              <a:rPr sz="11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Inward </a:t>
            </a: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Supplies- </a:t>
            </a:r>
            <a:r>
              <a:rPr sz="1100" dirty="0">
                <a:latin typeface="Times New Roman"/>
                <a:cs typeface="Times New Roman"/>
              </a:rPr>
              <a:t>This </a:t>
            </a:r>
            <a:r>
              <a:rPr sz="1100" spc="-10" dirty="0">
                <a:latin typeface="Times New Roman"/>
                <a:cs typeface="Times New Roman"/>
              </a:rPr>
              <a:t>will </a:t>
            </a:r>
            <a:r>
              <a:rPr sz="1100" spc="-5" dirty="0">
                <a:latin typeface="Times New Roman"/>
                <a:cs typeface="Times New Roman"/>
              </a:rPr>
              <a:t>generate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list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e-Way Bills </a:t>
            </a:r>
            <a:r>
              <a:rPr sz="1100" spc="-5" dirty="0">
                <a:latin typeface="Times New Roman"/>
                <a:cs typeface="Times New Roman"/>
              </a:rPr>
              <a:t>which have been shown  </a:t>
            </a: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-5" dirty="0">
                <a:latin typeface="Times New Roman"/>
                <a:cs typeface="Times New Roman"/>
              </a:rPr>
              <a:t>inward supplies to the user for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particular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date.</a:t>
            </a:r>
            <a:endParaRPr sz="1100" dirty="0">
              <a:latin typeface="Times New Roman"/>
              <a:cs typeface="Times New Roman"/>
            </a:endParaRPr>
          </a:p>
          <a:p>
            <a:pPr marL="926465" marR="5080" lvl="2" indent="-228600">
              <a:lnSpc>
                <a:spcPct val="119200"/>
              </a:lnSpc>
              <a:spcBef>
                <a:spcPts val="95"/>
              </a:spcBef>
              <a:buFont typeface="Symbol"/>
              <a:buChar char=""/>
              <a:tabLst>
                <a:tab pos="926465" algn="l"/>
                <a:tab pos="927100" algn="l"/>
              </a:tabLst>
            </a:pP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CEWB Generated- </a:t>
            </a:r>
            <a:r>
              <a:rPr sz="1100" dirty="0">
                <a:latin typeface="Times New Roman"/>
                <a:cs typeface="Times New Roman"/>
              </a:rPr>
              <a:t>This </a:t>
            </a:r>
            <a:r>
              <a:rPr sz="1100" spc="-5" dirty="0">
                <a:latin typeface="Times New Roman"/>
                <a:cs typeface="Times New Roman"/>
              </a:rPr>
              <a:t>will generate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list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consolidated </a:t>
            </a:r>
            <a:r>
              <a:rPr sz="1100" dirty="0">
                <a:latin typeface="Times New Roman"/>
                <a:cs typeface="Times New Roman"/>
              </a:rPr>
              <a:t>e-Way Bills </a:t>
            </a:r>
            <a:r>
              <a:rPr sz="1100" spc="-5" dirty="0">
                <a:latin typeface="Times New Roman"/>
                <a:cs typeface="Times New Roman"/>
              </a:rPr>
              <a:t>for </a:t>
            </a:r>
            <a:r>
              <a:rPr sz="1100" dirty="0">
                <a:latin typeface="Times New Roman"/>
                <a:cs typeface="Times New Roman"/>
              </a:rPr>
              <a:t>a  </a:t>
            </a:r>
            <a:r>
              <a:rPr sz="1100" spc="-5" dirty="0">
                <a:latin typeface="Times New Roman"/>
                <a:cs typeface="Times New Roman"/>
              </a:rPr>
              <a:t>particular date.</a:t>
            </a:r>
            <a:endParaRPr sz="1100" dirty="0">
              <a:latin typeface="Times New Roman"/>
              <a:cs typeface="Times New Roman"/>
            </a:endParaRPr>
          </a:p>
          <a:p>
            <a:pPr marL="926465" marR="5080" lvl="2" indent="-228600">
              <a:lnSpc>
                <a:spcPct val="119100"/>
              </a:lnSpc>
              <a:spcBef>
                <a:spcPts val="95"/>
              </a:spcBef>
              <a:buFont typeface="Symbol"/>
              <a:buChar char=""/>
              <a:tabLst>
                <a:tab pos="926465" algn="l"/>
                <a:tab pos="927100" algn="l"/>
              </a:tabLst>
            </a:pP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Cancelled EWBs- </a:t>
            </a:r>
            <a:r>
              <a:rPr sz="1100" dirty="0">
                <a:latin typeface="Times New Roman"/>
                <a:cs typeface="Times New Roman"/>
              </a:rPr>
              <a:t>This </a:t>
            </a:r>
            <a:r>
              <a:rPr sz="1100" spc="-5" dirty="0">
                <a:latin typeface="Times New Roman"/>
                <a:cs typeface="Times New Roman"/>
              </a:rPr>
              <a:t>will list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Bills cancelled </a:t>
            </a:r>
            <a:r>
              <a:rPr sz="1100" dirty="0">
                <a:latin typeface="Times New Roman"/>
                <a:cs typeface="Times New Roman"/>
              </a:rPr>
              <a:t>by the </a:t>
            </a:r>
            <a:r>
              <a:rPr sz="1100" spc="-5" dirty="0">
                <a:latin typeface="Times New Roman"/>
                <a:cs typeface="Times New Roman"/>
              </a:rPr>
              <a:t>user for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particular  </a:t>
            </a:r>
            <a:r>
              <a:rPr sz="1100" dirty="0">
                <a:latin typeface="Times New Roman"/>
                <a:cs typeface="Times New Roman"/>
              </a:rPr>
              <a:t>date.</a:t>
            </a:r>
          </a:p>
          <a:p>
            <a:pPr marL="926465" marR="5080" lvl="2" indent="-228600">
              <a:lnSpc>
                <a:spcPct val="120000"/>
              </a:lnSpc>
              <a:spcBef>
                <a:spcPts val="85"/>
              </a:spcBef>
              <a:buFont typeface="Symbol"/>
              <a:buChar char=""/>
              <a:tabLst>
                <a:tab pos="926465" algn="l"/>
                <a:tab pos="927100" algn="l"/>
              </a:tabLst>
            </a:pP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Rejected EWBs- </a:t>
            </a:r>
            <a:r>
              <a:rPr sz="1100" dirty="0">
                <a:latin typeface="Times New Roman"/>
                <a:cs typeface="Times New Roman"/>
              </a:rPr>
              <a:t>This </a:t>
            </a:r>
            <a:r>
              <a:rPr sz="1100" spc="-5" dirty="0">
                <a:latin typeface="Times New Roman"/>
                <a:cs typeface="Times New Roman"/>
              </a:rPr>
              <a:t>will list the </a:t>
            </a:r>
            <a:r>
              <a:rPr sz="1100" dirty="0">
                <a:latin typeface="Times New Roman"/>
                <a:cs typeface="Times New Roman"/>
              </a:rPr>
              <a:t>e-Way Bills </a:t>
            </a:r>
            <a:r>
              <a:rPr sz="1100" spc="-5" dirty="0">
                <a:latin typeface="Times New Roman"/>
                <a:cs typeface="Times New Roman"/>
              </a:rPr>
              <a:t>cancelled </a:t>
            </a:r>
            <a:r>
              <a:rPr sz="1100" dirty="0">
                <a:latin typeface="Times New Roman"/>
                <a:cs typeface="Times New Roman"/>
              </a:rPr>
              <a:t>by the user for a </a:t>
            </a:r>
            <a:r>
              <a:rPr sz="1100" spc="-5" dirty="0">
                <a:latin typeface="Times New Roman"/>
                <a:cs typeface="Times New Roman"/>
              </a:rPr>
              <a:t>particular  </a:t>
            </a:r>
            <a:r>
              <a:rPr sz="1100" dirty="0">
                <a:latin typeface="Times New Roman"/>
                <a:cs typeface="Times New Roman"/>
              </a:rPr>
              <a:t>date.</a:t>
            </a:r>
          </a:p>
        </p:txBody>
      </p:sp>
      <p:sp>
        <p:nvSpPr>
          <p:cNvPr id="10" name="object 10"/>
          <p:cNvSpPr/>
          <p:nvPr/>
        </p:nvSpPr>
        <p:spPr>
          <a:xfrm>
            <a:off x="2694432" y="2569463"/>
            <a:ext cx="2179320" cy="37139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52344" y="2627375"/>
            <a:ext cx="2009139" cy="354456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36469" y="2611500"/>
            <a:ext cx="2040889" cy="3576320"/>
          </a:xfrm>
          <a:custGeom>
            <a:avLst/>
            <a:gdLst/>
            <a:ahLst/>
            <a:cxnLst/>
            <a:rect l="l" t="t" r="r" b="b"/>
            <a:pathLst>
              <a:path w="2040889" h="3576320">
                <a:moveTo>
                  <a:pt x="0" y="3576319"/>
                </a:moveTo>
                <a:lnTo>
                  <a:pt x="2040889" y="3576319"/>
                </a:lnTo>
                <a:lnTo>
                  <a:pt x="2040889" y="0"/>
                </a:lnTo>
                <a:lnTo>
                  <a:pt x="0" y="0"/>
                </a:lnTo>
                <a:lnTo>
                  <a:pt x="0" y="3576319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004" y="772159"/>
            <a:ext cx="5760720" cy="44239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586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926465" marR="6985" indent="-228600">
              <a:lnSpc>
                <a:spcPct val="119100"/>
              </a:lnSpc>
              <a:spcBef>
                <a:spcPts val="750"/>
              </a:spcBef>
              <a:buFont typeface="Symbol"/>
              <a:buChar char=""/>
              <a:tabLst>
                <a:tab pos="926465" algn="l"/>
                <a:tab pos="927100" algn="l"/>
              </a:tabLst>
            </a:pPr>
            <a:r>
              <a:rPr sz="1100" spc="-5" dirty="0">
                <a:latin typeface="Times New Roman"/>
                <a:cs typeface="Times New Roman"/>
              </a:rPr>
              <a:t>Assigned for Transporters- This will list </a:t>
            </a:r>
            <a:r>
              <a:rPr sz="1100" dirty="0">
                <a:latin typeface="Times New Roman"/>
                <a:cs typeface="Times New Roman"/>
              </a:rPr>
              <a:t>the e-Way </a:t>
            </a:r>
            <a:r>
              <a:rPr sz="1100" spc="-5" dirty="0">
                <a:latin typeface="Times New Roman"/>
                <a:cs typeface="Times New Roman"/>
              </a:rPr>
              <a:t>Bills assigned </a:t>
            </a:r>
            <a:r>
              <a:rPr sz="1100" dirty="0">
                <a:latin typeface="Times New Roman"/>
                <a:cs typeface="Times New Roman"/>
              </a:rPr>
              <a:t>by 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for  </a:t>
            </a:r>
            <a:r>
              <a:rPr sz="1100" spc="-5" dirty="0">
                <a:latin typeface="Times New Roman"/>
                <a:cs typeface="Times New Roman"/>
              </a:rPr>
              <a:t>Transporters for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particular</a:t>
            </a:r>
            <a:r>
              <a:rPr sz="1100" dirty="0">
                <a:latin typeface="Times New Roman"/>
                <a:cs typeface="Times New Roman"/>
              </a:rPr>
              <a:t> date.</a:t>
            </a: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buAutoNum type="arabicPeriod" startAt="2"/>
              <a:tabLst>
                <a:tab pos="377825" algn="l"/>
                <a:tab pos="378460" algn="l"/>
              </a:tabLst>
            </a:pP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Others </a:t>
            </a: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EWB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Reports</a:t>
            </a:r>
            <a:endParaRPr sz="1400" dirty="0">
              <a:latin typeface="Times New Roman"/>
              <a:cs typeface="Times New Roman"/>
            </a:endParaRPr>
          </a:p>
          <a:p>
            <a:pPr marL="12700" marR="159385">
              <a:lnSpc>
                <a:spcPct val="110000"/>
              </a:lnSpc>
              <a:spcBef>
                <a:spcPts val="215"/>
              </a:spcBef>
            </a:pPr>
            <a:r>
              <a:rPr sz="1100" spc="-5" dirty="0">
                <a:latin typeface="Times New Roman"/>
                <a:cs typeface="Times New Roman"/>
              </a:rPr>
              <a:t>This will </a:t>
            </a:r>
            <a:r>
              <a:rPr sz="1100" spc="-10" dirty="0">
                <a:latin typeface="Times New Roman"/>
                <a:cs typeface="Times New Roman"/>
              </a:rPr>
              <a:t>give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list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e-Way Bills </a:t>
            </a:r>
            <a:r>
              <a:rPr sz="1100" spc="-5" dirty="0">
                <a:latin typeface="Times New Roman"/>
                <a:cs typeface="Times New Roman"/>
              </a:rPr>
              <a:t>generated </a:t>
            </a:r>
            <a:r>
              <a:rPr sz="1100" dirty="0">
                <a:latin typeface="Times New Roman"/>
                <a:cs typeface="Times New Roman"/>
              </a:rPr>
              <a:t>by the </a:t>
            </a:r>
            <a:r>
              <a:rPr sz="1100" spc="-5" dirty="0">
                <a:latin typeface="Times New Roman"/>
                <a:cs typeface="Times New Roman"/>
              </a:rPr>
              <a:t>others against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as the other party </a:t>
            </a:r>
            <a:r>
              <a:rPr sz="1100" dirty="0">
                <a:latin typeface="Times New Roman"/>
                <a:cs typeface="Times New Roman"/>
              </a:rPr>
              <a:t>for a  </a:t>
            </a:r>
            <a:r>
              <a:rPr sz="1100" spc="-5" dirty="0">
                <a:latin typeface="Times New Roman"/>
                <a:cs typeface="Times New Roman"/>
              </a:rPr>
              <a:t>particular date which includes the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following:</a:t>
            </a:r>
            <a:endParaRPr sz="1100" dirty="0">
              <a:latin typeface="Times New Roman"/>
              <a:cs typeface="Times New Roman"/>
            </a:endParaRPr>
          </a:p>
          <a:p>
            <a:pPr marL="926465" marR="6350" lvl="2" indent="-228600">
              <a:lnSpc>
                <a:spcPct val="120000"/>
              </a:lnSpc>
              <a:spcBef>
                <a:spcPts val="950"/>
              </a:spcBef>
              <a:buFont typeface="Symbol"/>
              <a:buChar char=""/>
              <a:tabLst>
                <a:tab pos="926465" algn="l"/>
                <a:tab pos="927100" algn="l"/>
              </a:tabLst>
            </a:pP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EWBs </a:t>
            </a:r>
            <a:r>
              <a:rPr sz="11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generated </a:t>
            </a: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by others- </a:t>
            </a:r>
            <a:r>
              <a:rPr sz="1100" dirty="0">
                <a:latin typeface="Times New Roman"/>
                <a:cs typeface="Times New Roman"/>
              </a:rPr>
              <a:t>This </a:t>
            </a:r>
            <a:r>
              <a:rPr sz="1100" spc="-5" dirty="0">
                <a:latin typeface="Times New Roman"/>
                <a:cs typeface="Times New Roman"/>
              </a:rPr>
              <a:t>will list the </a:t>
            </a:r>
            <a:r>
              <a:rPr sz="1100" dirty="0">
                <a:latin typeface="Times New Roman"/>
                <a:cs typeface="Times New Roman"/>
              </a:rPr>
              <a:t>e-Way </a:t>
            </a:r>
            <a:r>
              <a:rPr sz="1100" spc="-5" dirty="0">
                <a:latin typeface="Times New Roman"/>
                <a:cs typeface="Times New Roman"/>
              </a:rPr>
              <a:t>Bills generated </a:t>
            </a:r>
            <a:r>
              <a:rPr sz="1100" dirty="0">
                <a:latin typeface="Times New Roman"/>
                <a:cs typeface="Times New Roman"/>
              </a:rPr>
              <a:t>by </a:t>
            </a:r>
            <a:r>
              <a:rPr sz="1100" spc="-5" dirty="0">
                <a:latin typeface="Times New Roman"/>
                <a:cs typeface="Times New Roman"/>
              </a:rPr>
              <a:t>others for </a:t>
            </a:r>
            <a:r>
              <a:rPr sz="1100" dirty="0">
                <a:latin typeface="Times New Roman"/>
                <a:cs typeface="Times New Roman"/>
              </a:rPr>
              <a:t>the  user.</a:t>
            </a:r>
          </a:p>
          <a:p>
            <a:pPr marL="926465" marR="6985" lvl="2" indent="-228600">
              <a:lnSpc>
                <a:spcPct val="120000"/>
              </a:lnSpc>
              <a:spcBef>
                <a:spcPts val="75"/>
              </a:spcBef>
              <a:buFont typeface="Symbol"/>
              <a:buChar char=""/>
              <a:tabLst>
                <a:tab pos="926465" algn="l"/>
                <a:tab pos="927100" algn="l"/>
              </a:tabLst>
            </a:pP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Rejected </a:t>
            </a:r>
            <a:r>
              <a:rPr sz="11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EWBs </a:t>
            </a: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by others- </a:t>
            </a:r>
            <a:r>
              <a:rPr sz="1100" dirty="0">
                <a:latin typeface="Times New Roman"/>
                <a:cs typeface="Times New Roman"/>
              </a:rPr>
              <a:t>This </a:t>
            </a:r>
            <a:r>
              <a:rPr sz="1100" spc="-5" dirty="0">
                <a:latin typeface="Times New Roman"/>
                <a:cs typeface="Times New Roman"/>
              </a:rPr>
              <a:t>will list </a:t>
            </a:r>
            <a:r>
              <a:rPr sz="1100" dirty="0">
                <a:latin typeface="Times New Roman"/>
                <a:cs typeface="Times New Roman"/>
              </a:rPr>
              <a:t>the e-Way </a:t>
            </a:r>
            <a:r>
              <a:rPr sz="1100" spc="-5" dirty="0">
                <a:latin typeface="Times New Roman"/>
                <a:cs typeface="Times New Roman"/>
              </a:rPr>
              <a:t>Bills assigned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others </a:t>
            </a:r>
            <a:r>
              <a:rPr sz="1100" dirty="0">
                <a:latin typeface="Times New Roman"/>
                <a:cs typeface="Times New Roman"/>
              </a:rPr>
              <a:t>by the  user but </a:t>
            </a:r>
            <a:r>
              <a:rPr sz="1100" spc="-5" dirty="0">
                <a:latin typeface="Times New Roman"/>
                <a:cs typeface="Times New Roman"/>
              </a:rPr>
              <a:t>rejected </a:t>
            </a:r>
            <a:r>
              <a:rPr sz="1100" dirty="0">
                <a:latin typeface="Times New Roman"/>
                <a:cs typeface="Times New Roman"/>
              </a:rPr>
              <a:t>by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them.</a:t>
            </a:r>
            <a:endParaRPr sz="1100" dirty="0">
              <a:latin typeface="Times New Roman"/>
              <a:cs typeface="Times New Roman"/>
            </a:endParaRPr>
          </a:p>
          <a:p>
            <a:pPr marL="926465" marR="6350" lvl="2" indent="-228600">
              <a:lnSpc>
                <a:spcPct val="120000"/>
              </a:lnSpc>
              <a:spcBef>
                <a:spcPts val="70"/>
              </a:spcBef>
              <a:buFont typeface="Symbol"/>
              <a:buChar char=""/>
              <a:tabLst>
                <a:tab pos="926465" algn="l"/>
                <a:tab pos="927100" algn="l"/>
              </a:tabLst>
            </a:pPr>
            <a:r>
              <a:rPr sz="11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Assigned </a:t>
            </a: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to </a:t>
            </a:r>
            <a:r>
              <a:rPr sz="11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me </a:t>
            </a: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for Transport- </a:t>
            </a:r>
            <a:r>
              <a:rPr sz="1100" dirty="0">
                <a:latin typeface="Times New Roman"/>
                <a:cs typeface="Times New Roman"/>
              </a:rPr>
              <a:t>This </a:t>
            </a:r>
            <a:r>
              <a:rPr sz="1100" spc="-5" dirty="0">
                <a:latin typeface="Times New Roman"/>
                <a:cs typeface="Times New Roman"/>
              </a:rPr>
              <a:t>will list the </a:t>
            </a:r>
            <a:r>
              <a:rPr sz="1100" dirty="0">
                <a:latin typeface="Times New Roman"/>
                <a:cs typeface="Times New Roman"/>
              </a:rPr>
              <a:t>e-Way Bills </a:t>
            </a:r>
            <a:r>
              <a:rPr sz="1100" spc="-5" dirty="0">
                <a:latin typeface="Times New Roman"/>
                <a:cs typeface="Times New Roman"/>
              </a:rPr>
              <a:t>assigned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user for  Transport </a:t>
            </a:r>
            <a:r>
              <a:rPr sz="1100" dirty="0">
                <a:latin typeface="Times New Roman"/>
                <a:cs typeface="Times New Roman"/>
              </a:rPr>
              <a:t>by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others.</a:t>
            </a:r>
          </a:p>
          <a:p>
            <a:pPr lvl="2">
              <a:lnSpc>
                <a:spcPct val="100000"/>
              </a:lnSpc>
              <a:buFont typeface="Symbol"/>
              <a:buChar char=""/>
            </a:pPr>
            <a:endParaRPr sz="1200" dirty="0">
              <a:latin typeface="Times New Roman"/>
              <a:cs typeface="Times New Roman"/>
            </a:endParaRPr>
          </a:p>
          <a:p>
            <a:pPr lvl="2">
              <a:lnSpc>
                <a:spcPct val="100000"/>
              </a:lnSpc>
              <a:spcBef>
                <a:spcPts val="35"/>
              </a:spcBef>
              <a:buFont typeface="Symbol"/>
              <a:buChar char=""/>
            </a:pPr>
            <a:endParaRPr sz="1400" dirty="0"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buAutoNum type="arabicPeriod" startAt="3"/>
              <a:tabLst>
                <a:tab pos="377825" algn="l"/>
                <a:tab pos="378460" algn="l"/>
              </a:tabLst>
            </a:pP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Master Reports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1100" dirty="0">
                <a:latin typeface="Times New Roman"/>
                <a:cs typeface="Times New Roman"/>
              </a:rPr>
              <a:t>Following </a:t>
            </a:r>
            <a:r>
              <a:rPr sz="1100" spc="-5" dirty="0">
                <a:latin typeface="Times New Roman"/>
                <a:cs typeface="Times New Roman"/>
              </a:rPr>
              <a:t>reports are available under this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option:</a:t>
            </a:r>
            <a:endParaRPr sz="1100" dirty="0">
              <a:latin typeface="Times New Roman"/>
              <a:cs typeface="Times New Roman"/>
            </a:endParaRPr>
          </a:p>
          <a:p>
            <a:pPr marL="469265" marR="5080" lvl="2" indent="-227965">
              <a:lnSpc>
                <a:spcPct val="119200"/>
              </a:lnSpc>
              <a:spcBef>
                <a:spcPts val="9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My Masters </a:t>
            </a:r>
            <a:r>
              <a:rPr sz="1100" dirty="0">
                <a:latin typeface="Times New Roman"/>
                <a:cs typeface="Times New Roman"/>
              </a:rPr>
              <a:t>– </a:t>
            </a:r>
            <a:r>
              <a:rPr sz="1100" spc="-5" dirty="0">
                <a:latin typeface="Times New Roman"/>
                <a:cs typeface="Times New Roman"/>
              </a:rPr>
              <a:t>This generates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list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master entries </a:t>
            </a:r>
            <a:r>
              <a:rPr sz="1100" dirty="0">
                <a:latin typeface="Times New Roman"/>
                <a:cs typeface="Times New Roman"/>
              </a:rPr>
              <a:t>under </a:t>
            </a:r>
            <a:r>
              <a:rPr sz="1100" spc="-5" dirty="0">
                <a:latin typeface="Times New Roman"/>
                <a:cs typeface="Times New Roman"/>
              </a:rPr>
              <a:t>different categories like Clients,  Suppliers, Transporters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Products.</a:t>
            </a:r>
          </a:p>
        </p:txBody>
      </p:sp>
      <p:sp>
        <p:nvSpPr>
          <p:cNvPr id="7" name="object 7"/>
          <p:cNvSpPr/>
          <p:nvPr/>
        </p:nvSpPr>
        <p:spPr>
          <a:xfrm>
            <a:off x="932688" y="5571744"/>
            <a:ext cx="5804916" cy="18562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90600" y="5630036"/>
            <a:ext cx="5635625" cy="16852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4725" y="5614161"/>
            <a:ext cx="5667375" cy="1717039"/>
          </a:xfrm>
          <a:custGeom>
            <a:avLst/>
            <a:gdLst/>
            <a:ahLst/>
            <a:cxnLst/>
            <a:rect l="l" t="t" r="r" b="b"/>
            <a:pathLst>
              <a:path w="5667375" h="1717040">
                <a:moveTo>
                  <a:pt x="0" y="1717039"/>
                </a:moveTo>
                <a:lnTo>
                  <a:pt x="5667375" y="1717039"/>
                </a:lnTo>
                <a:lnTo>
                  <a:pt x="5667375" y="0"/>
                </a:lnTo>
                <a:lnTo>
                  <a:pt x="0" y="0"/>
                </a:lnTo>
                <a:lnTo>
                  <a:pt x="0" y="1717039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30604" y="1378965"/>
            <a:ext cx="53809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100" dirty="0">
                <a:latin typeface="Times New Roman"/>
                <a:cs typeface="Times New Roman"/>
              </a:rPr>
              <a:t>EWB </a:t>
            </a:r>
            <a:r>
              <a:rPr sz="1100" spc="-5" dirty="0">
                <a:latin typeface="Times New Roman"/>
                <a:cs typeface="Times New Roman"/>
              </a:rPr>
              <a:t>Masters </a:t>
            </a:r>
            <a:r>
              <a:rPr sz="1100" dirty="0">
                <a:latin typeface="Times New Roman"/>
                <a:cs typeface="Times New Roman"/>
              </a:rPr>
              <a:t>– </a:t>
            </a:r>
            <a:r>
              <a:rPr sz="1100" spc="-5" dirty="0">
                <a:latin typeface="Times New Roman"/>
                <a:cs typeface="Times New Roman"/>
              </a:rPr>
              <a:t>This will list the e-Way Bills based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Unit Quantity </a:t>
            </a:r>
            <a:r>
              <a:rPr sz="1100" dirty="0">
                <a:latin typeface="Times New Roman"/>
                <a:cs typeface="Times New Roman"/>
              </a:rPr>
              <a:t>Code </a:t>
            </a:r>
            <a:r>
              <a:rPr sz="1100" spc="-5" dirty="0">
                <a:latin typeface="Times New Roman"/>
                <a:cs typeface="Times New Roman"/>
              </a:rPr>
              <a:t>and </a:t>
            </a:r>
            <a:r>
              <a:rPr sz="1100" dirty="0">
                <a:latin typeface="Times New Roman"/>
                <a:cs typeface="Times New Roman"/>
              </a:rPr>
              <a:t>State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Code.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2004" y="4047718"/>
            <a:ext cx="5488305" cy="68961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5"/>
              </a:spcBef>
              <a:tabLst>
                <a:tab pos="377825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8.4	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Summary</a:t>
            </a: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Reports</a:t>
            </a:r>
            <a:endParaRPr sz="1400" dirty="0">
              <a:latin typeface="Times New Roman"/>
              <a:cs typeface="Times New Roman"/>
            </a:endParaRPr>
          </a:p>
          <a:p>
            <a:pPr marL="12700" marR="5080">
              <a:lnSpc>
                <a:spcPct val="110900"/>
              </a:lnSpc>
              <a:spcBef>
                <a:spcPts val="190"/>
              </a:spcBef>
            </a:pPr>
            <a:r>
              <a:rPr sz="1100" spc="-5" dirty="0">
                <a:latin typeface="Times New Roman"/>
                <a:cs typeface="Times New Roman"/>
              </a:rPr>
              <a:t>Datewise Activities- </a:t>
            </a:r>
            <a:r>
              <a:rPr sz="1100" dirty="0">
                <a:latin typeface="Times New Roman"/>
                <a:cs typeface="Times New Roman"/>
              </a:rPr>
              <a:t>This </a:t>
            </a:r>
            <a:r>
              <a:rPr sz="1100" spc="-5" dirty="0">
                <a:latin typeface="Times New Roman"/>
                <a:cs typeface="Times New Roman"/>
              </a:rPr>
              <a:t>will list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activities pertaining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particular </a:t>
            </a:r>
            <a:r>
              <a:rPr sz="1100" dirty="0">
                <a:latin typeface="Times New Roman"/>
                <a:cs typeface="Times New Roman"/>
              </a:rPr>
              <a:t>e-Way Bill for a </a:t>
            </a:r>
            <a:r>
              <a:rPr sz="1100" spc="-5" dirty="0">
                <a:latin typeface="Times New Roman"/>
                <a:cs typeface="Times New Roman"/>
              </a:rPr>
              <a:t>particular  </a:t>
            </a:r>
            <a:r>
              <a:rPr sz="1100" dirty="0">
                <a:latin typeface="Times New Roman"/>
                <a:cs typeface="Times New Roman"/>
              </a:rPr>
              <a:t>date. 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can export </a:t>
            </a:r>
            <a:r>
              <a:rPr sz="1100" spc="-5" dirty="0">
                <a:latin typeface="Times New Roman"/>
                <a:cs typeface="Times New Roman"/>
              </a:rPr>
              <a:t>the populated details </a:t>
            </a:r>
            <a:r>
              <a:rPr sz="1100" dirty="0">
                <a:latin typeface="Times New Roman"/>
                <a:cs typeface="Times New Roman"/>
              </a:rPr>
              <a:t>in an </a:t>
            </a:r>
            <a:r>
              <a:rPr sz="1100" spc="-5" dirty="0">
                <a:latin typeface="Times New Roman"/>
                <a:cs typeface="Times New Roman"/>
              </a:rPr>
              <a:t>excel </a:t>
            </a:r>
            <a:r>
              <a:rPr sz="1100" dirty="0">
                <a:latin typeface="Times New Roman"/>
                <a:cs typeface="Times New Roman"/>
              </a:rPr>
              <a:t>by </a:t>
            </a:r>
            <a:r>
              <a:rPr sz="1100" spc="-5" dirty="0">
                <a:latin typeface="Times New Roman"/>
                <a:cs typeface="Times New Roman"/>
              </a:rPr>
              <a:t>clicking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‘Export to Excel”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tab.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2688" y="1699259"/>
            <a:ext cx="5789675" cy="1679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90600" y="1756917"/>
            <a:ext cx="5619369" cy="15100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4725" y="1741042"/>
            <a:ext cx="5651500" cy="1541780"/>
          </a:xfrm>
          <a:custGeom>
            <a:avLst/>
            <a:gdLst/>
            <a:ahLst/>
            <a:cxnLst/>
            <a:rect l="l" t="t" r="r" b="b"/>
            <a:pathLst>
              <a:path w="5651500" h="1541779">
                <a:moveTo>
                  <a:pt x="0" y="1541779"/>
                </a:moveTo>
                <a:lnTo>
                  <a:pt x="5651119" y="1541779"/>
                </a:lnTo>
                <a:lnTo>
                  <a:pt x="5651119" y="0"/>
                </a:lnTo>
                <a:lnTo>
                  <a:pt x="0" y="0"/>
                </a:lnTo>
                <a:lnTo>
                  <a:pt x="0" y="1541779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32688" y="4898135"/>
            <a:ext cx="6022848" cy="2133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90600" y="4956301"/>
            <a:ext cx="5852159" cy="196405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74725" y="4940426"/>
            <a:ext cx="5883910" cy="1995805"/>
          </a:xfrm>
          <a:custGeom>
            <a:avLst/>
            <a:gdLst/>
            <a:ahLst/>
            <a:cxnLst/>
            <a:rect l="l" t="t" r="r" b="b"/>
            <a:pathLst>
              <a:path w="5883909" h="1995804">
                <a:moveTo>
                  <a:pt x="0" y="1995804"/>
                </a:moveTo>
                <a:lnTo>
                  <a:pt x="5883909" y="1995804"/>
                </a:lnTo>
                <a:lnTo>
                  <a:pt x="5883909" y="0"/>
                </a:lnTo>
                <a:lnTo>
                  <a:pt x="0" y="0"/>
                </a:lnTo>
                <a:lnTo>
                  <a:pt x="0" y="1995804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6416" y="1396237"/>
            <a:ext cx="5770880" cy="0"/>
          </a:xfrm>
          <a:custGeom>
            <a:avLst/>
            <a:gdLst/>
            <a:ahLst/>
            <a:cxnLst/>
            <a:rect l="l" t="t" r="r" b="b"/>
            <a:pathLst>
              <a:path w="5770880">
                <a:moveTo>
                  <a:pt x="0" y="0"/>
                </a:moveTo>
                <a:lnTo>
                  <a:pt x="5770752" y="0"/>
                </a:lnTo>
              </a:path>
            </a:pathLst>
          </a:custGeom>
          <a:ln w="1828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02004" y="691232"/>
            <a:ext cx="5760085" cy="140462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1285" algn="ctr">
              <a:lnSpc>
                <a:spcPct val="100000"/>
              </a:lnSpc>
              <a:spcBef>
                <a:spcPts val="74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20"/>
              </a:spcBef>
              <a:tabLst>
                <a:tab pos="377825" algn="l"/>
              </a:tabLst>
            </a:pPr>
            <a:r>
              <a:rPr sz="1600" b="1" dirty="0">
                <a:solidFill>
                  <a:srgbClr val="1F487C"/>
                </a:solidFill>
                <a:latin typeface="Times New Roman"/>
                <a:cs typeface="Times New Roman"/>
              </a:rPr>
              <a:t>9.	</a:t>
            </a:r>
            <a:r>
              <a:rPr sz="1600" b="1" spc="-5" dirty="0">
                <a:solidFill>
                  <a:srgbClr val="1F487C"/>
                </a:solidFill>
                <a:latin typeface="Times New Roman"/>
                <a:cs typeface="Times New Roman"/>
              </a:rPr>
              <a:t>My Masters</a:t>
            </a:r>
            <a:endParaRPr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500"/>
              </a:lnSpc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Bill system allows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create </a:t>
            </a:r>
            <a:r>
              <a:rPr sz="1100" spc="-10" dirty="0">
                <a:latin typeface="Times New Roman"/>
                <a:cs typeface="Times New Roman"/>
              </a:rPr>
              <a:t>his </a:t>
            </a:r>
            <a:r>
              <a:rPr sz="1100" spc="-5" dirty="0">
                <a:latin typeface="Times New Roman"/>
                <a:cs typeface="Times New Roman"/>
              </a:rPr>
              <a:t>own business related Masters. Masters data  simplifies the data entry while generating </a:t>
            </a:r>
            <a:r>
              <a:rPr sz="1100" dirty="0">
                <a:latin typeface="Times New Roman"/>
                <a:cs typeface="Times New Roman"/>
              </a:rPr>
              <a:t>the e-Way </a:t>
            </a:r>
            <a:r>
              <a:rPr sz="1100" spc="-5" dirty="0">
                <a:latin typeface="Times New Roman"/>
                <a:cs typeface="Times New Roman"/>
              </a:rPr>
              <a:t>Bill. </a:t>
            </a:r>
            <a:r>
              <a:rPr sz="1100" spc="-10" dirty="0">
                <a:latin typeface="Times New Roman"/>
                <a:cs typeface="Times New Roman"/>
              </a:rPr>
              <a:t>It </a:t>
            </a:r>
            <a:r>
              <a:rPr sz="1100" dirty="0">
                <a:latin typeface="Times New Roman"/>
                <a:cs typeface="Times New Roman"/>
              </a:rPr>
              <a:t>helps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generate </a:t>
            </a:r>
            <a:r>
              <a:rPr sz="1100" dirty="0">
                <a:latin typeface="Times New Roman"/>
                <a:cs typeface="Times New Roman"/>
              </a:rPr>
              <a:t>e-Way Bill </a:t>
            </a:r>
            <a:r>
              <a:rPr sz="1100" spc="-5" dirty="0">
                <a:latin typeface="Times New Roman"/>
                <a:cs typeface="Times New Roman"/>
              </a:rPr>
              <a:t>easily 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quickly without </a:t>
            </a:r>
            <a:r>
              <a:rPr sz="1100" dirty="0">
                <a:latin typeface="Times New Roman"/>
                <a:cs typeface="Times New Roman"/>
              </a:rPr>
              <a:t>any </a:t>
            </a:r>
            <a:r>
              <a:rPr sz="1100" spc="-5" dirty="0">
                <a:latin typeface="Times New Roman"/>
                <a:cs typeface="Times New Roman"/>
              </a:rPr>
              <a:t>errors. The master consists of </a:t>
            </a:r>
            <a:r>
              <a:rPr sz="1100" dirty="0">
                <a:latin typeface="Times New Roman"/>
                <a:cs typeface="Times New Roman"/>
              </a:rPr>
              <a:t>Products, </a:t>
            </a:r>
            <a:r>
              <a:rPr sz="1100" spc="-5" dirty="0">
                <a:latin typeface="Times New Roman"/>
                <a:cs typeface="Times New Roman"/>
              </a:rPr>
              <a:t>Clients, Suppliers,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Transporters.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2004" y="4797366"/>
            <a:ext cx="5755640" cy="691515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40"/>
              </a:spcBef>
              <a:tabLst>
                <a:tab pos="377825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9.1	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Products</a:t>
            </a:r>
            <a:endParaRPr sz="1400" dirty="0">
              <a:latin typeface="Times New Roman"/>
              <a:cs typeface="Times New Roman"/>
            </a:endParaRPr>
          </a:p>
          <a:p>
            <a:pPr marL="12700" marR="5080">
              <a:lnSpc>
                <a:spcPct val="110000"/>
              </a:lnSpc>
              <a:spcBef>
                <a:spcPts val="215"/>
              </a:spcBef>
            </a:pPr>
            <a:r>
              <a:rPr sz="1100" dirty="0">
                <a:latin typeface="Times New Roman"/>
                <a:cs typeface="Times New Roman"/>
              </a:rPr>
              <a:t>When </a:t>
            </a:r>
            <a:r>
              <a:rPr sz="1100" spc="-5" dirty="0">
                <a:latin typeface="Times New Roman"/>
                <a:cs typeface="Times New Roman"/>
              </a:rPr>
              <a:t>the user selects sub </a:t>
            </a:r>
            <a:r>
              <a:rPr sz="1100" dirty="0">
                <a:latin typeface="Times New Roman"/>
                <a:cs typeface="Times New Roman"/>
              </a:rPr>
              <a:t>option </a:t>
            </a:r>
            <a:r>
              <a:rPr sz="1100" spc="-5" dirty="0">
                <a:latin typeface="Times New Roman"/>
                <a:cs typeface="Times New Roman"/>
              </a:rPr>
              <a:t>‘Product’ under option ‘Masters’, the following </a:t>
            </a:r>
            <a:r>
              <a:rPr sz="1100" dirty="0">
                <a:latin typeface="Times New Roman"/>
                <a:cs typeface="Times New Roman"/>
              </a:rPr>
              <a:t>screen </a:t>
            </a:r>
            <a:r>
              <a:rPr sz="1100" spc="-5" dirty="0">
                <a:latin typeface="Times New Roman"/>
                <a:cs typeface="Times New Roman"/>
              </a:rPr>
              <a:t>will </a:t>
            </a:r>
            <a:r>
              <a:rPr sz="1100" spc="-10" dirty="0">
                <a:latin typeface="Times New Roman"/>
                <a:cs typeface="Times New Roman"/>
              </a:rPr>
              <a:t>be  </a:t>
            </a:r>
            <a:r>
              <a:rPr sz="1100" spc="-5" dirty="0">
                <a:latin typeface="Times New Roman"/>
                <a:cs typeface="Times New Roman"/>
              </a:rPr>
              <a:t>displayed.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741676" y="2314955"/>
            <a:ext cx="2077212" cy="19126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99969" y="2373375"/>
            <a:ext cx="1906270" cy="17424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84094" y="2357500"/>
            <a:ext cx="1938020" cy="1774189"/>
          </a:xfrm>
          <a:custGeom>
            <a:avLst/>
            <a:gdLst/>
            <a:ahLst/>
            <a:cxnLst/>
            <a:rect l="l" t="t" r="r" b="b"/>
            <a:pathLst>
              <a:path w="1938020" h="1774189">
                <a:moveTo>
                  <a:pt x="0" y="1774189"/>
                </a:moveTo>
                <a:lnTo>
                  <a:pt x="1938020" y="1774189"/>
                </a:lnTo>
                <a:lnTo>
                  <a:pt x="1938020" y="0"/>
                </a:lnTo>
                <a:lnTo>
                  <a:pt x="0" y="0"/>
                </a:lnTo>
                <a:lnTo>
                  <a:pt x="0" y="1774189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32332" y="5522976"/>
            <a:ext cx="5291328" cy="35798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90307" y="5580888"/>
            <a:ext cx="5120639" cy="341058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74432" y="5565013"/>
            <a:ext cx="5152390" cy="3442335"/>
          </a:xfrm>
          <a:custGeom>
            <a:avLst/>
            <a:gdLst/>
            <a:ahLst/>
            <a:cxnLst/>
            <a:rect l="l" t="t" r="r" b="b"/>
            <a:pathLst>
              <a:path w="5152390" h="3442334">
                <a:moveTo>
                  <a:pt x="0" y="3442335"/>
                </a:moveTo>
                <a:lnTo>
                  <a:pt x="5152389" y="3442335"/>
                </a:lnTo>
                <a:lnTo>
                  <a:pt x="5152389" y="0"/>
                </a:lnTo>
                <a:lnTo>
                  <a:pt x="0" y="0"/>
                </a:lnTo>
                <a:lnTo>
                  <a:pt x="0" y="3442335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004" y="772159"/>
            <a:ext cx="5760085" cy="3324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586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12700" marR="11430" algn="just">
              <a:lnSpc>
                <a:spcPct val="110000"/>
              </a:lnSpc>
              <a:spcBef>
                <a:spcPts val="785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start </a:t>
            </a:r>
            <a:r>
              <a:rPr sz="1100" spc="-5" dirty="0">
                <a:latin typeface="Times New Roman"/>
                <a:cs typeface="Times New Roman"/>
              </a:rPr>
              <a:t>entering with the basic details like the product name;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measurement unit </a:t>
            </a:r>
            <a:r>
              <a:rPr sz="1100" spc="-10" dirty="0">
                <a:latin typeface="Times New Roman"/>
                <a:cs typeface="Times New Roman"/>
              </a:rPr>
              <a:t>of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product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which </a:t>
            </a:r>
            <a:r>
              <a:rPr sz="1100" dirty="0">
                <a:latin typeface="Times New Roman"/>
                <a:cs typeface="Times New Roman"/>
              </a:rPr>
              <a:t>he </a:t>
            </a:r>
            <a:r>
              <a:rPr sz="1100" spc="-5" dirty="0">
                <a:latin typeface="Times New Roman"/>
                <a:cs typeface="Times New Roman"/>
              </a:rPr>
              <a:t>sells </a:t>
            </a:r>
            <a:r>
              <a:rPr sz="1100" dirty="0">
                <a:latin typeface="Times New Roman"/>
                <a:cs typeface="Times New Roman"/>
              </a:rPr>
              <a:t>and a </a:t>
            </a:r>
            <a:r>
              <a:rPr sz="1100" spc="-5" dirty="0">
                <a:latin typeface="Times New Roman"/>
                <a:cs typeface="Times New Roman"/>
              </a:rPr>
              <a:t>brief description about the product shall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entered </a:t>
            </a:r>
            <a:r>
              <a:rPr sz="1100" dirty="0">
                <a:latin typeface="Times New Roman"/>
                <a:cs typeface="Times New Roman"/>
              </a:rPr>
              <a:t>by the</a:t>
            </a:r>
            <a:r>
              <a:rPr sz="1100" spc="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user.</a:t>
            </a:r>
          </a:p>
          <a:p>
            <a:pPr marL="12700" marR="5715" algn="just">
              <a:lnSpc>
                <a:spcPct val="110000"/>
              </a:lnSpc>
              <a:spcBef>
                <a:spcPts val="1010"/>
              </a:spcBef>
            </a:pPr>
            <a:r>
              <a:rPr sz="1100" dirty="0">
                <a:latin typeface="Times New Roman"/>
                <a:cs typeface="Times New Roman"/>
              </a:rPr>
              <a:t>Next, 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HSN </a:t>
            </a:r>
            <a:r>
              <a:rPr sz="1100" dirty="0">
                <a:latin typeface="Times New Roman"/>
                <a:cs typeface="Times New Roman"/>
              </a:rPr>
              <a:t>code.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user </a:t>
            </a:r>
            <a:r>
              <a:rPr sz="1100" spc="-5" dirty="0">
                <a:latin typeface="Times New Roman"/>
                <a:cs typeface="Times New Roman"/>
              </a:rPr>
              <a:t>doesn’t know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HSN </a:t>
            </a:r>
            <a:r>
              <a:rPr sz="1100" dirty="0">
                <a:latin typeface="Times New Roman"/>
                <a:cs typeface="Times New Roman"/>
              </a:rPr>
              <a:t>code, the </a:t>
            </a:r>
            <a:r>
              <a:rPr sz="1100" spc="-5" dirty="0">
                <a:latin typeface="Times New Roman"/>
                <a:cs typeface="Times New Roman"/>
              </a:rPr>
              <a:t>system allows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select the HSN code from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search options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HSN name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accordingly.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200"/>
              </a:lnSpc>
              <a:spcBef>
                <a:spcPts val="1005"/>
              </a:spcBef>
            </a:pPr>
            <a:r>
              <a:rPr sz="1100" dirty="0">
                <a:latin typeface="Times New Roman"/>
                <a:cs typeface="Times New Roman"/>
              </a:rPr>
              <a:t>Next, 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rate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tax as applicable for the product </a:t>
            </a:r>
            <a:r>
              <a:rPr sz="1100" dirty="0">
                <a:latin typeface="Times New Roman"/>
                <a:cs typeface="Times New Roman"/>
              </a:rPr>
              <a:t>- CGST, SGST, </a:t>
            </a:r>
            <a:r>
              <a:rPr sz="1100" spc="-5" dirty="0">
                <a:latin typeface="Times New Roman"/>
                <a:cs typeface="Times New Roman"/>
              </a:rPr>
              <a:t>IGST, Cess, 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Cess Non-ad valorem. Once </a:t>
            </a:r>
            <a:r>
              <a:rPr sz="1100" dirty="0">
                <a:latin typeface="Times New Roman"/>
                <a:cs typeface="Times New Roman"/>
              </a:rPr>
              <a:t>a request </a:t>
            </a:r>
            <a:r>
              <a:rPr sz="1100" spc="-5" dirty="0">
                <a:latin typeface="Times New Roman"/>
                <a:cs typeface="Times New Roman"/>
              </a:rPr>
              <a:t>for product details are submitted, the </a:t>
            </a:r>
            <a:r>
              <a:rPr sz="1100" dirty="0">
                <a:latin typeface="Times New Roman"/>
                <a:cs typeface="Times New Roman"/>
              </a:rPr>
              <a:t>system </a:t>
            </a:r>
            <a:r>
              <a:rPr sz="1100" spc="-5" dirty="0">
                <a:latin typeface="Times New Roman"/>
                <a:cs typeface="Times New Roman"/>
              </a:rPr>
              <a:t>validates the  </a:t>
            </a:r>
            <a:r>
              <a:rPr sz="1100" dirty="0">
                <a:latin typeface="Times New Roman"/>
                <a:cs typeface="Times New Roman"/>
              </a:rPr>
              <a:t>entered </a:t>
            </a:r>
            <a:r>
              <a:rPr sz="1100" spc="-5" dirty="0">
                <a:latin typeface="Times New Roman"/>
                <a:cs typeface="Times New Roman"/>
              </a:rPr>
              <a:t>values and saves. Otherwise </a:t>
            </a:r>
            <a:r>
              <a:rPr sz="1100" dirty="0">
                <a:latin typeface="Times New Roman"/>
                <a:cs typeface="Times New Roman"/>
              </a:rPr>
              <a:t>the system pops </a:t>
            </a:r>
            <a:r>
              <a:rPr sz="1100" spc="-5" dirty="0">
                <a:latin typeface="Times New Roman"/>
                <a:cs typeface="Times New Roman"/>
              </a:rPr>
              <a:t>up appropriate message </a:t>
            </a:r>
            <a:r>
              <a:rPr sz="1100" dirty="0">
                <a:latin typeface="Times New Roman"/>
                <a:cs typeface="Times New Roman"/>
              </a:rPr>
              <a:t>if </a:t>
            </a:r>
            <a:r>
              <a:rPr sz="1100" spc="-5" dirty="0">
                <a:latin typeface="Times New Roman"/>
                <a:cs typeface="Times New Roman"/>
              </a:rPr>
              <a:t>there </a:t>
            </a:r>
            <a:r>
              <a:rPr sz="1100" dirty="0">
                <a:latin typeface="Times New Roman"/>
                <a:cs typeface="Times New Roman"/>
              </a:rPr>
              <a:t>is any </a:t>
            </a:r>
            <a:r>
              <a:rPr sz="1100" spc="-5" dirty="0">
                <a:latin typeface="Times New Roman"/>
                <a:cs typeface="Times New Roman"/>
              </a:rPr>
              <a:t>error. The  </a:t>
            </a:r>
            <a:r>
              <a:rPr sz="1100" dirty="0">
                <a:latin typeface="Times New Roman"/>
                <a:cs typeface="Times New Roman"/>
              </a:rPr>
              <a:t>user can </a:t>
            </a:r>
            <a:r>
              <a:rPr sz="1100" spc="-5" dirty="0">
                <a:latin typeface="Times New Roman"/>
                <a:cs typeface="Times New Roman"/>
              </a:rPr>
              <a:t>repeat this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all </a:t>
            </a:r>
            <a:r>
              <a:rPr sz="1100" dirty="0">
                <a:latin typeface="Times New Roman"/>
                <a:cs typeface="Times New Roman"/>
              </a:rPr>
              <a:t>his </a:t>
            </a:r>
            <a:r>
              <a:rPr sz="1100" spc="-5" dirty="0">
                <a:latin typeface="Times New Roman"/>
                <a:cs typeface="Times New Roman"/>
              </a:rPr>
              <a:t>products. User can </a:t>
            </a:r>
            <a:r>
              <a:rPr sz="1100" spc="-10" dirty="0">
                <a:latin typeface="Times New Roman"/>
                <a:cs typeface="Times New Roman"/>
              </a:rPr>
              <a:t>make </a:t>
            </a:r>
            <a:r>
              <a:rPr sz="1100" spc="-5" dirty="0">
                <a:latin typeface="Times New Roman"/>
                <a:cs typeface="Times New Roman"/>
              </a:rPr>
              <a:t>multiple entries </a:t>
            </a:r>
            <a:r>
              <a:rPr sz="1100" spc="15" dirty="0">
                <a:latin typeface="Times New Roman"/>
                <a:cs typeface="Times New Roman"/>
              </a:rPr>
              <a:t>for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same </a:t>
            </a:r>
            <a:r>
              <a:rPr sz="1100" dirty="0">
                <a:latin typeface="Times New Roman"/>
                <a:cs typeface="Times New Roman"/>
              </a:rPr>
              <a:t>product, if the  unit of </a:t>
            </a:r>
            <a:r>
              <a:rPr sz="1100" spc="-5" dirty="0">
                <a:latin typeface="Times New Roman"/>
                <a:cs typeface="Times New Roman"/>
              </a:rPr>
              <a:t>measurement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rate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tax is in multiple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the same </a:t>
            </a:r>
            <a:r>
              <a:rPr sz="1100" dirty="0">
                <a:latin typeface="Times New Roman"/>
                <a:cs typeface="Times New Roman"/>
              </a:rPr>
              <a:t>product. </a:t>
            </a:r>
            <a:r>
              <a:rPr sz="1100" spc="-5" dirty="0">
                <a:latin typeface="Times New Roman"/>
                <a:cs typeface="Times New Roman"/>
              </a:rPr>
              <a:t>Accordingly, </a:t>
            </a:r>
            <a:r>
              <a:rPr sz="1100" dirty="0">
                <a:latin typeface="Times New Roman"/>
                <a:cs typeface="Times New Roman"/>
              </a:rPr>
              <a:t>he can </a:t>
            </a:r>
            <a:r>
              <a:rPr sz="1100" spc="-10" dirty="0">
                <a:latin typeface="Times New Roman"/>
                <a:cs typeface="Times New Roman"/>
              </a:rPr>
              <a:t>give </a:t>
            </a:r>
            <a:r>
              <a:rPr sz="1100" spc="-5" dirty="0">
                <a:latin typeface="Times New Roman"/>
                <a:cs typeface="Times New Roman"/>
              </a:rPr>
              <a:t>the  </a:t>
            </a:r>
            <a:r>
              <a:rPr sz="1100" dirty="0">
                <a:latin typeface="Times New Roman"/>
                <a:cs typeface="Times New Roman"/>
              </a:rPr>
              <a:t>product </a:t>
            </a:r>
            <a:r>
              <a:rPr sz="1100" spc="-10" dirty="0">
                <a:latin typeface="Times New Roman"/>
                <a:cs typeface="Times New Roman"/>
              </a:rPr>
              <a:t>name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his understanding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remembering.</a:t>
            </a: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77825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9.2	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Clients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6350" algn="just">
              <a:lnSpc>
                <a:spcPct val="110000"/>
              </a:lnSpc>
            </a:pPr>
            <a:r>
              <a:rPr sz="1100" dirty="0">
                <a:latin typeface="Times New Roman"/>
                <a:cs typeface="Times New Roman"/>
              </a:rPr>
              <a:t>A user </a:t>
            </a:r>
            <a:r>
              <a:rPr sz="1100" spc="-5" dirty="0">
                <a:latin typeface="Times New Roman"/>
                <a:cs typeface="Times New Roman"/>
              </a:rPr>
              <a:t>shall select the sub </a:t>
            </a:r>
            <a:r>
              <a:rPr sz="1100" dirty="0">
                <a:latin typeface="Times New Roman"/>
                <a:cs typeface="Times New Roman"/>
              </a:rPr>
              <a:t>option </a:t>
            </a:r>
            <a:r>
              <a:rPr sz="1100" spc="-5" dirty="0">
                <a:latin typeface="Times New Roman"/>
                <a:cs typeface="Times New Roman"/>
              </a:rPr>
              <a:t>‘Clients’ under option </a:t>
            </a:r>
            <a:r>
              <a:rPr sz="1100" dirty="0">
                <a:latin typeface="Times New Roman"/>
                <a:cs typeface="Times New Roman"/>
              </a:rPr>
              <a:t>‘Masters’ to </a:t>
            </a:r>
            <a:r>
              <a:rPr sz="1100" spc="-5" dirty="0">
                <a:latin typeface="Times New Roman"/>
                <a:cs typeface="Times New Roman"/>
              </a:rPr>
              <a:t>enter the client details into the  masters,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following </a:t>
            </a:r>
            <a:r>
              <a:rPr sz="1100" dirty="0">
                <a:latin typeface="Times New Roman"/>
                <a:cs typeface="Times New Roman"/>
              </a:rPr>
              <a:t>screen is shown </a:t>
            </a:r>
            <a:r>
              <a:rPr sz="1100" spc="-5" dirty="0">
                <a:latin typeface="Times New Roman"/>
                <a:cs typeface="Times New Roman"/>
              </a:rPr>
              <a:t>when the clients </a:t>
            </a:r>
            <a:r>
              <a:rPr sz="1100" dirty="0">
                <a:latin typeface="Times New Roman"/>
                <a:cs typeface="Times New Roman"/>
              </a:rPr>
              <a:t>tab 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selected.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2004" y="7251700"/>
            <a:ext cx="5761355" cy="14642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12700" marR="6350" algn="just">
              <a:lnSpc>
                <a:spcPct val="110000"/>
              </a:lnSpc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can </a:t>
            </a:r>
            <a:r>
              <a:rPr sz="1100" spc="-5" dirty="0">
                <a:latin typeface="Times New Roman"/>
                <a:cs typeface="Times New Roman"/>
              </a:rPr>
              <a:t>enter the customer details as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GST registered </a:t>
            </a:r>
            <a:r>
              <a:rPr sz="1100" spc="-10" dirty="0">
                <a:latin typeface="Times New Roman"/>
                <a:cs typeface="Times New Roman"/>
              </a:rPr>
              <a:t>or GST </a:t>
            </a:r>
            <a:r>
              <a:rPr sz="1100" dirty="0">
                <a:latin typeface="Times New Roman"/>
                <a:cs typeface="Times New Roman"/>
              </a:rPr>
              <a:t>un-registered customer. When </a:t>
            </a:r>
            <a:r>
              <a:rPr sz="1100" spc="-5" dirty="0">
                <a:latin typeface="Times New Roman"/>
                <a:cs typeface="Times New Roman"/>
              </a:rPr>
              <a:t>the  GST registered option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selected, the user has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10" dirty="0">
                <a:latin typeface="Times New Roman"/>
                <a:cs typeface="Times New Roman"/>
              </a:rPr>
              <a:t>GSTIN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customer. Once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GSTIN 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entered, the </a:t>
            </a:r>
            <a:r>
              <a:rPr sz="1100" dirty="0">
                <a:latin typeface="Times New Roman"/>
                <a:cs typeface="Times New Roman"/>
              </a:rPr>
              <a:t>system </a:t>
            </a:r>
            <a:r>
              <a:rPr sz="1100" spc="-5" dirty="0">
                <a:latin typeface="Times New Roman"/>
                <a:cs typeface="Times New Roman"/>
              </a:rPr>
              <a:t>shows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customer details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the combo </a:t>
            </a:r>
            <a:r>
              <a:rPr sz="1100" dirty="0">
                <a:latin typeface="Times New Roman"/>
                <a:cs typeface="Times New Roman"/>
              </a:rPr>
              <a:t>box.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GSTIN </a:t>
            </a:r>
            <a:r>
              <a:rPr sz="1100" dirty="0">
                <a:latin typeface="Times New Roman"/>
                <a:cs typeface="Times New Roman"/>
              </a:rPr>
              <a:t>holder has  </a:t>
            </a:r>
            <a:r>
              <a:rPr sz="1100" spc="-5" dirty="0">
                <a:latin typeface="Times New Roman"/>
                <a:cs typeface="Times New Roman"/>
              </a:rPr>
              <a:t>additional place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business, </a:t>
            </a:r>
            <a:r>
              <a:rPr sz="1100" dirty="0">
                <a:latin typeface="Times New Roman"/>
                <a:cs typeface="Times New Roman"/>
              </a:rPr>
              <a:t>then </a:t>
            </a:r>
            <a:r>
              <a:rPr sz="1100" spc="-5" dirty="0">
                <a:latin typeface="Times New Roman"/>
                <a:cs typeface="Times New Roman"/>
              </a:rPr>
              <a:t>the combo will </a:t>
            </a:r>
            <a:r>
              <a:rPr sz="1100" dirty="0">
                <a:latin typeface="Times New Roman"/>
                <a:cs typeface="Times New Roman"/>
              </a:rPr>
              <a:t>show </a:t>
            </a:r>
            <a:r>
              <a:rPr sz="1100" spc="-5" dirty="0">
                <a:latin typeface="Times New Roman"/>
                <a:cs typeface="Times New Roman"/>
              </a:rPr>
              <a:t>main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additional </a:t>
            </a:r>
            <a:r>
              <a:rPr sz="1100" dirty="0">
                <a:latin typeface="Times New Roman"/>
                <a:cs typeface="Times New Roman"/>
              </a:rPr>
              <a:t>places of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business.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500"/>
              </a:lnSpc>
              <a:spcBef>
                <a:spcPts val="210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has </a:t>
            </a:r>
            <a:r>
              <a:rPr sz="1100" spc="-5" dirty="0">
                <a:latin typeface="Times New Roman"/>
                <a:cs typeface="Times New Roman"/>
              </a:rPr>
              <a:t>to select whichever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required.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spc="-5" dirty="0">
                <a:latin typeface="Times New Roman"/>
                <a:cs typeface="Times New Roman"/>
              </a:rPr>
              <a:t>multiple places have </a:t>
            </a:r>
            <a:r>
              <a:rPr sz="1100" dirty="0">
                <a:latin typeface="Times New Roman"/>
                <a:cs typeface="Times New Roman"/>
              </a:rPr>
              <a:t>to be </a:t>
            </a:r>
            <a:r>
              <a:rPr sz="1100" spc="-5" dirty="0">
                <a:latin typeface="Times New Roman"/>
                <a:cs typeface="Times New Roman"/>
              </a:rPr>
              <a:t>selected, click </a:t>
            </a:r>
            <a:r>
              <a:rPr sz="1100" dirty="0">
                <a:latin typeface="Times New Roman"/>
                <a:cs typeface="Times New Roman"/>
              </a:rPr>
              <a:t>button  and select. </a:t>
            </a:r>
            <a:r>
              <a:rPr sz="1100" spc="-5" dirty="0">
                <a:latin typeface="Times New Roman"/>
                <a:cs typeface="Times New Roman"/>
              </a:rPr>
              <a:t>Once </a:t>
            </a:r>
            <a:r>
              <a:rPr sz="1100" dirty="0">
                <a:latin typeface="Times New Roman"/>
                <a:cs typeface="Times New Roman"/>
              </a:rPr>
              <a:t>submit </a:t>
            </a:r>
            <a:r>
              <a:rPr sz="1100" spc="-5" dirty="0">
                <a:latin typeface="Times New Roman"/>
                <a:cs typeface="Times New Roman"/>
              </a:rPr>
              <a:t>is given, </a:t>
            </a:r>
            <a:r>
              <a:rPr sz="1100" dirty="0">
                <a:latin typeface="Times New Roman"/>
                <a:cs typeface="Times New Roman"/>
              </a:rPr>
              <a:t>the system </a:t>
            </a:r>
            <a:r>
              <a:rPr sz="1100" spc="-5" dirty="0">
                <a:latin typeface="Times New Roman"/>
                <a:cs typeface="Times New Roman"/>
              </a:rPr>
              <a:t>saves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details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that particular customer </a:t>
            </a:r>
            <a:r>
              <a:rPr sz="1100" dirty="0">
                <a:latin typeface="Times New Roman"/>
                <a:cs typeface="Times New Roman"/>
              </a:rPr>
              <a:t>in the  </a:t>
            </a:r>
            <a:r>
              <a:rPr sz="1100" spc="-5" dirty="0">
                <a:latin typeface="Times New Roman"/>
                <a:cs typeface="Times New Roman"/>
              </a:rPr>
              <a:t>masters.</a:t>
            </a:r>
            <a:endParaRPr sz="11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30"/>
              </a:spcBef>
            </a:pP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user </a:t>
            </a:r>
            <a:r>
              <a:rPr sz="1100" spc="-5" dirty="0">
                <a:latin typeface="Times New Roman"/>
                <a:cs typeface="Times New Roman"/>
              </a:rPr>
              <a:t>selects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GST </a:t>
            </a:r>
            <a:r>
              <a:rPr sz="1100" dirty="0">
                <a:latin typeface="Times New Roman"/>
                <a:cs typeface="Times New Roman"/>
              </a:rPr>
              <a:t>un-registered option, the </a:t>
            </a:r>
            <a:r>
              <a:rPr sz="1100" spc="-5" dirty="0">
                <a:latin typeface="Times New Roman"/>
                <a:cs typeface="Times New Roman"/>
              </a:rPr>
              <a:t>following </a:t>
            </a:r>
            <a:r>
              <a:rPr sz="1100" dirty="0">
                <a:latin typeface="Times New Roman"/>
                <a:cs typeface="Times New Roman"/>
              </a:rPr>
              <a:t>screen is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displayed.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27175" y="4258055"/>
            <a:ext cx="5503164" cy="23957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85532" y="4316476"/>
            <a:ext cx="5333364" cy="22256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69657" y="4300601"/>
            <a:ext cx="5365115" cy="2257425"/>
          </a:xfrm>
          <a:custGeom>
            <a:avLst/>
            <a:gdLst/>
            <a:ahLst/>
            <a:cxnLst/>
            <a:rect l="l" t="t" r="r" b="b"/>
            <a:pathLst>
              <a:path w="5365115" h="2257425">
                <a:moveTo>
                  <a:pt x="0" y="2257425"/>
                </a:moveTo>
                <a:lnTo>
                  <a:pt x="5365114" y="2257425"/>
                </a:lnTo>
                <a:lnTo>
                  <a:pt x="5365114" y="0"/>
                </a:lnTo>
                <a:lnTo>
                  <a:pt x="0" y="0"/>
                </a:lnTo>
                <a:lnTo>
                  <a:pt x="0" y="2257425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10"/>
          </p:nvPr>
        </p:nvSpPr>
        <p:spPr>
          <a:xfrm>
            <a:off x="4666240" y="689446"/>
            <a:ext cx="1957130" cy="133498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pc="-30" dirty="0" err="1"/>
              <a:t>Usr</a:t>
            </a:r>
            <a:r>
              <a:rPr spc="-85" dirty="0"/>
              <a:t> </a:t>
            </a:r>
            <a:r>
              <a:rPr spc="-45" dirty="0"/>
              <a:t>Manual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02004" y="4207890"/>
            <a:ext cx="5756910" cy="20024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12700" marR="5715" algn="just">
              <a:lnSpc>
                <a:spcPct val="110900"/>
              </a:lnSpc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the state, </a:t>
            </a:r>
            <a:r>
              <a:rPr sz="1100" spc="-10" dirty="0">
                <a:latin typeface="Times New Roman"/>
                <a:cs typeface="Times New Roman"/>
              </a:rPr>
              <a:t>name, </a:t>
            </a:r>
            <a:r>
              <a:rPr sz="1100" dirty="0">
                <a:latin typeface="Times New Roman"/>
                <a:cs typeface="Times New Roman"/>
              </a:rPr>
              <a:t>client </a:t>
            </a:r>
            <a:r>
              <a:rPr sz="1100" spc="-5" dirty="0">
                <a:latin typeface="Times New Roman"/>
                <a:cs typeface="Times New Roman"/>
              </a:rPr>
              <a:t>address, place, pin code, mobile number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email </a:t>
            </a:r>
            <a:r>
              <a:rPr sz="1100" spc="-10" dirty="0">
                <a:latin typeface="Times New Roman"/>
                <a:cs typeface="Times New Roman"/>
              </a:rPr>
              <a:t>of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client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select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submit.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500"/>
              </a:lnSpc>
              <a:spcBef>
                <a:spcPts val="990"/>
              </a:spcBef>
            </a:pPr>
            <a:r>
              <a:rPr sz="1100" spc="-5" dirty="0">
                <a:latin typeface="Times New Roman"/>
                <a:cs typeface="Times New Roman"/>
              </a:rPr>
              <a:t>Once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request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client details are submitted, </a:t>
            </a:r>
            <a:r>
              <a:rPr sz="1100" dirty="0">
                <a:latin typeface="Times New Roman"/>
                <a:cs typeface="Times New Roman"/>
              </a:rPr>
              <a:t>the system </a:t>
            </a:r>
            <a:r>
              <a:rPr sz="1100" spc="-5" dirty="0">
                <a:latin typeface="Times New Roman"/>
                <a:cs typeface="Times New Roman"/>
              </a:rPr>
              <a:t>validates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entered </a:t>
            </a:r>
            <a:r>
              <a:rPr sz="1100" dirty="0">
                <a:latin typeface="Times New Roman"/>
                <a:cs typeface="Times New Roman"/>
              </a:rPr>
              <a:t>values and pops </a:t>
            </a:r>
            <a:r>
              <a:rPr sz="1100" spc="-10" dirty="0">
                <a:latin typeface="Times New Roman"/>
                <a:cs typeface="Times New Roman"/>
              </a:rPr>
              <a:t>up  </a:t>
            </a:r>
            <a:r>
              <a:rPr sz="1100" spc="-5" dirty="0">
                <a:latin typeface="Times New Roman"/>
                <a:cs typeface="Times New Roman"/>
              </a:rPr>
              <a:t>appropriate message </a:t>
            </a:r>
            <a:r>
              <a:rPr sz="1100" dirty="0">
                <a:latin typeface="Times New Roman"/>
                <a:cs typeface="Times New Roman"/>
              </a:rPr>
              <a:t>if </a:t>
            </a:r>
            <a:r>
              <a:rPr sz="1100" spc="-5" dirty="0">
                <a:latin typeface="Times New Roman"/>
                <a:cs typeface="Times New Roman"/>
              </a:rPr>
              <a:t>there </a:t>
            </a:r>
            <a:r>
              <a:rPr sz="1100" dirty="0">
                <a:latin typeface="Times New Roman"/>
                <a:cs typeface="Times New Roman"/>
              </a:rPr>
              <a:t>is any error. </a:t>
            </a:r>
            <a:r>
              <a:rPr sz="1100" spc="-5" dirty="0">
                <a:latin typeface="Times New Roman"/>
                <a:cs typeface="Times New Roman"/>
              </a:rPr>
              <a:t>Otherwise the client details </a:t>
            </a:r>
            <a:r>
              <a:rPr sz="1100" dirty="0">
                <a:latin typeface="Times New Roman"/>
                <a:cs typeface="Times New Roman"/>
              </a:rPr>
              <a:t>are </a:t>
            </a:r>
            <a:r>
              <a:rPr sz="1100" spc="-5" dirty="0">
                <a:latin typeface="Times New Roman"/>
                <a:cs typeface="Times New Roman"/>
              </a:rPr>
              <a:t>captured </a:t>
            </a:r>
            <a:r>
              <a:rPr sz="1100" dirty="0">
                <a:latin typeface="Times New Roman"/>
                <a:cs typeface="Times New Roman"/>
              </a:rPr>
              <a:t>into </a:t>
            </a:r>
            <a:r>
              <a:rPr sz="1100" spc="-5" dirty="0">
                <a:latin typeface="Times New Roman"/>
                <a:cs typeface="Times New Roman"/>
              </a:rPr>
              <a:t>the masters and  will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available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use while generating </a:t>
            </a:r>
            <a:r>
              <a:rPr sz="1100" dirty="0">
                <a:latin typeface="Times New Roman"/>
                <a:cs typeface="Times New Roman"/>
              </a:rPr>
              <a:t>e-Way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Bill.</a:t>
            </a: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9.3	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Suppliers</a:t>
            </a:r>
            <a:endParaRPr sz="1400" dirty="0">
              <a:latin typeface="Times New Roman"/>
              <a:cs typeface="Times New Roman"/>
            </a:endParaRPr>
          </a:p>
          <a:p>
            <a:pPr marL="12700" marR="6350" algn="just">
              <a:lnSpc>
                <a:spcPct val="110900"/>
              </a:lnSpc>
              <a:spcBef>
                <a:spcPts val="190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can </a:t>
            </a:r>
            <a:r>
              <a:rPr sz="1100" spc="-5" dirty="0">
                <a:latin typeface="Times New Roman"/>
                <a:cs typeface="Times New Roman"/>
              </a:rPr>
              <a:t>also </a:t>
            </a:r>
            <a:r>
              <a:rPr sz="1100" dirty="0">
                <a:latin typeface="Times New Roman"/>
                <a:cs typeface="Times New Roman"/>
              </a:rPr>
              <a:t>add the </a:t>
            </a:r>
            <a:r>
              <a:rPr sz="1100" spc="-5" dirty="0">
                <a:latin typeface="Times New Roman"/>
                <a:cs typeface="Times New Roman"/>
              </a:rPr>
              <a:t>suppliers </a:t>
            </a:r>
            <a:r>
              <a:rPr sz="1100" dirty="0">
                <a:latin typeface="Times New Roman"/>
                <a:cs typeface="Times New Roman"/>
              </a:rPr>
              <a:t>by </a:t>
            </a:r>
            <a:r>
              <a:rPr sz="1100" spc="-5" dirty="0">
                <a:latin typeface="Times New Roman"/>
                <a:cs typeface="Times New Roman"/>
              </a:rPr>
              <a:t>selecting sub option ‘Supplier’ </a:t>
            </a:r>
            <a:r>
              <a:rPr sz="1100" dirty="0">
                <a:latin typeface="Times New Roman"/>
                <a:cs typeface="Times New Roman"/>
              </a:rPr>
              <a:t>in the </a:t>
            </a:r>
            <a:r>
              <a:rPr sz="1100" spc="-5" dirty="0">
                <a:latin typeface="Times New Roman"/>
                <a:cs typeface="Times New Roman"/>
              </a:rPr>
              <a:t>same manner like clients  </a:t>
            </a:r>
            <a:r>
              <a:rPr sz="1100" dirty="0">
                <a:latin typeface="Times New Roman"/>
                <a:cs typeface="Times New Roman"/>
              </a:rPr>
              <a:t>are added. </a:t>
            </a:r>
            <a:r>
              <a:rPr sz="1100" spc="-5" dirty="0">
                <a:latin typeface="Times New Roman"/>
                <a:cs typeface="Times New Roman"/>
              </a:rPr>
              <a:t>Please </a:t>
            </a:r>
            <a:r>
              <a:rPr sz="1100" dirty="0">
                <a:latin typeface="Times New Roman"/>
                <a:cs typeface="Times New Roman"/>
              </a:rPr>
              <a:t>see the </a:t>
            </a:r>
            <a:r>
              <a:rPr sz="1100" spc="-5" dirty="0">
                <a:latin typeface="Times New Roman"/>
                <a:cs typeface="Times New Roman"/>
              </a:rPr>
              <a:t>procedure for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entry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customer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masters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above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section.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2004" y="8309609"/>
            <a:ext cx="5757545" cy="11680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1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9.4	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Transporters</a:t>
            </a:r>
            <a:endParaRPr sz="14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000"/>
              </a:lnSpc>
              <a:spcBef>
                <a:spcPts val="219"/>
              </a:spcBef>
            </a:pPr>
            <a:r>
              <a:rPr sz="1100" dirty="0">
                <a:latin typeface="Times New Roman"/>
                <a:cs typeface="Times New Roman"/>
              </a:rPr>
              <a:t>A user can </a:t>
            </a:r>
            <a:r>
              <a:rPr sz="1100" spc="-5" dirty="0">
                <a:latin typeface="Times New Roman"/>
                <a:cs typeface="Times New Roman"/>
              </a:rPr>
              <a:t>enter the details </a:t>
            </a:r>
            <a:r>
              <a:rPr sz="1100" dirty="0">
                <a:latin typeface="Times New Roman"/>
                <a:cs typeface="Times New Roman"/>
              </a:rPr>
              <a:t>of a </a:t>
            </a:r>
            <a:r>
              <a:rPr sz="1100" spc="-5" dirty="0">
                <a:latin typeface="Times New Roman"/>
                <a:cs typeface="Times New Roman"/>
              </a:rPr>
              <a:t>registered transporter into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masters;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have the  transporter number. Once the transporter number is entered, the system </a:t>
            </a:r>
            <a:r>
              <a:rPr sz="1100" dirty="0">
                <a:latin typeface="Times New Roman"/>
                <a:cs typeface="Times New Roman"/>
              </a:rPr>
              <a:t>allows </a:t>
            </a:r>
            <a:r>
              <a:rPr sz="1100" spc="-5" dirty="0">
                <a:latin typeface="Times New Roman"/>
                <a:cs typeface="Times New Roman"/>
              </a:rPr>
              <a:t>the 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select </a:t>
            </a:r>
            <a:r>
              <a:rPr sz="1100" spc="-10" dirty="0">
                <a:latin typeface="Times New Roman"/>
                <a:cs typeface="Times New Roman"/>
              </a:rPr>
              <a:t>and  </a:t>
            </a:r>
            <a:r>
              <a:rPr sz="1100" spc="-5" dirty="0">
                <a:latin typeface="Times New Roman"/>
                <a:cs typeface="Times New Roman"/>
              </a:rPr>
              <a:t>submit the same. </a:t>
            </a:r>
            <a:r>
              <a:rPr sz="1100" dirty="0">
                <a:latin typeface="Times New Roman"/>
                <a:cs typeface="Times New Roman"/>
              </a:rPr>
              <a:t>This is </a:t>
            </a:r>
            <a:r>
              <a:rPr sz="1100" spc="-5" dirty="0">
                <a:latin typeface="Times New Roman"/>
                <a:cs typeface="Times New Roman"/>
              </a:rPr>
              <a:t>used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enable the registered </a:t>
            </a:r>
            <a:r>
              <a:rPr sz="1100" dirty="0">
                <a:latin typeface="Times New Roman"/>
                <a:cs typeface="Times New Roman"/>
              </a:rPr>
              <a:t>person to </a:t>
            </a:r>
            <a:r>
              <a:rPr sz="1100" spc="-5" dirty="0">
                <a:latin typeface="Times New Roman"/>
                <a:cs typeface="Times New Roman"/>
              </a:rPr>
              <a:t>allow the transporter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update </a:t>
            </a:r>
            <a:r>
              <a:rPr sz="1100" dirty="0">
                <a:latin typeface="Times New Roman"/>
                <a:cs typeface="Times New Roman"/>
              </a:rPr>
              <a:t>the  vehicle </a:t>
            </a:r>
            <a:r>
              <a:rPr sz="1100" spc="-5" dirty="0">
                <a:latin typeface="Times New Roman"/>
                <a:cs typeface="Times New Roman"/>
              </a:rPr>
              <a:t>number </a:t>
            </a:r>
            <a:r>
              <a:rPr sz="1100" dirty="0">
                <a:latin typeface="Times New Roman"/>
                <a:cs typeface="Times New Roman"/>
              </a:rPr>
              <a:t>in 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whenever, it is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required.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32688" y="1100327"/>
            <a:ext cx="5535168" cy="30876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90600" y="1158239"/>
            <a:ext cx="5365623" cy="29178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4725" y="1142364"/>
            <a:ext cx="5397500" cy="2949575"/>
          </a:xfrm>
          <a:custGeom>
            <a:avLst/>
            <a:gdLst/>
            <a:ahLst/>
            <a:cxnLst/>
            <a:rect l="l" t="t" r="r" b="b"/>
            <a:pathLst>
              <a:path w="5397500" h="2949575">
                <a:moveTo>
                  <a:pt x="0" y="2949575"/>
                </a:moveTo>
                <a:lnTo>
                  <a:pt x="5397373" y="2949575"/>
                </a:lnTo>
                <a:lnTo>
                  <a:pt x="5397373" y="0"/>
                </a:lnTo>
                <a:lnTo>
                  <a:pt x="0" y="0"/>
                </a:lnTo>
                <a:lnTo>
                  <a:pt x="0" y="2949575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32688" y="6362700"/>
            <a:ext cx="5903975" cy="19217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90600" y="6421120"/>
            <a:ext cx="5733288" cy="17506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74725" y="6405245"/>
            <a:ext cx="5765165" cy="1782445"/>
          </a:xfrm>
          <a:custGeom>
            <a:avLst/>
            <a:gdLst/>
            <a:ahLst/>
            <a:cxnLst/>
            <a:rect l="l" t="t" r="r" b="b"/>
            <a:pathLst>
              <a:path w="5765165" h="1782445">
                <a:moveTo>
                  <a:pt x="0" y="1782445"/>
                </a:moveTo>
                <a:lnTo>
                  <a:pt x="5765038" y="1782445"/>
                </a:lnTo>
                <a:lnTo>
                  <a:pt x="5765038" y="0"/>
                </a:lnTo>
                <a:lnTo>
                  <a:pt x="0" y="0"/>
                </a:lnTo>
                <a:lnTo>
                  <a:pt x="0" y="1782445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02004" y="3258287"/>
            <a:ext cx="5756910" cy="137033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5"/>
              </a:spcBef>
              <a:tabLst>
                <a:tab pos="377825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9.5	Bulk</a:t>
            </a:r>
            <a:r>
              <a:rPr sz="1400" b="1" spc="-30" dirty="0">
                <a:solidFill>
                  <a:srgbClr val="813C04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Upload</a:t>
            </a:r>
            <a:endParaRPr sz="1400" dirty="0">
              <a:latin typeface="Times New Roman"/>
              <a:cs typeface="Times New Roman"/>
            </a:endParaRPr>
          </a:p>
          <a:p>
            <a:pPr marL="12700" marR="5715" algn="just">
              <a:lnSpc>
                <a:spcPct val="110500"/>
              </a:lnSpc>
              <a:spcBef>
                <a:spcPts val="195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system </a:t>
            </a:r>
            <a:r>
              <a:rPr sz="1100" dirty="0">
                <a:latin typeface="Times New Roman"/>
                <a:cs typeface="Times New Roman"/>
              </a:rPr>
              <a:t>enables the </a:t>
            </a:r>
            <a:r>
              <a:rPr sz="1100" spc="-5" dirty="0">
                <a:latin typeface="Times New Roman"/>
                <a:cs typeface="Times New Roman"/>
              </a:rPr>
              <a:t>user to upload bulk Masters for Product, Client, Supplier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Transporter. </a:t>
            </a:r>
            <a:r>
              <a:rPr sz="1100" spc="-10" dirty="0">
                <a:latin typeface="Times New Roman"/>
                <a:cs typeface="Times New Roman"/>
              </a:rPr>
              <a:t>For  </a:t>
            </a:r>
            <a:r>
              <a:rPr sz="1100" spc="-5" dirty="0">
                <a:latin typeface="Times New Roman"/>
                <a:cs typeface="Times New Roman"/>
              </a:rPr>
              <a:t>generating </a:t>
            </a:r>
            <a:r>
              <a:rPr sz="1100" dirty="0">
                <a:latin typeface="Times New Roman"/>
                <a:cs typeface="Times New Roman"/>
              </a:rPr>
              <a:t>a Bulk e-Way Bill 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have the </a:t>
            </a:r>
            <a:r>
              <a:rPr sz="1100" dirty="0">
                <a:latin typeface="Times New Roman"/>
                <a:cs typeface="Times New Roman"/>
              </a:rPr>
              <a:t>EWB bulk convertor or the </a:t>
            </a:r>
            <a:r>
              <a:rPr sz="1100" spc="-5" dirty="0">
                <a:latin typeface="Times New Roman"/>
                <a:cs typeface="Times New Roman"/>
              </a:rPr>
              <a:t>excel file, which  </a:t>
            </a:r>
            <a:r>
              <a:rPr sz="1100" dirty="0">
                <a:latin typeface="Times New Roman"/>
                <a:cs typeface="Times New Roman"/>
              </a:rPr>
              <a:t>helps </a:t>
            </a:r>
            <a:r>
              <a:rPr sz="1100" spc="-5" dirty="0">
                <a:latin typeface="Times New Roman"/>
                <a:cs typeface="Times New Roman"/>
              </a:rPr>
              <a:t>the 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convert the multiple </a:t>
            </a:r>
            <a:r>
              <a:rPr sz="1100" dirty="0">
                <a:latin typeface="Times New Roman"/>
                <a:cs typeface="Times New Roman"/>
              </a:rPr>
              <a:t>e-Way </a:t>
            </a:r>
            <a:r>
              <a:rPr sz="1100" spc="-5" dirty="0">
                <a:latin typeface="Times New Roman"/>
                <a:cs typeface="Times New Roman"/>
              </a:rPr>
              <a:t>Bills excel file into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single </a:t>
            </a:r>
            <a:r>
              <a:rPr sz="1100" dirty="0">
                <a:latin typeface="Times New Roman"/>
                <a:cs typeface="Times New Roman"/>
              </a:rPr>
              <a:t>JSON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file.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900"/>
              </a:lnSpc>
              <a:spcBef>
                <a:spcPts val="985"/>
              </a:spcBef>
            </a:pP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upload </a:t>
            </a:r>
            <a:r>
              <a:rPr sz="1100" dirty="0">
                <a:latin typeface="Times New Roman"/>
                <a:cs typeface="Times New Roman"/>
              </a:rPr>
              <a:t>a Bulk Master, user </a:t>
            </a:r>
            <a:r>
              <a:rPr sz="1100" spc="-5" dirty="0">
                <a:latin typeface="Times New Roman"/>
                <a:cs typeface="Times New Roman"/>
              </a:rPr>
              <a:t>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click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‘Bulk </a:t>
            </a:r>
            <a:r>
              <a:rPr sz="1100" dirty="0">
                <a:latin typeface="Times New Roman"/>
                <a:cs typeface="Times New Roman"/>
              </a:rPr>
              <a:t>upload’ under </a:t>
            </a:r>
            <a:r>
              <a:rPr sz="1100" spc="-5" dirty="0">
                <a:latin typeface="Times New Roman"/>
                <a:cs typeface="Times New Roman"/>
              </a:rPr>
              <a:t>‘My Masters’ module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then  select </a:t>
            </a:r>
            <a:r>
              <a:rPr sz="1100" dirty="0">
                <a:latin typeface="Times New Roman"/>
                <a:cs typeface="Times New Roman"/>
              </a:rPr>
              <a:t>the option for </a:t>
            </a:r>
            <a:r>
              <a:rPr sz="1100" spc="-5" dirty="0">
                <a:latin typeface="Times New Roman"/>
                <a:cs typeface="Times New Roman"/>
              </a:rPr>
              <a:t>Bulk </a:t>
            </a:r>
            <a:r>
              <a:rPr sz="1100" dirty="0">
                <a:latin typeface="Times New Roman"/>
                <a:cs typeface="Times New Roman"/>
              </a:rPr>
              <a:t>Master as shown </a:t>
            </a:r>
            <a:r>
              <a:rPr sz="1100" spc="-5" dirty="0">
                <a:latin typeface="Times New Roman"/>
                <a:cs typeface="Times New Roman"/>
              </a:rPr>
              <a:t>in screen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below.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02004" y="6443852"/>
            <a:ext cx="5754370" cy="5116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12700" marR="5080">
              <a:lnSpc>
                <a:spcPct val="110900"/>
              </a:lnSpc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can then upload </a:t>
            </a:r>
            <a:r>
              <a:rPr sz="1100" dirty="0">
                <a:latin typeface="Times New Roman"/>
                <a:cs typeface="Times New Roman"/>
              </a:rPr>
              <a:t>the JSON </a:t>
            </a:r>
            <a:r>
              <a:rPr sz="1100" spc="-5" dirty="0">
                <a:latin typeface="Times New Roman"/>
                <a:cs typeface="Times New Roman"/>
              </a:rPr>
              <a:t>file for </a:t>
            </a:r>
            <a:r>
              <a:rPr sz="1100" dirty="0">
                <a:latin typeface="Times New Roman"/>
                <a:cs typeface="Times New Roman"/>
              </a:rPr>
              <a:t>the selected </a:t>
            </a:r>
            <a:r>
              <a:rPr sz="1100" spc="-5" dirty="0">
                <a:latin typeface="Times New Roman"/>
                <a:cs typeface="Times New Roman"/>
              </a:rPr>
              <a:t>option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generate the respective Master  accordingly.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56132" y="1100327"/>
            <a:ext cx="5446776" cy="14889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14107" y="1158239"/>
            <a:ext cx="5276087" cy="13195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98232" y="1142364"/>
            <a:ext cx="5307965" cy="1351280"/>
          </a:xfrm>
          <a:custGeom>
            <a:avLst/>
            <a:gdLst/>
            <a:ahLst/>
            <a:cxnLst/>
            <a:rect l="l" t="t" r="r" b="b"/>
            <a:pathLst>
              <a:path w="5307965" h="1351280">
                <a:moveTo>
                  <a:pt x="0" y="1351279"/>
                </a:moveTo>
                <a:lnTo>
                  <a:pt x="5307837" y="1351279"/>
                </a:lnTo>
                <a:lnTo>
                  <a:pt x="5307837" y="0"/>
                </a:lnTo>
                <a:lnTo>
                  <a:pt x="0" y="0"/>
                </a:lnTo>
                <a:lnTo>
                  <a:pt x="0" y="1351279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84732" y="4789932"/>
            <a:ext cx="4980432" cy="14980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42644" y="4848225"/>
            <a:ext cx="4810125" cy="13284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26769" y="4832350"/>
            <a:ext cx="4841875" cy="1360170"/>
          </a:xfrm>
          <a:custGeom>
            <a:avLst/>
            <a:gdLst/>
            <a:ahLst/>
            <a:cxnLst/>
            <a:rect l="l" t="t" r="r" b="b"/>
            <a:pathLst>
              <a:path w="4841875" h="1360170">
                <a:moveTo>
                  <a:pt x="0" y="1360169"/>
                </a:moveTo>
                <a:lnTo>
                  <a:pt x="4841875" y="1360169"/>
                </a:lnTo>
                <a:lnTo>
                  <a:pt x="4841875" y="0"/>
                </a:lnTo>
                <a:lnTo>
                  <a:pt x="0" y="0"/>
                </a:lnTo>
                <a:lnTo>
                  <a:pt x="0" y="1360169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32688" y="7258811"/>
            <a:ext cx="5897879" cy="16626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90600" y="7316978"/>
            <a:ext cx="5727700" cy="149224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74725" y="7301103"/>
            <a:ext cx="5759450" cy="1524000"/>
          </a:xfrm>
          <a:custGeom>
            <a:avLst/>
            <a:gdLst/>
            <a:ahLst/>
            <a:cxnLst/>
            <a:rect l="l" t="t" r="r" b="b"/>
            <a:pathLst>
              <a:path w="5759450" h="1524000">
                <a:moveTo>
                  <a:pt x="0" y="1523999"/>
                </a:moveTo>
                <a:lnTo>
                  <a:pt x="5759450" y="1523999"/>
                </a:lnTo>
                <a:lnTo>
                  <a:pt x="5759450" y="0"/>
                </a:lnTo>
                <a:lnTo>
                  <a:pt x="0" y="0"/>
                </a:lnTo>
                <a:lnTo>
                  <a:pt x="0" y="1523999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6416" y="1396237"/>
            <a:ext cx="5770880" cy="0"/>
          </a:xfrm>
          <a:custGeom>
            <a:avLst/>
            <a:gdLst/>
            <a:ahLst/>
            <a:cxnLst/>
            <a:rect l="l" t="t" r="r" b="b"/>
            <a:pathLst>
              <a:path w="5770880">
                <a:moveTo>
                  <a:pt x="0" y="0"/>
                </a:moveTo>
                <a:lnTo>
                  <a:pt x="5770752" y="0"/>
                </a:lnTo>
              </a:path>
            </a:pathLst>
          </a:custGeom>
          <a:ln w="1828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02004" y="691232"/>
            <a:ext cx="5762625" cy="195897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19380" algn="ctr">
              <a:lnSpc>
                <a:spcPct val="100000"/>
              </a:lnSpc>
              <a:spcBef>
                <a:spcPts val="74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20"/>
              </a:spcBef>
              <a:tabLst>
                <a:tab pos="469265" algn="l"/>
              </a:tabLst>
            </a:pPr>
            <a:r>
              <a:rPr sz="1600" b="1" dirty="0">
                <a:solidFill>
                  <a:srgbClr val="1F487C"/>
                </a:solidFill>
                <a:latin typeface="Times New Roman"/>
                <a:cs typeface="Times New Roman"/>
              </a:rPr>
              <a:t>10.	</a:t>
            </a:r>
            <a:r>
              <a:rPr sz="1600" b="1" spc="-10" dirty="0">
                <a:solidFill>
                  <a:srgbClr val="1F487C"/>
                </a:solidFill>
                <a:latin typeface="Times New Roman"/>
                <a:cs typeface="Times New Roman"/>
              </a:rPr>
              <a:t>User</a:t>
            </a:r>
            <a:r>
              <a:rPr sz="1600" b="1" spc="-3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Times New Roman"/>
                <a:cs typeface="Times New Roman"/>
              </a:rPr>
              <a:t>Management</a:t>
            </a:r>
            <a:endParaRPr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400"/>
              </a:lnSpc>
              <a:spcBef>
                <a:spcPts val="5"/>
              </a:spcBef>
            </a:pPr>
            <a:r>
              <a:rPr sz="1100" spc="-5" dirty="0">
                <a:latin typeface="Times New Roman"/>
                <a:cs typeface="Times New Roman"/>
              </a:rPr>
              <a:t>Some </a:t>
            </a:r>
            <a:r>
              <a:rPr sz="1100" dirty="0">
                <a:latin typeface="Times New Roman"/>
                <a:cs typeface="Times New Roman"/>
              </a:rPr>
              <a:t>of the </a:t>
            </a:r>
            <a:r>
              <a:rPr sz="1100" spc="-5" dirty="0">
                <a:latin typeface="Times New Roman"/>
                <a:cs typeface="Times New Roman"/>
              </a:rPr>
              <a:t>users </a:t>
            </a:r>
            <a:r>
              <a:rPr sz="110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taxpayers </a:t>
            </a:r>
            <a:r>
              <a:rPr sz="1100" dirty="0">
                <a:latin typeface="Times New Roman"/>
                <a:cs typeface="Times New Roman"/>
              </a:rPr>
              <a:t>need </a:t>
            </a:r>
            <a:r>
              <a:rPr sz="1100" spc="-5" dirty="0">
                <a:latin typeface="Times New Roman"/>
                <a:cs typeface="Times New Roman"/>
              </a:rPr>
              <a:t>to generate the </a:t>
            </a:r>
            <a:r>
              <a:rPr sz="1100" dirty="0">
                <a:latin typeface="Times New Roman"/>
                <a:cs typeface="Times New Roman"/>
              </a:rPr>
              <a:t>e-Way Bill from </a:t>
            </a:r>
            <a:r>
              <a:rPr sz="1100" spc="-5" dirty="0">
                <a:latin typeface="Times New Roman"/>
                <a:cs typeface="Times New Roman"/>
              </a:rPr>
              <a:t>multiple business </a:t>
            </a:r>
            <a:r>
              <a:rPr sz="1100" dirty="0">
                <a:latin typeface="Times New Roman"/>
                <a:cs typeface="Times New Roman"/>
              </a:rPr>
              <a:t>places </a:t>
            </a:r>
            <a:r>
              <a:rPr sz="1100" spc="-10" dirty="0">
                <a:latin typeface="Times New Roman"/>
                <a:cs typeface="Times New Roman"/>
              </a:rPr>
              <a:t>or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10" dirty="0">
                <a:latin typeface="Times New Roman"/>
                <a:cs typeface="Times New Roman"/>
              </a:rPr>
              <a:t>2-  </a:t>
            </a:r>
            <a:r>
              <a:rPr sz="1100" dirty="0">
                <a:latin typeface="Times New Roman"/>
                <a:cs typeface="Times New Roman"/>
              </a:rPr>
              <a:t>3 </a:t>
            </a:r>
            <a:r>
              <a:rPr sz="1100" spc="-5" dirty="0">
                <a:latin typeface="Times New Roman"/>
                <a:cs typeface="Times New Roman"/>
              </a:rPr>
              <a:t>shifts </a:t>
            </a:r>
            <a:r>
              <a:rPr sz="110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many </a:t>
            </a:r>
            <a:r>
              <a:rPr sz="1100" dirty="0">
                <a:latin typeface="Times New Roman"/>
                <a:cs typeface="Times New Roman"/>
              </a:rPr>
              <a:t>numbers of </a:t>
            </a:r>
            <a:r>
              <a:rPr sz="1100" spc="-5" dirty="0">
                <a:latin typeface="Times New Roman"/>
                <a:cs typeface="Times New Roman"/>
              </a:rPr>
              <a:t>e-Way Bills under his account. Also, some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users </a:t>
            </a:r>
            <a:r>
              <a:rPr sz="1100" dirty="0">
                <a:latin typeface="Times New Roman"/>
                <a:cs typeface="Times New Roman"/>
              </a:rPr>
              <a:t>do </a:t>
            </a:r>
            <a:r>
              <a:rPr sz="1100" spc="-5" dirty="0">
                <a:latin typeface="Times New Roman"/>
                <a:cs typeface="Times New Roman"/>
              </a:rPr>
              <a:t>not want to  manage </a:t>
            </a:r>
            <a:r>
              <a:rPr sz="1100" dirty="0">
                <a:latin typeface="Times New Roman"/>
                <a:cs typeface="Times New Roman"/>
              </a:rPr>
              <a:t>all </a:t>
            </a:r>
            <a:r>
              <a:rPr sz="1100" spc="-5" dirty="0">
                <a:latin typeface="Times New Roman"/>
                <a:cs typeface="Times New Roman"/>
              </a:rPr>
              <a:t>the activities under one username </a:t>
            </a:r>
            <a:r>
              <a:rPr sz="110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account. Under this circumstance, </a:t>
            </a:r>
            <a:r>
              <a:rPr sz="1100" dirty="0">
                <a:latin typeface="Times New Roman"/>
                <a:cs typeface="Times New Roman"/>
              </a:rPr>
              <a:t>he/she </a:t>
            </a:r>
            <a:r>
              <a:rPr sz="1100" spc="-5" dirty="0">
                <a:latin typeface="Times New Roman"/>
                <a:cs typeface="Times New Roman"/>
              </a:rPr>
              <a:t>may </a:t>
            </a:r>
            <a:r>
              <a:rPr sz="1100" dirty="0">
                <a:latin typeface="Times New Roman"/>
                <a:cs typeface="Times New Roman"/>
              </a:rPr>
              <a:t>not </a:t>
            </a:r>
            <a:r>
              <a:rPr sz="1100" spc="-10" dirty="0">
                <a:latin typeface="Times New Roman"/>
                <a:cs typeface="Times New Roman"/>
              </a:rPr>
              <a:t>be  </a:t>
            </a:r>
            <a:r>
              <a:rPr sz="1100" dirty="0">
                <a:latin typeface="Times New Roman"/>
                <a:cs typeface="Times New Roman"/>
              </a:rPr>
              <a:t>able to </a:t>
            </a:r>
            <a:r>
              <a:rPr sz="1100" spc="-5" dirty="0">
                <a:latin typeface="Times New Roman"/>
                <a:cs typeface="Times New Roman"/>
              </a:rPr>
              <a:t>manage this with </a:t>
            </a:r>
            <a:r>
              <a:rPr sz="1100" dirty="0">
                <a:latin typeface="Times New Roman"/>
                <a:cs typeface="Times New Roman"/>
              </a:rPr>
              <a:t>one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spc="-10" dirty="0">
                <a:latin typeface="Times New Roman"/>
                <a:cs typeface="Times New Roman"/>
              </a:rPr>
              <a:t>name. </a:t>
            </a:r>
            <a:r>
              <a:rPr sz="1100" dirty="0">
                <a:latin typeface="Times New Roman"/>
                <a:cs typeface="Times New Roman"/>
              </a:rPr>
              <a:t>These tax payers </a:t>
            </a:r>
            <a:r>
              <a:rPr sz="1100" spc="-5" dirty="0">
                <a:latin typeface="Times New Roman"/>
                <a:cs typeface="Times New Roman"/>
              </a:rPr>
              <a:t>can use the user management </a:t>
            </a:r>
            <a:r>
              <a:rPr sz="1100" dirty="0">
                <a:latin typeface="Times New Roman"/>
                <a:cs typeface="Times New Roman"/>
              </a:rPr>
              <a:t>option </a:t>
            </a:r>
            <a:r>
              <a:rPr sz="1100" spc="-5" dirty="0">
                <a:latin typeface="Times New Roman"/>
                <a:cs typeface="Times New Roman"/>
              </a:rPr>
              <a:t>to  </a:t>
            </a:r>
            <a:r>
              <a:rPr sz="1100" dirty="0">
                <a:latin typeface="Times New Roman"/>
                <a:cs typeface="Times New Roman"/>
              </a:rPr>
              <a:t>create </a:t>
            </a:r>
            <a:r>
              <a:rPr sz="1100" spc="-5" dirty="0">
                <a:latin typeface="Times New Roman"/>
                <a:cs typeface="Times New Roman"/>
              </a:rPr>
              <a:t>multiple sub-users and assign </a:t>
            </a:r>
            <a:r>
              <a:rPr sz="1100" dirty="0">
                <a:latin typeface="Times New Roman"/>
                <a:cs typeface="Times New Roman"/>
              </a:rPr>
              <a:t>them </a:t>
            </a:r>
            <a:r>
              <a:rPr sz="1100" spc="-5" dirty="0">
                <a:latin typeface="Times New Roman"/>
                <a:cs typeface="Times New Roman"/>
              </a:rPr>
              <a:t>different roles.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following </a:t>
            </a:r>
            <a:r>
              <a:rPr sz="1100" dirty="0">
                <a:latin typeface="Times New Roman"/>
                <a:cs typeface="Times New Roman"/>
              </a:rPr>
              <a:t>sub-options explain the </a:t>
            </a:r>
            <a:r>
              <a:rPr sz="1100" spc="-5" dirty="0">
                <a:latin typeface="Times New Roman"/>
                <a:cs typeface="Times New Roman"/>
              </a:rPr>
              <a:t>user  </a:t>
            </a:r>
            <a:r>
              <a:rPr sz="1100" dirty="0">
                <a:latin typeface="Times New Roman"/>
                <a:cs typeface="Times New Roman"/>
              </a:rPr>
              <a:t>how to </a:t>
            </a:r>
            <a:r>
              <a:rPr sz="1100" spc="-5" dirty="0">
                <a:latin typeface="Times New Roman"/>
                <a:cs typeface="Times New Roman"/>
              </a:rPr>
              <a:t>manage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5" dirty="0">
                <a:latin typeface="Times New Roman"/>
                <a:cs typeface="Times New Roman"/>
              </a:rPr>
              <a:t> sub-users.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2004" y="6169532"/>
            <a:ext cx="5761355" cy="1283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10.1 </a:t>
            </a: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Create</a:t>
            </a:r>
            <a:r>
              <a:rPr sz="1400" b="1" spc="80" dirty="0">
                <a:solidFill>
                  <a:srgbClr val="813C04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Sub-User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latin typeface="Times New Roman"/>
                <a:cs typeface="Times New Roman"/>
              </a:rPr>
              <a:t>The system enables 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create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sub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user.</a:t>
            </a:r>
          </a:p>
          <a:p>
            <a:pPr marL="12700" marR="5080" algn="just">
              <a:lnSpc>
                <a:spcPct val="110000"/>
              </a:lnSpc>
              <a:spcBef>
                <a:spcPts val="1010"/>
              </a:spcBef>
            </a:pPr>
            <a:r>
              <a:rPr sz="1100" spc="-5" dirty="0">
                <a:latin typeface="Times New Roman"/>
                <a:cs typeface="Times New Roman"/>
              </a:rPr>
              <a:t>Once the user clicks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sub </a:t>
            </a:r>
            <a:r>
              <a:rPr sz="1100" spc="-5" dirty="0">
                <a:latin typeface="Times New Roman"/>
                <a:cs typeface="Times New Roman"/>
              </a:rPr>
              <a:t>option ‘Create </a:t>
            </a:r>
            <a:r>
              <a:rPr sz="1100" dirty="0">
                <a:latin typeface="Times New Roman"/>
                <a:cs typeface="Times New Roman"/>
              </a:rPr>
              <a:t>Sub user’ </a:t>
            </a:r>
            <a:r>
              <a:rPr sz="1100" spc="-5" dirty="0">
                <a:latin typeface="Times New Roman"/>
                <a:cs typeface="Times New Roman"/>
              </a:rPr>
              <a:t>under </a:t>
            </a:r>
            <a:r>
              <a:rPr sz="1100" dirty="0">
                <a:latin typeface="Times New Roman"/>
                <a:cs typeface="Times New Roman"/>
              </a:rPr>
              <a:t>the option </a:t>
            </a:r>
            <a:r>
              <a:rPr sz="1100" spc="-5" dirty="0">
                <a:latin typeface="Times New Roman"/>
                <a:cs typeface="Times New Roman"/>
              </a:rPr>
              <a:t>user management, </a:t>
            </a:r>
            <a:r>
              <a:rPr sz="1100" dirty="0">
                <a:latin typeface="Times New Roman"/>
                <a:cs typeface="Times New Roman"/>
              </a:rPr>
              <a:t>the  system </a:t>
            </a:r>
            <a:r>
              <a:rPr sz="1100" spc="-5" dirty="0">
                <a:latin typeface="Times New Roman"/>
                <a:cs typeface="Times New Roman"/>
              </a:rPr>
              <a:t>asks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the mobile number </a:t>
            </a:r>
            <a:r>
              <a:rPr sz="1100" spc="5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validates the same via the </a:t>
            </a:r>
            <a:r>
              <a:rPr sz="1100" dirty="0">
                <a:latin typeface="Times New Roman"/>
                <a:cs typeface="Times New Roman"/>
              </a:rPr>
              <a:t>OTP. </a:t>
            </a:r>
            <a:r>
              <a:rPr sz="1100" spc="-5" dirty="0">
                <a:latin typeface="Times New Roman"/>
                <a:cs typeface="Times New Roman"/>
              </a:rPr>
              <a:t>Once correct  </a:t>
            </a:r>
            <a:r>
              <a:rPr sz="1100" dirty="0">
                <a:latin typeface="Times New Roman"/>
                <a:cs typeface="Times New Roman"/>
              </a:rPr>
              <a:t>OTP </a:t>
            </a:r>
            <a:r>
              <a:rPr sz="1100" spc="-5" dirty="0">
                <a:latin typeface="Times New Roman"/>
                <a:cs typeface="Times New Roman"/>
              </a:rPr>
              <a:t>is entered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following </a:t>
            </a:r>
            <a:r>
              <a:rPr sz="1100" dirty="0">
                <a:latin typeface="Times New Roman"/>
                <a:cs typeface="Times New Roman"/>
              </a:rPr>
              <a:t>screen 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displayed.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580132" y="2811779"/>
            <a:ext cx="2395727" cy="22920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38044" y="2869818"/>
            <a:ext cx="2226183" cy="21221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22169" y="2853943"/>
            <a:ext cx="2258060" cy="2153920"/>
          </a:xfrm>
          <a:custGeom>
            <a:avLst/>
            <a:gdLst/>
            <a:ahLst/>
            <a:cxnLst/>
            <a:rect l="l" t="t" r="r" b="b"/>
            <a:pathLst>
              <a:path w="2258060" h="2153920">
                <a:moveTo>
                  <a:pt x="0" y="2153920"/>
                </a:moveTo>
                <a:lnTo>
                  <a:pt x="2257933" y="2153920"/>
                </a:lnTo>
                <a:lnTo>
                  <a:pt x="2257933" y="0"/>
                </a:lnTo>
                <a:lnTo>
                  <a:pt x="0" y="0"/>
                </a:lnTo>
                <a:lnTo>
                  <a:pt x="0" y="2153920"/>
                </a:lnTo>
                <a:close/>
              </a:path>
            </a:pathLst>
          </a:custGeom>
          <a:ln w="31749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02004" y="6830414"/>
            <a:ext cx="5759450" cy="2068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0000"/>
              </a:lnSpc>
              <a:spcBef>
                <a:spcPts val="100"/>
              </a:spcBef>
            </a:pP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this </a:t>
            </a:r>
            <a:r>
              <a:rPr sz="1100" spc="-5" dirty="0">
                <a:latin typeface="Times New Roman"/>
                <a:cs typeface="Times New Roman"/>
              </a:rPr>
              <a:t>form,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can </a:t>
            </a:r>
            <a:r>
              <a:rPr sz="1100" spc="-5" dirty="0">
                <a:latin typeface="Times New Roman"/>
                <a:cs typeface="Times New Roman"/>
              </a:rPr>
              <a:t>create the </a:t>
            </a:r>
            <a:r>
              <a:rPr sz="1100" dirty="0">
                <a:latin typeface="Times New Roman"/>
                <a:cs typeface="Times New Roman"/>
              </a:rPr>
              <a:t>sub-user by entering a ‘suffix </a:t>
            </a:r>
            <a:r>
              <a:rPr sz="1100" spc="-5" dirty="0">
                <a:latin typeface="Times New Roman"/>
                <a:cs typeface="Times New Roman"/>
              </a:rPr>
              <a:t>user id’ for </a:t>
            </a:r>
            <a:r>
              <a:rPr sz="1100" spc="-10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sub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shall  </a:t>
            </a:r>
            <a:r>
              <a:rPr sz="1100" dirty="0">
                <a:latin typeface="Times New Roman"/>
                <a:cs typeface="Times New Roman"/>
              </a:rPr>
              <a:t>check the </a:t>
            </a:r>
            <a:r>
              <a:rPr sz="1100" spc="-5" dirty="0">
                <a:latin typeface="Times New Roman"/>
                <a:cs typeface="Times New Roman"/>
              </a:rPr>
              <a:t>availability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user id. That </a:t>
            </a:r>
            <a:r>
              <a:rPr sz="1100" spc="-5" dirty="0">
                <a:latin typeface="Times New Roman"/>
                <a:cs typeface="Times New Roman"/>
              </a:rPr>
              <a:t>is, </a:t>
            </a:r>
            <a:r>
              <a:rPr sz="1100" dirty="0">
                <a:latin typeface="Times New Roman"/>
                <a:cs typeface="Times New Roman"/>
              </a:rPr>
              <a:t>if the </a:t>
            </a:r>
            <a:r>
              <a:rPr sz="1100" spc="-5" dirty="0">
                <a:latin typeface="Times New Roman"/>
                <a:cs typeface="Times New Roman"/>
              </a:rPr>
              <a:t>tax </a:t>
            </a:r>
            <a:r>
              <a:rPr sz="1100" dirty="0">
                <a:latin typeface="Times New Roman"/>
                <a:cs typeface="Times New Roman"/>
              </a:rPr>
              <a:t>payer’s </a:t>
            </a:r>
            <a:r>
              <a:rPr sz="1100" spc="-5" dirty="0">
                <a:latin typeface="Times New Roman"/>
                <a:cs typeface="Times New Roman"/>
              </a:rPr>
              <a:t>username </a:t>
            </a:r>
            <a:r>
              <a:rPr sz="1100" dirty="0">
                <a:latin typeface="Times New Roman"/>
                <a:cs typeface="Times New Roman"/>
              </a:rPr>
              <a:t>is ‘abcdef’ and he </a:t>
            </a:r>
            <a:r>
              <a:rPr sz="1100" spc="-5" dirty="0">
                <a:latin typeface="Times New Roman"/>
                <a:cs typeface="Times New Roman"/>
              </a:rPr>
              <a:t>is giving  suffix </a:t>
            </a: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-10" dirty="0">
                <a:latin typeface="Times New Roman"/>
                <a:cs typeface="Times New Roman"/>
              </a:rPr>
              <a:t>‘rvk’, </a:t>
            </a:r>
            <a:r>
              <a:rPr sz="1100" dirty="0">
                <a:latin typeface="Times New Roman"/>
                <a:cs typeface="Times New Roman"/>
              </a:rPr>
              <a:t>then the </a:t>
            </a:r>
            <a:r>
              <a:rPr sz="1100" spc="-5" dirty="0">
                <a:latin typeface="Times New Roman"/>
                <a:cs typeface="Times New Roman"/>
              </a:rPr>
              <a:t>sub </a:t>
            </a:r>
            <a:r>
              <a:rPr sz="1100" dirty="0">
                <a:latin typeface="Times New Roman"/>
                <a:cs typeface="Times New Roman"/>
              </a:rPr>
              <a:t>user id </a:t>
            </a:r>
            <a:r>
              <a:rPr sz="1100" spc="-10" dirty="0">
                <a:latin typeface="Times New Roman"/>
                <a:cs typeface="Times New Roman"/>
              </a:rPr>
              <a:t>will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‘abcdef_rvk’ </a:t>
            </a:r>
            <a:r>
              <a:rPr sz="1100" dirty="0">
                <a:latin typeface="Times New Roman"/>
                <a:cs typeface="Times New Roman"/>
              </a:rPr>
              <a:t>is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created.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000"/>
              </a:lnSpc>
              <a:spcBef>
                <a:spcPts val="1005"/>
              </a:spcBef>
            </a:pPr>
            <a:r>
              <a:rPr sz="1100" dirty="0">
                <a:latin typeface="Times New Roman"/>
                <a:cs typeface="Times New Roman"/>
              </a:rPr>
              <a:t>Then 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name, destination, and mobile number, email </a:t>
            </a:r>
            <a:r>
              <a:rPr sz="1100" dirty="0">
                <a:latin typeface="Times New Roman"/>
                <a:cs typeface="Times New Roman"/>
              </a:rPr>
              <a:t>id, enabling the </a:t>
            </a:r>
            <a:r>
              <a:rPr sz="1100" spc="-5" dirty="0">
                <a:latin typeface="Times New Roman"/>
                <a:cs typeface="Times New Roman"/>
              </a:rPr>
              <a:t>user to  generate the </a:t>
            </a:r>
            <a:r>
              <a:rPr sz="1100" dirty="0">
                <a:latin typeface="Times New Roman"/>
                <a:cs typeface="Times New Roman"/>
              </a:rPr>
              <a:t>EWB for </a:t>
            </a:r>
            <a:r>
              <a:rPr sz="1100" spc="-5" dirty="0">
                <a:latin typeface="Times New Roman"/>
                <a:cs typeface="Times New Roman"/>
              </a:rPr>
              <a:t>all the offices </a:t>
            </a:r>
            <a:r>
              <a:rPr sz="1100" spc="-1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for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particular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office.</a:t>
            </a:r>
          </a:p>
          <a:p>
            <a:pPr marL="12700" marR="7620" algn="just">
              <a:lnSpc>
                <a:spcPct val="110900"/>
              </a:lnSpc>
              <a:spcBef>
                <a:spcPts val="985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can authorise the </a:t>
            </a:r>
            <a:r>
              <a:rPr sz="1100" dirty="0">
                <a:latin typeface="Times New Roman"/>
                <a:cs typeface="Times New Roman"/>
              </a:rPr>
              <a:t>sub user to </a:t>
            </a:r>
            <a:r>
              <a:rPr sz="1100" spc="-5" dirty="0">
                <a:latin typeface="Times New Roman"/>
                <a:cs typeface="Times New Roman"/>
              </a:rPr>
              <a:t>generate EWB, </a:t>
            </a:r>
            <a:r>
              <a:rPr sz="1100" dirty="0">
                <a:latin typeface="Times New Roman"/>
                <a:cs typeface="Times New Roman"/>
              </a:rPr>
              <a:t>consolidated EWB, </a:t>
            </a:r>
            <a:r>
              <a:rPr sz="1100" spc="-5" dirty="0">
                <a:latin typeface="Times New Roman"/>
                <a:cs typeface="Times New Roman"/>
              </a:rPr>
              <a:t>rejection </a:t>
            </a:r>
            <a:r>
              <a:rPr sz="1100" dirty="0">
                <a:latin typeface="Times New Roman"/>
                <a:cs typeface="Times New Roman"/>
              </a:rPr>
              <a:t>of EWB, </a:t>
            </a:r>
            <a:r>
              <a:rPr sz="1100" spc="-5" dirty="0">
                <a:latin typeface="Times New Roman"/>
                <a:cs typeface="Times New Roman"/>
              </a:rPr>
              <a:t>report  generation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EWB and </a:t>
            </a:r>
            <a:r>
              <a:rPr sz="1100" spc="-5" dirty="0">
                <a:latin typeface="Times New Roman"/>
                <a:cs typeface="Times New Roman"/>
              </a:rPr>
              <a:t>updating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masters </a:t>
            </a:r>
            <a:r>
              <a:rPr sz="1100" dirty="0">
                <a:latin typeface="Times New Roman"/>
                <a:cs typeface="Times New Roman"/>
              </a:rPr>
              <a:t>from the check </a:t>
            </a:r>
            <a:r>
              <a:rPr sz="1100" spc="-5" dirty="0">
                <a:latin typeface="Times New Roman"/>
                <a:cs typeface="Times New Roman"/>
              </a:rPr>
              <a:t>boxes given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the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screen.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200"/>
              </a:lnSpc>
              <a:spcBef>
                <a:spcPts val="995"/>
              </a:spcBef>
            </a:pPr>
            <a:r>
              <a:rPr sz="1100" dirty="0">
                <a:latin typeface="Times New Roman"/>
                <a:cs typeface="Times New Roman"/>
              </a:rPr>
              <a:t>The system will pop up an </a:t>
            </a:r>
            <a:r>
              <a:rPr sz="1100" spc="-5" dirty="0">
                <a:latin typeface="Times New Roman"/>
                <a:cs typeface="Times New Roman"/>
              </a:rPr>
              <a:t>error if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entered fields </a:t>
            </a:r>
            <a:r>
              <a:rPr sz="1100" dirty="0">
                <a:latin typeface="Times New Roman"/>
                <a:cs typeface="Times New Roman"/>
              </a:rPr>
              <a:t>are </a:t>
            </a:r>
            <a:r>
              <a:rPr sz="1100" spc="-5" dirty="0">
                <a:latin typeface="Times New Roman"/>
                <a:cs typeface="Times New Roman"/>
              </a:rPr>
              <a:t>incorrect otherwise the </a:t>
            </a:r>
            <a:r>
              <a:rPr sz="1100" dirty="0">
                <a:latin typeface="Times New Roman"/>
                <a:cs typeface="Times New Roman"/>
              </a:rPr>
              <a:t>system </a:t>
            </a:r>
            <a:r>
              <a:rPr sz="1100" spc="-5" dirty="0">
                <a:latin typeface="Times New Roman"/>
                <a:cs typeface="Times New Roman"/>
              </a:rPr>
              <a:t>will create </a:t>
            </a:r>
            <a:r>
              <a:rPr sz="1100" dirty="0">
                <a:latin typeface="Times New Roman"/>
                <a:cs typeface="Times New Roman"/>
              </a:rPr>
              <a:t>a  </a:t>
            </a:r>
            <a:r>
              <a:rPr sz="1100" spc="-5" dirty="0">
                <a:latin typeface="Times New Roman"/>
                <a:cs typeface="Times New Roman"/>
              </a:rPr>
              <a:t>sub-user </a:t>
            </a:r>
            <a:r>
              <a:rPr sz="1100" dirty="0">
                <a:latin typeface="Times New Roman"/>
                <a:cs typeface="Times New Roman"/>
              </a:rPr>
              <a:t>and send </a:t>
            </a:r>
            <a:r>
              <a:rPr sz="1100" spc="-5" dirty="0">
                <a:latin typeface="Times New Roman"/>
                <a:cs typeface="Times New Roman"/>
              </a:rPr>
              <a:t>SMS pop </a:t>
            </a:r>
            <a:r>
              <a:rPr sz="1100" dirty="0">
                <a:latin typeface="Times New Roman"/>
                <a:cs typeface="Times New Roman"/>
              </a:rPr>
              <a:t>up a </a:t>
            </a:r>
            <a:r>
              <a:rPr sz="1100" spc="-5" dirty="0">
                <a:latin typeface="Times New Roman"/>
                <a:cs typeface="Times New Roman"/>
              </a:rPr>
              <a:t>message with password to the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sub-user.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32688" y="1100327"/>
            <a:ext cx="5394960" cy="50002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90600" y="1158239"/>
            <a:ext cx="5225669" cy="48304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4725" y="1142364"/>
            <a:ext cx="5257800" cy="4862195"/>
          </a:xfrm>
          <a:custGeom>
            <a:avLst/>
            <a:gdLst/>
            <a:ahLst/>
            <a:cxnLst/>
            <a:rect l="l" t="t" r="r" b="b"/>
            <a:pathLst>
              <a:path w="5257800" h="4862195">
                <a:moveTo>
                  <a:pt x="0" y="4862195"/>
                </a:moveTo>
                <a:lnTo>
                  <a:pt x="5257419" y="4862195"/>
                </a:lnTo>
                <a:lnTo>
                  <a:pt x="5257419" y="0"/>
                </a:lnTo>
                <a:lnTo>
                  <a:pt x="0" y="0"/>
                </a:lnTo>
                <a:lnTo>
                  <a:pt x="0" y="4862195"/>
                </a:lnTo>
                <a:close/>
              </a:path>
            </a:pathLst>
          </a:custGeom>
          <a:ln w="31749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95146" y="5068824"/>
            <a:ext cx="5760085" cy="716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3600"/>
              </a:lnSpc>
              <a:spcBef>
                <a:spcPts val="880"/>
              </a:spcBef>
            </a:pPr>
            <a:r>
              <a:rPr sz="1100" spc="-5" dirty="0">
                <a:latin typeface="Times New Roman"/>
                <a:cs typeface="Times New Roman"/>
              </a:rPr>
              <a:t>On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portal, a </a:t>
            </a:r>
            <a:r>
              <a:rPr sz="1100" spc="-5" dirty="0">
                <a:latin typeface="Times New Roman"/>
                <a:cs typeface="Times New Roman"/>
              </a:rPr>
              <a:t>first time GSTIN </a:t>
            </a:r>
            <a:r>
              <a:rPr sz="1100" dirty="0">
                <a:latin typeface="Times New Roman"/>
                <a:cs typeface="Times New Roman"/>
              </a:rPr>
              <a:t>can </a:t>
            </a:r>
            <a:r>
              <a:rPr sz="1100" spc="-5" dirty="0">
                <a:latin typeface="Times New Roman"/>
                <a:cs typeface="Times New Roman"/>
              </a:rPr>
              <a:t>register </a:t>
            </a:r>
            <a:r>
              <a:rPr sz="1100" dirty="0">
                <a:latin typeface="Times New Roman"/>
                <a:cs typeface="Times New Roman"/>
              </a:rPr>
              <a:t>by clicking on the ‘e-way bill </a:t>
            </a:r>
            <a:r>
              <a:rPr sz="1100" spc="-5" dirty="0">
                <a:latin typeface="Times New Roman"/>
                <a:cs typeface="Times New Roman"/>
              </a:rPr>
              <a:t>Registration’  </a:t>
            </a:r>
            <a:r>
              <a:rPr sz="1100" dirty="0">
                <a:latin typeface="Times New Roman"/>
                <a:cs typeface="Times New Roman"/>
              </a:rPr>
              <a:t>link </a:t>
            </a:r>
            <a:r>
              <a:rPr sz="1100" spc="-5" dirty="0">
                <a:latin typeface="Times New Roman"/>
                <a:cs typeface="Times New Roman"/>
              </a:rPr>
              <a:t>under registration option. Then the user will </a:t>
            </a:r>
            <a:r>
              <a:rPr sz="1100" spc="-1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redirected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‘e-Way Bill </a:t>
            </a:r>
            <a:r>
              <a:rPr sz="1100" spc="-5" dirty="0">
                <a:latin typeface="Times New Roman"/>
                <a:cs typeface="Times New Roman"/>
              </a:rPr>
              <a:t>Registration Form’.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registration </a:t>
            </a:r>
            <a:r>
              <a:rPr sz="1100" dirty="0">
                <a:latin typeface="Times New Roman"/>
                <a:cs typeface="Times New Roman"/>
              </a:rPr>
              <a:t>form is </a:t>
            </a:r>
            <a:r>
              <a:rPr sz="1100" spc="-10" dirty="0">
                <a:latin typeface="Times New Roman"/>
                <a:cs typeface="Times New Roman"/>
              </a:rPr>
              <a:t>shown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below.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02004" y="8259317"/>
            <a:ext cx="5759450" cy="472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3800"/>
              </a:lnSpc>
              <a:spcBef>
                <a:spcPts val="515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needs to enter his/her </a:t>
            </a:r>
            <a:r>
              <a:rPr sz="1100" spc="-10" dirty="0">
                <a:latin typeface="Times New Roman"/>
                <a:cs typeface="Times New Roman"/>
              </a:rPr>
              <a:t>GSTIN </a:t>
            </a:r>
            <a:r>
              <a:rPr sz="1100" dirty="0">
                <a:latin typeface="Times New Roman"/>
                <a:cs typeface="Times New Roman"/>
              </a:rPr>
              <a:t>number along </a:t>
            </a:r>
            <a:r>
              <a:rPr sz="1100" spc="-5" dirty="0">
                <a:latin typeface="Times New Roman"/>
                <a:cs typeface="Times New Roman"/>
              </a:rPr>
              <a:t>with the displayed captcha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shall click ‘Go’ 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submit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request. Once </a:t>
            </a:r>
            <a:r>
              <a:rPr sz="1100" dirty="0">
                <a:latin typeface="Times New Roman"/>
                <a:cs typeface="Times New Roman"/>
              </a:rPr>
              <a:t>the request is </a:t>
            </a:r>
            <a:r>
              <a:rPr sz="1100" spc="-5" dirty="0">
                <a:latin typeface="Times New Roman"/>
                <a:cs typeface="Times New Roman"/>
              </a:rPr>
              <a:t>submitted </a:t>
            </a:r>
            <a:r>
              <a:rPr sz="1100" spc="-1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will </a:t>
            </a:r>
            <a:r>
              <a:rPr sz="1100" spc="-1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redirected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the following</a:t>
            </a:r>
            <a:r>
              <a:rPr sz="1100" spc="9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page.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2688" y="6109715"/>
            <a:ext cx="6105144" cy="21610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90600" y="6167627"/>
            <a:ext cx="5934709" cy="19905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74725" y="6151752"/>
            <a:ext cx="5966460" cy="2022475"/>
          </a:xfrm>
          <a:custGeom>
            <a:avLst/>
            <a:gdLst/>
            <a:ahLst/>
            <a:cxnLst/>
            <a:rect l="l" t="t" r="r" b="b"/>
            <a:pathLst>
              <a:path w="5966459" h="2022475">
                <a:moveTo>
                  <a:pt x="0" y="2022348"/>
                </a:moveTo>
                <a:lnTo>
                  <a:pt x="5966459" y="2022348"/>
                </a:lnTo>
                <a:lnTo>
                  <a:pt x="5966459" y="0"/>
                </a:lnTo>
                <a:lnTo>
                  <a:pt x="0" y="0"/>
                </a:lnTo>
                <a:lnTo>
                  <a:pt x="0" y="2022348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276529" y="1071244"/>
            <a:ext cx="7010400" cy="68399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56674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44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GB" sz="1500" b="1" u="sng" dirty="0"/>
              <a:t>Process of E Way Bill </a:t>
            </a:r>
            <a:r>
              <a:rPr lang="en-GB" sz="1500" b="1" u="sng" dirty="0" err="1"/>
              <a:t>GeneraTion</a:t>
            </a:r>
            <a:br>
              <a:rPr lang="en-GB" sz="1500" b="1" u="sng" dirty="0"/>
            </a:br>
            <a:r>
              <a:rPr lang="en-US" sz="1500" dirty="0"/>
              <a:t>Once a user enters into the URL address of the E-Way Bill System in his browser, the following screen will be displayed.</a:t>
            </a:r>
          </a:p>
          <a:p>
            <a:endParaRPr lang="en-US" sz="1500" b="1" u="sng" dirty="0"/>
          </a:p>
          <a:p>
            <a:endParaRPr lang="en-GB" sz="1500" b="1" u="sng" dirty="0"/>
          </a:p>
        </p:txBody>
      </p:sp>
      <p:pic>
        <p:nvPicPr>
          <p:cNvPr id="18" name="Content Placehold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499" y="1755236"/>
            <a:ext cx="6848788" cy="32234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004" y="682561"/>
            <a:ext cx="5757545" cy="1344295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4460" algn="ctr">
              <a:lnSpc>
                <a:spcPct val="100000"/>
              </a:lnSpc>
              <a:spcBef>
                <a:spcPts val="81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10.2 </a:t>
            </a: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Freeze</a:t>
            </a:r>
            <a:r>
              <a:rPr sz="1400" b="1" spc="80" dirty="0">
                <a:solidFill>
                  <a:srgbClr val="813C04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Sub-User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latin typeface="Times New Roman"/>
                <a:cs typeface="Times New Roman"/>
              </a:rPr>
              <a:t>The system </a:t>
            </a:r>
            <a:r>
              <a:rPr sz="1100" spc="-5" dirty="0">
                <a:latin typeface="Times New Roman"/>
                <a:cs typeface="Times New Roman"/>
              </a:rPr>
              <a:t>gives </a:t>
            </a:r>
            <a:r>
              <a:rPr sz="1100" dirty="0">
                <a:latin typeface="Times New Roman"/>
                <a:cs typeface="Times New Roman"/>
              </a:rPr>
              <a:t>an option to </a:t>
            </a:r>
            <a:r>
              <a:rPr sz="1100" spc="-5" dirty="0">
                <a:latin typeface="Times New Roman"/>
                <a:cs typeface="Times New Roman"/>
              </a:rPr>
              <a:t>the 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freeze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sub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user.</a:t>
            </a:r>
            <a:endParaRPr sz="1100" dirty="0">
              <a:latin typeface="Times New Roman"/>
              <a:cs typeface="Times New Roman"/>
            </a:endParaRPr>
          </a:p>
          <a:p>
            <a:pPr marL="12700" marR="5080">
              <a:lnSpc>
                <a:spcPct val="110000"/>
              </a:lnSpc>
            </a:pPr>
            <a:r>
              <a:rPr sz="1100" spc="-5" dirty="0">
                <a:latin typeface="Times New Roman"/>
                <a:cs typeface="Times New Roman"/>
              </a:rPr>
              <a:t>Once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selects ‘Freeze </a:t>
            </a:r>
            <a:r>
              <a:rPr sz="1100" dirty="0">
                <a:latin typeface="Times New Roman"/>
                <a:cs typeface="Times New Roman"/>
              </a:rPr>
              <a:t>sub-user’ </a:t>
            </a:r>
            <a:r>
              <a:rPr sz="1100" spc="-5" dirty="0">
                <a:latin typeface="Times New Roman"/>
                <a:cs typeface="Times New Roman"/>
              </a:rPr>
              <a:t>under the option user management. The following </a:t>
            </a:r>
            <a:r>
              <a:rPr sz="1100" dirty="0">
                <a:latin typeface="Times New Roman"/>
                <a:cs typeface="Times New Roman"/>
              </a:rPr>
              <a:t>screen is  </a:t>
            </a:r>
            <a:r>
              <a:rPr sz="1100" spc="-5" dirty="0">
                <a:latin typeface="Times New Roman"/>
                <a:cs typeface="Times New Roman"/>
              </a:rPr>
              <a:t>displayed.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0250" y="6719696"/>
            <a:ext cx="5932474" cy="17484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84400">
              <a:lnSpc>
                <a:spcPct val="100000"/>
              </a:lnSpc>
              <a:spcBef>
                <a:spcPts val="100"/>
              </a:spcBef>
            </a:pPr>
            <a:endParaRPr sz="900" dirty="0">
              <a:latin typeface="Times New Roman"/>
              <a:cs typeface="Times New Roman"/>
            </a:endParaRPr>
          </a:p>
          <a:p>
            <a:pPr marL="12700" marR="34925" indent="34925">
              <a:lnSpc>
                <a:spcPct val="110000"/>
              </a:lnSpc>
              <a:spcBef>
                <a:spcPts val="680"/>
              </a:spcBef>
            </a:pPr>
            <a:r>
              <a:rPr sz="1100" spc="-5" dirty="0">
                <a:latin typeface="Times New Roman"/>
                <a:cs typeface="Times New Roman"/>
              </a:rPr>
              <a:t>The user shall select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freeze </a:t>
            </a:r>
            <a:r>
              <a:rPr sz="1100" dirty="0">
                <a:latin typeface="Times New Roman"/>
                <a:cs typeface="Times New Roman"/>
              </a:rPr>
              <a:t>button to </a:t>
            </a:r>
            <a:r>
              <a:rPr sz="1100" spc="-5" dirty="0">
                <a:latin typeface="Times New Roman"/>
                <a:cs typeface="Times New Roman"/>
              </a:rPr>
              <a:t>freeze </a:t>
            </a:r>
            <a:r>
              <a:rPr sz="1100" dirty="0">
                <a:latin typeface="Times New Roman"/>
                <a:cs typeface="Times New Roman"/>
              </a:rPr>
              <a:t>a sub user. </a:t>
            </a:r>
            <a:r>
              <a:rPr sz="1100" spc="-5" dirty="0">
                <a:latin typeface="Times New Roman"/>
                <a:cs typeface="Times New Roman"/>
              </a:rPr>
              <a:t>Once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sub-user is frozen, </a:t>
            </a:r>
            <a:r>
              <a:rPr sz="1100" dirty="0">
                <a:latin typeface="Times New Roman"/>
                <a:cs typeface="Times New Roman"/>
              </a:rPr>
              <a:t>he/she </a:t>
            </a:r>
            <a:r>
              <a:rPr sz="1100" spc="-5" dirty="0">
                <a:latin typeface="Times New Roman"/>
                <a:cs typeface="Times New Roman"/>
              </a:rPr>
              <a:t>won’t </a:t>
            </a:r>
            <a:r>
              <a:rPr sz="1100" spc="-10" dirty="0">
                <a:latin typeface="Times New Roman"/>
                <a:cs typeface="Times New Roman"/>
              </a:rPr>
              <a:t>be  </a:t>
            </a:r>
            <a:r>
              <a:rPr sz="1100" dirty="0">
                <a:latin typeface="Times New Roman"/>
                <a:cs typeface="Times New Roman"/>
              </a:rPr>
              <a:t>able to </a:t>
            </a:r>
            <a:r>
              <a:rPr sz="1100" spc="-5" dirty="0">
                <a:latin typeface="Times New Roman"/>
                <a:cs typeface="Times New Roman"/>
              </a:rPr>
              <a:t>login E-way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portal.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 dirty="0">
              <a:latin typeface="Times New Roman"/>
              <a:cs typeface="Times New Roman"/>
            </a:endParaRPr>
          </a:p>
          <a:p>
            <a:pPr marL="12700" lvl="1">
              <a:lnSpc>
                <a:spcPct val="100000"/>
              </a:lnSpc>
              <a:tabLst>
                <a:tab pos="378460" algn="l"/>
              </a:tabLst>
            </a:pPr>
            <a:r>
              <a:rPr lang="en-US"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3. </a:t>
            </a: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Change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 Password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7620">
              <a:lnSpc>
                <a:spcPct val="110900"/>
              </a:lnSpc>
            </a:pPr>
            <a:r>
              <a:rPr sz="1100" dirty="0">
                <a:latin typeface="Times New Roman"/>
                <a:cs typeface="Times New Roman"/>
              </a:rPr>
              <a:t>A user </a:t>
            </a:r>
            <a:r>
              <a:rPr sz="1100" spc="-5" dirty="0">
                <a:latin typeface="Times New Roman"/>
                <a:cs typeface="Times New Roman"/>
              </a:rPr>
              <a:t>shall change </a:t>
            </a:r>
            <a:r>
              <a:rPr sz="1100" dirty="0">
                <a:latin typeface="Times New Roman"/>
                <a:cs typeface="Times New Roman"/>
              </a:rPr>
              <a:t>his </a:t>
            </a:r>
            <a:r>
              <a:rPr sz="1100" spc="-5" dirty="0">
                <a:latin typeface="Times New Roman"/>
                <a:cs typeface="Times New Roman"/>
              </a:rPr>
              <a:t>login password under this option. Once </a:t>
            </a:r>
            <a:r>
              <a:rPr sz="1100" dirty="0">
                <a:latin typeface="Times New Roman"/>
                <a:cs typeface="Times New Roman"/>
              </a:rPr>
              <a:t>the user </a:t>
            </a:r>
            <a:r>
              <a:rPr sz="1100" spc="-5" dirty="0">
                <a:latin typeface="Times New Roman"/>
                <a:cs typeface="Times New Roman"/>
              </a:rPr>
              <a:t>clicks </a:t>
            </a:r>
            <a:r>
              <a:rPr sz="1100" spc="-10" dirty="0">
                <a:latin typeface="Times New Roman"/>
                <a:cs typeface="Times New Roman"/>
              </a:rPr>
              <a:t>on </a:t>
            </a:r>
            <a:r>
              <a:rPr sz="1100" dirty="0">
                <a:latin typeface="Times New Roman"/>
                <a:cs typeface="Times New Roman"/>
              </a:rPr>
              <a:t>sub </a:t>
            </a:r>
            <a:r>
              <a:rPr sz="1100" spc="-5" dirty="0">
                <a:latin typeface="Times New Roman"/>
                <a:cs typeface="Times New Roman"/>
              </a:rPr>
              <a:t>option change  </a:t>
            </a:r>
            <a:r>
              <a:rPr sz="1100" dirty="0">
                <a:latin typeface="Times New Roman"/>
                <a:cs typeface="Times New Roman"/>
              </a:rPr>
              <a:t>password </a:t>
            </a:r>
            <a:r>
              <a:rPr sz="1100" spc="-5" dirty="0">
                <a:latin typeface="Times New Roman"/>
                <a:cs typeface="Times New Roman"/>
              </a:rPr>
              <a:t>under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option </a:t>
            </a:r>
            <a:r>
              <a:rPr sz="1100" dirty="0">
                <a:latin typeface="Times New Roman"/>
                <a:cs typeface="Times New Roman"/>
              </a:rPr>
              <a:t>user </a:t>
            </a:r>
            <a:r>
              <a:rPr sz="1100" spc="-5" dirty="0">
                <a:latin typeface="Times New Roman"/>
                <a:cs typeface="Times New Roman"/>
              </a:rPr>
              <a:t>management,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following </a:t>
            </a:r>
            <a:r>
              <a:rPr sz="1100" dirty="0">
                <a:latin typeface="Times New Roman"/>
                <a:cs typeface="Times New Roman"/>
              </a:rPr>
              <a:t>screen </a:t>
            </a:r>
            <a:r>
              <a:rPr sz="1100" spc="-5" dirty="0">
                <a:latin typeface="Times New Roman"/>
                <a:cs typeface="Times New Roman"/>
              </a:rPr>
              <a:t>is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displayed.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92187" y="2120391"/>
            <a:ext cx="5063490" cy="4356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6312" y="2104516"/>
            <a:ext cx="5095240" cy="4387850"/>
          </a:xfrm>
          <a:custGeom>
            <a:avLst/>
            <a:gdLst/>
            <a:ahLst/>
            <a:cxnLst/>
            <a:rect l="l" t="t" r="r" b="b"/>
            <a:pathLst>
              <a:path w="5095240" h="4387850">
                <a:moveTo>
                  <a:pt x="0" y="4387850"/>
                </a:moveTo>
                <a:lnTo>
                  <a:pt x="5095240" y="4387850"/>
                </a:lnTo>
                <a:lnTo>
                  <a:pt x="5095240" y="0"/>
                </a:lnTo>
                <a:lnTo>
                  <a:pt x="0" y="0"/>
                </a:lnTo>
                <a:lnTo>
                  <a:pt x="0" y="4387850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96416" y="10031729"/>
            <a:ext cx="5770880" cy="0"/>
          </a:xfrm>
          <a:custGeom>
            <a:avLst/>
            <a:gdLst/>
            <a:ahLst/>
            <a:cxnLst/>
            <a:rect l="l" t="t" r="r" b="b"/>
            <a:pathLst>
              <a:path w="5770880">
                <a:moveTo>
                  <a:pt x="0" y="0"/>
                </a:moveTo>
                <a:lnTo>
                  <a:pt x="5770752" y="0"/>
                </a:lnTo>
              </a:path>
            </a:pathLst>
          </a:custGeom>
          <a:ln w="38100">
            <a:solidFill>
              <a:srgbClr val="612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6416" y="10064495"/>
            <a:ext cx="5770880" cy="0"/>
          </a:xfrm>
          <a:custGeom>
            <a:avLst/>
            <a:gdLst/>
            <a:ahLst/>
            <a:cxnLst/>
            <a:rect l="l" t="t" r="r" b="b"/>
            <a:pathLst>
              <a:path w="5770880">
                <a:moveTo>
                  <a:pt x="0" y="0"/>
                </a:moveTo>
                <a:lnTo>
                  <a:pt x="5770752" y="0"/>
                </a:lnTo>
              </a:path>
            </a:pathLst>
          </a:custGeom>
          <a:ln w="9144">
            <a:solidFill>
              <a:srgbClr val="612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02004" y="4372482"/>
            <a:ext cx="5760085" cy="1209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154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Times New Roman"/>
                <a:cs typeface="Times New Roman"/>
              </a:rPr>
              <a:t>Figure </a:t>
            </a:r>
            <a:r>
              <a:rPr sz="900" spc="-5" dirty="0">
                <a:latin typeface="Times New Roman"/>
                <a:cs typeface="Times New Roman"/>
              </a:rPr>
              <a:t>49: Changing</a:t>
            </a:r>
            <a:r>
              <a:rPr sz="900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password.</a:t>
            </a:r>
            <a:endParaRPr sz="9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12700" marR="5080">
              <a:lnSpc>
                <a:spcPct val="110200"/>
              </a:lnSpc>
            </a:pP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this </a:t>
            </a:r>
            <a:r>
              <a:rPr sz="1100" spc="-5" dirty="0">
                <a:latin typeface="Times New Roman"/>
                <a:cs typeface="Times New Roman"/>
              </a:rPr>
              <a:t>form </a:t>
            </a:r>
            <a:r>
              <a:rPr sz="1100" dirty="0">
                <a:latin typeface="Times New Roman"/>
                <a:cs typeface="Times New Roman"/>
              </a:rPr>
              <a:t>the user </a:t>
            </a:r>
            <a:r>
              <a:rPr sz="1100" spc="-5" dirty="0">
                <a:latin typeface="Times New Roman"/>
                <a:cs typeface="Times New Roman"/>
              </a:rPr>
              <a:t>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the </a:t>
            </a:r>
            <a:r>
              <a:rPr sz="1100" dirty="0">
                <a:latin typeface="Times New Roman"/>
                <a:cs typeface="Times New Roman"/>
              </a:rPr>
              <a:t>old password, </a:t>
            </a:r>
            <a:r>
              <a:rPr sz="1100" spc="-5" dirty="0">
                <a:latin typeface="Times New Roman"/>
                <a:cs typeface="Times New Roman"/>
              </a:rPr>
              <a:t>enter </a:t>
            </a:r>
            <a:r>
              <a:rPr sz="1100" dirty="0">
                <a:latin typeface="Times New Roman"/>
                <a:cs typeface="Times New Roman"/>
              </a:rPr>
              <a:t>the new </a:t>
            </a:r>
            <a:r>
              <a:rPr sz="1100" spc="-5" dirty="0">
                <a:latin typeface="Times New Roman"/>
                <a:cs typeface="Times New Roman"/>
              </a:rPr>
              <a:t>password he/she </a:t>
            </a:r>
            <a:r>
              <a:rPr sz="1100" dirty="0">
                <a:latin typeface="Times New Roman"/>
                <a:cs typeface="Times New Roman"/>
              </a:rPr>
              <a:t>wants to use and  click </a:t>
            </a:r>
            <a:r>
              <a:rPr sz="1100" spc="-5" dirty="0">
                <a:latin typeface="Times New Roman"/>
                <a:cs typeface="Times New Roman"/>
              </a:rPr>
              <a:t>submit.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system </a:t>
            </a:r>
            <a:r>
              <a:rPr sz="1100" dirty="0">
                <a:latin typeface="Times New Roman"/>
                <a:cs typeface="Times New Roman"/>
              </a:rPr>
              <a:t>will </a:t>
            </a:r>
            <a:r>
              <a:rPr sz="1100" spc="-5" dirty="0">
                <a:latin typeface="Times New Roman"/>
                <a:cs typeface="Times New Roman"/>
              </a:rPr>
              <a:t>change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login password </a:t>
            </a:r>
            <a:r>
              <a:rPr sz="1100" dirty="0">
                <a:latin typeface="Times New Roman"/>
                <a:cs typeface="Times New Roman"/>
              </a:rPr>
              <a:t>of the </a:t>
            </a:r>
            <a:r>
              <a:rPr sz="1100" spc="-5" dirty="0">
                <a:latin typeface="Times New Roman"/>
                <a:cs typeface="Times New Roman"/>
              </a:rPr>
              <a:t>user with </a:t>
            </a:r>
            <a:r>
              <a:rPr sz="1100" dirty="0">
                <a:latin typeface="Times New Roman"/>
                <a:cs typeface="Times New Roman"/>
              </a:rPr>
              <a:t>new </a:t>
            </a:r>
            <a:r>
              <a:rPr sz="1100" spc="-5" dirty="0">
                <a:latin typeface="Times New Roman"/>
                <a:cs typeface="Times New Roman"/>
              </a:rPr>
              <a:t>entered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password.</a:t>
            </a: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50" dirty="0">
              <a:latin typeface="Times New Roman"/>
              <a:cs typeface="Times New Roman"/>
            </a:endParaRPr>
          </a:p>
          <a:p>
            <a:pPr marL="12700" marR="8255">
              <a:lnSpc>
                <a:spcPct val="110900"/>
              </a:lnSpc>
              <a:spcBef>
                <a:spcPts val="5"/>
              </a:spcBef>
            </a:pPr>
            <a:r>
              <a:rPr sz="11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Note</a:t>
            </a:r>
            <a:r>
              <a:rPr sz="1100" dirty="0">
                <a:latin typeface="Times New Roman"/>
                <a:cs typeface="Times New Roman"/>
              </a:rPr>
              <a:t>: </a:t>
            </a:r>
            <a:r>
              <a:rPr sz="1100" spc="-5" dirty="0">
                <a:latin typeface="Times New Roman"/>
                <a:cs typeface="Times New Roman"/>
              </a:rPr>
              <a:t>Remember </a:t>
            </a:r>
            <a:r>
              <a:rPr sz="1100" dirty="0">
                <a:latin typeface="Times New Roman"/>
                <a:cs typeface="Times New Roman"/>
              </a:rPr>
              <a:t>the old </a:t>
            </a:r>
            <a:r>
              <a:rPr sz="1100" spc="-5" dirty="0">
                <a:latin typeface="Times New Roman"/>
                <a:cs typeface="Times New Roman"/>
              </a:rPr>
              <a:t>and </a:t>
            </a:r>
            <a:r>
              <a:rPr sz="1100" dirty="0">
                <a:latin typeface="Times New Roman"/>
                <a:cs typeface="Times New Roman"/>
              </a:rPr>
              <a:t>the new </a:t>
            </a:r>
            <a:r>
              <a:rPr sz="1100" spc="-5" dirty="0">
                <a:latin typeface="Times New Roman"/>
                <a:cs typeface="Times New Roman"/>
              </a:rPr>
              <a:t>password entered. Don’t share your password with others </a:t>
            </a:r>
            <a:r>
              <a:rPr sz="1100" dirty="0">
                <a:latin typeface="Times New Roman"/>
                <a:cs typeface="Times New Roman"/>
              </a:rPr>
              <a:t>and  </a:t>
            </a:r>
            <a:r>
              <a:rPr sz="1100" spc="-5" dirty="0">
                <a:latin typeface="Times New Roman"/>
                <a:cs typeface="Times New Roman"/>
              </a:rPr>
              <a:t>regularly change your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password.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50619" y="1100327"/>
            <a:ext cx="5251704" cy="31196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09357" y="1158239"/>
            <a:ext cx="5080634" cy="29502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93482" y="1142364"/>
            <a:ext cx="5112385" cy="2981960"/>
          </a:xfrm>
          <a:custGeom>
            <a:avLst/>
            <a:gdLst/>
            <a:ahLst/>
            <a:cxnLst/>
            <a:rect l="l" t="t" r="r" b="b"/>
            <a:pathLst>
              <a:path w="5112385" h="2981960">
                <a:moveTo>
                  <a:pt x="0" y="2981960"/>
                </a:moveTo>
                <a:lnTo>
                  <a:pt x="5112384" y="2981960"/>
                </a:lnTo>
                <a:lnTo>
                  <a:pt x="5112384" y="0"/>
                </a:lnTo>
                <a:lnTo>
                  <a:pt x="0" y="0"/>
                </a:lnTo>
                <a:lnTo>
                  <a:pt x="0" y="2981960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pc="-30" dirty="0"/>
              <a:t>User</a:t>
            </a:r>
            <a:r>
              <a:rPr spc="-85" dirty="0"/>
              <a:t> </a:t>
            </a:r>
            <a:r>
              <a:rPr spc="-45" dirty="0"/>
              <a:t>Manual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pc="-20" dirty="0"/>
              <a:t>Release </a:t>
            </a:r>
            <a:r>
              <a:rPr spc="-35" dirty="0"/>
              <a:t>Date: </a:t>
            </a:r>
            <a:r>
              <a:rPr spc="-5" dirty="0"/>
              <a:t>26/03/18, </a:t>
            </a:r>
            <a:r>
              <a:rPr spc="-25" dirty="0"/>
              <a:t>Version:</a:t>
            </a:r>
            <a:r>
              <a:rPr spc="-95" dirty="0"/>
              <a:t> </a:t>
            </a:r>
            <a:r>
              <a:rPr spc="20" dirty="0"/>
              <a:t>1.2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pc="-20" dirty="0"/>
              <a:t>Page</a:t>
            </a:r>
            <a:r>
              <a:rPr spc="-75" dirty="0"/>
              <a:t> </a:t>
            </a:r>
            <a:fld id="{81D60167-4931-47E6-BA6A-407CBD079E47}" type="slidenum">
              <a:rPr spc="35" dirty="0"/>
              <a:t>41</a:t>
            </a:fld>
            <a:endParaRPr spc="35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6416" y="1396237"/>
            <a:ext cx="5770880" cy="0"/>
          </a:xfrm>
          <a:custGeom>
            <a:avLst/>
            <a:gdLst/>
            <a:ahLst/>
            <a:cxnLst/>
            <a:rect l="l" t="t" r="r" b="b"/>
            <a:pathLst>
              <a:path w="5770880">
                <a:moveTo>
                  <a:pt x="0" y="0"/>
                </a:moveTo>
                <a:lnTo>
                  <a:pt x="5770752" y="0"/>
                </a:lnTo>
              </a:path>
            </a:pathLst>
          </a:custGeom>
          <a:ln w="1828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02004" y="691232"/>
            <a:ext cx="5761990" cy="159377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0014" algn="ctr">
              <a:lnSpc>
                <a:spcPct val="100000"/>
              </a:lnSpc>
              <a:spcBef>
                <a:spcPts val="74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20"/>
              </a:spcBef>
              <a:tabLst>
                <a:tab pos="469265" algn="l"/>
              </a:tabLst>
            </a:pPr>
            <a:r>
              <a:rPr sz="1600" b="1" dirty="0">
                <a:solidFill>
                  <a:srgbClr val="1F487C"/>
                </a:solidFill>
                <a:latin typeface="Times New Roman"/>
                <a:cs typeface="Times New Roman"/>
              </a:rPr>
              <a:t>11.	</a:t>
            </a:r>
            <a:r>
              <a:rPr sz="1600" b="1" spc="-5" dirty="0">
                <a:solidFill>
                  <a:srgbClr val="1F487C"/>
                </a:solidFill>
                <a:latin typeface="Times New Roman"/>
                <a:cs typeface="Times New Roman"/>
              </a:rPr>
              <a:t>Registration</a:t>
            </a:r>
            <a:endParaRPr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200"/>
              </a:lnSpc>
            </a:pP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system provides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generate the e-Way </a:t>
            </a:r>
            <a:r>
              <a:rPr sz="1100" dirty="0">
                <a:latin typeface="Times New Roman"/>
                <a:cs typeface="Times New Roman"/>
              </a:rPr>
              <a:t>Bills </a:t>
            </a:r>
            <a:r>
              <a:rPr sz="1100" spc="-5" dirty="0">
                <a:latin typeface="Times New Roman"/>
                <a:cs typeface="Times New Roman"/>
              </a:rPr>
              <a:t>from different modes. There are other modes like SMS  </a:t>
            </a:r>
            <a:r>
              <a:rPr sz="1100" dirty="0">
                <a:latin typeface="Times New Roman"/>
                <a:cs typeface="Times New Roman"/>
              </a:rPr>
              <a:t>based, </a:t>
            </a:r>
            <a:r>
              <a:rPr sz="1100" spc="-5" dirty="0">
                <a:latin typeface="Times New Roman"/>
                <a:cs typeface="Times New Roman"/>
              </a:rPr>
              <a:t>android app </a:t>
            </a:r>
            <a:r>
              <a:rPr sz="1100" dirty="0">
                <a:latin typeface="Times New Roman"/>
                <a:cs typeface="Times New Roman"/>
              </a:rPr>
              <a:t>based, </a:t>
            </a:r>
            <a:r>
              <a:rPr sz="1100" spc="-5" dirty="0">
                <a:latin typeface="Times New Roman"/>
                <a:cs typeface="Times New Roman"/>
              </a:rPr>
              <a:t>API </a:t>
            </a:r>
            <a:r>
              <a:rPr sz="1100" dirty="0">
                <a:latin typeface="Times New Roman"/>
                <a:cs typeface="Times New Roman"/>
              </a:rPr>
              <a:t>based and </a:t>
            </a:r>
            <a:r>
              <a:rPr sz="1100" spc="-5" dirty="0">
                <a:latin typeface="Times New Roman"/>
                <a:cs typeface="Times New Roman"/>
              </a:rPr>
              <a:t>Suvidha </a:t>
            </a:r>
            <a:r>
              <a:rPr sz="1100" dirty="0">
                <a:latin typeface="Times New Roman"/>
                <a:cs typeface="Times New Roman"/>
              </a:rPr>
              <a:t>based. For </a:t>
            </a:r>
            <a:r>
              <a:rPr sz="1100" spc="-5" dirty="0">
                <a:latin typeface="Times New Roman"/>
                <a:cs typeface="Times New Roman"/>
              </a:rPr>
              <a:t>all these modes, the user needs to  register </a:t>
            </a:r>
            <a:r>
              <a:rPr sz="1100" dirty="0">
                <a:latin typeface="Times New Roman"/>
                <a:cs typeface="Times New Roman"/>
              </a:rPr>
              <a:t>on the </a:t>
            </a:r>
            <a:r>
              <a:rPr sz="1100" spc="-5" dirty="0">
                <a:latin typeface="Times New Roman"/>
                <a:cs typeface="Times New Roman"/>
              </a:rPr>
              <a:t>web based system with other details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these modes. The following </a:t>
            </a:r>
            <a:r>
              <a:rPr sz="1100" dirty="0">
                <a:latin typeface="Times New Roman"/>
                <a:cs typeface="Times New Roman"/>
              </a:rPr>
              <a:t>options </a:t>
            </a:r>
            <a:r>
              <a:rPr sz="1100" spc="-5" dirty="0">
                <a:latin typeface="Times New Roman"/>
                <a:cs typeface="Times New Roman"/>
              </a:rPr>
              <a:t>explain the  registration for these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modes.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2004" y="4591938"/>
            <a:ext cx="5760085" cy="9728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11.1 For</a:t>
            </a:r>
            <a:r>
              <a:rPr sz="1400" b="1" spc="75" dirty="0">
                <a:solidFill>
                  <a:srgbClr val="813C04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SMS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000"/>
              </a:lnSpc>
            </a:pP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have the registered mobile number which </a:t>
            </a:r>
            <a:r>
              <a:rPr sz="1100" dirty="0">
                <a:latin typeface="Times New Roman"/>
                <a:cs typeface="Times New Roman"/>
              </a:rPr>
              <a:t>he/she </a:t>
            </a:r>
            <a:r>
              <a:rPr sz="1100" spc="-5" dirty="0">
                <a:latin typeface="Times New Roman"/>
                <a:cs typeface="Times New Roman"/>
              </a:rPr>
              <a:t>used for registration </a:t>
            </a:r>
            <a:r>
              <a:rPr sz="1100" dirty="0">
                <a:latin typeface="Times New Roman"/>
                <a:cs typeface="Times New Roman"/>
              </a:rPr>
              <a:t>on the </a:t>
            </a:r>
            <a:r>
              <a:rPr sz="1100" spc="10" dirty="0">
                <a:latin typeface="Times New Roman"/>
                <a:cs typeface="Times New Roman"/>
              </a:rPr>
              <a:t>e- </a:t>
            </a:r>
            <a:r>
              <a:rPr sz="1100" dirty="0">
                <a:latin typeface="Times New Roman"/>
                <a:cs typeface="Times New Roman"/>
              </a:rPr>
              <a:t>Way Bill  portal. </a:t>
            </a:r>
            <a:r>
              <a:rPr sz="1100" spc="-5" dirty="0">
                <a:latin typeface="Times New Roman"/>
                <a:cs typeface="Times New Roman"/>
              </a:rPr>
              <a:t>Once user selects </a:t>
            </a:r>
            <a:r>
              <a:rPr sz="1100" dirty="0">
                <a:latin typeface="Times New Roman"/>
                <a:cs typeface="Times New Roman"/>
              </a:rPr>
              <a:t>option </a:t>
            </a:r>
            <a:r>
              <a:rPr sz="1100" spc="-5" dirty="0">
                <a:latin typeface="Times New Roman"/>
                <a:cs typeface="Times New Roman"/>
              </a:rPr>
              <a:t>‘for SMS’ under main </a:t>
            </a:r>
            <a:r>
              <a:rPr sz="1100" dirty="0">
                <a:latin typeface="Times New Roman"/>
                <a:cs typeface="Times New Roman"/>
              </a:rPr>
              <a:t>option </a:t>
            </a:r>
            <a:r>
              <a:rPr sz="1100" spc="-5" dirty="0">
                <a:latin typeface="Times New Roman"/>
                <a:cs typeface="Times New Roman"/>
              </a:rPr>
              <a:t>‘Registration’, following screen </a:t>
            </a:r>
            <a:r>
              <a:rPr sz="1100" dirty="0">
                <a:latin typeface="Times New Roman"/>
                <a:cs typeface="Times New Roman"/>
              </a:rPr>
              <a:t>is  </a:t>
            </a:r>
            <a:r>
              <a:rPr sz="1100" spc="-5" dirty="0">
                <a:latin typeface="Times New Roman"/>
                <a:cs typeface="Times New Roman"/>
              </a:rPr>
              <a:t>displayed.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5510" y="8969755"/>
            <a:ext cx="5760720" cy="5083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12700" marR="5080">
              <a:lnSpc>
                <a:spcPct val="110000"/>
              </a:lnSpc>
              <a:spcBef>
                <a:spcPts val="5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verify the </a:t>
            </a:r>
            <a:r>
              <a:rPr sz="1100" dirty="0">
                <a:latin typeface="Times New Roman"/>
                <a:cs typeface="Times New Roman"/>
              </a:rPr>
              <a:t>OTP </a:t>
            </a:r>
            <a:r>
              <a:rPr sz="1100" spc="-5" dirty="0">
                <a:latin typeface="Times New Roman"/>
                <a:cs typeface="Times New Roman"/>
              </a:rPr>
              <a:t>received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his/her registered mobile number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mail ID. </a:t>
            </a:r>
            <a:r>
              <a:rPr sz="1100" dirty="0">
                <a:latin typeface="Times New Roman"/>
                <a:cs typeface="Times New Roman"/>
              </a:rPr>
              <a:t>The  system </a:t>
            </a:r>
            <a:r>
              <a:rPr sz="1100" spc="-5" dirty="0">
                <a:latin typeface="Times New Roman"/>
                <a:cs typeface="Times New Roman"/>
              </a:rPr>
              <a:t>validates the OTP and directs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to the </a:t>
            </a:r>
            <a:r>
              <a:rPr sz="1100" spc="-5" dirty="0">
                <a:latin typeface="Times New Roman"/>
                <a:cs typeface="Times New Roman"/>
              </a:rPr>
              <a:t>following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screen.</a:t>
            </a:r>
          </a:p>
        </p:txBody>
      </p:sp>
      <p:sp>
        <p:nvSpPr>
          <p:cNvPr id="10" name="object 10"/>
          <p:cNvSpPr/>
          <p:nvPr/>
        </p:nvSpPr>
        <p:spPr>
          <a:xfrm>
            <a:off x="2750820" y="2651759"/>
            <a:ext cx="2060448" cy="16200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09494" y="2710560"/>
            <a:ext cx="1889125" cy="14490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93619" y="2694685"/>
            <a:ext cx="1920875" cy="1480820"/>
          </a:xfrm>
          <a:custGeom>
            <a:avLst/>
            <a:gdLst/>
            <a:ahLst/>
            <a:cxnLst/>
            <a:rect l="l" t="t" r="r" b="b"/>
            <a:pathLst>
              <a:path w="1920875" h="1480820">
                <a:moveTo>
                  <a:pt x="0" y="1480820"/>
                </a:moveTo>
                <a:lnTo>
                  <a:pt x="1920875" y="1480820"/>
                </a:lnTo>
                <a:lnTo>
                  <a:pt x="1920875" y="0"/>
                </a:lnTo>
                <a:lnTo>
                  <a:pt x="0" y="0"/>
                </a:lnTo>
                <a:lnTo>
                  <a:pt x="0" y="1480820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75588" y="5727191"/>
            <a:ext cx="5000244" cy="31805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33119" y="5784722"/>
            <a:ext cx="4830445" cy="301028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17244" y="5768847"/>
            <a:ext cx="4862195" cy="3042285"/>
          </a:xfrm>
          <a:custGeom>
            <a:avLst/>
            <a:gdLst/>
            <a:ahLst/>
            <a:cxnLst/>
            <a:rect l="l" t="t" r="r" b="b"/>
            <a:pathLst>
              <a:path w="4862195" h="3042284">
                <a:moveTo>
                  <a:pt x="0" y="3042031"/>
                </a:moveTo>
                <a:lnTo>
                  <a:pt x="4862195" y="3042031"/>
                </a:lnTo>
                <a:lnTo>
                  <a:pt x="4862195" y="0"/>
                </a:lnTo>
                <a:lnTo>
                  <a:pt x="0" y="0"/>
                </a:lnTo>
                <a:lnTo>
                  <a:pt x="0" y="3042031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02004" y="4485868"/>
            <a:ext cx="5758815" cy="10756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7620" algn="just">
              <a:lnSpc>
                <a:spcPct val="110500"/>
              </a:lnSpc>
              <a:spcBef>
                <a:spcPts val="90"/>
              </a:spcBef>
            </a:pPr>
            <a:r>
              <a:rPr sz="1100" dirty="0">
                <a:latin typeface="Times New Roman"/>
                <a:cs typeface="Times New Roman"/>
              </a:rPr>
              <a:t>Next, 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select the User </a:t>
            </a:r>
            <a:r>
              <a:rPr sz="1100" dirty="0">
                <a:latin typeface="Times New Roman"/>
                <a:cs typeface="Times New Roman"/>
              </a:rPr>
              <a:t>id </a:t>
            </a:r>
            <a:r>
              <a:rPr sz="1100" spc="-5" dirty="0">
                <a:latin typeface="Times New Roman"/>
                <a:cs typeface="Times New Roman"/>
              </a:rPr>
              <a:t>from </a:t>
            </a:r>
            <a:r>
              <a:rPr sz="1100" dirty="0">
                <a:latin typeface="Times New Roman"/>
                <a:cs typeface="Times New Roman"/>
              </a:rPr>
              <a:t>the drop </a:t>
            </a:r>
            <a:r>
              <a:rPr sz="1100" spc="-5" dirty="0">
                <a:latin typeface="Times New Roman"/>
                <a:cs typeface="Times New Roman"/>
              </a:rPr>
              <a:t>down menu,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mobile number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 selected user will </a:t>
            </a:r>
            <a:r>
              <a:rPr sz="1100" dirty="0">
                <a:latin typeface="Times New Roman"/>
                <a:cs typeface="Times New Roman"/>
              </a:rPr>
              <a:t>be auto populated by the </a:t>
            </a:r>
            <a:r>
              <a:rPr sz="1100" spc="-5" dirty="0">
                <a:latin typeface="Times New Roman"/>
                <a:cs typeface="Times New Roman"/>
              </a:rPr>
              <a:t>system. Once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gives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submit </a:t>
            </a:r>
            <a:r>
              <a:rPr sz="1100" dirty="0">
                <a:latin typeface="Times New Roman"/>
                <a:cs typeface="Times New Roman"/>
              </a:rPr>
              <a:t>request </a:t>
            </a:r>
            <a:r>
              <a:rPr sz="1100" spc="-5" dirty="0">
                <a:latin typeface="Times New Roman"/>
                <a:cs typeface="Times New Roman"/>
              </a:rPr>
              <a:t>the  particular user </a:t>
            </a:r>
            <a:r>
              <a:rPr sz="1100" dirty="0">
                <a:latin typeface="Times New Roman"/>
                <a:cs typeface="Times New Roman"/>
              </a:rPr>
              <a:t>can </a:t>
            </a:r>
            <a:r>
              <a:rPr sz="1100" spc="-5" dirty="0">
                <a:latin typeface="Times New Roman"/>
                <a:cs typeface="Times New Roman"/>
              </a:rPr>
              <a:t>generate </a:t>
            </a:r>
            <a:r>
              <a:rPr sz="1100" dirty="0">
                <a:latin typeface="Times New Roman"/>
                <a:cs typeface="Times New Roman"/>
              </a:rPr>
              <a:t>e-Way Bill </a:t>
            </a:r>
            <a:r>
              <a:rPr sz="1100" spc="-5" dirty="0">
                <a:latin typeface="Times New Roman"/>
                <a:cs typeface="Times New Roman"/>
              </a:rPr>
              <a:t>through </a:t>
            </a:r>
            <a:r>
              <a:rPr sz="1100" dirty="0">
                <a:latin typeface="Times New Roman"/>
                <a:cs typeface="Times New Roman"/>
              </a:rPr>
              <a:t>SMS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system.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000"/>
              </a:lnSpc>
              <a:spcBef>
                <a:spcPts val="994"/>
              </a:spcBef>
            </a:pPr>
            <a:r>
              <a:rPr sz="11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Note:</a:t>
            </a:r>
            <a:r>
              <a:rPr sz="1100" i="1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Please refer user manual </a:t>
            </a:r>
            <a:r>
              <a:rPr sz="1100" spc="5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SMS </a:t>
            </a:r>
            <a:r>
              <a:rPr sz="1100" dirty="0">
                <a:latin typeface="Times New Roman"/>
                <a:cs typeface="Times New Roman"/>
              </a:rPr>
              <a:t>system to </a:t>
            </a:r>
            <a:r>
              <a:rPr sz="1100" spc="-5" dirty="0">
                <a:latin typeface="Times New Roman"/>
                <a:cs typeface="Times New Roman"/>
              </a:rPr>
              <a:t>generate </a:t>
            </a:r>
            <a:r>
              <a:rPr sz="1100" dirty="0">
                <a:latin typeface="Times New Roman"/>
                <a:cs typeface="Times New Roman"/>
              </a:rPr>
              <a:t>e-Way Bill </a:t>
            </a:r>
            <a:r>
              <a:rPr sz="1100" spc="-5" dirty="0">
                <a:latin typeface="Times New Roman"/>
                <a:cs typeface="Times New Roman"/>
              </a:rPr>
              <a:t>through SMS. </a:t>
            </a:r>
            <a:r>
              <a:rPr sz="1100" dirty="0">
                <a:latin typeface="Times New Roman"/>
                <a:cs typeface="Times New Roman"/>
              </a:rPr>
              <a:t>A tax </a:t>
            </a:r>
            <a:r>
              <a:rPr sz="1100" spc="-5" dirty="0">
                <a:latin typeface="Times New Roman"/>
                <a:cs typeface="Times New Roman"/>
              </a:rPr>
              <a:t>payer </a:t>
            </a:r>
            <a:r>
              <a:rPr sz="1100" dirty="0">
                <a:latin typeface="Times New Roman"/>
                <a:cs typeface="Times New Roman"/>
              </a:rPr>
              <a:t>can  </a:t>
            </a:r>
            <a:r>
              <a:rPr sz="1100" spc="-5" dirty="0">
                <a:latin typeface="Times New Roman"/>
                <a:cs typeface="Times New Roman"/>
              </a:rPr>
              <a:t>register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maximum </a:t>
            </a:r>
            <a:r>
              <a:rPr sz="1100" dirty="0">
                <a:latin typeface="Times New Roman"/>
                <a:cs typeface="Times New Roman"/>
              </a:rPr>
              <a:t>of 2 </a:t>
            </a:r>
            <a:r>
              <a:rPr sz="1100" spc="-5" dirty="0">
                <a:latin typeface="Times New Roman"/>
                <a:cs typeface="Times New Roman"/>
              </a:rPr>
              <a:t>mobile numbers </a:t>
            </a:r>
            <a:r>
              <a:rPr sz="1100" dirty="0">
                <a:latin typeface="Times New Roman"/>
                <a:cs typeface="Times New Roman"/>
              </a:rPr>
              <a:t>for the </a:t>
            </a:r>
            <a:r>
              <a:rPr sz="1100" spc="-5" dirty="0">
                <a:latin typeface="Times New Roman"/>
                <a:cs typeface="Times New Roman"/>
              </a:rPr>
              <a:t>m-Way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purpose.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2004" y="6015608"/>
            <a:ext cx="5758815" cy="1101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11.2 For</a:t>
            </a:r>
            <a:r>
              <a:rPr sz="1400" b="1" spc="80" dirty="0">
                <a:solidFill>
                  <a:srgbClr val="813C04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Android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5080">
              <a:lnSpc>
                <a:spcPct val="110000"/>
              </a:lnSpc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system enables </a:t>
            </a:r>
            <a:r>
              <a:rPr sz="1100" spc="-5" dirty="0">
                <a:latin typeface="Times New Roman"/>
                <a:cs typeface="Times New Roman"/>
              </a:rPr>
              <a:t>the user to generate </a:t>
            </a:r>
            <a:r>
              <a:rPr sz="1100" dirty="0">
                <a:latin typeface="Times New Roman"/>
                <a:cs typeface="Times New Roman"/>
              </a:rPr>
              <a:t>an e </a:t>
            </a:r>
            <a:r>
              <a:rPr sz="1100" spc="-5" dirty="0">
                <a:latin typeface="Times New Roman"/>
                <a:cs typeface="Times New Roman"/>
              </a:rPr>
              <a:t>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through </a:t>
            </a:r>
            <a:r>
              <a:rPr sz="1100" dirty="0">
                <a:latin typeface="Times New Roman"/>
                <a:cs typeface="Times New Roman"/>
              </a:rPr>
              <a:t>android </a:t>
            </a:r>
            <a:r>
              <a:rPr sz="1100" spc="-5" dirty="0">
                <a:latin typeface="Times New Roman"/>
                <a:cs typeface="Times New Roman"/>
              </a:rPr>
              <a:t>application as  </a:t>
            </a:r>
            <a:r>
              <a:rPr sz="1100" dirty="0">
                <a:latin typeface="Times New Roman"/>
                <a:cs typeface="Times New Roman"/>
              </a:rPr>
              <a:t>well.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9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00" spc="-5" dirty="0">
                <a:latin typeface="Times New Roman"/>
                <a:cs typeface="Times New Roman"/>
              </a:rPr>
              <a:t>Once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user selects ‘For Android’ under </a:t>
            </a:r>
            <a:r>
              <a:rPr sz="1100" dirty="0">
                <a:latin typeface="Times New Roman"/>
                <a:cs typeface="Times New Roman"/>
              </a:rPr>
              <a:t>the option </a:t>
            </a:r>
            <a:r>
              <a:rPr sz="1100" spc="-5" dirty="0">
                <a:latin typeface="Times New Roman"/>
                <a:cs typeface="Times New Roman"/>
              </a:rPr>
              <a:t>‘Registration’,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following screen </a:t>
            </a:r>
            <a:r>
              <a:rPr sz="1100" dirty="0">
                <a:latin typeface="Times New Roman"/>
                <a:cs typeface="Times New Roman"/>
              </a:rPr>
              <a:t>is</a:t>
            </a:r>
            <a:r>
              <a:rPr sz="1100" spc="-5" dirty="0">
                <a:latin typeface="Times New Roman"/>
                <a:cs typeface="Times New Roman"/>
              </a:rPr>
              <a:t> shown.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99388" y="1100327"/>
            <a:ext cx="5163312" cy="26624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56982" y="1158239"/>
            <a:ext cx="4994021" cy="2492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41107" y="1142364"/>
            <a:ext cx="5026025" cy="2524125"/>
          </a:xfrm>
          <a:custGeom>
            <a:avLst/>
            <a:gdLst/>
            <a:ahLst/>
            <a:cxnLst/>
            <a:rect l="l" t="t" r="r" b="b"/>
            <a:pathLst>
              <a:path w="5026025" h="2524125">
                <a:moveTo>
                  <a:pt x="0" y="2524125"/>
                </a:moveTo>
                <a:lnTo>
                  <a:pt x="5025771" y="2524125"/>
                </a:lnTo>
                <a:lnTo>
                  <a:pt x="5025771" y="0"/>
                </a:lnTo>
                <a:lnTo>
                  <a:pt x="0" y="0"/>
                </a:lnTo>
                <a:lnTo>
                  <a:pt x="0" y="2524125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6275" y="1100327"/>
            <a:ext cx="4663440" cy="32400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04569" y="1158239"/>
            <a:ext cx="4492625" cy="30707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88694" y="1142364"/>
            <a:ext cx="4524375" cy="3102610"/>
          </a:xfrm>
          <a:custGeom>
            <a:avLst/>
            <a:gdLst/>
            <a:ahLst/>
            <a:cxnLst/>
            <a:rect l="l" t="t" r="r" b="b"/>
            <a:pathLst>
              <a:path w="4524375" h="3102610">
                <a:moveTo>
                  <a:pt x="0" y="3102483"/>
                </a:moveTo>
                <a:lnTo>
                  <a:pt x="4524375" y="3102483"/>
                </a:lnTo>
                <a:lnTo>
                  <a:pt x="4524375" y="0"/>
                </a:lnTo>
                <a:lnTo>
                  <a:pt x="0" y="0"/>
                </a:lnTo>
                <a:lnTo>
                  <a:pt x="0" y="3102483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02004" y="5436489"/>
            <a:ext cx="5760085" cy="7441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0300"/>
              </a:lnSpc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select the concern user from </a:t>
            </a:r>
            <a:r>
              <a:rPr sz="1100" dirty="0">
                <a:latin typeface="Times New Roman"/>
                <a:cs typeface="Times New Roman"/>
              </a:rPr>
              <a:t>the drop </a:t>
            </a:r>
            <a:r>
              <a:rPr sz="1100" spc="-5" dirty="0">
                <a:latin typeface="Times New Roman"/>
                <a:cs typeface="Times New Roman"/>
              </a:rPr>
              <a:t>down menu, name and place </a:t>
            </a:r>
            <a:r>
              <a:rPr sz="1100" spc="-10" dirty="0">
                <a:latin typeface="Times New Roman"/>
                <a:cs typeface="Times New Roman"/>
              </a:rPr>
              <a:t>will be </a:t>
            </a:r>
            <a:r>
              <a:rPr sz="1100" spc="-5" dirty="0">
                <a:latin typeface="Times New Roman"/>
                <a:cs typeface="Times New Roman"/>
              </a:rPr>
              <a:t>auto  </a:t>
            </a:r>
            <a:r>
              <a:rPr sz="1100" dirty="0">
                <a:latin typeface="Times New Roman"/>
                <a:cs typeface="Times New Roman"/>
              </a:rPr>
              <a:t>populated by the </a:t>
            </a:r>
            <a:r>
              <a:rPr sz="1100" spc="-5" dirty="0">
                <a:latin typeface="Times New Roman"/>
                <a:cs typeface="Times New Roman"/>
              </a:rPr>
              <a:t>system. </a:t>
            </a:r>
            <a:r>
              <a:rPr sz="1100" dirty="0">
                <a:latin typeface="Times New Roman"/>
                <a:cs typeface="Times New Roman"/>
              </a:rPr>
              <a:t>The user </a:t>
            </a:r>
            <a:r>
              <a:rPr sz="1100" spc="-5" dirty="0">
                <a:latin typeface="Times New Roman"/>
                <a:cs typeface="Times New Roman"/>
              </a:rPr>
              <a:t>shall enable the </a:t>
            </a:r>
            <a:r>
              <a:rPr sz="1100" dirty="0">
                <a:latin typeface="Times New Roman"/>
                <a:cs typeface="Times New Roman"/>
              </a:rPr>
              <a:t>concern </a:t>
            </a:r>
            <a:r>
              <a:rPr sz="1100" spc="-5" dirty="0">
                <a:latin typeface="Times New Roman"/>
                <a:cs typeface="Times New Roman"/>
              </a:rPr>
              <a:t>user with </a:t>
            </a:r>
            <a:r>
              <a:rPr sz="1100" dirty="0">
                <a:latin typeface="Times New Roman"/>
                <a:cs typeface="Times New Roman"/>
              </a:rPr>
              <a:t>android </a:t>
            </a:r>
            <a:r>
              <a:rPr sz="1100" spc="-5" dirty="0">
                <a:latin typeface="Times New Roman"/>
                <a:cs typeface="Times New Roman"/>
              </a:rPr>
              <a:t>app, </a:t>
            </a:r>
            <a:r>
              <a:rPr sz="1100" dirty="0">
                <a:latin typeface="Times New Roman"/>
                <a:cs typeface="Times New Roman"/>
              </a:rPr>
              <a:t>needs to </a:t>
            </a:r>
            <a:r>
              <a:rPr sz="1100" spc="-5" dirty="0">
                <a:latin typeface="Times New Roman"/>
                <a:cs typeface="Times New Roman"/>
              </a:rPr>
              <a:t>enter the  IMIE Number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concern user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save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details </a:t>
            </a:r>
            <a:r>
              <a:rPr sz="1100" dirty="0">
                <a:latin typeface="Times New Roman"/>
                <a:cs typeface="Times New Roman"/>
              </a:rPr>
              <a:t>in the e-Way Bill </a:t>
            </a:r>
            <a:r>
              <a:rPr sz="1100" spc="-5" dirty="0">
                <a:latin typeface="Times New Roman"/>
                <a:cs typeface="Times New Roman"/>
              </a:rPr>
              <a:t>system. Once saved </a:t>
            </a:r>
            <a:r>
              <a:rPr sz="1100" dirty="0">
                <a:latin typeface="Times New Roman"/>
                <a:cs typeface="Times New Roman"/>
              </a:rPr>
              <a:t>the  concerned </a:t>
            </a:r>
            <a:r>
              <a:rPr sz="1100" spc="-5" dirty="0">
                <a:latin typeface="Times New Roman"/>
                <a:cs typeface="Times New Roman"/>
              </a:rPr>
              <a:t>user will </a:t>
            </a:r>
            <a:r>
              <a:rPr sz="1100" spc="-1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able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generate </a:t>
            </a:r>
            <a:r>
              <a:rPr sz="1100" dirty="0">
                <a:latin typeface="Times New Roman"/>
                <a:cs typeface="Times New Roman"/>
              </a:rPr>
              <a:t>e-Way Bill </a:t>
            </a:r>
            <a:r>
              <a:rPr sz="1100" spc="-5" dirty="0">
                <a:latin typeface="Times New Roman"/>
                <a:cs typeface="Times New Roman"/>
              </a:rPr>
              <a:t>through </a:t>
            </a:r>
            <a:r>
              <a:rPr sz="1100" dirty="0">
                <a:latin typeface="Times New Roman"/>
                <a:cs typeface="Times New Roman"/>
              </a:rPr>
              <a:t>android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applications.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381633" y="1158239"/>
            <a:ext cx="4735322" cy="40366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65758" y="1142364"/>
            <a:ext cx="4767580" cy="4068445"/>
          </a:xfrm>
          <a:custGeom>
            <a:avLst/>
            <a:gdLst/>
            <a:ahLst/>
            <a:cxnLst/>
            <a:rect l="l" t="t" r="r" b="b"/>
            <a:pathLst>
              <a:path w="4767580" h="4068445">
                <a:moveTo>
                  <a:pt x="0" y="4068445"/>
                </a:moveTo>
                <a:lnTo>
                  <a:pt x="4767072" y="4068445"/>
                </a:lnTo>
                <a:lnTo>
                  <a:pt x="4767072" y="0"/>
                </a:lnTo>
                <a:lnTo>
                  <a:pt x="0" y="0"/>
                </a:lnTo>
                <a:lnTo>
                  <a:pt x="0" y="4068445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6416" y="1396237"/>
            <a:ext cx="5770880" cy="0"/>
          </a:xfrm>
          <a:custGeom>
            <a:avLst/>
            <a:gdLst/>
            <a:ahLst/>
            <a:cxnLst/>
            <a:rect l="l" t="t" r="r" b="b"/>
            <a:pathLst>
              <a:path w="5770880">
                <a:moveTo>
                  <a:pt x="0" y="0"/>
                </a:moveTo>
                <a:lnTo>
                  <a:pt x="5770752" y="0"/>
                </a:lnTo>
              </a:path>
            </a:pathLst>
          </a:custGeom>
          <a:ln w="1828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02004" y="1057401"/>
            <a:ext cx="3072765" cy="668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1F487C"/>
                </a:solidFill>
                <a:latin typeface="Times New Roman"/>
                <a:cs typeface="Times New Roman"/>
              </a:rPr>
              <a:t>12.</a:t>
            </a:r>
            <a:r>
              <a:rPr sz="1600" b="1" spc="6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Times New Roman"/>
                <a:cs typeface="Times New Roman"/>
              </a:rPr>
              <a:t>Update</a:t>
            </a:r>
            <a:endParaRPr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latin typeface="Times New Roman"/>
                <a:cs typeface="Times New Roman"/>
              </a:rPr>
              <a:t>Following options are available </a:t>
            </a:r>
            <a:r>
              <a:rPr sz="1100" spc="-5" dirty="0">
                <a:latin typeface="Times New Roman"/>
                <a:cs typeface="Times New Roman"/>
              </a:rPr>
              <a:t>under Update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module.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2004" y="3586098"/>
            <a:ext cx="5760720" cy="1780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12.1 For</a:t>
            </a:r>
            <a:r>
              <a:rPr sz="1400" b="1" spc="75" dirty="0">
                <a:solidFill>
                  <a:srgbClr val="813C04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Transporter/Taxpayer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6350" algn="just">
              <a:lnSpc>
                <a:spcPct val="110000"/>
              </a:lnSpc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system </a:t>
            </a:r>
            <a:r>
              <a:rPr sz="1100" spc="-5" dirty="0">
                <a:latin typeface="Times New Roman"/>
                <a:cs typeface="Times New Roman"/>
              </a:rPr>
              <a:t>allows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generate an </a:t>
            </a:r>
            <a:r>
              <a:rPr sz="1100" dirty="0">
                <a:latin typeface="Times New Roman"/>
                <a:cs typeface="Times New Roman"/>
              </a:rPr>
              <a:t>e-way bill </a:t>
            </a:r>
            <a:r>
              <a:rPr sz="1100" spc="-5" dirty="0">
                <a:latin typeface="Times New Roman"/>
                <a:cs typeface="Times New Roman"/>
              </a:rPr>
              <a:t>for other parties </a:t>
            </a:r>
            <a:r>
              <a:rPr sz="1100" dirty="0">
                <a:latin typeface="Times New Roman"/>
                <a:cs typeface="Times New Roman"/>
              </a:rPr>
              <a:t>as a  </a:t>
            </a:r>
            <a:r>
              <a:rPr sz="1100" spc="-5" dirty="0">
                <a:latin typeface="Times New Roman"/>
                <a:cs typeface="Times New Roman"/>
              </a:rPr>
              <a:t>Transporter/Taxpayer. By </a:t>
            </a:r>
            <a:r>
              <a:rPr sz="1100" dirty="0">
                <a:latin typeface="Times New Roman"/>
                <a:cs typeface="Times New Roman"/>
              </a:rPr>
              <a:t>using </a:t>
            </a:r>
            <a:r>
              <a:rPr sz="1100" spc="-5" dirty="0">
                <a:latin typeface="Times New Roman"/>
                <a:cs typeface="Times New Roman"/>
              </a:rPr>
              <a:t>this </a:t>
            </a:r>
            <a:r>
              <a:rPr sz="1100" dirty="0">
                <a:latin typeface="Times New Roman"/>
                <a:cs typeface="Times New Roman"/>
              </a:rPr>
              <a:t>option a </a:t>
            </a:r>
            <a:r>
              <a:rPr sz="1100" spc="-5" dirty="0">
                <a:latin typeface="Times New Roman"/>
                <a:cs typeface="Times New Roman"/>
              </a:rPr>
              <a:t>user can change himself into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Transporter/Taxpayer,  which enables him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generate 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for other parties.</a:t>
            </a:r>
            <a:endParaRPr sz="1100" dirty="0">
              <a:latin typeface="Times New Roman"/>
              <a:cs typeface="Times New Roman"/>
            </a:endParaRPr>
          </a:p>
          <a:p>
            <a:pPr marL="12700" marR="5080">
              <a:lnSpc>
                <a:spcPct val="110200"/>
              </a:lnSpc>
              <a:spcBef>
                <a:spcPts val="1005"/>
              </a:spcBef>
            </a:pPr>
            <a:r>
              <a:rPr sz="1100" dirty="0">
                <a:latin typeface="Times New Roman"/>
                <a:cs typeface="Times New Roman"/>
              </a:rPr>
              <a:t>A user </a:t>
            </a:r>
            <a:r>
              <a:rPr sz="1100" spc="-5" dirty="0">
                <a:latin typeface="Times New Roman"/>
                <a:cs typeface="Times New Roman"/>
              </a:rPr>
              <a:t>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select ‘For Transporter/Taxpayer ‘under </a:t>
            </a:r>
            <a:r>
              <a:rPr sz="1100" dirty="0">
                <a:latin typeface="Times New Roman"/>
                <a:cs typeface="Times New Roman"/>
              </a:rPr>
              <a:t>the option </a:t>
            </a:r>
            <a:r>
              <a:rPr sz="1100" spc="-5" dirty="0">
                <a:latin typeface="Times New Roman"/>
                <a:cs typeface="Times New Roman"/>
              </a:rPr>
              <a:t>‘registration’. Any time, the user  </a:t>
            </a:r>
            <a:r>
              <a:rPr sz="1100" dirty="0">
                <a:latin typeface="Times New Roman"/>
                <a:cs typeface="Times New Roman"/>
              </a:rPr>
              <a:t>can </a:t>
            </a:r>
            <a:r>
              <a:rPr sz="1100" spc="-5" dirty="0">
                <a:latin typeface="Times New Roman"/>
                <a:cs typeface="Times New Roman"/>
              </a:rPr>
              <a:t>change between </a:t>
            </a:r>
            <a:r>
              <a:rPr sz="1100" dirty="0">
                <a:latin typeface="Times New Roman"/>
                <a:cs typeface="Times New Roman"/>
              </a:rPr>
              <a:t>tax </a:t>
            </a:r>
            <a:r>
              <a:rPr sz="1100" spc="-10" dirty="0">
                <a:latin typeface="Times New Roman"/>
                <a:cs typeface="Times New Roman"/>
              </a:rPr>
              <a:t>payer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transporter.</a:t>
            </a: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95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following </a:t>
            </a:r>
            <a:r>
              <a:rPr sz="1100" dirty="0">
                <a:latin typeface="Times New Roman"/>
                <a:cs typeface="Times New Roman"/>
              </a:rPr>
              <a:t>screen </a:t>
            </a:r>
            <a:r>
              <a:rPr sz="1100" spc="-10" dirty="0">
                <a:latin typeface="Times New Roman"/>
                <a:cs typeface="Times New Roman"/>
              </a:rPr>
              <a:t>will be </a:t>
            </a:r>
            <a:r>
              <a:rPr sz="1100" dirty="0">
                <a:latin typeface="Times New Roman"/>
                <a:cs typeface="Times New Roman"/>
              </a:rPr>
              <a:t>displayed: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28370" y="8497442"/>
            <a:ext cx="5758180" cy="1012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L="12700" marR="5080">
              <a:lnSpc>
                <a:spcPct val="110000"/>
              </a:lnSpc>
            </a:pPr>
            <a:r>
              <a:rPr sz="1100" dirty="0">
                <a:latin typeface="Times New Roman"/>
                <a:cs typeface="Times New Roman"/>
              </a:rPr>
              <a:t>Here </a:t>
            </a:r>
            <a:r>
              <a:rPr sz="1100" spc="-5" dirty="0">
                <a:latin typeface="Times New Roman"/>
                <a:cs typeface="Times New Roman"/>
              </a:rPr>
              <a:t>the 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‘verify OTP’ </a:t>
            </a:r>
            <a:r>
              <a:rPr sz="1100" dirty="0">
                <a:latin typeface="Times New Roman"/>
                <a:cs typeface="Times New Roman"/>
              </a:rPr>
              <a:t>by </a:t>
            </a:r>
            <a:r>
              <a:rPr sz="1100" spc="-5" dirty="0">
                <a:latin typeface="Times New Roman"/>
                <a:cs typeface="Times New Roman"/>
              </a:rPr>
              <a:t>entering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OTP received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his registered mobile number </a:t>
            </a:r>
            <a:r>
              <a:rPr sz="1100" dirty="0">
                <a:latin typeface="Times New Roman"/>
                <a:cs typeface="Times New Roman"/>
              </a:rPr>
              <a:t>and  </a:t>
            </a:r>
            <a:r>
              <a:rPr sz="1100" spc="-5" dirty="0">
                <a:latin typeface="Times New Roman"/>
                <a:cs typeface="Times New Roman"/>
              </a:rPr>
              <a:t>mail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ID.</a:t>
            </a:r>
            <a:endParaRPr sz="1100" dirty="0">
              <a:latin typeface="Times New Roman"/>
              <a:cs typeface="Times New Roman"/>
            </a:endParaRPr>
          </a:p>
          <a:p>
            <a:pPr marL="12700" marR="5080">
              <a:lnSpc>
                <a:spcPct val="110900"/>
              </a:lnSpc>
              <a:spcBef>
                <a:spcPts val="985"/>
              </a:spcBef>
            </a:pPr>
            <a:r>
              <a:rPr sz="1100" spc="-5" dirty="0">
                <a:latin typeface="Times New Roman"/>
                <a:cs typeface="Times New Roman"/>
              </a:rPr>
              <a:t>Once,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OTP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verified the </a:t>
            </a:r>
            <a:r>
              <a:rPr sz="1100" dirty="0">
                <a:latin typeface="Times New Roman"/>
                <a:cs typeface="Times New Roman"/>
              </a:rPr>
              <a:t>system </a:t>
            </a:r>
            <a:r>
              <a:rPr sz="1100" spc="-5" dirty="0">
                <a:latin typeface="Times New Roman"/>
                <a:cs typeface="Times New Roman"/>
              </a:rPr>
              <a:t>asks the user, whether he/she wants to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registered transporter  </a:t>
            </a:r>
            <a:r>
              <a:rPr sz="1100" dirty="0">
                <a:latin typeface="Times New Roman"/>
                <a:cs typeface="Times New Roman"/>
              </a:rPr>
              <a:t>so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that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he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can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generate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e-way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for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his</a:t>
            </a:r>
            <a:r>
              <a:rPr sz="1100" spc="1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clients.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user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can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check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yes</a:t>
            </a:r>
            <a:r>
              <a:rPr sz="1100" spc="1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box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do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same,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741676" y="1888235"/>
            <a:ext cx="2075688" cy="9723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99969" y="1946147"/>
            <a:ext cx="1905634" cy="8020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84094" y="1930272"/>
            <a:ext cx="1937385" cy="833755"/>
          </a:xfrm>
          <a:custGeom>
            <a:avLst/>
            <a:gdLst/>
            <a:ahLst/>
            <a:cxnLst/>
            <a:rect l="l" t="t" r="r" b="b"/>
            <a:pathLst>
              <a:path w="1937385" h="833755">
                <a:moveTo>
                  <a:pt x="0" y="833754"/>
                </a:moveTo>
                <a:lnTo>
                  <a:pt x="1937384" y="833754"/>
                </a:lnTo>
                <a:lnTo>
                  <a:pt x="1937384" y="0"/>
                </a:lnTo>
                <a:lnTo>
                  <a:pt x="0" y="0"/>
                </a:lnTo>
                <a:lnTo>
                  <a:pt x="0" y="833754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60932" y="5527547"/>
            <a:ext cx="4837176" cy="30266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18844" y="5585967"/>
            <a:ext cx="4666614" cy="28555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02969" y="5570092"/>
            <a:ext cx="4698365" cy="2887345"/>
          </a:xfrm>
          <a:custGeom>
            <a:avLst/>
            <a:gdLst/>
            <a:ahLst/>
            <a:cxnLst/>
            <a:rect l="l" t="t" r="r" b="b"/>
            <a:pathLst>
              <a:path w="4698365" h="2887345">
                <a:moveTo>
                  <a:pt x="0" y="2887345"/>
                </a:moveTo>
                <a:lnTo>
                  <a:pt x="4698364" y="2887345"/>
                </a:lnTo>
                <a:lnTo>
                  <a:pt x="4698364" y="0"/>
                </a:lnTo>
                <a:lnTo>
                  <a:pt x="0" y="0"/>
                </a:lnTo>
                <a:lnTo>
                  <a:pt x="0" y="2887345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96416" y="1231900"/>
            <a:ext cx="5755005" cy="662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586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12700" marR="5080">
              <a:lnSpc>
                <a:spcPct val="110000"/>
              </a:lnSpc>
              <a:spcBef>
                <a:spcPts val="785"/>
              </a:spcBef>
            </a:pPr>
            <a:r>
              <a:rPr sz="1100" dirty="0">
                <a:latin typeface="Times New Roman"/>
                <a:cs typeface="Times New Roman"/>
              </a:rPr>
              <a:t>again </a:t>
            </a:r>
            <a:r>
              <a:rPr sz="1100" spc="-5" dirty="0">
                <a:latin typeface="Times New Roman"/>
                <a:cs typeface="Times New Roman"/>
              </a:rPr>
              <a:t>if the user wants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10" dirty="0">
                <a:latin typeface="Times New Roman"/>
                <a:cs typeface="Times New Roman"/>
              </a:rPr>
              <a:t>be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registered tax payer can </a:t>
            </a:r>
            <a:r>
              <a:rPr sz="1100" dirty="0">
                <a:latin typeface="Times New Roman"/>
                <a:cs typeface="Times New Roman"/>
              </a:rPr>
              <a:t>check </a:t>
            </a:r>
            <a:r>
              <a:rPr sz="1100" spc="-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no </a:t>
            </a:r>
            <a:r>
              <a:rPr sz="1100" spc="-5" dirty="0">
                <a:latin typeface="Times New Roman"/>
                <a:cs typeface="Times New Roman"/>
              </a:rPr>
              <a:t>box and can save the details </a:t>
            </a:r>
            <a:r>
              <a:rPr sz="1100" dirty="0">
                <a:latin typeface="Times New Roman"/>
                <a:cs typeface="Times New Roman"/>
              </a:rPr>
              <a:t>by  </a:t>
            </a:r>
            <a:r>
              <a:rPr sz="1100" spc="-5" dirty="0">
                <a:latin typeface="Times New Roman"/>
                <a:cs typeface="Times New Roman"/>
              </a:rPr>
              <a:t>clicking </a:t>
            </a:r>
            <a:r>
              <a:rPr sz="1100" dirty="0">
                <a:latin typeface="Times New Roman"/>
                <a:cs typeface="Times New Roman"/>
              </a:rPr>
              <a:t>on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‘Save’.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74394" y="2603500"/>
            <a:ext cx="4726939" cy="22941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004" y="772159"/>
            <a:ext cx="5617845" cy="1280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586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12.2 My </a:t>
            </a: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GSTIN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from Common </a:t>
            </a: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Portal</a:t>
            </a:r>
            <a:r>
              <a:rPr sz="1400" b="1" spc="75" dirty="0">
                <a:solidFill>
                  <a:srgbClr val="813C04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(CP)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 marR="5080">
              <a:lnSpc>
                <a:spcPct val="110500"/>
              </a:lnSpc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system </a:t>
            </a:r>
            <a:r>
              <a:rPr sz="1100" spc="-5" dirty="0">
                <a:latin typeface="Times New Roman"/>
                <a:cs typeface="Times New Roman"/>
              </a:rPr>
              <a:t>allows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user to </a:t>
            </a:r>
            <a:r>
              <a:rPr sz="1100" dirty="0">
                <a:latin typeface="Times New Roman"/>
                <a:cs typeface="Times New Roman"/>
              </a:rPr>
              <a:t>update </a:t>
            </a:r>
            <a:r>
              <a:rPr sz="1100" spc="-5" dirty="0">
                <a:latin typeface="Times New Roman"/>
                <a:cs typeface="Times New Roman"/>
              </a:rPr>
              <a:t>their business details from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common </a:t>
            </a:r>
            <a:r>
              <a:rPr sz="1100" dirty="0">
                <a:latin typeface="Times New Roman"/>
                <a:cs typeface="Times New Roman"/>
              </a:rPr>
              <a:t>portal. </a:t>
            </a:r>
            <a:r>
              <a:rPr sz="1100" spc="-5" dirty="0">
                <a:latin typeface="Times New Roman"/>
                <a:cs typeface="Times New Roman"/>
              </a:rPr>
              <a:t>Once  </a:t>
            </a:r>
            <a:r>
              <a:rPr sz="1100" dirty="0">
                <a:latin typeface="Times New Roman"/>
                <a:cs typeface="Times New Roman"/>
              </a:rPr>
              <a:t>updated </a:t>
            </a:r>
            <a:r>
              <a:rPr sz="1100" spc="-5" dirty="0">
                <a:latin typeface="Times New Roman"/>
                <a:cs typeface="Times New Roman"/>
              </a:rPr>
              <a:t>successfully, </a:t>
            </a:r>
            <a:r>
              <a:rPr sz="1100" dirty="0">
                <a:latin typeface="Times New Roman"/>
                <a:cs typeface="Times New Roman"/>
              </a:rPr>
              <a:t>these </a:t>
            </a:r>
            <a:r>
              <a:rPr sz="1100" spc="-5" dirty="0">
                <a:latin typeface="Times New Roman"/>
                <a:cs typeface="Times New Roman"/>
              </a:rPr>
              <a:t>details can </a:t>
            </a:r>
            <a:r>
              <a:rPr sz="1100" dirty="0">
                <a:latin typeface="Times New Roman"/>
                <a:cs typeface="Times New Roman"/>
              </a:rPr>
              <a:t>be auto </a:t>
            </a:r>
            <a:r>
              <a:rPr sz="1100" spc="-5" dirty="0">
                <a:latin typeface="Times New Roman"/>
                <a:cs typeface="Times New Roman"/>
              </a:rPr>
              <a:t>populated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various </a:t>
            </a:r>
            <a:r>
              <a:rPr sz="1100" dirty="0">
                <a:latin typeface="Times New Roman"/>
                <a:cs typeface="Times New Roman"/>
              </a:rPr>
              <a:t>e-Way bill </a:t>
            </a:r>
            <a:r>
              <a:rPr sz="1100" spc="-5" dirty="0">
                <a:latin typeface="Times New Roman"/>
                <a:cs typeface="Times New Roman"/>
              </a:rPr>
              <a:t>modules based </a:t>
            </a:r>
            <a:r>
              <a:rPr sz="1100" dirty="0">
                <a:latin typeface="Times New Roman"/>
                <a:cs typeface="Times New Roman"/>
              </a:rPr>
              <a:t>on  </a:t>
            </a:r>
            <a:r>
              <a:rPr sz="1100" spc="-5" dirty="0">
                <a:latin typeface="Times New Roman"/>
                <a:cs typeface="Times New Roman"/>
              </a:rPr>
              <a:t>GSTIN </a:t>
            </a:r>
            <a:r>
              <a:rPr sz="1100" dirty="0">
                <a:latin typeface="Times New Roman"/>
                <a:cs typeface="Times New Roman"/>
              </a:rPr>
              <a:t>as and when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required.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64489" y="3746500"/>
            <a:ext cx="4554220" cy="39066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6416" y="1708657"/>
            <a:ext cx="5770880" cy="0"/>
          </a:xfrm>
          <a:custGeom>
            <a:avLst/>
            <a:gdLst/>
            <a:ahLst/>
            <a:cxnLst/>
            <a:rect l="l" t="t" r="r" b="b"/>
            <a:pathLst>
              <a:path w="5770880">
                <a:moveTo>
                  <a:pt x="0" y="0"/>
                </a:moveTo>
                <a:lnTo>
                  <a:pt x="5770752" y="0"/>
                </a:lnTo>
              </a:path>
            </a:pathLst>
          </a:custGeom>
          <a:ln w="1828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02004" y="1369822"/>
            <a:ext cx="5760085" cy="1036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1F487C"/>
                </a:solidFill>
                <a:latin typeface="Times New Roman"/>
                <a:cs typeface="Times New Roman"/>
              </a:rPr>
              <a:t>13.</a:t>
            </a:r>
            <a:r>
              <a:rPr sz="1600" b="1" spc="6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Times New Roman"/>
                <a:cs typeface="Times New Roman"/>
              </a:rPr>
              <a:t>Grievance</a:t>
            </a:r>
            <a:endParaRPr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000"/>
              </a:lnSpc>
            </a:pPr>
            <a:r>
              <a:rPr sz="1100" dirty="0">
                <a:latin typeface="Times New Roman"/>
                <a:cs typeface="Times New Roman"/>
              </a:rPr>
              <a:t>The system allows a </a:t>
            </a:r>
            <a:r>
              <a:rPr sz="1100" spc="-5" dirty="0">
                <a:latin typeface="Times New Roman"/>
                <a:cs typeface="Times New Roman"/>
              </a:rPr>
              <a:t>provision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Transporter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fill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information for cases </a:t>
            </a:r>
            <a:r>
              <a:rPr sz="1100" spc="5" dirty="0">
                <a:latin typeface="Times New Roman"/>
                <a:cs typeface="Times New Roman"/>
              </a:rPr>
              <a:t>where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vehicle has  </a:t>
            </a:r>
            <a:r>
              <a:rPr sz="1100" dirty="0">
                <a:latin typeface="Times New Roman"/>
                <a:cs typeface="Times New Roman"/>
              </a:rPr>
              <a:t>been </a:t>
            </a:r>
            <a:r>
              <a:rPr sz="1100" spc="-5" dirty="0">
                <a:latin typeface="Times New Roman"/>
                <a:cs typeface="Times New Roman"/>
              </a:rPr>
              <a:t>intercepted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detained for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period exceeding thirty minutes. This </a:t>
            </a:r>
            <a:r>
              <a:rPr sz="1100" spc="-10" dirty="0">
                <a:latin typeface="Times New Roman"/>
                <a:cs typeface="Times New Roman"/>
              </a:rPr>
              <a:t>will be </a:t>
            </a:r>
            <a:r>
              <a:rPr sz="1100" dirty="0">
                <a:latin typeface="Times New Roman"/>
                <a:cs typeface="Times New Roman"/>
              </a:rPr>
              <a:t>used to </a:t>
            </a:r>
            <a:r>
              <a:rPr sz="1100" spc="-5" dirty="0">
                <a:latin typeface="Times New Roman"/>
                <a:cs typeface="Times New Roman"/>
              </a:rPr>
              <a:t>watch the  grievances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detention.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694432" y="2880359"/>
            <a:ext cx="2165604" cy="9890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52344" y="2939160"/>
            <a:ext cx="1995170" cy="8182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36469" y="2923285"/>
            <a:ext cx="2026920" cy="850265"/>
          </a:xfrm>
          <a:custGeom>
            <a:avLst/>
            <a:gdLst/>
            <a:ahLst/>
            <a:cxnLst/>
            <a:rect l="l" t="t" r="r" b="b"/>
            <a:pathLst>
              <a:path w="2026920" h="850264">
                <a:moveTo>
                  <a:pt x="0" y="850010"/>
                </a:moveTo>
                <a:lnTo>
                  <a:pt x="2026920" y="850010"/>
                </a:lnTo>
                <a:lnTo>
                  <a:pt x="2026920" y="0"/>
                </a:lnTo>
                <a:lnTo>
                  <a:pt x="0" y="0"/>
                </a:lnTo>
                <a:lnTo>
                  <a:pt x="0" y="850010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75232" y="4651247"/>
            <a:ext cx="4602480" cy="16078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33144" y="4708778"/>
            <a:ext cx="4431791" cy="14389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17269" y="4692903"/>
            <a:ext cx="4464050" cy="1470660"/>
          </a:xfrm>
          <a:custGeom>
            <a:avLst/>
            <a:gdLst/>
            <a:ahLst/>
            <a:cxnLst/>
            <a:rect l="l" t="t" r="r" b="b"/>
            <a:pathLst>
              <a:path w="4464050" h="1470660">
                <a:moveTo>
                  <a:pt x="0" y="1470660"/>
                </a:moveTo>
                <a:lnTo>
                  <a:pt x="4463541" y="1470660"/>
                </a:lnTo>
                <a:lnTo>
                  <a:pt x="4463541" y="0"/>
                </a:lnTo>
                <a:lnTo>
                  <a:pt x="0" y="0"/>
                </a:lnTo>
                <a:lnTo>
                  <a:pt x="0" y="1470660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02004" y="7721345"/>
            <a:ext cx="5761355" cy="18219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10200"/>
              </a:lnSpc>
            </a:pP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above mentioned </a:t>
            </a:r>
            <a:r>
              <a:rPr sz="1100" spc="-10" dirty="0">
                <a:latin typeface="Times New Roman"/>
                <a:cs typeface="Times New Roman"/>
              </a:rPr>
              <a:t>form, </a:t>
            </a:r>
            <a:r>
              <a:rPr sz="1100" spc="-5" dirty="0">
                <a:latin typeface="Times New Roman"/>
                <a:cs typeface="Times New Roman"/>
              </a:rPr>
              <a:t>Applicant </a:t>
            </a:r>
            <a:r>
              <a:rPr sz="1100" spc="-10" dirty="0">
                <a:latin typeface="Times New Roman"/>
                <a:cs typeface="Times New Roman"/>
              </a:rPr>
              <a:t>name, </a:t>
            </a:r>
            <a:r>
              <a:rPr sz="1100" dirty="0">
                <a:latin typeface="Times New Roman"/>
                <a:cs typeface="Times New Roman"/>
              </a:rPr>
              <a:t>Trade </a:t>
            </a:r>
            <a:r>
              <a:rPr sz="1100" spc="-5" dirty="0">
                <a:latin typeface="Times New Roman"/>
                <a:cs typeface="Times New Roman"/>
              </a:rPr>
              <a:t>name, </a:t>
            </a:r>
            <a:r>
              <a:rPr sz="1100" dirty="0">
                <a:latin typeface="Times New Roman"/>
                <a:cs typeface="Times New Roman"/>
              </a:rPr>
              <a:t>Address, </a:t>
            </a:r>
            <a:r>
              <a:rPr sz="1100" spc="-5" dirty="0">
                <a:latin typeface="Times New Roman"/>
                <a:cs typeface="Times New Roman"/>
              </a:rPr>
              <a:t>Mail </a:t>
            </a:r>
            <a:r>
              <a:rPr sz="1100" spc="-10" dirty="0">
                <a:latin typeface="Times New Roman"/>
                <a:cs typeface="Times New Roman"/>
              </a:rPr>
              <a:t>ID </a:t>
            </a:r>
            <a:r>
              <a:rPr sz="1100" spc="5" dirty="0">
                <a:latin typeface="Times New Roman"/>
                <a:cs typeface="Times New Roman"/>
              </a:rPr>
              <a:t>and </a:t>
            </a:r>
            <a:r>
              <a:rPr sz="1100" dirty="0">
                <a:latin typeface="Times New Roman"/>
                <a:cs typeface="Times New Roman"/>
              </a:rPr>
              <a:t>Mobile </a:t>
            </a:r>
            <a:r>
              <a:rPr sz="1100" spc="-5" dirty="0">
                <a:latin typeface="Times New Roman"/>
                <a:cs typeface="Times New Roman"/>
              </a:rPr>
              <a:t>Number are  </a:t>
            </a:r>
            <a:r>
              <a:rPr sz="1100" dirty="0">
                <a:latin typeface="Times New Roman"/>
                <a:cs typeface="Times New Roman"/>
              </a:rPr>
              <a:t>auto </a:t>
            </a:r>
            <a:r>
              <a:rPr sz="1100" spc="-5" dirty="0">
                <a:latin typeface="Times New Roman"/>
                <a:cs typeface="Times New Roman"/>
              </a:rPr>
              <a:t>populated </a:t>
            </a:r>
            <a:r>
              <a:rPr sz="1100" dirty="0">
                <a:latin typeface="Times New Roman"/>
                <a:cs typeface="Times New Roman"/>
              </a:rPr>
              <a:t>once </a:t>
            </a:r>
            <a:r>
              <a:rPr sz="1100" spc="-5" dirty="0">
                <a:latin typeface="Times New Roman"/>
                <a:cs typeface="Times New Roman"/>
              </a:rPr>
              <a:t>the user enters his/her </a:t>
            </a:r>
            <a:r>
              <a:rPr sz="1100" spc="-10" dirty="0">
                <a:latin typeface="Times New Roman"/>
                <a:cs typeface="Times New Roman"/>
              </a:rPr>
              <a:t>GSTIN </a:t>
            </a:r>
            <a:r>
              <a:rPr sz="1100" spc="-5" dirty="0">
                <a:latin typeface="Times New Roman"/>
                <a:cs typeface="Times New Roman"/>
              </a:rPr>
              <a:t>number </a:t>
            </a:r>
            <a:r>
              <a:rPr sz="1100" dirty="0">
                <a:latin typeface="Times New Roman"/>
                <a:cs typeface="Times New Roman"/>
              </a:rPr>
              <a:t>along </a:t>
            </a:r>
            <a:r>
              <a:rPr sz="1100" spc="-5" dirty="0">
                <a:latin typeface="Times New Roman"/>
                <a:cs typeface="Times New Roman"/>
              </a:rPr>
              <a:t>with displayed </a:t>
            </a:r>
            <a:r>
              <a:rPr sz="1100" dirty="0">
                <a:latin typeface="Times New Roman"/>
                <a:cs typeface="Times New Roman"/>
              </a:rPr>
              <a:t>captcha.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details  have </a:t>
            </a:r>
            <a:r>
              <a:rPr sz="1100" dirty="0">
                <a:latin typeface="Times New Roman"/>
                <a:cs typeface="Times New Roman"/>
              </a:rPr>
              <a:t>been </a:t>
            </a:r>
            <a:r>
              <a:rPr sz="1100" spc="-5" dirty="0">
                <a:latin typeface="Times New Roman"/>
                <a:cs typeface="Times New Roman"/>
              </a:rPr>
              <a:t>changed </a:t>
            </a:r>
            <a:r>
              <a:rPr sz="1100" spc="-1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are incorrect,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click </a:t>
            </a:r>
            <a:r>
              <a:rPr sz="1100" spc="-5" dirty="0">
                <a:latin typeface="Times New Roman"/>
                <a:cs typeface="Times New Roman"/>
              </a:rPr>
              <a:t>‘Update from GST </a:t>
            </a:r>
            <a:r>
              <a:rPr sz="1100" spc="-10" dirty="0">
                <a:latin typeface="Times New Roman"/>
                <a:cs typeface="Times New Roman"/>
              </a:rPr>
              <a:t>Common </a:t>
            </a:r>
            <a:r>
              <a:rPr sz="1100" spc="-5" dirty="0">
                <a:latin typeface="Times New Roman"/>
                <a:cs typeface="Times New Roman"/>
              </a:rPr>
              <a:t>Portal’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pull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latest data from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GST Common </a:t>
            </a:r>
            <a:r>
              <a:rPr sz="1100" spc="5" dirty="0">
                <a:latin typeface="Times New Roman"/>
                <a:cs typeface="Times New Roman"/>
              </a:rPr>
              <a:t>Portal.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needs to </a:t>
            </a:r>
            <a:r>
              <a:rPr sz="1100" spc="-5" dirty="0">
                <a:latin typeface="Times New Roman"/>
                <a:cs typeface="Times New Roman"/>
              </a:rPr>
              <a:t>click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‘Send OTP’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get the OTP.  Once </a:t>
            </a:r>
            <a:r>
              <a:rPr sz="1100" dirty="0">
                <a:latin typeface="Times New Roman"/>
                <a:cs typeface="Times New Roman"/>
              </a:rPr>
              <a:t>OTP is </a:t>
            </a:r>
            <a:r>
              <a:rPr sz="1100" spc="-5" dirty="0">
                <a:latin typeface="Times New Roman"/>
                <a:cs typeface="Times New Roman"/>
              </a:rPr>
              <a:t>received </a:t>
            </a:r>
            <a:r>
              <a:rPr sz="1100" dirty="0">
                <a:latin typeface="Times New Roman"/>
                <a:cs typeface="Times New Roman"/>
              </a:rPr>
              <a:t>on the </a:t>
            </a:r>
            <a:r>
              <a:rPr sz="1100" spc="-5" dirty="0">
                <a:latin typeface="Times New Roman"/>
                <a:cs typeface="Times New Roman"/>
              </a:rPr>
              <a:t>registered mobile </a:t>
            </a:r>
            <a:r>
              <a:rPr sz="1100" dirty="0">
                <a:latin typeface="Times New Roman"/>
                <a:cs typeface="Times New Roman"/>
              </a:rPr>
              <a:t>number,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the </a:t>
            </a:r>
            <a:r>
              <a:rPr sz="1100" dirty="0">
                <a:latin typeface="Times New Roman"/>
                <a:cs typeface="Times New Roman"/>
              </a:rPr>
              <a:t>OTP and </a:t>
            </a:r>
            <a:r>
              <a:rPr sz="1100" spc="-5" dirty="0">
                <a:latin typeface="Times New Roman"/>
                <a:cs typeface="Times New Roman"/>
              </a:rPr>
              <a:t>click </a:t>
            </a:r>
            <a:r>
              <a:rPr sz="1100" dirty="0">
                <a:latin typeface="Times New Roman"/>
                <a:cs typeface="Times New Roman"/>
              </a:rPr>
              <a:t>on  ‘verify </a:t>
            </a:r>
            <a:r>
              <a:rPr sz="1100" spc="-5" dirty="0">
                <a:latin typeface="Times New Roman"/>
                <a:cs typeface="Times New Roman"/>
              </a:rPr>
              <a:t>OTP’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verify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10" dirty="0">
                <a:latin typeface="Times New Roman"/>
                <a:cs typeface="Times New Roman"/>
              </a:rPr>
              <a:t>same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validate.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500"/>
              </a:lnSpc>
              <a:spcBef>
                <a:spcPts val="990"/>
              </a:spcBef>
            </a:pPr>
            <a:r>
              <a:rPr sz="1100" dirty="0">
                <a:latin typeface="Times New Roman"/>
                <a:cs typeface="Times New Roman"/>
              </a:rPr>
              <a:t>Next, the </a:t>
            </a:r>
            <a:r>
              <a:rPr sz="1100" spc="-5" dirty="0">
                <a:latin typeface="Times New Roman"/>
                <a:cs typeface="Times New Roman"/>
              </a:rPr>
              <a:t>user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provide his choice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User ID </a:t>
            </a:r>
            <a:r>
              <a:rPr sz="110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username, which he/she plans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use </a:t>
            </a:r>
            <a:r>
              <a:rPr sz="1100" dirty="0">
                <a:latin typeface="Times New Roman"/>
                <a:cs typeface="Times New Roman"/>
              </a:rPr>
              <a:t>to  operate </a:t>
            </a:r>
            <a:r>
              <a:rPr sz="1100" spc="-5" dirty="0">
                <a:latin typeface="Times New Roman"/>
                <a:cs typeface="Times New Roman"/>
              </a:rPr>
              <a:t>his account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this system. Username </a:t>
            </a:r>
            <a:r>
              <a:rPr sz="1100" dirty="0">
                <a:latin typeface="Times New Roman"/>
                <a:cs typeface="Times New Roman"/>
              </a:rPr>
              <a:t>should be </a:t>
            </a:r>
            <a:r>
              <a:rPr sz="1100" spc="-5" dirty="0">
                <a:latin typeface="Times New Roman"/>
                <a:cs typeface="Times New Roman"/>
              </a:rPr>
              <a:t>about </a:t>
            </a:r>
            <a:r>
              <a:rPr sz="1100" dirty="0">
                <a:latin typeface="Times New Roman"/>
                <a:cs typeface="Times New Roman"/>
              </a:rPr>
              <a:t>8 to 15 </a:t>
            </a:r>
            <a:r>
              <a:rPr sz="1100" spc="-5" dirty="0">
                <a:latin typeface="Times New Roman"/>
                <a:cs typeface="Times New Roman"/>
              </a:rPr>
              <a:t>alphanumeric characters and  </a:t>
            </a:r>
            <a:r>
              <a:rPr sz="1100" dirty="0">
                <a:latin typeface="Times New Roman"/>
                <a:cs typeface="Times New Roman"/>
              </a:rPr>
              <a:t>can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include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special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characters.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Unique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user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name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should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given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by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user,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which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is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not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there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46988" y="1100327"/>
            <a:ext cx="5455920" cy="6475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04582" y="1158239"/>
            <a:ext cx="5286375" cy="63055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88707" y="1142364"/>
            <a:ext cx="5318125" cy="6337300"/>
          </a:xfrm>
          <a:custGeom>
            <a:avLst/>
            <a:gdLst/>
            <a:ahLst/>
            <a:cxnLst/>
            <a:rect l="l" t="t" r="r" b="b"/>
            <a:pathLst>
              <a:path w="5318125" h="6337300">
                <a:moveTo>
                  <a:pt x="0" y="6337300"/>
                </a:moveTo>
                <a:lnTo>
                  <a:pt x="5318125" y="6337300"/>
                </a:lnTo>
                <a:lnTo>
                  <a:pt x="5318125" y="0"/>
                </a:lnTo>
                <a:lnTo>
                  <a:pt x="0" y="0"/>
                </a:lnTo>
                <a:lnTo>
                  <a:pt x="0" y="6337300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403085" y="5543169"/>
            <a:ext cx="539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Times New Roman"/>
                <a:cs typeface="Times New Roman"/>
              </a:rPr>
              <a:t>.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36903" y="1100327"/>
            <a:ext cx="5250180" cy="45430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95069" y="1158112"/>
            <a:ext cx="5080634" cy="43729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79194" y="1142237"/>
            <a:ext cx="5112385" cy="4404995"/>
          </a:xfrm>
          <a:custGeom>
            <a:avLst/>
            <a:gdLst/>
            <a:ahLst/>
            <a:cxnLst/>
            <a:rect l="l" t="t" r="r" b="b"/>
            <a:pathLst>
              <a:path w="5112385" h="4404995">
                <a:moveTo>
                  <a:pt x="0" y="4404741"/>
                </a:moveTo>
                <a:lnTo>
                  <a:pt x="5112384" y="4404741"/>
                </a:lnTo>
                <a:lnTo>
                  <a:pt x="5112384" y="0"/>
                </a:lnTo>
                <a:lnTo>
                  <a:pt x="0" y="0"/>
                </a:lnTo>
                <a:lnTo>
                  <a:pt x="0" y="4404741"/>
                </a:lnTo>
                <a:close/>
              </a:path>
            </a:pathLst>
          </a:custGeom>
          <a:ln w="31749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6416" y="1396237"/>
            <a:ext cx="5770880" cy="0"/>
          </a:xfrm>
          <a:custGeom>
            <a:avLst/>
            <a:gdLst/>
            <a:ahLst/>
            <a:cxnLst/>
            <a:rect l="l" t="t" r="r" b="b"/>
            <a:pathLst>
              <a:path w="5770880">
                <a:moveTo>
                  <a:pt x="0" y="0"/>
                </a:moveTo>
                <a:lnTo>
                  <a:pt x="5770752" y="0"/>
                </a:lnTo>
              </a:path>
            </a:pathLst>
          </a:custGeom>
          <a:ln w="1828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02004" y="691233"/>
            <a:ext cx="6457646" cy="8922668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19380" algn="ctr">
              <a:lnSpc>
                <a:spcPct val="100000"/>
              </a:lnSpc>
              <a:spcBef>
                <a:spcPts val="74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377825" indent="-365125">
              <a:lnSpc>
                <a:spcPct val="100000"/>
              </a:lnSpc>
              <a:spcBef>
                <a:spcPts val="920"/>
              </a:spcBef>
              <a:buAutoNum type="arabicPeriod" startAt="14"/>
              <a:tabLst>
                <a:tab pos="378460" algn="l"/>
              </a:tabLst>
            </a:pPr>
            <a:r>
              <a:rPr sz="1600" b="1" spc="-5" dirty="0">
                <a:solidFill>
                  <a:srgbClr val="1F487C"/>
                </a:solidFill>
                <a:latin typeface="Times New Roman"/>
                <a:cs typeface="Times New Roman"/>
              </a:rPr>
              <a:t>Best Practices to follow</a:t>
            </a:r>
            <a:endParaRPr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1F487C"/>
              </a:buClr>
              <a:buFont typeface="Times New Roman"/>
              <a:buAutoNum type="arabicPeriod" startAt="14"/>
            </a:pPr>
            <a:endParaRPr sz="1550" dirty="0"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78460" algn="l"/>
              </a:tabLst>
            </a:pPr>
            <a:r>
              <a:rPr sz="1400" b="1" spc="-10" dirty="0">
                <a:solidFill>
                  <a:srgbClr val="813C04"/>
                </a:solidFill>
                <a:latin typeface="Times New Roman"/>
                <a:cs typeface="Times New Roman"/>
              </a:rPr>
              <a:t>Mistakes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while generating e-Way</a:t>
            </a:r>
            <a:r>
              <a:rPr sz="1400" b="1" spc="35" dirty="0">
                <a:solidFill>
                  <a:srgbClr val="813C04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813C04"/>
                </a:solidFill>
                <a:latin typeface="Times New Roman"/>
                <a:cs typeface="Times New Roman"/>
              </a:rPr>
              <a:t>Bills</a:t>
            </a:r>
            <a:endParaRPr sz="1400" dirty="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813C04"/>
              </a:buClr>
              <a:buFont typeface="Times New Roman"/>
              <a:buAutoNum type="arabicPeriod"/>
            </a:pPr>
            <a:endParaRPr sz="1200" dirty="0">
              <a:latin typeface="Times New Roman"/>
              <a:cs typeface="Times New Roman"/>
            </a:endParaRPr>
          </a:p>
          <a:p>
            <a:pPr marL="12700" marR="6350" algn="just">
              <a:lnSpc>
                <a:spcPct val="110500"/>
              </a:lnSpc>
              <a:spcBef>
                <a:spcPts val="5"/>
              </a:spcBef>
            </a:pPr>
            <a:r>
              <a:rPr sz="1100" spc="-10" dirty="0">
                <a:latin typeface="Times New Roman"/>
                <a:cs typeface="Times New Roman"/>
              </a:rPr>
              <a:t>It </a:t>
            </a:r>
            <a:r>
              <a:rPr sz="1100" dirty="0">
                <a:latin typeface="Times New Roman"/>
                <a:cs typeface="Times New Roman"/>
              </a:rPr>
              <a:t>has been </a:t>
            </a:r>
            <a:r>
              <a:rPr sz="1100" spc="-5" dirty="0">
                <a:latin typeface="Times New Roman"/>
                <a:cs typeface="Times New Roman"/>
              </a:rPr>
              <a:t>observed that some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Tax Payers </a:t>
            </a:r>
            <a:r>
              <a:rPr sz="1100" spc="-5" dirty="0">
                <a:latin typeface="Times New Roman"/>
                <a:cs typeface="Times New Roman"/>
              </a:rPr>
              <a:t>and </a:t>
            </a:r>
            <a:r>
              <a:rPr sz="1100" dirty="0">
                <a:latin typeface="Times New Roman"/>
                <a:cs typeface="Times New Roman"/>
              </a:rPr>
              <a:t>Transporters </a:t>
            </a:r>
            <a:r>
              <a:rPr sz="1100" spc="-5" dirty="0">
                <a:latin typeface="Times New Roman"/>
                <a:cs typeface="Times New Roman"/>
              </a:rPr>
              <a:t>are making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mistakes </a:t>
            </a:r>
            <a:r>
              <a:rPr sz="1100" spc="-10" dirty="0">
                <a:latin typeface="Times New Roman"/>
                <a:cs typeface="Times New Roman"/>
              </a:rPr>
              <a:t>while  </a:t>
            </a:r>
            <a:r>
              <a:rPr sz="1100" spc="-5" dirty="0">
                <a:latin typeface="Times New Roman"/>
                <a:cs typeface="Times New Roman"/>
              </a:rPr>
              <a:t>generating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Bills. These mistakes may </a:t>
            </a:r>
            <a:r>
              <a:rPr sz="1100" dirty="0">
                <a:latin typeface="Times New Roman"/>
                <a:cs typeface="Times New Roman"/>
              </a:rPr>
              <a:t>be happening as </a:t>
            </a:r>
            <a:r>
              <a:rPr sz="1100" spc="-5" dirty="0">
                <a:latin typeface="Times New Roman"/>
                <a:cs typeface="Times New Roman"/>
              </a:rPr>
              <a:t>operators want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generate the </a:t>
            </a:r>
            <a:r>
              <a:rPr sz="1100" spc="20" dirty="0">
                <a:latin typeface="Times New Roman"/>
                <a:cs typeface="Times New Roman"/>
              </a:rPr>
              <a:t>e-  </a:t>
            </a:r>
            <a:r>
              <a:rPr sz="1100" dirty="0">
                <a:latin typeface="Times New Roman"/>
                <a:cs typeface="Times New Roman"/>
              </a:rPr>
              <a:t>Way </a:t>
            </a:r>
            <a:r>
              <a:rPr sz="1100" spc="-5" dirty="0">
                <a:latin typeface="Times New Roman"/>
                <a:cs typeface="Times New Roman"/>
              </a:rPr>
              <a:t>Bills fast.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followings </a:t>
            </a:r>
            <a:r>
              <a:rPr sz="1100" dirty="0">
                <a:latin typeface="Times New Roman"/>
                <a:cs typeface="Times New Roman"/>
              </a:rPr>
              <a:t>are </a:t>
            </a:r>
            <a:r>
              <a:rPr sz="1100" spc="-5" dirty="0">
                <a:latin typeface="Times New Roman"/>
                <a:cs typeface="Times New Roman"/>
              </a:rPr>
              <a:t>some </a:t>
            </a:r>
            <a:r>
              <a:rPr sz="1100" dirty="0">
                <a:latin typeface="Times New Roman"/>
                <a:cs typeface="Times New Roman"/>
              </a:rPr>
              <a:t>of the </a:t>
            </a:r>
            <a:r>
              <a:rPr sz="1100" spc="-5" dirty="0">
                <a:latin typeface="Times New Roman"/>
                <a:cs typeface="Times New Roman"/>
              </a:rPr>
              <a:t>general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mistakes.</a:t>
            </a:r>
            <a:endParaRPr sz="1100" dirty="0">
              <a:latin typeface="Times New Roman"/>
              <a:cs typeface="Times New Roman"/>
            </a:endParaRPr>
          </a:p>
          <a:p>
            <a:pPr marL="469265" marR="8255" lvl="2" indent="-227965" algn="just">
              <a:lnSpc>
                <a:spcPct val="119300"/>
              </a:lnSpc>
              <a:spcBef>
                <a:spcPts val="955"/>
              </a:spcBef>
              <a:buFont typeface="Symbol"/>
              <a:buChar char=""/>
              <a:tabLst>
                <a:tab pos="469900" algn="l"/>
              </a:tabLst>
            </a:pP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some cases, ‘Total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Tax Values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SGST, CGST, IGST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Cess’ are being entered more  </a:t>
            </a:r>
            <a:r>
              <a:rPr sz="1100" dirty="0">
                <a:latin typeface="Times New Roman"/>
                <a:cs typeface="Times New Roman"/>
              </a:rPr>
              <a:t>than </a:t>
            </a:r>
            <a:r>
              <a:rPr sz="1100" spc="-5" dirty="0">
                <a:latin typeface="Times New Roman"/>
                <a:cs typeface="Times New Roman"/>
              </a:rPr>
              <a:t>‘Value/Taxable Value’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product.</a:t>
            </a:r>
            <a:endParaRPr sz="1100" dirty="0">
              <a:latin typeface="Times New Roman"/>
              <a:cs typeface="Times New Roman"/>
            </a:endParaRPr>
          </a:p>
          <a:p>
            <a:pPr marL="469265" lvl="2" indent="-227965">
              <a:lnSpc>
                <a:spcPct val="100000"/>
              </a:lnSpc>
              <a:spcBef>
                <a:spcPts val="35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100" spc="-10" dirty="0">
                <a:latin typeface="Times New Roman"/>
                <a:cs typeface="Times New Roman"/>
              </a:rPr>
              <a:t>In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some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cases,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abnormal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value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is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being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entered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for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‘Value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/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Taxable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Value’,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that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is,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more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than</a:t>
            </a:r>
            <a:endParaRPr sz="1100" dirty="0">
              <a:latin typeface="Times New Roman"/>
              <a:cs typeface="Times New Roman"/>
            </a:endParaRPr>
          </a:p>
          <a:p>
            <a:pPr marL="469265">
              <a:lnSpc>
                <a:spcPct val="100000"/>
              </a:lnSpc>
              <a:spcBef>
                <a:spcPts val="335"/>
              </a:spcBef>
            </a:pPr>
            <a:r>
              <a:rPr sz="1100" spc="-100" dirty="0">
                <a:latin typeface="DejaVu Sans"/>
                <a:cs typeface="DejaVu Sans"/>
              </a:rPr>
              <a:t>₹ </a:t>
            </a:r>
            <a:r>
              <a:rPr sz="1100" dirty="0">
                <a:latin typeface="Times New Roman"/>
                <a:cs typeface="Times New Roman"/>
              </a:rPr>
              <a:t>50.00 </a:t>
            </a:r>
            <a:r>
              <a:rPr sz="1100" spc="-5" dirty="0">
                <a:latin typeface="Times New Roman"/>
                <a:cs typeface="Times New Roman"/>
              </a:rPr>
              <a:t>Crores </a:t>
            </a:r>
            <a:r>
              <a:rPr sz="1100" dirty="0">
                <a:latin typeface="Times New Roman"/>
                <a:cs typeface="Times New Roman"/>
              </a:rPr>
              <a:t>and so.</a:t>
            </a:r>
          </a:p>
          <a:p>
            <a:pPr marL="469265" lvl="2" indent="-227965">
              <a:lnSpc>
                <a:spcPct val="100000"/>
              </a:lnSpc>
              <a:spcBef>
                <a:spcPts val="3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some </a:t>
            </a:r>
            <a:r>
              <a:rPr sz="1100" dirty="0">
                <a:latin typeface="Times New Roman"/>
                <a:cs typeface="Times New Roman"/>
              </a:rPr>
              <a:t>cases, </a:t>
            </a:r>
            <a:r>
              <a:rPr sz="1100" spc="-10" dirty="0">
                <a:latin typeface="Times New Roman"/>
                <a:cs typeface="Times New Roman"/>
              </a:rPr>
              <a:t>GSTIN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other party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being entered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wrongly.</a:t>
            </a:r>
            <a:endParaRPr sz="1100" dirty="0">
              <a:latin typeface="Times New Roman"/>
              <a:cs typeface="Times New Roman"/>
            </a:endParaRPr>
          </a:p>
          <a:p>
            <a:pPr marL="469265" lvl="2" indent="-227965">
              <a:lnSpc>
                <a:spcPct val="100000"/>
              </a:lnSpc>
              <a:spcBef>
                <a:spcPts val="33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some </a:t>
            </a:r>
            <a:r>
              <a:rPr sz="1100" dirty="0">
                <a:latin typeface="Times New Roman"/>
                <a:cs typeface="Times New Roman"/>
              </a:rPr>
              <a:t>cases, </a:t>
            </a:r>
            <a:r>
              <a:rPr sz="1100" spc="-10" dirty="0">
                <a:latin typeface="Times New Roman"/>
                <a:cs typeface="Times New Roman"/>
              </a:rPr>
              <a:t>PIN </a:t>
            </a:r>
            <a:r>
              <a:rPr sz="1100" dirty="0">
                <a:latin typeface="Times New Roman"/>
                <a:cs typeface="Times New Roman"/>
              </a:rPr>
              <a:t>Codes </a:t>
            </a:r>
            <a:r>
              <a:rPr sz="1100" spc="-5" dirty="0">
                <a:latin typeface="Times New Roman"/>
                <a:cs typeface="Times New Roman"/>
              </a:rPr>
              <a:t>are being entered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wrongly.</a:t>
            </a:r>
            <a:endParaRPr sz="1100" dirty="0">
              <a:latin typeface="Times New Roman"/>
              <a:cs typeface="Times New Roman"/>
            </a:endParaRPr>
          </a:p>
          <a:p>
            <a:pPr marL="469265" lvl="2" indent="-227965">
              <a:lnSpc>
                <a:spcPct val="100000"/>
              </a:lnSpc>
              <a:spcBef>
                <a:spcPts val="33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some </a:t>
            </a:r>
            <a:r>
              <a:rPr sz="1100" dirty="0">
                <a:latin typeface="Times New Roman"/>
                <a:cs typeface="Times New Roman"/>
              </a:rPr>
              <a:t>cases, the </a:t>
            </a:r>
            <a:r>
              <a:rPr sz="1100" spc="-5" dirty="0">
                <a:latin typeface="Times New Roman"/>
                <a:cs typeface="Times New Roman"/>
              </a:rPr>
              <a:t>HSN codes are </a:t>
            </a:r>
            <a:r>
              <a:rPr sz="1100" dirty="0">
                <a:latin typeface="Times New Roman"/>
                <a:cs typeface="Times New Roman"/>
              </a:rPr>
              <a:t>being </a:t>
            </a:r>
            <a:r>
              <a:rPr sz="1100" spc="-5" dirty="0">
                <a:latin typeface="Times New Roman"/>
                <a:cs typeface="Times New Roman"/>
              </a:rPr>
              <a:t>entered wrongly.</a:t>
            </a:r>
            <a:endParaRPr sz="11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65"/>
              </a:spcBef>
            </a:pPr>
            <a:r>
              <a:rPr sz="1100" spc="-5" dirty="0">
                <a:latin typeface="Times New Roman"/>
                <a:cs typeface="Times New Roman"/>
              </a:rPr>
              <a:t>This may result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cancellation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e-Way Bill by the </a:t>
            </a:r>
            <a:r>
              <a:rPr sz="1100" spc="-5" dirty="0">
                <a:latin typeface="Times New Roman"/>
                <a:cs typeface="Times New Roman"/>
              </a:rPr>
              <a:t>tax </a:t>
            </a:r>
            <a:r>
              <a:rPr sz="1100" dirty="0">
                <a:latin typeface="Times New Roman"/>
                <a:cs typeface="Times New Roman"/>
              </a:rPr>
              <a:t>payers </a:t>
            </a:r>
            <a:r>
              <a:rPr sz="1100" spc="-5" dirty="0">
                <a:latin typeface="Times New Roman"/>
                <a:cs typeface="Times New Roman"/>
              </a:rPr>
              <a:t>himself </a:t>
            </a:r>
            <a:r>
              <a:rPr sz="1100" spc="-1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rejection </a:t>
            </a:r>
            <a:r>
              <a:rPr sz="1100" dirty="0">
                <a:latin typeface="Times New Roman"/>
                <a:cs typeface="Times New Roman"/>
              </a:rPr>
              <a:t>by the </a:t>
            </a:r>
            <a:r>
              <a:rPr sz="1100" spc="-5" dirty="0">
                <a:latin typeface="Times New Roman"/>
                <a:cs typeface="Times New Roman"/>
              </a:rPr>
              <a:t>other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party.</a:t>
            </a: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 dirty="0">
              <a:latin typeface="Times New Roman"/>
              <a:cs typeface="Times New Roman"/>
            </a:endParaRPr>
          </a:p>
          <a:p>
            <a:pPr marL="377825" lvl="1" indent="-365125" algn="just">
              <a:lnSpc>
                <a:spcPct val="100000"/>
              </a:lnSpc>
              <a:buAutoNum type="arabicPeriod" startAt="2"/>
              <a:tabLst>
                <a:tab pos="378460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Best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Practices </a:t>
            </a: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to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overcome </a:t>
            </a: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these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 Mistakes</a:t>
            </a:r>
            <a:endParaRPr sz="1400" dirty="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Clr>
                <a:srgbClr val="813C04"/>
              </a:buClr>
              <a:buFont typeface="Times New Roman"/>
              <a:buAutoNum type="arabicPeriod" startAt="2"/>
            </a:pPr>
            <a:endParaRPr sz="13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overcome </a:t>
            </a:r>
            <a:r>
              <a:rPr sz="1100" dirty="0">
                <a:latin typeface="Times New Roman"/>
                <a:cs typeface="Times New Roman"/>
              </a:rPr>
              <a:t>these </a:t>
            </a:r>
            <a:r>
              <a:rPr sz="1100" spc="-5" dirty="0">
                <a:latin typeface="Times New Roman"/>
                <a:cs typeface="Times New Roman"/>
              </a:rPr>
              <a:t>mistakes,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following </a:t>
            </a:r>
            <a:r>
              <a:rPr sz="1100" dirty="0">
                <a:latin typeface="Times New Roman"/>
                <a:cs typeface="Times New Roman"/>
              </a:rPr>
              <a:t>actions </a:t>
            </a:r>
            <a:r>
              <a:rPr sz="1100" spc="-5" dirty="0">
                <a:latin typeface="Times New Roman"/>
                <a:cs typeface="Times New Roman"/>
              </a:rPr>
              <a:t>may </a:t>
            </a:r>
            <a:r>
              <a:rPr sz="1100" dirty="0">
                <a:latin typeface="Times New Roman"/>
                <a:cs typeface="Times New Roman"/>
              </a:rPr>
              <a:t>be taken by the Tax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Payers/Operators.</a:t>
            </a:r>
            <a:endParaRPr sz="1100" dirty="0">
              <a:latin typeface="Times New Roman"/>
              <a:cs typeface="Times New Roman"/>
            </a:endParaRPr>
          </a:p>
          <a:p>
            <a:pPr marL="469265" marR="6985" lvl="2" indent="-227965" algn="just">
              <a:lnSpc>
                <a:spcPct val="119800"/>
              </a:lnSpc>
              <a:spcBef>
                <a:spcPts val="950"/>
              </a:spcBef>
              <a:buFont typeface="Symbol"/>
              <a:buChar char=""/>
              <a:tabLst>
                <a:tab pos="469900" algn="l"/>
              </a:tabLst>
            </a:pPr>
            <a:r>
              <a:rPr sz="1100" b="1" dirty="0">
                <a:latin typeface="Times New Roman"/>
                <a:cs typeface="Times New Roman"/>
              </a:rPr>
              <a:t>Enter your </a:t>
            </a:r>
            <a:r>
              <a:rPr sz="1100" b="1" spc="-5" dirty="0">
                <a:latin typeface="Times New Roman"/>
                <a:cs typeface="Times New Roman"/>
              </a:rPr>
              <a:t>Clients/Customers </a:t>
            </a:r>
            <a:r>
              <a:rPr sz="1100" b="1" dirty="0">
                <a:latin typeface="Times New Roman"/>
                <a:cs typeface="Times New Roman"/>
              </a:rPr>
              <a:t>and </a:t>
            </a:r>
            <a:r>
              <a:rPr sz="1100" b="1" spc="-5" dirty="0">
                <a:latin typeface="Times New Roman"/>
                <a:cs typeface="Times New Roman"/>
              </a:rPr>
              <a:t>Suppliers master </a:t>
            </a:r>
            <a:r>
              <a:rPr sz="1100" b="1" dirty="0">
                <a:latin typeface="Times New Roman"/>
                <a:cs typeface="Times New Roman"/>
              </a:rPr>
              <a:t>in the master </a:t>
            </a:r>
            <a:r>
              <a:rPr sz="1100" b="1" spc="-5" dirty="0">
                <a:latin typeface="Times New Roman"/>
                <a:cs typeface="Times New Roman"/>
              </a:rPr>
              <a:t>menu </a:t>
            </a:r>
            <a:r>
              <a:rPr sz="1100" dirty="0">
                <a:latin typeface="Times New Roman"/>
                <a:cs typeface="Times New Roman"/>
              </a:rPr>
              <a:t>– The tax </a:t>
            </a:r>
            <a:r>
              <a:rPr sz="1100" spc="-5" dirty="0">
                <a:latin typeface="Times New Roman"/>
                <a:cs typeface="Times New Roman"/>
              </a:rPr>
              <a:t>payer  </a:t>
            </a:r>
            <a:r>
              <a:rPr sz="1100" dirty="0">
                <a:latin typeface="Times New Roman"/>
                <a:cs typeface="Times New Roman"/>
              </a:rPr>
              <a:t>has been </a:t>
            </a:r>
            <a:r>
              <a:rPr sz="1100" spc="-5" dirty="0">
                <a:latin typeface="Times New Roman"/>
                <a:cs typeface="Times New Roman"/>
              </a:rPr>
              <a:t>facilitated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e-Way Bill system to create </a:t>
            </a:r>
            <a:r>
              <a:rPr sz="1100" spc="-5" dirty="0">
                <a:latin typeface="Times New Roman"/>
                <a:cs typeface="Times New Roman"/>
              </a:rPr>
              <a:t>onetime master details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his/her  </a:t>
            </a:r>
            <a:r>
              <a:rPr sz="1100" dirty="0">
                <a:latin typeface="Times New Roman"/>
                <a:cs typeface="Times New Roman"/>
              </a:rPr>
              <a:t>customers and </a:t>
            </a:r>
            <a:r>
              <a:rPr sz="1100" spc="-5" dirty="0">
                <a:latin typeface="Times New Roman"/>
                <a:cs typeface="Times New Roman"/>
              </a:rPr>
              <a:t>suppliers </a:t>
            </a:r>
            <a:r>
              <a:rPr sz="1100" spc="-10" dirty="0">
                <a:latin typeface="Times New Roman"/>
                <a:cs typeface="Times New Roman"/>
              </a:rPr>
              <a:t>by </a:t>
            </a:r>
            <a:r>
              <a:rPr sz="1100" spc="5" dirty="0">
                <a:latin typeface="Times New Roman"/>
                <a:cs typeface="Times New Roman"/>
              </a:rPr>
              <a:t>just </a:t>
            </a:r>
            <a:r>
              <a:rPr sz="1100" spc="-5" dirty="0">
                <a:latin typeface="Times New Roman"/>
                <a:cs typeface="Times New Roman"/>
              </a:rPr>
              <a:t>entering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GSTIN. </a:t>
            </a:r>
            <a:r>
              <a:rPr sz="1100" dirty="0">
                <a:latin typeface="Times New Roman"/>
                <a:cs typeface="Times New Roman"/>
              </a:rPr>
              <a:t>This </a:t>
            </a:r>
            <a:r>
              <a:rPr sz="1100" spc="-5" dirty="0">
                <a:latin typeface="Times New Roman"/>
                <a:cs typeface="Times New Roman"/>
              </a:rPr>
              <a:t>helps in easily populating </a:t>
            </a:r>
            <a:r>
              <a:rPr sz="1100" dirty="0">
                <a:latin typeface="Times New Roman"/>
                <a:cs typeface="Times New Roman"/>
              </a:rPr>
              <a:t>the  customers </a:t>
            </a:r>
            <a:r>
              <a:rPr sz="1100" spc="-5" dirty="0">
                <a:latin typeface="Times New Roman"/>
                <a:cs typeface="Times New Roman"/>
              </a:rPr>
              <a:t>and suppliers details </a:t>
            </a:r>
            <a:r>
              <a:rPr sz="1100" dirty="0">
                <a:latin typeface="Times New Roman"/>
                <a:cs typeface="Times New Roman"/>
              </a:rPr>
              <a:t>by the </a:t>
            </a:r>
            <a:r>
              <a:rPr sz="1100" spc="-5" dirty="0">
                <a:latin typeface="Times New Roman"/>
                <a:cs typeface="Times New Roman"/>
              </a:rPr>
              <a:t>system, </a:t>
            </a:r>
            <a:r>
              <a:rPr sz="1100" dirty="0">
                <a:latin typeface="Times New Roman"/>
                <a:cs typeface="Times New Roman"/>
              </a:rPr>
              <a:t>just by </a:t>
            </a:r>
            <a:r>
              <a:rPr sz="1100" spc="-5" dirty="0">
                <a:latin typeface="Times New Roman"/>
                <a:cs typeface="Times New Roman"/>
              </a:rPr>
              <a:t>typing </a:t>
            </a:r>
            <a:r>
              <a:rPr sz="1100" dirty="0">
                <a:latin typeface="Times New Roman"/>
                <a:cs typeface="Times New Roman"/>
              </a:rPr>
              <a:t>his/her </a:t>
            </a:r>
            <a:r>
              <a:rPr sz="1100" spc="-10" dirty="0">
                <a:latin typeface="Times New Roman"/>
                <a:cs typeface="Times New Roman"/>
              </a:rPr>
              <a:t>name </a:t>
            </a:r>
            <a:r>
              <a:rPr sz="1100" dirty="0">
                <a:latin typeface="Times New Roman"/>
                <a:cs typeface="Times New Roman"/>
              </a:rPr>
              <a:t>at </a:t>
            </a:r>
            <a:r>
              <a:rPr sz="1100" spc="-5" dirty="0">
                <a:latin typeface="Times New Roman"/>
                <a:cs typeface="Times New Roman"/>
              </a:rPr>
              <a:t>name field while  generating the e-Way Bills. </a:t>
            </a:r>
            <a:r>
              <a:rPr sz="1100" dirty="0">
                <a:latin typeface="Times New Roman"/>
                <a:cs typeface="Times New Roman"/>
              </a:rPr>
              <a:t>This avoids </a:t>
            </a:r>
            <a:r>
              <a:rPr sz="1100" spc="-5" dirty="0">
                <a:latin typeface="Times New Roman"/>
                <a:cs typeface="Times New Roman"/>
              </a:rPr>
              <a:t>the mistakes in GSTIN, Place, </a:t>
            </a:r>
            <a:r>
              <a:rPr sz="1100" dirty="0">
                <a:latin typeface="Times New Roman"/>
                <a:cs typeface="Times New Roman"/>
              </a:rPr>
              <a:t>State and </a:t>
            </a:r>
            <a:r>
              <a:rPr sz="1100" spc="-5" dirty="0">
                <a:latin typeface="Times New Roman"/>
                <a:cs typeface="Times New Roman"/>
              </a:rPr>
              <a:t>PIN </a:t>
            </a:r>
            <a:r>
              <a:rPr sz="1100" dirty="0">
                <a:latin typeface="Times New Roman"/>
                <a:cs typeface="Times New Roman"/>
              </a:rPr>
              <a:t>codes </a:t>
            </a:r>
            <a:r>
              <a:rPr sz="1100" spc="-5" dirty="0">
                <a:latin typeface="Times New Roman"/>
                <a:cs typeface="Times New Roman"/>
              </a:rPr>
              <a:t>of  </a:t>
            </a:r>
            <a:r>
              <a:rPr sz="1100" dirty="0">
                <a:latin typeface="Times New Roman"/>
                <a:cs typeface="Times New Roman"/>
              </a:rPr>
              <a:t>customers 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suppliers.</a:t>
            </a:r>
            <a:endParaRPr sz="1100" dirty="0">
              <a:latin typeface="Times New Roman"/>
              <a:cs typeface="Times New Roman"/>
            </a:endParaRPr>
          </a:p>
          <a:p>
            <a:pPr marL="469265" marR="6985" lvl="2" indent="-227965" algn="just">
              <a:lnSpc>
                <a:spcPct val="119800"/>
              </a:lnSpc>
              <a:spcBef>
                <a:spcPts val="75"/>
              </a:spcBef>
              <a:buFont typeface="Symbol"/>
              <a:buChar char=""/>
              <a:tabLst>
                <a:tab pos="469900" algn="l"/>
              </a:tabLst>
            </a:pPr>
            <a:r>
              <a:rPr sz="1100" b="1" dirty="0">
                <a:latin typeface="Times New Roman"/>
                <a:cs typeface="Times New Roman"/>
              </a:rPr>
              <a:t>Enter </a:t>
            </a:r>
            <a:r>
              <a:rPr sz="1100" b="1" spc="-5" dirty="0">
                <a:latin typeface="Times New Roman"/>
                <a:cs typeface="Times New Roman"/>
              </a:rPr>
              <a:t>your products master </a:t>
            </a:r>
            <a:r>
              <a:rPr sz="1100" b="1" dirty="0">
                <a:latin typeface="Times New Roman"/>
                <a:cs typeface="Times New Roman"/>
              </a:rPr>
              <a:t>in the master menu </a:t>
            </a:r>
            <a:r>
              <a:rPr sz="1100" dirty="0">
                <a:latin typeface="Times New Roman"/>
                <a:cs typeface="Times New Roman"/>
              </a:rPr>
              <a:t>– The </a:t>
            </a:r>
            <a:r>
              <a:rPr sz="1100" spc="-5" dirty="0">
                <a:latin typeface="Times New Roman"/>
                <a:cs typeface="Times New Roman"/>
              </a:rPr>
              <a:t>tax payer can create his/her product  masters </a:t>
            </a:r>
            <a:r>
              <a:rPr sz="1100" dirty="0">
                <a:latin typeface="Times New Roman"/>
                <a:cs typeface="Times New Roman"/>
              </a:rPr>
              <a:t>by </a:t>
            </a:r>
            <a:r>
              <a:rPr sz="1100" spc="-5" dirty="0">
                <a:latin typeface="Times New Roman"/>
                <a:cs typeface="Times New Roman"/>
              </a:rPr>
              <a:t>entering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product details like name, HSN, </a:t>
            </a:r>
            <a:r>
              <a:rPr sz="1100" dirty="0">
                <a:latin typeface="Times New Roman"/>
                <a:cs typeface="Times New Roman"/>
              </a:rPr>
              <a:t>rate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tax, etc. So that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product  details are auto populated </a:t>
            </a:r>
            <a:r>
              <a:rPr sz="1100" dirty="0">
                <a:latin typeface="Times New Roman"/>
                <a:cs typeface="Times New Roman"/>
              </a:rPr>
              <a:t>by the </a:t>
            </a:r>
            <a:r>
              <a:rPr sz="1100" spc="-5" dirty="0">
                <a:latin typeface="Times New Roman"/>
                <a:cs typeface="Times New Roman"/>
              </a:rPr>
              <a:t>system </a:t>
            </a:r>
            <a:r>
              <a:rPr sz="1100" dirty="0">
                <a:latin typeface="Times New Roman"/>
                <a:cs typeface="Times New Roman"/>
              </a:rPr>
              <a:t>by just </a:t>
            </a:r>
            <a:r>
              <a:rPr sz="1100" spc="-5" dirty="0">
                <a:latin typeface="Times New Roman"/>
                <a:cs typeface="Times New Roman"/>
              </a:rPr>
              <a:t>typing </a:t>
            </a:r>
            <a:r>
              <a:rPr sz="1100" dirty="0">
                <a:latin typeface="Times New Roman"/>
                <a:cs typeface="Times New Roman"/>
              </a:rPr>
              <a:t>the 2-3 </a:t>
            </a:r>
            <a:r>
              <a:rPr sz="1100" spc="-5" dirty="0">
                <a:latin typeface="Times New Roman"/>
                <a:cs typeface="Times New Roman"/>
              </a:rPr>
              <a:t>chars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product name. </a:t>
            </a:r>
            <a:r>
              <a:rPr sz="1100" dirty="0">
                <a:latin typeface="Times New Roman"/>
                <a:cs typeface="Times New Roman"/>
              </a:rPr>
              <a:t>This  avoids </a:t>
            </a:r>
            <a:r>
              <a:rPr sz="1100" spc="-5" dirty="0">
                <a:latin typeface="Times New Roman"/>
                <a:cs typeface="Times New Roman"/>
              </a:rPr>
              <a:t>the mistakes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HSN </a:t>
            </a:r>
            <a:r>
              <a:rPr sz="1100" dirty="0">
                <a:latin typeface="Times New Roman"/>
                <a:cs typeface="Times New Roman"/>
              </a:rPr>
              <a:t>code, </a:t>
            </a:r>
            <a:r>
              <a:rPr sz="1100" spc="-5" dirty="0">
                <a:latin typeface="Times New Roman"/>
                <a:cs typeface="Times New Roman"/>
              </a:rPr>
              <a:t>rate of tax, UQC, etc.</a:t>
            </a:r>
            <a:endParaRPr sz="1100" dirty="0">
              <a:latin typeface="Times New Roman"/>
              <a:cs typeface="Times New Roman"/>
            </a:endParaRPr>
          </a:p>
          <a:p>
            <a:pPr marL="469265" marR="7620" lvl="2" indent="-227965" algn="just">
              <a:lnSpc>
                <a:spcPct val="119100"/>
              </a:lnSpc>
              <a:spcBef>
                <a:spcPts val="95"/>
              </a:spcBef>
              <a:buFont typeface="Symbol"/>
              <a:buChar char=""/>
              <a:tabLst>
                <a:tab pos="469900" algn="l"/>
              </a:tabLst>
            </a:pPr>
            <a:r>
              <a:rPr sz="1100" b="1" spc="-5" dirty="0">
                <a:latin typeface="Times New Roman"/>
                <a:cs typeface="Times New Roman"/>
              </a:rPr>
              <a:t>Verify before submission </a:t>
            </a:r>
            <a:r>
              <a:rPr sz="1100" dirty="0">
                <a:latin typeface="Times New Roman"/>
                <a:cs typeface="Times New Roman"/>
              </a:rPr>
              <a:t>- The </a:t>
            </a:r>
            <a:r>
              <a:rPr sz="1100" spc="-5" dirty="0">
                <a:latin typeface="Times New Roman"/>
                <a:cs typeface="Times New Roman"/>
              </a:rPr>
              <a:t>operators </a:t>
            </a:r>
            <a:r>
              <a:rPr sz="1100" dirty="0">
                <a:latin typeface="Times New Roman"/>
                <a:cs typeface="Times New Roman"/>
              </a:rPr>
              <a:t>can cross-check the values of </a:t>
            </a:r>
            <a:r>
              <a:rPr sz="1100" spc="-5" dirty="0">
                <a:latin typeface="Times New Roman"/>
                <a:cs typeface="Times New Roman"/>
              </a:rPr>
              <a:t>parameters entered  </a:t>
            </a:r>
            <a:r>
              <a:rPr sz="1100" dirty="0">
                <a:latin typeface="Times New Roman"/>
                <a:cs typeface="Times New Roman"/>
              </a:rPr>
              <a:t>before</a:t>
            </a:r>
            <a:r>
              <a:rPr sz="1100" spc="-5" dirty="0">
                <a:latin typeface="Times New Roman"/>
                <a:cs typeface="Times New Roman"/>
              </a:rPr>
              <a:t> submitting.</a:t>
            </a:r>
            <a:endParaRPr sz="1100" dirty="0">
              <a:latin typeface="Times New Roman"/>
              <a:cs typeface="Times New Roman"/>
            </a:endParaRPr>
          </a:p>
          <a:p>
            <a:pPr marL="469265" marR="5080" lvl="2" indent="-227965" algn="just">
              <a:lnSpc>
                <a:spcPct val="119700"/>
              </a:lnSpc>
              <a:spcBef>
                <a:spcPts val="90"/>
              </a:spcBef>
              <a:buFont typeface="Symbol"/>
              <a:buChar char=""/>
              <a:tabLst>
                <a:tab pos="469900" algn="l"/>
              </a:tabLst>
            </a:pPr>
            <a:r>
              <a:rPr sz="1100" b="1" dirty="0">
                <a:latin typeface="Times New Roman"/>
                <a:cs typeface="Times New Roman"/>
              </a:rPr>
              <a:t>Manage </a:t>
            </a:r>
            <a:r>
              <a:rPr sz="1100" b="1" spc="-5" dirty="0">
                <a:latin typeface="Times New Roman"/>
                <a:cs typeface="Times New Roman"/>
              </a:rPr>
              <a:t>sub-users carefully </a:t>
            </a:r>
            <a:r>
              <a:rPr sz="1100" dirty="0">
                <a:latin typeface="Times New Roman"/>
                <a:cs typeface="Times New Roman"/>
              </a:rPr>
              <a:t>– </a:t>
            </a:r>
            <a:r>
              <a:rPr sz="1100" spc="-5" dirty="0">
                <a:latin typeface="Times New Roman"/>
                <a:cs typeface="Times New Roman"/>
              </a:rPr>
              <a:t>Some </a:t>
            </a:r>
            <a:r>
              <a:rPr sz="1100" dirty="0">
                <a:latin typeface="Times New Roman"/>
                <a:cs typeface="Times New Roman"/>
              </a:rPr>
              <a:t>of the tax </a:t>
            </a:r>
            <a:r>
              <a:rPr sz="1100" spc="-5" dirty="0">
                <a:latin typeface="Times New Roman"/>
                <a:cs typeface="Times New Roman"/>
              </a:rPr>
              <a:t>payers may </a:t>
            </a:r>
            <a:r>
              <a:rPr sz="1100" dirty="0">
                <a:latin typeface="Times New Roman"/>
                <a:cs typeface="Times New Roman"/>
              </a:rPr>
              <a:t>not operate </a:t>
            </a:r>
            <a:r>
              <a:rPr sz="1100" spc="-5" dirty="0">
                <a:latin typeface="Times New Roman"/>
                <a:cs typeface="Times New Roman"/>
              </a:rPr>
              <a:t>directly themselves  always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also they may have multiple additional places </a:t>
            </a:r>
            <a:r>
              <a:rPr sz="1100" dirty="0">
                <a:latin typeface="Times New Roman"/>
                <a:cs typeface="Times New Roman"/>
              </a:rPr>
              <a:t>from where they need to </a:t>
            </a:r>
            <a:r>
              <a:rPr sz="1100" spc="-5" dirty="0">
                <a:latin typeface="Times New Roman"/>
                <a:cs typeface="Times New Roman"/>
              </a:rPr>
              <a:t>generate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bills for movement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goods.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achieve this,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tax payers can create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sub-  </a:t>
            </a:r>
            <a:r>
              <a:rPr sz="1100" spc="-5" dirty="0">
                <a:latin typeface="Times New Roman"/>
                <a:cs typeface="Times New Roman"/>
              </a:rPr>
              <a:t>users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manage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bill </a:t>
            </a:r>
            <a:r>
              <a:rPr sz="1100" dirty="0">
                <a:latin typeface="Times New Roman"/>
                <a:cs typeface="Times New Roman"/>
              </a:rPr>
              <a:t>system depending </a:t>
            </a:r>
            <a:r>
              <a:rPr sz="1100" spc="-5" dirty="0">
                <a:latin typeface="Times New Roman"/>
                <a:cs typeface="Times New Roman"/>
              </a:rPr>
              <a:t>upon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requirements.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different roles  </a:t>
            </a:r>
            <a:r>
              <a:rPr sz="1100" dirty="0">
                <a:latin typeface="Times New Roman"/>
                <a:cs typeface="Times New Roman"/>
              </a:rPr>
              <a:t>can also be </a:t>
            </a:r>
            <a:r>
              <a:rPr sz="1100" spc="-5" dirty="0">
                <a:latin typeface="Times New Roman"/>
                <a:cs typeface="Times New Roman"/>
              </a:rPr>
              <a:t>assigned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these </a:t>
            </a:r>
            <a:r>
              <a:rPr sz="1100" dirty="0">
                <a:latin typeface="Times New Roman"/>
                <a:cs typeface="Times New Roman"/>
              </a:rPr>
              <a:t>users. </a:t>
            </a:r>
            <a:r>
              <a:rPr sz="1100" spc="-5" dirty="0">
                <a:latin typeface="Times New Roman"/>
                <a:cs typeface="Times New Roman"/>
              </a:rPr>
              <a:t>However, </a:t>
            </a:r>
            <a:r>
              <a:rPr sz="1100" dirty="0">
                <a:latin typeface="Times New Roman"/>
                <a:cs typeface="Times New Roman"/>
              </a:rPr>
              <a:t>the tax </a:t>
            </a:r>
            <a:r>
              <a:rPr sz="1100" spc="-5" dirty="0">
                <a:latin typeface="Times New Roman"/>
                <a:cs typeface="Times New Roman"/>
              </a:rPr>
              <a:t>payers </a:t>
            </a:r>
            <a:r>
              <a:rPr sz="1100" dirty="0">
                <a:latin typeface="Times New Roman"/>
                <a:cs typeface="Times New Roman"/>
              </a:rPr>
              <a:t>should </a:t>
            </a:r>
            <a:r>
              <a:rPr sz="1100" spc="-5" dirty="0">
                <a:latin typeface="Times New Roman"/>
                <a:cs typeface="Times New Roman"/>
              </a:rPr>
              <a:t>take </a:t>
            </a:r>
            <a:r>
              <a:rPr sz="1100" dirty="0">
                <a:latin typeface="Times New Roman"/>
                <a:cs typeface="Times New Roman"/>
              </a:rPr>
              <a:t>care </a:t>
            </a:r>
            <a:r>
              <a:rPr sz="1100" spc="-5" dirty="0">
                <a:latin typeface="Times New Roman"/>
                <a:cs typeface="Times New Roman"/>
              </a:rPr>
              <a:t>while generating  these users. </a:t>
            </a:r>
            <a:r>
              <a:rPr sz="1100" dirty="0">
                <a:latin typeface="Times New Roman"/>
                <a:cs typeface="Times New Roman"/>
              </a:rPr>
              <a:t>Whenever, the </a:t>
            </a:r>
            <a:r>
              <a:rPr sz="1100" spc="-5" dirty="0">
                <a:latin typeface="Times New Roman"/>
                <a:cs typeface="Times New Roman"/>
              </a:rPr>
              <a:t>employees/operators/managers change, </a:t>
            </a:r>
            <a:r>
              <a:rPr sz="1100" dirty="0">
                <a:latin typeface="Times New Roman"/>
                <a:cs typeface="Times New Roman"/>
              </a:rPr>
              <a:t>he/she should </a:t>
            </a:r>
            <a:r>
              <a:rPr sz="1100" spc="-5" dirty="0">
                <a:latin typeface="Times New Roman"/>
                <a:cs typeface="Times New Roman"/>
              </a:rPr>
              <a:t>change </a:t>
            </a:r>
            <a:r>
              <a:rPr sz="1100" dirty="0">
                <a:latin typeface="Times New Roman"/>
                <a:cs typeface="Times New Roman"/>
              </a:rPr>
              <a:t>the  password or </a:t>
            </a:r>
            <a:r>
              <a:rPr sz="1100" spc="-5" dirty="0">
                <a:latin typeface="Times New Roman"/>
                <a:cs typeface="Times New Roman"/>
              </a:rPr>
              <a:t>freeze the account from miss-utilising the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same.</a:t>
            </a:r>
            <a:endParaRPr sz="1100" dirty="0">
              <a:latin typeface="Times New Roman"/>
              <a:cs typeface="Times New Roman"/>
            </a:endParaRPr>
          </a:p>
          <a:p>
            <a:pPr marL="469265" marR="6350" lvl="2" indent="-227965" algn="just">
              <a:lnSpc>
                <a:spcPct val="119500"/>
              </a:lnSpc>
              <a:spcBef>
                <a:spcPts val="90"/>
              </a:spcBef>
              <a:buFont typeface="Symbol"/>
              <a:buChar char=""/>
              <a:tabLst>
                <a:tab pos="469900" algn="l"/>
              </a:tabLst>
            </a:pPr>
            <a:r>
              <a:rPr sz="1100" b="1" spc="-5" dirty="0">
                <a:latin typeface="Times New Roman"/>
                <a:cs typeface="Times New Roman"/>
              </a:rPr>
              <a:t>Register </a:t>
            </a:r>
            <a:r>
              <a:rPr sz="1100" b="1" dirty="0">
                <a:latin typeface="Times New Roman"/>
                <a:cs typeface="Times New Roman"/>
              </a:rPr>
              <a:t>for </a:t>
            </a:r>
            <a:r>
              <a:rPr sz="1100" b="1" spc="-5" dirty="0">
                <a:latin typeface="Times New Roman"/>
                <a:cs typeface="Times New Roman"/>
              </a:rPr>
              <a:t>other facilities carefully </a:t>
            </a:r>
            <a:r>
              <a:rPr sz="1100" dirty="0">
                <a:latin typeface="Times New Roman"/>
                <a:cs typeface="Times New Roman"/>
              </a:rPr>
              <a:t>– There </a:t>
            </a:r>
            <a:r>
              <a:rPr sz="1100" spc="-5" dirty="0">
                <a:latin typeface="Times New Roman"/>
                <a:cs typeface="Times New Roman"/>
              </a:rPr>
              <a:t>are other facilities </a:t>
            </a:r>
            <a:r>
              <a:rPr sz="1100" dirty="0">
                <a:latin typeface="Times New Roman"/>
                <a:cs typeface="Times New Roman"/>
              </a:rPr>
              <a:t>to register. </a:t>
            </a:r>
            <a:r>
              <a:rPr sz="1100" spc="-5" dirty="0">
                <a:latin typeface="Times New Roman"/>
                <a:cs typeface="Times New Roman"/>
              </a:rPr>
              <a:t>They </a:t>
            </a:r>
            <a:r>
              <a:rPr sz="1100" dirty="0">
                <a:latin typeface="Times New Roman"/>
                <a:cs typeface="Times New Roman"/>
              </a:rPr>
              <a:t>are SMS  based and </a:t>
            </a:r>
            <a:r>
              <a:rPr sz="1100" spc="-5" dirty="0">
                <a:latin typeface="Times New Roman"/>
                <a:cs typeface="Times New Roman"/>
              </a:rPr>
              <a:t>Android based </a:t>
            </a:r>
            <a:r>
              <a:rPr sz="1100" dirty="0">
                <a:latin typeface="Times New Roman"/>
                <a:cs typeface="Times New Roman"/>
              </a:rPr>
              <a:t>e-Way Bill </a:t>
            </a:r>
            <a:r>
              <a:rPr sz="1100" spc="-5" dirty="0">
                <a:latin typeface="Times New Roman"/>
                <a:cs typeface="Times New Roman"/>
              </a:rPr>
              <a:t>management and registration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work </a:t>
            </a:r>
            <a:r>
              <a:rPr sz="1100" dirty="0">
                <a:latin typeface="Times New Roman"/>
                <a:cs typeface="Times New Roman"/>
              </a:rPr>
              <a:t>as a </a:t>
            </a:r>
            <a:r>
              <a:rPr sz="1100" spc="-5" dirty="0">
                <a:latin typeface="Times New Roman"/>
                <a:cs typeface="Times New Roman"/>
              </a:rPr>
              <a:t>transporter. 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9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utmost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care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should</a:t>
            </a:r>
            <a:r>
              <a:rPr sz="1100" spc="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</a:t>
            </a:r>
            <a:r>
              <a:rPr sz="1100" spc="9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taken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while</a:t>
            </a:r>
            <a:r>
              <a:rPr sz="1100" spc="10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using</a:t>
            </a:r>
            <a:r>
              <a:rPr sz="1100" spc="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these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facilities</a:t>
            </a:r>
            <a:r>
              <a:rPr sz="1100" spc="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</a:t>
            </a:r>
            <a:r>
              <a:rPr sz="1100" spc="10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avoid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miss-utilisation.</a:t>
            </a:r>
            <a:r>
              <a:rPr sz="1100" spc="2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SMS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10"/>
          </p:nvPr>
        </p:nvSpPr>
        <p:spPr>
          <a:xfrm>
            <a:off x="4666240" y="689446"/>
            <a:ext cx="1957130" cy="133498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pc="-30" dirty="0"/>
              <a:t>User</a:t>
            </a:r>
            <a:r>
              <a:rPr spc="-85" dirty="0"/>
              <a:t> </a:t>
            </a:r>
            <a:r>
              <a:rPr spc="-45" dirty="0" err="1"/>
              <a:t>Mnual</a:t>
            </a:r>
            <a:endParaRPr spc="-45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30604" y="772159"/>
            <a:ext cx="5532120" cy="40051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726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240665" marR="6350" algn="just">
              <a:lnSpc>
                <a:spcPct val="119500"/>
              </a:lnSpc>
              <a:spcBef>
                <a:spcPts val="660"/>
              </a:spcBef>
            </a:pPr>
            <a:r>
              <a:rPr sz="1100" dirty="0">
                <a:latin typeface="Times New Roman"/>
                <a:cs typeface="Times New Roman"/>
              </a:rPr>
              <a:t>based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has to </a:t>
            </a:r>
            <a:r>
              <a:rPr sz="1100" spc="-1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generated carefully to avoid mistakes </a:t>
            </a:r>
            <a:r>
              <a:rPr sz="1100" spc="-10" dirty="0">
                <a:latin typeface="Times New Roman"/>
                <a:cs typeface="Times New Roman"/>
              </a:rPr>
              <a:t>while </a:t>
            </a:r>
            <a:r>
              <a:rPr sz="1100" spc="-5" dirty="0">
                <a:latin typeface="Times New Roman"/>
                <a:cs typeface="Times New Roman"/>
              </a:rPr>
              <a:t>typing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parameters.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registration </a:t>
            </a: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-5" dirty="0">
                <a:latin typeface="Times New Roman"/>
                <a:cs typeface="Times New Roman"/>
              </a:rPr>
              <a:t>transporter facilitates the tax </a:t>
            </a:r>
            <a:r>
              <a:rPr sz="1100" dirty="0">
                <a:latin typeface="Times New Roman"/>
                <a:cs typeface="Times New Roman"/>
              </a:rPr>
              <a:t>payers to </a:t>
            </a:r>
            <a:r>
              <a:rPr sz="1100" spc="-5" dirty="0">
                <a:latin typeface="Times New Roman"/>
                <a:cs typeface="Times New Roman"/>
              </a:rPr>
              <a:t>generate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for </a:t>
            </a:r>
            <a:r>
              <a:rPr sz="1100" spc="-5" dirty="0">
                <a:latin typeface="Times New Roman"/>
                <a:cs typeface="Times New Roman"/>
              </a:rPr>
              <a:t>other  parties </a:t>
            </a:r>
            <a:r>
              <a:rPr sz="1100" dirty="0">
                <a:latin typeface="Times New Roman"/>
                <a:cs typeface="Times New Roman"/>
              </a:rPr>
              <a:t>as a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transporter.</a:t>
            </a:r>
            <a:endParaRPr sz="1100" dirty="0">
              <a:latin typeface="Times New Roman"/>
              <a:cs typeface="Times New Roman"/>
            </a:endParaRPr>
          </a:p>
          <a:p>
            <a:pPr marL="240665" marR="5080" indent="-227965" algn="just">
              <a:lnSpc>
                <a:spcPct val="119800"/>
              </a:lnSpc>
              <a:spcBef>
                <a:spcPts val="85"/>
              </a:spcBef>
              <a:buFont typeface="Symbol"/>
              <a:buChar char=""/>
              <a:tabLst>
                <a:tab pos="241300" algn="l"/>
              </a:tabLst>
            </a:pPr>
            <a:r>
              <a:rPr sz="1100" b="1" dirty="0">
                <a:latin typeface="Times New Roman"/>
                <a:cs typeface="Times New Roman"/>
              </a:rPr>
              <a:t>API </a:t>
            </a:r>
            <a:r>
              <a:rPr sz="1100" b="1" spc="-5" dirty="0">
                <a:latin typeface="Times New Roman"/>
                <a:cs typeface="Times New Roman"/>
              </a:rPr>
              <a:t>Interface </a:t>
            </a:r>
            <a:r>
              <a:rPr sz="1100" dirty="0">
                <a:latin typeface="Times New Roman"/>
                <a:cs typeface="Times New Roman"/>
              </a:rPr>
              <a:t>- The </a:t>
            </a:r>
            <a:r>
              <a:rPr sz="1100" spc="-5" dirty="0">
                <a:latin typeface="Times New Roman"/>
                <a:cs typeface="Times New Roman"/>
              </a:rPr>
              <a:t>best method for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large tax payers/transporters, who generate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large  number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e-Way Bills, is </a:t>
            </a:r>
            <a:r>
              <a:rPr sz="1100" dirty="0">
                <a:latin typeface="Times New Roman"/>
                <a:cs typeface="Times New Roman"/>
              </a:rPr>
              <a:t>API </a:t>
            </a:r>
            <a:r>
              <a:rPr sz="1100" spc="-5" dirty="0">
                <a:latin typeface="Times New Roman"/>
                <a:cs typeface="Times New Roman"/>
              </a:rPr>
              <a:t>interface. This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site-to-site integration </a:t>
            </a:r>
            <a:r>
              <a:rPr sz="1100" dirty="0">
                <a:latin typeface="Times New Roman"/>
                <a:cs typeface="Times New Roman"/>
              </a:rPr>
              <a:t>of the </a:t>
            </a:r>
            <a:r>
              <a:rPr sz="1100" spc="-5" dirty="0">
                <a:latin typeface="Times New Roman"/>
                <a:cs typeface="Times New Roman"/>
              </a:rPr>
              <a:t>systems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10" dirty="0">
                <a:latin typeface="Times New Roman"/>
                <a:cs typeface="Times New Roman"/>
              </a:rPr>
              <a:t>e-  </a:t>
            </a:r>
            <a:r>
              <a:rPr sz="1100" spc="-5" dirty="0">
                <a:latin typeface="Times New Roman"/>
                <a:cs typeface="Times New Roman"/>
              </a:rPr>
              <a:t>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generation.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this </a:t>
            </a:r>
            <a:r>
              <a:rPr sz="1100" spc="-5" dirty="0">
                <a:latin typeface="Times New Roman"/>
                <a:cs typeface="Times New Roman"/>
              </a:rPr>
              <a:t>method,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tax payer </a:t>
            </a:r>
            <a:r>
              <a:rPr sz="1100" dirty="0">
                <a:latin typeface="Times New Roman"/>
                <a:cs typeface="Times New Roman"/>
              </a:rPr>
              <a:t>system </a:t>
            </a:r>
            <a:r>
              <a:rPr sz="1100" spc="-5" dirty="0">
                <a:latin typeface="Times New Roman"/>
                <a:cs typeface="Times New Roman"/>
              </a:rPr>
              <a:t>will directly </a:t>
            </a:r>
            <a:r>
              <a:rPr sz="1100" dirty="0">
                <a:latin typeface="Times New Roman"/>
                <a:cs typeface="Times New Roman"/>
              </a:rPr>
              <a:t>request </a:t>
            </a:r>
            <a:r>
              <a:rPr sz="1100" spc="-5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 system </a:t>
            </a:r>
            <a:r>
              <a:rPr sz="1100" spc="-5" dirty="0">
                <a:latin typeface="Times New Roman"/>
                <a:cs typeface="Times New Roman"/>
              </a:rPr>
              <a:t>while generating invoice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his system </a:t>
            </a:r>
            <a:r>
              <a:rPr sz="1100" dirty="0">
                <a:latin typeface="Times New Roman"/>
                <a:cs typeface="Times New Roman"/>
              </a:rPr>
              <a:t>and get the e-Way Bill </a:t>
            </a:r>
            <a:r>
              <a:rPr sz="1100" spc="-5" dirty="0">
                <a:latin typeface="Times New Roman"/>
                <a:cs typeface="Times New Roman"/>
              </a:rPr>
              <a:t>number. This can </a:t>
            </a:r>
            <a:r>
              <a:rPr sz="1100" spc="-10" dirty="0">
                <a:latin typeface="Times New Roman"/>
                <a:cs typeface="Times New Roman"/>
              </a:rPr>
              <a:t>be  </a:t>
            </a:r>
            <a:r>
              <a:rPr sz="1100" spc="-5" dirty="0">
                <a:latin typeface="Times New Roman"/>
                <a:cs typeface="Times New Roman"/>
              </a:rPr>
              <a:t>printed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the Invoice document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movement </a:t>
            </a:r>
            <a:r>
              <a:rPr sz="1100" dirty="0">
                <a:latin typeface="Times New Roman"/>
                <a:cs typeface="Times New Roman"/>
              </a:rPr>
              <a:t>of the goods can be </a:t>
            </a:r>
            <a:r>
              <a:rPr sz="1100" spc="-5" dirty="0">
                <a:latin typeface="Times New Roman"/>
                <a:cs typeface="Times New Roman"/>
              </a:rPr>
              <a:t>started. This </a:t>
            </a:r>
            <a:r>
              <a:rPr sz="1100" dirty="0">
                <a:latin typeface="Times New Roman"/>
                <a:cs typeface="Times New Roman"/>
              </a:rPr>
              <a:t>avoids  </a:t>
            </a:r>
            <a:r>
              <a:rPr sz="1100" spc="-5" dirty="0">
                <a:latin typeface="Times New Roman"/>
                <a:cs typeface="Times New Roman"/>
              </a:rPr>
              <a:t>duplicate data entry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eliminates complete data entry mistakes. </a:t>
            </a:r>
            <a:r>
              <a:rPr sz="1100" dirty="0">
                <a:latin typeface="Times New Roman"/>
                <a:cs typeface="Times New Roman"/>
              </a:rPr>
              <a:t>To use </a:t>
            </a:r>
            <a:r>
              <a:rPr sz="1100" spc="-5" dirty="0">
                <a:latin typeface="Times New Roman"/>
                <a:cs typeface="Times New Roman"/>
              </a:rPr>
              <a:t>this facility, </a:t>
            </a:r>
            <a:r>
              <a:rPr sz="1100" dirty="0">
                <a:latin typeface="Times New Roman"/>
                <a:cs typeface="Times New Roman"/>
              </a:rPr>
              <a:t>the tax  payers </a:t>
            </a:r>
            <a:r>
              <a:rPr sz="1100" spc="-5" dirty="0">
                <a:latin typeface="Times New Roman"/>
                <a:cs typeface="Times New Roman"/>
              </a:rPr>
              <a:t>have </a:t>
            </a:r>
            <a:r>
              <a:rPr sz="1100" dirty="0">
                <a:latin typeface="Times New Roman"/>
                <a:cs typeface="Times New Roman"/>
              </a:rPr>
              <a:t>to request </a:t>
            </a:r>
            <a:r>
              <a:rPr sz="1100" spc="-5" dirty="0">
                <a:latin typeface="Times New Roman"/>
                <a:cs typeface="Times New Roman"/>
              </a:rPr>
              <a:t>the department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this service. </a:t>
            </a:r>
            <a:r>
              <a:rPr sz="1100" dirty="0">
                <a:latin typeface="Times New Roman"/>
                <a:cs typeface="Times New Roman"/>
              </a:rPr>
              <a:t>This </a:t>
            </a:r>
            <a:r>
              <a:rPr sz="1100" spc="-5" dirty="0">
                <a:latin typeface="Times New Roman"/>
                <a:cs typeface="Times New Roman"/>
              </a:rPr>
              <a:t>facility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available </a:t>
            </a:r>
            <a:r>
              <a:rPr sz="1100" dirty="0">
                <a:latin typeface="Times New Roman"/>
                <a:cs typeface="Times New Roman"/>
              </a:rPr>
              <a:t>only for </a:t>
            </a:r>
            <a:r>
              <a:rPr sz="1100" spc="-5" dirty="0">
                <a:latin typeface="Times New Roman"/>
                <a:cs typeface="Times New Roman"/>
              </a:rPr>
              <a:t>the  selected large </a:t>
            </a:r>
            <a:r>
              <a:rPr sz="1100" dirty="0">
                <a:latin typeface="Times New Roman"/>
                <a:cs typeface="Times New Roman"/>
              </a:rPr>
              <a:t>tax payers or </a:t>
            </a:r>
            <a:r>
              <a:rPr sz="1100" spc="-5" dirty="0">
                <a:latin typeface="Times New Roman"/>
                <a:cs typeface="Times New Roman"/>
              </a:rPr>
              <a:t>transporters, who generate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more than the defined invoices </a:t>
            </a:r>
            <a:r>
              <a:rPr sz="1100" dirty="0">
                <a:latin typeface="Times New Roman"/>
                <a:cs typeface="Times New Roman"/>
              </a:rPr>
              <a:t>in a  </a:t>
            </a:r>
            <a:r>
              <a:rPr sz="1100" spc="-5" dirty="0">
                <a:latin typeface="Times New Roman"/>
                <a:cs typeface="Times New Roman"/>
              </a:rPr>
              <a:t>month. </a:t>
            </a:r>
            <a:r>
              <a:rPr sz="1100" dirty="0">
                <a:latin typeface="Times New Roman"/>
                <a:cs typeface="Times New Roman"/>
              </a:rPr>
              <a:t>This </a:t>
            </a:r>
            <a:r>
              <a:rPr sz="1100" spc="-5" dirty="0">
                <a:latin typeface="Times New Roman"/>
                <a:cs typeface="Times New Roman"/>
              </a:rPr>
              <a:t>defined invoices </a:t>
            </a:r>
            <a:r>
              <a:rPr sz="1100" dirty="0">
                <a:latin typeface="Times New Roman"/>
                <a:cs typeface="Times New Roman"/>
              </a:rPr>
              <a:t>in a </a:t>
            </a:r>
            <a:r>
              <a:rPr sz="1100" spc="-5" dirty="0">
                <a:latin typeface="Times New Roman"/>
                <a:cs typeface="Times New Roman"/>
              </a:rPr>
              <a:t>month will </a:t>
            </a:r>
            <a:r>
              <a:rPr sz="1100" spc="-1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changed </a:t>
            </a: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-5" dirty="0">
                <a:latin typeface="Times New Roman"/>
                <a:cs typeface="Times New Roman"/>
              </a:rPr>
              <a:t>per the required </a:t>
            </a:r>
            <a:r>
              <a:rPr sz="1100" dirty="0">
                <a:latin typeface="Times New Roman"/>
                <a:cs typeface="Times New Roman"/>
              </a:rPr>
              <a:t>by the  </a:t>
            </a:r>
            <a:r>
              <a:rPr sz="1100" spc="-5" dirty="0">
                <a:latin typeface="Times New Roman"/>
                <a:cs typeface="Times New Roman"/>
              </a:rPr>
              <a:t>government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time-to-time.</a:t>
            </a:r>
            <a:endParaRPr lang="en-US" sz="1100" spc="-5" dirty="0">
              <a:latin typeface="Times New Roman"/>
              <a:cs typeface="Times New Roman"/>
            </a:endParaRPr>
          </a:p>
          <a:p>
            <a:pPr marL="240665" marR="5080" indent="-227965" algn="just">
              <a:lnSpc>
                <a:spcPct val="119800"/>
              </a:lnSpc>
              <a:spcBef>
                <a:spcPts val="85"/>
              </a:spcBef>
              <a:buFont typeface="Symbol"/>
              <a:buChar char=""/>
              <a:tabLst>
                <a:tab pos="241300" algn="l"/>
              </a:tabLst>
            </a:pPr>
            <a:endParaRPr lang="en-US" sz="1100" spc="-5" dirty="0">
              <a:latin typeface="Times New Roman"/>
              <a:cs typeface="Times New Roman"/>
            </a:endParaRPr>
          </a:p>
          <a:p>
            <a:pPr marL="240665" marR="5080" indent="-227965" algn="just">
              <a:lnSpc>
                <a:spcPct val="119800"/>
              </a:lnSpc>
              <a:spcBef>
                <a:spcPts val="85"/>
              </a:spcBef>
              <a:buFont typeface="Symbol"/>
              <a:buChar char=""/>
              <a:tabLst>
                <a:tab pos="241300" algn="l"/>
              </a:tabLst>
            </a:pPr>
            <a:endParaRPr lang="en-US" sz="1100" spc="-5" dirty="0">
              <a:latin typeface="Times New Roman"/>
              <a:cs typeface="Times New Roman"/>
            </a:endParaRPr>
          </a:p>
          <a:p>
            <a:pPr marL="240665" marR="5080" indent="-227965" algn="just">
              <a:lnSpc>
                <a:spcPct val="119800"/>
              </a:lnSpc>
              <a:spcBef>
                <a:spcPts val="85"/>
              </a:spcBef>
              <a:buFont typeface="Symbol"/>
              <a:buChar char=""/>
              <a:tabLst>
                <a:tab pos="241300" algn="l"/>
              </a:tabLst>
            </a:pPr>
            <a:endParaRPr lang="en-US" sz="1100" spc="-5" dirty="0">
              <a:latin typeface="Times New Roman"/>
              <a:cs typeface="Times New Roman"/>
            </a:endParaRPr>
          </a:p>
          <a:p>
            <a:pPr marL="240665" marR="5080" indent="-227965" algn="just">
              <a:lnSpc>
                <a:spcPct val="119800"/>
              </a:lnSpc>
              <a:spcBef>
                <a:spcPts val="85"/>
              </a:spcBef>
              <a:buFont typeface="Symbol"/>
              <a:buChar char=""/>
              <a:tabLst>
                <a:tab pos="241300" algn="l"/>
              </a:tabLst>
            </a:pPr>
            <a:endParaRPr lang="en-US" sz="1100" spc="-5" dirty="0">
              <a:latin typeface="Times New Roman"/>
              <a:cs typeface="Times New Roman"/>
            </a:endParaRPr>
          </a:p>
          <a:p>
            <a:pPr marL="240665" marR="5080" indent="-227965" algn="just">
              <a:lnSpc>
                <a:spcPct val="119800"/>
              </a:lnSpc>
              <a:spcBef>
                <a:spcPts val="85"/>
              </a:spcBef>
              <a:buFont typeface="Symbol"/>
              <a:buChar char=""/>
              <a:tabLst>
                <a:tab pos="241300" algn="l"/>
              </a:tabLst>
            </a:pPr>
            <a:endParaRPr sz="1100" dirty="0">
              <a:latin typeface="Times New Roman"/>
              <a:cs typeface="Times New Roman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050" y="4127500"/>
            <a:ext cx="4762500" cy="31908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004" y="772159"/>
            <a:ext cx="5760720" cy="1032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586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 dirty="0">
              <a:latin typeface="Arial"/>
              <a:cs typeface="Arial"/>
            </a:endParaRPr>
          </a:p>
          <a:p>
            <a:pPr marL="12700" marR="5080" algn="just">
              <a:lnSpc>
                <a:spcPct val="110300"/>
              </a:lnSpc>
              <a:spcBef>
                <a:spcPts val="780"/>
              </a:spcBef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system. Once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request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registration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submitted, the </a:t>
            </a:r>
            <a:r>
              <a:rPr sz="1100" dirty="0">
                <a:latin typeface="Times New Roman"/>
                <a:cs typeface="Times New Roman"/>
              </a:rPr>
              <a:t>system </a:t>
            </a:r>
            <a:r>
              <a:rPr sz="1100" spc="-5" dirty="0">
                <a:latin typeface="Times New Roman"/>
                <a:cs typeface="Times New Roman"/>
              </a:rPr>
              <a:t>validates the entered values and  </a:t>
            </a:r>
            <a:r>
              <a:rPr sz="1100" dirty="0">
                <a:latin typeface="Times New Roman"/>
                <a:cs typeface="Times New Roman"/>
              </a:rPr>
              <a:t>pops up the </a:t>
            </a:r>
            <a:r>
              <a:rPr sz="1100" spc="-5" dirty="0">
                <a:latin typeface="Times New Roman"/>
                <a:cs typeface="Times New Roman"/>
              </a:rPr>
              <a:t>appropriate message </a:t>
            </a:r>
            <a:r>
              <a:rPr sz="1100" dirty="0">
                <a:latin typeface="Times New Roman"/>
                <a:cs typeface="Times New Roman"/>
              </a:rPr>
              <a:t>if </a:t>
            </a:r>
            <a:r>
              <a:rPr sz="1100" spc="-5" dirty="0">
                <a:latin typeface="Times New Roman"/>
                <a:cs typeface="Times New Roman"/>
              </a:rPr>
              <a:t>there </a:t>
            </a:r>
            <a:r>
              <a:rPr sz="1100" dirty="0">
                <a:latin typeface="Times New Roman"/>
                <a:cs typeface="Times New Roman"/>
              </a:rPr>
              <a:t>is any </a:t>
            </a:r>
            <a:r>
              <a:rPr sz="1100" spc="-5" dirty="0">
                <a:latin typeface="Times New Roman"/>
                <a:cs typeface="Times New Roman"/>
              </a:rPr>
              <a:t>error. Otherwise the </a:t>
            </a:r>
            <a:r>
              <a:rPr sz="1100" dirty="0">
                <a:latin typeface="Times New Roman"/>
                <a:cs typeface="Times New Roman"/>
              </a:rPr>
              <a:t>username </a:t>
            </a:r>
            <a:r>
              <a:rPr sz="1100" spc="-5" dirty="0">
                <a:latin typeface="Times New Roman"/>
                <a:cs typeface="Times New Roman"/>
              </a:rPr>
              <a:t>with password is  </a:t>
            </a:r>
            <a:r>
              <a:rPr sz="1100" dirty="0">
                <a:latin typeface="Times New Roman"/>
                <a:cs typeface="Times New Roman"/>
              </a:rPr>
              <a:t>created and </a:t>
            </a:r>
            <a:r>
              <a:rPr sz="1100" spc="-5" dirty="0">
                <a:latin typeface="Times New Roman"/>
                <a:cs typeface="Times New Roman"/>
              </a:rPr>
              <a:t>registered with 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System.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tax payer can </a:t>
            </a:r>
            <a:r>
              <a:rPr sz="1100" dirty="0">
                <a:latin typeface="Times New Roman"/>
                <a:cs typeface="Times New Roman"/>
              </a:rPr>
              <a:t>use </a:t>
            </a:r>
            <a:r>
              <a:rPr sz="1100" spc="-5" dirty="0">
                <a:latin typeface="Times New Roman"/>
                <a:cs typeface="Times New Roman"/>
              </a:rPr>
              <a:t>this registered username and  </a:t>
            </a:r>
            <a:r>
              <a:rPr sz="1100" dirty="0">
                <a:latin typeface="Times New Roman"/>
                <a:cs typeface="Times New Roman"/>
              </a:rPr>
              <a:t>password to </a:t>
            </a:r>
            <a:r>
              <a:rPr sz="1100" spc="-5" dirty="0">
                <a:latin typeface="Times New Roman"/>
                <a:cs typeface="Times New Roman"/>
              </a:rPr>
              <a:t>work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system.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4704" y="3848338"/>
            <a:ext cx="3724910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  <a:tabLst>
                <a:tab pos="365125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3.2	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Enroling </a:t>
            </a:r>
            <a:r>
              <a:rPr sz="1400" b="1" spc="-10" dirty="0">
                <a:solidFill>
                  <a:srgbClr val="813C04"/>
                </a:solidFill>
                <a:latin typeface="Times New Roman"/>
                <a:cs typeface="Times New Roman"/>
              </a:rPr>
              <a:t>by </a:t>
            </a: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GST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un-registered</a:t>
            </a:r>
            <a:r>
              <a:rPr sz="1400" b="1" spc="50" dirty="0">
                <a:solidFill>
                  <a:srgbClr val="813C04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transporters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2004" y="4210024"/>
            <a:ext cx="5760085" cy="1446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0300"/>
              </a:lnSpc>
              <a:spcBef>
                <a:spcPts val="95"/>
              </a:spcBef>
            </a:pPr>
            <a:r>
              <a:rPr sz="1100" spc="-5" dirty="0">
                <a:latin typeface="Times New Roman"/>
                <a:cs typeface="Times New Roman"/>
              </a:rPr>
              <a:t>As </a:t>
            </a:r>
            <a:r>
              <a:rPr sz="1100" dirty="0">
                <a:latin typeface="Times New Roman"/>
                <a:cs typeface="Times New Roman"/>
              </a:rPr>
              <a:t>explained </a:t>
            </a:r>
            <a:r>
              <a:rPr sz="1100" spc="-5" dirty="0">
                <a:latin typeface="Times New Roman"/>
                <a:cs typeface="Times New Roman"/>
              </a:rPr>
              <a:t>previously, the transporter, who is un-registered in GST system, </a:t>
            </a:r>
            <a:r>
              <a:rPr sz="1100" dirty="0">
                <a:latin typeface="Times New Roman"/>
                <a:cs typeface="Times New Roman"/>
              </a:rPr>
              <a:t>cannot </a:t>
            </a:r>
            <a:r>
              <a:rPr sz="1100" spc="-5" dirty="0">
                <a:latin typeface="Times New Roman"/>
                <a:cs typeface="Times New Roman"/>
              </a:rPr>
              <a:t>register using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previous </a:t>
            </a:r>
            <a:r>
              <a:rPr sz="1100" dirty="0">
                <a:latin typeface="Times New Roman"/>
                <a:cs typeface="Times New Roman"/>
              </a:rPr>
              <a:t>option. </a:t>
            </a:r>
            <a:r>
              <a:rPr sz="1100" spc="-5" dirty="0">
                <a:latin typeface="Times New Roman"/>
                <a:cs typeface="Times New Roman"/>
              </a:rPr>
              <a:t>He/she 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enrol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this system </a:t>
            </a:r>
            <a:r>
              <a:rPr sz="1100" spc="5" dirty="0">
                <a:latin typeface="Times New Roman"/>
                <a:cs typeface="Times New Roman"/>
              </a:rPr>
              <a:t>by </a:t>
            </a:r>
            <a:r>
              <a:rPr sz="1100" dirty="0">
                <a:latin typeface="Times New Roman"/>
                <a:cs typeface="Times New Roman"/>
              </a:rPr>
              <a:t>providing his </a:t>
            </a:r>
            <a:r>
              <a:rPr sz="1100" spc="-5" dirty="0">
                <a:latin typeface="Times New Roman"/>
                <a:cs typeface="Times New Roman"/>
              </a:rPr>
              <a:t>business details. </a:t>
            </a:r>
            <a:r>
              <a:rPr sz="1100" spc="-10" dirty="0">
                <a:latin typeface="Times New Roman"/>
                <a:cs typeface="Times New Roman"/>
              </a:rPr>
              <a:t>After  </a:t>
            </a:r>
            <a:r>
              <a:rPr sz="1100" spc="-5" dirty="0">
                <a:latin typeface="Times New Roman"/>
                <a:cs typeface="Times New Roman"/>
              </a:rPr>
              <a:t>authenticating these details, the </a:t>
            </a:r>
            <a:r>
              <a:rPr sz="1100" dirty="0">
                <a:latin typeface="Times New Roman"/>
                <a:cs typeface="Times New Roman"/>
              </a:rPr>
              <a:t>system </a:t>
            </a:r>
            <a:r>
              <a:rPr sz="1100" spc="-5" dirty="0">
                <a:latin typeface="Times New Roman"/>
                <a:cs typeface="Times New Roman"/>
              </a:rPr>
              <a:t>generates the </a:t>
            </a:r>
            <a:r>
              <a:rPr sz="1100" dirty="0">
                <a:latin typeface="Times New Roman"/>
                <a:cs typeface="Times New Roman"/>
              </a:rPr>
              <a:t>15 </a:t>
            </a:r>
            <a:r>
              <a:rPr sz="1100" spc="-5" dirty="0">
                <a:latin typeface="Times New Roman"/>
                <a:cs typeface="Times New Roman"/>
              </a:rPr>
              <a:t>characters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Transporter </a:t>
            </a:r>
            <a:r>
              <a:rPr sz="1100" spc="-10" dirty="0">
                <a:latin typeface="Times New Roman"/>
                <a:cs typeface="Times New Roman"/>
              </a:rPr>
              <a:t>ID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user  credentials for him.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enrolment form asks </a:t>
            </a:r>
            <a:r>
              <a:rPr sz="1100" dirty="0">
                <a:latin typeface="Times New Roman"/>
                <a:cs typeface="Times New Roman"/>
              </a:rPr>
              <a:t>for his </a:t>
            </a:r>
            <a:r>
              <a:rPr sz="1100" spc="-5" dirty="0">
                <a:latin typeface="Times New Roman"/>
                <a:cs typeface="Times New Roman"/>
              </a:rPr>
              <a:t>PAN </a:t>
            </a:r>
            <a:r>
              <a:rPr sz="1100" dirty="0">
                <a:latin typeface="Times New Roman"/>
                <a:cs typeface="Times New Roman"/>
              </a:rPr>
              <a:t>details, </a:t>
            </a:r>
            <a:r>
              <a:rPr sz="1100" spc="-5" dirty="0">
                <a:latin typeface="Times New Roman"/>
                <a:cs typeface="Times New Roman"/>
              </a:rPr>
              <a:t>business type, </a:t>
            </a:r>
            <a:r>
              <a:rPr sz="1100" dirty="0">
                <a:latin typeface="Times New Roman"/>
                <a:cs typeface="Times New Roman"/>
              </a:rPr>
              <a:t>business </a:t>
            </a:r>
            <a:r>
              <a:rPr sz="1100" spc="-5" dirty="0">
                <a:latin typeface="Times New Roman"/>
                <a:cs typeface="Times New Roman"/>
              </a:rPr>
              <a:t>place,  Aadhaar </a:t>
            </a:r>
            <a:r>
              <a:rPr sz="110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mobile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authentication.</a:t>
            </a:r>
            <a:endParaRPr sz="11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900"/>
              </a:lnSpc>
              <a:spcBef>
                <a:spcPts val="985"/>
              </a:spcBef>
            </a:pP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enrolling,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un-registered transporter has to </a:t>
            </a:r>
            <a:r>
              <a:rPr sz="1100" dirty="0">
                <a:latin typeface="Times New Roman"/>
                <a:cs typeface="Times New Roman"/>
              </a:rPr>
              <a:t>open </a:t>
            </a:r>
            <a:r>
              <a:rPr sz="1100" spc="-5" dirty="0">
                <a:latin typeface="Times New Roman"/>
                <a:cs typeface="Times New Roman"/>
              </a:rPr>
              <a:t>the 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" dirty="0">
                <a:latin typeface="Times New Roman"/>
                <a:cs typeface="Times New Roman"/>
              </a:rPr>
              <a:t>portal and select the  ‘Enrolment for Transporters’ option. On selection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the same,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system shows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following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screen.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4400" y="1949449"/>
            <a:ext cx="5676265" cy="182101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35560" rIns="0" bIns="0" rtlCol="0">
            <a:spAutoFit/>
          </a:bodyPr>
          <a:lstStyle/>
          <a:p>
            <a:pPr marL="2256155">
              <a:lnSpc>
                <a:spcPct val="100000"/>
              </a:lnSpc>
              <a:spcBef>
                <a:spcPts val="280"/>
              </a:spcBef>
            </a:pPr>
            <a:r>
              <a:rPr sz="1500" b="1" i="1" u="sng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Tips for</a:t>
            </a:r>
            <a:r>
              <a:rPr sz="1500" b="1" i="1" u="sng" spc="-1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b="1" i="1" u="sng" spc="-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Registration</a:t>
            </a:r>
            <a:endParaRPr sz="1500" b="1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 dirty="0">
              <a:latin typeface="Times New Roman"/>
              <a:cs typeface="Times New Roman"/>
            </a:endParaRPr>
          </a:p>
          <a:p>
            <a:pPr marL="551815" indent="-228600">
              <a:lnSpc>
                <a:spcPct val="100000"/>
              </a:lnSpc>
              <a:buAutoNum type="arabicPeriod"/>
              <a:tabLst>
                <a:tab pos="552450" algn="l"/>
              </a:tabLst>
            </a:pPr>
            <a:r>
              <a:rPr sz="1100" spc="-5" dirty="0">
                <a:latin typeface="Times New Roman"/>
                <a:cs typeface="Times New Roman"/>
              </a:rPr>
              <a:t>GSTIN </a:t>
            </a:r>
            <a:r>
              <a:rPr sz="1100" dirty="0">
                <a:latin typeface="Times New Roman"/>
                <a:cs typeface="Times New Roman"/>
              </a:rPr>
              <a:t>number should be </a:t>
            </a:r>
            <a:r>
              <a:rPr sz="1100" spc="-5" dirty="0">
                <a:latin typeface="Times New Roman"/>
                <a:cs typeface="Times New Roman"/>
              </a:rPr>
              <a:t>in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hand.</a:t>
            </a:r>
          </a:p>
          <a:p>
            <a:pPr marL="551815" indent="-228600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552450" algn="l"/>
              </a:tabLst>
            </a:pPr>
            <a:r>
              <a:rPr sz="1100" spc="-5" dirty="0">
                <a:latin typeface="Times New Roman"/>
                <a:cs typeface="Times New Roman"/>
              </a:rPr>
              <a:t>Registered mobile number </a:t>
            </a:r>
            <a:r>
              <a:rPr sz="1100" dirty="0">
                <a:latin typeface="Times New Roman"/>
                <a:cs typeface="Times New Roman"/>
              </a:rPr>
              <a:t>should be </a:t>
            </a:r>
            <a:r>
              <a:rPr sz="1100" spc="-5" dirty="0">
                <a:latin typeface="Times New Roman"/>
                <a:cs typeface="Times New Roman"/>
              </a:rPr>
              <a:t>with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user.</a:t>
            </a:r>
            <a:endParaRPr sz="1100" dirty="0">
              <a:latin typeface="Times New Roman"/>
              <a:cs typeface="Times New Roman"/>
            </a:endParaRPr>
          </a:p>
          <a:p>
            <a:pPr marL="551815" marR="83820" indent="-228600" algn="just">
              <a:lnSpc>
                <a:spcPts val="1580"/>
              </a:lnSpc>
              <a:spcBef>
                <a:spcPts val="90"/>
              </a:spcBef>
              <a:buAutoNum type="arabicPeriod"/>
              <a:tabLst>
                <a:tab pos="552450" algn="l"/>
              </a:tabLst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username </a:t>
            </a:r>
            <a:r>
              <a:rPr sz="1100" dirty="0">
                <a:latin typeface="Times New Roman"/>
                <a:cs typeface="Times New Roman"/>
              </a:rPr>
              <a:t>should be of at </a:t>
            </a:r>
            <a:r>
              <a:rPr sz="1100" spc="-5" dirty="0">
                <a:latin typeface="Times New Roman"/>
                <a:cs typeface="Times New Roman"/>
              </a:rPr>
              <a:t>least </a:t>
            </a:r>
            <a:r>
              <a:rPr sz="1100" dirty="0">
                <a:latin typeface="Times New Roman"/>
                <a:cs typeface="Times New Roman"/>
              </a:rPr>
              <a:t>8 </a:t>
            </a:r>
            <a:r>
              <a:rPr sz="1100" spc="-5" dirty="0">
                <a:latin typeface="Times New Roman"/>
                <a:cs typeface="Times New Roman"/>
              </a:rPr>
              <a:t>characters with </a:t>
            </a:r>
            <a:r>
              <a:rPr sz="1100" dirty="0">
                <a:latin typeface="Times New Roman"/>
                <a:cs typeface="Times New Roman"/>
              </a:rPr>
              <a:t>a combination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alphabets </a:t>
            </a:r>
            <a:r>
              <a:rPr sz="1100" dirty="0">
                <a:latin typeface="Times New Roman"/>
                <a:cs typeface="Times New Roman"/>
              </a:rPr>
              <a:t>(A-Z/a-  </a:t>
            </a:r>
            <a:r>
              <a:rPr sz="1100" spc="-5" dirty="0">
                <a:latin typeface="Times New Roman"/>
                <a:cs typeface="Times New Roman"/>
              </a:rPr>
              <a:t>z), </a:t>
            </a:r>
            <a:r>
              <a:rPr sz="1100" dirty="0">
                <a:latin typeface="Times New Roman"/>
                <a:cs typeface="Times New Roman"/>
              </a:rPr>
              <a:t>numerals </a:t>
            </a:r>
            <a:r>
              <a:rPr sz="1100" spc="-5" dirty="0">
                <a:latin typeface="Times New Roman"/>
                <a:cs typeface="Times New Roman"/>
              </a:rPr>
              <a:t>(0-9)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special characters (@, </a:t>
            </a:r>
            <a:r>
              <a:rPr sz="1100" dirty="0">
                <a:latin typeface="Times New Roman"/>
                <a:cs typeface="Times New Roman"/>
              </a:rPr>
              <a:t>#, $, %, </a:t>
            </a:r>
            <a:r>
              <a:rPr sz="1100" spc="-5" dirty="0">
                <a:latin typeface="Times New Roman"/>
                <a:cs typeface="Times New Roman"/>
              </a:rPr>
              <a:t>&amp;, </a:t>
            </a:r>
            <a:r>
              <a:rPr sz="1100" dirty="0">
                <a:latin typeface="Times New Roman"/>
                <a:cs typeface="Times New Roman"/>
              </a:rPr>
              <a:t>*, </a:t>
            </a:r>
            <a:r>
              <a:rPr sz="1100" spc="-5" dirty="0">
                <a:latin typeface="Times New Roman"/>
                <a:cs typeface="Times New Roman"/>
              </a:rPr>
              <a:t>^)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can’t </a:t>
            </a:r>
            <a:r>
              <a:rPr sz="1100" dirty="0">
                <a:latin typeface="Times New Roman"/>
                <a:cs typeface="Times New Roman"/>
              </a:rPr>
              <a:t>exceed </a:t>
            </a:r>
            <a:r>
              <a:rPr sz="1100" spc="-5" dirty="0">
                <a:latin typeface="Times New Roman"/>
                <a:cs typeface="Times New Roman"/>
              </a:rPr>
              <a:t>more </a:t>
            </a:r>
            <a:r>
              <a:rPr sz="1100" dirty="0">
                <a:latin typeface="Times New Roman"/>
                <a:cs typeface="Times New Roman"/>
              </a:rPr>
              <a:t>than  15</a:t>
            </a:r>
            <a:r>
              <a:rPr sz="1100" spc="-5" dirty="0">
                <a:latin typeface="Times New Roman"/>
                <a:cs typeface="Times New Roman"/>
              </a:rPr>
              <a:t> characters.</a:t>
            </a:r>
            <a:endParaRPr sz="1100" dirty="0">
              <a:latin typeface="Times New Roman"/>
              <a:cs typeface="Times New Roman"/>
            </a:endParaRPr>
          </a:p>
          <a:p>
            <a:pPr marL="551815" indent="-228600">
              <a:lnSpc>
                <a:spcPct val="100000"/>
              </a:lnSpc>
              <a:spcBef>
                <a:spcPts val="180"/>
              </a:spcBef>
              <a:buAutoNum type="arabicPeriod"/>
              <a:tabLst>
                <a:tab pos="552450" algn="l"/>
              </a:tabLst>
            </a:pPr>
            <a:r>
              <a:rPr sz="1100" dirty="0">
                <a:latin typeface="Times New Roman"/>
                <a:cs typeface="Times New Roman"/>
              </a:rPr>
              <a:t>The password should be of at </a:t>
            </a:r>
            <a:r>
              <a:rPr sz="1100" spc="-5" dirty="0">
                <a:latin typeface="Times New Roman"/>
                <a:cs typeface="Times New Roman"/>
              </a:rPr>
              <a:t>least </a:t>
            </a:r>
            <a:r>
              <a:rPr sz="1100" dirty="0">
                <a:latin typeface="Times New Roman"/>
                <a:cs typeface="Times New Roman"/>
              </a:rPr>
              <a:t>8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characters.</a:t>
            </a:r>
            <a:endParaRPr sz="1100" dirty="0">
              <a:latin typeface="Times New Roman"/>
              <a:cs typeface="Times New Roman"/>
            </a:endParaRPr>
          </a:p>
          <a:p>
            <a:pPr marL="551815" indent="-228600">
              <a:lnSpc>
                <a:spcPct val="100000"/>
              </a:lnSpc>
              <a:spcBef>
                <a:spcPts val="275"/>
              </a:spcBef>
              <a:buAutoNum type="arabicPeriod"/>
              <a:tabLst>
                <a:tab pos="552450" algn="l"/>
              </a:tabLst>
            </a:pPr>
            <a:r>
              <a:rPr sz="1100" dirty="0">
                <a:latin typeface="Times New Roman"/>
                <a:cs typeface="Times New Roman"/>
              </a:rPr>
              <a:t>Keep </a:t>
            </a:r>
            <a:r>
              <a:rPr sz="1100" spc="-5" dirty="0">
                <a:latin typeface="Times New Roman"/>
                <a:cs typeface="Times New Roman"/>
              </a:rPr>
              <a:t>your Username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Password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securely.</a:t>
            </a:r>
            <a:endParaRPr sz="11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5495" y="772159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32688" y="1100327"/>
            <a:ext cx="5780532" cy="82524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90600" y="1158058"/>
            <a:ext cx="5588014" cy="80823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4725" y="1142237"/>
            <a:ext cx="5641975" cy="8114030"/>
          </a:xfrm>
          <a:custGeom>
            <a:avLst/>
            <a:gdLst/>
            <a:ahLst/>
            <a:cxnLst/>
            <a:rect l="l" t="t" r="r" b="b"/>
            <a:pathLst>
              <a:path w="5641975" h="8114030">
                <a:moveTo>
                  <a:pt x="0" y="8114030"/>
                </a:moveTo>
                <a:lnTo>
                  <a:pt x="5641975" y="8114030"/>
                </a:lnTo>
                <a:lnTo>
                  <a:pt x="5641975" y="0"/>
                </a:lnTo>
                <a:lnTo>
                  <a:pt x="0" y="0"/>
                </a:lnTo>
                <a:lnTo>
                  <a:pt x="0" y="8114030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004" y="772159"/>
            <a:ext cx="5761355" cy="569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586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  <a:p>
            <a:pPr marL="469265" marR="6985" indent="-227965" algn="just">
              <a:lnSpc>
                <a:spcPct val="119100"/>
              </a:lnSpc>
              <a:spcBef>
                <a:spcPts val="750"/>
              </a:spcBef>
              <a:buFont typeface="Symbol"/>
              <a:buChar char=""/>
              <a:tabLst>
                <a:tab pos="469900" algn="l"/>
              </a:tabLst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</a:t>
            </a:r>
            <a:r>
              <a:rPr sz="1100" dirty="0">
                <a:latin typeface="Times New Roman"/>
                <a:cs typeface="Times New Roman"/>
              </a:rPr>
              <a:t>has to </a:t>
            </a:r>
            <a:r>
              <a:rPr sz="1100" spc="-5" dirty="0">
                <a:latin typeface="Times New Roman"/>
                <a:cs typeface="Times New Roman"/>
              </a:rPr>
              <a:t>select the </a:t>
            </a:r>
            <a:r>
              <a:rPr sz="1100" dirty="0">
                <a:latin typeface="Times New Roman"/>
                <a:cs typeface="Times New Roman"/>
              </a:rPr>
              <a:t>State and </a:t>
            </a:r>
            <a:r>
              <a:rPr sz="1100" spc="-5" dirty="0">
                <a:latin typeface="Times New Roman"/>
                <a:cs typeface="Times New Roman"/>
              </a:rPr>
              <a:t>enter his legal name </a:t>
            </a: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-5" dirty="0">
                <a:latin typeface="Times New Roman"/>
                <a:cs typeface="Times New Roman"/>
              </a:rPr>
              <a:t>given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his PAN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PAN  number. The </a:t>
            </a:r>
            <a:r>
              <a:rPr sz="1100" dirty="0">
                <a:latin typeface="Times New Roman"/>
                <a:cs typeface="Times New Roman"/>
              </a:rPr>
              <a:t>system user </a:t>
            </a:r>
            <a:r>
              <a:rPr sz="1100" spc="-5" dirty="0">
                <a:latin typeface="Times New Roman"/>
                <a:cs typeface="Times New Roman"/>
              </a:rPr>
              <a:t>gets </a:t>
            </a:r>
            <a:r>
              <a:rPr sz="1100" dirty="0">
                <a:latin typeface="Times New Roman"/>
                <a:cs typeface="Times New Roman"/>
              </a:rPr>
              <a:t>it </a:t>
            </a:r>
            <a:r>
              <a:rPr sz="1100" spc="-5" dirty="0">
                <a:latin typeface="Times New Roman"/>
                <a:cs typeface="Times New Roman"/>
              </a:rPr>
              <a:t>validated </a:t>
            </a:r>
            <a:r>
              <a:rPr sz="1100" dirty="0">
                <a:latin typeface="Times New Roman"/>
                <a:cs typeface="Times New Roman"/>
              </a:rPr>
              <a:t>by on </a:t>
            </a:r>
            <a:r>
              <a:rPr sz="1100" spc="-5" dirty="0">
                <a:latin typeface="Times New Roman"/>
                <a:cs typeface="Times New Roman"/>
              </a:rPr>
              <a:t>click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‘Validate’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button.</a:t>
            </a:r>
            <a:endParaRPr sz="1100">
              <a:latin typeface="Times New Roman"/>
              <a:cs typeface="Times New Roman"/>
            </a:endParaRPr>
          </a:p>
          <a:p>
            <a:pPr marL="469265" marR="10160" indent="-227965" algn="just">
              <a:lnSpc>
                <a:spcPct val="119100"/>
              </a:lnSpc>
              <a:spcBef>
                <a:spcPts val="95"/>
              </a:spcBef>
              <a:buFont typeface="Symbol"/>
              <a:buChar char=""/>
              <a:tabLst>
                <a:tab pos="469900" algn="l"/>
              </a:tabLst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has </a:t>
            </a:r>
            <a:r>
              <a:rPr sz="1100" dirty="0">
                <a:latin typeface="Times New Roman"/>
                <a:cs typeface="Times New Roman"/>
              </a:rPr>
              <a:t>to then </a:t>
            </a:r>
            <a:r>
              <a:rPr sz="1100" spc="-5" dirty="0">
                <a:latin typeface="Times New Roman"/>
                <a:cs typeface="Times New Roman"/>
              </a:rPr>
              <a:t>select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type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enrolment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constitution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business (Partnership,  Proprietorship, Public/Private Limited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etc.)</a:t>
            </a:r>
            <a:endParaRPr sz="1100">
              <a:latin typeface="Times New Roman"/>
              <a:cs typeface="Times New Roman"/>
            </a:endParaRPr>
          </a:p>
          <a:p>
            <a:pPr marL="469265" indent="-227965">
              <a:lnSpc>
                <a:spcPct val="100000"/>
              </a:lnSpc>
              <a:spcBef>
                <a:spcPts val="34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100" spc="-5" dirty="0">
                <a:latin typeface="Times New Roman"/>
                <a:cs typeface="Times New Roman"/>
              </a:rPr>
              <a:t>After that </a:t>
            </a:r>
            <a:r>
              <a:rPr sz="1100" spc="-10" dirty="0">
                <a:latin typeface="Times New Roman"/>
                <a:cs typeface="Times New Roman"/>
              </a:rPr>
              <a:t>he </a:t>
            </a:r>
            <a:r>
              <a:rPr sz="1100" spc="-5" dirty="0">
                <a:latin typeface="Times New Roman"/>
                <a:cs typeface="Times New Roman"/>
              </a:rPr>
              <a:t>will enter his </a:t>
            </a:r>
            <a:r>
              <a:rPr sz="1100" dirty="0">
                <a:latin typeface="Times New Roman"/>
                <a:cs typeface="Times New Roman"/>
              </a:rPr>
              <a:t>business </a:t>
            </a:r>
            <a:r>
              <a:rPr sz="1100" spc="-5" dirty="0">
                <a:latin typeface="Times New Roman"/>
                <a:cs typeface="Times New Roman"/>
              </a:rPr>
              <a:t>details and contact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details.</a:t>
            </a:r>
            <a:endParaRPr sz="1100">
              <a:latin typeface="Times New Roman"/>
              <a:cs typeface="Times New Roman"/>
            </a:endParaRPr>
          </a:p>
          <a:p>
            <a:pPr marL="469265" marR="5080" indent="-227965" algn="just">
              <a:lnSpc>
                <a:spcPct val="119400"/>
              </a:lnSpc>
              <a:spcBef>
                <a:spcPts val="95"/>
              </a:spcBef>
              <a:buFont typeface="Symbol"/>
              <a:buChar char=""/>
              <a:tabLst>
                <a:tab pos="469900" algn="l"/>
              </a:tabLst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has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then enter </a:t>
            </a:r>
            <a:r>
              <a:rPr sz="1100" dirty="0">
                <a:latin typeface="Times New Roman"/>
                <a:cs typeface="Times New Roman"/>
              </a:rPr>
              <a:t>his </a:t>
            </a:r>
            <a:r>
              <a:rPr sz="1100" spc="-5" dirty="0">
                <a:latin typeface="Times New Roman"/>
                <a:cs typeface="Times New Roman"/>
              </a:rPr>
              <a:t>Aadhaar number related </a:t>
            </a:r>
            <a:r>
              <a:rPr sz="1100" dirty="0">
                <a:latin typeface="Times New Roman"/>
                <a:cs typeface="Times New Roman"/>
              </a:rPr>
              <a:t>details, </a:t>
            </a:r>
            <a:r>
              <a:rPr sz="1100" spc="-5" dirty="0">
                <a:latin typeface="Times New Roman"/>
                <a:cs typeface="Times New Roman"/>
              </a:rPr>
              <a:t>if Aadhaar card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available  with him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verify </a:t>
            </a:r>
            <a:r>
              <a:rPr sz="1100" dirty="0">
                <a:latin typeface="Times New Roman"/>
                <a:cs typeface="Times New Roman"/>
              </a:rPr>
              <a:t>them </a:t>
            </a:r>
            <a:r>
              <a:rPr sz="1100" spc="-5" dirty="0">
                <a:latin typeface="Times New Roman"/>
                <a:cs typeface="Times New Roman"/>
              </a:rPr>
              <a:t>through </a:t>
            </a:r>
            <a:r>
              <a:rPr sz="1100" dirty="0">
                <a:latin typeface="Times New Roman"/>
                <a:cs typeface="Times New Roman"/>
              </a:rPr>
              <a:t>OTP </a:t>
            </a:r>
            <a:r>
              <a:rPr sz="1100" spc="-5" dirty="0">
                <a:latin typeface="Times New Roman"/>
                <a:cs typeface="Times New Roman"/>
              </a:rPr>
              <a:t>sent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his registered </a:t>
            </a:r>
            <a:r>
              <a:rPr sz="1100" dirty="0">
                <a:latin typeface="Times New Roman"/>
                <a:cs typeface="Times New Roman"/>
              </a:rPr>
              <a:t>mobile. </a:t>
            </a:r>
            <a:r>
              <a:rPr sz="1100" spc="-5" dirty="0">
                <a:latin typeface="Times New Roman"/>
                <a:cs typeface="Times New Roman"/>
              </a:rPr>
              <a:t>The user can also  provide his </a:t>
            </a:r>
            <a:r>
              <a:rPr sz="1100" dirty="0">
                <a:latin typeface="Times New Roman"/>
                <a:cs typeface="Times New Roman"/>
              </a:rPr>
              <a:t>consent to GSTN to </a:t>
            </a:r>
            <a:r>
              <a:rPr sz="1100" spc="-5" dirty="0">
                <a:latin typeface="Times New Roman"/>
                <a:cs typeface="Times New Roman"/>
              </a:rPr>
              <a:t>use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Aadhaar details and declaration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enrolment </a:t>
            </a:r>
            <a:r>
              <a:rPr sz="1100" dirty="0">
                <a:latin typeface="Times New Roman"/>
                <a:cs typeface="Times New Roman"/>
              </a:rPr>
              <a:t>by  </a:t>
            </a:r>
            <a:r>
              <a:rPr sz="1100" spc="-5" dirty="0">
                <a:latin typeface="Times New Roman"/>
                <a:cs typeface="Times New Roman"/>
              </a:rPr>
              <a:t>clicking </a:t>
            </a:r>
            <a:r>
              <a:rPr sz="1100" dirty="0">
                <a:latin typeface="Times New Roman"/>
                <a:cs typeface="Times New Roman"/>
              </a:rPr>
              <a:t>on 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checkbox.</a:t>
            </a:r>
            <a:endParaRPr sz="1100">
              <a:latin typeface="Times New Roman"/>
              <a:cs typeface="Times New Roman"/>
            </a:endParaRPr>
          </a:p>
          <a:p>
            <a:pPr marL="469265" marR="8255" indent="-227965" algn="just">
              <a:lnSpc>
                <a:spcPct val="119100"/>
              </a:lnSpc>
              <a:spcBef>
                <a:spcPts val="100"/>
              </a:spcBef>
              <a:buFont typeface="Symbol"/>
              <a:buChar char=""/>
              <a:tabLst>
                <a:tab pos="469900" algn="l"/>
              </a:tabLst>
            </a:pP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Aadhaar number is </a:t>
            </a:r>
            <a:r>
              <a:rPr sz="1100" dirty="0">
                <a:latin typeface="Times New Roman"/>
                <a:cs typeface="Times New Roman"/>
              </a:rPr>
              <a:t>not </a:t>
            </a:r>
            <a:r>
              <a:rPr sz="1100" spc="-5" dirty="0">
                <a:latin typeface="Times New Roman"/>
                <a:cs typeface="Times New Roman"/>
              </a:rPr>
              <a:t>available, user </a:t>
            </a:r>
            <a:r>
              <a:rPr sz="1100" dirty="0">
                <a:latin typeface="Times New Roman"/>
                <a:cs typeface="Times New Roman"/>
              </a:rPr>
              <a:t>has to enter </a:t>
            </a:r>
            <a:r>
              <a:rPr sz="1100" spc="-5" dirty="0">
                <a:latin typeface="Times New Roman"/>
                <a:cs typeface="Times New Roman"/>
              </a:rPr>
              <a:t>the mobile number and mobile is  authenticated </a:t>
            </a:r>
            <a:r>
              <a:rPr sz="1100" dirty="0">
                <a:latin typeface="Times New Roman"/>
                <a:cs typeface="Times New Roman"/>
              </a:rPr>
              <a:t>by sending </a:t>
            </a:r>
            <a:r>
              <a:rPr sz="1100" spc="-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OTP to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it.</a:t>
            </a:r>
            <a:endParaRPr sz="1100">
              <a:latin typeface="Times New Roman"/>
              <a:cs typeface="Times New Roman"/>
            </a:endParaRPr>
          </a:p>
          <a:p>
            <a:pPr marL="469265" marR="8255" indent="-227965" algn="just">
              <a:lnSpc>
                <a:spcPct val="120000"/>
              </a:lnSpc>
              <a:spcBef>
                <a:spcPts val="80"/>
              </a:spcBef>
              <a:buFont typeface="Symbol"/>
              <a:buChar char=""/>
              <a:tabLst>
                <a:tab pos="469900" algn="l"/>
              </a:tabLst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can </a:t>
            </a:r>
            <a:r>
              <a:rPr sz="1100" dirty="0">
                <a:latin typeface="Times New Roman"/>
                <a:cs typeface="Times New Roman"/>
              </a:rPr>
              <a:t>then </a:t>
            </a:r>
            <a:r>
              <a:rPr sz="1100" spc="-5" dirty="0">
                <a:latin typeface="Times New Roman"/>
                <a:cs typeface="Times New Roman"/>
              </a:rPr>
              <a:t>upload the Address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10" dirty="0">
                <a:latin typeface="Times New Roman"/>
                <a:cs typeface="Times New Roman"/>
              </a:rPr>
              <a:t>ID </a:t>
            </a:r>
            <a:r>
              <a:rPr sz="1100" dirty="0">
                <a:latin typeface="Times New Roman"/>
                <a:cs typeface="Times New Roman"/>
              </a:rPr>
              <a:t>proofs </a:t>
            </a:r>
            <a:r>
              <a:rPr sz="1100" spc="-5" dirty="0">
                <a:latin typeface="Times New Roman"/>
                <a:cs typeface="Times New Roman"/>
              </a:rPr>
              <a:t>(PoA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PoI) </a:t>
            </a:r>
            <a:r>
              <a:rPr sz="1100" dirty="0">
                <a:latin typeface="Times New Roman"/>
                <a:cs typeface="Times New Roman"/>
              </a:rPr>
              <a:t>by clicking on </a:t>
            </a:r>
            <a:r>
              <a:rPr sz="1100" spc="-5" dirty="0">
                <a:latin typeface="Times New Roman"/>
                <a:cs typeface="Times New Roman"/>
              </a:rPr>
              <a:t>respective  ‘Upload’ buttons.</a:t>
            </a:r>
            <a:endParaRPr sz="1100">
              <a:latin typeface="Times New Roman"/>
              <a:cs typeface="Times New Roman"/>
            </a:endParaRPr>
          </a:p>
          <a:p>
            <a:pPr marL="469265" marR="7620" indent="-227965" algn="just">
              <a:lnSpc>
                <a:spcPct val="120000"/>
              </a:lnSpc>
              <a:spcBef>
                <a:spcPts val="75"/>
              </a:spcBef>
              <a:buFont typeface="Symbol"/>
              <a:buChar char=""/>
              <a:tabLst>
                <a:tab pos="469900" algn="l"/>
              </a:tabLst>
            </a:pPr>
            <a:r>
              <a:rPr sz="1100" spc="-5" dirty="0">
                <a:latin typeface="Times New Roman"/>
                <a:cs typeface="Times New Roman"/>
              </a:rPr>
              <a:t>After this </a:t>
            </a:r>
            <a:r>
              <a:rPr sz="1100" dirty="0">
                <a:latin typeface="Times New Roman"/>
                <a:cs typeface="Times New Roman"/>
              </a:rPr>
              <a:t>user </a:t>
            </a:r>
            <a:r>
              <a:rPr sz="1100" spc="-5" dirty="0">
                <a:latin typeface="Times New Roman"/>
                <a:cs typeface="Times New Roman"/>
              </a:rPr>
              <a:t>has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create username </a:t>
            </a:r>
            <a:r>
              <a:rPr sz="1100" dirty="0">
                <a:latin typeface="Times New Roman"/>
                <a:cs typeface="Times New Roman"/>
              </a:rPr>
              <a:t>and password </a:t>
            </a:r>
            <a:r>
              <a:rPr sz="1100" spc="-5" dirty="0">
                <a:latin typeface="Times New Roman"/>
                <a:cs typeface="Times New Roman"/>
              </a:rPr>
              <a:t>based </a:t>
            </a:r>
            <a:r>
              <a:rPr sz="1100" dirty="0">
                <a:latin typeface="Times New Roman"/>
                <a:cs typeface="Times New Roman"/>
              </a:rPr>
              <a:t>on his choice </a:t>
            </a:r>
            <a:r>
              <a:rPr sz="1100" spc="-5" dirty="0">
                <a:latin typeface="Times New Roman"/>
                <a:cs typeface="Times New Roman"/>
              </a:rPr>
              <a:t>and rules mentioned  </a:t>
            </a:r>
            <a:r>
              <a:rPr sz="1100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username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password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creation.</a:t>
            </a:r>
            <a:endParaRPr sz="1100">
              <a:latin typeface="Times New Roman"/>
              <a:cs typeface="Times New Roman"/>
            </a:endParaRPr>
          </a:p>
          <a:p>
            <a:pPr marL="469265" marR="8890" indent="-227965" algn="just">
              <a:lnSpc>
                <a:spcPct val="120000"/>
              </a:lnSpc>
              <a:spcBef>
                <a:spcPts val="70"/>
              </a:spcBef>
              <a:buFont typeface="Symbol"/>
              <a:buChar char=""/>
              <a:tabLst>
                <a:tab pos="469900" algn="l"/>
              </a:tabLst>
            </a:pP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has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then provide </a:t>
            </a:r>
            <a:r>
              <a:rPr sz="1100" dirty="0">
                <a:latin typeface="Times New Roman"/>
                <a:cs typeface="Times New Roman"/>
              </a:rPr>
              <a:t>his </a:t>
            </a:r>
            <a:r>
              <a:rPr sz="1100" spc="-5" dirty="0">
                <a:latin typeface="Times New Roman"/>
                <a:cs typeface="Times New Roman"/>
              </a:rPr>
              <a:t>declaration regarding the correctness of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given information  </a:t>
            </a:r>
            <a:r>
              <a:rPr sz="1100" dirty="0">
                <a:latin typeface="Times New Roman"/>
                <a:cs typeface="Times New Roman"/>
              </a:rPr>
              <a:t>by clicking on </a:t>
            </a:r>
            <a:r>
              <a:rPr sz="1100" spc="-5" dirty="0">
                <a:latin typeface="Times New Roman"/>
                <a:cs typeface="Times New Roman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checkbox.</a:t>
            </a:r>
            <a:endParaRPr sz="1100">
              <a:latin typeface="Times New Roman"/>
              <a:cs typeface="Times New Roman"/>
            </a:endParaRPr>
          </a:p>
          <a:p>
            <a:pPr marL="469265" marR="5080" indent="-227965" algn="just">
              <a:lnSpc>
                <a:spcPct val="119600"/>
              </a:lnSpc>
              <a:spcBef>
                <a:spcPts val="90"/>
              </a:spcBef>
              <a:buFont typeface="Symbol"/>
              <a:buChar char=""/>
              <a:tabLst>
                <a:tab pos="469900" algn="l"/>
              </a:tabLst>
            </a:pPr>
            <a:r>
              <a:rPr sz="1100" spc="-5" dirty="0">
                <a:latin typeface="Times New Roman"/>
                <a:cs typeface="Times New Roman"/>
              </a:rPr>
              <a:t>Once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user clicks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‘Save’ button, </a:t>
            </a:r>
            <a:r>
              <a:rPr sz="1100" dirty="0">
                <a:latin typeface="Times New Roman"/>
                <a:cs typeface="Times New Roman"/>
              </a:rPr>
              <a:t>the system generates the 15 </a:t>
            </a:r>
            <a:r>
              <a:rPr sz="1100" spc="-5" dirty="0">
                <a:latin typeface="Times New Roman"/>
                <a:cs typeface="Times New Roman"/>
              </a:rPr>
              <a:t>digits TRANS ID </a:t>
            </a:r>
            <a:r>
              <a:rPr sz="1100" dirty="0">
                <a:latin typeface="Times New Roman"/>
                <a:cs typeface="Times New Roman"/>
              </a:rPr>
              <a:t>and  shows </a:t>
            </a:r>
            <a:r>
              <a:rPr sz="1100" spc="-5" dirty="0">
                <a:latin typeface="Times New Roman"/>
                <a:cs typeface="Times New Roman"/>
              </a:rPr>
              <a:t>him. </a:t>
            </a:r>
            <a:r>
              <a:rPr sz="1100" dirty="0">
                <a:latin typeface="Times New Roman"/>
                <a:cs typeface="Times New Roman"/>
              </a:rPr>
              <a:t>This </a:t>
            </a:r>
            <a:r>
              <a:rPr sz="1100" spc="-5" dirty="0">
                <a:latin typeface="Times New Roman"/>
                <a:cs typeface="Times New Roman"/>
              </a:rPr>
              <a:t>TRANS ID, </a:t>
            </a:r>
            <a:r>
              <a:rPr sz="1100" dirty="0">
                <a:latin typeface="Times New Roman"/>
                <a:cs typeface="Times New Roman"/>
              </a:rPr>
              <a:t>he can </a:t>
            </a:r>
            <a:r>
              <a:rPr sz="1100" spc="-5" dirty="0">
                <a:latin typeface="Times New Roman"/>
                <a:cs typeface="Times New Roman"/>
              </a:rPr>
              <a:t>provide </a:t>
            </a:r>
            <a:r>
              <a:rPr sz="1100" dirty="0">
                <a:latin typeface="Times New Roman"/>
                <a:cs typeface="Times New Roman"/>
              </a:rPr>
              <a:t>to his </a:t>
            </a:r>
            <a:r>
              <a:rPr sz="1100" spc="-5" dirty="0">
                <a:latin typeface="Times New Roman"/>
                <a:cs typeface="Times New Roman"/>
              </a:rPr>
              <a:t>clients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in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bill </a:t>
            </a:r>
            <a:r>
              <a:rPr sz="1100" dirty="0">
                <a:latin typeface="Times New Roman"/>
                <a:cs typeface="Times New Roman"/>
              </a:rPr>
              <a:t>so as </a:t>
            </a:r>
            <a:r>
              <a:rPr sz="1100" spc="-5" dirty="0">
                <a:latin typeface="Times New Roman"/>
                <a:cs typeface="Times New Roman"/>
              </a:rPr>
              <a:t>to  </a:t>
            </a:r>
            <a:r>
              <a:rPr sz="1100" dirty="0">
                <a:latin typeface="Times New Roman"/>
                <a:cs typeface="Times New Roman"/>
              </a:rPr>
              <a:t>enable </a:t>
            </a:r>
            <a:r>
              <a:rPr sz="1100" spc="-5" dirty="0">
                <a:latin typeface="Times New Roman"/>
                <a:cs typeface="Times New Roman"/>
              </a:rPr>
              <a:t>the transporter to enter the vehicle number for movements </a:t>
            </a:r>
            <a:r>
              <a:rPr sz="1100" dirty="0">
                <a:latin typeface="Times New Roman"/>
                <a:cs typeface="Times New Roman"/>
              </a:rPr>
              <a:t>of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goods.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77825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3.3	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Forgot Password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10300"/>
              </a:lnSpc>
            </a:pP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user </a:t>
            </a:r>
            <a:r>
              <a:rPr sz="1100" spc="-5" dirty="0">
                <a:latin typeface="Times New Roman"/>
                <a:cs typeface="Times New Roman"/>
              </a:rPr>
              <a:t>forgets his password for his username, </a:t>
            </a:r>
            <a:r>
              <a:rPr sz="1100" dirty="0">
                <a:latin typeface="Times New Roman"/>
                <a:cs typeface="Times New Roman"/>
              </a:rPr>
              <a:t>he </a:t>
            </a:r>
            <a:r>
              <a:rPr sz="1100" spc="-5" dirty="0">
                <a:latin typeface="Times New Roman"/>
                <a:cs typeface="Times New Roman"/>
              </a:rPr>
              <a:t>needs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enter the basic information 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GSTIN </a:t>
            </a:r>
            <a:r>
              <a:rPr sz="1100" dirty="0">
                <a:latin typeface="Times New Roman"/>
                <a:cs typeface="Times New Roman"/>
              </a:rPr>
              <a:t>in the </a:t>
            </a:r>
            <a:r>
              <a:rPr sz="1100" spc="-5" dirty="0">
                <a:latin typeface="Times New Roman"/>
                <a:cs typeface="Times New Roman"/>
              </a:rPr>
              <a:t>following screen. On successful verification, </a:t>
            </a:r>
            <a:r>
              <a:rPr sz="1100" dirty="0">
                <a:latin typeface="Times New Roman"/>
                <a:cs typeface="Times New Roman"/>
              </a:rPr>
              <a:t>he can </a:t>
            </a:r>
            <a:r>
              <a:rPr sz="1100" spc="-5" dirty="0">
                <a:latin typeface="Times New Roman"/>
                <a:cs typeface="Times New Roman"/>
              </a:rPr>
              <a:t>use this option to get </a:t>
            </a:r>
            <a:r>
              <a:rPr sz="1100" dirty="0">
                <a:latin typeface="Times New Roman"/>
                <a:cs typeface="Times New Roman"/>
              </a:rPr>
              <a:t>the new  one </a:t>
            </a:r>
            <a:r>
              <a:rPr sz="1100" spc="-10" dirty="0">
                <a:latin typeface="Times New Roman"/>
                <a:cs typeface="Times New Roman"/>
              </a:rPr>
              <a:t>time </a:t>
            </a:r>
            <a:r>
              <a:rPr sz="1100" dirty="0">
                <a:latin typeface="Times New Roman"/>
                <a:cs typeface="Times New Roman"/>
              </a:rPr>
              <a:t>password </a:t>
            </a:r>
            <a:r>
              <a:rPr sz="1100" spc="-5" dirty="0">
                <a:latin typeface="Times New Roman"/>
                <a:cs typeface="Times New Roman"/>
              </a:rPr>
              <a:t>through </a:t>
            </a:r>
            <a:r>
              <a:rPr sz="1100" dirty="0">
                <a:latin typeface="Times New Roman"/>
                <a:cs typeface="Times New Roman"/>
              </a:rPr>
              <a:t>SMS </a:t>
            </a:r>
            <a:r>
              <a:rPr sz="1100" spc="-5" dirty="0">
                <a:latin typeface="Times New Roman"/>
                <a:cs typeface="Times New Roman"/>
              </a:rPr>
              <a:t>to his mobile </a:t>
            </a:r>
            <a:r>
              <a:rPr sz="1100" dirty="0">
                <a:latin typeface="Times New Roman"/>
                <a:cs typeface="Times New Roman"/>
              </a:rPr>
              <a:t>or </a:t>
            </a:r>
            <a:r>
              <a:rPr sz="1100" spc="-10" dirty="0">
                <a:latin typeface="Times New Roman"/>
                <a:cs typeface="Times New Roman"/>
              </a:rPr>
              <a:t>mail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his email </a:t>
            </a:r>
            <a:r>
              <a:rPr sz="1100" dirty="0">
                <a:latin typeface="Times New Roman"/>
                <a:cs typeface="Times New Roman"/>
              </a:rPr>
              <a:t>address. </a:t>
            </a:r>
            <a:r>
              <a:rPr sz="1100" spc="-10" dirty="0">
                <a:latin typeface="Times New Roman"/>
                <a:cs typeface="Times New Roman"/>
              </a:rPr>
              <a:t>Using </a:t>
            </a:r>
            <a:r>
              <a:rPr sz="1100" dirty="0">
                <a:latin typeface="Times New Roman"/>
                <a:cs typeface="Times New Roman"/>
              </a:rPr>
              <a:t>this </a:t>
            </a:r>
            <a:r>
              <a:rPr sz="1100" spc="-5" dirty="0">
                <a:latin typeface="Times New Roman"/>
                <a:cs typeface="Times New Roman"/>
              </a:rPr>
              <a:t>password, </a:t>
            </a:r>
            <a:r>
              <a:rPr sz="1100" spc="-10" dirty="0">
                <a:latin typeface="Times New Roman"/>
                <a:cs typeface="Times New Roman"/>
              </a:rPr>
              <a:t>he  </a:t>
            </a:r>
            <a:r>
              <a:rPr sz="1100" dirty="0">
                <a:latin typeface="Times New Roman"/>
                <a:cs typeface="Times New Roman"/>
              </a:rPr>
              <a:t>can </a:t>
            </a:r>
            <a:r>
              <a:rPr sz="1100" spc="-5" dirty="0">
                <a:latin typeface="Times New Roman"/>
                <a:cs typeface="Times New Roman"/>
              </a:rPr>
              <a:t>login </a:t>
            </a:r>
            <a:r>
              <a:rPr sz="1100" dirty="0">
                <a:latin typeface="Times New Roman"/>
                <a:cs typeface="Times New Roman"/>
              </a:rPr>
              <a:t>and create </a:t>
            </a:r>
            <a:r>
              <a:rPr sz="1100" spc="-5" dirty="0">
                <a:latin typeface="Times New Roman"/>
                <a:cs typeface="Times New Roman"/>
              </a:rPr>
              <a:t>his new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password.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69719" y="6632447"/>
            <a:ext cx="4419600" cy="26197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28394" y="6690867"/>
            <a:ext cx="4248658" cy="24498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12519" y="6674992"/>
            <a:ext cx="4280535" cy="2481580"/>
          </a:xfrm>
          <a:custGeom>
            <a:avLst/>
            <a:gdLst/>
            <a:ahLst/>
            <a:cxnLst/>
            <a:rect l="l" t="t" r="r" b="b"/>
            <a:pathLst>
              <a:path w="4280535" h="2481579">
                <a:moveTo>
                  <a:pt x="0" y="2481580"/>
                </a:moveTo>
                <a:lnTo>
                  <a:pt x="4280408" y="2481580"/>
                </a:lnTo>
                <a:lnTo>
                  <a:pt x="4280408" y="0"/>
                </a:lnTo>
                <a:lnTo>
                  <a:pt x="0" y="0"/>
                </a:lnTo>
                <a:lnTo>
                  <a:pt x="0" y="2481580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14400" y="640079"/>
            <a:ext cx="304203" cy="28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004" y="772159"/>
            <a:ext cx="5760085" cy="279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5860">
              <a:lnSpc>
                <a:spcPct val="100000"/>
              </a:lnSpc>
              <a:spcBef>
                <a:spcPts val="100"/>
              </a:spcBef>
            </a:pPr>
            <a:r>
              <a:rPr sz="1100" spc="-90" dirty="0">
                <a:latin typeface="Arial"/>
                <a:cs typeface="Arial"/>
              </a:rPr>
              <a:t>E-Way </a:t>
            </a:r>
            <a:r>
              <a:rPr sz="1100" spc="-30" dirty="0">
                <a:latin typeface="Arial"/>
                <a:cs typeface="Arial"/>
              </a:rPr>
              <a:t>Bill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System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200"/>
              </a:lnSpc>
            </a:pP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details </a:t>
            </a:r>
            <a:r>
              <a:rPr sz="1100" spc="-5" dirty="0">
                <a:latin typeface="Times New Roman"/>
                <a:cs typeface="Times New Roman"/>
              </a:rPr>
              <a:t>entered are not </a:t>
            </a:r>
            <a:r>
              <a:rPr sz="1100" dirty="0">
                <a:latin typeface="Times New Roman"/>
                <a:cs typeface="Times New Roman"/>
              </a:rPr>
              <a:t>matching </a:t>
            </a:r>
            <a:r>
              <a:rPr sz="1100" spc="-5" dirty="0">
                <a:latin typeface="Times New Roman"/>
                <a:cs typeface="Times New Roman"/>
              </a:rPr>
              <a:t>with the GSTIN </a:t>
            </a:r>
            <a:r>
              <a:rPr sz="1100" dirty="0">
                <a:latin typeface="Times New Roman"/>
                <a:cs typeface="Times New Roman"/>
              </a:rPr>
              <a:t>data </a:t>
            </a:r>
            <a:r>
              <a:rPr sz="1100" spc="-5" dirty="0">
                <a:latin typeface="Times New Roman"/>
                <a:cs typeface="Times New Roman"/>
              </a:rPr>
              <a:t>available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the system, </a:t>
            </a:r>
            <a:r>
              <a:rPr sz="1100" dirty="0">
                <a:latin typeface="Times New Roman"/>
                <a:cs typeface="Times New Roman"/>
              </a:rPr>
              <a:t>the system pops  up </a:t>
            </a:r>
            <a:r>
              <a:rPr sz="1100" spc="-5" dirty="0">
                <a:latin typeface="Times New Roman"/>
                <a:cs typeface="Times New Roman"/>
              </a:rPr>
              <a:t>message </a:t>
            </a:r>
            <a:r>
              <a:rPr sz="1100" dirty="0">
                <a:latin typeface="Times New Roman"/>
                <a:cs typeface="Times New Roman"/>
              </a:rPr>
              <a:t>saying so.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tax </a:t>
            </a:r>
            <a:r>
              <a:rPr sz="1100" spc="-5" dirty="0">
                <a:latin typeface="Times New Roman"/>
                <a:cs typeface="Times New Roman"/>
              </a:rPr>
              <a:t>payer has </a:t>
            </a:r>
            <a:r>
              <a:rPr sz="1100" dirty="0">
                <a:latin typeface="Times New Roman"/>
                <a:cs typeface="Times New Roman"/>
              </a:rPr>
              <a:t>updated </a:t>
            </a:r>
            <a:r>
              <a:rPr sz="1100" spc="-5" dirty="0">
                <a:latin typeface="Times New Roman"/>
                <a:cs typeface="Times New Roman"/>
              </a:rPr>
              <a:t>his details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10" dirty="0">
                <a:latin typeface="Times New Roman"/>
                <a:cs typeface="Times New Roman"/>
              </a:rPr>
              <a:t>GST </a:t>
            </a:r>
            <a:r>
              <a:rPr sz="1100" spc="-5" dirty="0">
                <a:latin typeface="Times New Roman"/>
                <a:cs typeface="Times New Roman"/>
              </a:rPr>
              <a:t>Common </a:t>
            </a:r>
            <a:r>
              <a:rPr sz="1100" dirty="0">
                <a:latin typeface="Times New Roman"/>
                <a:cs typeface="Times New Roman"/>
              </a:rPr>
              <a:t>Portal, </a:t>
            </a:r>
            <a:r>
              <a:rPr sz="1100" spc="-5" dirty="0">
                <a:latin typeface="Times New Roman"/>
                <a:cs typeface="Times New Roman"/>
              </a:rPr>
              <a:t>but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not being  reflected </a:t>
            </a:r>
            <a:r>
              <a:rPr sz="1100" dirty="0">
                <a:latin typeface="Times New Roman"/>
                <a:cs typeface="Times New Roman"/>
              </a:rPr>
              <a:t>in 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10" dirty="0">
                <a:latin typeface="Times New Roman"/>
                <a:cs typeface="Times New Roman"/>
              </a:rPr>
              <a:t>system, </a:t>
            </a:r>
            <a:r>
              <a:rPr sz="1100" dirty="0">
                <a:latin typeface="Times New Roman"/>
                <a:cs typeface="Times New Roman"/>
              </a:rPr>
              <a:t>he can </a:t>
            </a:r>
            <a:r>
              <a:rPr sz="1100" spc="-5" dirty="0">
                <a:latin typeface="Times New Roman"/>
                <a:cs typeface="Times New Roman"/>
              </a:rPr>
              <a:t>select ‘Update details from GST CP’. Now,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system </a:t>
            </a:r>
            <a:r>
              <a:rPr sz="1100" dirty="0">
                <a:latin typeface="Times New Roman"/>
                <a:cs typeface="Times New Roman"/>
              </a:rPr>
              <a:t>pulls  the </a:t>
            </a:r>
            <a:r>
              <a:rPr sz="1100" spc="-5" dirty="0">
                <a:latin typeface="Times New Roman"/>
                <a:cs typeface="Times New Roman"/>
              </a:rPr>
              <a:t>latest data </a:t>
            </a:r>
            <a:r>
              <a:rPr sz="1100" dirty="0">
                <a:latin typeface="Times New Roman"/>
                <a:cs typeface="Times New Roman"/>
              </a:rPr>
              <a:t>from the </a:t>
            </a:r>
            <a:r>
              <a:rPr sz="1100" spc="-5" dirty="0">
                <a:latin typeface="Times New Roman"/>
                <a:cs typeface="Times New Roman"/>
              </a:rPr>
              <a:t>Common </a:t>
            </a:r>
            <a:r>
              <a:rPr sz="1100" dirty="0">
                <a:latin typeface="Times New Roman"/>
                <a:cs typeface="Times New Roman"/>
              </a:rPr>
              <a:t>Portal and </a:t>
            </a:r>
            <a:r>
              <a:rPr sz="1100" spc="-5" dirty="0">
                <a:latin typeface="Times New Roman"/>
                <a:cs typeface="Times New Roman"/>
              </a:rPr>
              <a:t>updates and </a:t>
            </a:r>
            <a:r>
              <a:rPr sz="1100" dirty="0">
                <a:latin typeface="Times New Roman"/>
                <a:cs typeface="Times New Roman"/>
              </a:rPr>
              <a:t>he can try again the </a:t>
            </a:r>
            <a:r>
              <a:rPr sz="1100" spc="-10" dirty="0">
                <a:latin typeface="Times New Roman"/>
                <a:cs typeface="Times New Roman"/>
              </a:rPr>
              <a:t>same </a:t>
            </a:r>
            <a:r>
              <a:rPr sz="1100" dirty="0">
                <a:latin typeface="Times New Roman"/>
                <a:cs typeface="Times New Roman"/>
              </a:rPr>
              <a:t>so that he can </a:t>
            </a:r>
            <a:r>
              <a:rPr sz="1100" spc="-5" dirty="0">
                <a:latin typeface="Times New Roman"/>
                <a:cs typeface="Times New Roman"/>
              </a:rPr>
              <a:t>get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SMS </a:t>
            </a:r>
            <a:r>
              <a:rPr sz="1100" dirty="0">
                <a:latin typeface="Times New Roman"/>
                <a:cs typeface="Times New Roman"/>
              </a:rPr>
              <a:t>to his new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mobile.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77825" algn="l"/>
              </a:tabLst>
            </a:pP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3.4	</a:t>
            </a:r>
            <a:r>
              <a:rPr sz="1400" b="1" spc="-5" dirty="0">
                <a:solidFill>
                  <a:srgbClr val="813C04"/>
                </a:solidFill>
                <a:latin typeface="Times New Roman"/>
                <a:cs typeface="Times New Roman"/>
              </a:rPr>
              <a:t>Forgot User</a:t>
            </a:r>
            <a:r>
              <a:rPr sz="1400" b="1" dirty="0">
                <a:solidFill>
                  <a:srgbClr val="813C04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813C04"/>
                </a:solidFill>
                <a:latin typeface="Times New Roman"/>
                <a:cs typeface="Times New Roman"/>
              </a:rPr>
              <a:t>Name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300"/>
              </a:lnSpc>
            </a:pP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user of 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system has </a:t>
            </a:r>
            <a:r>
              <a:rPr sz="1100" spc="-5" dirty="0">
                <a:latin typeface="Times New Roman"/>
                <a:cs typeface="Times New Roman"/>
              </a:rPr>
              <a:t>forgotten </a:t>
            </a:r>
            <a:r>
              <a:rPr sz="1100" dirty="0">
                <a:latin typeface="Times New Roman"/>
                <a:cs typeface="Times New Roman"/>
              </a:rPr>
              <a:t>his </a:t>
            </a:r>
            <a:r>
              <a:rPr sz="1100" spc="-5" dirty="0">
                <a:latin typeface="Times New Roman"/>
                <a:cs typeface="Times New Roman"/>
              </a:rPr>
              <a:t>username, </a:t>
            </a:r>
            <a:r>
              <a:rPr sz="1100" dirty="0">
                <a:latin typeface="Times New Roman"/>
                <a:cs typeface="Times New Roman"/>
              </a:rPr>
              <a:t>he needs to enter the </a:t>
            </a:r>
            <a:r>
              <a:rPr sz="1100" spc="-5" dirty="0">
                <a:latin typeface="Times New Roman"/>
                <a:cs typeface="Times New Roman"/>
              </a:rPr>
              <a:t>basic  information </a:t>
            </a:r>
            <a:r>
              <a:rPr sz="1100" spc="-10" dirty="0">
                <a:latin typeface="Times New Roman"/>
                <a:cs typeface="Times New Roman"/>
              </a:rPr>
              <a:t>of GSTIN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the following </a:t>
            </a:r>
            <a:r>
              <a:rPr sz="1100" dirty="0">
                <a:latin typeface="Times New Roman"/>
                <a:cs typeface="Times New Roman"/>
              </a:rPr>
              <a:t>screen. </a:t>
            </a:r>
            <a:r>
              <a:rPr sz="1100" spc="-5" dirty="0">
                <a:latin typeface="Times New Roman"/>
                <a:cs typeface="Times New Roman"/>
              </a:rPr>
              <a:t>On successful verification, </a:t>
            </a:r>
            <a:r>
              <a:rPr sz="1100" dirty="0">
                <a:latin typeface="Times New Roman"/>
                <a:cs typeface="Times New Roman"/>
              </a:rPr>
              <a:t>he </a:t>
            </a:r>
            <a:r>
              <a:rPr sz="1100" spc="-5" dirty="0">
                <a:latin typeface="Times New Roman"/>
                <a:cs typeface="Times New Roman"/>
              </a:rPr>
              <a:t>can </a:t>
            </a:r>
            <a:r>
              <a:rPr sz="1100" dirty="0">
                <a:latin typeface="Times New Roman"/>
                <a:cs typeface="Times New Roman"/>
              </a:rPr>
              <a:t>use </a:t>
            </a:r>
            <a:r>
              <a:rPr sz="1100" spc="-5" dirty="0">
                <a:latin typeface="Times New Roman"/>
                <a:cs typeface="Times New Roman"/>
              </a:rPr>
              <a:t>this option </a:t>
            </a:r>
            <a:r>
              <a:rPr sz="1100" dirty="0">
                <a:latin typeface="Times New Roman"/>
                <a:cs typeface="Times New Roman"/>
              </a:rPr>
              <a:t>to  </a:t>
            </a:r>
            <a:r>
              <a:rPr sz="1100" spc="-5" dirty="0">
                <a:latin typeface="Times New Roman"/>
                <a:cs typeface="Times New Roman"/>
              </a:rPr>
              <a:t>get </a:t>
            </a:r>
            <a:r>
              <a:rPr sz="1100" dirty="0">
                <a:latin typeface="Times New Roman"/>
                <a:cs typeface="Times New Roman"/>
              </a:rPr>
              <a:t>his </a:t>
            </a:r>
            <a:r>
              <a:rPr sz="1100" spc="-5" dirty="0">
                <a:latin typeface="Times New Roman"/>
                <a:cs typeface="Times New Roman"/>
              </a:rPr>
              <a:t>user name. On entry </a:t>
            </a:r>
            <a:r>
              <a:rPr sz="1100" dirty="0">
                <a:latin typeface="Times New Roman"/>
                <a:cs typeface="Times New Roman"/>
              </a:rPr>
              <a:t>of his </a:t>
            </a:r>
            <a:r>
              <a:rPr sz="1100" spc="-10" dirty="0">
                <a:latin typeface="Times New Roman"/>
                <a:cs typeface="Times New Roman"/>
              </a:rPr>
              <a:t>GSTIN,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system will </a:t>
            </a:r>
            <a:r>
              <a:rPr sz="1100" dirty="0">
                <a:latin typeface="Times New Roman"/>
                <a:cs typeface="Times New Roman"/>
              </a:rPr>
              <a:t>send the </a:t>
            </a:r>
            <a:r>
              <a:rPr sz="1100" spc="-5" dirty="0">
                <a:latin typeface="Times New Roman"/>
                <a:cs typeface="Times New Roman"/>
              </a:rPr>
              <a:t>username to </a:t>
            </a:r>
            <a:r>
              <a:rPr sz="1100" dirty="0">
                <a:latin typeface="Times New Roman"/>
                <a:cs typeface="Times New Roman"/>
              </a:rPr>
              <a:t>his </a:t>
            </a:r>
            <a:r>
              <a:rPr sz="1100" spc="-5" dirty="0">
                <a:latin typeface="Times New Roman"/>
                <a:cs typeface="Times New Roman"/>
              </a:rPr>
              <a:t>mobile number  </a:t>
            </a:r>
            <a:r>
              <a:rPr sz="1100" dirty="0">
                <a:latin typeface="Times New Roman"/>
                <a:cs typeface="Times New Roman"/>
              </a:rPr>
              <a:t>through SMS and </a:t>
            </a:r>
            <a:r>
              <a:rPr sz="1100" spc="-5" dirty="0">
                <a:latin typeface="Times New Roman"/>
                <a:cs typeface="Times New Roman"/>
              </a:rPr>
              <a:t>mail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his email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address.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2004" y="8201406"/>
            <a:ext cx="5757545" cy="1209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4409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Times New Roman"/>
                <a:cs typeface="Times New Roman"/>
              </a:rPr>
              <a:t>Figure 6: Forgot</a:t>
            </a:r>
            <a:r>
              <a:rPr sz="900" spc="-30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Times New Roman"/>
                <a:cs typeface="Times New Roman"/>
              </a:rPr>
              <a:t>Username.</a:t>
            </a: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300"/>
              </a:lnSpc>
            </a:pP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details </a:t>
            </a:r>
            <a:r>
              <a:rPr sz="1100" spc="-5" dirty="0">
                <a:latin typeface="Times New Roman"/>
                <a:cs typeface="Times New Roman"/>
              </a:rPr>
              <a:t>entered are not </a:t>
            </a:r>
            <a:r>
              <a:rPr sz="1100" dirty="0">
                <a:latin typeface="Times New Roman"/>
                <a:cs typeface="Times New Roman"/>
              </a:rPr>
              <a:t>matching </a:t>
            </a:r>
            <a:r>
              <a:rPr sz="1100" spc="-5" dirty="0">
                <a:latin typeface="Times New Roman"/>
                <a:cs typeface="Times New Roman"/>
              </a:rPr>
              <a:t>with the GSTIN </a:t>
            </a:r>
            <a:r>
              <a:rPr sz="1100" dirty="0">
                <a:latin typeface="Times New Roman"/>
                <a:cs typeface="Times New Roman"/>
              </a:rPr>
              <a:t>data </a:t>
            </a:r>
            <a:r>
              <a:rPr sz="1100" spc="-5" dirty="0">
                <a:latin typeface="Times New Roman"/>
                <a:cs typeface="Times New Roman"/>
              </a:rPr>
              <a:t>available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the system, </a:t>
            </a:r>
            <a:r>
              <a:rPr sz="1100" dirty="0">
                <a:latin typeface="Times New Roman"/>
                <a:cs typeface="Times New Roman"/>
              </a:rPr>
              <a:t>the system pops  up </a:t>
            </a:r>
            <a:r>
              <a:rPr sz="1100" spc="-5" dirty="0">
                <a:latin typeface="Times New Roman"/>
                <a:cs typeface="Times New Roman"/>
              </a:rPr>
              <a:t>message </a:t>
            </a:r>
            <a:r>
              <a:rPr sz="1100" dirty="0">
                <a:latin typeface="Times New Roman"/>
                <a:cs typeface="Times New Roman"/>
              </a:rPr>
              <a:t>saying so. </a:t>
            </a:r>
            <a:r>
              <a:rPr sz="1100" spc="-10" dirty="0">
                <a:latin typeface="Times New Roman"/>
                <a:cs typeface="Times New Roman"/>
              </a:rPr>
              <a:t>If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tax </a:t>
            </a:r>
            <a:r>
              <a:rPr sz="1100" spc="-5" dirty="0">
                <a:latin typeface="Times New Roman"/>
                <a:cs typeface="Times New Roman"/>
              </a:rPr>
              <a:t>payer has </a:t>
            </a:r>
            <a:r>
              <a:rPr sz="1100" dirty="0">
                <a:latin typeface="Times New Roman"/>
                <a:cs typeface="Times New Roman"/>
              </a:rPr>
              <a:t>updated </a:t>
            </a:r>
            <a:r>
              <a:rPr sz="1100" spc="-5" dirty="0">
                <a:latin typeface="Times New Roman"/>
                <a:cs typeface="Times New Roman"/>
              </a:rPr>
              <a:t>his details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10" dirty="0">
                <a:latin typeface="Times New Roman"/>
                <a:cs typeface="Times New Roman"/>
              </a:rPr>
              <a:t>GST </a:t>
            </a:r>
            <a:r>
              <a:rPr sz="1100" spc="-5" dirty="0">
                <a:latin typeface="Times New Roman"/>
                <a:cs typeface="Times New Roman"/>
              </a:rPr>
              <a:t>Common </a:t>
            </a:r>
            <a:r>
              <a:rPr sz="1100" dirty="0">
                <a:latin typeface="Times New Roman"/>
                <a:cs typeface="Times New Roman"/>
              </a:rPr>
              <a:t>Portal, </a:t>
            </a:r>
            <a:r>
              <a:rPr sz="1100" spc="-5" dirty="0">
                <a:latin typeface="Times New Roman"/>
                <a:cs typeface="Times New Roman"/>
              </a:rPr>
              <a:t>but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not being  reflected </a:t>
            </a:r>
            <a:r>
              <a:rPr sz="1100" dirty="0">
                <a:latin typeface="Times New Roman"/>
                <a:cs typeface="Times New Roman"/>
              </a:rPr>
              <a:t>in the </a:t>
            </a:r>
            <a:r>
              <a:rPr sz="1100" spc="-5" dirty="0">
                <a:latin typeface="Times New Roman"/>
                <a:cs typeface="Times New Roman"/>
              </a:rPr>
              <a:t>e-way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10" dirty="0">
                <a:latin typeface="Times New Roman"/>
                <a:cs typeface="Times New Roman"/>
              </a:rPr>
              <a:t>system, </a:t>
            </a:r>
            <a:r>
              <a:rPr sz="1100" dirty="0">
                <a:latin typeface="Times New Roman"/>
                <a:cs typeface="Times New Roman"/>
              </a:rPr>
              <a:t>he can </a:t>
            </a:r>
            <a:r>
              <a:rPr sz="1100" spc="-5" dirty="0">
                <a:latin typeface="Times New Roman"/>
                <a:cs typeface="Times New Roman"/>
              </a:rPr>
              <a:t>select ‘Update details from GST CP’. Now,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system </a:t>
            </a:r>
            <a:r>
              <a:rPr sz="1100" dirty="0">
                <a:latin typeface="Times New Roman"/>
                <a:cs typeface="Times New Roman"/>
              </a:rPr>
              <a:t>pulls  the </a:t>
            </a:r>
            <a:r>
              <a:rPr sz="1100" spc="-5" dirty="0">
                <a:latin typeface="Times New Roman"/>
                <a:cs typeface="Times New Roman"/>
              </a:rPr>
              <a:t>latest data </a:t>
            </a:r>
            <a:r>
              <a:rPr sz="1100" dirty="0">
                <a:latin typeface="Times New Roman"/>
                <a:cs typeface="Times New Roman"/>
              </a:rPr>
              <a:t>from the </a:t>
            </a:r>
            <a:r>
              <a:rPr sz="1100" spc="-5" dirty="0">
                <a:latin typeface="Times New Roman"/>
                <a:cs typeface="Times New Roman"/>
              </a:rPr>
              <a:t>Common </a:t>
            </a:r>
            <a:r>
              <a:rPr sz="1100" dirty="0">
                <a:latin typeface="Times New Roman"/>
                <a:cs typeface="Times New Roman"/>
              </a:rPr>
              <a:t>Portal and </a:t>
            </a:r>
            <a:r>
              <a:rPr sz="1100" spc="-5" dirty="0">
                <a:latin typeface="Times New Roman"/>
                <a:cs typeface="Times New Roman"/>
              </a:rPr>
              <a:t>updates and </a:t>
            </a:r>
            <a:r>
              <a:rPr sz="1100" dirty="0">
                <a:latin typeface="Times New Roman"/>
                <a:cs typeface="Times New Roman"/>
              </a:rPr>
              <a:t>he can try again the </a:t>
            </a:r>
            <a:r>
              <a:rPr sz="1100" spc="-10" dirty="0">
                <a:latin typeface="Times New Roman"/>
                <a:cs typeface="Times New Roman"/>
              </a:rPr>
              <a:t>same </a:t>
            </a:r>
            <a:r>
              <a:rPr sz="1100" dirty="0">
                <a:latin typeface="Times New Roman"/>
                <a:cs typeface="Times New Roman"/>
              </a:rPr>
              <a:t>so that he can </a:t>
            </a:r>
            <a:r>
              <a:rPr sz="1100" spc="-5" dirty="0">
                <a:latin typeface="Times New Roman"/>
                <a:cs typeface="Times New Roman"/>
              </a:rPr>
              <a:t>get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SMS </a:t>
            </a:r>
            <a:r>
              <a:rPr sz="1100" dirty="0">
                <a:latin typeface="Times New Roman"/>
                <a:cs typeface="Times New Roman"/>
              </a:rPr>
              <a:t>to his new </a:t>
            </a:r>
            <a:r>
              <a:rPr sz="1100" spc="-5" dirty="0">
                <a:latin typeface="Times New Roman"/>
                <a:cs typeface="Times New Roman"/>
              </a:rPr>
              <a:t>mobile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mail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his email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address.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32688" y="3727703"/>
            <a:ext cx="5346192" cy="43205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90600" y="3786377"/>
            <a:ext cx="5175631" cy="41503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4725" y="3770502"/>
            <a:ext cx="5207635" cy="4182110"/>
          </a:xfrm>
          <a:custGeom>
            <a:avLst/>
            <a:gdLst/>
            <a:ahLst/>
            <a:cxnLst/>
            <a:rect l="l" t="t" r="r" b="b"/>
            <a:pathLst>
              <a:path w="5207635" h="4182109">
                <a:moveTo>
                  <a:pt x="0" y="4182109"/>
                </a:moveTo>
                <a:lnTo>
                  <a:pt x="5207381" y="4182109"/>
                </a:lnTo>
                <a:lnTo>
                  <a:pt x="5207381" y="0"/>
                </a:lnTo>
                <a:lnTo>
                  <a:pt x="0" y="0"/>
                </a:lnTo>
                <a:lnTo>
                  <a:pt x="0" y="4182109"/>
                </a:lnTo>
                <a:close/>
              </a:path>
            </a:pathLst>
          </a:custGeom>
          <a:ln w="317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1271</TotalTime>
  <Words>7380</Words>
  <Application>Microsoft Office PowerPoint</Application>
  <PresentationFormat>Custom</PresentationFormat>
  <Paragraphs>424</Paragraphs>
  <Slides>52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0" baseType="lpstr">
      <vt:lpstr>Arial</vt:lpstr>
      <vt:lpstr>DejaVu Sans</vt:lpstr>
      <vt:lpstr>Gill Sans MT</vt:lpstr>
      <vt:lpstr>Symbol</vt:lpstr>
      <vt:lpstr>Times New Roman</vt:lpstr>
      <vt:lpstr>Wingdings</vt:lpstr>
      <vt:lpstr>Gallery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</dc:title>
  <dc:creator>Ram</dc:creator>
  <cp:lastModifiedBy>Ram</cp:lastModifiedBy>
  <cp:revision>27</cp:revision>
  <dcterms:created xsi:type="dcterms:W3CDTF">2018-04-16T14:22:34Z</dcterms:created>
  <dcterms:modified xsi:type="dcterms:W3CDTF">2018-04-25T15:10:47Z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2018-04-12T00:00:00Z</vt:filetime>
  </property>
  <property fmtid="{D5CDD505-2E9C-101B-9397-08002B2CF9AE}" pid="3" name="Creator">
    <vt:lpwstr>PDFium</vt:lpwstr>
  </property>
  <property fmtid="{D5CDD505-2E9C-101B-9397-08002B2CF9AE}" pid="4" name="LastSaved">
    <vt:filetime>2018-04-16T00:00:00Z</vt:filetime>
  </property>
</Properties>
</file>