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16"/>
  </p:notesMasterIdLst>
  <p:sldIdLst>
    <p:sldId id="292" r:id="rId2"/>
    <p:sldId id="275" r:id="rId3"/>
    <p:sldId id="301" r:id="rId4"/>
    <p:sldId id="302" r:id="rId5"/>
    <p:sldId id="303" r:id="rId6"/>
    <p:sldId id="276" r:id="rId7"/>
    <p:sldId id="277" r:id="rId8"/>
    <p:sldId id="299" r:id="rId9"/>
    <p:sldId id="300" r:id="rId10"/>
    <p:sldId id="295" r:id="rId11"/>
    <p:sldId id="296" r:id="rId12"/>
    <p:sldId id="297" r:id="rId13"/>
    <p:sldId id="298" r:id="rId14"/>
    <p:sldId id="274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91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B38D8A-8801-4657-AB04-3631DAA8A7CC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7DFE17A-7DFF-4AFD-9CD8-E31F97054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DFE17A-7DFF-4AFD-9CD8-E31F970545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C07CA-749C-450B-B78D-F464D2275FF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DFE17A-7DFF-4AFD-9CD8-E31F970545D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660E6-EA63-4667-84B2-5D5ED8B961A8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4A2AC-7652-4892-839A-CD60E0506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aight Connector 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E1FD1-426C-4225-BC2C-D09DE9682DF3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F3DF4-6AF6-4D16-A48E-CFB3C1340E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6E192-7339-46F7-BB5D-4C266B4AB3EE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47C37-BAAB-40BE-9D96-D8F9619889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75459-D243-43D6-B418-0FD875EF8AFC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CD876-7D2D-4994-A38D-2AAEF7FB8E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B79E3B-ED96-41E7-B97B-6EAF9834193D}" type="datetimeFigureOut">
              <a:rPr lang="en-US" smtClean="0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C649B2C-7644-4F4A-A58D-FEB712E6DF4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16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rtlCol="0" anchor="ctr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3382A5B-E6E9-4A1B-A3F4-5A6B4382B8AA}" type="datetimeFigureOut">
              <a:rPr lang="en-US"/>
              <a:pPr>
                <a:defRPr/>
              </a:pPr>
              <a:t>1/27/2012</a:t>
            </a:fld>
            <a:endParaRPr lang="en-US"/>
          </a:p>
        </p:txBody>
      </p:sp>
      <p:sp>
        <p:nvSpPr>
          <p:cNvPr id="2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5FA8996B-F176-48F7-9258-78B9AE8D7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Footer Placeholder 20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rtlCol="0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Studies &amp; Examination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Madhukar N Hiregange FCA</a:t>
            </a:r>
            <a:endParaRPr lang="en-U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ChangeAspect="1" noChangeArrowheads="1"/>
          </p:cNvPicPr>
          <p:nvPr/>
        </p:nvPicPr>
        <p:blipFill>
          <a:blip r:embed="rId3" cstate="print"/>
          <a:srcRect t="1149" r="16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5"/>
          <p:cNvSpPr>
            <a:spLocks noChangeArrowheads="1"/>
          </p:cNvSpPr>
          <p:nvPr/>
        </p:nvSpPr>
        <p:spPr bwMode="auto">
          <a:xfrm>
            <a:off x="1447800" y="4235450"/>
            <a:ext cx="76962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 b="1" dirty="0" smtClean="0"/>
              <a:t>“There are no secrets to success. It is the result of preparation, hard work learning from failure.” - General Colin Powell</a:t>
            </a:r>
            <a:endParaRPr lang="en-US" sz="3200" dirty="0"/>
          </a:p>
        </p:txBody>
      </p:sp>
      <p:sp>
        <p:nvSpPr>
          <p:cNvPr id="8196" name="Rectangle 6"/>
          <p:cNvSpPr>
            <a:spLocks noGrp="1" noChangeArrowheads="1"/>
          </p:cNvSpPr>
          <p:nvPr>
            <p:ph type="title"/>
          </p:nvPr>
        </p:nvSpPr>
        <p:spPr>
          <a:xfrm>
            <a:off x="1600200" y="1676400"/>
            <a:ext cx="7543800" cy="1143000"/>
          </a:xfrm>
        </p:spPr>
        <p:txBody>
          <a:bodyPr/>
          <a:lstStyle/>
          <a:p>
            <a:pPr eaLnBrk="1" hangingPunct="1"/>
            <a:r>
              <a:rPr lang="en-US" sz="6000" smtClean="0"/>
              <a:t>     </a:t>
            </a:r>
            <a:r>
              <a:rPr lang="en-US" sz="6600" smtClean="0"/>
              <a:t>Perseverance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ripe-red-app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6172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600" dirty="0" smtClean="0">
                <a:solidFill>
                  <a:srgbClr val="4D7400"/>
                </a:solidFill>
                <a:latin typeface="Verdana" pitchFamily="34" charset="0"/>
              </a:rPr>
              <a:t>HARD WORK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533400" y="4114800"/>
            <a:ext cx="8153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4000" b="1" dirty="0" smtClean="0"/>
              <a:t>“Success is the sum of small efforts, repeated day in and day out.” ~ Robert Collier</a:t>
            </a:r>
            <a:endParaRPr lang="en-US" sz="4000" dirty="0">
              <a:solidFill>
                <a:srgbClr val="4D7400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762000" y="4556125"/>
            <a:ext cx="74898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</a:rPr>
              <a:t>“</a:t>
            </a:r>
            <a:r>
              <a:rPr lang="en-US" sz="3600" b="1" dirty="0" smtClean="0"/>
              <a:t>“</a:t>
            </a:r>
            <a:r>
              <a:rPr lang="en-US" sz="3600" b="1" dirty="0">
                <a:solidFill>
                  <a:schemeClr val="bg1"/>
                </a:solidFill>
              </a:rPr>
              <a:t>You may never know what results come of your action, but if you do nothing there will be no result.” ~ Mahatma </a:t>
            </a:r>
            <a:r>
              <a:rPr lang="en-US" sz="3600" b="1" dirty="0" smtClean="0">
                <a:solidFill>
                  <a:schemeClr val="bg1"/>
                </a:solidFill>
              </a:rPr>
              <a:t>Gandhi”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22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6000" dirty="0" smtClean="0">
                <a:solidFill>
                  <a:schemeClr val="bg1"/>
                </a:solidFill>
              </a:rPr>
              <a:t>initiative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 cstate="print"/>
          <a:srcRect b="114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685800" y="4953000"/>
            <a:ext cx="7620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en-US" sz="3200" b="1" i="1" dirty="0" smtClean="0">
                <a:solidFill>
                  <a:srgbClr val="FF0000"/>
                </a:solidFill>
                <a:latin typeface="Arial Narrow" pitchFamily="34" charset="0"/>
              </a:rPr>
              <a:t>“Success seems to be connected with action. Successful people keep moving. They make mistakes, but they don’t quit.” ~ Conrad Hilton</a:t>
            </a:r>
            <a:endParaRPr lang="en-US" sz="3200" b="1" i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7412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smtClean="0">
                <a:solidFill>
                  <a:schemeClr val="tx1"/>
                </a:solidFill>
                <a:latin typeface="Book Antiqua" pitchFamily="18" charset="0"/>
              </a:rPr>
              <a:t>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Natur (14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524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  <a:latin typeface="+mj-lt"/>
              </a:rPr>
              <a:t>Questions??</a:t>
            </a:r>
            <a:br>
              <a:rPr lang="en-US" dirty="0" smtClean="0">
                <a:solidFill>
                  <a:schemeClr val="bg1"/>
                </a:solidFill>
                <a:latin typeface="+mj-lt"/>
              </a:rPr>
            </a:br>
            <a:r>
              <a:rPr lang="en-US" smtClean="0">
                <a:solidFill>
                  <a:schemeClr val="bg1"/>
                </a:solidFill>
                <a:latin typeface="+mj-lt"/>
              </a:rPr>
              <a:t>mhiregange@gmail.com 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6020" name="Subtitle 3"/>
          <p:cNvSpPr>
            <a:spLocks noGrp="1"/>
          </p:cNvSpPr>
          <p:nvPr>
            <p:ph type="subTitle" idx="1"/>
          </p:nvPr>
        </p:nvSpPr>
        <p:spPr>
          <a:xfrm>
            <a:off x="1371600" y="2590800"/>
            <a:ext cx="6400800" cy="3429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All best wishes  for your examination</a:t>
            </a:r>
          </a:p>
          <a:p>
            <a:pPr eaLnBrk="1" hangingPunct="1"/>
            <a:endParaRPr lang="en-US" sz="3600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eaLnBrk="1" hangingPunct="1"/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May you join  the qualified family fast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3200" dirty="0" smtClean="0"/>
              <a:t>Initiatives of ICAI</a:t>
            </a:r>
          </a:p>
          <a:p>
            <a:endParaRPr lang="en-US" sz="3200" dirty="0" smtClean="0"/>
          </a:p>
          <a:p>
            <a:r>
              <a:rPr lang="en-US" sz="3200" dirty="0" smtClean="0"/>
              <a:t>Examiners Observations</a:t>
            </a:r>
          </a:p>
          <a:p>
            <a:endParaRPr lang="en-US" sz="3200" dirty="0" smtClean="0"/>
          </a:p>
          <a:p>
            <a:r>
              <a:rPr lang="en-US" sz="3200" smtClean="0"/>
              <a:t>Important  Focus Areas </a:t>
            </a:r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Some Important Attitudes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Today’s Coverage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Making entrance a little tougher and exit a little easy</a:t>
            </a:r>
          </a:p>
          <a:p>
            <a:r>
              <a:rPr lang="en-US" sz="2800" dirty="0" smtClean="0"/>
              <a:t>Updating Study Material – Dec 2010/ June 2011</a:t>
            </a:r>
          </a:p>
          <a:p>
            <a:r>
              <a:rPr lang="en-US" sz="2800" dirty="0" smtClean="0"/>
              <a:t>Timely receipt of RTP/SA – All in place 2/3 months in advance [ </a:t>
            </a:r>
            <a:r>
              <a:rPr lang="en-US" sz="2800" dirty="0" err="1" smtClean="0"/>
              <a:t>july</a:t>
            </a:r>
            <a:r>
              <a:rPr lang="en-US" sz="2800" dirty="0" smtClean="0"/>
              <a:t>/ august 2011]</a:t>
            </a:r>
          </a:p>
          <a:p>
            <a:r>
              <a:rPr lang="en-US" sz="2800" dirty="0" smtClean="0"/>
              <a:t>System Improvement from paper setting to results</a:t>
            </a:r>
          </a:p>
          <a:p>
            <a:r>
              <a:rPr lang="en-US" sz="2800" dirty="0" smtClean="0"/>
              <a:t>Transparency in results/ RTI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Student Initiatives in past year</a:t>
            </a:r>
            <a:endParaRPr lang="en-IN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15 minutes reading time</a:t>
            </a:r>
          </a:p>
          <a:p>
            <a:r>
              <a:rPr lang="en-US" sz="3200" dirty="0" smtClean="0"/>
              <a:t>Papers focused on understanding at IPCC</a:t>
            </a:r>
          </a:p>
          <a:p>
            <a:r>
              <a:rPr lang="en-US" sz="3200" dirty="0" smtClean="0"/>
              <a:t>Syllabus Relook – relevance/ skill development/ reducing bulk/ readability of SM -WIP</a:t>
            </a:r>
          </a:p>
          <a:p>
            <a:r>
              <a:rPr lang="en-US" sz="3200" dirty="0" smtClean="0"/>
              <a:t>New E-learning initiatives – WIP</a:t>
            </a:r>
          </a:p>
          <a:p>
            <a:r>
              <a:rPr lang="en-US" sz="3200" dirty="0" smtClean="0"/>
              <a:t>Accreditation of Colleges - WIP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Student Initiatives in past year</a:t>
            </a:r>
            <a:endParaRPr lang="en-IN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On ICAI web site – examination</a:t>
            </a:r>
          </a:p>
          <a:p>
            <a:r>
              <a:rPr lang="en-US" sz="2800" dirty="0" smtClean="0"/>
              <a:t>Lack of understanding of question</a:t>
            </a:r>
          </a:p>
          <a:p>
            <a:r>
              <a:rPr lang="en-US" sz="2800" dirty="0" smtClean="0"/>
              <a:t>Unduly long answer</a:t>
            </a:r>
          </a:p>
          <a:p>
            <a:r>
              <a:rPr lang="en-US" sz="2800" dirty="0" smtClean="0"/>
              <a:t>No working notes</a:t>
            </a:r>
          </a:p>
          <a:p>
            <a:r>
              <a:rPr lang="en-US" sz="2800" dirty="0" smtClean="0"/>
              <a:t>Poor written </a:t>
            </a:r>
            <a:r>
              <a:rPr lang="en-US" sz="2800" dirty="0" err="1" smtClean="0"/>
              <a:t>english</a:t>
            </a:r>
            <a:r>
              <a:rPr lang="en-US" sz="2800" dirty="0" smtClean="0"/>
              <a:t> [ grammar, words usage]</a:t>
            </a:r>
          </a:p>
          <a:p>
            <a:r>
              <a:rPr lang="en-US" sz="2800" dirty="0" smtClean="0"/>
              <a:t>Poor handwriting</a:t>
            </a:r>
          </a:p>
          <a:p>
            <a:r>
              <a:rPr lang="en-US" sz="2800" dirty="0" smtClean="0"/>
              <a:t>Selective studies</a:t>
            </a:r>
          </a:p>
          <a:p>
            <a:r>
              <a:rPr lang="en-US" sz="2800" dirty="0" smtClean="0"/>
              <a:t>Coaching class – rote learning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Examiners Comments on </a:t>
            </a:r>
            <a:r>
              <a:rPr lang="en-US" sz="3200" b="1" dirty="0" smtClean="0"/>
              <a:t>p</a:t>
            </a:r>
            <a:r>
              <a:rPr lang="en-US" dirty="0" smtClean="0"/>
              <a:t>oor </a:t>
            </a:r>
            <a:r>
              <a:rPr lang="en-US" sz="3200" b="1" dirty="0" smtClean="0"/>
              <a:t>p</a:t>
            </a:r>
            <a:r>
              <a:rPr lang="en-US" dirty="0" smtClean="0"/>
              <a:t>erformers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467600" cy="5330825"/>
          </a:xfrm>
        </p:spPr>
        <p:txBody>
          <a:bodyPr/>
          <a:lstStyle/>
          <a:p>
            <a:r>
              <a:rPr lang="en-US" sz="2800" b="1" dirty="0" smtClean="0"/>
              <a:t>Emphasise on ICAI study material</a:t>
            </a:r>
          </a:p>
          <a:p>
            <a:pPr lvl="1"/>
            <a:r>
              <a:rPr lang="en-US" sz="2800" dirty="0" smtClean="0"/>
              <a:t>official material for paper setters as well as examiners</a:t>
            </a:r>
            <a:endParaRPr lang="en-US" sz="2800" b="1" dirty="0" smtClean="0"/>
          </a:p>
          <a:p>
            <a:r>
              <a:rPr lang="en-US" sz="2800" b="1" dirty="0" smtClean="0"/>
              <a:t>Latest updates/ amendments</a:t>
            </a:r>
          </a:p>
          <a:p>
            <a:pPr lvl="1"/>
            <a:r>
              <a:rPr lang="en-US" sz="2800" dirty="0" smtClean="0"/>
              <a:t>Do not use old study material</a:t>
            </a:r>
          </a:p>
          <a:p>
            <a:r>
              <a:rPr lang="en-US" sz="2800" b="1" dirty="0" smtClean="0"/>
              <a:t>Evaluate yourself – </a:t>
            </a:r>
            <a:r>
              <a:rPr lang="en-US" sz="2800" dirty="0" smtClean="0"/>
              <a:t>Mock Examination in all subjects [ physical/ online]</a:t>
            </a:r>
          </a:p>
          <a:p>
            <a:r>
              <a:rPr lang="en-US" sz="2800" b="1" dirty="0" smtClean="0"/>
              <a:t>Understanding the Concepts </a:t>
            </a:r>
          </a:p>
          <a:p>
            <a:pPr lvl="1"/>
            <a:r>
              <a:rPr lang="en-US" sz="2800" dirty="0" smtClean="0"/>
              <a:t>in practical training the concepts learnt are applied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Important Focus Areas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077200" cy="5254625"/>
          </a:xfrm>
        </p:spPr>
        <p:txBody>
          <a:bodyPr/>
          <a:lstStyle/>
          <a:p>
            <a:r>
              <a:rPr lang="en-US" sz="2800" b="1" dirty="0" smtClean="0"/>
              <a:t>Change in emphasis to understanding, application and analysis</a:t>
            </a:r>
          </a:p>
          <a:p>
            <a:pPr lvl="1"/>
            <a:r>
              <a:rPr lang="en-US" sz="2800" dirty="0" smtClean="0"/>
              <a:t>Working out the problems/questions independently </a:t>
            </a:r>
            <a:endParaRPr lang="en-US" sz="2800" b="1" dirty="0" smtClean="0"/>
          </a:p>
          <a:p>
            <a:r>
              <a:rPr lang="en-US" sz="2800" b="1" dirty="0" smtClean="0"/>
              <a:t>Equal Importance to all Subjects</a:t>
            </a:r>
          </a:p>
          <a:p>
            <a:pPr lvl="1"/>
            <a:r>
              <a:rPr lang="en-US" sz="2800" dirty="0" smtClean="0"/>
              <a:t>Study difficult subjects first</a:t>
            </a:r>
          </a:p>
          <a:p>
            <a:r>
              <a:rPr lang="en-US" sz="2800" b="1" dirty="0" smtClean="0"/>
              <a:t>Knowledge of Acts/ Rules</a:t>
            </a:r>
          </a:p>
          <a:p>
            <a:pPr lvl="1"/>
            <a:r>
              <a:rPr lang="en-US" sz="2800" dirty="0" smtClean="0"/>
              <a:t>Read bare act</a:t>
            </a:r>
          </a:p>
          <a:p>
            <a:r>
              <a:rPr lang="en-US" sz="2800" b="1" dirty="0" smtClean="0"/>
              <a:t>Practice and More Practice</a:t>
            </a:r>
          </a:p>
          <a:p>
            <a:pPr lvl="1"/>
            <a:r>
              <a:rPr lang="en-US" sz="2800" dirty="0" smtClean="0"/>
              <a:t>work out the problems in costing, accountancy, MAFA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Important Focus Areas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4" descr="379317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0"/>
            <a:ext cx="487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WordArt 5"/>
          <p:cNvSpPr>
            <a:spLocks noChangeArrowheads="1" noChangeShapeType="1" noTextEdit="1"/>
          </p:cNvSpPr>
          <p:nvPr/>
        </p:nvSpPr>
        <p:spPr bwMode="auto">
          <a:xfrm>
            <a:off x="2209800" y="1447800"/>
            <a:ext cx="4676775" cy="32353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80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 Black"/>
              </a:rPr>
              <a:t>Success</a:t>
            </a:r>
          </a:p>
        </p:txBody>
      </p:sp>
      <p:sp>
        <p:nvSpPr>
          <p:cNvPr id="84996" name="Rectangle 6"/>
          <p:cNvSpPr>
            <a:spLocks noChangeArrowheads="1"/>
          </p:cNvSpPr>
          <p:nvPr/>
        </p:nvSpPr>
        <p:spPr bwMode="auto">
          <a:xfrm>
            <a:off x="457200" y="5691188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3200" i="1" dirty="0">
                <a:solidFill>
                  <a:srgbClr val="FF0000"/>
                </a:solidFill>
                <a:latin typeface="Arial Narrow" pitchFamily="34" charset="0"/>
              </a:rPr>
              <a:t>“I’ve failed over and over and over again in my life, and that’s why I succeed.”</a:t>
            </a:r>
            <a:r>
              <a:rPr lang="en-US" sz="3200" dirty="0">
                <a:solidFill>
                  <a:srgbClr val="FF0000"/>
                </a:solidFill>
                <a:latin typeface="Arial Narrow" pitchFamily="34" charset="0"/>
              </a:rPr>
              <a:t>  - Michael Jordan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/>
          <p:cNvPicPr>
            <a:picLocks noChangeAspect="1" noChangeArrowheads="1"/>
          </p:cNvPicPr>
          <p:nvPr/>
        </p:nvPicPr>
        <p:blipFill>
          <a:blip r:embed="rId2" cstate="print"/>
          <a:srcRect r="2745"/>
          <a:stretch>
            <a:fillRect/>
          </a:stretch>
        </p:blipFill>
        <p:spPr bwMode="auto">
          <a:xfrm>
            <a:off x="0" y="0"/>
            <a:ext cx="4648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Rectangle 6"/>
          <p:cNvSpPr>
            <a:spLocks noChangeArrowheads="1"/>
          </p:cNvSpPr>
          <p:nvPr/>
        </p:nvSpPr>
        <p:spPr bwMode="auto">
          <a:xfrm>
            <a:off x="4800600" y="2698750"/>
            <a:ext cx="39624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 sz="4400" i="1" dirty="0">
              <a:solidFill>
                <a:srgbClr val="003399"/>
              </a:solidFill>
              <a:latin typeface="Century" pitchFamily="18" charset="0"/>
            </a:endParaRPr>
          </a:p>
          <a:p>
            <a:r>
              <a:rPr lang="en-US" sz="2800" b="1" dirty="0" smtClean="0"/>
              <a:t>If you think you can you can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Mahatma Buddha</a:t>
            </a:r>
            <a:endParaRPr lang="en-US" sz="2800" i="1" dirty="0">
              <a:solidFill>
                <a:srgbClr val="003399"/>
              </a:solidFill>
              <a:latin typeface="Century" pitchFamily="18" charset="0"/>
            </a:endParaRPr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001000" cy="1066800"/>
          </a:xfrm>
        </p:spPr>
        <p:txBody>
          <a:bodyPr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4000">
                <a:latin typeface="+mj-lt"/>
              </a:rPr>
              <a:t>                               </a:t>
            </a:r>
            <a:r>
              <a:rPr lang="en-US" sz="5800">
                <a:solidFill>
                  <a:srgbClr val="0066FF"/>
                </a:solidFill>
                <a:latin typeface="Century" pitchFamily="18" charset="0"/>
              </a:rPr>
              <a:t>ATTITUDE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7_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7_Oriel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930</TotalTime>
  <Words>410</Words>
  <Application>Microsoft Office PowerPoint</Application>
  <PresentationFormat>On-screen Show (4:3)</PresentationFormat>
  <Paragraphs>71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7_Oriel</vt:lpstr>
      <vt:lpstr>Studies &amp; Examination  </vt:lpstr>
      <vt:lpstr>Today’s Coverage</vt:lpstr>
      <vt:lpstr>Student Initiatives in past year</vt:lpstr>
      <vt:lpstr>Student Initiatives in past year</vt:lpstr>
      <vt:lpstr>Head Examiners Comments on poor performers</vt:lpstr>
      <vt:lpstr>Important Focus Areas </vt:lpstr>
      <vt:lpstr>Important Focus Areas </vt:lpstr>
      <vt:lpstr>Slide 8</vt:lpstr>
      <vt:lpstr>                               ATTITUDE</vt:lpstr>
      <vt:lpstr>     Perseverance</vt:lpstr>
      <vt:lpstr>HARD WORK</vt:lpstr>
      <vt:lpstr>initiative</vt:lpstr>
      <vt:lpstr>ACTION</vt:lpstr>
      <vt:lpstr>Questions?? mhiregange@gmail.com 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Indirect Taxation- Budget 2011</dc:title>
  <dc:creator>Valued Acer Customer</dc:creator>
  <cp:lastModifiedBy>Madhukar</cp:lastModifiedBy>
  <cp:revision>184</cp:revision>
  <dcterms:created xsi:type="dcterms:W3CDTF">2011-03-01T03:46:57Z</dcterms:created>
  <dcterms:modified xsi:type="dcterms:W3CDTF">2012-01-27T09:58:47Z</dcterms:modified>
</cp:coreProperties>
</file>