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1"/>
  </p:notesMasterIdLst>
  <p:sldIdLst>
    <p:sldId id="256" r:id="rId2"/>
    <p:sldId id="264" r:id="rId3"/>
    <p:sldId id="265" r:id="rId4"/>
    <p:sldId id="266" r:id="rId5"/>
    <p:sldId id="267" r:id="rId6"/>
    <p:sldId id="268" r:id="rId7"/>
    <p:sldId id="269" r:id="rId8"/>
    <p:sldId id="270" r:id="rId9"/>
    <p:sldId id="257" r:id="rId10"/>
    <p:sldId id="258" r:id="rId11"/>
    <p:sldId id="259" r:id="rId12"/>
    <p:sldId id="260" r:id="rId13"/>
    <p:sldId id="261" r:id="rId14"/>
    <p:sldId id="263" r:id="rId15"/>
    <p:sldId id="262"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0E2F51-3C1D-4C46-B368-179C7B0FD61A}" type="datetimeFigureOut">
              <a:rPr lang="en-US" smtClean="0"/>
              <a:pPr/>
              <a:t>28/05/2015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C48048-26C2-434B-8F66-CD466B5F214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EC48048-26C2-434B-8F66-CD466B5F2148}"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D8BD707-D9CF-40AE-B4C6-C98DA3205C09}" type="datetimeFigureOut">
              <a:rPr lang="en-US" smtClean="0"/>
              <a:pPr/>
              <a:t>28/05/2015</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28/05/2015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28/05/2015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D8BD707-D9CF-40AE-B4C6-C98DA3205C09}" type="datetimeFigureOut">
              <a:rPr lang="en-US" smtClean="0"/>
              <a:pPr/>
              <a:t>28/05/2015</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D8BD707-D9CF-40AE-B4C6-C98DA3205C09}" type="datetimeFigureOut">
              <a:rPr lang="en-US" smtClean="0"/>
              <a:pPr/>
              <a:t>28/05/2015</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D8BD707-D9CF-40AE-B4C6-C98DA3205C09}" type="datetimeFigureOut">
              <a:rPr lang="en-US" smtClean="0"/>
              <a:pPr/>
              <a:t>28/05/2015</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D8BD707-D9CF-40AE-B4C6-C98DA3205C09}" type="datetimeFigureOut">
              <a:rPr lang="en-US" smtClean="0"/>
              <a:pPr/>
              <a:t>28/05/2015</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28/05/2015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D8BD707-D9CF-40AE-B4C6-C98DA3205C09}" type="datetimeFigureOut">
              <a:rPr lang="en-US" smtClean="0"/>
              <a:pPr/>
              <a:t>28/05/2015</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D8BD707-D9CF-40AE-B4C6-C98DA3205C09}" type="datetimeFigureOut">
              <a:rPr lang="en-US" smtClean="0"/>
              <a:pPr/>
              <a:t>28/05/2015</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D8BD707-D9CF-40AE-B4C6-C98DA3205C09}" type="datetimeFigureOut">
              <a:rPr lang="en-US" smtClean="0"/>
              <a:pPr/>
              <a:t>28/05/2015</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D8BD707-D9CF-40AE-B4C6-C98DA3205C09}" type="datetimeFigureOut">
              <a:rPr lang="en-US" smtClean="0"/>
              <a:pPr/>
              <a:t>28/05/2015</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u="sng" dirty="0" smtClean="0"/>
              <a:t>Depreciation As Per Companies Act-2013</a:t>
            </a:r>
            <a:endParaRPr lang="en-US" dirty="0"/>
          </a:p>
        </p:txBody>
      </p:sp>
      <p:sp>
        <p:nvSpPr>
          <p:cNvPr id="3" name="Subtitle 2"/>
          <p:cNvSpPr>
            <a:spLocks noGrp="1"/>
          </p:cNvSpPr>
          <p:nvPr>
            <p:ph type="subTitle" idx="1"/>
          </p:nvPr>
        </p:nvSpPr>
        <p:spPr/>
        <p:txBody>
          <a:bodyPr/>
          <a:lstStyle/>
          <a:p>
            <a:r>
              <a:rPr lang="en-US" b="1" dirty="0" smtClean="0"/>
              <a:t>Reference sections: 123(2) and Schedule II</a:t>
            </a:r>
            <a:endParaRPr lang="en-US" dirty="0" smtClean="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Issue</a:t>
            </a:r>
            <a:endParaRPr lang="en-US" dirty="0"/>
          </a:p>
        </p:txBody>
      </p:sp>
      <p:sp>
        <p:nvSpPr>
          <p:cNvPr id="3" name="Content Placeholder 2"/>
          <p:cNvSpPr>
            <a:spLocks noGrp="1"/>
          </p:cNvSpPr>
          <p:nvPr>
            <p:ph idx="1"/>
          </p:nvPr>
        </p:nvSpPr>
        <p:spPr>
          <a:xfrm>
            <a:off x="457200" y="1600201"/>
            <a:ext cx="8229600" cy="3505200"/>
          </a:xfrm>
        </p:spPr>
        <p:txBody>
          <a:bodyPr/>
          <a:lstStyle/>
          <a:p>
            <a:r>
              <a:rPr lang="en-US" dirty="0" smtClean="0"/>
              <a:t> Problem which arises here is that Schedule II of the act says the asset is to be depreciated over its carrying amount but AS-28 doesn’t give any reference of residual value. So, on which value the asset is to be depreciated – WDV or WDV less residual value??</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sz="2700" dirty="0" smtClean="0"/>
              <a:t/>
            </a:r>
            <a:br>
              <a:rPr lang="en-US" sz="2700" dirty="0" smtClean="0"/>
            </a:br>
            <a:r>
              <a:rPr lang="en-US" sz="2700" dirty="0" smtClean="0"/>
              <a:t> Residual value is not to be considered again while calculating depreciation under the new act i.e. (SLM method):</a:t>
            </a:r>
            <a:r>
              <a:rPr lang="en-US" dirty="0" smtClean="0"/>
              <a:t/>
            </a:r>
            <a:br>
              <a:rPr lang="en-US" dirty="0" smtClean="0"/>
            </a:br>
            <a:endParaRPr lang="en-US" dirty="0"/>
          </a:p>
        </p:txBody>
      </p:sp>
      <p:graphicFrame>
        <p:nvGraphicFramePr>
          <p:cNvPr id="5" name="Content Placeholder 4"/>
          <p:cNvGraphicFramePr>
            <a:graphicFrameLocks noGrp="1"/>
          </p:cNvGraphicFramePr>
          <p:nvPr>
            <p:ph idx="1"/>
          </p:nvPr>
        </p:nvGraphicFramePr>
        <p:xfrm>
          <a:off x="457200" y="1882775"/>
          <a:ext cx="8229601" cy="3606800"/>
        </p:xfrm>
        <a:graphic>
          <a:graphicData uri="http://schemas.openxmlformats.org/drawingml/2006/table">
            <a:tbl>
              <a:tblPr firstRow="1" bandRow="1">
                <a:tableStyleId>{5C22544A-7EE6-4342-B048-85BDC9FD1C3A}</a:tableStyleId>
              </a:tblPr>
              <a:tblGrid>
                <a:gridCol w="990600"/>
                <a:gridCol w="5029200"/>
                <a:gridCol w="2209801"/>
              </a:tblGrid>
              <a:tr h="370840">
                <a:tc>
                  <a:txBody>
                    <a:bodyPr/>
                    <a:lstStyle/>
                    <a:p>
                      <a:r>
                        <a:rPr lang="en-US" dirty="0" smtClean="0"/>
                        <a:t>No.</a:t>
                      </a:r>
                    </a:p>
                  </a:txBody>
                  <a:tcPr/>
                </a:tc>
                <a:tc>
                  <a:txBody>
                    <a:bodyPr/>
                    <a:lstStyle/>
                    <a:p>
                      <a:r>
                        <a:rPr lang="en-US" dirty="0" smtClean="0"/>
                        <a:t>Particular</a:t>
                      </a:r>
                      <a:endParaRPr lang="en-US" dirty="0"/>
                    </a:p>
                  </a:txBody>
                  <a:tcPr/>
                </a:tc>
                <a:tc>
                  <a:txBody>
                    <a:bodyPr/>
                    <a:lstStyle/>
                    <a:p>
                      <a:r>
                        <a:rPr lang="en-US" dirty="0" smtClean="0"/>
                        <a:t>Amount</a:t>
                      </a:r>
                      <a:endParaRPr lang="en-US" dirty="0"/>
                    </a:p>
                  </a:txBody>
                  <a:tcPr/>
                </a:tc>
              </a:tr>
              <a:tr h="370840">
                <a:tc>
                  <a:txBody>
                    <a:bodyPr/>
                    <a:lstStyle/>
                    <a:p>
                      <a:r>
                        <a:rPr lang="en-US" dirty="0" smtClean="0"/>
                        <a:t>1</a:t>
                      </a:r>
                      <a:endParaRPr lang="en-US" dirty="0"/>
                    </a:p>
                  </a:txBody>
                  <a:tcPr/>
                </a:tc>
                <a:tc>
                  <a:txBody>
                    <a:bodyPr/>
                    <a:lstStyle/>
                    <a:p>
                      <a:r>
                        <a:rPr lang="en-US" sz="1800" kern="1200" dirty="0" smtClean="0">
                          <a:solidFill>
                            <a:schemeClr val="dk1"/>
                          </a:solidFill>
                          <a:latin typeface="+mn-lt"/>
                          <a:ea typeface="+mn-ea"/>
                          <a:cs typeface="+mn-cs"/>
                        </a:rPr>
                        <a:t>Original Cost</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r h="370840">
                <a:tc>
                  <a:txBody>
                    <a:bodyPr/>
                    <a:lstStyle/>
                    <a:p>
                      <a:r>
                        <a:rPr lang="en-US" dirty="0" smtClean="0"/>
                        <a:t>2</a:t>
                      </a:r>
                      <a:endParaRPr lang="en-US" dirty="0"/>
                    </a:p>
                  </a:txBody>
                  <a:tcPr/>
                </a:tc>
                <a:tc>
                  <a:txBody>
                    <a:bodyPr/>
                    <a:lstStyle/>
                    <a:p>
                      <a:r>
                        <a:rPr lang="en-US" sz="1800" kern="1200" dirty="0" smtClean="0">
                          <a:solidFill>
                            <a:schemeClr val="dk1"/>
                          </a:solidFill>
                          <a:latin typeface="+mn-lt"/>
                          <a:ea typeface="+mn-ea"/>
                          <a:cs typeface="+mn-cs"/>
                        </a:rPr>
                        <a:t>Original Useful Life (Co Act, 1956)</a:t>
                      </a:r>
                      <a:endParaRPr lang="en-US" dirty="0"/>
                    </a:p>
                  </a:txBody>
                  <a:tcPr/>
                </a:tc>
                <a:tc>
                  <a:txBody>
                    <a:bodyPr/>
                    <a:lstStyle/>
                    <a:p>
                      <a:r>
                        <a:rPr lang="en-US" sz="1800" kern="1200" dirty="0" smtClean="0">
                          <a:solidFill>
                            <a:schemeClr val="dk1"/>
                          </a:solidFill>
                          <a:latin typeface="+mn-lt"/>
                          <a:ea typeface="+mn-ea"/>
                          <a:cs typeface="+mn-cs"/>
                        </a:rPr>
                        <a:t>20 years</a:t>
                      </a:r>
                      <a:endParaRPr lang="en-US" dirty="0"/>
                    </a:p>
                  </a:txBody>
                  <a:tcPr/>
                </a:tc>
              </a:tr>
              <a:tr h="370840">
                <a:tc>
                  <a:txBody>
                    <a:bodyPr/>
                    <a:lstStyle/>
                    <a:p>
                      <a:r>
                        <a:rPr lang="en-US" dirty="0" smtClean="0"/>
                        <a:t>3</a:t>
                      </a:r>
                      <a:endParaRPr lang="en-US" dirty="0"/>
                    </a:p>
                  </a:txBody>
                  <a:tcPr/>
                </a:tc>
                <a:tc>
                  <a:txBody>
                    <a:bodyPr/>
                    <a:lstStyle/>
                    <a:p>
                      <a:r>
                        <a:rPr lang="en-US" sz="1800" kern="1200" dirty="0" smtClean="0">
                          <a:solidFill>
                            <a:schemeClr val="dk1"/>
                          </a:solidFill>
                          <a:latin typeface="+mn-lt"/>
                          <a:ea typeface="+mn-ea"/>
                          <a:cs typeface="+mn-cs"/>
                        </a:rPr>
                        <a:t>Depreciation rate (Co Act, 1956)</a:t>
                      </a:r>
                      <a:endParaRPr lang="en-US" dirty="0"/>
                    </a:p>
                  </a:txBody>
                  <a:tcPr/>
                </a:tc>
                <a:tc>
                  <a:txBody>
                    <a:bodyPr/>
                    <a:lstStyle/>
                    <a:p>
                      <a:r>
                        <a:rPr lang="en-US" sz="1800" kern="1200" dirty="0" smtClean="0">
                          <a:solidFill>
                            <a:schemeClr val="dk1"/>
                          </a:solidFill>
                          <a:latin typeface="+mn-lt"/>
                          <a:ea typeface="+mn-ea"/>
                          <a:cs typeface="+mn-cs"/>
                        </a:rPr>
                        <a:t>4.75 years</a:t>
                      </a:r>
                      <a:endParaRPr lang="en-US" dirty="0"/>
                    </a:p>
                  </a:txBody>
                  <a:tcPr/>
                </a:tc>
              </a:tr>
              <a:tr h="370840">
                <a:tc>
                  <a:txBody>
                    <a:bodyPr/>
                    <a:lstStyle/>
                    <a:p>
                      <a:r>
                        <a:rPr lang="en-US" dirty="0" smtClean="0"/>
                        <a:t>4</a:t>
                      </a:r>
                      <a:endParaRPr lang="en-US" dirty="0"/>
                    </a:p>
                  </a:txBody>
                  <a:tcPr/>
                </a:tc>
                <a:tc>
                  <a:txBody>
                    <a:bodyPr/>
                    <a:lstStyle/>
                    <a:p>
                      <a:r>
                        <a:rPr lang="en-US" sz="1800" kern="1200" dirty="0" smtClean="0">
                          <a:solidFill>
                            <a:schemeClr val="dk1"/>
                          </a:solidFill>
                          <a:latin typeface="+mn-lt"/>
                          <a:ea typeface="+mn-ea"/>
                          <a:cs typeface="+mn-cs"/>
                        </a:rPr>
                        <a:t>New Useful Life (Co Act, 2013)</a:t>
                      </a:r>
                      <a:endParaRPr lang="en-US" dirty="0"/>
                    </a:p>
                  </a:txBody>
                  <a:tcPr/>
                </a:tc>
                <a:tc>
                  <a:txBody>
                    <a:bodyPr/>
                    <a:lstStyle/>
                    <a:p>
                      <a:r>
                        <a:rPr lang="en-US" sz="1800" kern="1200" dirty="0" smtClean="0">
                          <a:solidFill>
                            <a:schemeClr val="dk1"/>
                          </a:solidFill>
                          <a:latin typeface="+mn-lt"/>
                          <a:ea typeface="+mn-ea"/>
                          <a:cs typeface="+mn-cs"/>
                        </a:rPr>
                        <a:t>15 years</a:t>
                      </a:r>
                      <a:endParaRPr lang="en-US" dirty="0"/>
                    </a:p>
                  </a:txBody>
                  <a:tcPr/>
                </a:tc>
              </a:tr>
              <a:tr h="370840">
                <a:tc>
                  <a:txBody>
                    <a:bodyPr/>
                    <a:lstStyle/>
                    <a:p>
                      <a:r>
                        <a:rPr lang="en-US" dirty="0" smtClean="0"/>
                        <a:t>5</a:t>
                      </a:r>
                      <a:endParaRPr lang="en-US" dirty="0"/>
                    </a:p>
                  </a:txBody>
                  <a:tcPr/>
                </a:tc>
                <a:tc>
                  <a:txBody>
                    <a:bodyPr/>
                    <a:lstStyle/>
                    <a:p>
                      <a:r>
                        <a:rPr lang="en-US" sz="1800" kern="1200" dirty="0" smtClean="0">
                          <a:solidFill>
                            <a:schemeClr val="dk1"/>
                          </a:solidFill>
                          <a:latin typeface="+mn-lt"/>
                          <a:ea typeface="+mn-ea"/>
                          <a:cs typeface="+mn-cs"/>
                        </a:rPr>
                        <a:t>Expired Life</a:t>
                      </a:r>
                      <a:endParaRPr lang="en-US" dirty="0"/>
                    </a:p>
                  </a:txBody>
                  <a:tcPr/>
                </a:tc>
                <a:tc>
                  <a:txBody>
                    <a:bodyPr/>
                    <a:lstStyle/>
                    <a:p>
                      <a:r>
                        <a:rPr lang="en-US" sz="1800" kern="1200" dirty="0" smtClean="0">
                          <a:solidFill>
                            <a:schemeClr val="dk1"/>
                          </a:solidFill>
                          <a:latin typeface="+mn-lt"/>
                          <a:ea typeface="+mn-ea"/>
                          <a:cs typeface="+mn-cs"/>
                        </a:rPr>
                        <a:t>10 years</a:t>
                      </a:r>
                      <a:endParaRPr lang="en-US" dirty="0"/>
                    </a:p>
                  </a:txBody>
                  <a:tcPr/>
                </a:tc>
              </a:tr>
              <a:tr h="370840">
                <a:tc>
                  <a:txBody>
                    <a:bodyPr/>
                    <a:lstStyle/>
                    <a:p>
                      <a:r>
                        <a:rPr lang="en-US" dirty="0" smtClean="0"/>
                        <a:t>6</a:t>
                      </a:r>
                      <a:endParaRPr lang="en-US" dirty="0"/>
                    </a:p>
                  </a:txBody>
                  <a:tcPr/>
                </a:tc>
                <a:tc>
                  <a:txBody>
                    <a:bodyPr/>
                    <a:lstStyle/>
                    <a:p>
                      <a:r>
                        <a:rPr lang="en-US" sz="1800" kern="1200" dirty="0" smtClean="0">
                          <a:solidFill>
                            <a:schemeClr val="dk1"/>
                          </a:solidFill>
                          <a:latin typeface="+mn-lt"/>
                          <a:ea typeface="+mn-ea"/>
                          <a:cs typeface="+mn-cs"/>
                        </a:rPr>
                        <a:t>Accumulated Depreciation</a:t>
                      </a:r>
                      <a:endParaRPr lang="en-US" dirty="0"/>
                    </a:p>
                  </a:txBody>
                  <a:tcPr/>
                </a:tc>
                <a:tc>
                  <a:txBody>
                    <a:bodyPr/>
                    <a:lstStyle/>
                    <a:p>
                      <a:r>
                        <a:rPr lang="en-US" sz="1800" kern="1200" dirty="0" smtClean="0">
                          <a:solidFill>
                            <a:schemeClr val="dk1"/>
                          </a:solidFill>
                          <a:latin typeface="+mn-lt"/>
                          <a:ea typeface="+mn-ea"/>
                          <a:cs typeface="+mn-cs"/>
                        </a:rPr>
                        <a:t>47.50</a:t>
                      </a:r>
                      <a:endParaRPr lang="en-US" dirty="0"/>
                    </a:p>
                  </a:txBody>
                  <a:tcPr/>
                </a:tc>
              </a:tr>
              <a:tr h="370840">
                <a:tc>
                  <a:txBody>
                    <a:bodyPr/>
                    <a:lstStyle/>
                    <a:p>
                      <a:r>
                        <a:rPr lang="en-US" dirty="0" smtClean="0"/>
                        <a:t>7</a:t>
                      </a:r>
                      <a:endParaRPr lang="en-US" dirty="0"/>
                    </a:p>
                  </a:txBody>
                  <a:tcPr/>
                </a:tc>
                <a:tc>
                  <a:txBody>
                    <a:bodyPr/>
                    <a:lstStyle/>
                    <a:p>
                      <a:r>
                        <a:rPr lang="en-US" sz="1800" b="0" kern="1200" dirty="0" smtClean="0">
                          <a:solidFill>
                            <a:schemeClr val="dk1"/>
                          </a:solidFill>
                          <a:latin typeface="+mn-lt"/>
                          <a:ea typeface="+mn-ea"/>
                          <a:cs typeface="+mn-cs"/>
                        </a:rPr>
                        <a:t>Carrying Amount (1-6)</a:t>
                      </a:r>
                      <a:endParaRPr lang="en-US" b="0" dirty="0"/>
                    </a:p>
                  </a:txBody>
                  <a:tcPr/>
                </a:tc>
                <a:tc>
                  <a:txBody>
                    <a:bodyPr/>
                    <a:lstStyle/>
                    <a:p>
                      <a:r>
                        <a:rPr lang="en-US" sz="1800" kern="1200" dirty="0" smtClean="0">
                          <a:solidFill>
                            <a:schemeClr val="dk1"/>
                          </a:solidFill>
                          <a:latin typeface="+mn-lt"/>
                          <a:ea typeface="+mn-ea"/>
                          <a:cs typeface="+mn-cs"/>
                        </a:rPr>
                        <a:t>52.50</a:t>
                      </a:r>
                      <a:endParaRPr lang="en-US" dirty="0"/>
                    </a:p>
                  </a:txBody>
                  <a:tcPr/>
                </a:tc>
              </a:tr>
              <a:tr h="370840">
                <a:tc>
                  <a:txBody>
                    <a:bodyPr/>
                    <a:lstStyle/>
                    <a:p>
                      <a:r>
                        <a:rPr lang="en-US" dirty="0" smtClean="0"/>
                        <a:t>8</a:t>
                      </a:r>
                      <a:endParaRPr lang="en-US" dirty="0"/>
                    </a:p>
                  </a:txBody>
                  <a:tcPr/>
                </a:tc>
                <a:tc>
                  <a:txBody>
                    <a:bodyPr/>
                    <a:lstStyle/>
                    <a:p>
                      <a:r>
                        <a:rPr lang="en-US" sz="1800" kern="1200" dirty="0" smtClean="0">
                          <a:solidFill>
                            <a:schemeClr val="dk1"/>
                          </a:solidFill>
                          <a:latin typeface="+mn-lt"/>
                          <a:ea typeface="+mn-ea"/>
                          <a:cs typeface="+mn-cs"/>
                        </a:rPr>
                        <a:t>Depreciation per year for next 5 years (52.50/5)</a:t>
                      </a:r>
                      <a:endParaRPr lang="en-US" dirty="0"/>
                    </a:p>
                  </a:txBody>
                  <a:tcPr/>
                </a:tc>
                <a:tc>
                  <a:txBody>
                    <a:bodyPr/>
                    <a:lstStyle/>
                    <a:p>
                      <a:r>
                        <a:rPr lang="en-US" sz="1800" kern="1200" dirty="0" smtClean="0">
                          <a:solidFill>
                            <a:schemeClr val="dk1"/>
                          </a:solidFill>
                          <a:latin typeface="+mn-lt"/>
                          <a:ea typeface="+mn-ea"/>
                          <a:cs typeface="+mn-cs"/>
                        </a:rPr>
                        <a:t>10.50</a:t>
                      </a:r>
                      <a:endParaRPr lang="en-US"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2700" dirty="0" smtClean="0"/>
              <a:t>Residual value is considered again while calculating depreciation under the new act i.e. (SLM method):</a:t>
            </a:r>
            <a:endParaRPr lang="en-US" dirty="0"/>
          </a:p>
        </p:txBody>
      </p:sp>
      <p:graphicFrame>
        <p:nvGraphicFramePr>
          <p:cNvPr id="5" name="Content Placeholder 4"/>
          <p:cNvGraphicFramePr>
            <a:graphicFrameLocks noGrp="1"/>
          </p:cNvGraphicFramePr>
          <p:nvPr>
            <p:ph idx="1"/>
          </p:nvPr>
        </p:nvGraphicFramePr>
        <p:xfrm>
          <a:off x="457200" y="1882775"/>
          <a:ext cx="8229600" cy="4450080"/>
        </p:xfrm>
        <a:graphic>
          <a:graphicData uri="http://schemas.openxmlformats.org/drawingml/2006/table">
            <a:tbl>
              <a:tblPr firstRow="1" bandRow="1">
                <a:tableStyleId>{5C22544A-7EE6-4342-B048-85BDC9FD1C3A}</a:tableStyleId>
              </a:tblPr>
              <a:tblGrid>
                <a:gridCol w="1066800"/>
                <a:gridCol w="5715000"/>
                <a:gridCol w="1447800"/>
              </a:tblGrid>
              <a:tr h="370840">
                <a:tc>
                  <a:txBody>
                    <a:bodyPr/>
                    <a:lstStyle/>
                    <a:p>
                      <a:r>
                        <a:rPr lang="en-US" dirty="0" smtClean="0"/>
                        <a:t>No.</a:t>
                      </a:r>
                      <a:endParaRPr lang="en-US" dirty="0"/>
                    </a:p>
                  </a:txBody>
                  <a:tcPr/>
                </a:tc>
                <a:tc>
                  <a:txBody>
                    <a:bodyPr/>
                    <a:lstStyle/>
                    <a:p>
                      <a:r>
                        <a:rPr lang="en-US" dirty="0" smtClean="0"/>
                        <a:t>Particular</a:t>
                      </a:r>
                      <a:endParaRPr lang="en-US" dirty="0"/>
                    </a:p>
                  </a:txBody>
                  <a:tcPr/>
                </a:tc>
                <a:tc>
                  <a:txBody>
                    <a:bodyPr/>
                    <a:lstStyle/>
                    <a:p>
                      <a:r>
                        <a:rPr lang="en-US" dirty="0" smtClean="0"/>
                        <a:t>Amount</a:t>
                      </a:r>
                      <a:endParaRPr lang="en-US" dirty="0"/>
                    </a:p>
                  </a:txBody>
                  <a:tcPr/>
                </a:tc>
              </a:tr>
              <a:tr h="370840">
                <a:tc>
                  <a:txBody>
                    <a:bodyPr/>
                    <a:lstStyle/>
                    <a:p>
                      <a:r>
                        <a:rPr lang="en-US" dirty="0" smtClean="0"/>
                        <a:t>1</a:t>
                      </a:r>
                      <a:endParaRPr lang="en-US" dirty="0"/>
                    </a:p>
                  </a:txBody>
                  <a:tcPr/>
                </a:tc>
                <a:tc>
                  <a:txBody>
                    <a:bodyPr/>
                    <a:lstStyle/>
                    <a:p>
                      <a:r>
                        <a:rPr lang="en-US" sz="1800" kern="1200" dirty="0" smtClean="0">
                          <a:solidFill>
                            <a:schemeClr val="dk1"/>
                          </a:solidFill>
                          <a:latin typeface="+mn-lt"/>
                          <a:ea typeface="+mn-ea"/>
                          <a:cs typeface="+mn-cs"/>
                        </a:rPr>
                        <a:t>Original Cost</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r h="370840">
                <a:tc>
                  <a:txBody>
                    <a:bodyPr/>
                    <a:lstStyle/>
                    <a:p>
                      <a:r>
                        <a:rPr lang="en-US" dirty="0" smtClean="0"/>
                        <a:t>2</a:t>
                      </a:r>
                      <a:endParaRPr lang="en-US" dirty="0"/>
                    </a:p>
                  </a:txBody>
                  <a:tcPr/>
                </a:tc>
                <a:tc>
                  <a:txBody>
                    <a:bodyPr/>
                    <a:lstStyle/>
                    <a:p>
                      <a:r>
                        <a:rPr lang="en-US" sz="1800" kern="1200" dirty="0" smtClean="0">
                          <a:solidFill>
                            <a:schemeClr val="dk1"/>
                          </a:solidFill>
                          <a:latin typeface="+mn-lt"/>
                          <a:ea typeface="+mn-ea"/>
                          <a:cs typeface="+mn-cs"/>
                        </a:rPr>
                        <a:t>Original Useful Life (Co Act, 1956)</a:t>
                      </a:r>
                      <a:endParaRPr lang="en-US" dirty="0"/>
                    </a:p>
                  </a:txBody>
                  <a:tcPr/>
                </a:tc>
                <a:tc>
                  <a:txBody>
                    <a:bodyPr/>
                    <a:lstStyle/>
                    <a:p>
                      <a:r>
                        <a:rPr lang="en-US" sz="1800" kern="1200" dirty="0" smtClean="0">
                          <a:solidFill>
                            <a:schemeClr val="dk1"/>
                          </a:solidFill>
                          <a:latin typeface="+mn-lt"/>
                          <a:ea typeface="+mn-ea"/>
                          <a:cs typeface="+mn-cs"/>
                        </a:rPr>
                        <a:t>20 years</a:t>
                      </a:r>
                      <a:endParaRPr lang="en-US" dirty="0"/>
                    </a:p>
                  </a:txBody>
                  <a:tcPr/>
                </a:tc>
              </a:tr>
              <a:tr h="370840">
                <a:tc>
                  <a:txBody>
                    <a:bodyPr/>
                    <a:lstStyle/>
                    <a:p>
                      <a:r>
                        <a:rPr lang="en-US" dirty="0" smtClean="0"/>
                        <a:t>3</a:t>
                      </a:r>
                      <a:endParaRPr lang="en-US" dirty="0"/>
                    </a:p>
                  </a:txBody>
                  <a:tcPr/>
                </a:tc>
                <a:tc>
                  <a:txBody>
                    <a:bodyPr/>
                    <a:lstStyle/>
                    <a:p>
                      <a:r>
                        <a:rPr lang="en-US" sz="1800" kern="1200" dirty="0" smtClean="0">
                          <a:solidFill>
                            <a:schemeClr val="dk1"/>
                          </a:solidFill>
                          <a:latin typeface="+mn-lt"/>
                          <a:ea typeface="+mn-ea"/>
                          <a:cs typeface="+mn-cs"/>
                        </a:rPr>
                        <a:t>Depreciation rate (Co Act, 1956)</a:t>
                      </a:r>
                      <a:endParaRPr lang="en-US" dirty="0"/>
                    </a:p>
                  </a:txBody>
                  <a:tcPr/>
                </a:tc>
                <a:tc>
                  <a:txBody>
                    <a:bodyPr/>
                    <a:lstStyle/>
                    <a:p>
                      <a:r>
                        <a:rPr lang="en-US" sz="1800" kern="1200" dirty="0" smtClean="0">
                          <a:solidFill>
                            <a:schemeClr val="dk1"/>
                          </a:solidFill>
                          <a:latin typeface="+mn-lt"/>
                          <a:ea typeface="+mn-ea"/>
                          <a:cs typeface="+mn-cs"/>
                        </a:rPr>
                        <a:t>4.75 %</a:t>
                      </a:r>
                      <a:endParaRPr lang="en-US" dirty="0"/>
                    </a:p>
                  </a:txBody>
                  <a:tcPr/>
                </a:tc>
              </a:tr>
              <a:tr h="370840">
                <a:tc>
                  <a:txBody>
                    <a:bodyPr/>
                    <a:lstStyle/>
                    <a:p>
                      <a:r>
                        <a:rPr lang="en-US" dirty="0" smtClean="0"/>
                        <a:t>4</a:t>
                      </a:r>
                      <a:endParaRPr lang="en-US" dirty="0"/>
                    </a:p>
                  </a:txBody>
                  <a:tcPr/>
                </a:tc>
                <a:tc>
                  <a:txBody>
                    <a:bodyPr/>
                    <a:lstStyle/>
                    <a:p>
                      <a:r>
                        <a:rPr lang="en-US" sz="1800" kern="1200" dirty="0" smtClean="0">
                          <a:solidFill>
                            <a:schemeClr val="dk1"/>
                          </a:solidFill>
                          <a:latin typeface="+mn-lt"/>
                          <a:ea typeface="+mn-ea"/>
                          <a:cs typeface="+mn-cs"/>
                        </a:rPr>
                        <a:t>New Useful Life (Co Act, 2013)</a:t>
                      </a:r>
                      <a:endParaRPr lang="en-US" dirty="0"/>
                    </a:p>
                  </a:txBody>
                  <a:tcPr/>
                </a:tc>
                <a:tc>
                  <a:txBody>
                    <a:bodyPr/>
                    <a:lstStyle/>
                    <a:p>
                      <a:r>
                        <a:rPr lang="en-US" sz="1800" kern="1200" dirty="0" smtClean="0">
                          <a:solidFill>
                            <a:schemeClr val="dk1"/>
                          </a:solidFill>
                          <a:latin typeface="+mn-lt"/>
                          <a:ea typeface="+mn-ea"/>
                          <a:cs typeface="+mn-cs"/>
                        </a:rPr>
                        <a:t>15 years</a:t>
                      </a:r>
                      <a:endParaRPr lang="en-US" dirty="0"/>
                    </a:p>
                  </a:txBody>
                  <a:tcPr/>
                </a:tc>
              </a:tr>
              <a:tr h="370840">
                <a:tc>
                  <a:txBody>
                    <a:bodyPr/>
                    <a:lstStyle/>
                    <a:p>
                      <a:r>
                        <a:rPr lang="en-US" dirty="0" smtClean="0"/>
                        <a:t>5</a:t>
                      </a:r>
                      <a:endParaRPr lang="en-US" dirty="0"/>
                    </a:p>
                  </a:txBody>
                  <a:tcPr/>
                </a:tc>
                <a:tc>
                  <a:txBody>
                    <a:bodyPr/>
                    <a:lstStyle/>
                    <a:p>
                      <a:r>
                        <a:rPr lang="en-US" sz="1800" kern="1200" dirty="0" smtClean="0">
                          <a:solidFill>
                            <a:schemeClr val="dk1"/>
                          </a:solidFill>
                          <a:latin typeface="+mn-lt"/>
                          <a:ea typeface="+mn-ea"/>
                          <a:cs typeface="+mn-cs"/>
                        </a:rPr>
                        <a:t>Expired Life</a:t>
                      </a:r>
                      <a:endParaRPr lang="en-US" dirty="0"/>
                    </a:p>
                  </a:txBody>
                  <a:tcPr/>
                </a:tc>
                <a:tc>
                  <a:txBody>
                    <a:bodyPr/>
                    <a:lstStyle/>
                    <a:p>
                      <a:r>
                        <a:rPr lang="en-US" sz="1800" kern="1200" dirty="0" smtClean="0">
                          <a:solidFill>
                            <a:schemeClr val="dk1"/>
                          </a:solidFill>
                          <a:latin typeface="+mn-lt"/>
                          <a:ea typeface="+mn-ea"/>
                          <a:cs typeface="+mn-cs"/>
                        </a:rPr>
                        <a:t>10 years</a:t>
                      </a:r>
                      <a:endParaRPr lang="en-US" dirty="0"/>
                    </a:p>
                  </a:txBody>
                  <a:tcPr/>
                </a:tc>
              </a:tr>
              <a:tr h="370840">
                <a:tc>
                  <a:txBody>
                    <a:bodyPr/>
                    <a:lstStyle/>
                    <a:p>
                      <a:r>
                        <a:rPr lang="en-US" dirty="0" smtClean="0"/>
                        <a:t>6</a:t>
                      </a:r>
                      <a:endParaRPr lang="en-US" dirty="0"/>
                    </a:p>
                  </a:txBody>
                  <a:tcPr/>
                </a:tc>
                <a:tc>
                  <a:txBody>
                    <a:bodyPr/>
                    <a:lstStyle/>
                    <a:p>
                      <a:r>
                        <a:rPr lang="en-US" sz="1800" kern="1200" dirty="0" smtClean="0">
                          <a:solidFill>
                            <a:schemeClr val="dk1"/>
                          </a:solidFill>
                          <a:latin typeface="+mn-lt"/>
                          <a:ea typeface="+mn-ea"/>
                          <a:cs typeface="+mn-cs"/>
                        </a:rPr>
                        <a:t>Accumulated Depreciation</a:t>
                      </a:r>
                      <a:endParaRPr lang="en-US" dirty="0"/>
                    </a:p>
                  </a:txBody>
                  <a:tcPr/>
                </a:tc>
                <a:tc>
                  <a:txBody>
                    <a:bodyPr/>
                    <a:lstStyle/>
                    <a:p>
                      <a:r>
                        <a:rPr lang="en-US" sz="1800" kern="1200" dirty="0" smtClean="0">
                          <a:solidFill>
                            <a:schemeClr val="dk1"/>
                          </a:solidFill>
                          <a:latin typeface="+mn-lt"/>
                          <a:ea typeface="+mn-ea"/>
                          <a:cs typeface="+mn-cs"/>
                        </a:rPr>
                        <a:t>47.50</a:t>
                      </a:r>
                      <a:endParaRPr lang="en-US" dirty="0"/>
                    </a:p>
                  </a:txBody>
                  <a:tcPr/>
                </a:tc>
              </a:tr>
              <a:tr h="370840">
                <a:tc>
                  <a:txBody>
                    <a:bodyPr/>
                    <a:lstStyle/>
                    <a:p>
                      <a:r>
                        <a:rPr lang="en-US" dirty="0" smtClean="0"/>
                        <a:t>7</a:t>
                      </a:r>
                      <a:endParaRPr lang="en-US" dirty="0"/>
                    </a:p>
                  </a:txBody>
                  <a:tcPr/>
                </a:tc>
                <a:tc>
                  <a:txBody>
                    <a:bodyPr/>
                    <a:lstStyle/>
                    <a:p>
                      <a:r>
                        <a:rPr lang="en-US" sz="1800" b="0" kern="1200" dirty="0" smtClean="0">
                          <a:solidFill>
                            <a:schemeClr val="dk1"/>
                          </a:solidFill>
                          <a:latin typeface="+mn-lt"/>
                          <a:ea typeface="+mn-ea"/>
                          <a:cs typeface="+mn-cs"/>
                        </a:rPr>
                        <a:t>Carrying Amount (1-6 –Residual Value [5%])</a:t>
                      </a:r>
                      <a:endParaRPr lang="en-US" b="0" dirty="0"/>
                    </a:p>
                  </a:txBody>
                  <a:tcPr/>
                </a:tc>
                <a:tc>
                  <a:txBody>
                    <a:bodyPr/>
                    <a:lstStyle/>
                    <a:p>
                      <a:r>
                        <a:rPr lang="en-US" sz="1800" kern="1200" dirty="0" smtClean="0">
                          <a:solidFill>
                            <a:schemeClr val="dk1"/>
                          </a:solidFill>
                          <a:latin typeface="+mn-lt"/>
                          <a:ea typeface="+mn-ea"/>
                          <a:cs typeface="+mn-cs"/>
                        </a:rPr>
                        <a:t>47.50</a:t>
                      </a:r>
                      <a:endParaRPr lang="en-US" dirty="0"/>
                    </a:p>
                  </a:txBody>
                  <a:tcPr/>
                </a:tc>
              </a:tr>
              <a:tr h="370840">
                <a:tc>
                  <a:txBody>
                    <a:bodyPr/>
                    <a:lstStyle/>
                    <a:p>
                      <a:r>
                        <a:rPr lang="en-US" dirty="0" smtClean="0"/>
                        <a:t>8</a:t>
                      </a:r>
                      <a:endParaRPr lang="en-US" dirty="0"/>
                    </a:p>
                  </a:txBody>
                  <a:tcPr/>
                </a:tc>
                <a:tc>
                  <a:txBody>
                    <a:bodyPr/>
                    <a:lstStyle/>
                    <a:p>
                      <a:r>
                        <a:rPr lang="en-US" sz="1800" kern="1200" dirty="0" smtClean="0">
                          <a:solidFill>
                            <a:schemeClr val="dk1"/>
                          </a:solidFill>
                          <a:latin typeface="+mn-lt"/>
                          <a:ea typeface="+mn-ea"/>
                          <a:cs typeface="+mn-cs"/>
                        </a:rPr>
                        <a:t>Depreciation per year for next 5 years (47.50/5)</a:t>
                      </a:r>
                      <a:endParaRPr lang="en-US" dirty="0"/>
                    </a:p>
                  </a:txBody>
                  <a:tcPr/>
                </a:tc>
                <a:tc>
                  <a:txBody>
                    <a:bodyPr/>
                    <a:lstStyle/>
                    <a:p>
                      <a:r>
                        <a:rPr lang="en-US" sz="1800" kern="1200" dirty="0" smtClean="0">
                          <a:solidFill>
                            <a:schemeClr val="dk1"/>
                          </a:solidFill>
                          <a:latin typeface="+mn-lt"/>
                          <a:ea typeface="+mn-ea"/>
                          <a:cs typeface="+mn-cs"/>
                        </a:rPr>
                        <a:t>9.50</a:t>
                      </a:r>
                      <a:endParaRPr lang="en-US" dirty="0"/>
                    </a:p>
                  </a:txBody>
                  <a:tcPr/>
                </a:tc>
              </a:tr>
              <a:tr h="370840">
                <a:tc>
                  <a:txBody>
                    <a:bodyPr/>
                    <a:lstStyle/>
                    <a:p>
                      <a:r>
                        <a:rPr lang="en-US" dirty="0" smtClean="0"/>
                        <a:t>9</a:t>
                      </a:r>
                      <a:endParaRPr lang="en-US" dirty="0"/>
                    </a:p>
                  </a:txBody>
                  <a:tcPr/>
                </a:tc>
                <a:tc>
                  <a:txBody>
                    <a:bodyPr/>
                    <a:lstStyle/>
                    <a:p>
                      <a:r>
                        <a:rPr lang="en-US" sz="1800" kern="1200" dirty="0" smtClean="0">
                          <a:solidFill>
                            <a:schemeClr val="dk1"/>
                          </a:solidFill>
                          <a:latin typeface="+mn-lt"/>
                          <a:ea typeface="+mn-ea"/>
                          <a:cs typeface="+mn-cs"/>
                        </a:rPr>
                        <a:t>Depreciation for the next 5 years (9.50*5)</a:t>
                      </a:r>
                      <a:endParaRPr lang="en-US" dirty="0"/>
                    </a:p>
                  </a:txBody>
                  <a:tcPr/>
                </a:tc>
                <a:tc>
                  <a:txBody>
                    <a:bodyPr/>
                    <a:lstStyle/>
                    <a:p>
                      <a:r>
                        <a:rPr lang="en-US" sz="1800" kern="1200" dirty="0" smtClean="0">
                          <a:solidFill>
                            <a:schemeClr val="dk1"/>
                          </a:solidFill>
                          <a:latin typeface="+mn-lt"/>
                          <a:ea typeface="+mn-ea"/>
                          <a:cs typeface="+mn-cs"/>
                        </a:rPr>
                        <a:t>47.50</a:t>
                      </a:r>
                      <a:endParaRPr lang="en-US" dirty="0"/>
                    </a:p>
                  </a:txBody>
                  <a:tcPr/>
                </a:tc>
              </a:tr>
              <a:tr h="370840">
                <a:tc>
                  <a:txBody>
                    <a:bodyPr/>
                    <a:lstStyle/>
                    <a:p>
                      <a:r>
                        <a:rPr lang="en-US" dirty="0" smtClean="0"/>
                        <a:t>10</a:t>
                      </a:r>
                      <a:endParaRPr lang="en-US" dirty="0"/>
                    </a:p>
                  </a:txBody>
                  <a:tcPr/>
                </a:tc>
                <a:tc>
                  <a:txBody>
                    <a:bodyPr/>
                    <a:lstStyle/>
                    <a:p>
                      <a:r>
                        <a:rPr lang="en-US" sz="1800" kern="1200" dirty="0" smtClean="0">
                          <a:solidFill>
                            <a:schemeClr val="dk1"/>
                          </a:solidFill>
                          <a:latin typeface="+mn-lt"/>
                          <a:ea typeface="+mn-ea"/>
                          <a:cs typeface="+mn-cs"/>
                        </a:rPr>
                        <a:t>Total Depreciation (6+9)</a:t>
                      </a:r>
                      <a:endParaRPr lang="en-US" dirty="0"/>
                    </a:p>
                  </a:txBody>
                  <a:tcPr/>
                </a:tc>
                <a:tc>
                  <a:txBody>
                    <a:bodyPr/>
                    <a:lstStyle/>
                    <a:p>
                      <a:r>
                        <a:rPr lang="en-US" sz="1800" kern="1200" dirty="0" smtClean="0">
                          <a:solidFill>
                            <a:schemeClr val="dk1"/>
                          </a:solidFill>
                          <a:latin typeface="+mn-lt"/>
                          <a:ea typeface="+mn-ea"/>
                          <a:cs typeface="+mn-cs"/>
                        </a:rPr>
                        <a:t>95</a:t>
                      </a:r>
                      <a:endParaRPr lang="en-US" dirty="0"/>
                    </a:p>
                  </a:txBody>
                  <a:tcPr/>
                </a:tc>
              </a:tr>
              <a:tr h="370840">
                <a:tc>
                  <a:txBody>
                    <a:bodyPr/>
                    <a:lstStyle/>
                    <a:p>
                      <a:r>
                        <a:rPr lang="en-US" dirty="0" smtClean="0"/>
                        <a:t>11</a:t>
                      </a:r>
                      <a:endParaRPr lang="en-US" dirty="0"/>
                    </a:p>
                  </a:txBody>
                  <a:tcPr/>
                </a:tc>
                <a:tc>
                  <a:txBody>
                    <a:bodyPr/>
                    <a:lstStyle/>
                    <a:p>
                      <a:r>
                        <a:rPr lang="en-US" sz="1800" kern="1200" dirty="0" smtClean="0">
                          <a:solidFill>
                            <a:schemeClr val="dk1"/>
                          </a:solidFill>
                          <a:latin typeface="+mn-lt"/>
                          <a:ea typeface="+mn-ea"/>
                          <a:cs typeface="+mn-cs"/>
                        </a:rPr>
                        <a:t>Residual Value (1-4)</a:t>
                      </a:r>
                      <a:endParaRPr lang="en-US" dirty="0"/>
                    </a:p>
                  </a:txBody>
                  <a:tcPr/>
                </a:tc>
                <a:tc>
                  <a:txBody>
                    <a:bodyPr/>
                    <a:lstStyle/>
                    <a:p>
                      <a:r>
                        <a:rPr lang="en-US" sz="1800" kern="1200" dirty="0" smtClean="0">
                          <a:solidFill>
                            <a:schemeClr val="dk1"/>
                          </a:solidFill>
                          <a:latin typeface="+mn-lt"/>
                          <a:ea typeface="+mn-ea"/>
                          <a:cs typeface="+mn-cs"/>
                        </a:rPr>
                        <a:t>5</a:t>
                      </a:r>
                      <a:endParaRPr lang="en-US"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sz="3600" u="sng" dirty="0" smtClean="0"/>
              <a:t/>
            </a:r>
            <a:br>
              <a:rPr lang="en-US" sz="3600" u="sng" dirty="0" smtClean="0"/>
            </a:br>
            <a:r>
              <a:rPr lang="en-US" sz="3600" u="sng" dirty="0" smtClean="0"/>
              <a:t>Calculating Depreciation under WDV method</a:t>
            </a:r>
            <a:r>
              <a:rPr lang="en-US" sz="3600" dirty="0" smtClean="0"/>
              <a:t>:</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457200" y="1882775"/>
          <a:ext cx="8229600" cy="3505203"/>
        </p:xfrm>
        <a:graphic>
          <a:graphicData uri="http://schemas.openxmlformats.org/drawingml/2006/table">
            <a:tbl>
              <a:tblPr firstRow="1" bandRow="1">
                <a:tableStyleId>{5C22544A-7EE6-4342-B048-85BDC9FD1C3A}</a:tableStyleId>
              </a:tblPr>
              <a:tblGrid>
                <a:gridCol w="1143000"/>
                <a:gridCol w="5257800"/>
                <a:gridCol w="1828800"/>
              </a:tblGrid>
              <a:tr h="389467">
                <a:tc>
                  <a:txBody>
                    <a:bodyPr/>
                    <a:lstStyle/>
                    <a:p>
                      <a:r>
                        <a:rPr lang="en-US" dirty="0" smtClean="0"/>
                        <a:t>No.</a:t>
                      </a:r>
                      <a:endParaRPr lang="en-US" dirty="0"/>
                    </a:p>
                  </a:txBody>
                  <a:tcPr/>
                </a:tc>
                <a:tc>
                  <a:txBody>
                    <a:bodyPr/>
                    <a:lstStyle/>
                    <a:p>
                      <a:r>
                        <a:rPr lang="en-US" dirty="0" smtClean="0"/>
                        <a:t>Particular</a:t>
                      </a:r>
                      <a:endParaRPr lang="en-US" dirty="0"/>
                    </a:p>
                  </a:txBody>
                  <a:tcPr/>
                </a:tc>
                <a:tc>
                  <a:txBody>
                    <a:bodyPr/>
                    <a:lstStyle/>
                    <a:p>
                      <a:r>
                        <a:rPr lang="en-US" dirty="0" smtClean="0"/>
                        <a:t>Amount</a:t>
                      </a:r>
                    </a:p>
                  </a:txBody>
                  <a:tcPr/>
                </a:tc>
              </a:tr>
              <a:tr h="389467">
                <a:tc>
                  <a:txBody>
                    <a:bodyPr/>
                    <a:lstStyle/>
                    <a:p>
                      <a:r>
                        <a:rPr lang="en-US" dirty="0" smtClean="0"/>
                        <a:t>1</a:t>
                      </a:r>
                      <a:endParaRPr lang="en-US" dirty="0"/>
                    </a:p>
                  </a:txBody>
                  <a:tcPr/>
                </a:tc>
                <a:tc>
                  <a:txBody>
                    <a:bodyPr/>
                    <a:lstStyle/>
                    <a:p>
                      <a:r>
                        <a:rPr lang="en-US" sz="1800" kern="1200" dirty="0" smtClean="0">
                          <a:solidFill>
                            <a:schemeClr val="dk1"/>
                          </a:solidFill>
                          <a:latin typeface="+mn-lt"/>
                          <a:ea typeface="+mn-ea"/>
                          <a:cs typeface="+mn-cs"/>
                        </a:rPr>
                        <a:t>Original Cost</a:t>
                      </a:r>
                      <a:endParaRPr lang="en-US" dirty="0"/>
                    </a:p>
                  </a:txBody>
                  <a:tcPr/>
                </a:tc>
                <a:tc>
                  <a:txBody>
                    <a:bodyPr/>
                    <a:lstStyle/>
                    <a:p>
                      <a:r>
                        <a:rPr lang="en-US" sz="1800" kern="1200" dirty="0" smtClean="0">
                          <a:solidFill>
                            <a:schemeClr val="dk1"/>
                          </a:solidFill>
                          <a:latin typeface="+mn-lt"/>
                          <a:ea typeface="+mn-ea"/>
                          <a:cs typeface="+mn-cs"/>
                        </a:rPr>
                        <a:t>100</a:t>
                      </a:r>
                      <a:endParaRPr lang="en-US" dirty="0"/>
                    </a:p>
                  </a:txBody>
                  <a:tcPr/>
                </a:tc>
              </a:tr>
              <a:tr h="389467">
                <a:tc>
                  <a:txBody>
                    <a:bodyPr/>
                    <a:lstStyle/>
                    <a:p>
                      <a:r>
                        <a:rPr lang="en-US" dirty="0" smtClean="0"/>
                        <a:t>2</a:t>
                      </a:r>
                      <a:endParaRPr lang="en-US" dirty="0"/>
                    </a:p>
                  </a:txBody>
                  <a:tcPr/>
                </a:tc>
                <a:tc>
                  <a:txBody>
                    <a:bodyPr/>
                    <a:lstStyle/>
                    <a:p>
                      <a:r>
                        <a:rPr lang="en-US" sz="1800" kern="1200" dirty="0" smtClean="0">
                          <a:solidFill>
                            <a:schemeClr val="dk1"/>
                          </a:solidFill>
                          <a:latin typeface="+mn-lt"/>
                          <a:ea typeface="+mn-ea"/>
                          <a:cs typeface="+mn-cs"/>
                        </a:rPr>
                        <a:t>Original Useful Life (Co Act, 1956)</a:t>
                      </a:r>
                      <a:endParaRPr lang="en-US" dirty="0"/>
                    </a:p>
                  </a:txBody>
                  <a:tcPr/>
                </a:tc>
                <a:tc>
                  <a:txBody>
                    <a:bodyPr/>
                    <a:lstStyle/>
                    <a:p>
                      <a:r>
                        <a:rPr lang="en-US" sz="1800" kern="1200" dirty="0" smtClean="0">
                          <a:solidFill>
                            <a:schemeClr val="dk1"/>
                          </a:solidFill>
                          <a:latin typeface="+mn-lt"/>
                          <a:ea typeface="+mn-ea"/>
                          <a:cs typeface="+mn-cs"/>
                        </a:rPr>
                        <a:t>20 years</a:t>
                      </a:r>
                      <a:endParaRPr lang="en-US" dirty="0"/>
                    </a:p>
                  </a:txBody>
                  <a:tcPr/>
                </a:tc>
              </a:tr>
              <a:tr h="389467">
                <a:tc>
                  <a:txBody>
                    <a:bodyPr/>
                    <a:lstStyle/>
                    <a:p>
                      <a:r>
                        <a:rPr lang="en-US" dirty="0" smtClean="0"/>
                        <a:t>3</a:t>
                      </a:r>
                      <a:endParaRPr lang="en-US" dirty="0"/>
                    </a:p>
                  </a:txBody>
                  <a:tcPr/>
                </a:tc>
                <a:tc>
                  <a:txBody>
                    <a:bodyPr/>
                    <a:lstStyle/>
                    <a:p>
                      <a:r>
                        <a:rPr lang="en-US" sz="1800" kern="1200" dirty="0" smtClean="0">
                          <a:solidFill>
                            <a:schemeClr val="dk1"/>
                          </a:solidFill>
                          <a:latin typeface="+mn-lt"/>
                          <a:ea typeface="+mn-ea"/>
                          <a:cs typeface="+mn-cs"/>
                        </a:rPr>
                        <a:t>Depreciation rate (Co Act, 1956)</a:t>
                      </a:r>
                      <a:endParaRPr lang="en-US" dirty="0"/>
                    </a:p>
                  </a:txBody>
                  <a:tcPr/>
                </a:tc>
                <a:tc>
                  <a:txBody>
                    <a:bodyPr/>
                    <a:lstStyle/>
                    <a:p>
                      <a:r>
                        <a:rPr lang="en-US" sz="1800" kern="1200" dirty="0" smtClean="0">
                          <a:solidFill>
                            <a:schemeClr val="dk1"/>
                          </a:solidFill>
                          <a:latin typeface="+mn-lt"/>
                          <a:ea typeface="+mn-ea"/>
                          <a:cs typeface="+mn-cs"/>
                        </a:rPr>
                        <a:t>13.91 %</a:t>
                      </a:r>
                      <a:endParaRPr lang="en-US" dirty="0"/>
                    </a:p>
                  </a:txBody>
                  <a:tcPr/>
                </a:tc>
              </a:tr>
              <a:tr h="389467">
                <a:tc>
                  <a:txBody>
                    <a:bodyPr/>
                    <a:lstStyle/>
                    <a:p>
                      <a:r>
                        <a:rPr lang="en-US" dirty="0" smtClean="0"/>
                        <a:t>4</a:t>
                      </a:r>
                      <a:endParaRPr lang="en-US" dirty="0"/>
                    </a:p>
                  </a:txBody>
                  <a:tcPr/>
                </a:tc>
                <a:tc>
                  <a:txBody>
                    <a:bodyPr/>
                    <a:lstStyle/>
                    <a:p>
                      <a:r>
                        <a:rPr lang="en-US" sz="1800" kern="1200" dirty="0" smtClean="0">
                          <a:solidFill>
                            <a:schemeClr val="dk1"/>
                          </a:solidFill>
                          <a:latin typeface="+mn-lt"/>
                          <a:ea typeface="+mn-ea"/>
                          <a:cs typeface="+mn-cs"/>
                        </a:rPr>
                        <a:t>New Useful Life (Co Act, 2013)</a:t>
                      </a:r>
                      <a:endParaRPr lang="en-US" dirty="0"/>
                    </a:p>
                  </a:txBody>
                  <a:tcPr/>
                </a:tc>
                <a:tc>
                  <a:txBody>
                    <a:bodyPr/>
                    <a:lstStyle/>
                    <a:p>
                      <a:r>
                        <a:rPr lang="en-US" sz="1800" kern="1200" dirty="0" smtClean="0">
                          <a:solidFill>
                            <a:schemeClr val="dk1"/>
                          </a:solidFill>
                          <a:latin typeface="+mn-lt"/>
                          <a:ea typeface="+mn-ea"/>
                          <a:cs typeface="+mn-cs"/>
                        </a:rPr>
                        <a:t>15 years</a:t>
                      </a:r>
                      <a:endParaRPr lang="en-US" dirty="0"/>
                    </a:p>
                  </a:txBody>
                  <a:tcPr/>
                </a:tc>
              </a:tr>
              <a:tr h="389467">
                <a:tc>
                  <a:txBody>
                    <a:bodyPr/>
                    <a:lstStyle/>
                    <a:p>
                      <a:r>
                        <a:rPr lang="en-US" dirty="0" smtClean="0"/>
                        <a:t>5</a:t>
                      </a:r>
                      <a:endParaRPr lang="en-US" dirty="0"/>
                    </a:p>
                  </a:txBody>
                  <a:tcPr/>
                </a:tc>
                <a:tc>
                  <a:txBody>
                    <a:bodyPr/>
                    <a:lstStyle/>
                    <a:p>
                      <a:r>
                        <a:rPr lang="en-US" sz="1800" kern="1200" dirty="0" smtClean="0">
                          <a:solidFill>
                            <a:schemeClr val="dk1"/>
                          </a:solidFill>
                          <a:latin typeface="+mn-lt"/>
                          <a:ea typeface="+mn-ea"/>
                          <a:cs typeface="+mn-cs"/>
                        </a:rPr>
                        <a:t>Expired Life</a:t>
                      </a:r>
                      <a:endParaRPr lang="en-US" dirty="0"/>
                    </a:p>
                  </a:txBody>
                  <a:tcPr/>
                </a:tc>
                <a:tc>
                  <a:txBody>
                    <a:bodyPr/>
                    <a:lstStyle/>
                    <a:p>
                      <a:r>
                        <a:rPr lang="en-US" sz="1800" kern="1200" dirty="0" smtClean="0">
                          <a:solidFill>
                            <a:schemeClr val="dk1"/>
                          </a:solidFill>
                          <a:latin typeface="+mn-lt"/>
                          <a:ea typeface="+mn-ea"/>
                          <a:cs typeface="+mn-cs"/>
                        </a:rPr>
                        <a:t>5 years</a:t>
                      </a:r>
                      <a:endParaRPr lang="en-US" dirty="0"/>
                    </a:p>
                  </a:txBody>
                  <a:tcPr/>
                </a:tc>
              </a:tr>
              <a:tr h="389467">
                <a:tc>
                  <a:txBody>
                    <a:bodyPr/>
                    <a:lstStyle/>
                    <a:p>
                      <a:r>
                        <a:rPr lang="en-US" dirty="0" smtClean="0"/>
                        <a:t>6</a:t>
                      </a:r>
                      <a:endParaRPr lang="en-US" dirty="0"/>
                    </a:p>
                  </a:txBody>
                  <a:tcPr/>
                </a:tc>
                <a:tc>
                  <a:txBody>
                    <a:bodyPr/>
                    <a:lstStyle/>
                    <a:p>
                      <a:r>
                        <a:rPr lang="en-US" sz="1800" kern="1200" dirty="0" smtClean="0">
                          <a:solidFill>
                            <a:schemeClr val="dk1"/>
                          </a:solidFill>
                          <a:latin typeface="+mn-lt"/>
                          <a:ea typeface="+mn-ea"/>
                          <a:cs typeface="+mn-cs"/>
                        </a:rPr>
                        <a:t>Remaining Useful Life (4-5)</a:t>
                      </a:r>
                      <a:endParaRPr lang="en-US" dirty="0"/>
                    </a:p>
                  </a:txBody>
                  <a:tcPr/>
                </a:tc>
                <a:tc>
                  <a:txBody>
                    <a:bodyPr/>
                    <a:lstStyle/>
                    <a:p>
                      <a:r>
                        <a:rPr lang="en-US" sz="1800" kern="1200" dirty="0" smtClean="0">
                          <a:solidFill>
                            <a:schemeClr val="dk1"/>
                          </a:solidFill>
                          <a:latin typeface="+mn-lt"/>
                          <a:ea typeface="+mn-ea"/>
                          <a:cs typeface="+mn-cs"/>
                        </a:rPr>
                        <a:t>10 years</a:t>
                      </a:r>
                      <a:endParaRPr lang="en-US" dirty="0"/>
                    </a:p>
                  </a:txBody>
                  <a:tcPr/>
                </a:tc>
              </a:tr>
              <a:tr h="389467">
                <a:tc>
                  <a:txBody>
                    <a:bodyPr/>
                    <a:lstStyle/>
                    <a:p>
                      <a:r>
                        <a:rPr lang="en-US" dirty="0" smtClean="0"/>
                        <a:t>7</a:t>
                      </a:r>
                      <a:endParaRPr lang="en-US" dirty="0"/>
                    </a:p>
                  </a:txBody>
                  <a:tcPr/>
                </a:tc>
                <a:tc>
                  <a:txBody>
                    <a:bodyPr/>
                    <a:lstStyle/>
                    <a:p>
                      <a:r>
                        <a:rPr lang="en-US" sz="1800" kern="1200" dirty="0" smtClean="0">
                          <a:solidFill>
                            <a:schemeClr val="dk1"/>
                          </a:solidFill>
                          <a:latin typeface="+mn-lt"/>
                          <a:ea typeface="+mn-ea"/>
                          <a:cs typeface="+mn-cs"/>
                        </a:rPr>
                        <a:t>Accumulated Depreciation</a:t>
                      </a:r>
                      <a:endParaRPr lang="en-US" dirty="0"/>
                    </a:p>
                  </a:txBody>
                  <a:tcPr/>
                </a:tc>
                <a:tc>
                  <a:txBody>
                    <a:bodyPr/>
                    <a:lstStyle/>
                    <a:p>
                      <a:r>
                        <a:rPr lang="en-US" sz="1800" kern="1200" dirty="0" smtClean="0">
                          <a:solidFill>
                            <a:schemeClr val="dk1"/>
                          </a:solidFill>
                          <a:latin typeface="+mn-lt"/>
                          <a:ea typeface="+mn-ea"/>
                          <a:cs typeface="+mn-cs"/>
                        </a:rPr>
                        <a:t>52.71</a:t>
                      </a:r>
                      <a:endParaRPr lang="en-US" dirty="0"/>
                    </a:p>
                  </a:txBody>
                  <a:tcPr/>
                </a:tc>
              </a:tr>
              <a:tr h="389467">
                <a:tc>
                  <a:txBody>
                    <a:bodyPr/>
                    <a:lstStyle/>
                    <a:p>
                      <a:r>
                        <a:rPr lang="en-US" dirty="0" smtClean="0"/>
                        <a:t>8</a:t>
                      </a:r>
                      <a:endParaRPr lang="en-US" dirty="0"/>
                    </a:p>
                  </a:txBody>
                  <a:tcPr/>
                </a:tc>
                <a:tc>
                  <a:txBody>
                    <a:bodyPr/>
                    <a:lstStyle/>
                    <a:p>
                      <a:r>
                        <a:rPr lang="en-US" sz="1800" kern="1200" dirty="0" smtClean="0">
                          <a:solidFill>
                            <a:schemeClr val="dk1"/>
                          </a:solidFill>
                          <a:latin typeface="+mn-lt"/>
                          <a:ea typeface="+mn-ea"/>
                          <a:cs typeface="+mn-cs"/>
                        </a:rPr>
                        <a:t>Carrying Amount</a:t>
                      </a:r>
                      <a:endParaRPr lang="en-US" dirty="0"/>
                    </a:p>
                  </a:txBody>
                  <a:tcPr/>
                </a:tc>
                <a:tc>
                  <a:txBody>
                    <a:bodyPr/>
                    <a:lstStyle/>
                    <a:p>
                      <a:r>
                        <a:rPr lang="en-US" sz="1800" kern="1200" dirty="0" smtClean="0">
                          <a:solidFill>
                            <a:schemeClr val="dk1"/>
                          </a:solidFill>
                          <a:latin typeface="+mn-lt"/>
                          <a:ea typeface="+mn-ea"/>
                          <a:cs typeface="+mn-cs"/>
                        </a:rPr>
                        <a:t>47.29</a:t>
                      </a:r>
                      <a:endParaRPr lang="en-US"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Depreciation rate as per new companies act is 25.88%</a:t>
            </a:r>
            <a:endParaRPr lang="en-US" dirty="0"/>
          </a:p>
        </p:txBody>
      </p:sp>
      <p:graphicFrame>
        <p:nvGraphicFramePr>
          <p:cNvPr id="4" name="Content Placeholder 3"/>
          <p:cNvGraphicFramePr>
            <a:graphicFrameLocks noGrp="1"/>
          </p:cNvGraphicFramePr>
          <p:nvPr>
            <p:ph idx="1"/>
          </p:nvPr>
        </p:nvGraphicFramePr>
        <p:xfrm>
          <a:off x="1447800" y="1905000"/>
          <a:ext cx="5486400" cy="4121150"/>
        </p:xfrm>
        <a:graphic>
          <a:graphicData uri="http://schemas.openxmlformats.org/drawingml/2006/table">
            <a:tbl>
              <a:tblPr firstRow="1" bandRow="1">
                <a:tableStyleId>{5C22544A-7EE6-4342-B048-85BDC9FD1C3A}</a:tableStyleId>
              </a:tblPr>
              <a:tblGrid>
                <a:gridCol w="1295400"/>
                <a:gridCol w="4191000"/>
              </a:tblGrid>
              <a:tr h="374650">
                <a:tc>
                  <a:txBody>
                    <a:bodyPr/>
                    <a:lstStyle/>
                    <a:p>
                      <a:r>
                        <a:rPr lang="en-US" dirty="0" smtClean="0"/>
                        <a:t>Year</a:t>
                      </a:r>
                      <a:endParaRPr lang="en-US" dirty="0"/>
                    </a:p>
                  </a:txBody>
                  <a:tcPr/>
                </a:tc>
                <a:tc>
                  <a:txBody>
                    <a:bodyPr/>
                    <a:lstStyle/>
                    <a:p>
                      <a:r>
                        <a:rPr lang="en-US" dirty="0" smtClean="0"/>
                        <a:t>Closing Balance</a:t>
                      </a:r>
                      <a:endParaRPr lang="en-US" dirty="0"/>
                    </a:p>
                  </a:txBody>
                  <a:tcPr/>
                </a:tc>
              </a:tr>
              <a:tr h="374650">
                <a:tc>
                  <a:txBody>
                    <a:bodyPr/>
                    <a:lstStyle/>
                    <a:p>
                      <a:r>
                        <a:rPr lang="en-US" dirty="0" smtClean="0"/>
                        <a:t>1</a:t>
                      </a:r>
                      <a:endParaRPr lang="en-US" dirty="0"/>
                    </a:p>
                  </a:txBody>
                  <a:tcPr/>
                </a:tc>
                <a:tc>
                  <a:txBody>
                    <a:bodyPr/>
                    <a:lstStyle/>
                    <a:p>
                      <a:r>
                        <a:rPr lang="en-US" sz="1800" kern="1200" dirty="0" smtClean="0">
                          <a:solidFill>
                            <a:schemeClr val="dk1"/>
                          </a:solidFill>
                          <a:latin typeface="+mn-lt"/>
                          <a:ea typeface="+mn-ea"/>
                          <a:cs typeface="+mn-cs"/>
                        </a:rPr>
                        <a:t>35.05</a:t>
                      </a:r>
                      <a:endParaRPr lang="en-US" dirty="0"/>
                    </a:p>
                  </a:txBody>
                  <a:tcPr/>
                </a:tc>
              </a:tr>
              <a:tr h="374650">
                <a:tc>
                  <a:txBody>
                    <a:bodyPr/>
                    <a:lstStyle/>
                    <a:p>
                      <a:r>
                        <a:rPr lang="en-US" dirty="0" smtClean="0"/>
                        <a:t>2</a:t>
                      </a:r>
                      <a:endParaRPr lang="en-US" dirty="0"/>
                    </a:p>
                  </a:txBody>
                  <a:tcPr/>
                </a:tc>
                <a:tc>
                  <a:txBody>
                    <a:bodyPr/>
                    <a:lstStyle/>
                    <a:p>
                      <a:r>
                        <a:rPr lang="en-US" sz="1800" kern="1200" dirty="0" smtClean="0">
                          <a:solidFill>
                            <a:schemeClr val="dk1"/>
                          </a:solidFill>
                          <a:latin typeface="+mn-lt"/>
                          <a:ea typeface="+mn-ea"/>
                          <a:cs typeface="+mn-cs"/>
                        </a:rPr>
                        <a:t>25.98</a:t>
                      </a:r>
                      <a:endParaRPr lang="en-US" dirty="0"/>
                    </a:p>
                  </a:txBody>
                  <a:tcPr/>
                </a:tc>
              </a:tr>
              <a:tr h="374650">
                <a:tc>
                  <a:txBody>
                    <a:bodyPr/>
                    <a:lstStyle/>
                    <a:p>
                      <a:r>
                        <a:rPr lang="en-US" dirty="0" smtClean="0"/>
                        <a:t>3</a:t>
                      </a:r>
                      <a:endParaRPr lang="en-US" dirty="0"/>
                    </a:p>
                  </a:txBody>
                  <a:tcPr/>
                </a:tc>
                <a:tc>
                  <a:txBody>
                    <a:bodyPr/>
                    <a:lstStyle/>
                    <a:p>
                      <a:r>
                        <a:rPr lang="en-US" dirty="0" smtClean="0"/>
                        <a:t>19.26</a:t>
                      </a:r>
                      <a:endParaRPr lang="en-US" dirty="0"/>
                    </a:p>
                  </a:txBody>
                  <a:tcPr/>
                </a:tc>
              </a:tr>
              <a:tr h="374650">
                <a:tc>
                  <a:txBody>
                    <a:bodyPr/>
                    <a:lstStyle/>
                    <a:p>
                      <a:r>
                        <a:rPr lang="en-US" dirty="0" smtClean="0"/>
                        <a:t>4</a:t>
                      </a:r>
                      <a:endParaRPr lang="en-US" dirty="0"/>
                    </a:p>
                  </a:txBody>
                  <a:tcPr/>
                </a:tc>
                <a:tc>
                  <a:txBody>
                    <a:bodyPr/>
                    <a:lstStyle/>
                    <a:p>
                      <a:r>
                        <a:rPr lang="en-US" sz="1800" kern="1200" dirty="0" smtClean="0">
                          <a:solidFill>
                            <a:schemeClr val="dk1"/>
                          </a:solidFill>
                          <a:latin typeface="+mn-lt"/>
                          <a:ea typeface="+mn-ea"/>
                          <a:cs typeface="+mn-cs"/>
                        </a:rPr>
                        <a:t>14.27</a:t>
                      </a:r>
                      <a:endParaRPr lang="en-US" dirty="0"/>
                    </a:p>
                  </a:txBody>
                  <a:tcPr/>
                </a:tc>
              </a:tr>
              <a:tr h="374650">
                <a:tc>
                  <a:txBody>
                    <a:bodyPr/>
                    <a:lstStyle/>
                    <a:p>
                      <a:r>
                        <a:rPr lang="en-US" dirty="0" smtClean="0"/>
                        <a:t>5</a:t>
                      </a:r>
                      <a:endParaRPr lang="en-US" dirty="0"/>
                    </a:p>
                  </a:txBody>
                  <a:tcPr/>
                </a:tc>
                <a:tc>
                  <a:txBody>
                    <a:bodyPr/>
                    <a:lstStyle/>
                    <a:p>
                      <a:r>
                        <a:rPr lang="en-US" sz="1800" kern="1200" dirty="0" smtClean="0">
                          <a:solidFill>
                            <a:schemeClr val="dk1"/>
                          </a:solidFill>
                          <a:latin typeface="+mn-lt"/>
                          <a:ea typeface="+mn-ea"/>
                          <a:cs typeface="+mn-cs"/>
                        </a:rPr>
                        <a:t>10.58</a:t>
                      </a:r>
                      <a:endParaRPr lang="en-US" dirty="0"/>
                    </a:p>
                  </a:txBody>
                  <a:tcPr/>
                </a:tc>
              </a:tr>
              <a:tr h="374650">
                <a:tc>
                  <a:txBody>
                    <a:bodyPr/>
                    <a:lstStyle/>
                    <a:p>
                      <a:r>
                        <a:rPr lang="en-US" dirty="0" smtClean="0"/>
                        <a:t>6</a:t>
                      </a:r>
                      <a:endParaRPr lang="en-US" dirty="0"/>
                    </a:p>
                  </a:txBody>
                  <a:tcPr/>
                </a:tc>
                <a:tc>
                  <a:txBody>
                    <a:bodyPr/>
                    <a:lstStyle/>
                    <a:p>
                      <a:r>
                        <a:rPr lang="en-US" sz="1800" kern="1200" dirty="0" smtClean="0">
                          <a:solidFill>
                            <a:schemeClr val="dk1"/>
                          </a:solidFill>
                          <a:latin typeface="+mn-lt"/>
                          <a:ea typeface="+mn-ea"/>
                          <a:cs typeface="+mn-cs"/>
                        </a:rPr>
                        <a:t>7.84</a:t>
                      </a:r>
                      <a:endParaRPr lang="en-US" dirty="0"/>
                    </a:p>
                  </a:txBody>
                  <a:tcPr/>
                </a:tc>
              </a:tr>
              <a:tr h="374650">
                <a:tc>
                  <a:txBody>
                    <a:bodyPr/>
                    <a:lstStyle/>
                    <a:p>
                      <a:r>
                        <a:rPr lang="en-US" dirty="0" smtClean="0"/>
                        <a:t>7</a:t>
                      </a:r>
                      <a:endParaRPr lang="en-US" dirty="0"/>
                    </a:p>
                  </a:txBody>
                  <a:tcPr/>
                </a:tc>
                <a:tc>
                  <a:txBody>
                    <a:bodyPr/>
                    <a:lstStyle/>
                    <a:p>
                      <a:r>
                        <a:rPr lang="en-US" sz="1800" kern="1200" dirty="0" smtClean="0">
                          <a:solidFill>
                            <a:schemeClr val="dk1"/>
                          </a:solidFill>
                          <a:latin typeface="+mn-lt"/>
                          <a:ea typeface="+mn-ea"/>
                          <a:cs typeface="+mn-cs"/>
                        </a:rPr>
                        <a:t>5.81</a:t>
                      </a:r>
                      <a:endParaRPr lang="en-US" dirty="0"/>
                    </a:p>
                  </a:txBody>
                  <a:tcPr/>
                </a:tc>
              </a:tr>
              <a:tr h="374650">
                <a:tc>
                  <a:txBody>
                    <a:bodyPr/>
                    <a:lstStyle/>
                    <a:p>
                      <a:r>
                        <a:rPr lang="en-US" dirty="0" smtClean="0"/>
                        <a:t>8</a:t>
                      </a:r>
                      <a:endParaRPr lang="en-US" dirty="0"/>
                    </a:p>
                  </a:txBody>
                  <a:tcPr/>
                </a:tc>
                <a:tc>
                  <a:txBody>
                    <a:bodyPr/>
                    <a:lstStyle/>
                    <a:p>
                      <a:r>
                        <a:rPr lang="en-US" sz="1800" kern="1200" dirty="0" smtClean="0">
                          <a:solidFill>
                            <a:schemeClr val="dk1"/>
                          </a:solidFill>
                          <a:latin typeface="+mn-lt"/>
                          <a:ea typeface="+mn-ea"/>
                          <a:cs typeface="+mn-cs"/>
                        </a:rPr>
                        <a:t>4.31</a:t>
                      </a:r>
                      <a:endParaRPr lang="en-US" dirty="0"/>
                    </a:p>
                  </a:txBody>
                  <a:tcPr/>
                </a:tc>
              </a:tr>
              <a:tr h="374650">
                <a:tc>
                  <a:txBody>
                    <a:bodyPr/>
                    <a:lstStyle/>
                    <a:p>
                      <a:r>
                        <a:rPr lang="en-US" dirty="0" smtClean="0"/>
                        <a:t>9</a:t>
                      </a:r>
                      <a:endParaRPr lang="en-US" dirty="0"/>
                    </a:p>
                  </a:txBody>
                  <a:tcPr/>
                </a:tc>
                <a:tc>
                  <a:txBody>
                    <a:bodyPr/>
                    <a:lstStyle/>
                    <a:p>
                      <a:r>
                        <a:rPr lang="en-US" sz="1800" kern="1200" dirty="0" smtClean="0">
                          <a:solidFill>
                            <a:schemeClr val="dk1"/>
                          </a:solidFill>
                          <a:latin typeface="+mn-lt"/>
                          <a:ea typeface="+mn-ea"/>
                          <a:cs typeface="+mn-cs"/>
                        </a:rPr>
                        <a:t>3.19</a:t>
                      </a:r>
                      <a:endParaRPr lang="en-US" dirty="0"/>
                    </a:p>
                  </a:txBody>
                  <a:tcPr/>
                </a:tc>
              </a:tr>
              <a:tr h="374650">
                <a:tc>
                  <a:txBody>
                    <a:bodyPr/>
                    <a:lstStyle/>
                    <a:p>
                      <a:r>
                        <a:rPr lang="en-US" dirty="0" smtClean="0"/>
                        <a:t>10</a:t>
                      </a:r>
                      <a:endParaRPr lang="en-US" dirty="0"/>
                    </a:p>
                  </a:txBody>
                  <a:tcPr/>
                </a:tc>
                <a:tc>
                  <a:txBody>
                    <a:bodyPr/>
                    <a:lstStyle/>
                    <a:p>
                      <a:r>
                        <a:rPr lang="en-US" sz="1800" kern="1200" dirty="0" smtClean="0">
                          <a:solidFill>
                            <a:schemeClr val="dk1"/>
                          </a:solidFill>
                          <a:latin typeface="+mn-lt"/>
                          <a:ea typeface="+mn-ea"/>
                          <a:cs typeface="+mn-cs"/>
                        </a:rPr>
                        <a:t>2.37</a:t>
                      </a:r>
                      <a:endParaRPr lang="en-US"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Formula for finding rate of Depreciation as per WDV method</a:t>
            </a:r>
            <a:endParaRPr lang="en-US" sz="3600" dirty="0"/>
          </a:p>
        </p:txBody>
      </p:sp>
      <p:sp>
        <p:nvSpPr>
          <p:cNvPr id="3" name="Content Placeholder 2"/>
          <p:cNvSpPr>
            <a:spLocks noGrp="1"/>
          </p:cNvSpPr>
          <p:nvPr>
            <p:ph idx="1"/>
          </p:nvPr>
        </p:nvSpPr>
        <p:spPr/>
        <p:txBody>
          <a:bodyPr/>
          <a:lstStyle/>
          <a:p>
            <a:pPr>
              <a:buNone/>
            </a:pPr>
            <a:r>
              <a:rPr lang="en-US" dirty="0" smtClean="0"/>
              <a:t>                       </a:t>
            </a:r>
          </a:p>
          <a:p>
            <a:pPr>
              <a:buNone/>
            </a:pPr>
            <a:r>
              <a:rPr lang="en-US" dirty="0" smtClean="0"/>
              <a:t>                             </a:t>
            </a:r>
          </a:p>
        </p:txBody>
      </p:sp>
      <p:sp>
        <p:nvSpPr>
          <p:cNvPr id="5" name="Rectangle 4"/>
          <p:cNvSpPr/>
          <p:nvPr/>
        </p:nvSpPr>
        <p:spPr>
          <a:xfrm>
            <a:off x="2302436" y="2967335"/>
            <a:ext cx="4539128" cy="923330"/>
          </a:xfrm>
          <a:prstGeom prst="rect">
            <a:avLst/>
          </a:prstGeom>
          <a:noFill/>
        </p:spPr>
        <p:txBody>
          <a:bodyPr wrap="none" lIns="91440" tIns="45720" rIns="91440" bIns="45720">
            <a:spAutoFit/>
          </a:bodyPr>
          <a:lstStyle/>
          <a:p>
            <a:pPr algn="ctr"/>
            <a:r>
              <a:rPr lang="en-U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(1-(s/c)</a:t>
            </a:r>
            <a:r>
              <a:rPr lang="en-US" sz="5400" b="1" cap="none" spc="0" baseline="300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1/n</a:t>
            </a:r>
            <a:r>
              <a:rPr lang="en-U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)*100</a:t>
            </a:r>
            <a:endParaRPr lang="en-US"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723106"/>
          </a:xfrm>
        </p:spPr>
        <p:txBody>
          <a:bodyPr>
            <a:normAutofit fontScale="90000"/>
          </a:bodyPr>
          <a:lstStyle/>
          <a:p>
            <a:r>
              <a:rPr lang="en-US" dirty="0" smtClean="0"/>
              <a:t>Notes</a:t>
            </a:r>
            <a:br>
              <a:rPr lang="en-US" dirty="0" smtClean="0"/>
            </a:br>
            <a:endParaRPr lang="en-US" dirty="0"/>
          </a:p>
        </p:txBody>
      </p:sp>
      <p:sp>
        <p:nvSpPr>
          <p:cNvPr id="3" name="Content Placeholder 2"/>
          <p:cNvSpPr>
            <a:spLocks noGrp="1"/>
          </p:cNvSpPr>
          <p:nvPr>
            <p:ph idx="1"/>
          </p:nvPr>
        </p:nvSpPr>
        <p:spPr>
          <a:xfrm>
            <a:off x="457200" y="685800"/>
            <a:ext cx="8229600" cy="5769008"/>
          </a:xfrm>
        </p:spPr>
        <p:txBody>
          <a:bodyPr>
            <a:normAutofit/>
          </a:bodyPr>
          <a:lstStyle/>
          <a:p>
            <a:pPr>
              <a:buNone/>
            </a:pPr>
            <a:r>
              <a:rPr lang="en-US" dirty="0" smtClean="0"/>
              <a:t>1</a:t>
            </a:r>
            <a:r>
              <a:rPr lang="en-US" dirty="0" smtClean="0"/>
              <a:t>. “Factory buildings” does not include offices, </a:t>
            </a:r>
            <a:r>
              <a:rPr lang="en-US" dirty="0" err="1" smtClean="0"/>
              <a:t>godowns</a:t>
            </a:r>
            <a:r>
              <a:rPr lang="en-US" dirty="0" smtClean="0"/>
              <a:t>, staff quarters. </a:t>
            </a:r>
          </a:p>
          <a:p>
            <a:pPr>
              <a:buNone/>
            </a:pPr>
            <a:r>
              <a:rPr lang="en-US" dirty="0" smtClean="0"/>
              <a:t>2. </a:t>
            </a:r>
            <a:r>
              <a:rPr lang="en-US" dirty="0" smtClean="0"/>
              <a:t>Where</a:t>
            </a:r>
            <a:r>
              <a:rPr lang="en-US" dirty="0" smtClean="0"/>
              <a:t>, during any financial year, any addition has been made to any asset, or where any asset has been sold, discarded, demolished or destroyed, the depreciation on such assets shall be calculated on a pro rata basis from the date of such addition or, as the case may be, up to the date on which such asset has been sold, discarded, demolished or destroyed</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45719"/>
          </a:xfrm>
        </p:spPr>
        <p:txBody>
          <a:bodyPr>
            <a:noAutofit/>
          </a:bodyPr>
          <a:lstStyle/>
          <a:p>
            <a:r>
              <a:rPr lang="en-US" sz="3200" dirty="0" smtClean="0"/>
              <a:t>                                                                  . </a:t>
            </a:r>
            <a:endParaRPr lang="en-US" sz="3200" dirty="0"/>
          </a:p>
        </p:txBody>
      </p:sp>
      <p:sp>
        <p:nvSpPr>
          <p:cNvPr id="3" name="Content Placeholder 2"/>
          <p:cNvSpPr>
            <a:spLocks noGrp="1"/>
          </p:cNvSpPr>
          <p:nvPr>
            <p:ph idx="1"/>
          </p:nvPr>
        </p:nvSpPr>
        <p:spPr>
          <a:xfrm>
            <a:off x="457200" y="228600"/>
            <a:ext cx="8229600" cy="6226208"/>
          </a:xfrm>
        </p:spPr>
        <p:txBody>
          <a:bodyPr>
            <a:normAutofit fontScale="92500" lnSpcReduction="10000"/>
          </a:bodyPr>
          <a:lstStyle/>
          <a:p>
            <a:pPr>
              <a:buNone/>
            </a:pPr>
            <a:r>
              <a:rPr lang="en-US" dirty="0" smtClean="0"/>
              <a:t>3. The following information shall also be disclosed in the accounts, namely:—</a:t>
            </a:r>
          </a:p>
          <a:p>
            <a:pPr>
              <a:buNone/>
            </a:pPr>
            <a:r>
              <a:rPr lang="en-US" dirty="0" smtClean="0"/>
              <a:t>    (</a:t>
            </a:r>
            <a:r>
              <a:rPr lang="en-US" dirty="0" err="1" smtClean="0"/>
              <a:t>i</a:t>
            </a:r>
            <a:r>
              <a:rPr lang="en-US" dirty="0" smtClean="0"/>
              <a:t>)  depreciation methods used; and</a:t>
            </a:r>
          </a:p>
          <a:p>
            <a:pPr>
              <a:buNone/>
            </a:pPr>
            <a:r>
              <a:rPr lang="en-US" dirty="0" smtClean="0"/>
              <a:t>    (ii)  the useful lives of the assets for  computing depreciation, if they are different from the life specified in the </a:t>
            </a:r>
            <a:r>
              <a:rPr lang="en-US" dirty="0" smtClean="0"/>
              <a:t>Schedule</a:t>
            </a:r>
          </a:p>
          <a:p>
            <a:pPr>
              <a:buNone/>
            </a:pPr>
            <a:r>
              <a:rPr lang="en-US" dirty="0" smtClean="0"/>
              <a:t>4. Useful life specified in Part C of the Schedule is for whole of the asset. Where cost of a part of the asset is significant to total cost of the asset and useful life of that part is different from the useful life of the remaining asset, useful life of that significant part shall be determined </a:t>
            </a:r>
            <a:r>
              <a:rPr lang="en-US" dirty="0" smtClean="0"/>
              <a:t>separately</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
          </a:xfrm>
        </p:spPr>
        <p:txBody>
          <a:bodyPr>
            <a:normAutofit fontScale="90000"/>
          </a:bodyPr>
          <a:lstStyle/>
          <a:p>
            <a:r>
              <a:rPr lang="en-US" dirty="0" smtClean="0"/>
              <a:t> </a:t>
            </a:r>
            <a:r>
              <a:rPr lang="en-US" dirty="0" smtClean="0"/>
              <a:t>                                                      .    </a:t>
            </a:r>
            <a:endParaRPr lang="en-US" dirty="0"/>
          </a:p>
        </p:txBody>
      </p:sp>
      <p:sp>
        <p:nvSpPr>
          <p:cNvPr id="3" name="Content Placeholder 2"/>
          <p:cNvSpPr>
            <a:spLocks noGrp="1"/>
          </p:cNvSpPr>
          <p:nvPr>
            <p:ph idx="1"/>
          </p:nvPr>
        </p:nvSpPr>
        <p:spPr>
          <a:xfrm>
            <a:off x="457200" y="304800"/>
            <a:ext cx="8229600" cy="6150008"/>
          </a:xfrm>
        </p:spPr>
        <p:txBody>
          <a:bodyPr>
            <a:normAutofit/>
          </a:bodyPr>
          <a:lstStyle/>
          <a:p>
            <a:pPr>
              <a:buNone/>
            </a:pPr>
            <a:r>
              <a:rPr lang="en-US" dirty="0" smtClean="0"/>
              <a:t>5. </a:t>
            </a:r>
            <a:r>
              <a:rPr lang="en-US" dirty="0" smtClean="0"/>
              <a:t>The useful lives of assets working on shift basis have been specified in the Schedule based on their single shift working. Except for assets in respect of which no extra shift depreciation is permitted (indicated by NESD in Part C above), if an asset is used for any time during the year for double shift, the depreciation will increase by 50% for that period and in case of the triple shift the depreciation shall be calculated on the basis of 100% for that period.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r>
              <a:rPr lang="en-US" dirty="0" smtClean="0"/>
              <a:t>                                                  . </a:t>
            </a:r>
            <a:endParaRPr lang="en-US" dirty="0"/>
          </a:p>
        </p:txBody>
      </p:sp>
      <p:sp>
        <p:nvSpPr>
          <p:cNvPr id="3" name="Content Placeholder 2"/>
          <p:cNvSpPr>
            <a:spLocks noGrp="1"/>
          </p:cNvSpPr>
          <p:nvPr>
            <p:ph idx="1"/>
          </p:nvPr>
        </p:nvSpPr>
        <p:spPr>
          <a:xfrm>
            <a:off x="457200" y="381000"/>
            <a:ext cx="8229600" cy="6073808"/>
          </a:xfrm>
        </p:spPr>
        <p:txBody>
          <a:bodyPr>
            <a:normAutofit/>
          </a:bodyPr>
          <a:lstStyle/>
          <a:p>
            <a:pPr>
              <a:buNone/>
            </a:pPr>
            <a:r>
              <a:rPr lang="en-US" dirty="0" smtClean="0"/>
              <a:t>6</a:t>
            </a:r>
            <a:r>
              <a:rPr lang="en-US" dirty="0" smtClean="0"/>
              <a:t>.</a:t>
            </a:r>
            <a:r>
              <a:rPr lang="en-US" dirty="0" smtClean="0"/>
              <a:t> </a:t>
            </a:r>
            <a:r>
              <a:rPr lang="en-US" dirty="0" smtClean="0"/>
              <a:t>From </a:t>
            </a:r>
            <a:r>
              <a:rPr lang="en-US" dirty="0" smtClean="0"/>
              <a:t>the date this Schedule comes into effect, the carrying amount of the asset as on that date— </a:t>
            </a:r>
            <a:endParaRPr lang="en-US" dirty="0" smtClean="0"/>
          </a:p>
          <a:p>
            <a:pPr>
              <a:buNone/>
            </a:pPr>
            <a:r>
              <a:rPr lang="en-US" dirty="0" smtClean="0"/>
              <a:t> </a:t>
            </a:r>
            <a:r>
              <a:rPr lang="en-US" dirty="0" smtClean="0"/>
              <a:t>  (</a:t>
            </a:r>
            <a:r>
              <a:rPr lang="en-US" dirty="0" smtClean="0"/>
              <a:t>a)  shall be depreciated over the remaining useful life of the asset as per this Schedule; </a:t>
            </a:r>
            <a:endParaRPr lang="en-US" dirty="0" smtClean="0"/>
          </a:p>
          <a:p>
            <a:pPr>
              <a:buNone/>
            </a:pPr>
            <a:r>
              <a:rPr lang="en-US" dirty="0" smtClean="0"/>
              <a:t> </a:t>
            </a:r>
            <a:r>
              <a:rPr lang="en-US" dirty="0" smtClean="0"/>
              <a:t>  (</a:t>
            </a:r>
            <a:r>
              <a:rPr lang="en-US" dirty="0" smtClean="0"/>
              <a:t>b)  after retaining the residual value, shall be recognised in the opening balance of retained earnings where the remaining useful life of an asset is </a:t>
            </a:r>
            <a:r>
              <a:rPr lang="en-US" dirty="0" smtClean="0"/>
              <a:t>nil</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dirty="0" smtClean="0"/>
              <a:t/>
            </a:r>
            <a:br>
              <a:rPr lang="en-US" sz="5300" dirty="0" smtClean="0"/>
            </a:br>
            <a:r>
              <a:rPr lang="en-US" sz="5300" dirty="0" smtClean="0"/>
              <a:t>            </a:t>
            </a:r>
            <a:br>
              <a:rPr lang="en-US" sz="5300" dirty="0" smtClean="0"/>
            </a:br>
            <a:r>
              <a:rPr lang="en-US" sz="5300" dirty="0" smtClean="0"/>
              <a:t>            PART-A</a:t>
            </a:r>
            <a:br>
              <a:rPr lang="en-US" sz="5300" dirty="0" smtClean="0"/>
            </a:br>
            <a:r>
              <a:rPr lang="en-US" sz="5300" dirty="0" smtClean="0"/>
              <a:t/>
            </a:r>
            <a:br>
              <a:rPr lang="en-US" sz="5300" dirty="0" smtClean="0"/>
            </a:b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1- Depreciation is the systematic allocation of the depreciable amount of an asset over its useful life. The depreciable amount of an asset is the cost of an asset or other amount substituted for cost, less its residual value. The useful life of an asset is the period over which an asset is expected to be available for use by an entity, or the number of production or similar units expected to be obtained from the asset by the entity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457200" y="221774"/>
            <a:ext cx="8229600" cy="45719"/>
          </a:xfrm>
        </p:spPr>
        <p:txBody>
          <a:bodyPr>
            <a:normAutofit fontScale="90000"/>
          </a:bodyPr>
          <a:lstStyle/>
          <a:p>
            <a:r>
              <a:rPr lang="en-US" dirty="0" smtClean="0"/>
              <a:t>.</a:t>
            </a:r>
            <a:endParaRPr lang="en-US" dirty="0"/>
          </a:p>
        </p:txBody>
      </p:sp>
      <p:sp>
        <p:nvSpPr>
          <p:cNvPr id="3" name="Content Placeholder 2"/>
          <p:cNvSpPr>
            <a:spLocks noGrp="1"/>
          </p:cNvSpPr>
          <p:nvPr>
            <p:ph idx="1"/>
          </p:nvPr>
        </p:nvSpPr>
        <p:spPr>
          <a:xfrm>
            <a:off x="457200" y="457200"/>
            <a:ext cx="8229600" cy="5997608"/>
          </a:xfrm>
        </p:spPr>
        <p:txBody>
          <a:bodyPr>
            <a:normAutofit/>
          </a:bodyPr>
          <a:lstStyle/>
          <a:p>
            <a:pPr>
              <a:buNone/>
            </a:pPr>
            <a:r>
              <a:rPr lang="en-US" dirty="0" smtClean="0"/>
              <a:t>2. For the purpose of this Schedule, the term depreciation includes amortisation.</a:t>
            </a:r>
          </a:p>
          <a:p>
            <a:pPr>
              <a:buNone/>
            </a:pPr>
            <a:r>
              <a:rPr lang="en-US" dirty="0" smtClean="0"/>
              <a:t>3.(i) The useful life of an asset shall not be longer than the useful life specified in Part ‘C’ and the residual value of an asset shall not be more than five per cent of the original cost of the asset </a:t>
            </a:r>
          </a:p>
          <a:p>
            <a:r>
              <a:rPr lang="en-US" dirty="0" smtClean="0"/>
              <a:t>Provided that where a company uses a useful life or residual value of the asset which is different from the above limits, justification for the difference shall be disclosed in its financial statement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221775"/>
            <a:ext cx="8229600" cy="45719"/>
          </a:xfrm>
        </p:spPr>
        <p:txBody>
          <a:bodyPr>
            <a:normAutofit fontScale="90000"/>
          </a:bodyPr>
          <a:lstStyle/>
          <a:p>
            <a:r>
              <a:rPr lang="en-US" dirty="0" smtClean="0"/>
              <a:t>.</a:t>
            </a:r>
            <a:endParaRPr lang="en-US" dirty="0"/>
          </a:p>
        </p:txBody>
      </p:sp>
      <p:sp>
        <p:nvSpPr>
          <p:cNvPr id="3" name="Content Placeholder 2"/>
          <p:cNvSpPr>
            <a:spLocks noGrp="1"/>
          </p:cNvSpPr>
          <p:nvPr>
            <p:ph idx="1"/>
          </p:nvPr>
        </p:nvSpPr>
        <p:spPr>
          <a:xfrm>
            <a:off x="457200" y="152400"/>
            <a:ext cx="8229600" cy="6302408"/>
          </a:xfrm>
        </p:spPr>
        <p:txBody>
          <a:bodyPr>
            <a:normAutofit/>
          </a:bodyPr>
          <a:lstStyle/>
          <a:p>
            <a:endParaRPr lang="en-US" dirty="0" smtClean="0"/>
          </a:p>
          <a:p>
            <a:endParaRPr lang="en-US" dirty="0" smtClean="0"/>
          </a:p>
          <a:p>
            <a:r>
              <a:rPr lang="en-US" dirty="0" smtClean="0"/>
              <a:t>(ii) For intangible assets, the provisions of the accounting standards applicable for the time being in force shall apply, except in case of intangible assets (Toll Roads) created under ‘Build, Operate and Transfer’, ‘Build, Own, Operate and Transfer’ or any other form of public private partnership route in case of road projects. Amortisation in such cases may be done as follows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45719"/>
          </a:xfrm>
        </p:spPr>
        <p:txBody>
          <a:bodyPr>
            <a:normAutofit fontScale="90000"/>
          </a:bodyPr>
          <a:lstStyle/>
          <a:p>
            <a:r>
              <a:rPr lang="en-US" dirty="0" smtClean="0"/>
              <a:t>                                                       .</a:t>
            </a:r>
            <a:br>
              <a:rPr lang="en-US" dirty="0" smtClean="0"/>
            </a:br>
            <a:r>
              <a:rPr lang="en-US" dirty="0" smtClean="0"/>
              <a:t> </a:t>
            </a:r>
            <a:endParaRPr lang="en-US" dirty="0"/>
          </a:p>
        </p:txBody>
      </p:sp>
      <p:sp>
        <p:nvSpPr>
          <p:cNvPr id="3" name="Content Placeholder 2"/>
          <p:cNvSpPr>
            <a:spLocks noGrp="1"/>
          </p:cNvSpPr>
          <p:nvPr>
            <p:ph idx="1"/>
          </p:nvPr>
        </p:nvSpPr>
        <p:spPr>
          <a:xfrm>
            <a:off x="457200" y="228600"/>
            <a:ext cx="8229600" cy="6629400"/>
          </a:xfrm>
        </p:spPr>
        <p:txBody>
          <a:bodyPr/>
          <a:lstStyle/>
          <a:p>
            <a:pPr>
              <a:buNone/>
            </a:pPr>
            <a:r>
              <a:rPr lang="en-US" dirty="0" smtClean="0"/>
              <a:t>  (a) Mode of amortisation</a:t>
            </a:r>
          </a:p>
          <a:p>
            <a:pPr>
              <a:buNone/>
            </a:pPr>
            <a:r>
              <a:rPr lang="en-US" dirty="0" smtClean="0"/>
              <a:t>               </a:t>
            </a:r>
            <a:r>
              <a:rPr lang="en-US" sz="2000" dirty="0" smtClean="0">
                <a:ln w="10160">
                  <a:solidFill>
                    <a:schemeClr val="accent1"/>
                  </a:solidFill>
                  <a:prstDash val="solid"/>
                </a:ln>
                <a:solidFill>
                  <a:srgbClr val="FFFFFF"/>
                </a:solidFill>
                <a:effectLst>
                  <a:outerShdw blurRad="38100" dist="32000" dir="5400000" algn="tl">
                    <a:srgbClr val="000000">
                      <a:alpha val="30000"/>
                    </a:srgbClr>
                  </a:outerShdw>
                </a:effectLst>
              </a:rPr>
              <a:t>(Actual Revenue for the year/Projected Revenue from Intangible Asset)*Cost of Intangible Assets</a:t>
            </a:r>
            <a:endPar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buNone/>
            </a:pP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Meaning Of Above Terms:</a:t>
            </a:r>
            <a:endPar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6" name="Table 5"/>
          <p:cNvGraphicFramePr>
            <a:graphicFrameLocks noGrp="1"/>
          </p:cNvGraphicFramePr>
          <p:nvPr/>
        </p:nvGraphicFramePr>
        <p:xfrm>
          <a:off x="1295400" y="2514600"/>
          <a:ext cx="6096000" cy="4114800"/>
        </p:xfrm>
        <a:graphic>
          <a:graphicData uri="http://schemas.openxmlformats.org/drawingml/2006/table">
            <a:tbl>
              <a:tblPr firstRow="1" bandRow="1">
                <a:tableStyleId>{5C22544A-7EE6-4342-B048-85BDC9FD1C3A}</a:tableStyleId>
              </a:tblPr>
              <a:tblGrid>
                <a:gridCol w="3124200"/>
                <a:gridCol w="2971800"/>
              </a:tblGrid>
              <a:tr h="0">
                <a:tc>
                  <a:txBody>
                    <a:bodyPr/>
                    <a:lstStyle/>
                    <a:p>
                      <a:r>
                        <a:rPr kumimoji="0" lang="en-US" b="0" i="0" kern="1200" dirty="0" smtClean="0">
                          <a:solidFill>
                            <a:schemeClr val="lt1"/>
                          </a:solidFill>
                          <a:latin typeface="+mn-lt"/>
                          <a:ea typeface="+mn-ea"/>
                          <a:cs typeface="+mn-cs"/>
                        </a:rPr>
                        <a:t>Cost of Intangible Assets</a:t>
                      </a:r>
                      <a:endParaRPr lang="en-US" dirty="0"/>
                    </a:p>
                  </a:txBody>
                  <a:tcPr/>
                </a:tc>
                <a:tc>
                  <a:txBody>
                    <a:bodyPr/>
                    <a:lstStyle/>
                    <a:p>
                      <a:r>
                        <a:rPr kumimoji="0" lang="en-US" b="0" i="0" kern="1200" dirty="0" smtClean="0">
                          <a:solidFill>
                            <a:schemeClr val="lt1"/>
                          </a:solidFill>
                          <a:latin typeface="+mn-lt"/>
                          <a:ea typeface="+mn-ea"/>
                          <a:cs typeface="+mn-cs"/>
                        </a:rPr>
                        <a:t>Cost incurred by the company in accordance with the accounting standards. </a:t>
                      </a:r>
                      <a:endParaRPr lang="en-US" dirty="0"/>
                    </a:p>
                  </a:txBody>
                  <a:tcPr/>
                </a:tc>
              </a:tr>
              <a:tr h="0">
                <a:tc>
                  <a:txBody>
                    <a:bodyPr/>
                    <a:lstStyle/>
                    <a:p>
                      <a:r>
                        <a:rPr kumimoji="0" lang="en-US" b="0" i="0" kern="1200" dirty="0" smtClean="0">
                          <a:solidFill>
                            <a:schemeClr val="dk1"/>
                          </a:solidFill>
                          <a:latin typeface="+mn-lt"/>
                          <a:ea typeface="+mn-ea"/>
                          <a:cs typeface="+mn-cs"/>
                        </a:rPr>
                        <a:t>Actual Revenue for the year</a:t>
                      </a:r>
                      <a:endParaRPr lang="en-US" dirty="0"/>
                    </a:p>
                  </a:txBody>
                  <a:tcPr/>
                </a:tc>
                <a:tc>
                  <a:txBody>
                    <a:bodyPr/>
                    <a:lstStyle/>
                    <a:p>
                      <a:r>
                        <a:rPr kumimoji="0" lang="en-US" b="0" i="0" kern="1200" dirty="0" smtClean="0">
                          <a:solidFill>
                            <a:schemeClr val="dk1"/>
                          </a:solidFill>
                          <a:latin typeface="+mn-lt"/>
                          <a:ea typeface="+mn-ea"/>
                          <a:cs typeface="+mn-cs"/>
                        </a:rPr>
                        <a:t>Actual revenue (Toll Charges) received during the accounting year. </a:t>
                      </a:r>
                      <a:endParaRPr lang="en-US" dirty="0"/>
                    </a:p>
                  </a:txBody>
                  <a:tcPr/>
                </a:tc>
              </a:tr>
              <a:tr h="0">
                <a:tc>
                  <a:txBody>
                    <a:bodyPr/>
                    <a:lstStyle/>
                    <a:p>
                      <a:r>
                        <a:rPr kumimoji="0" lang="en-US" b="0" i="0" kern="1200" dirty="0" smtClean="0">
                          <a:solidFill>
                            <a:schemeClr val="dk1"/>
                          </a:solidFill>
                          <a:latin typeface="+mn-lt"/>
                          <a:ea typeface="+mn-ea"/>
                          <a:cs typeface="+mn-cs"/>
                        </a:rPr>
                        <a:t>Projected Revenue from Intangible Asset</a:t>
                      </a:r>
                      <a:endParaRPr lang="en-US" dirty="0"/>
                    </a:p>
                  </a:txBody>
                  <a:tcPr/>
                </a:tc>
                <a:tc>
                  <a:txBody>
                    <a:bodyPr/>
                    <a:lstStyle/>
                    <a:p>
                      <a:r>
                        <a:rPr kumimoji="0" lang="en-US" b="0" i="0" kern="1200" dirty="0" smtClean="0">
                          <a:solidFill>
                            <a:schemeClr val="dk1"/>
                          </a:solidFill>
                          <a:latin typeface="+mn-lt"/>
                          <a:ea typeface="+mn-ea"/>
                          <a:cs typeface="+mn-cs"/>
                        </a:rPr>
                        <a:t>Total projected revenue from the Intangible Assets as provided to the project lender at the time of financial closure/agreement. </a:t>
                      </a:r>
                      <a:endParaRPr lang="en-US" dirty="0"/>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686800" cy="685800"/>
          </a:xfrm>
        </p:spPr>
        <p:txBody>
          <a:bodyPr>
            <a:normAutofit fontScale="90000"/>
          </a:bodyPr>
          <a:lstStyle/>
          <a:p>
            <a:r>
              <a:rPr lang="en-US" dirty="0" smtClean="0"/>
              <a:t>Example:-</a:t>
            </a:r>
            <a:endParaRPr lang="en-US" dirty="0"/>
          </a:p>
        </p:txBody>
      </p:sp>
      <p:graphicFrame>
        <p:nvGraphicFramePr>
          <p:cNvPr id="4" name="Content Placeholder 3"/>
          <p:cNvGraphicFramePr>
            <a:graphicFrameLocks noGrp="1"/>
          </p:cNvGraphicFramePr>
          <p:nvPr>
            <p:ph idx="1"/>
          </p:nvPr>
        </p:nvGraphicFramePr>
        <p:xfrm>
          <a:off x="533400" y="1066800"/>
          <a:ext cx="8229600" cy="1483360"/>
        </p:xfrm>
        <a:graphic>
          <a:graphicData uri="http://schemas.openxmlformats.org/drawingml/2006/table">
            <a:tbl>
              <a:tblPr firstRow="1" bandRow="1">
                <a:tableStyleId>{5C22544A-7EE6-4342-B048-85BDC9FD1C3A}</a:tableStyleId>
              </a:tblPr>
              <a:tblGrid>
                <a:gridCol w="5715000"/>
                <a:gridCol w="2514600"/>
              </a:tblGrid>
              <a:tr h="370840">
                <a:tc>
                  <a:txBody>
                    <a:bodyPr/>
                    <a:lstStyle/>
                    <a:p>
                      <a:r>
                        <a:rPr kumimoji="0" lang="en-US" b="0" i="0" kern="1200" dirty="0" smtClean="0">
                          <a:solidFill>
                            <a:schemeClr val="lt1"/>
                          </a:solidFill>
                          <a:latin typeface="+mn-lt"/>
                          <a:ea typeface="+mn-ea"/>
                          <a:cs typeface="+mn-cs"/>
                        </a:rPr>
                        <a:t>Cost of creation of Intangible Assets</a:t>
                      </a:r>
                      <a:endParaRPr lang="en-US" dirty="0"/>
                    </a:p>
                  </a:txBody>
                  <a:tcPr/>
                </a:tc>
                <a:tc>
                  <a:txBody>
                    <a:bodyPr/>
                    <a:lstStyle/>
                    <a:p>
                      <a:r>
                        <a:rPr kumimoji="0" lang="en-US" b="0" i="0" kern="1200" dirty="0" smtClean="0">
                          <a:solidFill>
                            <a:schemeClr val="lt1"/>
                          </a:solidFill>
                          <a:latin typeface="+mn-lt"/>
                          <a:ea typeface="+mn-ea"/>
                          <a:cs typeface="+mn-cs"/>
                        </a:rPr>
                        <a:t>Rs. 500 Crores</a:t>
                      </a:r>
                      <a:endParaRPr lang="en-US" dirty="0"/>
                    </a:p>
                  </a:txBody>
                  <a:tcPr/>
                </a:tc>
              </a:tr>
              <a:tr h="370840">
                <a:tc>
                  <a:txBody>
                    <a:bodyPr/>
                    <a:lstStyle/>
                    <a:p>
                      <a:r>
                        <a:rPr kumimoji="0" lang="en-US" b="0" i="0" kern="1200" dirty="0" smtClean="0">
                          <a:solidFill>
                            <a:schemeClr val="dk1"/>
                          </a:solidFill>
                          <a:latin typeface="+mn-lt"/>
                          <a:ea typeface="+mn-ea"/>
                          <a:cs typeface="+mn-cs"/>
                        </a:rPr>
                        <a:t>Total period of Agreement</a:t>
                      </a:r>
                      <a:endParaRPr lang="en-US" dirty="0"/>
                    </a:p>
                  </a:txBody>
                  <a:tcPr/>
                </a:tc>
                <a:tc>
                  <a:txBody>
                    <a:bodyPr/>
                    <a:lstStyle/>
                    <a:p>
                      <a:r>
                        <a:rPr kumimoji="0" lang="en-US" b="0" i="0" kern="1200" dirty="0" smtClean="0">
                          <a:solidFill>
                            <a:schemeClr val="dk1"/>
                          </a:solidFill>
                          <a:latin typeface="+mn-lt"/>
                          <a:ea typeface="+mn-ea"/>
                          <a:cs typeface="+mn-cs"/>
                        </a:rPr>
                        <a:t>20 Years</a:t>
                      </a:r>
                      <a:endParaRPr lang="en-US" dirty="0"/>
                    </a:p>
                  </a:txBody>
                  <a:tcPr/>
                </a:tc>
              </a:tr>
              <a:tr h="370840">
                <a:tc>
                  <a:txBody>
                    <a:bodyPr/>
                    <a:lstStyle/>
                    <a:p>
                      <a:r>
                        <a:rPr kumimoji="0" lang="en-US" b="0" i="0" kern="1200" dirty="0" smtClean="0">
                          <a:solidFill>
                            <a:schemeClr val="dk1"/>
                          </a:solidFill>
                          <a:latin typeface="+mn-lt"/>
                          <a:ea typeface="+mn-ea"/>
                          <a:cs typeface="+mn-cs"/>
                        </a:rPr>
                        <a:t>Time used for creation of Intangible Assets</a:t>
                      </a:r>
                      <a:endParaRPr lang="en-US" dirty="0"/>
                    </a:p>
                  </a:txBody>
                  <a:tcPr/>
                </a:tc>
                <a:tc>
                  <a:txBody>
                    <a:bodyPr/>
                    <a:lstStyle/>
                    <a:p>
                      <a:r>
                        <a:rPr kumimoji="0" lang="en-US" b="0" i="0" kern="1200" dirty="0" smtClean="0">
                          <a:solidFill>
                            <a:schemeClr val="dk1"/>
                          </a:solidFill>
                          <a:latin typeface="+mn-lt"/>
                          <a:ea typeface="+mn-ea"/>
                          <a:cs typeface="+mn-cs"/>
                        </a:rPr>
                        <a:t>2 Years</a:t>
                      </a:r>
                      <a:endParaRPr lang="en-US" dirty="0"/>
                    </a:p>
                  </a:txBody>
                  <a:tcPr/>
                </a:tc>
              </a:tr>
              <a:tr h="370840">
                <a:tc>
                  <a:txBody>
                    <a:bodyPr/>
                    <a:lstStyle/>
                    <a:p>
                      <a:r>
                        <a:rPr kumimoji="0" lang="en-US" b="0" i="0" kern="1200" dirty="0" smtClean="0">
                          <a:solidFill>
                            <a:schemeClr val="dk1"/>
                          </a:solidFill>
                          <a:latin typeface="+mn-lt"/>
                          <a:ea typeface="+mn-ea"/>
                          <a:cs typeface="+mn-cs"/>
                        </a:rPr>
                        <a:t>Intangible Assets to be </a:t>
                      </a:r>
                      <a:r>
                        <a:rPr kumimoji="0" lang="en-US" b="0" i="0" kern="1200" dirty="0" err="1" smtClean="0">
                          <a:solidFill>
                            <a:schemeClr val="dk1"/>
                          </a:solidFill>
                          <a:latin typeface="+mn-lt"/>
                          <a:ea typeface="+mn-ea"/>
                          <a:cs typeface="+mn-cs"/>
                        </a:rPr>
                        <a:t>amortised</a:t>
                      </a:r>
                      <a:r>
                        <a:rPr kumimoji="0" lang="en-US" b="0" i="0" kern="1200" dirty="0" smtClean="0">
                          <a:solidFill>
                            <a:schemeClr val="dk1"/>
                          </a:solidFill>
                          <a:latin typeface="+mn-lt"/>
                          <a:ea typeface="+mn-ea"/>
                          <a:cs typeface="+mn-cs"/>
                        </a:rPr>
                        <a:t> in</a:t>
                      </a:r>
                      <a:endParaRPr lang="en-US" dirty="0"/>
                    </a:p>
                  </a:txBody>
                  <a:tcPr/>
                </a:tc>
                <a:tc>
                  <a:txBody>
                    <a:bodyPr/>
                    <a:lstStyle/>
                    <a:p>
                      <a:r>
                        <a:rPr kumimoji="0" lang="en-US" b="0" i="0" kern="1200" dirty="0" smtClean="0">
                          <a:solidFill>
                            <a:schemeClr val="dk1"/>
                          </a:solidFill>
                          <a:latin typeface="+mn-lt"/>
                          <a:ea typeface="+mn-ea"/>
                          <a:cs typeface="+mn-cs"/>
                        </a:rPr>
                        <a:t>18 Years</a:t>
                      </a:r>
                      <a:endParaRPr lang="en-US" dirty="0"/>
                    </a:p>
                  </a:txBody>
                  <a:tcPr/>
                </a:tc>
              </a:tr>
            </a:tbl>
          </a:graphicData>
        </a:graphic>
      </p:graphicFrame>
      <p:sp>
        <p:nvSpPr>
          <p:cNvPr id="5" name="Rectangle 4"/>
          <p:cNvSpPr/>
          <p:nvPr/>
        </p:nvSpPr>
        <p:spPr>
          <a:xfrm>
            <a:off x="533400" y="2667000"/>
            <a:ext cx="8153400" cy="646331"/>
          </a:xfrm>
          <a:prstGeom prst="rect">
            <a:avLst/>
          </a:prstGeom>
        </p:spPr>
        <p:txBody>
          <a:bodyPr wrap="square">
            <a:spAutoFit/>
          </a:bodyPr>
          <a:lstStyle/>
          <a:p>
            <a:r>
              <a:rPr lang="en-US" dirty="0" smtClean="0"/>
              <a:t>Assuming that the Total revenue to be generated out of Intangible Assets over the period would be Rs. 600 Crores, in the following manner</a:t>
            </a:r>
            <a:endParaRPr lang="en-US" dirty="0"/>
          </a:p>
        </p:txBody>
      </p:sp>
      <p:graphicFrame>
        <p:nvGraphicFramePr>
          <p:cNvPr id="7" name="Table 6"/>
          <p:cNvGraphicFramePr>
            <a:graphicFrameLocks noGrp="1"/>
          </p:cNvGraphicFramePr>
          <p:nvPr/>
        </p:nvGraphicFramePr>
        <p:xfrm>
          <a:off x="457200" y="3352800"/>
          <a:ext cx="8077200" cy="1930400"/>
        </p:xfrm>
        <a:graphic>
          <a:graphicData uri="http://schemas.openxmlformats.org/drawingml/2006/table">
            <a:tbl>
              <a:tblPr firstRow="1" bandRow="1">
                <a:tableStyleId>{5C22544A-7EE6-4342-B048-85BDC9FD1C3A}</a:tableStyleId>
              </a:tblPr>
              <a:tblGrid>
                <a:gridCol w="2692400"/>
                <a:gridCol w="2692400"/>
                <a:gridCol w="2692400"/>
              </a:tblGrid>
              <a:tr h="386080">
                <a:tc>
                  <a:txBody>
                    <a:bodyPr/>
                    <a:lstStyle/>
                    <a:p>
                      <a:r>
                        <a:rPr lang="en-US" dirty="0" smtClean="0"/>
                        <a:t>Year</a:t>
                      </a:r>
                      <a:endParaRPr lang="en-US" dirty="0"/>
                    </a:p>
                  </a:txBody>
                  <a:tcPr/>
                </a:tc>
                <a:tc>
                  <a:txBody>
                    <a:bodyPr/>
                    <a:lstStyle/>
                    <a:p>
                      <a:r>
                        <a:rPr lang="en-US" dirty="0" smtClean="0"/>
                        <a:t>Revenue</a:t>
                      </a:r>
                      <a:endParaRPr lang="en-US" dirty="0"/>
                    </a:p>
                  </a:txBody>
                  <a:tcPr/>
                </a:tc>
                <a:tc>
                  <a:txBody>
                    <a:bodyPr/>
                    <a:lstStyle/>
                    <a:p>
                      <a:r>
                        <a:rPr lang="en-US" dirty="0" smtClean="0"/>
                        <a:t>Remark</a:t>
                      </a:r>
                      <a:endParaRPr lang="en-US" dirty="0"/>
                    </a:p>
                  </a:txBody>
                  <a:tcPr/>
                </a:tc>
              </a:tr>
              <a:tr h="386080">
                <a:tc>
                  <a:txBody>
                    <a:bodyPr/>
                    <a:lstStyle/>
                    <a:p>
                      <a:r>
                        <a:rPr lang="en-US" dirty="0" smtClean="0"/>
                        <a:t>1</a:t>
                      </a:r>
                    </a:p>
                  </a:txBody>
                  <a:tcPr/>
                </a:tc>
                <a:tc>
                  <a:txBody>
                    <a:bodyPr/>
                    <a:lstStyle/>
                    <a:p>
                      <a:r>
                        <a:rPr lang="en-US" dirty="0" smtClean="0"/>
                        <a:t>5</a:t>
                      </a:r>
                      <a:endParaRPr lang="en-US" dirty="0"/>
                    </a:p>
                  </a:txBody>
                  <a:tcPr/>
                </a:tc>
                <a:tc>
                  <a:txBody>
                    <a:bodyPr/>
                    <a:lstStyle/>
                    <a:p>
                      <a:r>
                        <a:rPr kumimoji="0" lang="en-US" b="0" i="0" kern="1200" dirty="0" smtClean="0">
                          <a:solidFill>
                            <a:schemeClr val="dk1"/>
                          </a:solidFill>
                          <a:latin typeface="+mn-lt"/>
                          <a:ea typeface="+mn-ea"/>
                          <a:cs typeface="+mn-cs"/>
                        </a:rPr>
                        <a:t>Actual</a:t>
                      </a:r>
                      <a:endParaRPr lang="en-US" dirty="0"/>
                    </a:p>
                  </a:txBody>
                  <a:tcPr/>
                </a:tc>
              </a:tr>
              <a:tr h="386080">
                <a:tc>
                  <a:txBody>
                    <a:bodyPr/>
                    <a:lstStyle/>
                    <a:p>
                      <a:r>
                        <a:rPr lang="en-US" dirty="0" smtClean="0"/>
                        <a:t>2</a:t>
                      </a:r>
                      <a:endParaRPr lang="en-US" dirty="0"/>
                    </a:p>
                  </a:txBody>
                  <a:tcPr/>
                </a:tc>
                <a:tc>
                  <a:txBody>
                    <a:bodyPr/>
                    <a:lstStyle/>
                    <a:p>
                      <a:r>
                        <a:rPr lang="en-US" dirty="0" smtClean="0"/>
                        <a:t>7.5</a:t>
                      </a:r>
                    </a:p>
                  </a:txBody>
                  <a:tcPr/>
                </a:tc>
                <a:tc>
                  <a:txBody>
                    <a:bodyPr/>
                    <a:lstStyle/>
                    <a:p>
                      <a:r>
                        <a:rPr kumimoji="0" lang="en-US" b="0" i="0" kern="1200" dirty="0" smtClean="0">
                          <a:solidFill>
                            <a:schemeClr val="dk1"/>
                          </a:solidFill>
                          <a:latin typeface="+mn-lt"/>
                          <a:ea typeface="+mn-ea"/>
                          <a:cs typeface="+mn-cs"/>
                        </a:rPr>
                        <a:t>Estimate</a:t>
                      </a:r>
                      <a:endParaRPr lang="en-US" dirty="0"/>
                    </a:p>
                  </a:txBody>
                  <a:tcPr/>
                </a:tc>
              </a:tr>
              <a:tr h="386080">
                <a:tc>
                  <a:txBody>
                    <a:bodyPr/>
                    <a:lstStyle/>
                    <a:p>
                      <a:r>
                        <a:rPr lang="en-US" dirty="0" smtClean="0"/>
                        <a:t>3</a:t>
                      </a:r>
                      <a:endParaRPr lang="en-US" dirty="0"/>
                    </a:p>
                  </a:txBody>
                  <a:tcPr/>
                </a:tc>
                <a:tc>
                  <a:txBody>
                    <a:bodyPr/>
                    <a:lstStyle/>
                    <a:p>
                      <a:r>
                        <a:rPr lang="en-US" dirty="0" smtClean="0"/>
                        <a:t>10</a:t>
                      </a:r>
                      <a:endParaRPr lang="en-US" dirty="0"/>
                    </a:p>
                  </a:txBody>
                  <a:tcPr/>
                </a:tc>
                <a:tc>
                  <a:txBody>
                    <a:bodyPr/>
                    <a:lstStyle/>
                    <a:p>
                      <a:r>
                        <a:rPr kumimoji="0" lang="en-US" b="0" i="0" kern="1200" dirty="0" smtClean="0">
                          <a:solidFill>
                            <a:schemeClr val="dk1"/>
                          </a:solidFill>
                          <a:latin typeface="+mn-lt"/>
                          <a:ea typeface="+mn-ea"/>
                          <a:cs typeface="+mn-cs"/>
                        </a:rPr>
                        <a:t>Estimate</a:t>
                      </a:r>
                      <a:endParaRPr lang="en-US" dirty="0"/>
                    </a:p>
                  </a:txBody>
                  <a:tcPr/>
                </a:tc>
              </a:tr>
              <a:tr h="386080">
                <a:tc>
                  <a:txBody>
                    <a:bodyPr/>
                    <a:lstStyle/>
                    <a:p>
                      <a:r>
                        <a:rPr lang="en-US" dirty="0" smtClean="0"/>
                        <a:t>4</a:t>
                      </a:r>
                      <a:endParaRPr lang="en-US" dirty="0"/>
                    </a:p>
                  </a:txBody>
                  <a:tcPr/>
                </a:tc>
                <a:tc>
                  <a:txBody>
                    <a:bodyPr/>
                    <a:lstStyle/>
                    <a:p>
                      <a:r>
                        <a:rPr lang="en-US" dirty="0" smtClean="0"/>
                        <a:t>12.5</a:t>
                      </a:r>
                    </a:p>
                  </a:txBody>
                  <a:tcPr/>
                </a:tc>
                <a:tc>
                  <a:txBody>
                    <a:bodyPr/>
                    <a:lstStyle/>
                    <a:p>
                      <a:r>
                        <a:rPr kumimoji="0" lang="en-US" b="0" i="0" kern="1200" dirty="0" smtClean="0">
                          <a:solidFill>
                            <a:schemeClr val="dk1"/>
                          </a:solidFill>
                          <a:latin typeface="+mn-lt"/>
                          <a:ea typeface="+mn-ea"/>
                          <a:cs typeface="+mn-cs"/>
                        </a:rPr>
                        <a:t>Estimate</a:t>
                      </a:r>
                      <a:endParaRPr lang="en-US" dirty="0"/>
                    </a:p>
                  </a:txBody>
                  <a:tcPr/>
                </a:tc>
              </a:tr>
            </a:tbl>
          </a:graphicData>
        </a:graphic>
      </p:graphicFrame>
      <p:sp>
        <p:nvSpPr>
          <p:cNvPr id="8" name="Rectangle 7"/>
          <p:cNvSpPr/>
          <p:nvPr/>
        </p:nvSpPr>
        <p:spPr>
          <a:xfrm>
            <a:off x="457200" y="5410200"/>
            <a:ext cx="8077200" cy="1200329"/>
          </a:xfrm>
          <a:prstGeom prst="rect">
            <a:avLst/>
          </a:prstGeom>
        </p:spPr>
        <p:txBody>
          <a:bodyPr wrap="square">
            <a:spAutoFit/>
          </a:bodyPr>
          <a:lstStyle/>
          <a:p>
            <a:r>
              <a:rPr lang="en-US" dirty="0" smtClean="0"/>
              <a:t>Based on this the charge for first year would be Rs. 4.16 Crore (approximately) (i.e. Rs. 5/Rs. 600 × Rs. 500 Crores) which would be charged to profit and loss and 0.83% (i.e. Rs. 4.16 Crore/Rs. 500 Crore × 100) is the amortisation rate for the first year</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PART-B</a:t>
            </a:r>
            <a:endParaRPr lang="en-US" dirty="0"/>
          </a:p>
        </p:txBody>
      </p:sp>
      <p:sp>
        <p:nvSpPr>
          <p:cNvPr id="3" name="Content Placeholder 2"/>
          <p:cNvSpPr>
            <a:spLocks noGrp="1"/>
          </p:cNvSpPr>
          <p:nvPr>
            <p:ph idx="1"/>
          </p:nvPr>
        </p:nvSpPr>
        <p:spPr>
          <a:xfrm>
            <a:off x="457200" y="1882808"/>
            <a:ext cx="8229600" cy="3984592"/>
          </a:xfrm>
        </p:spPr>
        <p:txBody>
          <a:bodyPr>
            <a:normAutofit/>
          </a:bodyPr>
          <a:lstStyle/>
          <a:p>
            <a:r>
              <a:rPr lang="en-US" dirty="0" smtClean="0"/>
              <a:t>The useful life or residual value of any specific asset, as notified for accounting purposes by a Regulatory Authority constituted under an Act of Parliament or by the Central Government shall be applied in calculating the depreciation to be provided for such asset irrespective of the requirements of this Schedule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PART-C</a:t>
            </a:r>
            <a:endParaRPr lang="en-US" dirty="0"/>
          </a:p>
        </p:txBody>
      </p:sp>
      <p:sp>
        <p:nvSpPr>
          <p:cNvPr id="3" name="Content Placeholder 2"/>
          <p:cNvSpPr>
            <a:spLocks noGrp="1"/>
          </p:cNvSpPr>
          <p:nvPr>
            <p:ph idx="1"/>
          </p:nvPr>
        </p:nvSpPr>
        <p:spPr/>
        <p:txBody>
          <a:bodyPr/>
          <a:lstStyle/>
          <a:p>
            <a:pPr>
              <a:buNone/>
            </a:pPr>
            <a:r>
              <a:rPr lang="en-US" dirty="0" smtClean="0"/>
              <a:t>                 </a:t>
            </a:r>
          </a:p>
          <a:p>
            <a:pPr>
              <a:buNone/>
            </a:pPr>
            <a:endParaRPr lang="en-US" dirty="0" smtClean="0"/>
          </a:p>
          <a:p>
            <a:pPr>
              <a:buNone/>
            </a:pPr>
            <a:endParaRPr lang="en-US" dirty="0" smtClean="0"/>
          </a:p>
          <a:p>
            <a:pPr>
              <a:buNone/>
            </a:pPr>
            <a:r>
              <a:rPr lang="en-US" dirty="0" smtClean="0"/>
              <a:t>          Refer from PDF Chart.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Analysis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i.   Useful Life: </a:t>
            </a:r>
            <a:r>
              <a:rPr lang="en-US" dirty="0" smtClean="0"/>
              <a:t>life over which asset can be used subject   to maximum as specified in the act.</a:t>
            </a:r>
          </a:p>
          <a:p>
            <a:pPr>
              <a:buNone/>
            </a:pPr>
            <a:r>
              <a:rPr lang="en-US" b="1" dirty="0" smtClean="0"/>
              <a:t>ii.  Depreciable Amount:</a:t>
            </a:r>
            <a:r>
              <a:rPr lang="en-US" dirty="0" smtClean="0"/>
              <a:t> Cost of Asset – Residual Value</a:t>
            </a:r>
          </a:p>
          <a:p>
            <a:pPr>
              <a:buNone/>
            </a:pPr>
            <a:r>
              <a:rPr lang="en-US" b="1" dirty="0" smtClean="0"/>
              <a:t>iii. Residual Value:</a:t>
            </a:r>
            <a:r>
              <a:rPr lang="en-US" dirty="0" smtClean="0"/>
              <a:t> Generally not more than 5% of      original cost </a:t>
            </a:r>
          </a:p>
          <a:p>
            <a:pPr>
              <a:buNone/>
            </a:pPr>
            <a:r>
              <a:rPr lang="en-US" b="1" dirty="0" smtClean="0"/>
              <a:t>iv. Carrying Amount:</a:t>
            </a:r>
            <a:r>
              <a:rPr lang="en-US" dirty="0" smtClean="0"/>
              <a:t> Not defined in the act</a:t>
            </a:r>
          </a:p>
          <a:p>
            <a:pPr>
              <a:buNone/>
            </a:pPr>
            <a:r>
              <a:rPr lang="en-US" dirty="0" smtClean="0"/>
              <a:t>     AS-28 defines carrying amount as the amount at which an asset is recognised in the Balance Sheet after deducting any accumulated Depreciation (amortization) and accumulated impairment losses thereon”..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291</TotalTime>
  <Words>1085</Words>
  <Application>Microsoft Office PowerPoint</Application>
  <PresentationFormat>On-screen Show (4:3)</PresentationFormat>
  <Paragraphs>198</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Verve</vt:lpstr>
      <vt:lpstr>Depreciation As Per Companies Act-2013</vt:lpstr>
      <vt:lpstr>                          PART-A   </vt:lpstr>
      <vt:lpstr>.</vt:lpstr>
      <vt:lpstr>.</vt:lpstr>
      <vt:lpstr>                                                       .  </vt:lpstr>
      <vt:lpstr>Example:-</vt:lpstr>
      <vt:lpstr>               PART-B</vt:lpstr>
      <vt:lpstr>                 PART-C</vt:lpstr>
      <vt:lpstr>Analysis</vt:lpstr>
      <vt:lpstr>Issue</vt:lpstr>
      <vt:lpstr>  Residual value is not to be considered again while calculating depreciation under the new act i.e. (SLM method): </vt:lpstr>
      <vt:lpstr> Residual value is considered again while calculating depreciation under the new act i.e. (SLM method):</vt:lpstr>
      <vt:lpstr> Calculating Depreciation under WDV method: </vt:lpstr>
      <vt:lpstr>Depreciation rate as per new companies act is 25.88%</vt:lpstr>
      <vt:lpstr>Formula for finding rate of Depreciation as per WDV method</vt:lpstr>
      <vt:lpstr>Notes </vt:lpstr>
      <vt:lpstr>                                                                  . </vt:lpstr>
      <vt:lpstr>                                                       .    </vt:lpstr>
      <vt:lpstr>                                                  .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Depreciation As Per Companies Act-2013</dc:title>
  <dc:creator>Maulik</dc:creator>
  <cp:lastModifiedBy>Yash</cp:lastModifiedBy>
  <cp:revision>41</cp:revision>
  <dcterms:created xsi:type="dcterms:W3CDTF">2006-08-16T00:00:00Z</dcterms:created>
  <dcterms:modified xsi:type="dcterms:W3CDTF">2015-05-28T07:27:31Z</dcterms:modified>
</cp:coreProperties>
</file>