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sldIdLst>
    <p:sldId id="257" r:id="rId2"/>
    <p:sldId id="262" r:id="rId3"/>
    <p:sldId id="258" r:id="rId4"/>
    <p:sldId id="259" r:id="rId5"/>
    <p:sldId id="275" r:id="rId6"/>
    <p:sldId id="276" r:id="rId7"/>
    <p:sldId id="264" r:id="rId8"/>
    <p:sldId id="291" r:id="rId9"/>
    <p:sldId id="279" r:id="rId10"/>
    <p:sldId id="268" r:id="rId11"/>
    <p:sldId id="280" r:id="rId12"/>
    <p:sldId id="269" r:id="rId13"/>
    <p:sldId id="278" r:id="rId14"/>
    <p:sldId id="281" r:id="rId15"/>
    <p:sldId id="282" r:id="rId16"/>
    <p:sldId id="283" r:id="rId17"/>
    <p:sldId id="284" r:id="rId18"/>
    <p:sldId id="285" r:id="rId19"/>
    <p:sldId id="286" r:id="rId20"/>
    <p:sldId id="287" r:id="rId21"/>
    <p:sldId id="288" r:id="rId22"/>
    <p:sldId id="289" r:id="rId23"/>
    <p:sldId id="277" r:id="rId24"/>
    <p:sldId id="273" r:id="rId25"/>
    <p:sldId id="290" r:id="rId26"/>
    <p:sldId id="274" r:id="rId2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194"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A7B741C-5B66-49CF-B82F-5063C8593226}"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endParaRPr lang="en-IN"/>
        </a:p>
      </dgm:t>
    </dgm:pt>
    <dgm:pt modelId="{9E368197-63E7-448D-9292-0D47AB888999}">
      <dgm:prSet phldrT="[Text]"/>
      <dgm:spPr/>
      <dgm:t>
        <a:bodyPr/>
        <a:lstStyle/>
        <a:p>
          <a:r>
            <a:rPr lang="en-IN" dirty="0" smtClean="0"/>
            <a:t>Applicability</a:t>
          </a:r>
          <a:endParaRPr lang="en-IN" dirty="0"/>
        </a:p>
      </dgm:t>
    </dgm:pt>
    <dgm:pt modelId="{F6266E13-71CD-42EF-BB4E-9C0A6578A0BC}" type="parTrans" cxnId="{2D721F52-7782-444A-AF81-6AC1F53DD01C}">
      <dgm:prSet/>
      <dgm:spPr/>
      <dgm:t>
        <a:bodyPr/>
        <a:lstStyle/>
        <a:p>
          <a:endParaRPr lang="en-IN"/>
        </a:p>
      </dgm:t>
    </dgm:pt>
    <dgm:pt modelId="{F3228CFE-D455-4EB5-B911-2FF7A9285275}" type="sibTrans" cxnId="{2D721F52-7782-444A-AF81-6AC1F53DD01C}">
      <dgm:prSet/>
      <dgm:spPr/>
      <dgm:t>
        <a:bodyPr/>
        <a:lstStyle/>
        <a:p>
          <a:endParaRPr lang="en-IN"/>
        </a:p>
      </dgm:t>
    </dgm:pt>
    <dgm:pt modelId="{C9DC1440-7E76-42D2-9DA5-7A81DCDB45C6}">
      <dgm:prSet phldrT="[Text]"/>
      <dgm:spPr/>
      <dgm:t>
        <a:bodyPr/>
        <a:lstStyle/>
        <a:p>
          <a:r>
            <a:rPr lang="en-IN" dirty="0" smtClean="0"/>
            <a:t>Public Company</a:t>
          </a:r>
          <a:endParaRPr lang="en-IN" dirty="0"/>
        </a:p>
      </dgm:t>
    </dgm:pt>
    <dgm:pt modelId="{865A2572-2942-4A15-B168-A35EEA227E20}" type="parTrans" cxnId="{18449F2F-C82B-4E37-9C15-FEF86BAD97F8}">
      <dgm:prSet/>
      <dgm:spPr/>
      <dgm:t>
        <a:bodyPr/>
        <a:lstStyle/>
        <a:p>
          <a:endParaRPr lang="en-IN"/>
        </a:p>
      </dgm:t>
    </dgm:pt>
    <dgm:pt modelId="{0F51CCBC-560D-4348-A6CD-B6B856F196A3}" type="sibTrans" cxnId="{18449F2F-C82B-4E37-9C15-FEF86BAD97F8}">
      <dgm:prSet/>
      <dgm:spPr/>
      <dgm:t>
        <a:bodyPr/>
        <a:lstStyle/>
        <a:p>
          <a:endParaRPr lang="en-IN"/>
        </a:p>
      </dgm:t>
    </dgm:pt>
    <dgm:pt modelId="{7417670A-CE3C-40E2-8520-17F8960D3A7E}">
      <dgm:prSet phldrT="[Text]"/>
      <dgm:spPr/>
      <dgm:t>
        <a:bodyPr/>
        <a:lstStyle/>
        <a:p>
          <a:r>
            <a:rPr lang="en-IN" dirty="0" smtClean="0"/>
            <a:t>Private Company</a:t>
          </a:r>
          <a:endParaRPr lang="en-IN" dirty="0"/>
        </a:p>
      </dgm:t>
    </dgm:pt>
    <dgm:pt modelId="{B79AE7FF-43AD-4480-B361-DA2E5C1F9CD5}" type="parTrans" cxnId="{EE27253B-EA8F-4236-97E1-34538E7AABF1}">
      <dgm:prSet/>
      <dgm:spPr/>
      <dgm:t>
        <a:bodyPr/>
        <a:lstStyle/>
        <a:p>
          <a:endParaRPr lang="en-IN"/>
        </a:p>
      </dgm:t>
    </dgm:pt>
    <dgm:pt modelId="{5355EEC8-69CD-4A7B-B1BA-E94164626986}" type="sibTrans" cxnId="{EE27253B-EA8F-4236-97E1-34538E7AABF1}">
      <dgm:prSet/>
      <dgm:spPr/>
      <dgm:t>
        <a:bodyPr/>
        <a:lstStyle/>
        <a:p>
          <a:endParaRPr lang="en-IN"/>
        </a:p>
      </dgm:t>
    </dgm:pt>
    <dgm:pt modelId="{D2104494-F4DC-454E-A752-55E618119EAE}" type="pres">
      <dgm:prSet presAssocID="{FA7B741C-5B66-49CF-B82F-5063C8593226}" presName="hierChild1" presStyleCnt="0">
        <dgm:presLayoutVars>
          <dgm:chPref val="1"/>
          <dgm:dir/>
          <dgm:animOne val="branch"/>
          <dgm:animLvl val="lvl"/>
          <dgm:resizeHandles/>
        </dgm:presLayoutVars>
      </dgm:prSet>
      <dgm:spPr/>
      <dgm:t>
        <a:bodyPr/>
        <a:lstStyle/>
        <a:p>
          <a:endParaRPr lang="en-IN"/>
        </a:p>
      </dgm:t>
    </dgm:pt>
    <dgm:pt modelId="{52F5E429-7409-4834-9CA5-19AB7333B384}" type="pres">
      <dgm:prSet presAssocID="{9E368197-63E7-448D-9292-0D47AB888999}" presName="hierRoot1" presStyleCnt="0"/>
      <dgm:spPr/>
    </dgm:pt>
    <dgm:pt modelId="{37BDE6F2-022E-4C0E-9A10-F788E1BD947A}" type="pres">
      <dgm:prSet presAssocID="{9E368197-63E7-448D-9292-0D47AB888999}" presName="composite" presStyleCnt="0"/>
      <dgm:spPr/>
    </dgm:pt>
    <dgm:pt modelId="{2CA7944A-1BB8-4C10-BD25-3C2B48ADA64D}" type="pres">
      <dgm:prSet presAssocID="{9E368197-63E7-448D-9292-0D47AB888999}" presName="background" presStyleLbl="node0" presStyleIdx="0" presStyleCnt="1"/>
      <dgm:spPr/>
    </dgm:pt>
    <dgm:pt modelId="{F9EC1571-51C3-412F-A9D5-FBBB6F9C8AFA}" type="pres">
      <dgm:prSet presAssocID="{9E368197-63E7-448D-9292-0D47AB888999}" presName="text" presStyleLbl="fgAcc0" presStyleIdx="0" presStyleCnt="1">
        <dgm:presLayoutVars>
          <dgm:chPref val="3"/>
        </dgm:presLayoutVars>
      </dgm:prSet>
      <dgm:spPr/>
      <dgm:t>
        <a:bodyPr/>
        <a:lstStyle/>
        <a:p>
          <a:endParaRPr lang="en-IN"/>
        </a:p>
      </dgm:t>
    </dgm:pt>
    <dgm:pt modelId="{194D0E2E-AFC5-4CF3-864E-82E879B19C1F}" type="pres">
      <dgm:prSet presAssocID="{9E368197-63E7-448D-9292-0D47AB888999}" presName="hierChild2" presStyleCnt="0"/>
      <dgm:spPr/>
    </dgm:pt>
    <dgm:pt modelId="{40956748-22F5-4034-8DD7-F2D0CDA06FD6}" type="pres">
      <dgm:prSet presAssocID="{865A2572-2942-4A15-B168-A35EEA227E20}" presName="Name10" presStyleLbl="parChTrans1D2" presStyleIdx="0" presStyleCnt="2"/>
      <dgm:spPr/>
      <dgm:t>
        <a:bodyPr/>
        <a:lstStyle/>
        <a:p>
          <a:endParaRPr lang="en-IN"/>
        </a:p>
      </dgm:t>
    </dgm:pt>
    <dgm:pt modelId="{56732678-139B-438F-9756-372FD758EA4F}" type="pres">
      <dgm:prSet presAssocID="{C9DC1440-7E76-42D2-9DA5-7A81DCDB45C6}" presName="hierRoot2" presStyleCnt="0"/>
      <dgm:spPr/>
    </dgm:pt>
    <dgm:pt modelId="{E723A6FB-BA8E-4EFC-8F49-E89C8636E049}" type="pres">
      <dgm:prSet presAssocID="{C9DC1440-7E76-42D2-9DA5-7A81DCDB45C6}" presName="composite2" presStyleCnt="0"/>
      <dgm:spPr/>
    </dgm:pt>
    <dgm:pt modelId="{907EED0E-B6B8-41C4-8A5C-9E77E63B4FA0}" type="pres">
      <dgm:prSet presAssocID="{C9DC1440-7E76-42D2-9DA5-7A81DCDB45C6}" presName="background2" presStyleLbl="node2" presStyleIdx="0" presStyleCnt="2"/>
      <dgm:spPr/>
    </dgm:pt>
    <dgm:pt modelId="{88C35A3D-323C-4D29-A0F7-7144CBD07E08}" type="pres">
      <dgm:prSet presAssocID="{C9DC1440-7E76-42D2-9DA5-7A81DCDB45C6}" presName="text2" presStyleLbl="fgAcc2" presStyleIdx="0" presStyleCnt="2">
        <dgm:presLayoutVars>
          <dgm:chPref val="3"/>
        </dgm:presLayoutVars>
      </dgm:prSet>
      <dgm:spPr/>
      <dgm:t>
        <a:bodyPr/>
        <a:lstStyle/>
        <a:p>
          <a:endParaRPr lang="en-IN"/>
        </a:p>
      </dgm:t>
    </dgm:pt>
    <dgm:pt modelId="{EA75A4AC-8789-4BCC-B441-54AB2277F6AE}" type="pres">
      <dgm:prSet presAssocID="{C9DC1440-7E76-42D2-9DA5-7A81DCDB45C6}" presName="hierChild3" presStyleCnt="0"/>
      <dgm:spPr/>
    </dgm:pt>
    <dgm:pt modelId="{D0680637-5EFF-41AB-B52C-FA68B4FD71BA}" type="pres">
      <dgm:prSet presAssocID="{B79AE7FF-43AD-4480-B361-DA2E5C1F9CD5}" presName="Name10" presStyleLbl="parChTrans1D2" presStyleIdx="1" presStyleCnt="2"/>
      <dgm:spPr/>
      <dgm:t>
        <a:bodyPr/>
        <a:lstStyle/>
        <a:p>
          <a:endParaRPr lang="en-IN"/>
        </a:p>
      </dgm:t>
    </dgm:pt>
    <dgm:pt modelId="{D701E017-3192-4DD8-8C7E-0B0B2D515939}" type="pres">
      <dgm:prSet presAssocID="{7417670A-CE3C-40E2-8520-17F8960D3A7E}" presName="hierRoot2" presStyleCnt="0"/>
      <dgm:spPr/>
    </dgm:pt>
    <dgm:pt modelId="{4CF648FC-6986-466F-8032-37C2BAC88675}" type="pres">
      <dgm:prSet presAssocID="{7417670A-CE3C-40E2-8520-17F8960D3A7E}" presName="composite2" presStyleCnt="0"/>
      <dgm:spPr/>
    </dgm:pt>
    <dgm:pt modelId="{3D98BCA9-E489-439E-A053-1E2C584C0E74}" type="pres">
      <dgm:prSet presAssocID="{7417670A-CE3C-40E2-8520-17F8960D3A7E}" presName="background2" presStyleLbl="node2" presStyleIdx="1" presStyleCnt="2"/>
      <dgm:spPr/>
    </dgm:pt>
    <dgm:pt modelId="{5147C3C0-58EB-429E-90B6-FE5EB48831B4}" type="pres">
      <dgm:prSet presAssocID="{7417670A-CE3C-40E2-8520-17F8960D3A7E}" presName="text2" presStyleLbl="fgAcc2" presStyleIdx="1" presStyleCnt="2">
        <dgm:presLayoutVars>
          <dgm:chPref val="3"/>
        </dgm:presLayoutVars>
      </dgm:prSet>
      <dgm:spPr/>
      <dgm:t>
        <a:bodyPr/>
        <a:lstStyle/>
        <a:p>
          <a:endParaRPr lang="en-IN"/>
        </a:p>
      </dgm:t>
    </dgm:pt>
    <dgm:pt modelId="{D62C4F43-6B48-413A-A874-61A032669EB8}" type="pres">
      <dgm:prSet presAssocID="{7417670A-CE3C-40E2-8520-17F8960D3A7E}" presName="hierChild3" presStyleCnt="0"/>
      <dgm:spPr/>
    </dgm:pt>
  </dgm:ptLst>
  <dgm:cxnLst>
    <dgm:cxn modelId="{BD621B8E-8A3B-47FE-9E93-2A519AD5CF80}" type="presOf" srcId="{B79AE7FF-43AD-4480-B361-DA2E5C1F9CD5}" destId="{D0680637-5EFF-41AB-B52C-FA68B4FD71BA}" srcOrd="0" destOrd="0" presId="urn:microsoft.com/office/officeart/2005/8/layout/hierarchy1"/>
    <dgm:cxn modelId="{EE27253B-EA8F-4236-97E1-34538E7AABF1}" srcId="{9E368197-63E7-448D-9292-0D47AB888999}" destId="{7417670A-CE3C-40E2-8520-17F8960D3A7E}" srcOrd="1" destOrd="0" parTransId="{B79AE7FF-43AD-4480-B361-DA2E5C1F9CD5}" sibTransId="{5355EEC8-69CD-4A7B-B1BA-E94164626986}"/>
    <dgm:cxn modelId="{991879A7-32CA-4B2C-9DC6-41E5261961CA}" type="presOf" srcId="{7417670A-CE3C-40E2-8520-17F8960D3A7E}" destId="{5147C3C0-58EB-429E-90B6-FE5EB48831B4}" srcOrd="0" destOrd="0" presId="urn:microsoft.com/office/officeart/2005/8/layout/hierarchy1"/>
    <dgm:cxn modelId="{474FAF05-BC52-4E9B-8C08-133B5C6E2CB2}" type="presOf" srcId="{9E368197-63E7-448D-9292-0D47AB888999}" destId="{F9EC1571-51C3-412F-A9D5-FBBB6F9C8AFA}" srcOrd="0" destOrd="0" presId="urn:microsoft.com/office/officeart/2005/8/layout/hierarchy1"/>
    <dgm:cxn modelId="{94996E98-C882-42AD-87B1-45D73992ABA7}" type="presOf" srcId="{C9DC1440-7E76-42D2-9DA5-7A81DCDB45C6}" destId="{88C35A3D-323C-4D29-A0F7-7144CBD07E08}" srcOrd="0" destOrd="0" presId="urn:microsoft.com/office/officeart/2005/8/layout/hierarchy1"/>
    <dgm:cxn modelId="{EEB933AB-8E39-425F-8C7C-B443D3FA1CA6}" type="presOf" srcId="{865A2572-2942-4A15-B168-A35EEA227E20}" destId="{40956748-22F5-4034-8DD7-F2D0CDA06FD6}" srcOrd="0" destOrd="0" presId="urn:microsoft.com/office/officeart/2005/8/layout/hierarchy1"/>
    <dgm:cxn modelId="{18449F2F-C82B-4E37-9C15-FEF86BAD97F8}" srcId="{9E368197-63E7-448D-9292-0D47AB888999}" destId="{C9DC1440-7E76-42D2-9DA5-7A81DCDB45C6}" srcOrd="0" destOrd="0" parTransId="{865A2572-2942-4A15-B168-A35EEA227E20}" sibTransId="{0F51CCBC-560D-4348-A6CD-B6B856F196A3}"/>
    <dgm:cxn modelId="{2D721F52-7782-444A-AF81-6AC1F53DD01C}" srcId="{FA7B741C-5B66-49CF-B82F-5063C8593226}" destId="{9E368197-63E7-448D-9292-0D47AB888999}" srcOrd="0" destOrd="0" parTransId="{F6266E13-71CD-42EF-BB4E-9C0A6578A0BC}" sibTransId="{F3228CFE-D455-4EB5-B911-2FF7A9285275}"/>
    <dgm:cxn modelId="{3B95D1C6-B266-41F5-B680-4C6D2A82ACEC}" type="presOf" srcId="{FA7B741C-5B66-49CF-B82F-5063C8593226}" destId="{D2104494-F4DC-454E-A752-55E618119EAE}" srcOrd="0" destOrd="0" presId="urn:microsoft.com/office/officeart/2005/8/layout/hierarchy1"/>
    <dgm:cxn modelId="{73160F41-2635-4828-9CE6-455EDE76A413}" type="presParOf" srcId="{D2104494-F4DC-454E-A752-55E618119EAE}" destId="{52F5E429-7409-4834-9CA5-19AB7333B384}" srcOrd="0" destOrd="0" presId="urn:microsoft.com/office/officeart/2005/8/layout/hierarchy1"/>
    <dgm:cxn modelId="{DC08A9E1-C463-4836-BB0C-CA05829E2E96}" type="presParOf" srcId="{52F5E429-7409-4834-9CA5-19AB7333B384}" destId="{37BDE6F2-022E-4C0E-9A10-F788E1BD947A}" srcOrd="0" destOrd="0" presId="urn:microsoft.com/office/officeart/2005/8/layout/hierarchy1"/>
    <dgm:cxn modelId="{B2E7A2A0-B1D6-4BBC-B9CF-B667FF936256}" type="presParOf" srcId="{37BDE6F2-022E-4C0E-9A10-F788E1BD947A}" destId="{2CA7944A-1BB8-4C10-BD25-3C2B48ADA64D}" srcOrd="0" destOrd="0" presId="urn:microsoft.com/office/officeart/2005/8/layout/hierarchy1"/>
    <dgm:cxn modelId="{CF3A8C71-E127-4D96-9105-508EF1EB48EC}" type="presParOf" srcId="{37BDE6F2-022E-4C0E-9A10-F788E1BD947A}" destId="{F9EC1571-51C3-412F-A9D5-FBBB6F9C8AFA}" srcOrd="1" destOrd="0" presId="urn:microsoft.com/office/officeart/2005/8/layout/hierarchy1"/>
    <dgm:cxn modelId="{6E6B1398-B1FA-4895-93C6-78F14D0FB7CE}" type="presParOf" srcId="{52F5E429-7409-4834-9CA5-19AB7333B384}" destId="{194D0E2E-AFC5-4CF3-864E-82E879B19C1F}" srcOrd="1" destOrd="0" presId="urn:microsoft.com/office/officeart/2005/8/layout/hierarchy1"/>
    <dgm:cxn modelId="{89BB8F48-42C8-4E7C-9F1F-090B9BCB1AFE}" type="presParOf" srcId="{194D0E2E-AFC5-4CF3-864E-82E879B19C1F}" destId="{40956748-22F5-4034-8DD7-F2D0CDA06FD6}" srcOrd="0" destOrd="0" presId="urn:microsoft.com/office/officeart/2005/8/layout/hierarchy1"/>
    <dgm:cxn modelId="{2D61C819-CE9C-4B75-B0F5-0AED3B27F072}" type="presParOf" srcId="{194D0E2E-AFC5-4CF3-864E-82E879B19C1F}" destId="{56732678-139B-438F-9756-372FD758EA4F}" srcOrd="1" destOrd="0" presId="urn:microsoft.com/office/officeart/2005/8/layout/hierarchy1"/>
    <dgm:cxn modelId="{AA706AAF-93A5-489C-92F5-26C1EBBAF8A3}" type="presParOf" srcId="{56732678-139B-438F-9756-372FD758EA4F}" destId="{E723A6FB-BA8E-4EFC-8F49-E89C8636E049}" srcOrd="0" destOrd="0" presId="urn:microsoft.com/office/officeart/2005/8/layout/hierarchy1"/>
    <dgm:cxn modelId="{358585DF-0BB1-4C94-90B9-BB190C725730}" type="presParOf" srcId="{E723A6FB-BA8E-4EFC-8F49-E89C8636E049}" destId="{907EED0E-B6B8-41C4-8A5C-9E77E63B4FA0}" srcOrd="0" destOrd="0" presId="urn:microsoft.com/office/officeart/2005/8/layout/hierarchy1"/>
    <dgm:cxn modelId="{E2531708-53F0-40F9-99BD-36748EDE6194}" type="presParOf" srcId="{E723A6FB-BA8E-4EFC-8F49-E89C8636E049}" destId="{88C35A3D-323C-4D29-A0F7-7144CBD07E08}" srcOrd="1" destOrd="0" presId="urn:microsoft.com/office/officeart/2005/8/layout/hierarchy1"/>
    <dgm:cxn modelId="{E178DD21-72D8-45EB-9839-42F093DDCE62}" type="presParOf" srcId="{56732678-139B-438F-9756-372FD758EA4F}" destId="{EA75A4AC-8789-4BCC-B441-54AB2277F6AE}" srcOrd="1" destOrd="0" presId="urn:microsoft.com/office/officeart/2005/8/layout/hierarchy1"/>
    <dgm:cxn modelId="{52EC59C9-405C-4F88-A077-C0724D23B799}" type="presParOf" srcId="{194D0E2E-AFC5-4CF3-864E-82E879B19C1F}" destId="{D0680637-5EFF-41AB-B52C-FA68B4FD71BA}" srcOrd="2" destOrd="0" presId="urn:microsoft.com/office/officeart/2005/8/layout/hierarchy1"/>
    <dgm:cxn modelId="{72ACCEC7-053C-426F-A8D9-7CB856051753}" type="presParOf" srcId="{194D0E2E-AFC5-4CF3-864E-82E879B19C1F}" destId="{D701E017-3192-4DD8-8C7E-0B0B2D515939}" srcOrd="3" destOrd="0" presId="urn:microsoft.com/office/officeart/2005/8/layout/hierarchy1"/>
    <dgm:cxn modelId="{C3168962-93B2-49D2-8D3E-E5149DEAA7D1}" type="presParOf" srcId="{D701E017-3192-4DD8-8C7E-0B0B2D515939}" destId="{4CF648FC-6986-466F-8032-37C2BAC88675}" srcOrd="0" destOrd="0" presId="urn:microsoft.com/office/officeart/2005/8/layout/hierarchy1"/>
    <dgm:cxn modelId="{8F11AEED-284B-4991-90E8-225157BBDEF8}" type="presParOf" srcId="{4CF648FC-6986-466F-8032-37C2BAC88675}" destId="{3D98BCA9-E489-439E-A053-1E2C584C0E74}" srcOrd="0" destOrd="0" presId="urn:microsoft.com/office/officeart/2005/8/layout/hierarchy1"/>
    <dgm:cxn modelId="{1968DC62-7FAE-4AAA-AC9E-B1F0B70A4340}" type="presParOf" srcId="{4CF648FC-6986-466F-8032-37C2BAC88675}" destId="{5147C3C0-58EB-429E-90B6-FE5EB48831B4}" srcOrd="1" destOrd="0" presId="urn:microsoft.com/office/officeart/2005/8/layout/hierarchy1"/>
    <dgm:cxn modelId="{ADD02F6E-B5A2-4BAE-A425-9FF48C3A8199}" type="presParOf" srcId="{D701E017-3192-4DD8-8C7E-0B0B2D515939}" destId="{D62C4F43-6B48-413A-A874-61A032669EB8}"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0680637-5EFF-41AB-B52C-FA68B4FD71BA}">
      <dsp:nvSpPr>
        <dsp:cNvPr id="0" name=""/>
        <dsp:cNvSpPr/>
      </dsp:nvSpPr>
      <dsp:spPr>
        <a:xfrm>
          <a:off x="3650009" y="1829534"/>
          <a:ext cx="1759892" cy="837548"/>
        </a:xfrm>
        <a:custGeom>
          <a:avLst/>
          <a:gdLst/>
          <a:ahLst/>
          <a:cxnLst/>
          <a:rect l="0" t="0" r="0" b="0"/>
          <a:pathLst>
            <a:path>
              <a:moveTo>
                <a:pt x="0" y="0"/>
              </a:moveTo>
              <a:lnTo>
                <a:pt x="0" y="570765"/>
              </a:lnTo>
              <a:lnTo>
                <a:pt x="1759892" y="570765"/>
              </a:lnTo>
              <a:lnTo>
                <a:pt x="1759892" y="837548"/>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0956748-22F5-4034-8DD7-F2D0CDA06FD6}">
      <dsp:nvSpPr>
        <dsp:cNvPr id="0" name=""/>
        <dsp:cNvSpPr/>
      </dsp:nvSpPr>
      <dsp:spPr>
        <a:xfrm>
          <a:off x="1890117" y="1829534"/>
          <a:ext cx="1759892" cy="837548"/>
        </a:xfrm>
        <a:custGeom>
          <a:avLst/>
          <a:gdLst/>
          <a:ahLst/>
          <a:cxnLst/>
          <a:rect l="0" t="0" r="0" b="0"/>
          <a:pathLst>
            <a:path>
              <a:moveTo>
                <a:pt x="1759892" y="0"/>
              </a:moveTo>
              <a:lnTo>
                <a:pt x="1759892" y="570765"/>
              </a:lnTo>
              <a:lnTo>
                <a:pt x="0" y="570765"/>
              </a:lnTo>
              <a:lnTo>
                <a:pt x="0" y="837548"/>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CA7944A-1BB8-4C10-BD25-3C2B48ADA64D}">
      <dsp:nvSpPr>
        <dsp:cNvPr id="0" name=""/>
        <dsp:cNvSpPr/>
      </dsp:nvSpPr>
      <dsp:spPr>
        <a:xfrm>
          <a:off x="2210097" y="846"/>
          <a:ext cx="2879824" cy="1828688"/>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9EC1571-51C3-412F-A9D5-FBBB6F9C8AFA}">
      <dsp:nvSpPr>
        <dsp:cNvPr id="0" name=""/>
        <dsp:cNvSpPr/>
      </dsp:nvSpPr>
      <dsp:spPr>
        <a:xfrm>
          <a:off x="2530078" y="304827"/>
          <a:ext cx="2879824" cy="1828688"/>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8590" tIns="148590" rIns="148590" bIns="148590" numCol="1" spcCol="1270" anchor="ctr" anchorCtr="0">
          <a:noAutofit/>
        </a:bodyPr>
        <a:lstStyle/>
        <a:p>
          <a:pPr lvl="0" algn="ctr" defTabSz="1733550">
            <a:lnSpc>
              <a:spcPct val="90000"/>
            </a:lnSpc>
            <a:spcBef>
              <a:spcPct val="0"/>
            </a:spcBef>
            <a:spcAft>
              <a:spcPct val="35000"/>
            </a:spcAft>
          </a:pPr>
          <a:r>
            <a:rPr lang="en-IN" sz="3900" kern="1200" dirty="0" smtClean="0"/>
            <a:t>Applicability</a:t>
          </a:r>
          <a:endParaRPr lang="en-IN" sz="3900" kern="1200" dirty="0"/>
        </a:p>
      </dsp:txBody>
      <dsp:txXfrm>
        <a:off x="2583638" y="358387"/>
        <a:ext cx="2772704" cy="1721568"/>
      </dsp:txXfrm>
    </dsp:sp>
    <dsp:sp modelId="{907EED0E-B6B8-41C4-8A5C-9E77E63B4FA0}">
      <dsp:nvSpPr>
        <dsp:cNvPr id="0" name=""/>
        <dsp:cNvSpPr/>
      </dsp:nvSpPr>
      <dsp:spPr>
        <a:xfrm>
          <a:off x="450205" y="2667083"/>
          <a:ext cx="2879824" cy="1828688"/>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8C35A3D-323C-4D29-A0F7-7144CBD07E08}">
      <dsp:nvSpPr>
        <dsp:cNvPr id="0" name=""/>
        <dsp:cNvSpPr/>
      </dsp:nvSpPr>
      <dsp:spPr>
        <a:xfrm>
          <a:off x="770185" y="2971065"/>
          <a:ext cx="2879824" cy="1828688"/>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8590" tIns="148590" rIns="148590" bIns="148590" numCol="1" spcCol="1270" anchor="ctr" anchorCtr="0">
          <a:noAutofit/>
        </a:bodyPr>
        <a:lstStyle/>
        <a:p>
          <a:pPr lvl="0" algn="ctr" defTabSz="1733550">
            <a:lnSpc>
              <a:spcPct val="90000"/>
            </a:lnSpc>
            <a:spcBef>
              <a:spcPct val="0"/>
            </a:spcBef>
            <a:spcAft>
              <a:spcPct val="35000"/>
            </a:spcAft>
          </a:pPr>
          <a:r>
            <a:rPr lang="en-IN" sz="3900" kern="1200" dirty="0" smtClean="0"/>
            <a:t>Public Company</a:t>
          </a:r>
          <a:endParaRPr lang="en-IN" sz="3900" kern="1200" dirty="0"/>
        </a:p>
      </dsp:txBody>
      <dsp:txXfrm>
        <a:off x="823745" y="3024625"/>
        <a:ext cx="2772704" cy="1721568"/>
      </dsp:txXfrm>
    </dsp:sp>
    <dsp:sp modelId="{3D98BCA9-E489-439E-A053-1E2C584C0E74}">
      <dsp:nvSpPr>
        <dsp:cNvPr id="0" name=""/>
        <dsp:cNvSpPr/>
      </dsp:nvSpPr>
      <dsp:spPr>
        <a:xfrm>
          <a:off x="3969990" y="2667083"/>
          <a:ext cx="2879824" cy="1828688"/>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147C3C0-58EB-429E-90B6-FE5EB48831B4}">
      <dsp:nvSpPr>
        <dsp:cNvPr id="0" name=""/>
        <dsp:cNvSpPr/>
      </dsp:nvSpPr>
      <dsp:spPr>
        <a:xfrm>
          <a:off x="4289970" y="2971065"/>
          <a:ext cx="2879824" cy="1828688"/>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8590" tIns="148590" rIns="148590" bIns="148590" numCol="1" spcCol="1270" anchor="ctr" anchorCtr="0">
          <a:noAutofit/>
        </a:bodyPr>
        <a:lstStyle/>
        <a:p>
          <a:pPr lvl="0" algn="ctr" defTabSz="1733550">
            <a:lnSpc>
              <a:spcPct val="90000"/>
            </a:lnSpc>
            <a:spcBef>
              <a:spcPct val="0"/>
            </a:spcBef>
            <a:spcAft>
              <a:spcPct val="35000"/>
            </a:spcAft>
          </a:pPr>
          <a:r>
            <a:rPr lang="en-IN" sz="3900" kern="1200" dirty="0" smtClean="0"/>
            <a:t>Private Company</a:t>
          </a:r>
          <a:endParaRPr lang="en-IN" sz="3900" kern="1200" dirty="0"/>
        </a:p>
      </dsp:txBody>
      <dsp:txXfrm>
        <a:off x="4343530" y="3024625"/>
        <a:ext cx="2772704" cy="1721568"/>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905000"/>
            <a:ext cx="7543800" cy="2593975"/>
          </a:xfrm>
        </p:spPr>
        <p:txBody>
          <a:bodyPr anchor="b"/>
          <a:lstStyle>
            <a:lvl1pPr>
              <a:defRPr sz="6600">
                <a:ln>
                  <a:noFill/>
                </a:ln>
                <a:solidFill>
                  <a:schemeClr val="tx2"/>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685800" y="4572000"/>
            <a:ext cx="6461760" cy="1066800"/>
          </a:xfrm>
        </p:spPr>
        <p:txBody>
          <a:bodyPr anchor="t">
            <a:normAutofit/>
          </a:bodyPr>
          <a:lstStyle>
            <a:lvl1pPr marL="0" indent="0" algn="l">
              <a:buNone/>
              <a:defRPr sz="20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1E2CBA68-C533-4063-92C7-FB1315DD823A}" type="datetimeFigureOut">
              <a:rPr lang="en-IN" smtClean="0"/>
              <a:t>02-02-2015</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17FBB2F7-513E-4300-BB00-80C0F9EAA7AF}" type="slidenum">
              <a:rPr lang="en-IN" smtClean="0"/>
              <a:t>‹#›</a:t>
            </a:fld>
            <a:endParaRPr lang="en-IN"/>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E2CBA68-C533-4063-92C7-FB1315DD823A}" type="datetimeFigureOut">
              <a:rPr lang="en-IN" smtClean="0"/>
              <a:t>02-02-2015</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17FBB2F7-513E-4300-BB00-80C0F9EAA7AF}" type="slidenum">
              <a:rPr lang="en-IN" smtClean="0"/>
              <a:t>‹#›</a:t>
            </a:fld>
            <a:endParaRPr lang="en-IN"/>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1752600" cy="5851525"/>
          </a:xfrm>
        </p:spPr>
        <p:txBody>
          <a:bodyPr vert="eaVert" anchor="b" anchorCtr="0"/>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E2CBA68-C533-4063-92C7-FB1315DD823A}" type="datetimeFigureOut">
              <a:rPr lang="en-IN" smtClean="0"/>
              <a:t>02-02-2015</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17FBB2F7-513E-4300-BB00-80C0F9EAA7AF}" type="slidenum">
              <a:rPr lang="en-IN" smtClean="0"/>
              <a:t>‹#›</a:t>
            </a:fld>
            <a:endParaRPr lang="en-IN"/>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E2CBA68-C533-4063-92C7-FB1315DD823A}" type="datetimeFigureOut">
              <a:rPr lang="en-IN" smtClean="0"/>
              <a:t>02-02-2015</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17FBB2F7-513E-4300-BB00-80C0F9EAA7AF}" type="slidenum">
              <a:rPr lang="en-IN" smtClean="0"/>
              <a:t>‹#›</a:t>
            </a:fld>
            <a:endParaRPr lang="en-IN"/>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5486400"/>
            <a:ext cx="7659687" cy="1168400"/>
          </a:xfrm>
        </p:spPr>
        <p:txBody>
          <a:bodyPr anchor="t"/>
          <a:lstStyle>
            <a:lvl1pPr algn="l">
              <a:defRPr sz="36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722313" y="3852863"/>
            <a:ext cx="6135687" cy="1633538"/>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E2CBA68-C533-4063-92C7-FB1315DD823A}" type="datetimeFigureOut">
              <a:rPr lang="en-IN" smtClean="0"/>
              <a:t>02-02-2015</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17FBB2F7-513E-4300-BB00-80C0F9EAA7AF}" type="slidenum">
              <a:rPr lang="en-IN" smtClean="0"/>
              <a:t>‹#›</a:t>
            </a:fld>
            <a:endParaRPr lang="en-IN"/>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4196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1E2CBA68-C533-4063-92C7-FB1315DD823A}" type="datetimeFigureOut">
              <a:rPr lang="en-IN" smtClean="0"/>
              <a:t>02-02-2015</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17FBB2F7-513E-4300-BB00-80C0F9EAA7AF}" type="slidenum">
              <a:rPr lang="en-IN" smtClean="0"/>
              <a:t>‹#›</a:t>
            </a:fld>
            <a:endParaRPr lang="en-IN"/>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4196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4196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E2CBA68-C533-4063-92C7-FB1315DD823A}" type="datetimeFigureOut">
              <a:rPr lang="en-IN" smtClean="0"/>
              <a:t>02-02-2015</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17FBB2F7-513E-4300-BB00-80C0F9EAA7AF}" type="slidenum">
              <a:rPr lang="en-IN" smtClean="0"/>
              <a:t>‹#›</a:t>
            </a:fld>
            <a:endParaRPr lang="en-IN"/>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E2CBA68-C533-4063-92C7-FB1315DD823A}" type="datetimeFigureOut">
              <a:rPr lang="en-IN" smtClean="0"/>
              <a:t>02-02-2015</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17FBB2F7-513E-4300-BB00-80C0F9EAA7AF}" type="slidenum">
              <a:rPr lang="en-IN" smtClean="0"/>
              <a:t>‹#›</a:t>
            </a:fld>
            <a:endParaRPr lang="en-IN"/>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E2CBA68-C533-4063-92C7-FB1315DD823A}" type="datetimeFigureOut">
              <a:rPr lang="en-IN" smtClean="0"/>
              <a:t>02-02-2015</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17FBB2F7-513E-4300-BB00-80C0F9EAA7AF}" type="slidenum">
              <a:rPr lang="en-IN" smtClean="0"/>
              <a:t>‹#›</a:t>
            </a:fld>
            <a:endParaRPr lang="en-IN"/>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801" y="5495544"/>
            <a:ext cx="7772400" cy="594360"/>
          </a:xfrm>
        </p:spPr>
        <p:txBody>
          <a:bodyPr anchor="b"/>
          <a:lstStyle>
            <a:lvl1pPr algn="ctr">
              <a:defRPr sz="2200" b="1"/>
            </a:lvl1pPr>
          </a:lstStyle>
          <a:p>
            <a:r>
              <a:rPr lang="en-US" smtClean="0"/>
              <a:t>Click to edit Master title style</a:t>
            </a:r>
            <a:endParaRPr lang="en-US" dirty="0"/>
          </a:p>
        </p:txBody>
      </p:sp>
      <p:sp>
        <p:nvSpPr>
          <p:cNvPr id="4" name="Text Placeholder 3"/>
          <p:cNvSpPr>
            <a:spLocks noGrp="1"/>
          </p:cNvSpPr>
          <p:nvPr>
            <p:ph type="body" sz="half" idx="2"/>
          </p:nvPr>
        </p:nvSpPr>
        <p:spPr>
          <a:xfrm>
            <a:off x="304799" y="6096000"/>
            <a:ext cx="7772401" cy="6096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E2CBA68-C533-4063-92C7-FB1315DD823A}" type="datetimeFigureOut">
              <a:rPr lang="en-IN" smtClean="0"/>
              <a:t>02-02-2015</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17FBB2F7-513E-4300-BB00-80C0F9EAA7AF}" type="slidenum">
              <a:rPr lang="en-IN" smtClean="0"/>
              <a:t>‹#›</a:t>
            </a:fld>
            <a:endParaRPr lang="en-IN"/>
          </a:p>
        </p:txBody>
      </p:sp>
      <p:sp>
        <p:nvSpPr>
          <p:cNvPr id="9" name="Content Placeholder 8"/>
          <p:cNvSpPr>
            <a:spLocks noGrp="1"/>
          </p:cNvSpPr>
          <p:nvPr>
            <p:ph sz="quarter" idx="13"/>
          </p:nvPr>
        </p:nvSpPr>
        <p:spPr>
          <a:xfrm>
            <a:off x="304800" y="381000"/>
            <a:ext cx="7772400" cy="494284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1752" y="5495278"/>
            <a:ext cx="7772400" cy="594626"/>
          </a:xfrm>
        </p:spPr>
        <p:txBody>
          <a:bodyPr anchor="b"/>
          <a:lstStyle>
            <a:lvl1pPr algn="ctr">
              <a:defRPr sz="2200" b="1">
                <a:ln>
                  <a:noFill/>
                </a:ln>
                <a:solidFill>
                  <a:schemeClr val="tx2"/>
                </a:solidFill>
              </a:defRPr>
            </a:lvl1pPr>
          </a:lstStyle>
          <a:p>
            <a:r>
              <a:rPr lang="en-US" smtClean="0"/>
              <a:t>Click to edit Master title style</a:t>
            </a:r>
            <a:endParaRPr lang="en-US" dirty="0"/>
          </a:p>
        </p:txBody>
      </p:sp>
      <p:sp>
        <p:nvSpPr>
          <p:cNvPr id="3" name="Picture Placeholder 2"/>
          <p:cNvSpPr>
            <a:spLocks noGrp="1"/>
          </p:cNvSpPr>
          <p:nvPr>
            <p:ph type="pic" idx="1"/>
          </p:nvPr>
        </p:nvSpPr>
        <p:spPr>
          <a:xfrm>
            <a:off x="0" y="0"/>
            <a:ext cx="8458200"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301752" y="6096000"/>
            <a:ext cx="7772400" cy="612648"/>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8" name="Date Placeholder 7"/>
          <p:cNvSpPr>
            <a:spLocks noGrp="1"/>
          </p:cNvSpPr>
          <p:nvPr>
            <p:ph type="dt" sz="half" idx="10"/>
          </p:nvPr>
        </p:nvSpPr>
        <p:spPr/>
        <p:txBody>
          <a:bodyPr/>
          <a:lstStyle/>
          <a:p>
            <a:fld id="{1E2CBA68-C533-4063-92C7-FB1315DD823A}" type="datetimeFigureOut">
              <a:rPr lang="en-IN" smtClean="0"/>
              <a:t>02-02-2015</a:t>
            </a:fld>
            <a:endParaRPr lang="en-IN"/>
          </a:p>
        </p:txBody>
      </p:sp>
      <p:sp>
        <p:nvSpPr>
          <p:cNvPr id="9" name="Slide Number Placeholder 8"/>
          <p:cNvSpPr>
            <a:spLocks noGrp="1"/>
          </p:cNvSpPr>
          <p:nvPr>
            <p:ph type="sldNum" sz="quarter" idx="11"/>
          </p:nvPr>
        </p:nvSpPr>
        <p:spPr/>
        <p:txBody>
          <a:bodyPr/>
          <a:lstStyle/>
          <a:p>
            <a:fld id="{17FBB2F7-513E-4300-BB00-80C0F9EAA7AF}" type="slidenum">
              <a:rPr lang="en-IN" smtClean="0"/>
              <a:t>‹#›</a:t>
            </a:fld>
            <a:endParaRPr lang="en-IN"/>
          </a:p>
        </p:txBody>
      </p:sp>
      <p:sp>
        <p:nvSpPr>
          <p:cNvPr id="10" name="Footer Placeholder 9"/>
          <p:cNvSpPr>
            <a:spLocks noGrp="1"/>
          </p:cNvSpPr>
          <p:nvPr>
            <p:ph type="ftr" sz="quarter" idx="12"/>
          </p:nvPr>
        </p:nvSpPr>
        <p:spPr/>
        <p:txBody>
          <a:bodyPr/>
          <a:lstStyle/>
          <a:p>
            <a:endParaRPr lang="en-IN"/>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7620000" cy="1143000"/>
          </a:xfrm>
          <a:prstGeom prst="rect">
            <a:avLst/>
          </a:prstGeom>
        </p:spPr>
        <p:txBody>
          <a:bodyPr vert="horz" lIns="91440" tIns="45720" rIns="91440" bIns="45720" rtlCol="0" anchor="ctr">
            <a:no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1600200"/>
            <a:ext cx="7620000" cy="48006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Rectangle 6"/>
          <p:cNvSpPr/>
          <p:nvPr/>
        </p:nvSpPr>
        <p:spPr>
          <a:xfrm>
            <a:off x="8458200" y="0"/>
            <a:ext cx="6858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8458200" y="5486400"/>
            <a:ext cx="685800" cy="6858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p:cNvSpPr>
            <a:spLocks noGrp="1"/>
          </p:cNvSpPr>
          <p:nvPr>
            <p:ph type="sldNum" sz="quarter" idx="4"/>
          </p:nvPr>
        </p:nvSpPr>
        <p:spPr>
          <a:xfrm>
            <a:off x="8531788" y="5648960"/>
            <a:ext cx="548640" cy="396240"/>
          </a:xfrm>
          <a:prstGeom prst="bracketPair">
            <a:avLst>
              <a:gd name="adj" fmla="val 17949"/>
            </a:avLst>
          </a:prstGeom>
          <a:ln w="19050">
            <a:solidFill>
              <a:srgbClr val="FFFFFF"/>
            </a:solidFill>
          </a:ln>
        </p:spPr>
        <p:txBody>
          <a:bodyPr vert="horz" lIns="0" tIns="0" rIns="0" bIns="0" rtlCol="0" anchor="ctr"/>
          <a:lstStyle>
            <a:lvl1pPr algn="ctr">
              <a:defRPr sz="1800">
                <a:solidFill>
                  <a:srgbClr val="FFFFFF"/>
                </a:solidFill>
              </a:defRPr>
            </a:lvl1pPr>
          </a:lstStyle>
          <a:p>
            <a:fld id="{17FBB2F7-513E-4300-BB00-80C0F9EAA7AF}" type="slidenum">
              <a:rPr lang="en-IN" smtClean="0"/>
              <a:t>‹#›</a:t>
            </a:fld>
            <a:endParaRPr lang="en-IN"/>
          </a:p>
        </p:txBody>
      </p:sp>
      <p:sp>
        <p:nvSpPr>
          <p:cNvPr id="5" name="Footer Placeholder 4"/>
          <p:cNvSpPr>
            <a:spLocks noGrp="1"/>
          </p:cNvSpPr>
          <p:nvPr>
            <p:ph type="ftr" sz="quarter" idx="3"/>
          </p:nvPr>
        </p:nvSpPr>
        <p:spPr>
          <a:xfrm rot="16200000">
            <a:off x="7586910" y="4048760"/>
            <a:ext cx="2367281" cy="365760"/>
          </a:xfrm>
          <a:prstGeom prst="rect">
            <a:avLst/>
          </a:prstGeom>
        </p:spPr>
        <p:txBody>
          <a:bodyPr vert="horz" lIns="91440" tIns="45720" rIns="91440" bIns="45720" rtlCol="0" anchor="ctr"/>
          <a:lstStyle>
            <a:lvl1pPr algn="r">
              <a:defRPr sz="1200">
                <a:solidFill>
                  <a:schemeClr val="bg2"/>
                </a:solidFill>
              </a:defRPr>
            </a:lvl1pPr>
          </a:lstStyle>
          <a:p>
            <a:endParaRPr lang="en-IN"/>
          </a:p>
        </p:txBody>
      </p:sp>
      <p:sp>
        <p:nvSpPr>
          <p:cNvPr id="4" name="Date Placeholder 3"/>
          <p:cNvSpPr>
            <a:spLocks noGrp="1"/>
          </p:cNvSpPr>
          <p:nvPr>
            <p:ph type="dt" sz="half" idx="2"/>
          </p:nvPr>
        </p:nvSpPr>
        <p:spPr>
          <a:xfrm rot="16200000">
            <a:off x="7551351" y="1645920"/>
            <a:ext cx="2438399" cy="365760"/>
          </a:xfrm>
          <a:prstGeom prst="rect">
            <a:avLst/>
          </a:prstGeom>
        </p:spPr>
        <p:txBody>
          <a:bodyPr vert="horz" lIns="91440" tIns="45720" rIns="91440" bIns="45720" rtlCol="0" anchor="ctr"/>
          <a:lstStyle>
            <a:lvl1pPr algn="l">
              <a:defRPr sz="1200">
                <a:solidFill>
                  <a:schemeClr val="bg2"/>
                </a:solidFill>
              </a:defRPr>
            </a:lvl1pPr>
          </a:lstStyle>
          <a:p>
            <a:fld id="{1E2CBA68-C533-4063-92C7-FB1315DD823A}" type="datetimeFigureOut">
              <a:rPr lang="en-IN" smtClean="0"/>
              <a:t>02-02-2015</a:t>
            </a:fld>
            <a:endParaRPr lang="en-IN"/>
          </a:p>
        </p:txBody>
      </p:sp>
    </p:spTree>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defTabSz="914400" rtl="0" eaLnBrk="1" latinLnBrk="0" hangingPunct="1">
        <a:spcBef>
          <a:spcPct val="0"/>
        </a:spcBef>
        <a:buNone/>
        <a:defRPr sz="4600" kern="1200" cap="none" spc="-100" baseline="0">
          <a:ln>
            <a:noFill/>
          </a:ln>
          <a:solidFill>
            <a:schemeClr val="tx2"/>
          </a:solidFill>
          <a:effectLst/>
          <a:latin typeface="+mj-lt"/>
          <a:ea typeface="+mj-ea"/>
          <a:cs typeface="+mj-cs"/>
        </a:defRPr>
      </a:lvl1pPr>
    </p:titleStyle>
    <p:bodyStyle>
      <a:lvl1pPr marL="342900" indent="-228600" algn="l" defTabSz="914400" rtl="0" eaLnBrk="1" latinLnBrk="0" hangingPunct="1">
        <a:spcBef>
          <a:spcPct val="20000"/>
        </a:spcBef>
        <a:buClr>
          <a:schemeClr val="accent1"/>
        </a:buClr>
        <a:buFont typeface="Arial" pitchFamily="34" charset="0"/>
        <a:buChar char="•"/>
        <a:defRPr sz="2200" kern="1200">
          <a:solidFill>
            <a:schemeClr val="tx1"/>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1"/>
          </a:solidFill>
          <a:latin typeface="+mn-lt"/>
          <a:ea typeface="+mn-ea"/>
          <a:cs typeface="+mn-cs"/>
        </a:defRPr>
      </a:lvl2pPr>
      <a:lvl3pPr marL="100584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1"/>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400" kern="1200" baseline="0">
          <a:solidFill>
            <a:schemeClr val="tx1"/>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9.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hyperlink" Target="http://i2.wp.com/taxguru.in/wp-content/uploads/2014/04/123460.jpg"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IN" sz="2800" dirty="0" smtClean="0">
                <a:latin typeface="Candara" pitchFamily="34" charset="0"/>
              </a:rPr>
              <a:t>RELATED PARTY TRANSACTION</a:t>
            </a:r>
            <a:endParaRPr lang="en-IN" sz="2800" dirty="0">
              <a:latin typeface="Candara" pitchFamily="34" charset="0"/>
            </a:endParaRPr>
          </a:p>
        </p:txBody>
      </p:sp>
      <p:pic>
        <p:nvPicPr>
          <p:cNvPr id="5" name="Picture Placeholder 4"/>
          <p:cNvPicPr>
            <a:picLocks noGrp="1" noChangeAspect="1"/>
          </p:cNvPicPr>
          <p:nvPr>
            <p:ph type="pic" idx="1"/>
          </p:nvPr>
        </p:nvPicPr>
        <p:blipFill>
          <a:blip r:embed="rId2">
            <a:extLst>
              <a:ext uri="{28A0092B-C50C-407E-A947-70E740481C1C}">
                <a14:useLocalDpi xmlns:a14="http://schemas.microsoft.com/office/drawing/2010/main" val="0"/>
              </a:ext>
            </a:extLst>
          </a:blip>
          <a:srcRect t="6988" b="6988"/>
          <a:stretch>
            <a:fillRect/>
          </a:stretch>
        </p:blipFill>
        <p:spPr/>
      </p:pic>
      <p:sp>
        <p:nvSpPr>
          <p:cNvPr id="4" name="Text Placeholder 3"/>
          <p:cNvSpPr>
            <a:spLocks noGrp="1"/>
          </p:cNvSpPr>
          <p:nvPr>
            <p:ph type="body" sz="half" idx="2"/>
          </p:nvPr>
        </p:nvSpPr>
        <p:spPr/>
        <p:txBody>
          <a:bodyPr>
            <a:normAutofit fontScale="92500" lnSpcReduction="10000"/>
          </a:bodyPr>
          <a:lstStyle/>
          <a:p>
            <a:pPr algn="ctr"/>
            <a:r>
              <a:rPr lang="en-IN" sz="4000" dirty="0" smtClean="0">
                <a:latin typeface="Candara" pitchFamily="34" charset="0"/>
              </a:rPr>
              <a:t>Section 188</a:t>
            </a:r>
            <a:endParaRPr lang="en-IN" sz="4000" dirty="0">
              <a:latin typeface="Candara" pitchFamily="34" charset="0"/>
            </a:endParaRPr>
          </a:p>
        </p:txBody>
      </p:sp>
    </p:spTree>
    <p:extLst>
      <p:ext uri="{BB962C8B-B14F-4D97-AF65-F5344CB8AC3E}">
        <p14:creationId xmlns:p14="http://schemas.microsoft.com/office/powerpoint/2010/main" val="396753703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IN" dirty="0" smtClean="0"/>
              <a:t>Approval</a:t>
            </a:r>
            <a:endParaRPr lang="en-IN" dirty="0"/>
          </a:p>
        </p:txBody>
      </p:sp>
      <p:sp>
        <p:nvSpPr>
          <p:cNvPr id="3" name="Content Placeholder 2"/>
          <p:cNvSpPr>
            <a:spLocks noGrp="1"/>
          </p:cNvSpPr>
          <p:nvPr>
            <p:ph idx="1"/>
          </p:nvPr>
        </p:nvSpPr>
        <p:spPr>
          <a:xfrm>
            <a:off x="457200" y="1196752"/>
            <a:ext cx="7571184" cy="5204048"/>
          </a:xfrm>
        </p:spPr>
        <p:txBody>
          <a:bodyPr>
            <a:normAutofit lnSpcReduction="10000"/>
          </a:bodyPr>
          <a:lstStyle/>
          <a:p>
            <a:r>
              <a:rPr lang="en-IN" b="1" dirty="0" smtClean="0"/>
              <a:t>BOARD APPROVAL:</a:t>
            </a:r>
          </a:p>
          <a:p>
            <a:pPr>
              <a:buFont typeface="Wingdings" pitchFamily="2" charset="2"/>
              <a:buChar char="v"/>
            </a:pPr>
            <a:r>
              <a:rPr lang="en-IN" dirty="0" smtClean="0"/>
              <a:t>All Companies must get Board’s approval irrespective of the Capital of the company or value of the transaction.</a:t>
            </a:r>
          </a:p>
          <a:p>
            <a:pPr>
              <a:buFont typeface="Wingdings" pitchFamily="2" charset="2"/>
              <a:buChar char="v"/>
            </a:pPr>
            <a:r>
              <a:rPr lang="en-IN" dirty="0" smtClean="0"/>
              <a:t>The Approval Should be sought at a duly convened Board Meeting.</a:t>
            </a:r>
          </a:p>
          <a:p>
            <a:pPr>
              <a:buFont typeface="Wingdings" pitchFamily="2" charset="2"/>
              <a:buChar char="v"/>
            </a:pPr>
            <a:r>
              <a:rPr lang="en-IN" dirty="0" smtClean="0"/>
              <a:t>The Approval cannot be obtained by passing a circulation resolution</a:t>
            </a:r>
          </a:p>
          <a:p>
            <a:pPr>
              <a:buFont typeface="Wingdings" pitchFamily="2" charset="2"/>
              <a:buChar char="v"/>
            </a:pPr>
            <a:r>
              <a:rPr lang="en-IN" dirty="0" smtClean="0"/>
              <a:t>All the directors of the Company including the “Interested   Directors” (Related parties to such contract) can participate in the Board Meeting.</a:t>
            </a:r>
          </a:p>
          <a:p>
            <a:pPr>
              <a:buFont typeface="Wingdings" pitchFamily="2" charset="2"/>
              <a:buChar char="v"/>
            </a:pPr>
            <a:r>
              <a:rPr lang="en-IN" dirty="0" smtClean="0"/>
              <a:t> But the Directors who are related to the contracts which are going to be discussed in the meeting shall not be present at the meeting during the discussion alone.</a:t>
            </a:r>
          </a:p>
          <a:p>
            <a:pPr>
              <a:buFont typeface="Wingdings" pitchFamily="2" charset="2"/>
              <a:buChar char="v"/>
            </a:pPr>
            <a:r>
              <a:rPr lang="en-IN" dirty="0" smtClean="0"/>
              <a:t> The Directors who are related parties to such contract or agreement cannot vote for the same.</a:t>
            </a:r>
          </a:p>
          <a:p>
            <a:pPr marL="114300" indent="0">
              <a:buNone/>
            </a:pPr>
            <a:endParaRPr lang="en-IN" dirty="0" smtClean="0"/>
          </a:p>
          <a:p>
            <a:pPr marL="114300" indent="0">
              <a:buNone/>
            </a:pPr>
            <a:endParaRPr lang="en-IN" dirty="0"/>
          </a:p>
        </p:txBody>
      </p:sp>
    </p:spTree>
    <p:extLst>
      <p:ext uri="{BB962C8B-B14F-4D97-AF65-F5344CB8AC3E}">
        <p14:creationId xmlns:p14="http://schemas.microsoft.com/office/powerpoint/2010/main" val="97242730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Quorum</a:t>
            </a:r>
            <a:endParaRPr lang="en-IN" dirty="0"/>
          </a:p>
        </p:txBody>
      </p:sp>
      <p:sp>
        <p:nvSpPr>
          <p:cNvPr id="3" name="Content Placeholder 2"/>
          <p:cNvSpPr>
            <a:spLocks noGrp="1"/>
          </p:cNvSpPr>
          <p:nvPr>
            <p:ph idx="1"/>
          </p:nvPr>
        </p:nvSpPr>
        <p:spPr>
          <a:xfrm>
            <a:off x="457200" y="1196752"/>
            <a:ext cx="7643192" cy="5204048"/>
          </a:xfrm>
        </p:spPr>
        <p:txBody>
          <a:bodyPr/>
          <a:lstStyle/>
          <a:p>
            <a:r>
              <a:rPr lang="en-US" dirty="0" smtClean="0"/>
              <a:t>The Quorum for the Board Meeting where Related Party Transaction is discussed should form 2/3</a:t>
            </a:r>
            <a:r>
              <a:rPr lang="en-US" baseline="30000" dirty="0" smtClean="0"/>
              <a:t>rd</a:t>
            </a:r>
            <a:r>
              <a:rPr lang="en-US" dirty="0" smtClean="0"/>
              <a:t> majority excluding the Interested directors.</a:t>
            </a:r>
          </a:p>
          <a:p>
            <a:r>
              <a:rPr lang="en-US" dirty="0"/>
              <a:t> </a:t>
            </a:r>
            <a:r>
              <a:rPr lang="en-US" dirty="0" smtClean="0"/>
              <a:t>For example, X Ltd is having 6 Directors in which 2 directors are related parties. When the Board Meeting is held and the Quorum for the Meeting should be (6*2/3= 4). Therefore excluding the related parties, the rest of the directors fulfilled the quorum and so meeting was held.</a:t>
            </a:r>
            <a:endParaRPr lang="en-IN" dirty="0"/>
          </a:p>
        </p:txBody>
      </p:sp>
    </p:spTree>
    <p:extLst>
      <p:ext uri="{BB962C8B-B14F-4D97-AF65-F5344CB8AC3E}">
        <p14:creationId xmlns:p14="http://schemas.microsoft.com/office/powerpoint/2010/main" val="246842111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99176" cy="706090"/>
          </a:xfrm>
        </p:spPr>
        <p:txBody>
          <a:bodyPr/>
          <a:lstStyle/>
          <a:p>
            <a:r>
              <a:rPr lang="en-IN" dirty="0" smtClean="0"/>
              <a:t>Shareholders Approval</a:t>
            </a:r>
            <a:br>
              <a:rPr lang="en-IN" dirty="0" smtClean="0"/>
            </a:br>
            <a:endParaRPr lang="en-IN" dirty="0"/>
          </a:p>
        </p:txBody>
      </p:sp>
      <p:sp>
        <p:nvSpPr>
          <p:cNvPr id="3" name="Content Placeholder 2"/>
          <p:cNvSpPr>
            <a:spLocks noGrp="1"/>
          </p:cNvSpPr>
          <p:nvPr>
            <p:ph idx="1"/>
          </p:nvPr>
        </p:nvSpPr>
        <p:spPr>
          <a:xfrm>
            <a:off x="457200" y="620688"/>
            <a:ext cx="7715200" cy="5976664"/>
          </a:xfrm>
        </p:spPr>
        <p:txBody>
          <a:bodyPr>
            <a:normAutofit fontScale="92500" lnSpcReduction="20000"/>
          </a:bodyPr>
          <a:lstStyle/>
          <a:p>
            <a:pPr>
              <a:buFont typeface="Wingdings" pitchFamily="2" charset="2"/>
              <a:buChar char="v"/>
            </a:pPr>
            <a:r>
              <a:rPr lang="en-IN" dirty="0" smtClean="0"/>
              <a:t> </a:t>
            </a:r>
            <a:r>
              <a:rPr lang="en-IN" b="1" dirty="0" smtClean="0"/>
              <a:t>Companies having paid-up share capital of Rs.10 Crores or more</a:t>
            </a:r>
          </a:p>
          <a:p>
            <a:pPr marL="114300" indent="0" algn="ctr">
              <a:buNone/>
            </a:pPr>
            <a:r>
              <a:rPr lang="en-IN" b="1" dirty="0"/>
              <a:t> </a:t>
            </a:r>
            <a:r>
              <a:rPr lang="en-IN" sz="4000" b="1" dirty="0" smtClean="0"/>
              <a:t>or</a:t>
            </a:r>
          </a:p>
          <a:p>
            <a:pPr>
              <a:buFont typeface="Wingdings" pitchFamily="2" charset="2"/>
              <a:buChar char="v"/>
            </a:pPr>
            <a:r>
              <a:rPr lang="en-IN" b="1" dirty="0" smtClean="0"/>
              <a:t> </a:t>
            </a:r>
            <a:r>
              <a:rPr lang="en-US" b="1" dirty="0"/>
              <a:t>Sale, purchase or supply of any goods or materials directly or through appointment of agents exceeding 25% of the annual turnover </a:t>
            </a:r>
            <a:endParaRPr lang="en-US" b="1" dirty="0" smtClean="0"/>
          </a:p>
          <a:p>
            <a:pPr>
              <a:buFont typeface="Wingdings" pitchFamily="2" charset="2"/>
              <a:buChar char="v"/>
            </a:pPr>
            <a:r>
              <a:rPr lang="en-US" b="1" dirty="0"/>
              <a:t> Selling or otherwise disposing of, or buying, property of any kind directly or through appointment of agents exceeding 10% of net </a:t>
            </a:r>
            <a:r>
              <a:rPr lang="en-US" b="1" dirty="0" smtClean="0"/>
              <a:t>worth</a:t>
            </a:r>
          </a:p>
          <a:p>
            <a:pPr>
              <a:buFont typeface="Wingdings" pitchFamily="2" charset="2"/>
              <a:buChar char="v"/>
            </a:pPr>
            <a:r>
              <a:rPr lang="en-US" b="1" dirty="0"/>
              <a:t> Leasing of property of any kind exceeding 10% of the net worth or exceeding 10% of turnover </a:t>
            </a:r>
            <a:endParaRPr lang="en-US" b="1" dirty="0" smtClean="0"/>
          </a:p>
          <a:p>
            <a:pPr>
              <a:buFont typeface="Wingdings" pitchFamily="2" charset="2"/>
              <a:buChar char="v"/>
            </a:pPr>
            <a:r>
              <a:rPr lang="en-US" b="1" dirty="0"/>
              <a:t> Availing or rendering of any services directly or through appointment of agents exceeding 10% of the net worth </a:t>
            </a:r>
            <a:endParaRPr lang="en-US" b="1" dirty="0" smtClean="0"/>
          </a:p>
          <a:p>
            <a:pPr>
              <a:buFont typeface="Wingdings" pitchFamily="2" charset="2"/>
              <a:buChar char="v"/>
            </a:pPr>
            <a:r>
              <a:rPr lang="en-US" b="1" dirty="0"/>
              <a:t> Appointment to any office or place of profit in the company, its subsidiary company or associate company at a monthly remuneration exceeding Rs. 2.5 Lakhs </a:t>
            </a:r>
            <a:endParaRPr lang="en-US" b="1" dirty="0" smtClean="0"/>
          </a:p>
          <a:p>
            <a:pPr>
              <a:buFont typeface="Wingdings" pitchFamily="2" charset="2"/>
              <a:buChar char="v"/>
            </a:pPr>
            <a:r>
              <a:rPr lang="en-US" b="1" dirty="0"/>
              <a:t> Remuneration for underwriting the subscription of any securities or derivatives thereof of the company exceeding 1% of the net worth </a:t>
            </a:r>
            <a:endParaRPr lang="en-IN" b="1" dirty="0" smtClean="0"/>
          </a:p>
          <a:p>
            <a:pPr>
              <a:buFont typeface="Wingdings" pitchFamily="2" charset="2"/>
              <a:buChar char="v"/>
            </a:pPr>
            <a:endParaRPr lang="en-IN" dirty="0" smtClean="0"/>
          </a:p>
          <a:p>
            <a:pPr marL="114300" indent="0" algn="ctr">
              <a:buNone/>
            </a:pPr>
            <a:r>
              <a:rPr lang="en-IN" dirty="0"/>
              <a:t> </a:t>
            </a:r>
          </a:p>
        </p:txBody>
      </p:sp>
    </p:spTree>
    <p:extLst>
      <p:ext uri="{BB962C8B-B14F-4D97-AF65-F5344CB8AC3E}">
        <p14:creationId xmlns:p14="http://schemas.microsoft.com/office/powerpoint/2010/main" val="37619344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Important Points:</a:t>
            </a:r>
            <a:br>
              <a:rPr lang="en-US" dirty="0" smtClean="0"/>
            </a:br>
            <a:endParaRPr lang="en-IN" dirty="0"/>
          </a:p>
        </p:txBody>
      </p:sp>
      <p:sp>
        <p:nvSpPr>
          <p:cNvPr id="3" name="Content Placeholder 2"/>
          <p:cNvSpPr>
            <a:spLocks noGrp="1"/>
          </p:cNvSpPr>
          <p:nvPr>
            <p:ph idx="1"/>
          </p:nvPr>
        </p:nvSpPr>
        <p:spPr>
          <a:xfrm>
            <a:off x="457200" y="908720"/>
            <a:ext cx="7643192" cy="5492080"/>
          </a:xfrm>
        </p:spPr>
        <p:txBody>
          <a:bodyPr/>
          <a:lstStyle/>
          <a:p>
            <a:pPr>
              <a:buFont typeface="Wingdings" panose="05000000000000000000" pitchFamily="2" charset="2"/>
              <a:buChar char="v"/>
            </a:pPr>
            <a:r>
              <a:rPr lang="en-US" dirty="0" smtClean="0"/>
              <a:t>Turnover or net worth shall be on the basis of the Audited Financial Statements of the preceding financial year.</a:t>
            </a:r>
          </a:p>
          <a:p>
            <a:pPr>
              <a:buFont typeface="Wingdings" panose="05000000000000000000" pitchFamily="2" charset="2"/>
              <a:buChar char="v"/>
            </a:pPr>
            <a:r>
              <a:rPr lang="en-US" dirty="0" smtClean="0"/>
              <a:t> No Member of the Company shall vote on such special resolution to approve any contract or arrangement if such member is a related party</a:t>
            </a:r>
          </a:p>
          <a:p>
            <a:pPr>
              <a:buFont typeface="Wingdings" panose="05000000000000000000" pitchFamily="2" charset="2"/>
              <a:buChar char="v"/>
            </a:pPr>
            <a:r>
              <a:rPr lang="en-US" dirty="0" smtClean="0"/>
              <a:t>In case of wholly owned subsidiary, the special resolution passed by the holding company shall be sufficient for the purpose of entering into the transactions between wholly owned subsidiary and holding company.</a:t>
            </a:r>
            <a:endParaRPr lang="en-IN" dirty="0" smtClean="0"/>
          </a:p>
          <a:p>
            <a:pPr marL="114300" indent="0">
              <a:buNone/>
            </a:pPr>
            <a:endParaRPr lang="en-US" dirty="0" smtClean="0"/>
          </a:p>
        </p:txBody>
      </p:sp>
    </p:spTree>
    <p:extLst>
      <p:ext uri="{BB962C8B-B14F-4D97-AF65-F5344CB8AC3E}">
        <p14:creationId xmlns:p14="http://schemas.microsoft.com/office/powerpoint/2010/main" val="170558581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Exemption</a:t>
            </a:r>
            <a:endParaRPr lang="en-IN" dirty="0"/>
          </a:p>
        </p:txBody>
      </p:sp>
      <p:sp>
        <p:nvSpPr>
          <p:cNvPr id="3" name="Content Placeholder 2"/>
          <p:cNvSpPr>
            <a:spLocks noGrp="1"/>
          </p:cNvSpPr>
          <p:nvPr>
            <p:ph idx="1"/>
          </p:nvPr>
        </p:nvSpPr>
        <p:spPr>
          <a:xfrm>
            <a:off x="457200" y="1484784"/>
            <a:ext cx="7571184" cy="4916016"/>
          </a:xfrm>
        </p:spPr>
        <p:txBody>
          <a:bodyPr/>
          <a:lstStyle/>
          <a:p>
            <a:r>
              <a:rPr lang="en-US" dirty="0" smtClean="0"/>
              <a:t>The Section will not apply to transactions entered by the Company in its Ordinary course of business, on arm’s length basis. </a:t>
            </a:r>
          </a:p>
          <a:p>
            <a:r>
              <a:rPr lang="en-US" dirty="0" smtClean="0"/>
              <a:t>The term “Ordinary Course of business”  will cover the usual transactions, practices and customs of a business and of a Company.</a:t>
            </a:r>
            <a:endParaRPr lang="en-IN" dirty="0"/>
          </a:p>
        </p:txBody>
      </p:sp>
    </p:spTree>
    <p:extLst>
      <p:ext uri="{BB962C8B-B14F-4D97-AF65-F5344CB8AC3E}">
        <p14:creationId xmlns:p14="http://schemas.microsoft.com/office/powerpoint/2010/main" val="390542252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715200" cy="5890666"/>
          </a:xfrm>
        </p:spPr>
        <p:txBody>
          <a:bodyPr/>
          <a:lstStyle/>
          <a:p>
            <a:pPr algn="ctr"/>
            <a:r>
              <a:rPr lang="en-US" dirty="0" smtClean="0"/>
              <a:t>Disclosures</a:t>
            </a:r>
            <a:endParaRPr lang="en-IN" dirty="0"/>
          </a:p>
        </p:txBody>
      </p:sp>
    </p:spTree>
    <p:extLst>
      <p:ext uri="{BB962C8B-B14F-4D97-AF65-F5344CB8AC3E}">
        <p14:creationId xmlns:p14="http://schemas.microsoft.com/office/powerpoint/2010/main" val="242945414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6632"/>
            <a:ext cx="7571184" cy="936104"/>
          </a:xfrm>
        </p:spPr>
        <p:txBody>
          <a:bodyPr/>
          <a:lstStyle/>
          <a:p>
            <a:r>
              <a:rPr lang="en-US" sz="3200" dirty="0" smtClean="0"/>
              <a:t>Disclosures to be made in notice of the Board </a:t>
            </a:r>
            <a:endParaRPr lang="en-IN" sz="3200" dirty="0"/>
          </a:p>
        </p:txBody>
      </p:sp>
      <p:sp>
        <p:nvSpPr>
          <p:cNvPr id="3" name="Content Placeholder 2"/>
          <p:cNvSpPr>
            <a:spLocks noGrp="1"/>
          </p:cNvSpPr>
          <p:nvPr>
            <p:ph idx="1"/>
          </p:nvPr>
        </p:nvSpPr>
        <p:spPr>
          <a:xfrm>
            <a:off x="457200" y="836712"/>
            <a:ext cx="7571184" cy="5564088"/>
          </a:xfrm>
        </p:spPr>
        <p:txBody>
          <a:bodyPr>
            <a:normAutofit fontScale="92500" lnSpcReduction="10000"/>
          </a:bodyPr>
          <a:lstStyle/>
          <a:p>
            <a:pPr marL="114300" indent="0">
              <a:buNone/>
            </a:pPr>
            <a:r>
              <a:rPr lang="en-US" b="1" dirty="0" smtClean="0"/>
              <a:t>The Board Meeting agenda at which the resolution is proposed to be moved shall disclose the following:</a:t>
            </a:r>
          </a:p>
          <a:p>
            <a:pPr lvl="0">
              <a:buFont typeface="Wingdings" panose="05000000000000000000" pitchFamily="2" charset="2"/>
              <a:buChar char="v"/>
            </a:pPr>
            <a:r>
              <a:rPr lang="en-US" dirty="0" smtClean="0"/>
              <a:t> </a:t>
            </a:r>
            <a:r>
              <a:rPr lang="en-US" dirty="0"/>
              <a:t>name of the related party and nature of relationship;</a:t>
            </a:r>
            <a:endParaRPr lang="en-IN" dirty="0"/>
          </a:p>
          <a:p>
            <a:pPr lvl="0">
              <a:buFont typeface="Wingdings" panose="05000000000000000000" pitchFamily="2" charset="2"/>
              <a:buChar char="v"/>
            </a:pPr>
            <a:r>
              <a:rPr lang="en-US" dirty="0" smtClean="0"/>
              <a:t> </a:t>
            </a:r>
            <a:r>
              <a:rPr lang="en-US" dirty="0"/>
              <a:t>nature, duration of the contract and particulars of the contract or arrangement;</a:t>
            </a:r>
            <a:endParaRPr lang="en-IN" dirty="0"/>
          </a:p>
          <a:p>
            <a:pPr lvl="0">
              <a:buFont typeface="Wingdings" panose="05000000000000000000" pitchFamily="2" charset="2"/>
              <a:buChar char="v"/>
            </a:pPr>
            <a:r>
              <a:rPr lang="en-US" dirty="0" smtClean="0"/>
              <a:t> </a:t>
            </a:r>
            <a:r>
              <a:rPr lang="en-US" dirty="0"/>
              <a:t>material terms of the contract or arrangement including the value, if any;</a:t>
            </a:r>
            <a:endParaRPr lang="en-IN" dirty="0"/>
          </a:p>
          <a:p>
            <a:pPr lvl="0">
              <a:buFont typeface="Wingdings" panose="05000000000000000000" pitchFamily="2" charset="2"/>
              <a:buChar char="v"/>
            </a:pPr>
            <a:r>
              <a:rPr lang="en-US" dirty="0" smtClean="0"/>
              <a:t> </a:t>
            </a:r>
            <a:r>
              <a:rPr lang="en-US" dirty="0"/>
              <a:t>any advance paid or received for the contract or arrangement, if any; and</a:t>
            </a:r>
            <a:endParaRPr lang="en-IN" dirty="0"/>
          </a:p>
          <a:p>
            <a:pPr lvl="0">
              <a:buFont typeface="Wingdings" panose="05000000000000000000" pitchFamily="2" charset="2"/>
              <a:buChar char="v"/>
            </a:pPr>
            <a:r>
              <a:rPr lang="en-US" dirty="0" smtClean="0"/>
              <a:t> </a:t>
            </a:r>
            <a:r>
              <a:rPr lang="en-US" dirty="0"/>
              <a:t>the manner of determining the pricing and other commercial terms, both included as part of contract and not considered as part of the contract;</a:t>
            </a:r>
            <a:endParaRPr lang="en-IN" dirty="0"/>
          </a:p>
          <a:p>
            <a:pPr lvl="0">
              <a:buFont typeface="Wingdings" panose="05000000000000000000" pitchFamily="2" charset="2"/>
              <a:buChar char="v"/>
            </a:pPr>
            <a:r>
              <a:rPr lang="en-US" dirty="0" smtClean="0"/>
              <a:t> </a:t>
            </a:r>
            <a:r>
              <a:rPr lang="en-US" dirty="0"/>
              <a:t>whether all factors relevant to the contract have been considered, if not, the details of factors not considered with the rationale for not considering those factors; and</a:t>
            </a:r>
            <a:endParaRPr lang="en-IN" dirty="0"/>
          </a:p>
          <a:p>
            <a:pPr lvl="0">
              <a:buFont typeface="Wingdings" panose="05000000000000000000" pitchFamily="2" charset="2"/>
              <a:buChar char="v"/>
            </a:pPr>
            <a:r>
              <a:rPr lang="en-US" dirty="0" smtClean="0"/>
              <a:t> </a:t>
            </a:r>
            <a:r>
              <a:rPr lang="en-US" dirty="0"/>
              <a:t>any other information relevant or important for the Board to take a decision on the proposed transaction.</a:t>
            </a:r>
            <a:endParaRPr lang="en-IN" dirty="0"/>
          </a:p>
          <a:p>
            <a:pPr>
              <a:buFont typeface="Wingdings" panose="05000000000000000000" pitchFamily="2" charset="2"/>
              <a:buChar char="v"/>
            </a:pPr>
            <a:endParaRPr lang="en-IN" dirty="0"/>
          </a:p>
        </p:txBody>
      </p:sp>
    </p:spTree>
    <p:extLst>
      <p:ext uri="{BB962C8B-B14F-4D97-AF65-F5344CB8AC3E}">
        <p14:creationId xmlns:p14="http://schemas.microsoft.com/office/powerpoint/2010/main" val="231987892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643192" cy="634082"/>
          </a:xfrm>
        </p:spPr>
        <p:txBody>
          <a:bodyPr/>
          <a:lstStyle/>
          <a:p>
            <a:r>
              <a:rPr lang="en-US" dirty="0" smtClean="0"/>
              <a:t>Disclosure by interested Directors</a:t>
            </a:r>
            <a:endParaRPr lang="en-IN" dirty="0"/>
          </a:p>
        </p:txBody>
      </p:sp>
      <p:sp>
        <p:nvSpPr>
          <p:cNvPr id="3" name="Content Placeholder 2"/>
          <p:cNvSpPr>
            <a:spLocks noGrp="1"/>
          </p:cNvSpPr>
          <p:nvPr>
            <p:ph idx="1"/>
          </p:nvPr>
        </p:nvSpPr>
        <p:spPr>
          <a:xfrm>
            <a:off x="457200" y="1196752"/>
            <a:ext cx="7787208" cy="5204048"/>
          </a:xfrm>
        </p:spPr>
        <p:txBody>
          <a:bodyPr>
            <a:normAutofit/>
          </a:bodyPr>
          <a:lstStyle/>
          <a:p>
            <a:r>
              <a:rPr lang="en-US" dirty="0"/>
              <a:t>Every director of a company who is in any way, whether directly or indirectly, concerned or interested in a contract or arrangement or proposed contract or arrangement entered into or to be entered </a:t>
            </a:r>
            <a:r>
              <a:rPr lang="en-US" dirty="0" smtClean="0"/>
              <a:t>into:</a:t>
            </a:r>
          </a:p>
          <a:p>
            <a:pPr lvl="0">
              <a:buFont typeface="Wingdings" panose="05000000000000000000" pitchFamily="2" charset="2"/>
              <a:buChar char="v"/>
            </a:pPr>
            <a:r>
              <a:rPr lang="en-US" dirty="0" smtClean="0"/>
              <a:t> </a:t>
            </a:r>
            <a:r>
              <a:rPr lang="en-US" dirty="0"/>
              <a:t>with a body corporate in which such director or such director in association with any other director, holds more than 2% shareholding of that body corporate, or</a:t>
            </a:r>
            <a:endParaRPr lang="en-IN" dirty="0"/>
          </a:p>
          <a:p>
            <a:pPr lvl="0">
              <a:buFont typeface="Wingdings" panose="05000000000000000000" pitchFamily="2" charset="2"/>
              <a:buChar char="v"/>
            </a:pPr>
            <a:r>
              <a:rPr lang="en-US" dirty="0" smtClean="0"/>
              <a:t> </a:t>
            </a:r>
            <a:r>
              <a:rPr lang="en-US" dirty="0"/>
              <a:t>with a body corporate in which such director is a promoter, manager, Chief Executive Officer of that body corporate; or</a:t>
            </a:r>
            <a:endParaRPr lang="en-IN" dirty="0"/>
          </a:p>
          <a:p>
            <a:pPr lvl="0">
              <a:buFont typeface="Wingdings" panose="05000000000000000000" pitchFamily="2" charset="2"/>
              <a:buChar char="v"/>
            </a:pPr>
            <a:r>
              <a:rPr lang="en-US" dirty="0" smtClean="0"/>
              <a:t> </a:t>
            </a:r>
            <a:r>
              <a:rPr lang="en-US" dirty="0"/>
              <a:t>with a firm or other entity in which, such director is a partner, owner or member, as the case may be</a:t>
            </a:r>
            <a:endParaRPr lang="en-IN" dirty="0"/>
          </a:p>
          <a:p>
            <a:pPr marL="114300" indent="0">
              <a:buNone/>
            </a:pPr>
            <a:r>
              <a:rPr lang="en-US" dirty="0" smtClean="0"/>
              <a:t>shall disclose the nature of his concern or interest at the meeting of the Board at which the contract or arrangement is discussed.</a:t>
            </a:r>
          </a:p>
          <a:p>
            <a:endParaRPr lang="en-IN" dirty="0"/>
          </a:p>
        </p:txBody>
      </p:sp>
    </p:spTree>
    <p:extLst>
      <p:ext uri="{BB962C8B-B14F-4D97-AF65-F5344CB8AC3E}">
        <p14:creationId xmlns:p14="http://schemas.microsoft.com/office/powerpoint/2010/main" val="125569262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715200" cy="5962674"/>
          </a:xfrm>
        </p:spPr>
        <p:txBody>
          <a:bodyPr/>
          <a:lstStyle/>
          <a:p>
            <a:pPr marL="114300" indent="0"/>
            <a:r>
              <a:rPr lang="en-US" sz="3200" dirty="0"/>
              <a:t>Where any Director who is not interested at the time of entering into contract, he shall if he becomes concerned or interested after the contract or arrangement is entered into, disclose his concern or interest forthwith when he becomes concerned or interested or at the first meeting of the Board held after he becomes so concerned or interested.</a:t>
            </a:r>
            <a:r>
              <a:rPr lang="en-IN" sz="3200" dirty="0"/>
              <a:t/>
            </a:r>
            <a:br>
              <a:rPr lang="en-IN" sz="3200" dirty="0"/>
            </a:br>
            <a:r>
              <a:rPr lang="en-US" sz="3200" dirty="0"/>
              <a:t> </a:t>
            </a:r>
            <a:r>
              <a:rPr lang="en-IN" sz="3200" dirty="0"/>
              <a:t/>
            </a:r>
            <a:br>
              <a:rPr lang="en-IN" sz="3200" dirty="0"/>
            </a:br>
            <a:endParaRPr lang="en-IN" sz="3200" dirty="0"/>
          </a:p>
        </p:txBody>
      </p:sp>
    </p:spTree>
    <p:extLst>
      <p:ext uri="{BB962C8B-B14F-4D97-AF65-F5344CB8AC3E}">
        <p14:creationId xmlns:p14="http://schemas.microsoft.com/office/powerpoint/2010/main" val="400762113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20688"/>
            <a:ext cx="7571184" cy="648072"/>
          </a:xfrm>
        </p:spPr>
        <p:txBody>
          <a:bodyPr/>
          <a:lstStyle/>
          <a:p>
            <a:pPr lvl="0"/>
            <a:r>
              <a:rPr lang="en-US" sz="2800" b="1" dirty="0"/>
              <a:t>Disclosures to be made in the explanatory statement to be annexed to notice of general meeting:</a:t>
            </a:r>
            <a:r>
              <a:rPr lang="en-IN" sz="2800" dirty="0"/>
              <a:t/>
            </a:r>
            <a:br>
              <a:rPr lang="en-IN" sz="2800" dirty="0"/>
            </a:br>
            <a:endParaRPr lang="en-IN" sz="2800" dirty="0"/>
          </a:p>
        </p:txBody>
      </p:sp>
      <p:sp>
        <p:nvSpPr>
          <p:cNvPr id="3" name="Content Placeholder 2"/>
          <p:cNvSpPr>
            <a:spLocks noGrp="1"/>
          </p:cNvSpPr>
          <p:nvPr>
            <p:ph idx="1"/>
          </p:nvPr>
        </p:nvSpPr>
        <p:spPr>
          <a:xfrm>
            <a:off x="457200" y="1628800"/>
            <a:ext cx="7715200" cy="4772000"/>
          </a:xfrm>
        </p:spPr>
        <p:txBody>
          <a:bodyPr/>
          <a:lstStyle/>
          <a:p>
            <a:pPr lvl="0">
              <a:buFont typeface="Wingdings" panose="05000000000000000000" pitchFamily="2" charset="2"/>
              <a:buChar char="v"/>
            </a:pPr>
            <a:r>
              <a:rPr lang="en-US" dirty="0" smtClean="0"/>
              <a:t> </a:t>
            </a:r>
            <a:r>
              <a:rPr lang="en-US" dirty="0"/>
              <a:t>name of the related party ;</a:t>
            </a:r>
            <a:endParaRPr lang="en-IN" dirty="0"/>
          </a:p>
          <a:p>
            <a:pPr lvl="0">
              <a:buFont typeface="Wingdings" panose="05000000000000000000" pitchFamily="2" charset="2"/>
              <a:buChar char="v"/>
            </a:pPr>
            <a:r>
              <a:rPr lang="en-US" dirty="0" smtClean="0"/>
              <a:t> </a:t>
            </a:r>
            <a:r>
              <a:rPr lang="en-US" dirty="0"/>
              <a:t>name of the director or key managerial personnel who is related, if any;</a:t>
            </a:r>
            <a:endParaRPr lang="en-IN" dirty="0"/>
          </a:p>
          <a:p>
            <a:pPr lvl="0">
              <a:buFont typeface="Wingdings" panose="05000000000000000000" pitchFamily="2" charset="2"/>
              <a:buChar char="v"/>
            </a:pPr>
            <a:r>
              <a:rPr lang="en-US" dirty="0" smtClean="0"/>
              <a:t> </a:t>
            </a:r>
            <a:r>
              <a:rPr lang="en-US" dirty="0"/>
              <a:t>nature of relationship;</a:t>
            </a:r>
            <a:endParaRPr lang="en-IN" dirty="0"/>
          </a:p>
          <a:p>
            <a:pPr lvl="0">
              <a:buFont typeface="Wingdings" panose="05000000000000000000" pitchFamily="2" charset="2"/>
              <a:buChar char="v"/>
            </a:pPr>
            <a:r>
              <a:rPr lang="en-US" dirty="0" smtClean="0"/>
              <a:t> </a:t>
            </a:r>
            <a:r>
              <a:rPr lang="en-US" dirty="0"/>
              <a:t>nature, material terms, monetary value and particulars of the contract or arrangement;</a:t>
            </a:r>
            <a:endParaRPr lang="en-IN" dirty="0"/>
          </a:p>
          <a:p>
            <a:pPr lvl="0">
              <a:buFont typeface="Wingdings" panose="05000000000000000000" pitchFamily="2" charset="2"/>
              <a:buChar char="v"/>
            </a:pPr>
            <a:r>
              <a:rPr lang="en-US" dirty="0" smtClean="0"/>
              <a:t> </a:t>
            </a:r>
            <a:r>
              <a:rPr lang="en-US" dirty="0"/>
              <a:t>any other information relevant or important for the members to take a decision on the proposed resolution.</a:t>
            </a:r>
            <a:endParaRPr lang="en-IN" dirty="0"/>
          </a:p>
          <a:p>
            <a:pPr marL="114300" indent="0">
              <a:buNone/>
            </a:pPr>
            <a:endParaRPr lang="en-IN" dirty="0"/>
          </a:p>
        </p:txBody>
      </p:sp>
    </p:spTree>
    <p:extLst>
      <p:ext uri="{BB962C8B-B14F-4D97-AF65-F5344CB8AC3E}">
        <p14:creationId xmlns:p14="http://schemas.microsoft.com/office/powerpoint/2010/main" val="21032306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Applicability of Section 188</a:t>
            </a:r>
            <a:endParaRPr lang="en-IN"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4099645824"/>
              </p:ext>
            </p:extLst>
          </p:nvPr>
        </p:nvGraphicFramePr>
        <p:xfrm>
          <a:off x="457200" y="1600200"/>
          <a:ext cx="7620000" cy="4800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550952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715200" cy="1714202"/>
          </a:xfrm>
        </p:spPr>
        <p:txBody>
          <a:bodyPr/>
          <a:lstStyle/>
          <a:p>
            <a:pPr lvl="0"/>
            <a:r>
              <a:rPr lang="en-US" sz="2800" b="1" dirty="0"/>
              <a:t>Disclosures to be made in Board’s Report:</a:t>
            </a:r>
            <a:r>
              <a:rPr lang="en-IN" sz="2800" dirty="0"/>
              <a:t/>
            </a:r>
            <a:br>
              <a:rPr lang="en-IN" sz="2800" dirty="0"/>
            </a:br>
            <a:endParaRPr lang="en-IN" sz="2800" dirty="0"/>
          </a:p>
        </p:txBody>
      </p:sp>
      <p:sp>
        <p:nvSpPr>
          <p:cNvPr id="3" name="Content Placeholder 2"/>
          <p:cNvSpPr>
            <a:spLocks noGrp="1"/>
          </p:cNvSpPr>
          <p:nvPr>
            <p:ph idx="1"/>
          </p:nvPr>
        </p:nvSpPr>
        <p:spPr/>
        <p:txBody>
          <a:bodyPr/>
          <a:lstStyle/>
          <a:p>
            <a:r>
              <a:rPr lang="en-US" sz="3200" dirty="0"/>
              <a:t>Every related party transaction or contract shall be disclosed in the Board’s report along with the justification for entering into such contract or arrangement.</a:t>
            </a:r>
            <a:endParaRPr lang="en-IN" sz="3200" dirty="0"/>
          </a:p>
          <a:p>
            <a:endParaRPr lang="en-IN" dirty="0"/>
          </a:p>
        </p:txBody>
      </p:sp>
    </p:spTree>
    <p:extLst>
      <p:ext uri="{BB962C8B-B14F-4D97-AF65-F5344CB8AC3E}">
        <p14:creationId xmlns:p14="http://schemas.microsoft.com/office/powerpoint/2010/main" val="164414532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476672"/>
            <a:ext cx="7632848" cy="926976"/>
          </a:xfrm>
        </p:spPr>
        <p:txBody>
          <a:bodyPr/>
          <a:lstStyle/>
          <a:p>
            <a:pPr lvl="0"/>
            <a:r>
              <a:rPr lang="en-US" sz="2800" b="1" dirty="0"/>
              <a:t>Disclosures to be made in Register of contracts or arrangements in which directors are interested</a:t>
            </a:r>
            <a:r>
              <a:rPr lang="en-IN" dirty="0"/>
              <a:t/>
            </a:r>
            <a:br>
              <a:rPr lang="en-IN" dirty="0"/>
            </a:br>
            <a:endParaRPr lang="en-IN" dirty="0"/>
          </a:p>
        </p:txBody>
      </p:sp>
      <p:sp>
        <p:nvSpPr>
          <p:cNvPr id="3" name="Content Placeholder 2"/>
          <p:cNvSpPr>
            <a:spLocks noGrp="1"/>
          </p:cNvSpPr>
          <p:nvPr>
            <p:ph idx="1"/>
          </p:nvPr>
        </p:nvSpPr>
        <p:spPr/>
        <p:txBody>
          <a:bodyPr/>
          <a:lstStyle/>
          <a:p>
            <a:r>
              <a:rPr lang="en-US" sz="3200" dirty="0"/>
              <a:t>Every company shall maintain one or more registers in Form MBP 4, and shall enter therein the particulars of contracts or arrangements with a related party with respect to transactions to which section 188 applies.</a:t>
            </a:r>
            <a:endParaRPr lang="en-IN" sz="3200" dirty="0"/>
          </a:p>
          <a:p>
            <a:endParaRPr lang="en-IN" dirty="0"/>
          </a:p>
        </p:txBody>
      </p:sp>
    </p:spTree>
    <p:extLst>
      <p:ext uri="{BB962C8B-B14F-4D97-AF65-F5344CB8AC3E}">
        <p14:creationId xmlns:p14="http://schemas.microsoft.com/office/powerpoint/2010/main" val="424550021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643192" cy="5962674"/>
          </a:xfrm>
        </p:spPr>
        <p:txBody>
          <a:bodyPr/>
          <a:lstStyle/>
          <a:p>
            <a:pPr algn="ctr"/>
            <a:r>
              <a:rPr lang="en-US" dirty="0" smtClean="0"/>
              <a:t>Format of MBP-4</a:t>
            </a:r>
            <a:endParaRPr lang="en-IN" dirty="0"/>
          </a:p>
        </p:txBody>
      </p:sp>
    </p:spTree>
    <p:extLst>
      <p:ext uri="{BB962C8B-B14F-4D97-AF65-F5344CB8AC3E}">
        <p14:creationId xmlns:p14="http://schemas.microsoft.com/office/powerpoint/2010/main" val="331530955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Format of the Register</a:t>
            </a:r>
            <a:endParaRPr lang="en-IN" dirty="0"/>
          </a:p>
        </p:txBody>
      </p:sp>
      <p:pic>
        <p:nvPicPr>
          <p:cNvPr id="4" name="Content Placeholder 3"/>
          <p:cNvPicPr>
            <a:picLocks noGrp="1"/>
          </p:cNvPicPr>
          <p:nvPr>
            <p:ph idx="1"/>
          </p:nvPr>
        </p:nvPicPr>
        <p:blipFill rotWithShape="1">
          <a:blip r:embed="rId2"/>
          <a:srcRect l="6483" t="24654" r="3435" b="20498"/>
          <a:stretch/>
        </p:blipFill>
        <p:spPr bwMode="auto">
          <a:xfrm>
            <a:off x="0" y="0"/>
            <a:ext cx="9144000" cy="685800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84009707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643192" cy="418058"/>
          </a:xfrm>
        </p:spPr>
        <p:txBody>
          <a:bodyPr/>
          <a:lstStyle/>
          <a:p>
            <a:r>
              <a:rPr lang="en-IN" dirty="0" smtClean="0"/>
              <a:t>Non-Compliance</a:t>
            </a:r>
            <a:endParaRPr lang="en-IN" dirty="0"/>
          </a:p>
        </p:txBody>
      </p:sp>
      <p:sp>
        <p:nvSpPr>
          <p:cNvPr id="3" name="Content Placeholder 2"/>
          <p:cNvSpPr>
            <a:spLocks noGrp="1"/>
          </p:cNvSpPr>
          <p:nvPr>
            <p:ph idx="1"/>
          </p:nvPr>
        </p:nvSpPr>
        <p:spPr>
          <a:xfrm>
            <a:off x="457200" y="908720"/>
            <a:ext cx="7571184" cy="5492080"/>
          </a:xfrm>
        </p:spPr>
        <p:txBody>
          <a:bodyPr/>
          <a:lstStyle/>
          <a:p>
            <a:pPr>
              <a:buFont typeface="Wingdings" pitchFamily="2" charset="2"/>
              <a:buChar char="v"/>
            </a:pPr>
            <a:r>
              <a:rPr lang="en-IN" dirty="0" smtClean="0"/>
              <a:t> Any contract or arrangement entered into by any Director or any other employee, without obtaining the consent of the Board  or approval by special resolution in the general meeting and if it is not ratified by the Board or, as the case may be, by the shareholders at the meeting within  3 months from the date on which such contract or arrangement was entered into, then in case if such contract or arrangement is entered with related party to any director, or is authorised by any other director, the Directors concerned shall indemnify the Company against any loss incurred by it.</a:t>
            </a:r>
          </a:p>
          <a:p>
            <a:pPr>
              <a:buFont typeface="Wingdings" pitchFamily="2" charset="2"/>
              <a:buChar char="v"/>
            </a:pPr>
            <a:r>
              <a:rPr lang="en-US" dirty="0"/>
              <a:t> </a:t>
            </a:r>
            <a:r>
              <a:rPr lang="en-US" dirty="0" smtClean="0"/>
              <a:t>No Central Government approval is required for entering into any related party transactions.</a:t>
            </a:r>
          </a:p>
          <a:p>
            <a:pPr>
              <a:buFont typeface="Wingdings" pitchFamily="2" charset="2"/>
              <a:buChar char="v"/>
            </a:pPr>
            <a:r>
              <a:rPr lang="en-US" dirty="0"/>
              <a:t> </a:t>
            </a:r>
            <a:r>
              <a:rPr lang="en-US" dirty="0" smtClean="0"/>
              <a:t>No approval of Central Government is required for appointment of any Director or any other person to any office or place of profit in the Company or its Subsidiary.</a:t>
            </a:r>
          </a:p>
          <a:p>
            <a:pPr>
              <a:buFont typeface="Wingdings" pitchFamily="2" charset="2"/>
              <a:buChar char="v"/>
            </a:pPr>
            <a:endParaRPr lang="en-IN" dirty="0"/>
          </a:p>
        </p:txBody>
      </p:sp>
    </p:spTree>
    <p:extLst>
      <p:ext uri="{BB962C8B-B14F-4D97-AF65-F5344CB8AC3E}">
        <p14:creationId xmlns:p14="http://schemas.microsoft.com/office/powerpoint/2010/main" val="144187771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571184" cy="418058"/>
          </a:xfrm>
        </p:spPr>
        <p:txBody>
          <a:bodyPr/>
          <a:lstStyle/>
          <a:p>
            <a:r>
              <a:rPr lang="en-US" dirty="0" smtClean="0"/>
              <a:t>Penalty</a:t>
            </a:r>
            <a:endParaRPr lang="en-IN" dirty="0"/>
          </a:p>
        </p:txBody>
      </p:sp>
      <p:sp>
        <p:nvSpPr>
          <p:cNvPr id="3" name="Content Placeholder 2"/>
          <p:cNvSpPr>
            <a:spLocks noGrp="1"/>
          </p:cNvSpPr>
          <p:nvPr>
            <p:ph idx="1"/>
          </p:nvPr>
        </p:nvSpPr>
        <p:spPr>
          <a:xfrm>
            <a:off x="457200" y="908720"/>
            <a:ext cx="7643192" cy="5492080"/>
          </a:xfrm>
        </p:spPr>
        <p:txBody>
          <a:bodyPr/>
          <a:lstStyle/>
          <a:p>
            <a:pPr>
              <a:buFont typeface="Wingdings" panose="05000000000000000000" pitchFamily="2" charset="2"/>
              <a:buChar char="v"/>
            </a:pPr>
            <a:r>
              <a:rPr lang="en-US" dirty="0" smtClean="0"/>
              <a:t>The Company can take necessary actions against any Director or employee in case any transaction is entered without the consent of the Board or Company for recovery of any loss sustained by it.</a:t>
            </a:r>
          </a:p>
          <a:p>
            <a:pPr>
              <a:buFont typeface="Wingdings" panose="05000000000000000000" pitchFamily="2" charset="2"/>
              <a:buChar char="v"/>
            </a:pPr>
            <a:r>
              <a:rPr lang="en-US" dirty="0" smtClean="0"/>
              <a:t> In case of default of any Director or other employee of the company, who had authorized the contract or arrangement in violation of the provisions of this section shall – </a:t>
            </a:r>
          </a:p>
          <a:p>
            <a:pPr marL="114300" indent="0">
              <a:buNone/>
            </a:pPr>
            <a:r>
              <a:rPr lang="en-US" dirty="0" smtClean="0"/>
              <a:t>(</a:t>
            </a:r>
            <a:r>
              <a:rPr lang="en-US" dirty="0" err="1" smtClean="0"/>
              <a:t>i</a:t>
            </a:r>
            <a:r>
              <a:rPr lang="en-US" dirty="0" smtClean="0"/>
              <a:t>) In case of Unlisted Company, be punishable with fine which shall not be less than Rs.25,000 but which may extend to Rs.5,00,000.</a:t>
            </a:r>
          </a:p>
          <a:p>
            <a:pPr marL="114300" indent="0">
              <a:buNone/>
            </a:pPr>
            <a:r>
              <a:rPr lang="en-US" dirty="0" smtClean="0"/>
              <a:t>(ii) In case of Listed Company, be punishable with an imprisonment for a term which may extend to 1 year or with fine which shall not be less that Rs. 25,000 but which may extend to Rs.5,00,000, or with both.</a:t>
            </a:r>
          </a:p>
          <a:p>
            <a:endParaRPr lang="en-IN" dirty="0"/>
          </a:p>
        </p:txBody>
      </p:sp>
    </p:spTree>
    <p:extLst>
      <p:ext uri="{BB962C8B-B14F-4D97-AF65-F5344CB8AC3E}">
        <p14:creationId xmlns:p14="http://schemas.microsoft.com/office/powerpoint/2010/main" val="241410396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643192" cy="6106690"/>
          </a:xfrm>
        </p:spPr>
        <p:txBody>
          <a:bodyPr/>
          <a:lstStyle/>
          <a:p>
            <a:pPr algn="ctr"/>
            <a:r>
              <a:rPr lang="en-IN" dirty="0" smtClean="0"/>
              <a:t>THANK YOU!</a:t>
            </a:r>
            <a:endParaRPr lang="en-IN" dirty="0"/>
          </a:p>
        </p:txBody>
      </p:sp>
    </p:spTree>
    <p:extLst>
      <p:ext uri="{BB962C8B-B14F-4D97-AF65-F5344CB8AC3E}">
        <p14:creationId xmlns:p14="http://schemas.microsoft.com/office/powerpoint/2010/main" val="5087216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IN" dirty="0" smtClean="0"/>
              <a:t>Related Party with reference to a Company, means -</a:t>
            </a:r>
            <a:endParaRPr lang="en-IN" dirty="0"/>
          </a:p>
        </p:txBody>
      </p:sp>
      <p:sp>
        <p:nvSpPr>
          <p:cNvPr id="3" name="Content Placeholder 2"/>
          <p:cNvSpPr>
            <a:spLocks noGrp="1"/>
          </p:cNvSpPr>
          <p:nvPr>
            <p:ph idx="1"/>
          </p:nvPr>
        </p:nvSpPr>
        <p:spPr/>
        <p:txBody>
          <a:bodyPr>
            <a:normAutofit fontScale="92500" lnSpcReduction="20000"/>
          </a:bodyPr>
          <a:lstStyle/>
          <a:p>
            <a:pPr>
              <a:buFont typeface="Wingdings" pitchFamily="2" charset="2"/>
              <a:buChar char="Ø"/>
            </a:pPr>
            <a:endParaRPr lang="en-IN" sz="2400" dirty="0" smtClean="0"/>
          </a:p>
          <a:p>
            <a:pPr>
              <a:buFont typeface="Wingdings" pitchFamily="2" charset="2"/>
              <a:buChar char="v"/>
            </a:pPr>
            <a:r>
              <a:rPr lang="en-IN" sz="2400" dirty="0" smtClean="0"/>
              <a:t>a </a:t>
            </a:r>
            <a:r>
              <a:rPr lang="en-IN" sz="2400" dirty="0"/>
              <a:t>d</a:t>
            </a:r>
            <a:r>
              <a:rPr lang="en-IN" sz="2400" dirty="0" smtClean="0"/>
              <a:t>irector or his relative;</a:t>
            </a:r>
          </a:p>
          <a:p>
            <a:pPr>
              <a:buFont typeface="Wingdings" pitchFamily="2" charset="2"/>
              <a:buChar char="v"/>
            </a:pPr>
            <a:r>
              <a:rPr lang="en-IN" sz="2400" dirty="0"/>
              <a:t>a</a:t>
            </a:r>
            <a:r>
              <a:rPr lang="en-IN" sz="2400" dirty="0" smtClean="0"/>
              <a:t> Key Managerial Personnel or his relative;</a:t>
            </a:r>
          </a:p>
          <a:p>
            <a:pPr>
              <a:buFont typeface="Wingdings" pitchFamily="2" charset="2"/>
              <a:buChar char="v"/>
            </a:pPr>
            <a:r>
              <a:rPr lang="en-IN" sz="2400" dirty="0"/>
              <a:t>a</a:t>
            </a:r>
            <a:r>
              <a:rPr lang="en-IN" sz="2400" dirty="0" smtClean="0"/>
              <a:t> firm, in which a director , manager or his relative is a partner;</a:t>
            </a:r>
          </a:p>
          <a:p>
            <a:pPr>
              <a:buFont typeface="Wingdings" pitchFamily="2" charset="2"/>
              <a:buChar char="v"/>
            </a:pPr>
            <a:r>
              <a:rPr lang="en-IN" sz="2400" dirty="0"/>
              <a:t>a</a:t>
            </a:r>
            <a:r>
              <a:rPr lang="en-IN" sz="2400" dirty="0" smtClean="0"/>
              <a:t> </a:t>
            </a:r>
            <a:r>
              <a:rPr lang="en-IN" sz="2400" dirty="0"/>
              <a:t>p</a:t>
            </a:r>
            <a:r>
              <a:rPr lang="en-IN" sz="2400" dirty="0" smtClean="0"/>
              <a:t>rivate company in which a director or a manager is a member or director;</a:t>
            </a:r>
          </a:p>
          <a:p>
            <a:pPr>
              <a:buFont typeface="Wingdings" pitchFamily="2" charset="2"/>
              <a:buChar char="v"/>
            </a:pPr>
            <a:r>
              <a:rPr lang="en-IN" sz="2400" dirty="0"/>
              <a:t>a</a:t>
            </a:r>
            <a:r>
              <a:rPr lang="en-IN" sz="2400" dirty="0" smtClean="0"/>
              <a:t> public company in which a director or a manager  is a director or holds along with his relatives, more than 2% of its paid-up share capital;</a:t>
            </a:r>
          </a:p>
          <a:p>
            <a:pPr lvl="0">
              <a:buFont typeface="Wingdings" pitchFamily="2" charset="2"/>
              <a:buChar char="v"/>
            </a:pPr>
            <a:r>
              <a:rPr lang="en-US" sz="2400" dirty="0"/>
              <a:t>any Body corporate whose Board of Directors, managing director or a manager is accustomed to act in accordance with the advice, directions or instructions of a director or manager;</a:t>
            </a:r>
            <a:endParaRPr lang="en-IN" sz="2400" dirty="0"/>
          </a:p>
          <a:p>
            <a:pPr lvl="0">
              <a:buFont typeface="Wingdings" pitchFamily="2" charset="2"/>
              <a:buChar char="v"/>
            </a:pPr>
            <a:r>
              <a:rPr lang="en-US" sz="2400" dirty="0"/>
              <a:t>any person on whose advice, directions or instructions a director or a </a:t>
            </a:r>
            <a:r>
              <a:rPr lang="en-US" sz="2400" dirty="0" smtClean="0"/>
              <a:t>manager is </a:t>
            </a:r>
            <a:r>
              <a:rPr lang="en-US" sz="2400" dirty="0"/>
              <a:t>accustomed to </a:t>
            </a:r>
            <a:r>
              <a:rPr lang="en-US" sz="2400" dirty="0" smtClean="0"/>
              <a:t>act</a:t>
            </a:r>
            <a:endParaRPr lang="en-IN" sz="2400" dirty="0"/>
          </a:p>
          <a:p>
            <a:pPr marL="0" indent="0">
              <a:buNone/>
            </a:pPr>
            <a:endParaRPr lang="en-IN" sz="2400" dirty="0"/>
          </a:p>
        </p:txBody>
      </p:sp>
    </p:spTree>
    <p:extLst>
      <p:ext uri="{BB962C8B-B14F-4D97-AF65-F5344CB8AC3E}">
        <p14:creationId xmlns:p14="http://schemas.microsoft.com/office/powerpoint/2010/main" val="148915605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marL="342900" lvl="0" indent="-342900" algn="l">
              <a:buFont typeface="Wingdings" pitchFamily="2" charset="2"/>
              <a:buChar char="v"/>
            </a:pPr>
            <a:r>
              <a:rPr lang="en-US" sz="2800" dirty="0"/>
              <a:t>Provided that nothing in sub-clauses (</a:t>
            </a:r>
            <a:r>
              <a:rPr lang="en-US" sz="2800" i="1" dirty="0"/>
              <a:t>vi</a:t>
            </a:r>
            <a:r>
              <a:rPr lang="en-US" sz="2800" dirty="0"/>
              <a:t>) and (</a:t>
            </a:r>
            <a:r>
              <a:rPr lang="en-US" sz="2800" i="1" dirty="0"/>
              <a:t>vii</a:t>
            </a:r>
            <a:r>
              <a:rPr lang="en-US" sz="2800" dirty="0"/>
              <a:t>) shall apply to the advice, directions or instructions given in a professional capacity</a:t>
            </a:r>
            <a:r>
              <a:rPr lang="en-US" sz="2800" dirty="0" smtClean="0"/>
              <a:t>;</a:t>
            </a:r>
            <a:r>
              <a:rPr lang="en-IN" sz="2800" dirty="0"/>
              <a:t/>
            </a:r>
            <a:br>
              <a:rPr lang="en-IN" sz="2800" dirty="0"/>
            </a:br>
            <a:endParaRPr lang="en-IN" sz="2800" dirty="0"/>
          </a:p>
        </p:txBody>
      </p:sp>
      <p:sp>
        <p:nvSpPr>
          <p:cNvPr id="3" name="Content Placeholder 2"/>
          <p:cNvSpPr>
            <a:spLocks noGrp="1"/>
          </p:cNvSpPr>
          <p:nvPr>
            <p:ph idx="1"/>
          </p:nvPr>
        </p:nvSpPr>
        <p:spPr/>
        <p:txBody>
          <a:bodyPr/>
          <a:lstStyle/>
          <a:p>
            <a:pPr>
              <a:buFont typeface="Wingdings" pitchFamily="2" charset="2"/>
              <a:buChar char="v"/>
            </a:pPr>
            <a:r>
              <a:rPr lang="en-IN" dirty="0"/>
              <a:t> </a:t>
            </a:r>
            <a:r>
              <a:rPr lang="en-US" sz="2400" dirty="0" smtClean="0"/>
              <a:t>any </a:t>
            </a:r>
            <a:r>
              <a:rPr lang="en-US" sz="2400" dirty="0"/>
              <a:t>company which is</a:t>
            </a:r>
            <a:r>
              <a:rPr lang="en-US" sz="2400" dirty="0" smtClean="0"/>
              <a:t>—</a:t>
            </a:r>
          </a:p>
          <a:p>
            <a:pPr marL="342900" lvl="1" indent="-342900">
              <a:buFont typeface="Wingdings" pitchFamily="2" charset="2"/>
              <a:buChar char="Ø"/>
            </a:pPr>
            <a:r>
              <a:rPr lang="en-US" sz="2400" dirty="0" smtClean="0"/>
              <a:t>a </a:t>
            </a:r>
            <a:r>
              <a:rPr lang="en-US" sz="2400" dirty="0"/>
              <a:t>holding, subsidiary or an associate company of such company; or</a:t>
            </a:r>
            <a:endParaRPr lang="en-IN" sz="2400" dirty="0"/>
          </a:p>
          <a:p>
            <a:pPr marL="342900" lvl="1" indent="-342900">
              <a:buFont typeface="Wingdings" pitchFamily="2" charset="2"/>
              <a:buChar char="Ø"/>
            </a:pPr>
            <a:r>
              <a:rPr lang="en-US" sz="2400" dirty="0" smtClean="0"/>
              <a:t>a </a:t>
            </a:r>
            <a:r>
              <a:rPr lang="en-US" sz="2400" dirty="0"/>
              <a:t>subsidiary of a holding company to which it is </a:t>
            </a:r>
            <a:r>
              <a:rPr lang="en-US" sz="2400" dirty="0" smtClean="0"/>
              <a:t>also a </a:t>
            </a:r>
            <a:r>
              <a:rPr lang="en-US" sz="2400" dirty="0" smtClean="0"/>
              <a:t>subsidiary</a:t>
            </a:r>
          </a:p>
          <a:p>
            <a:pPr marL="342900" lvl="1" indent="-342900">
              <a:buFont typeface="Wingdings" pitchFamily="2" charset="2"/>
              <a:buChar char="Ø"/>
            </a:pPr>
            <a:r>
              <a:rPr lang="en-US" sz="2400" dirty="0" smtClean="0"/>
              <a:t>For example,  Mr. Y is a practicing Company Secretary and if the Board of X Ltd considers his advice and acts upon it, he cannot be considered as a related party to any one or to that Company in anyway as Mr. Y is in a Professional Capacity</a:t>
            </a:r>
            <a:endParaRPr lang="en-IN" dirty="0"/>
          </a:p>
        </p:txBody>
      </p:sp>
    </p:spTree>
    <p:extLst>
      <p:ext uri="{BB962C8B-B14F-4D97-AF65-F5344CB8AC3E}">
        <p14:creationId xmlns:p14="http://schemas.microsoft.com/office/powerpoint/2010/main" val="418702317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Relative:</a:t>
            </a:r>
            <a:endParaRPr lang="en-IN" dirty="0"/>
          </a:p>
        </p:txBody>
      </p:sp>
      <p:sp>
        <p:nvSpPr>
          <p:cNvPr id="3" name="Content Placeholder 2"/>
          <p:cNvSpPr>
            <a:spLocks noGrp="1"/>
          </p:cNvSpPr>
          <p:nvPr>
            <p:ph idx="1"/>
          </p:nvPr>
        </p:nvSpPr>
        <p:spPr/>
        <p:txBody>
          <a:bodyPr/>
          <a:lstStyle/>
          <a:p>
            <a:r>
              <a:rPr lang="en-US" dirty="0" smtClean="0"/>
              <a:t>Relative, with reference to any person, means any one who is related to another, if –</a:t>
            </a:r>
          </a:p>
          <a:p>
            <a:r>
              <a:rPr lang="en-US" dirty="0" smtClean="0"/>
              <a:t>(i) they are members of a Hindu Undivided Family</a:t>
            </a:r>
          </a:p>
          <a:p>
            <a:r>
              <a:rPr lang="en-US" dirty="0" smtClean="0"/>
              <a:t>(ii) they are husband and wife; or </a:t>
            </a:r>
          </a:p>
          <a:p>
            <a:r>
              <a:rPr lang="en-US" dirty="0" smtClean="0"/>
              <a:t>(iii) one person is related to the other in such manner as may be prescribed;</a:t>
            </a:r>
          </a:p>
          <a:p>
            <a:pPr marL="114300" indent="0">
              <a:buNone/>
            </a:pPr>
            <a:endParaRPr lang="en-IN" dirty="0"/>
          </a:p>
        </p:txBody>
      </p:sp>
    </p:spTree>
    <p:extLst>
      <p:ext uri="{BB962C8B-B14F-4D97-AF65-F5344CB8AC3E}">
        <p14:creationId xmlns:p14="http://schemas.microsoft.com/office/powerpoint/2010/main" val="265758607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836712"/>
            <a:ext cx="7715200" cy="580926"/>
          </a:xfrm>
        </p:spPr>
        <p:txBody>
          <a:bodyPr/>
          <a:lstStyle/>
          <a:p>
            <a:r>
              <a:rPr lang="en-US" sz="2800" dirty="0"/>
              <a:t>A person shall be deemed to be the relative of another, if he or she is related to another in the following manner:- </a:t>
            </a:r>
            <a:r>
              <a:rPr lang="en-US" dirty="0"/>
              <a:t/>
            </a:r>
            <a:br>
              <a:rPr lang="en-US" dirty="0"/>
            </a:br>
            <a:endParaRPr lang="en-IN" dirty="0"/>
          </a:p>
        </p:txBody>
      </p:sp>
      <p:sp>
        <p:nvSpPr>
          <p:cNvPr id="3" name="Content Placeholder 2"/>
          <p:cNvSpPr>
            <a:spLocks noGrp="1"/>
          </p:cNvSpPr>
          <p:nvPr>
            <p:ph idx="1"/>
          </p:nvPr>
        </p:nvSpPr>
        <p:spPr>
          <a:xfrm>
            <a:off x="457200" y="1844824"/>
            <a:ext cx="7571184" cy="4555976"/>
          </a:xfrm>
        </p:spPr>
        <p:txBody>
          <a:bodyPr/>
          <a:lstStyle/>
          <a:p>
            <a:r>
              <a:rPr lang="en-US" dirty="0" smtClean="0"/>
              <a:t>Father – includes step – father</a:t>
            </a:r>
          </a:p>
          <a:p>
            <a:r>
              <a:rPr lang="en-US" dirty="0" smtClean="0"/>
              <a:t>Mother – includes step- mother</a:t>
            </a:r>
          </a:p>
          <a:p>
            <a:r>
              <a:rPr lang="en-US" dirty="0" smtClean="0"/>
              <a:t>Son – includes step – son</a:t>
            </a:r>
          </a:p>
          <a:p>
            <a:r>
              <a:rPr lang="en-US" dirty="0" smtClean="0"/>
              <a:t>Son’s Wife</a:t>
            </a:r>
          </a:p>
          <a:p>
            <a:r>
              <a:rPr lang="en-US" dirty="0" smtClean="0"/>
              <a:t>Daughter</a:t>
            </a:r>
          </a:p>
          <a:p>
            <a:r>
              <a:rPr lang="en-US" dirty="0" smtClean="0"/>
              <a:t>Daughter’s husband</a:t>
            </a:r>
          </a:p>
          <a:p>
            <a:r>
              <a:rPr lang="en-US" dirty="0" smtClean="0"/>
              <a:t>Brother – includes step- brother</a:t>
            </a:r>
          </a:p>
          <a:p>
            <a:r>
              <a:rPr lang="en-US" dirty="0" smtClean="0"/>
              <a:t>Sister – includes  step - sister</a:t>
            </a:r>
            <a:endParaRPr lang="en-IN" dirty="0"/>
          </a:p>
        </p:txBody>
      </p:sp>
    </p:spTree>
    <p:extLst>
      <p:ext uri="{BB962C8B-B14F-4D97-AF65-F5344CB8AC3E}">
        <p14:creationId xmlns:p14="http://schemas.microsoft.com/office/powerpoint/2010/main" val="372152815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27168" cy="706090"/>
          </a:xfrm>
        </p:spPr>
        <p:txBody>
          <a:bodyPr/>
          <a:lstStyle/>
          <a:p>
            <a:r>
              <a:rPr lang="en-IN" dirty="0" smtClean="0"/>
              <a:t/>
            </a:r>
            <a:br>
              <a:rPr lang="en-IN" dirty="0" smtClean="0"/>
            </a:br>
            <a:endParaRPr lang="en-IN" dirty="0"/>
          </a:p>
        </p:txBody>
      </p:sp>
      <p:pic>
        <p:nvPicPr>
          <p:cNvPr id="4" name="Content Placeholder 3" descr="123460">
            <a:hlinkClick r:id="rId2"/>
          </p:cNvPr>
          <p:cNvPicPr>
            <a:picLocks noGrp="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0" y="0"/>
            <a:ext cx="8460432" cy="7029400"/>
          </a:xfrm>
          <a:prstGeom prst="rect">
            <a:avLst/>
          </a:prstGeom>
          <a:noFill/>
          <a:ln>
            <a:noFill/>
          </a:ln>
        </p:spPr>
      </p:pic>
    </p:spTree>
    <p:extLst>
      <p:ext uri="{BB962C8B-B14F-4D97-AF65-F5344CB8AC3E}">
        <p14:creationId xmlns:p14="http://schemas.microsoft.com/office/powerpoint/2010/main" val="256048471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99176" cy="418058"/>
          </a:xfrm>
        </p:spPr>
        <p:txBody>
          <a:bodyPr/>
          <a:lstStyle/>
          <a:p>
            <a:r>
              <a:rPr lang="en-US" sz="2800" dirty="0" smtClean="0"/>
              <a:t>“Office or place of profit”</a:t>
            </a:r>
            <a:endParaRPr lang="en-IN" sz="2800" dirty="0"/>
          </a:p>
        </p:txBody>
      </p:sp>
      <p:sp>
        <p:nvSpPr>
          <p:cNvPr id="3" name="Content Placeholder 2"/>
          <p:cNvSpPr>
            <a:spLocks noGrp="1"/>
          </p:cNvSpPr>
          <p:nvPr>
            <p:ph idx="1"/>
          </p:nvPr>
        </p:nvSpPr>
        <p:spPr>
          <a:xfrm>
            <a:off x="457200" y="908720"/>
            <a:ext cx="7571184" cy="5492080"/>
          </a:xfrm>
        </p:spPr>
        <p:txBody>
          <a:bodyPr/>
          <a:lstStyle/>
          <a:p>
            <a:r>
              <a:rPr lang="en-US" dirty="0" smtClean="0"/>
              <a:t>(</a:t>
            </a:r>
            <a:r>
              <a:rPr lang="en-US" dirty="0" err="1" smtClean="0"/>
              <a:t>i</a:t>
            </a:r>
            <a:r>
              <a:rPr lang="en-US" dirty="0" smtClean="0"/>
              <a:t>) where such office or place is held  by a director, if the director holding it receives from the Company anything by way of remuneration over and above the remuneration to which he is entitled as director, by way of salary, fee, commission, perquisites, any rent – free accommodation, or  otherwise;</a:t>
            </a:r>
          </a:p>
          <a:p>
            <a:r>
              <a:rPr lang="en-US" dirty="0" smtClean="0"/>
              <a:t>(ii) where such office or place Is held by an individual other than a director or by any firm, private company or other body corporate, if the individual , firm, private company or body corporate holding it receives from the company anything by any way of remuneration, salary, fee, commission, perquisites, any rent-free accommodation, or otherwise;</a:t>
            </a:r>
            <a:endParaRPr lang="en-IN" dirty="0"/>
          </a:p>
        </p:txBody>
      </p:sp>
    </p:spTree>
    <p:extLst>
      <p:ext uri="{BB962C8B-B14F-4D97-AF65-F5344CB8AC3E}">
        <p14:creationId xmlns:p14="http://schemas.microsoft.com/office/powerpoint/2010/main" val="223303312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Arm Length Transaction</a:t>
            </a:r>
            <a:endParaRPr lang="en-IN" dirty="0"/>
          </a:p>
        </p:txBody>
      </p:sp>
      <p:sp>
        <p:nvSpPr>
          <p:cNvPr id="3" name="Content Placeholder 2"/>
          <p:cNvSpPr>
            <a:spLocks noGrp="1"/>
          </p:cNvSpPr>
          <p:nvPr>
            <p:ph idx="1"/>
          </p:nvPr>
        </p:nvSpPr>
        <p:spPr>
          <a:xfrm>
            <a:off x="457200" y="1196752"/>
            <a:ext cx="7571184" cy="5204048"/>
          </a:xfrm>
        </p:spPr>
        <p:txBody>
          <a:bodyPr/>
          <a:lstStyle/>
          <a:p>
            <a:r>
              <a:rPr lang="en-US" dirty="0" smtClean="0"/>
              <a:t>It means a transaction between two unrelated parties that is conducted as if they were unrelated, so that there is no conflict of interest. (i.e.) there is no need to put any interest by any party in such contract by any way.</a:t>
            </a:r>
          </a:p>
          <a:p>
            <a:r>
              <a:rPr lang="en-US" dirty="0"/>
              <a:t>In short, there is no interest in any contract; such contract automatics cover the meaning of Arm Length Transactions.</a:t>
            </a:r>
            <a:endParaRPr lang="en-IN" dirty="0"/>
          </a:p>
          <a:p>
            <a:r>
              <a:rPr lang="en-US" dirty="0"/>
              <a:t>The ultimate scope of this section is “interest”, if any interest is there by anyway the Section shall be effective, if there is no interest is there, the section shall be in neutral.</a:t>
            </a:r>
            <a:endParaRPr lang="en-IN" dirty="0"/>
          </a:p>
          <a:p>
            <a:pPr marL="114300" indent="0">
              <a:buNone/>
            </a:pPr>
            <a:r>
              <a:rPr lang="en-US" dirty="0" smtClean="0"/>
              <a:t> </a:t>
            </a:r>
            <a:endParaRPr lang="en-IN" dirty="0"/>
          </a:p>
        </p:txBody>
      </p:sp>
    </p:spTree>
    <p:extLst>
      <p:ext uri="{BB962C8B-B14F-4D97-AF65-F5344CB8AC3E}">
        <p14:creationId xmlns:p14="http://schemas.microsoft.com/office/powerpoint/2010/main" val="1535367495"/>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djacency">
  <a:themeElements>
    <a:clrScheme name="Adjacency">
      <a:dk1>
        <a:srgbClr val="2F2B20"/>
      </a:dk1>
      <a:lt1>
        <a:srgbClr val="FFFFFF"/>
      </a:lt1>
      <a:dk2>
        <a:srgbClr val="675E47"/>
      </a:dk2>
      <a:lt2>
        <a:srgbClr val="DFDCB7"/>
      </a:lt2>
      <a:accent1>
        <a:srgbClr val="A9A57C"/>
      </a:accent1>
      <a:accent2>
        <a:srgbClr val="9CBEBD"/>
      </a:accent2>
      <a:accent3>
        <a:srgbClr val="D2CB6C"/>
      </a:accent3>
      <a:accent4>
        <a:srgbClr val="95A39D"/>
      </a:accent4>
      <a:accent5>
        <a:srgbClr val="C89F5D"/>
      </a:accent5>
      <a:accent6>
        <a:srgbClr val="B1A089"/>
      </a:accent6>
      <a:hlink>
        <a:srgbClr val="D25814"/>
      </a:hlink>
      <a:folHlink>
        <a:srgbClr val="849A0A"/>
      </a:folHlink>
    </a:clrScheme>
    <a:fontScheme name="Office">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djacency">
      <a:fillStyleLst>
        <a:solidFill>
          <a:schemeClr val="phClr"/>
        </a:solidFill>
        <a:solidFill>
          <a:schemeClr val="phClr">
            <a:tint val="55000"/>
          </a:schemeClr>
        </a:solidFill>
        <a:solidFill>
          <a:schemeClr val="phClr"/>
        </a:soli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25400" algn="bl" rotWithShape="0">
              <a:srgbClr val="000000">
                <a:alpha val="60000"/>
              </a:srgbClr>
            </a:outerShdw>
          </a:effectLst>
        </a:effectStyle>
        <a:effectStyle>
          <a:effectLst/>
          <a:scene3d>
            <a:camera prst="orthographicFront">
              <a:rot lat="0" lon="0" rev="0"/>
            </a:camera>
            <a:lightRig rig="brightRoom" dir="tl">
              <a:rot lat="0" lon="0" rev="1800000"/>
            </a:lightRig>
          </a:scene3d>
          <a:sp3d contourW="10160" prstMaterial="dkEdge">
            <a:bevelT w="38100" h="50800" prst="angle"/>
            <a:contourClr>
              <a:schemeClr val="phClr">
                <a:shade val="40000"/>
                <a:satMod val="150000"/>
              </a:schemeClr>
            </a:contourClr>
          </a:sp3d>
        </a:effectStyle>
      </a:effectStyleLst>
      <a:bgFillStyleLst>
        <a:solidFill>
          <a:schemeClr val="phClr"/>
        </a:solidFill>
        <a:gradFill rotWithShape="1">
          <a:gsLst>
            <a:gs pos="0">
              <a:schemeClr val="phClr">
                <a:tint val="90000"/>
              </a:schemeClr>
            </a:gs>
            <a:gs pos="75000">
              <a:schemeClr val="phClr">
                <a:shade val="100000"/>
                <a:satMod val="115000"/>
              </a:schemeClr>
            </a:gs>
            <a:gs pos="100000">
              <a:schemeClr val="phClr">
                <a:shade val="70000"/>
                <a:satMod val="130000"/>
              </a:schemeClr>
            </a:gs>
          </a:gsLst>
          <a:path path="circle">
            <a:fillToRect l="20000" t="50000" r="100000" b="50000"/>
          </a:path>
        </a:gradFill>
        <a:blipFill rotWithShape="1">
          <a:blip xmlns:r="http://schemas.openxmlformats.org/officeDocument/2006/relationships" r:embed="rId1">
            <a:duotone>
              <a:schemeClr val="phClr">
                <a:tint val="97000"/>
              </a:schemeClr>
              <a:schemeClr val="phClr">
                <a:shade val="96000"/>
              </a:schemeClr>
            </a:duotone>
          </a:blip>
          <a:tile tx="0" ty="0" sx="32000" sy="32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Adjacency</Template>
  <TotalTime>920</TotalTime>
  <Words>1951</Words>
  <Application>Microsoft Office PowerPoint</Application>
  <PresentationFormat>On-screen Show (4:3)</PresentationFormat>
  <Paragraphs>111</Paragraphs>
  <Slides>26</Slides>
  <Notes>0</Notes>
  <HiddenSlides>0</HiddenSlides>
  <MMClips>0</MMClips>
  <ScaleCrop>false</ScaleCrop>
  <HeadingPairs>
    <vt:vector size="4" baseType="variant">
      <vt:variant>
        <vt:lpstr>Theme</vt:lpstr>
      </vt:variant>
      <vt:variant>
        <vt:i4>1</vt:i4>
      </vt:variant>
      <vt:variant>
        <vt:lpstr>Slide Titles</vt:lpstr>
      </vt:variant>
      <vt:variant>
        <vt:i4>26</vt:i4>
      </vt:variant>
    </vt:vector>
  </HeadingPairs>
  <TitlesOfParts>
    <vt:vector size="27" baseType="lpstr">
      <vt:lpstr>Adjacency</vt:lpstr>
      <vt:lpstr>RELATED PARTY TRANSACTION</vt:lpstr>
      <vt:lpstr>Applicability of Section 188</vt:lpstr>
      <vt:lpstr>Related Party with reference to a Company, means -</vt:lpstr>
      <vt:lpstr>Provided that nothing in sub-clauses (vi) and (vii) shall apply to the advice, directions or instructions given in a professional capacity; </vt:lpstr>
      <vt:lpstr>Relative:</vt:lpstr>
      <vt:lpstr>A person shall be deemed to be the relative of another, if he or she is related to another in the following manner:-  </vt:lpstr>
      <vt:lpstr> </vt:lpstr>
      <vt:lpstr>“Office or place of profit”</vt:lpstr>
      <vt:lpstr>Arm Length Transaction</vt:lpstr>
      <vt:lpstr>Approval</vt:lpstr>
      <vt:lpstr>Quorum</vt:lpstr>
      <vt:lpstr>Shareholders Approval </vt:lpstr>
      <vt:lpstr>Important Points: </vt:lpstr>
      <vt:lpstr>Exemption</vt:lpstr>
      <vt:lpstr>Disclosures</vt:lpstr>
      <vt:lpstr>Disclosures to be made in notice of the Board </vt:lpstr>
      <vt:lpstr>Disclosure by interested Directors</vt:lpstr>
      <vt:lpstr>Where any Director who is not interested at the time of entering into contract, he shall if he becomes concerned or interested after the contract or arrangement is entered into, disclose his concern or interest forthwith when he becomes concerned or interested or at the first meeting of the Board held after he becomes so concerned or interested.   </vt:lpstr>
      <vt:lpstr>Disclosures to be made in the explanatory statement to be annexed to notice of general meeting: </vt:lpstr>
      <vt:lpstr>Disclosures to be made in Board’s Report: </vt:lpstr>
      <vt:lpstr>Disclosures to be made in Register of contracts or arrangements in which directors are interested </vt:lpstr>
      <vt:lpstr>Format of MBP-4</vt:lpstr>
      <vt:lpstr>Format of the Register</vt:lpstr>
      <vt:lpstr>Non-Compliance</vt:lpstr>
      <vt:lpstr>Penalty</vt:lpstr>
      <vt:lpstr>THANK YOU!</vt:lpstr>
    </vt:vector>
  </TitlesOfParts>
  <Company>Hewlett-Packard</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RELATED PARTY TRANSACTION</dc:title>
  <dc:creator>Divya</dc:creator>
  <cp:lastModifiedBy>Board Room SHPL</cp:lastModifiedBy>
  <cp:revision>64</cp:revision>
  <dcterms:created xsi:type="dcterms:W3CDTF">2015-01-25T13:01:45Z</dcterms:created>
  <dcterms:modified xsi:type="dcterms:W3CDTF">2015-02-02T10:05:59Z</dcterms:modified>
</cp:coreProperties>
</file>