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33"/>
  </p:notesMasterIdLst>
  <p:sldIdLst>
    <p:sldId id="289" r:id="rId2"/>
    <p:sldId id="261" r:id="rId3"/>
    <p:sldId id="265" r:id="rId4"/>
    <p:sldId id="263" r:id="rId5"/>
    <p:sldId id="262" r:id="rId6"/>
    <p:sldId id="266" r:id="rId7"/>
    <p:sldId id="267" r:id="rId8"/>
    <p:sldId id="268" r:id="rId9"/>
    <p:sldId id="269" r:id="rId10"/>
    <p:sldId id="272" r:id="rId11"/>
    <p:sldId id="270" r:id="rId12"/>
    <p:sldId id="271" r:id="rId13"/>
    <p:sldId id="273" r:id="rId14"/>
    <p:sldId id="274" r:id="rId15"/>
    <p:sldId id="275" r:id="rId16"/>
    <p:sldId id="276" r:id="rId17"/>
    <p:sldId id="277" r:id="rId18"/>
    <p:sldId id="278" r:id="rId19"/>
    <p:sldId id="279" r:id="rId20"/>
    <p:sldId id="280" r:id="rId21"/>
    <p:sldId id="281" r:id="rId22"/>
    <p:sldId id="282" r:id="rId23"/>
    <p:sldId id="290" r:id="rId24"/>
    <p:sldId id="292" r:id="rId25"/>
    <p:sldId id="291" r:id="rId26"/>
    <p:sldId id="283" r:id="rId27"/>
    <p:sldId id="284" r:id="rId28"/>
    <p:sldId id="285" r:id="rId29"/>
    <p:sldId id="286" r:id="rId30"/>
    <p:sldId id="287" r:id="rId31"/>
    <p:sldId id="288"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F1D5CC8-E0F5-4914-B82A-C4C466B32D91}">
          <p14:sldIdLst>
            <p14:sldId id="289"/>
            <p14:sldId id="261"/>
            <p14:sldId id="265"/>
            <p14:sldId id="263"/>
            <p14:sldId id="262"/>
            <p14:sldId id="266"/>
            <p14:sldId id="267"/>
            <p14:sldId id="268"/>
            <p14:sldId id="269"/>
            <p14:sldId id="272"/>
            <p14:sldId id="270"/>
            <p14:sldId id="271"/>
            <p14:sldId id="273"/>
            <p14:sldId id="274"/>
            <p14:sldId id="275"/>
            <p14:sldId id="276"/>
            <p14:sldId id="277"/>
            <p14:sldId id="278"/>
            <p14:sldId id="279"/>
            <p14:sldId id="280"/>
            <p14:sldId id="281"/>
            <p14:sldId id="282"/>
            <p14:sldId id="290"/>
            <p14:sldId id="292"/>
            <p14:sldId id="291"/>
            <p14:sldId id="283"/>
            <p14:sldId id="284"/>
            <p14:sldId id="285"/>
            <p14:sldId id="286"/>
            <p14:sldId id="287"/>
            <p14:sldId id="28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p:scale>
          <a:sx n="73" d="100"/>
          <a:sy n="73" d="100"/>
        </p:scale>
        <p:origin x="-1212" y="-48"/>
      </p:cViewPr>
      <p:guideLst>
        <p:guide orient="horz" pos="2160"/>
        <p:guide pos="2880"/>
      </p:guideLst>
    </p:cSldViewPr>
  </p:slideViewPr>
  <p:outlineViewPr>
    <p:cViewPr>
      <p:scale>
        <a:sx n="33" d="100"/>
        <a:sy n="33" d="100"/>
      </p:scale>
      <p:origin x="0" y="21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F2BE8B-9164-47E7-8E84-ABEC15B9ED13}"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7322E983-6611-43ED-B772-4F9AFED30E30}">
      <dgm:prSet phldrT="[Text]"/>
      <dgm:spPr/>
      <dgm:t>
        <a:bodyPr/>
        <a:lstStyle/>
        <a:p>
          <a:r>
            <a:rPr lang="en-US" dirty="0" smtClean="0"/>
            <a:t>RM</a:t>
          </a:r>
          <a:endParaRPr lang="en-US" dirty="0"/>
        </a:p>
      </dgm:t>
    </dgm:pt>
    <dgm:pt modelId="{3C9E84BD-82A1-43B1-9184-A1AE6DD7247D}" type="parTrans" cxnId="{1FD3E62C-158C-4C04-AC9C-7E3D504F4370}">
      <dgm:prSet/>
      <dgm:spPr/>
      <dgm:t>
        <a:bodyPr/>
        <a:lstStyle/>
        <a:p>
          <a:endParaRPr lang="en-US"/>
        </a:p>
      </dgm:t>
    </dgm:pt>
    <dgm:pt modelId="{FAC6F3B1-2439-47F6-B22C-C59D57BB2DC4}" type="sibTrans" cxnId="{1FD3E62C-158C-4C04-AC9C-7E3D504F4370}">
      <dgm:prSet/>
      <dgm:spPr/>
      <dgm:t>
        <a:bodyPr/>
        <a:lstStyle/>
        <a:p>
          <a:endParaRPr lang="en-US"/>
        </a:p>
      </dgm:t>
    </dgm:pt>
    <dgm:pt modelId="{D5305C0C-365C-4FFC-882C-0E210596ABD1}">
      <dgm:prSet phldrT="[Text]"/>
      <dgm:spPr/>
      <dgm:t>
        <a:bodyPr/>
        <a:lstStyle/>
        <a:p>
          <a:r>
            <a:rPr lang="en-US" dirty="0" smtClean="0"/>
            <a:t>SFG</a:t>
          </a:r>
          <a:endParaRPr lang="en-US" dirty="0"/>
        </a:p>
      </dgm:t>
    </dgm:pt>
    <dgm:pt modelId="{D57B1F11-D46C-43A9-8EC1-1308146923C8}" type="parTrans" cxnId="{E699F2FA-5DF6-4848-B5FA-616FB029FE51}">
      <dgm:prSet/>
      <dgm:spPr/>
      <dgm:t>
        <a:bodyPr/>
        <a:lstStyle/>
        <a:p>
          <a:endParaRPr lang="en-US"/>
        </a:p>
      </dgm:t>
    </dgm:pt>
    <dgm:pt modelId="{2FA8CCDC-6B2A-489D-B817-4179E085ECEA}" type="sibTrans" cxnId="{E699F2FA-5DF6-4848-B5FA-616FB029FE51}">
      <dgm:prSet/>
      <dgm:spPr/>
      <dgm:t>
        <a:bodyPr/>
        <a:lstStyle/>
        <a:p>
          <a:endParaRPr lang="en-US"/>
        </a:p>
      </dgm:t>
    </dgm:pt>
    <dgm:pt modelId="{E2CD10A4-1AC1-43FA-AF6F-E4F212083A7F}">
      <dgm:prSet phldrT="[Text]"/>
      <dgm:spPr/>
      <dgm:t>
        <a:bodyPr/>
        <a:lstStyle/>
        <a:p>
          <a:r>
            <a:rPr lang="en-US" dirty="0" smtClean="0"/>
            <a:t>FG</a:t>
          </a:r>
          <a:endParaRPr lang="en-US" dirty="0"/>
        </a:p>
      </dgm:t>
    </dgm:pt>
    <dgm:pt modelId="{5EAE006B-12B5-40AD-9198-0C27CBF53FD8}" type="parTrans" cxnId="{A6847C1C-635A-49FB-9006-11F4336D35EC}">
      <dgm:prSet/>
      <dgm:spPr/>
      <dgm:t>
        <a:bodyPr/>
        <a:lstStyle/>
        <a:p>
          <a:endParaRPr lang="en-US"/>
        </a:p>
      </dgm:t>
    </dgm:pt>
    <dgm:pt modelId="{F78F70FE-88E7-48CC-9664-B91647240DC0}" type="sibTrans" cxnId="{A6847C1C-635A-49FB-9006-11F4336D35EC}">
      <dgm:prSet/>
      <dgm:spPr/>
      <dgm:t>
        <a:bodyPr/>
        <a:lstStyle/>
        <a:p>
          <a:endParaRPr lang="en-US"/>
        </a:p>
      </dgm:t>
    </dgm:pt>
    <dgm:pt modelId="{2734B09D-F88E-4954-981A-CFCF61E9E0C7}">
      <dgm:prSet phldrT="[Text]"/>
      <dgm:spPr/>
      <dgm:t>
        <a:bodyPr/>
        <a:lstStyle/>
        <a:p>
          <a:r>
            <a:rPr lang="en-US" dirty="0" smtClean="0"/>
            <a:t>Receivables</a:t>
          </a:r>
          <a:endParaRPr lang="en-US" dirty="0"/>
        </a:p>
      </dgm:t>
    </dgm:pt>
    <dgm:pt modelId="{608D6163-C181-4F1B-A923-B0FD4E56344B}" type="parTrans" cxnId="{DE06A710-D51B-43CE-BC81-9BB10FBBEB39}">
      <dgm:prSet/>
      <dgm:spPr/>
      <dgm:t>
        <a:bodyPr/>
        <a:lstStyle/>
        <a:p>
          <a:endParaRPr lang="en-US"/>
        </a:p>
      </dgm:t>
    </dgm:pt>
    <dgm:pt modelId="{509616ED-ABC2-46AD-9D35-FF2A61AA9EF4}" type="sibTrans" cxnId="{DE06A710-D51B-43CE-BC81-9BB10FBBEB39}">
      <dgm:prSet/>
      <dgm:spPr/>
      <dgm:t>
        <a:bodyPr/>
        <a:lstStyle/>
        <a:p>
          <a:endParaRPr lang="en-US"/>
        </a:p>
      </dgm:t>
    </dgm:pt>
    <dgm:pt modelId="{E34EF7DB-867A-4657-9578-D7B9D04E20BD}">
      <dgm:prSet phldrT="[Text]"/>
      <dgm:spPr/>
      <dgm:t>
        <a:bodyPr/>
        <a:lstStyle/>
        <a:p>
          <a:r>
            <a:rPr lang="en-US" dirty="0" smtClean="0"/>
            <a:t> Cash</a:t>
          </a:r>
          <a:endParaRPr lang="en-US" dirty="0"/>
        </a:p>
      </dgm:t>
    </dgm:pt>
    <dgm:pt modelId="{41F62741-8BED-4457-956F-468EC41651B4}" type="parTrans" cxnId="{1761D9DC-07FC-4A96-BF25-236D23EE321E}">
      <dgm:prSet/>
      <dgm:spPr/>
      <dgm:t>
        <a:bodyPr/>
        <a:lstStyle/>
        <a:p>
          <a:endParaRPr lang="en-US"/>
        </a:p>
      </dgm:t>
    </dgm:pt>
    <dgm:pt modelId="{0869B5B8-4D26-4BF6-935C-DBFD2ED0B852}" type="sibTrans" cxnId="{1761D9DC-07FC-4A96-BF25-236D23EE321E}">
      <dgm:prSet/>
      <dgm:spPr/>
      <dgm:t>
        <a:bodyPr/>
        <a:lstStyle/>
        <a:p>
          <a:endParaRPr lang="en-US"/>
        </a:p>
      </dgm:t>
    </dgm:pt>
    <dgm:pt modelId="{9ECF96D7-81E1-4C89-9E02-F4F56599738D}" type="pres">
      <dgm:prSet presAssocID="{8DF2BE8B-9164-47E7-8E84-ABEC15B9ED13}" presName="cycle" presStyleCnt="0">
        <dgm:presLayoutVars>
          <dgm:dir/>
          <dgm:resizeHandles val="exact"/>
        </dgm:presLayoutVars>
      </dgm:prSet>
      <dgm:spPr/>
      <dgm:t>
        <a:bodyPr/>
        <a:lstStyle/>
        <a:p>
          <a:endParaRPr lang="en-US"/>
        </a:p>
      </dgm:t>
    </dgm:pt>
    <dgm:pt modelId="{9BAEDD01-D7F2-44E3-851A-BB4347A17F35}" type="pres">
      <dgm:prSet presAssocID="{7322E983-6611-43ED-B772-4F9AFED30E30}" presName="node" presStyleLbl="node1" presStyleIdx="0" presStyleCnt="5">
        <dgm:presLayoutVars>
          <dgm:bulletEnabled val="1"/>
        </dgm:presLayoutVars>
      </dgm:prSet>
      <dgm:spPr/>
      <dgm:t>
        <a:bodyPr/>
        <a:lstStyle/>
        <a:p>
          <a:endParaRPr lang="en-US"/>
        </a:p>
      </dgm:t>
    </dgm:pt>
    <dgm:pt modelId="{41912DC7-A7FE-4D51-A84A-3CD4B415ECE0}" type="pres">
      <dgm:prSet presAssocID="{FAC6F3B1-2439-47F6-B22C-C59D57BB2DC4}" presName="sibTrans" presStyleLbl="sibTrans2D1" presStyleIdx="0" presStyleCnt="5"/>
      <dgm:spPr/>
      <dgm:t>
        <a:bodyPr/>
        <a:lstStyle/>
        <a:p>
          <a:endParaRPr lang="en-US"/>
        </a:p>
      </dgm:t>
    </dgm:pt>
    <dgm:pt modelId="{775A223D-220B-4649-AE42-0CD62AEA6E8A}" type="pres">
      <dgm:prSet presAssocID="{FAC6F3B1-2439-47F6-B22C-C59D57BB2DC4}" presName="connectorText" presStyleLbl="sibTrans2D1" presStyleIdx="0" presStyleCnt="5"/>
      <dgm:spPr/>
      <dgm:t>
        <a:bodyPr/>
        <a:lstStyle/>
        <a:p>
          <a:endParaRPr lang="en-US"/>
        </a:p>
      </dgm:t>
    </dgm:pt>
    <dgm:pt modelId="{3D1A37E9-1BCD-4925-AA1B-FEBC218F7481}" type="pres">
      <dgm:prSet presAssocID="{D5305C0C-365C-4FFC-882C-0E210596ABD1}" presName="node" presStyleLbl="node1" presStyleIdx="1" presStyleCnt="5">
        <dgm:presLayoutVars>
          <dgm:bulletEnabled val="1"/>
        </dgm:presLayoutVars>
      </dgm:prSet>
      <dgm:spPr/>
      <dgm:t>
        <a:bodyPr/>
        <a:lstStyle/>
        <a:p>
          <a:endParaRPr lang="en-US"/>
        </a:p>
      </dgm:t>
    </dgm:pt>
    <dgm:pt modelId="{BA0FD4AF-554C-4EF7-9B0E-D091CAF4DC60}" type="pres">
      <dgm:prSet presAssocID="{2FA8CCDC-6B2A-489D-B817-4179E085ECEA}" presName="sibTrans" presStyleLbl="sibTrans2D1" presStyleIdx="1" presStyleCnt="5"/>
      <dgm:spPr/>
      <dgm:t>
        <a:bodyPr/>
        <a:lstStyle/>
        <a:p>
          <a:endParaRPr lang="en-US"/>
        </a:p>
      </dgm:t>
    </dgm:pt>
    <dgm:pt modelId="{DEE4A9ED-8C16-45FF-BCD5-B40883ECC723}" type="pres">
      <dgm:prSet presAssocID="{2FA8CCDC-6B2A-489D-B817-4179E085ECEA}" presName="connectorText" presStyleLbl="sibTrans2D1" presStyleIdx="1" presStyleCnt="5"/>
      <dgm:spPr/>
      <dgm:t>
        <a:bodyPr/>
        <a:lstStyle/>
        <a:p>
          <a:endParaRPr lang="en-US"/>
        </a:p>
      </dgm:t>
    </dgm:pt>
    <dgm:pt modelId="{1FB67A79-C9AD-4600-9767-C2952291E320}" type="pres">
      <dgm:prSet presAssocID="{E2CD10A4-1AC1-43FA-AF6F-E4F212083A7F}" presName="node" presStyleLbl="node1" presStyleIdx="2" presStyleCnt="5">
        <dgm:presLayoutVars>
          <dgm:bulletEnabled val="1"/>
        </dgm:presLayoutVars>
      </dgm:prSet>
      <dgm:spPr/>
      <dgm:t>
        <a:bodyPr/>
        <a:lstStyle/>
        <a:p>
          <a:endParaRPr lang="en-US"/>
        </a:p>
      </dgm:t>
    </dgm:pt>
    <dgm:pt modelId="{C664AC81-0EBE-4E13-A824-1460BF592B4B}" type="pres">
      <dgm:prSet presAssocID="{F78F70FE-88E7-48CC-9664-B91647240DC0}" presName="sibTrans" presStyleLbl="sibTrans2D1" presStyleIdx="2" presStyleCnt="5"/>
      <dgm:spPr/>
      <dgm:t>
        <a:bodyPr/>
        <a:lstStyle/>
        <a:p>
          <a:endParaRPr lang="en-US"/>
        </a:p>
      </dgm:t>
    </dgm:pt>
    <dgm:pt modelId="{B6B1B74B-2F73-4936-BE5A-C873FBC55A32}" type="pres">
      <dgm:prSet presAssocID="{F78F70FE-88E7-48CC-9664-B91647240DC0}" presName="connectorText" presStyleLbl="sibTrans2D1" presStyleIdx="2" presStyleCnt="5"/>
      <dgm:spPr/>
      <dgm:t>
        <a:bodyPr/>
        <a:lstStyle/>
        <a:p>
          <a:endParaRPr lang="en-US"/>
        </a:p>
      </dgm:t>
    </dgm:pt>
    <dgm:pt modelId="{50879F14-9340-4A1A-9C02-1F3A4D36B5F4}" type="pres">
      <dgm:prSet presAssocID="{2734B09D-F88E-4954-981A-CFCF61E9E0C7}" presName="node" presStyleLbl="node1" presStyleIdx="3" presStyleCnt="5" custScaleX="115845" custRadScaleRad="99790" custRadScaleInc="-7020">
        <dgm:presLayoutVars>
          <dgm:bulletEnabled val="1"/>
        </dgm:presLayoutVars>
      </dgm:prSet>
      <dgm:spPr/>
      <dgm:t>
        <a:bodyPr/>
        <a:lstStyle/>
        <a:p>
          <a:endParaRPr lang="en-US"/>
        </a:p>
      </dgm:t>
    </dgm:pt>
    <dgm:pt modelId="{4F66DDFA-B9BA-46A7-8EA2-FA7156848030}" type="pres">
      <dgm:prSet presAssocID="{509616ED-ABC2-46AD-9D35-FF2A61AA9EF4}" presName="sibTrans" presStyleLbl="sibTrans2D1" presStyleIdx="3" presStyleCnt="5"/>
      <dgm:spPr/>
      <dgm:t>
        <a:bodyPr/>
        <a:lstStyle/>
        <a:p>
          <a:endParaRPr lang="en-US"/>
        </a:p>
      </dgm:t>
    </dgm:pt>
    <dgm:pt modelId="{604CF2C3-DA00-422C-8748-A85847B9C393}" type="pres">
      <dgm:prSet presAssocID="{509616ED-ABC2-46AD-9D35-FF2A61AA9EF4}" presName="connectorText" presStyleLbl="sibTrans2D1" presStyleIdx="3" presStyleCnt="5"/>
      <dgm:spPr/>
      <dgm:t>
        <a:bodyPr/>
        <a:lstStyle/>
        <a:p>
          <a:endParaRPr lang="en-US"/>
        </a:p>
      </dgm:t>
    </dgm:pt>
    <dgm:pt modelId="{E043CB95-7886-492A-B5CD-A6213ADBF72A}" type="pres">
      <dgm:prSet presAssocID="{E34EF7DB-867A-4657-9578-D7B9D04E20BD}" presName="node" presStyleLbl="node1" presStyleIdx="4" presStyleCnt="5" custScaleX="105766" custRadScaleRad="93813" custRadScaleInc="2163">
        <dgm:presLayoutVars>
          <dgm:bulletEnabled val="1"/>
        </dgm:presLayoutVars>
      </dgm:prSet>
      <dgm:spPr/>
      <dgm:t>
        <a:bodyPr/>
        <a:lstStyle/>
        <a:p>
          <a:endParaRPr lang="en-US"/>
        </a:p>
      </dgm:t>
    </dgm:pt>
    <dgm:pt modelId="{1767AC88-D1E0-46EB-A5E7-F16B4273F727}" type="pres">
      <dgm:prSet presAssocID="{0869B5B8-4D26-4BF6-935C-DBFD2ED0B852}" presName="sibTrans" presStyleLbl="sibTrans2D1" presStyleIdx="4" presStyleCnt="5"/>
      <dgm:spPr/>
      <dgm:t>
        <a:bodyPr/>
        <a:lstStyle/>
        <a:p>
          <a:endParaRPr lang="en-US"/>
        </a:p>
      </dgm:t>
    </dgm:pt>
    <dgm:pt modelId="{B57751E0-3A15-49A7-B9F4-E30D245D99F3}" type="pres">
      <dgm:prSet presAssocID="{0869B5B8-4D26-4BF6-935C-DBFD2ED0B852}" presName="connectorText" presStyleLbl="sibTrans2D1" presStyleIdx="4" presStyleCnt="5"/>
      <dgm:spPr/>
      <dgm:t>
        <a:bodyPr/>
        <a:lstStyle/>
        <a:p>
          <a:endParaRPr lang="en-US"/>
        </a:p>
      </dgm:t>
    </dgm:pt>
  </dgm:ptLst>
  <dgm:cxnLst>
    <dgm:cxn modelId="{3754639F-FE88-4C2D-BD72-683878453366}" type="presOf" srcId="{2734B09D-F88E-4954-981A-CFCF61E9E0C7}" destId="{50879F14-9340-4A1A-9C02-1F3A4D36B5F4}" srcOrd="0" destOrd="0" presId="urn:microsoft.com/office/officeart/2005/8/layout/cycle2"/>
    <dgm:cxn modelId="{DF751822-EE4A-4514-966A-1B7F95E886D5}" type="presOf" srcId="{8DF2BE8B-9164-47E7-8E84-ABEC15B9ED13}" destId="{9ECF96D7-81E1-4C89-9E02-F4F56599738D}" srcOrd="0" destOrd="0" presId="urn:microsoft.com/office/officeart/2005/8/layout/cycle2"/>
    <dgm:cxn modelId="{A3B2AC48-1E30-4D57-B663-67E49ADDCFEF}" type="presOf" srcId="{509616ED-ABC2-46AD-9D35-FF2A61AA9EF4}" destId="{604CF2C3-DA00-422C-8748-A85847B9C393}" srcOrd="1" destOrd="0" presId="urn:microsoft.com/office/officeart/2005/8/layout/cycle2"/>
    <dgm:cxn modelId="{6782E118-28FC-4B14-95D5-1D4F54E32EAC}" type="presOf" srcId="{509616ED-ABC2-46AD-9D35-FF2A61AA9EF4}" destId="{4F66DDFA-B9BA-46A7-8EA2-FA7156848030}" srcOrd="0" destOrd="0" presId="urn:microsoft.com/office/officeart/2005/8/layout/cycle2"/>
    <dgm:cxn modelId="{0F2B2327-1D21-4F35-AB42-0C5CC87602D7}" type="presOf" srcId="{F78F70FE-88E7-48CC-9664-B91647240DC0}" destId="{B6B1B74B-2F73-4936-BE5A-C873FBC55A32}" srcOrd="1" destOrd="0" presId="urn:microsoft.com/office/officeart/2005/8/layout/cycle2"/>
    <dgm:cxn modelId="{1761D9DC-07FC-4A96-BF25-236D23EE321E}" srcId="{8DF2BE8B-9164-47E7-8E84-ABEC15B9ED13}" destId="{E34EF7DB-867A-4657-9578-D7B9D04E20BD}" srcOrd="4" destOrd="0" parTransId="{41F62741-8BED-4457-956F-468EC41651B4}" sibTransId="{0869B5B8-4D26-4BF6-935C-DBFD2ED0B852}"/>
    <dgm:cxn modelId="{47A72181-0EA2-4A14-99FF-ECB09295402E}" type="presOf" srcId="{2FA8CCDC-6B2A-489D-B817-4179E085ECEA}" destId="{BA0FD4AF-554C-4EF7-9B0E-D091CAF4DC60}" srcOrd="0" destOrd="0" presId="urn:microsoft.com/office/officeart/2005/8/layout/cycle2"/>
    <dgm:cxn modelId="{04577E33-6D91-4CFE-98F4-E339A502403B}" type="presOf" srcId="{7322E983-6611-43ED-B772-4F9AFED30E30}" destId="{9BAEDD01-D7F2-44E3-851A-BB4347A17F35}" srcOrd="0" destOrd="0" presId="urn:microsoft.com/office/officeart/2005/8/layout/cycle2"/>
    <dgm:cxn modelId="{5E0DF7BC-741C-4D95-99DB-FEF71D0BBF4B}" type="presOf" srcId="{FAC6F3B1-2439-47F6-B22C-C59D57BB2DC4}" destId="{41912DC7-A7FE-4D51-A84A-3CD4B415ECE0}" srcOrd="0" destOrd="0" presId="urn:microsoft.com/office/officeart/2005/8/layout/cycle2"/>
    <dgm:cxn modelId="{ECDBD719-D5B5-4AA6-A706-5FFEE925F7C4}" type="presOf" srcId="{E34EF7DB-867A-4657-9578-D7B9D04E20BD}" destId="{E043CB95-7886-492A-B5CD-A6213ADBF72A}" srcOrd="0" destOrd="0" presId="urn:microsoft.com/office/officeart/2005/8/layout/cycle2"/>
    <dgm:cxn modelId="{DE06A710-D51B-43CE-BC81-9BB10FBBEB39}" srcId="{8DF2BE8B-9164-47E7-8E84-ABEC15B9ED13}" destId="{2734B09D-F88E-4954-981A-CFCF61E9E0C7}" srcOrd="3" destOrd="0" parTransId="{608D6163-C181-4F1B-A923-B0FD4E56344B}" sibTransId="{509616ED-ABC2-46AD-9D35-FF2A61AA9EF4}"/>
    <dgm:cxn modelId="{09807B56-4CA5-47FE-A486-FEF41D94B07F}" type="presOf" srcId="{FAC6F3B1-2439-47F6-B22C-C59D57BB2DC4}" destId="{775A223D-220B-4649-AE42-0CD62AEA6E8A}" srcOrd="1" destOrd="0" presId="urn:microsoft.com/office/officeart/2005/8/layout/cycle2"/>
    <dgm:cxn modelId="{D532812D-867A-424D-9FF8-C27E8467B897}" type="presOf" srcId="{E2CD10A4-1AC1-43FA-AF6F-E4F212083A7F}" destId="{1FB67A79-C9AD-4600-9767-C2952291E320}" srcOrd="0" destOrd="0" presId="urn:microsoft.com/office/officeart/2005/8/layout/cycle2"/>
    <dgm:cxn modelId="{0869DF0B-C024-4E46-A87B-ABA91129C79A}" type="presOf" srcId="{F78F70FE-88E7-48CC-9664-B91647240DC0}" destId="{C664AC81-0EBE-4E13-A824-1460BF592B4B}" srcOrd="0" destOrd="0" presId="urn:microsoft.com/office/officeart/2005/8/layout/cycle2"/>
    <dgm:cxn modelId="{CBBE58F3-9D60-4C88-A281-2F09D8DA4F92}" type="presOf" srcId="{D5305C0C-365C-4FFC-882C-0E210596ABD1}" destId="{3D1A37E9-1BCD-4925-AA1B-FEBC218F7481}" srcOrd="0" destOrd="0" presId="urn:microsoft.com/office/officeart/2005/8/layout/cycle2"/>
    <dgm:cxn modelId="{1FD3E62C-158C-4C04-AC9C-7E3D504F4370}" srcId="{8DF2BE8B-9164-47E7-8E84-ABEC15B9ED13}" destId="{7322E983-6611-43ED-B772-4F9AFED30E30}" srcOrd="0" destOrd="0" parTransId="{3C9E84BD-82A1-43B1-9184-A1AE6DD7247D}" sibTransId="{FAC6F3B1-2439-47F6-B22C-C59D57BB2DC4}"/>
    <dgm:cxn modelId="{6BDD1E67-4C6D-4003-9E15-49992514D681}" type="presOf" srcId="{0869B5B8-4D26-4BF6-935C-DBFD2ED0B852}" destId="{1767AC88-D1E0-46EB-A5E7-F16B4273F727}" srcOrd="0" destOrd="0" presId="urn:microsoft.com/office/officeart/2005/8/layout/cycle2"/>
    <dgm:cxn modelId="{E699F2FA-5DF6-4848-B5FA-616FB029FE51}" srcId="{8DF2BE8B-9164-47E7-8E84-ABEC15B9ED13}" destId="{D5305C0C-365C-4FFC-882C-0E210596ABD1}" srcOrd="1" destOrd="0" parTransId="{D57B1F11-D46C-43A9-8EC1-1308146923C8}" sibTransId="{2FA8CCDC-6B2A-489D-B817-4179E085ECEA}"/>
    <dgm:cxn modelId="{A6847C1C-635A-49FB-9006-11F4336D35EC}" srcId="{8DF2BE8B-9164-47E7-8E84-ABEC15B9ED13}" destId="{E2CD10A4-1AC1-43FA-AF6F-E4F212083A7F}" srcOrd="2" destOrd="0" parTransId="{5EAE006B-12B5-40AD-9198-0C27CBF53FD8}" sibTransId="{F78F70FE-88E7-48CC-9664-B91647240DC0}"/>
    <dgm:cxn modelId="{D5D5EBA4-0834-4CC1-8A0C-9DE7F993B497}" type="presOf" srcId="{0869B5B8-4D26-4BF6-935C-DBFD2ED0B852}" destId="{B57751E0-3A15-49A7-B9F4-E30D245D99F3}" srcOrd="1" destOrd="0" presId="urn:microsoft.com/office/officeart/2005/8/layout/cycle2"/>
    <dgm:cxn modelId="{EE13697F-1504-44D5-AF18-C59D44069D91}" type="presOf" srcId="{2FA8CCDC-6B2A-489D-B817-4179E085ECEA}" destId="{DEE4A9ED-8C16-45FF-BCD5-B40883ECC723}" srcOrd="1" destOrd="0" presId="urn:microsoft.com/office/officeart/2005/8/layout/cycle2"/>
    <dgm:cxn modelId="{6880AD7F-8D16-4F93-AD63-9351CDC03761}" type="presParOf" srcId="{9ECF96D7-81E1-4C89-9E02-F4F56599738D}" destId="{9BAEDD01-D7F2-44E3-851A-BB4347A17F35}" srcOrd="0" destOrd="0" presId="urn:microsoft.com/office/officeart/2005/8/layout/cycle2"/>
    <dgm:cxn modelId="{6998B844-6D8D-4125-B1A8-F7F7D9A58253}" type="presParOf" srcId="{9ECF96D7-81E1-4C89-9E02-F4F56599738D}" destId="{41912DC7-A7FE-4D51-A84A-3CD4B415ECE0}" srcOrd="1" destOrd="0" presId="urn:microsoft.com/office/officeart/2005/8/layout/cycle2"/>
    <dgm:cxn modelId="{D369C355-363F-4CA5-8939-ED0D1C891203}" type="presParOf" srcId="{41912DC7-A7FE-4D51-A84A-3CD4B415ECE0}" destId="{775A223D-220B-4649-AE42-0CD62AEA6E8A}" srcOrd="0" destOrd="0" presId="urn:microsoft.com/office/officeart/2005/8/layout/cycle2"/>
    <dgm:cxn modelId="{927A56A7-CC75-4FC8-B58F-6692ECDA6F7B}" type="presParOf" srcId="{9ECF96D7-81E1-4C89-9E02-F4F56599738D}" destId="{3D1A37E9-1BCD-4925-AA1B-FEBC218F7481}" srcOrd="2" destOrd="0" presId="urn:microsoft.com/office/officeart/2005/8/layout/cycle2"/>
    <dgm:cxn modelId="{8D01C3CD-2ECD-46C1-AA36-D575AF42CD43}" type="presParOf" srcId="{9ECF96D7-81E1-4C89-9E02-F4F56599738D}" destId="{BA0FD4AF-554C-4EF7-9B0E-D091CAF4DC60}" srcOrd="3" destOrd="0" presId="urn:microsoft.com/office/officeart/2005/8/layout/cycle2"/>
    <dgm:cxn modelId="{E85E8C4E-F1EF-4E08-B95D-ED56E6D5C205}" type="presParOf" srcId="{BA0FD4AF-554C-4EF7-9B0E-D091CAF4DC60}" destId="{DEE4A9ED-8C16-45FF-BCD5-B40883ECC723}" srcOrd="0" destOrd="0" presId="urn:microsoft.com/office/officeart/2005/8/layout/cycle2"/>
    <dgm:cxn modelId="{3C755BD5-5096-4D60-9F32-EAA3FD429088}" type="presParOf" srcId="{9ECF96D7-81E1-4C89-9E02-F4F56599738D}" destId="{1FB67A79-C9AD-4600-9767-C2952291E320}" srcOrd="4" destOrd="0" presId="urn:microsoft.com/office/officeart/2005/8/layout/cycle2"/>
    <dgm:cxn modelId="{F40B9709-DA34-4650-9333-E07556230B76}" type="presParOf" srcId="{9ECF96D7-81E1-4C89-9E02-F4F56599738D}" destId="{C664AC81-0EBE-4E13-A824-1460BF592B4B}" srcOrd="5" destOrd="0" presId="urn:microsoft.com/office/officeart/2005/8/layout/cycle2"/>
    <dgm:cxn modelId="{9E43891B-0F69-4FC4-9BE7-09E1CDA1A4B1}" type="presParOf" srcId="{C664AC81-0EBE-4E13-A824-1460BF592B4B}" destId="{B6B1B74B-2F73-4936-BE5A-C873FBC55A32}" srcOrd="0" destOrd="0" presId="urn:microsoft.com/office/officeart/2005/8/layout/cycle2"/>
    <dgm:cxn modelId="{F421178D-EFE3-42CD-B41D-31157F146099}" type="presParOf" srcId="{9ECF96D7-81E1-4C89-9E02-F4F56599738D}" destId="{50879F14-9340-4A1A-9C02-1F3A4D36B5F4}" srcOrd="6" destOrd="0" presId="urn:microsoft.com/office/officeart/2005/8/layout/cycle2"/>
    <dgm:cxn modelId="{245ABAB6-6BC8-46CD-90EE-967DE83912BF}" type="presParOf" srcId="{9ECF96D7-81E1-4C89-9E02-F4F56599738D}" destId="{4F66DDFA-B9BA-46A7-8EA2-FA7156848030}" srcOrd="7" destOrd="0" presId="urn:microsoft.com/office/officeart/2005/8/layout/cycle2"/>
    <dgm:cxn modelId="{657A16D3-15C4-4908-AC87-D97FEE1415B9}" type="presParOf" srcId="{4F66DDFA-B9BA-46A7-8EA2-FA7156848030}" destId="{604CF2C3-DA00-422C-8748-A85847B9C393}" srcOrd="0" destOrd="0" presId="urn:microsoft.com/office/officeart/2005/8/layout/cycle2"/>
    <dgm:cxn modelId="{F528395D-DC8E-479B-A089-B513A9A8DAA4}" type="presParOf" srcId="{9ECF96D7-81E1-4C89-9E02-F4F56599738D}" destId="{E043CB95-7886-492A-B5CD-A6213ADBF72A}" srcOrd="8" destOrd="0" presId="urn:microsoft.com/office/officeart/2005/8/layout/cycle2"/>
    <dgm:cxn modelId="{26892FCF-2D9E-434E-88C7-62A6BB893BCC}" type="presParOf" srcId="{9ECF96D7-81E1-4C89-9E02-F4F56599738D}" destId="{1767AC88-D1E0-46EB-A5E7-F16B4273F727}" srcOrd="9" destOrd="0" presId="urn:microsoft.com/office/officeart/2005/8/layout/cycle2"/>
    <dgm:cxn modelId="{788A332A-B13B-4728-9CBD-BC9CDE79FAE7}" type="presParOf" srcId="{1767AC88-D1E0-46EB-A5E7-F16B4273F727}" destId="{B57751E0-3A15-49A7-B9F4-E30D245D99F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EDD01-D7F2-44E3-851A-BB4347A17F35}">
      <dsp:nvSpPr>
        <dsp:cNvPr id="0" name=""/>
        <dsp:cNvSpPr/>
      </dsp:nvSpPr>
      <dsp:spPr>
        <a:xfrm>
          <a:off x="3451373" y="143"/>
          <a:ext cx="1366242" cy="13662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RM</a:t>
          </a:r>
          <a:endParaRPr lang="en-US" sz="1700" kern="1200" dirty="0"/>
        </a:p>
      </dsp:txBody>
      <dsp:txXfrm>
        <a:off x="3651455" y="200225"/>
        <a:ext cx="966078" cy="966078"/>
      </dsp:txXfrm>
    </dsp:sp>
    <dsp:sp modelId="{41912DC7-A7FE-4D51-A84A-3CD4B415ECE0}">
      <dsp:nvSpPr>
        <dsp:cNvPr id="0" name=""/>
        <dsp:cNvSpPr/>
      </dsp:nvSpPr>
      <dsp:spPr>
        <a:xfrm rot="2160000">
          <a:off x="4774641" y="1050053"/>
          <a:ext cx="364047" cy="4611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4785070" y="1110177"/>
        <a:ext cx="254833" cy="276664"/>
      </dsp:txXfrm>
    </dsp:sp>
    <dsp:sp modelId="{3D1A37E9-1BCD-4925-AA1B-FEBC218F7481}">
      <dsp:nvSpPr>
        <dsp:cNvPr id="0" name=""/>
        <dsp:cNvSpPr/>
      </dsp:nvSpPr>
      <dsp:spPr>
        <a:xfrm>
          <a:off x="5112386" y="1206939"/>
          <a:ext cx="1366242" cy="13662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SFG</a:t>
          </a:r>
          <a:endParaRPr lang="en-US" sz="1700" kern="1200" dirty="0"/>
        </a:p>
      </dsp:txBody>
      <dsp:txXfrm>
        <a:off x="5312468" y="1407021"/>
        <a:ext cx="966078" cy="966078"/>
      </dsp:txXfrm>
    </dsp:sp>
    <dsp:sp modelId="{BA0FD4AF-554C-4EF7-9B0E-D091CAF4DC60}">
      <dsp:nvSpPr>
        <dsp:cNvPr id="0" name=""/>
        <dsp:cNvSpPr/>
      </dsp:nvSpPr>
      <dsp:spPr>
        <a:xfrm rot="6480000">
          <a:off x="5299442" y="2626027"/>
          <a:ext cx="364047" cy="4611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10800000">
        <a:off x="5370923" y="2666314"/>
        <a:ext cx="254833" cy="276664"/>
      </dsp:txXfrm>
    </dsp:sp>
    <dsp:sp modelId="{1FB67A79-C9AD-4600-9767-C2952291E320}">
      <dsp:nvSpPr>
        <dsp:cNvPr id="0" name=""/>
        <dsp:cNvSpPr/>
      </dsp:nvSpPr>
      <dsp:spPr>
        <a:xfrm>
          <a:off x="4477935" y="3159577"/>
          <a:ext cx="1366242" cy="13662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FG</a:t>
          </a:r>
          <a:endParaRPr lang="en-US" sz="1700" kern="1200" dirty="0"/>
        </a:p>
      </dsp:txBody>
      <dsp:txXfrm>
        <a:off x="4678017" y="3359659"/>
        <a:ext cx="966078" cy="966078"/>
      </dsp:txXfrm>
    </dsp:sp>
    <dsp:sp modelId="{C664AC81-0EBE-4E13-A824-1460BF592B4B}">
      <dsp:nvSpPr>
        <dsp:cNvPr id="0" name=""/>
        <dsp:cNvSpPr/>
      </dsp:nvSpPr>
      <dsp:spPr>
        <a:xfrm rot="10799752">
          <a:off x="4092946" y="3612212"/>
          <a:ext cx="272059" cy="4611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10800000">
        <a:off x="4174564" y="3704430"/>
        <a:ext cx="190441" cy="276664"/>
      </dsp:txXfrm>
    </dsp:sp>
    <dsp:sp modelId="{50879F14-9340-4A1A-9C02-1F3A4D36B5F4}">
      <dsp:nvSpPr>
        <dsp:cNvPr id="0" name=""/>
        <dsp:cNvSpPr/>
      </dsp:nvSpPr>
      <dsp:spPr>
        <a:xfrm>
          <a:off x="2381893" y="3159720"/>
          <a:ext cx="1582723" cy="13662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Receivables</a:t>
          </a:r>
          <a:endParaRPr lang="en-US" sz="1700" kern="1200" dirty="0"/>
        </a:p>
      </dsp:txBody>
      <dsp:txXfrm>
        <a:off x="2613677" y="3359802"/>
        <a:ext cx="1119155" cy="966078"/>
      </dsp:txXfrm>
    </dsp:sp>
    <dsp:sp modelId="{4F66DDFA-B9BA-46A7-8EA2-FA7156848030}">
      <dsp:nvSpPr>
        <dsp:cNvPr id="0" name=""/>
        <dsp:cNvSpPr/>
      </dsp:nvSpPr>
      <dsp:spPr>
        <a:xfrm rot="15185340">
          <a:off x="2707842" y="2649271"/>
          <a:ext cx="345247" cy="4611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10800000">
        <a:off x="2774693" y="2791040"/>
        <a:ext cx="241673" cy="276664"/>
      </dsp:txXfrm>
    </dsp:sp>
    <dsp:sp modelId="{E043CB95-7886-492A-B5CD-A6213ADBF72A}">
      <dsp:nvSpPr>
        <dsp:cNvPr id="0" name=""/>
        <dsp:cNvSpPr/>
      </dsp:nvSpPr>
      <dsp:spPr>
        <a:xfrm>
          <a:off x="1860762" y="1219200"/>
          <a:ext cx="1445019" cy="13662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 Cash</a:t>
          </a:r>
          <a:endParaRPr lang="en-US" sz="1700" kern="1200" dirty="0"/>
        </a:p>
      </dsp:txBody>
      <dsp:txXfrm>
        <a:off x="2072380" y="1419282"/>
        <a:ext cx="1021783" cy="966078"/>
      </dsp:txXfrm>
    </dsp:sp>
    <dsp:sp modelId="{1767AC88-D1E0-46EB-A5E7-F16B4273F727}">
      <dsp:nvSpPr>
        <dsp:cNvPr id="0" name=""/>
        <dsp:cNvSpPr/>
      </dsp:nvSpPr>
      <dsp:spPr>
        <a:xfrm rot="19310237">
          <a:off x="3206744" y="1060365"/>
          <a:ext cx="309049" cy="4611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3216652" y="1181230"/>
        <a:ext cx="216334" cy="27666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C8AA3D-B1FF-4732-B1F8-B9AAD7AA3295}" type="datetimeFigureOut">
              <a:rPr lang="en-US" smtClean="0"/>
              <a:pPr/>
              <a:t>5/24/2015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2518D2-BF61-45CC-8203-126165B76B45}" type="slidenum">
              <a:rPr lang="en-US" smtClean="0"/>
              <a:pPr/>
              <a:t>‹#›</a:t>
            </a:fld>
            <a:endParaRPr lang="en-US"/>
          </a:p>
        </p:txBody>
      </p:sp>
    </p:spTree>
    <p:extLst>
      <p:ext uri="{BB962C8B-B14F-4D97-AF65-F5344CB8AC3E}">
        <p14:creationId xmlns:p14="http://schemas.microsoft.com/office/powerpoint/2010/main" val="2452862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12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21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22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23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24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25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26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27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28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29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30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13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14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15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16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17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18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19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518D2-BF61-45CC-8203-126165B76B45}" type="slidenum">
              <a:rPr lang="en-US" smtClean="0"/>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5/24/2015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Working Capital Finance	</a:t>
            </a:r>
            <a:endParaRPr lang="en-US" dirty="0"/>
          </a:p>
        </p:txBody>
      </p:sp>
      <p:sp>
        <p:nvSpPr>
          <p:cNvPr id="3" name="Subtitle 2"/>
          <p:cNvSpPr>
            <a:spLocks noGrp="1"/>
          </p:cNvSpPr>
          <p:nvPr>
            <p:ph type="subTitle" idx="1"/>
          </p:nvPr>
        </p:nvSpPr>
        <p:spPr/>
        <p:txBody>
          <a:bodyPr>
            <a:normAutofit/>
          </a:bodyPr>
          <a:lstStyle/>
          <a:p>
            <a:pPr lvl="7" algn="l"/>
            <a:r>
              <a:rPr lang="en-US" dirty="0" smtClean="0">
                <a:solidFill>
                  <a:schemeClr val="tx1">
                    <a:lumMod val="75000"/>
                    <a:lumOff val="25000"/>
                  </a:schemeClr>
                </a:solidFill>
              </a:rPr>
              <a:t> By Jignesh Mehta,</a:t>
            </a:r>
          </a:p>
          <a:p>
            <a:pPr lvl="7" algn="l"/>
            <a:r>
              <a:rPr lang="en-US" dirty="0" smtClean="0">
                <a:solidFill>
                  <a:schemeClr val="tx1">
                    <a:lumMod val="75000"/>
                    <a:lumOff val="25000"/>
                  </a:schemeClr>
                </a:solidFill>
              </a:rPr>
              <a:t> B. COM, ACA &amp; LCS.</a:t>
            </a:r>
          </a:p>
          <a:p>
            <a:pPr lvl="7" algn="l"/>
            <a:r>
              <a:rPr lang="en-US" dirty="0" smtClean="0">
                <a:solidFill>
                  <a:schemeClr val="tx1">
                    <a:lumMod val="75000"/>
                    <a:lumOff val="25000"/>
                  </a:schemeClr>
                </a:solidFill>
              </a:rPr>
              <a:t> Mobile No. 9699490918</a:t>
            </a:r>
            <a:r>
              <a:rPr lang="en-US" dirty="0" smtClean="0"/>
              <a:t>.</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r>
              <a:rPr lang="en-US" dirty="0" smtClean="0"/>
              <a:t>CMA data - Do’s and Don’ts </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lvl="0" algn="just"/>
            <a:r>
              <a:rPr lang="en-GB" sz="2400" dirty="0" smtClean="0"/>
              <a:t>All Short Term / Temporary investments in money market instruments like Commercial Paper, Certificate of Deposits can be considered as Current Assets.  However, other investments like ICDs (inter Corporate Deposits), investment in listed Shares &amp; Debentures including investment in subsidiaries and associates are to be considered as Non-Current Assets.</a:t>
            </a:r>
            <a:endParaRPr lang="en-US" sz="2400" dirty="0" smtClean="0"/>
          </a:p>
          <a:p>
            <a:pPr lvl="0" algn="just"/>
            <a:r>
              <a:rPr lang="en-GB" sz="2400" dirty="0" smtClean="0"/>
              <a:t>Cash margin for Non-Fund Based limits (like LCs / Guarantees) may be treated as part of current assets for the purpose of MPBF and Current Ratio.  However, such margin held for Deferred Payment Guarantees should be considered as Non Current Assets.</a:t>
            </a:r>
            <a:endParaRPr lang="en-US" sz="2400" dirty="0" smtClean="0"/>
          </a:p>
          <a:p>
            <a:pPr lvl="0" algn="just"/>
            <a:r>
              <a:rPr lang="en-GB" sz="2400" dirty="0" smtClean="0"/>
              <a:t>Cash required for normal operations of the company only should be considered as part of current assets. Cash / fixed deposits kept with public bodies (telephone, power connection, other security deposits, etc), funds earmarked for any long term purpose, should be classified as noncurrent assets. </a:t>
            </a:r>
            <a:endParaRPr lang="en-US" sz="2400" dirty="0" smtClean="0"/>
          </a:p>
          <a:p>
            <a:pPr lvl="0" algn="just"/>
            <a:r>
              <a:rPr lang="en-GB" sz="2400" dirty="0" smtClean="0"/>
              <a:t>The borrowers are not expected to make the required contribution of 25 per cent from long-term sources in respect of export receivables. Therefore, export receivables may be included in the total current assets for arriving at the maximum permissible bank finance but the minimum stipulated net working capital may be reckoned after excluding the quantum of export receivables from the total current assets.</a:t>
            </a:r>
            <a:endParaRPr lang="en-US" sz="2400" dirty="0" smtClean="0"/>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pPr algn="l"/>
            <a:r>
              <a:rPr lang="en-US" dirty="0" smtClean="0"/>
              <a:t>CMA data - Do’s and Don’ts (contd) </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just"/>
            <a:r>
              <a:rPr lang="en-GB" sz="2400" dirty="0" smtClean="0"/>
              <a:t>If analyst doubts on the recoverability (within 1 year) of any current assets, than also it should be treated as non current assets.  Slow moving inventory / obsolete (dead inventory) should be classified as non current assets. </a:t>
            </a:r>
          </a:p>
          <a:p>
            <a:pPr lvl="0" algn="just"/>
            <a:r>
              <a:rPr lang="en-GB" sz="2400" dirty="0" smtClean="0"/>
              <a:t>Debtors </a:t>
            </a:r>
            <a:r>
              <a:rPr lang="en-GB" sz="2200" dirty="0" smtClean="0"/>
              <a:t>exceeding</a:t>
            </a:r>
            <a:r>
              <a:rPr lang="en-GB" sz="2400" dirty="0" smtClean="0"/>
              <a:t> 6 months though part of working capital cycle is conservatively treated as non current assets. </a:t>
            </a:r>
            <a:endParaRPr lang="en-US" sz="2400" dirty="0" smtClean="0"/>
          </a:p>
          <a:p>
            <a:pPr lvl="0" algn="just"/>
            <a:r>
              <a:rPr lang="en-GB" sz="2400" dirty="0" smtClean="0"/>
              <a:t>Advances/progress payments from customer should be classified as current liabilities.</a:t>
            </a:r>
          </a:p>
          <a:p>
            <a:pPr lvl="0" algn="just"/>
            <a:r>
              <a:rPr lang="en-GB" sz="2400" dirty="0" smtClean="0"/>
              <a:t> It may be added that </a:t>
            </a:r>
            <a:r>
              <a:rPr lang="en-GB" sz="2400" dirty="0" err="1" smtClean="0"/>
              <a:t>installments</a:t>
            </a:r>
            <a:r>
              <a:rPr lang="en-GB" sz="2400" dirty="0" smtClean="0"/>
              <a:t> of various term liabilities due within next one year are treated as current liabilities for calculating current ratio, but are treated as long term source and part of NWC (long term sources – long term uses) for MPBF assessment, since the same are not a part of working capital cycle.</a:t>
            </a:r>
            <a:endParaRPr lang="en-US" sz="2400" dirty="0" smtClean="0"/>
          </a:p>
          <a:p>
            <a:pPr marL="0" indent="0">
              <a:buNone/>
            </a:pPr>
            <a:endParaRPr lang="en-US" sz="2400" dirty="0" smtClean="0"/>
          </a:p>
          <a:p>
            <a:pPr marL="0" indent="0">
              <a:buFont typeface="Wingdings" pitchFamily="2" charset="2"/>
              <a:buChar char="Ø"/>
            </a:pPr>
            <a:endParaRPr lang="en-US" sz="2200" dirty="0"/>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r>
              <a:rPr lang="en-US" dirty="0" smtClean="0"/>
              <a:t>CMA data - Do’s and Don’ts (contd) </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lvl="0" algn="just"/>
            <a:r>
              <a:rPr lang="en-GB" sz="2200" dirty="0" smtClean="0"/>
              <a:t>Inter Corporate Deposits (ICDs) taken are to be treated as Current Liabilities.</a:t>
            </a:r>
            <a:endParaRPr lang="en-US" sz="2200" dirty="0" smtClean="0"/>
          </a:p>
          <a:p>
            <a:pPr lvl="0" algn="just"/>
            <a:r>
              <a:rPr lang="en-GB" sz="2200" dirty="0" smtClean="0"/>
              <a:t>Unsecured loans from promoters not to be included in both TNW as well as debt provided it is interest free and subordinated to Bank’s exposure.</a:t>
            </a:r>
            <a:endParaRPr lang="en-US" sz="2200" dirty="0" smtClean="0"/>
          </a:p>
          <a:p>
            <a:pPr lvl="0" algn="just"/>
            <a:r>
              <a:rPr lang="en-GB" sz="2200" dirty="0" smtClean="0"/>
              <a:t>In case of other statutory dues, dividends, etc., estimated amount payable within one year should be shown as current liabilities.</a:t>
            </a:r>
            <a:endParaRPr lang="en-US" sz="2200" dirty="0" smtClean="0"/>
          </a:p>
          <a:p>
            <a:pPr lvl="0" algn="just"/>
            <a:r>
              <a:rPr lang="en-GB" sz="2200" dirty="0" smtClean="0"/>
              <a:t>Bill purchased / Bills discounted which is shown as contingent liability in B/S to be added in Bank borrowing. Similar amount to be added in (domestic and / or exports) receivables as applicable. This will give the true picture of leverage and receivable holding levels. </a:t>
            </a:r>
            <a:endParaRPr lang="en-US" sz="2200" dirty="0" smtClean="0"/>
          </a:p>
          <a:p>
            <a:pPr lvl="0" algn="just"/>
            <a:r>
              <a:rPr lang="en-GB" sz="2200" dirty="0" smtClean="0"/>
              <a:t>Intangible assets like goodwill, deferred tax assets, etc should be invariably shown as intangible assets. </a:t>
            </a:r>
            <a:endParaRPr lang="en-US" sz="2200" dirty="0" smtClean="0"/>
          </a:p>
          <a:p>
            <a:pPr marL="0" indent="0">
              <a:buFont typeface="Wingdings" pitchFamily="2" charset="2"/>
              <a:buChar char="Ø"/>
            </a:pPr>
            <a:endParaRPr lang="en-US" sz="2200" dirty="0"/>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Assessment of working capital requirements</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Font typeface="Wingdings" pitchFamily="2" charset="2"/>
              <a:buChar char="Ø"/>
            </a:pPr>
            <a:r>
              <a:rPr lang="en-US" sz="2200" dirty="0" smtClean="0"/>
              <a:t> </a:t>
            </a:r>
            <a:r>
              <a:rPr lang="en-US" altLang="en-US" sz="2200" dirty="0" smtClean="0">
                <a:solidFill>
                  <a:srgbClr val="000000"/>
                </a:solidFill>
              </a:rPr>
              <a:t>RBI setup a committee under the chairmanship of Shri P.L. Tandon in July 1974.</a:t>
            </a:r>
          </a:p>
          <a:p>
            <a:pPr marL="0" indent="0" algn="just">
              <a:buNone/>
            </a:pPr>
            <a:endParaRPr lang="en-US" altLang="en-US" sz="2000" dirty="0" smtClean="0">
              <a:solidFill>
                <a:srgbClr val="000000"/>
              </a:solidFill>
              <a:latin typeface="Arial" charset="0"/>
            </a:endParaRPr>
          </a:p>
          <a:p>
            <a:pPr marL="0" indent="0" algn="just">
              <a:buFont typeface="Wingdings" pitchFamily="2" charset="2"/>
              <a:buChar char="Ø"/>
            </a:pPr>
            <a:r>
              <a:rPr lang="en-US" sz="2200" dirty="0" smtClean="0"/>
              <a:t>RBI in April 1997 has decided to withdraw the prescription in regard to assessment of working capital needs based on the concept of MPBF enunciated by Tandon Study Group.</a:t>
            </a:r>
          </a:p>
          <a:p>
            <a:pPr marL="0" indent="0" algn="just">
              <a:buNone/>
            </a:pPr>
            <a:endParaRPr lang="en-US" sz="2200" dirty="0" smtClean="0"/>
          </a:p>
          <a:p>
            <a:pPr marL="0" indent="0" algn="just">
              <a:buFont typeface="Wingdings" pitchFamily="2" charset="2"/>
              <a:buChar char="Ø"/>
            </a:pPr>
            <a:r>
              <a:rPr lang="en-US" sz="2200" dirty="0" smtClean="0"/>
              <a:t> Now, the banks can follow MPBF Method, Turnover Method, Assessed Bank Finance Method, Cash Budget Method or any other method approved by the boards for assessment of working capital requirements.</a:t>
            </a:r>
          </a:p>
          <a:p>
            <a:pPr marL="0" indent="0">
              <a:buFont typeface="Wingdings" pitchFamily="2" charset="2"/>
              <a:buChar char="Ø"/>
            </a:pPr>
            <a:endParaRPr lang="en-US" sz="2200" dirty="0" smtClean="0"/>
          </a:p>
          <a:p>
            <a:pPr marL="0" indent="0">
              <a:buFont typeface="Wingdings" pitchFamily="2" charset="2"/>
              <a:buChar char="Ø"/>
            </a:pPr>
            <a:endParaRPr lang="en-US" sz="2200" dirty="0" smtClean="0"/>
          </a:p>
          <a:p>
            <a:pPr marL="0" indent="0">
              <a:buFont typeface="Wingdings" pitchFamily="2" charset="2"/>
              <a:buChar char="Ø"/>
            </a:pPr>
            <a:endParaRPr lang="en-US" sz="2200" dirty="0"/>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Methods for assessment of WC requirements</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Font typeface="Wingdings" pitchFamily="2" charset="2"/>
              <a:buChar char="Ø"/>
            </a:pPr>
            <a:r>
              <a:rPr lang="en-US" altLang="en-US" sz="2000" dirty="0" smtClean="0">
                <a:solidFill>
                  <a:srgbClr val="000000"/>
                </a:solidFill>
                <a:latin typeface="Arial" charset="0"/>
              </a:rPr>
              <a:t> The various methods for assessment of WC req are as under:-</a:t>
            </a:r>
          </a:p>
          <a:p>
            <a:pPr marL="0" indent="0" algn="just">
              <a:buFont typeface="Wingdings" pitchFamily="2" charset="2"/>
              <a:buChar char="Ø"/>
            </a:pPr>
            <a:endParaRPr lang="en-US" altLang="en-US" sz="2000" dirty="0" smtClean="0">
              <a:solidFill>
                <a:srgbClr val="000000"/>
              </a:solidFill>
              <a:latin typeface="Arial" charset="0"/>
            </a:endParaRPr>
          </a:p>
          <a:p>
            <a:pPr marL="0" indent="0" algn="just">
              <a:buFont typeface="Wingdings" pitchFamily="2" charset="2"/>
              <a:buChar char="v"/>
            </a:pPr>
            <a:r>
              <a:rPr lang="en-US" altLang="en-US" sz="2000" dirty="0" smtClean="0">
                <a:solidFill>
                  <a:srgbClr val="000000"/>
                </a:solidFill>
                <a:latin typeface="Arial" charset="0"/>
              </a:rPr>
              <a:t>Turnover Method (</a:t>
            </a:r>
            <a:r>
              <a:rPr lang="en-GB" sz="2000" dirty="0" smtClean="0"/>
              <a:t>P R Nayak Committee recommendation) </a:t>
            </a:r>
            <a:r>
              <a:rPr lang="en-US" altLang="en-US" sz="2000" dirty="0" smtClean="0">
                <a:solidFill>
                  <a:srgbClr val="000000"/>
                </a:solidFill>
                <a:latin typeface="Arial" charset="0"/>
              </a:rPr>
              <a:t>:- </a:t>
            </a:r>
            <a:r>
              <a:rPr lang="en-GB" sz="2000" dirty="0" smtClean="0"/>
              <a:t>This method has been introduced in 1993 by RBI with a view to improve overall credit flow to the SSI sector. </a:t>
            </a:r>
            <a:endParaRPr lang="en-US" sz="2000" dirty="0" smtClean="0"/>
          </a:p>
          <a:p>
            <a:pPr marL="0" indent="0" algn="just">
              <a:buNone/>
            </a:pPr>
            <a:r>
              <a:rPr lang="en-US" altLang="en-US" sz="2000" u="sng" dirty="0" smtClean="0"/>
              <a:t>Applicability:-</a:t>
            </a:r>
          </a:p>
          <a:p>
            <a:pPr marL="0" indent="0" algn="just">
              <a:buNone/>
            </a:pPr>
            <a:endParaRPr lang="en-US" altLang="en-US" sz="2000" u="sng" dirty="0" smtClean="0">
              <a:solidFill>
                <a:srgbClr val="000000"/>
              </a:solidFill>
              <a:latin typeface="Arial" charset="0"/>
            </a:endParaRPr>
          </a:p>
          <a:p>
            <a:pPr marL="0" indent="0" algn="just">
              <a:buNone/>
            </a:pPr>
            <a:endParaRPr lang="en-US" altLang="en-US" sz="2000" u="sng" dirty="0" smtClean="0">
              <a:solidFill>
                <a:srgbClr val="000000"/>
              </a:solidFill>
              <a:latin typeface="Arial" charset="0"/>
            </a:endParaRPr>
          </a:p>
          <a:p>
            <a:pPr marL="0" indent="0" algn="just">
              <a:buNone/>
            </a:pPr>
            <a:endParaRPr lang="en-US" altLang="en-US" sz="2000" u="sng" dirty="0" smtClean="0">
              <a:solidFill>
                <a:srgbClr val="000000"/>
              </a:solidFill>
              <a:latin typeface="Arial" charset="0"/>
            </a:endParaRPr>
          </a:p>
          <a:p>
            <a:pPr marL="0" indent="0" algn="just">
              <a:buNone/>
            </a:pPr>
            <a:endParaRPr lang="en-US" altLang="en-US" sz="2000" u="sng" dirty="0" smtClean="0">
              <a:solidFill>
                <a:srgbClr val="000000"/>
              </a:solidFill>
              <a:latin typeface="Arial" charset="0"/>
            </a:endParaRPr>
          </a:p>
          <a:p>
            <a:pPr marL="0" indent="0" algn="just">
              <a:buNone/>
            </a:pPr>
            <a:r>
              <a:rPr lang="en-GB" sz="2000" dirty="0" smtClean="0"/>
              <a:t>Normally 25% of the estimated gross sales turnover value shall be computed as working capital requirements, of which 20% shall be provided by the bank and the balance 5% by way of promoter contribution towards margin money. Under this method current ratio would be min. 1.25 times.</a:t>
            </a:r>
            <a:endParaRPr lang="en-US" sz="2000" dirty="0" smtClean="0"/>
          </a:p>
          <a:p>
            <a:pPr marL="0" indent="0" algn="just">
              <a:buNone/>
            </a:pPr>
            <a:endParaRPr lang="en-US" altLang="en-US" sz="2000" u="sng" dirty="0" smtClean="0">
              <a:solidFill>
                <a:srgbClr val="000000"/>
              </a:solidFill>
              <a:latin typeface="Arial" charset="0"/>
            </a:endParaRPr>
          </a:p>
          <a:p>
            <a:pPr marL="0" indent="0" algn="just">
              <a:buNone/>
            </a:pPr>
            <a:endParaRPr lang="en-US" altLang="en-US" sz="2000" dirty="0" smtClean="0">
              <a:solidFill>
                <a:srgbClr val="000000"/>
              </a:solidFill>
              <a:latin typeface="Arial" charset="0"/>
            </a:endParaRPr>
          </a:p>
        </p:txBody>
      </p:sp>
      <p:graphicFrame>
        <p:nvGraphicFramePr>
          <p:cNvPr id="5" name="Table 4"/>
          <p:cNvGraphicFramePr>
            <a:graphicFrameLocks noGrp="1"/>
          </p:cNvGraphicFramePr>
          <p:nvPr/>
        </p:nvGraphicFramePr>
        <p:xfrm>
          <a:off x="609600" y="3860800"/>
          <a:ext cx="7848600" cy="1005840"/>
        </p:xfrm>
        <a:graphic>
          <a:graphicData uri="http://schemas.openxmlformats.org/drawingml/2006/table">
            <a:tbl>
              <a:tblPr firstRow="1" bandRow="1">
                <a:tableStyleId>{5C22544A-7EE6-4342-B048-85BDC9FD1C3A}</a:tableStyleId>
              </a:tblPr>
              <a:tblGrid>
                <a:gridCol w="1881188"/>
                <a:gridCol w="2132013"/>
                <a:gridCol w="3835399"/>
              </a:tblGrid>
              <a:tr h="0">
                <a:tc>
                  <a:txBody>
                    <a:bodyPr/>
                    <a:lstStyle/>
                    <a:p>
                      <a:pPr marL="0" marR="0" algn="just">
                        <a:lnSpc>
                          <a:spcPct val="150000"/>
                        </a:lnSpc>
                        <a:spcBef>
                          <a:spcPts val="0"/>
                        </a:spcBef>
                        <a:spcAft>
                          <a:spcPts val="0"/>
                        </a:spcAft>
                      </a:pPr>
                      <a:r>
                        <a:rPr lang="en-GB" sz="1100" dirty="0" smtClean="0">
                          <a:latin typeface="Tahoma"/>
                          <a:ea typeface="Times New Roman"/>
                        </a:rPr>
                        <a:t>Particulars</a:t>
                      </a:r>
                      <a:endParaRPr lang="en-US" sz="1200" dirty="0">
                        <a:latin typeface="Times New Roman"/>
                        <a:ea typeface="Times New Roman"/>
                      </a:endParaRPr>
                    </a:p>
                  </a:txBody>
                  <a:tcPr marL="68580" marR="68580" marT="0" marB="0"/>
                </a:tc>
                <a:tc>
                  <a:txBody>
                    <a:bodyPr/>
                    <a:lstStyle/>
                    <a:p>
                      <a:pPr marL="0" marR="0" algn="just">
                        <a:lnSpc>
                          <a:spcPct val="150000"/>
                        </a:lnSpc>
                        <a:spcBef>
                          <a:spcPts val="0"/>
                        </a:spcBef>
                        <a:spcAft>
                          <a:spcPts val="0"/>
                        </a:spcAft>
                      </a:pPr>
                      <a:r>
                        <a:rPr lang="en-GB" sz="1100" dirty="0">
                          <a:latin typeface="Tahoma"/>
                          <a:ea typeface="Times New Roman"/>
                        </a:rPr>
                        <a:t>Working capital limit upto</a:t>
                      </a:r>
                      <a:endParaRPr lang="en-US" sz="1200" dirty="0">
                        <a:latin typeface="Times New Roman"/>
                        <a:ea typeface="Times New Roman"/>
                      </a:endParaRPr>
                    </a:p>
                  </a:txBody>
                  <a:tcPr marL="68580" marR="68580" marT="0" marB="0"/>
                </a:tc>
                <a:tc>
                  <a:txBody>
                    <a:bodyPr/>
                    <a:lstStyle/>
                    <a:p>
                      <a:pPr marL="0" marR="0" algn="just">
                        <a:lnSpc>
                          <a:spcPct val="150000"/>
                        </a:lnSpc>
                        <a:spcBef>
                          <a:spcPts val="0"/>
                        </a:spcBef>
                        <a:spcAft>
                          <a:spcPts val="0"/>
                        </a:spcAft>
                      </a:pPr>
                      <a:r>
                        <a:rPr lang="en-GB" sz="1100" dirty="0">
                          <a:latin typeface="Tahoma"/>
                          <a:ea typeface="Times New Roman"/>
                        </a:rPr>
                        <a:t>Applicable to</a:t>
                      </a:r>
                      <a:endParaRPr lang="en-US" sz="1200" dirty="0">
                        <a:latin typeface="Times New Roman"/>
                        <a:ea typeface="Times New Roman"/>
                      </a:endParaRPr>
                    </a:p>
                  </a:txBody>
                  <a:tcPr marL="68580" marR="68580" marT="0" marB="0"/>
                </a:tc>
              </a:tr>
              <a:tr h="0">
                <a:tc>
                  <a:txBody>
                    <a:bodyPr/>
                    <a:lstStyle/>
                    <a:p>
                      <a:pPr marL="0" marR="0" algn="just">
                        <a:lnSpc>
                          <a:spcPct val="150000"/>
                        </a:lnSpc>
                        <a:spcBef>
                          <a:spcPts val="0"/>
                        </a:spcBef>
                        <a:spcAft>
                          <a:spcPts val="0"/>
                        </a:spcAft>
                      </a:pPr>
                      <a:r>
                        <a:rPr lang="en-GB" sz="1100" dirty="0">
                          <a:latin typeface="Tahoma"/>
                          <a:ea typeface="Times New Roman"/>
                        </a:rPr>
                        <a:t>MSEs</a:t>
                      </a:r>
                      <a:endParaRPr lang="en-US" sz="1200" dirty="0">
                        <a:latin typeface="Times New Roman"/>
                        <a:ea typeface="Times New Roman"/>
                      </a:endParaRPr>
                    </a:p>
                  </a:txBody>
                  <a:tcPr marL="68580" marR="68580" marT="0" marB="0"/>
                </a:tc>
                <a:tc>
                  <a:txBody>
                    <a:bodyPr/>
                    <a:lstStyle/>
                    <a:p>
                      <a:pPr marL="0" marR="0" algn="just">
                        <a:lnSpc>
                          <a:spcPct val="150000"/>
                        </a:lnSpc>
                        <a:spcBef>
                          <a:spcPts val="0"/>
                        </a:spcBef>
                        <a:spcAft>
                          <a:spcPts val="0"/>
                        </a:spcAft>
                      </a:pPr>
                      <a:r>
                        <a:rPr lang="en-GB" sz="1100">
                          <a:latin typeface="Tahoma"/>
                          <a:ea typeface="Times New Roman"/>
                        </a:rPr>
                        <a:t>Upto 5 crs</a:t>
                      </a:r>
                      <a:endParaRPr lang="en-US" sz="1200">
                        <a:latin typeface="Times New Roman"/>
                        <a:ea typeface="Times New Roman"/>
                      </a:endParaRPr>
                    </a:p>
                  </a:txBody>
                  <a:tcPr marL="68580" marR="68580" marT="0" marB="0"/>
                </a:tc>
                <a:tc>
                  <a:txBody>
                    <a:bodyPr/>
                    <a:lstStyle/>
                    <a:p>
                      <a:pPr marL="0" marR="0" algn="just">
                        <a:lnSpc>
                          <a:spcPct val="150000"/>
                        </a:lnSpc>
                        <a:spcBef>
                          <a:spcPts val="0"/>
                        </a:spcBef>
                        <a:spcAft>
                          <a:spcPts val="0"/>
                        </a:spcAft>
                      </a:pPr>
                      <a:r>
                        <a:rPr lang="en-GB" sz="1100">
                          <a:latin typeface="Tahoma"/>
                          <a:ea typeface="Times New Roman"/>
                        </a:rPr>
                        <a:t>Manufacturing sector &amp; services sector </a:t>
                      </a:r>
                      <a:endParaRPr lang="en-US" sz="1200">
                        <a:latin typeface="Times New Roman"/>
                        <a:ea typeface="Times New Roman"/>
                      </a:endParaRPr>
                    </a:p>
                  </a:txBody>
                  <a:tcPr marL="68580" marR="68580" marT="0" marB="0"/>
                </a:tc>
              </a:tr>
              <a:tr h="0">
                <a:tc>
                  <a:txBody>
                    <a:bodyPr/>
                    <a:lstStyle/>
                    <a:p>
                      <a:pPr marL="0" marR="0" algn="just">
                        <a:lnSpc>
                          <a:spcPct val="150000"/>
                        </a:lnSpc>
                        <a:spcBef>
                          <a:spcPts val="0"/>
                        </a:spcBef>
                        <a:spcAft>
                          <a:spcPts val="0"/>
                        </a:spcAft>
                      </a:pPr>
                      <a:r>
                        <a:rPr lang="en-GB" sz="1100" dirty="0">
                          <a:latin typeface="Tahoma"/>
                          <a:ea typeface="Times New Roman"/>
                        </a:rPr>
                        <a:t>Non MSEs</a:t>
                      </a:r>
                      <a:endParaRPr lang="en-US" sz="1200" dirty="0">
                        <a:latin typeface="Times New Roman"/>
                        <a:ea typeface="Times New Roman"/>
                      </a:endParaRPr>
                    </a:p>
                  </a:txBody>
                  <a:tcPr marL="68580" marR="68580" marT="0" marB="0"/>
                </a:tc>
                <a:tc>
                  <a:txBody>
                    <a:bodyPr/>
                    <a:lstStyle/>
                    <a:p>
                      <a:pPr marL="0" marR="0" algn="just">
                        <a:lnSpc>
                          <a:spcPct val="150000"/>
                        </a:lnSpc>
                        <a:spcBef>
                          <a:spcPts val="0"/>
                        </a:spcBef>
                        <a:spcAft>
                          <a:spcPts val="0"/>
                        </a:spcAft>
                      </a:pPr>
                      <a:r>
                        <a:rPr lang="en-GB" sz="1100">
                          <a:latin typeface="Tahoma"/>
                          <a:ea typeface="Times New Roman"/>
                        </a:rPr>
                        <a:t>Upto 2 crs</a:t>
                      </a:r>
                      <a:endParaRPr lang="en-US" sz="1200">
                        <a:latin typeface="Times New Roman"/>
                        <a:ea typeface="Times New Roman"/>
                      </a:endParaRPr>
                    </a:p>
                  </a:txBody>
                  <a:tcPr marL="68580" marR="68580" marT="0" marB="0"/>
                </a:tc>
                <a:tc>
                  <a:txBody>
                    <a:bodyPr/>
                    <a:lstStyle/>
                    <a:p>
                      <a:pPr marL="0" marR="0" algn="just">
                        <a:lnSpc>
                          <a:spcPct val="150000"/>
                        </a:lnSpc>
                        <a:spcBef>
                          <a:spcPts val="0"/>
                        </a:spcBef>
                        <a:spcAft>
                          <a:spcPts val="0"/>
                        </a:spcAft>
                      </a:pPr>
                      <a:r>
                        <a:rPr lang="en-GB" sz="1100" dirty="0">
                          <a:latin typeface="Tahoma"/>
                          <a:ea typeface="Times New Roman"/>
                        </a:rPr>
                        <a:t>Traders, Merchants, exporters etc. </a:t>
                      </a:r>
                      <a:r>
                        <a:rPr lang="en-GB" sz="1100" dirty="0" smtClean="0">
                          <a:latin typeface="Tahoma"/>
                          <a:ea typeface="Times New Roman"/>
                        </a:rPr>
                        <a:t> who</a:t>
                      </a:r>
                      <a:r>
                        <a:rPr lang="en-GB" sz="1100" baseline="0" dirty="0" smtClean="0">
                          <a:latin typeface="Tahoma"/>
                          <a:ea typeface="Times New Roman"/>
                        </a:rPr>
                        <a:t> do not have fixed operating cycle.</a:t>
                      </a:r>
                      <a:endParaRPr lang="en-US" sz="1200" dirty="0">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Methods for assessment of WC requirements (contd)</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None/>
            </a:pPr>
            <a:endParaRPr lang="en-US" altLang="en-US" sz="2000" dirty="0" smtClean="0">
              <a:solidFill>
                <a:srgbClr val="000000"/>
              </a:solidFill>
              <a:latin typeface="Arial" charset="0"/>
            </a:endParaRPr>
          </a:p>
          <a:p>
            <a:pPr marL="0" indent="0" algn="just">
              <a:buFont typeface="Wingdings" pitchFamily="2" charset="2"/>
              <a:buChar char="v"/>
            </a:pPr>
            <a:r>
              <a:rPr lang="en-US" altLang="en-US" sz="2000" dirty="0" smtClean="0">
                <a:solidFill>
                  <a:srgbClr val="000000"/>
                </a:solidFill>
                <a:latin typeface="Arial" charset="0"/>
              </a:rPr>
              <a:t> </a:t>
            </a:r>
            <a:r>
              <a:rPr lang="en-US" altLang="en-US" sz="2000" dirty="0" smtClean="0">
                <a:solidFill>
                  <a:srgbClr val="000000"/>
                </a:solidFill>
              </a:rPr>
              <a:t>Cash Budget Method</a:t>
            </a:r>
            <a:r>
              <a:rPr lang="en-US" altLang="en-US" sz="2000" dirty="0" smtClean="0">
                <a:solidFill>
                  <a:srgbClr val="000000"/>
                </a:solidFill>
                <a:latin typeface="Arial" charset="0"/>
              </a:rPr>
              <a:t>:- </a:t>
            </a:r>
            <a:r>
              <a:rPr lang="en-GB" sz="2000" dirty="0" smtClean="0"/>
              <a:t>In the case of specific industries / seasonal activities such as software export, construction activity, tea and sugar, normally, the system of assessment based on the cash budget may be adopted.</a:t>
            </a:r>
            <a:r>
              <a:rPr lang="en-US" altLang="en-US" sz="2000" dirty="0" smtClean="0">
                <a:solidFill>
                  <a:srgbClr val="000000"/>
                </a:solidFill>
                <a:latin typeface="Arial" charset="0"/>
              </a:rPr>
              <a:t>  </a:t>
            </a:r>
            <a:r>
              <a:rPr lang="en-US" altLang="en-US" sz="2000" dirty="0" smtClean="0">
                <a:solidFill>
                  <a:srgbClr val="000000"/>
                </a:solidFill>
              </a:rPr>
              <a:t>For Format - Refer pg no. 20 of working Capital Manual</a:t>
            </a:r>
            <a:r>
              <a:rPr lang="en-US" altLang="en-US" sz="2000" dirty="0" smtClean="0">
                <a:solidFill>
                  <a:srgbClr val="000000"/>
                </a:solidFill>
                <a:latin typeface="Arial" charset="0"/>
              </a:rPr>
              <a:t>.</a:t>
            </a:r>
          </a:p>
          <a:p>
            <a:pPr marL="0" indent="0" algn="just">
              <a:buNone/>
            </a:pPr>
            <a:endParaRPr lang="en-US" altLang="en-US" sz="2000" dirty="0" smtClean="0">
              <a:solidFill>
                <a:srgbClr val="000000"/>
              </a:solidFill>
              <a:latin typeface="Arial" charset="0"/>
            </a:endParaRPr>
          </a:p>
          <a:p>
            <a:pPr marL="0" indent="0" algn="just">
              <a:buFont typeface="Wingdings" pitchFamily="2" charset="2"/>
              <a:buChar char="v"/>
            </a:pPr>
            <a:r>
              <a:rPr lang="en-US" altLang="en-US" sz="2000" dirty="0" smtClean="0">
                <a:solidFill>
                  <a:srgbClr val="000000"/>
                </a:solidFill>
                <a:latin typeface="Arial" charset="0"/>
              </a:rPr>
              <a:t> MPBF Method:- </a:t>
            </a:r>
          </a:p>
          <a:p>
            <a:pPr algn="just"/>
            <a:r>
              <a:rPr lang="en-GB" sz="2000" b="1" u="sng" dirty="0" smtClean="0"/>
              <a:t>Working Capital Gap</a:t>
            </a:r>
            <a:endParaRPr lang="en-US" sz="2000" dirty="0" smtClean="0"/>
          </a:p>
          <a:p>
            <a:pPr algn="just">
              <a:buNone/>
            </a:pPr>
            <a:r>
              <a:rPr lang="en-GB" sz="2000" dirty="0" smtClean="0"/>
              <a:t>	This represents excess of current assets over current liabilities excluding bank borrowings.  A part of the Current Assets are financed by Current Liabilities (other than bank borrowings). </a:t>
            </a:r>
          </a:p>
          <a:p>
            <a:pPr algn="just"/>
            <a:r>
              <a:rPr lang="en-GB" sz="2000" b="1" u="sng" dirty="0" smtClean="0"/>
              <a:t>Net Working Capital</a:t>
            </a:r>
            <a:endParaRPr lang="en-US" sz="2000" dirty="0" smtClean="0"/>
          </a:p>
          <a:p>
            <a:pPr algn="just">
              <a:buNone/>
            </a:pPr>
            <a:r>
              <a:rPr lang="en-GB" sz="2000" dirty="0" smtClean="0"/>
              <a:t>	NWC indicates the margin or long term sources provided by the borrower for financing a part of the current assets. Rest part of current assets gets funded by current liabilities (including Bank Borrowings). </a:t>
            </a:r>
            <a:endParaRPr lang="en-US" altLang="en-US" sz="2000" dirty="0" smtClean="0">
              <a:solidFill>
                <a:srgbClr val="000000"/>
              </a:solidFill>
              <a:latin typeface="Arial" charset="0"/>
            </a:endParaRPr>
          </a:p>
          <a:p>
            <a:pPr marL="0" indent="0" algn="just">
              <a:buNone/>
            </a:pPr>
            <a:endParaRPr lang="en-US" altLang="en-US" sz="2000" dirty="0" smtClean="0">
              <a:solidFill>
                <a:srgbClr val="000000"/>
              </a:solidFill>
              <a:latin typeface="Arial" charset="0"/>
            </a:endParaRPr>
          </a:p>
          <a:p>
            <a:pPr marL="0" indent="0" algn="just">
              <a:buNone/>
            </a:pPr>
            <a:endParaRPr lang="en-US" altLang="en-US" sz="2000" dirty="0" smtClean="0">
              <a:solidFill>
                <a:srgbClr val="000000"/>
              </a:solidFill>
              <a:latin typeface="Arial" charset="0"/>
            </a:endParaRPr>
          </a:p>
          <a:p>
            <a:pPr marL="0" indent="0" algn="just">
              <a:buFont typeface="Wingdings" pitchFamily="2" charset="2"/>
              <a:buChar char="v"/>
            </a:pPr>
            <a:endParaRPr lang="en-US" altLang="en-US" sz="2000" u="sng" dirty="0" smtClean="0">
              <a:solidFill>
                <a:srgbClr val="000000"/>
              </a:solidFill>
              <a:latin typeface="Arial" charset="0"/>
            </a:endParaRPr>
          </a:p>
          <a:p>
            <a:pPr marL="0" indent="0" algn="just">
              <a:buNone/>
            </a:pPr>
            <a:endParaRPr lang="en-US" altLang="en-US" sz="2000" dirty="0" smtClean="0">
              <a:solidFill>
                <a:srgbClr val="000000"/>
              </a:solidFill>
              <a:latin typeface="Arial" charset="0"/>
            </a:endParaRPr>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Methods for assessment of WC requirements (contd)</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None/>
            </a:pPr>
            <a:endParaRPr lang="en-US" altLang="en-US" sz="2000" dirty="0" smtClean="0">
              <a:solidFill>
                <a:srgbClr val="000000"/>
              </a:solidFill>
            </a:endParaRPr>
          </a:p>
          <a:p>
            <a:pPr marL="0" indent="0" algn="just">
              <a:buFont typeface="Wingdings" pitchFamily="2" charset="2"/>
              <a:buChar char="v"/>
            </a:pPr>
            <a:r>
              <a:rPr lang="en-US" altLang="en-US" sz="2000" dirty="0" smtClean="0">
                <a:solidFill>
                  <a:srgbClr val="000000"/>
                </a:solidFill>
              </a:rPr>
              <a:t>Tandon committee recommendations for MPBF calculation:-</a:t>
            </a:r>
          </a:p>
          <a:p>
            <a:pPr>
              <a:lnSpc>
                <a:spcPct val="90000"/>
              </a:lnSpc>
              <a:buNone/>
            </a:pPr>
            <a:r>
              <a:rPr lang="en-US" altLang="en-US" sz="2000" u="sng" dirty="0" smtClean="0">
                <a:solidFill>
                  <a:srgbClr val="000000"/>
                </a:solidFill>
              </a:rPr>
              <a:t>Three methods for determining MPBF</a:t>
            </a:r>
          </a:p>
          <a:p>
            <a:pPr>
              <a:lnSpc>
                <a:spcPct val="90000"/>
              </a:lnSpc>
            </a:pPr>
            <a:r>
              <a:rPr lang="en-US" altLang="en-US" sz="2000" dirty="0" smtClean="0">
                <a:solidFill>
                  <a:srgbClr val="000000"/>
                </a:solidFill>
              </a:rPr>
              <a:t>Method 1: MPBF=0.75(CA-CL)</a:t>
            </a:r>
          </a:p>
          <a:p>
            <a:pPr>
              <a:lnSpc>
                <a:spcPct val="90000"/>
              </a:lnSpc>
            </a:pPr>
            <a:r>
              <a:rPr lang="en-US" altLang="en-US" sz="2000" b="1" i="1" dirty="0" smtClean="0">
                <a:solidFill>
                  <a:srgbClr val="000000"/>
                </a:solidFill>
              </a:rPr>
              <a:t>Method 2: MPBF=0.75(CA)-CL (mostly used)</a:t>
            </a:r>
          </a:p>
          <a:p>
            <a:pPr>
              <a:lnSpc>
                <a:spcPct val="90000"/>
              </a:lnSpc>
            </a:pPr>
            <a:r>
              <a:rPr lang="en-US" altLang="en-US" sz="2000" dirty="0" smtClean="0">
                <a:solidFill>
                  <a:srgbClr val="000000"/>
                </a:solidFill>
              </a:rPr>
              <a:t>Method 3: MPBF=0.75(CA-CCA)-CL, where CA- current asset, CL- current liabilities, CCA- core current assets (permanent component of working capital).  </a:t>
            </a:r>
          </a:p>
          <a:p>
            <a:pPr>
              <a:lnSpc>
                <a:spcPct val="90000"/>
              </a:lnSpc>
              <a:buNone/>
            </a:pPr>
            <a:r>
              <a:rPr lang="en-US" altLang="en-US" sz="2000" u="sng" dirty="0" smtClean="0">
                <a:solidFill>
                  <a:srgbClr val="000000"/>
                </a:solidFill>
              </a:rPr>
              <a:t>Explanation:-</a:t>
            </a:r>
          </a:p>
          <a:p>
            <a:pPr marL="0" indent="0" algn="just"/>
            <a:r>
              <a:rPr lang="en-US" altLang="en-US" sz="2000" dirty="0" smtClean="0">
                <a:solidFill>
                  <a:srgbClr val="000000"/>
                </a:solidFill>
              </a:rPr>
              <a:t>     Method 1:- Banks can finance upto 75% of WCG and balance should come from long term sources</a:t>
            </a:r>
          </a:p>
          <a:p>
            <a:pPr marL="0" indent="0" algn="just"/>
            <a:r>
              <a:rPr lang="en-US" altLang="en-US" sz="2000" dirty="0" smtClean="0">
                <a:solidFill>
                  <a:srgbClr val="000000"/>
                </a:solidFill>
              </a:rPr>
              <a:t>     Method 2:-  Borrower should provide 25% of total current assets out of long term funds. Banks will provide balance amount after deducting credit available for purchases and other current liabilities (other than bank borrowings)</a:t>
            </a:r>
          </a:p>
          <a:p>
            <a:pPr marL="0" indent="0" algn="just"/>
            <a:endParaRPr lang="en-US" altLang="en-US" sz="2000" dirty="0" smtClean="0">
              <a:solidFill>
                <a:srgbClr val="000000"/>
              </a:solidFill>
            </a:endParaRPr>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Methods for assessment of WC requirements (contd..)</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fontScale="55000" lnSpcReduction="20000"/>
          </a:bodyPr>
          <a:lstStyle/>
          <a:p>
            <a:pPr marL="0" indent="0" algn="just">
              <a:buNone/>
            </a:pPr>
            <a:endParaRPr lang="en-US" altLang="en-US" sz="2000" dirty="0" smtClean="0">
              <a:solidFill>
                <a:srgbClr val="000000"/>
              </a:solidFill>
            </a:endParaRPr>
          </a:p>
          <a:p>
            <a:pPr marL="0" indent="0" algn="just">
              <a:buFont typeface="Wingdings" pitchFamily="2" charset="2"/>
              <a:buChar char="v"/>
            </a:pPr>
            <a:r>
              <a:rPr lang="en-US" altLang="en-US" sz="3600" dirty="0" smtClean="0">
                <a:solidFill>
                  <a:srgbClr val="000000"/>
                </a:solidFill>
              </a:rPr>
              <a:t>Tandon committee recommendations for MPBF calculation:-</a:t>
            </a:r>
          </a:p>
          <a:p>
            <a:pPr>
              <a:lnSpc>
                <a:spcPct val="80000"/>
              </a:lnSpc>
              <a:buClr>
                <a:schemeClr val="tx1"/>
              </a:buClr>
              <a:buNone/>
            </a:pPr>
            <a:endParaRPr lang="en-US" altLang="en-US" sz="2000" b="1" dirty="0" smtClean="0">
              <a:solidFill>
                <a:srgbClr val="000000"/>
              </a:solidFill>
              <a:latin typeface="Arial" charset="0"/>
            </a:endParaRPr>
          </a:p>
          <a:p>
            <a:pPr>
              <a:lnSpc>
                <a:spcPct val="80000"/>
              </a:lnSpc>
              <a:buClr>
                <a:schemeClr val="tx1"/>
              </a:buClr>
              <a:buNone/>
            </a:pPr>
            <a:r>
              <a:rPr lang="en-US" altLang="en-US" sz="2000" b="1" dirty="0" smtClean="0">
                <a:solidFill>
                  <a:srgbClr val="000000"/>
                </a:solidFill>
                <a:latin typeface="Arial" charset="0"/>
              </a:rPr>
              <a:t>Current Assets Rs.(in millions)</a:t>
            </a:r>
          </a:p>
          <a:p>
            <a:pPr>
              <a:lnSpc>
                <a:spcPct val="80000"/>
              </a:lnSpc>
              <a:buClr>
                <a:schemeClr val="tx1"/>
              </a:buClr>
              <a:buNone/>
            </a:pPr>
            <a:endParaRPr lang="en-US" altLang="en-US" sz="2000" b="1" dirty="0" smtClean="0">
              <a:solidFill>
                <a:srgbClr val="000000"/>
              </a:solidFill>
              <a:latin typeface="Arial" charset="0"/>
            </a:endParaRPr>
          </a:p>
          <a:p>
            <a:pPr>
              <a:lnSpc>
                <a:spcPct val="80000"/>
              </a:lnSpc>
              <a:buClr>
                <a:schemeClr val="tx1"/>
              </a:buClr>
              <a:buNone/>
            </a:pPr>
            <a:r>
              <a:rPr lang="en-US" altLang="en-US" sz="2600" dirty="0" smtClean="0">
                <a:solidFill>
                  <a:srgbClr val="000000"/>
                </a:solidFill>
              </a:rPr>
              <a:t>Raw material 			18</a:t>
            </a:r>
          </a:p>
          <a:p>
            <a:pPr>
              <a:lnSpc>
                <a:spcPct val="80000"/>
              </a:lnSpc>
              <a:buClr>
                <a:schemeClr val="tx1"/>
              </a:buClr>
              <a:buNone/>
            </a:pPr>
            <a:r>
              <a:rPr lang="en-US" altLang="en-US" sz="2600" dirty="0" smtClean="0">
                <a:solidFill>
                  <a:srgbClr val="000000"/>
                </a:solidFill>
              </a:rPr>
              <a:t>Work in process			 5</a:t>
            </a:r>
          </a:p>
          <a:p>
            <a:pPr>
              <a:lnSpc>
                <a:spcPct val="80000"/>
              </a:lnSpc>
              <a:buClr>
                <a:schemeClr val="tx1"/>
              </a:buClr>
              <a:buNone/>
            </a:pPr>
            <a:r>
              <a:rPr lang="en-US" altLang="en-US" sz="2600" dirty="0" smtClean="0">
                <a:solidFill>
                  <a:srgbClr val="000000"/>
                </a:solidFill>
              </a:rPr>
              <a:t>Finished goods 			10</a:t>
            </a:r>
          </a:p>
          <a:p>
            <a:pPr>
              <a:lnSpc>
                <a:spcPct val="80000"/>
              </a:lnSpc>
              <a:buClr>
                <a:schemeClr val="tx1"/>
              </a:buClr>
              <a:buNone/>
            </a:pPr>
            <a:r>
              <a:rPr lang="en-US" altLang="en-US" sz="2600" dirty="0" smtClean="0">
                <a:solidFill>
                  <a:srgbClr val="000000"/>
                </a:solidFill>
              </a:rPr>
              <a:t>Receivables(including bills Discounted) 		15</a:t>
            </a:r>
          </a:p>
          <a:p>
            <a:pPr>
              <a:lnSpc>
                <a:spcPct val="80000"/>
              </a:lnSpc>
              <a:buClr>
                <a:schemeClr val="tx1"/>
              </a:buClr>
              <a:buNone/>
            </a:pPr>
            <a:r>
              <a:rPr lang="en-US" altLang="en-US" sz="2600" dirty="0" smtClean="0">
                <a:solidFill>
                  <a:srgbClr val="000000"/>
                </a:solidFill>
              </a:rPr>
              <a:t>Other current assets		 	 2</a:t>
            </a:r>
          </a:p>
          <a:p>
            <a:pPr>
              <a:lnSpc>
                <a:spcPct val="80000"/>
              </a:lnSpc>
              <a:buClr>
                <a:schemeClr val="tx1"/>
              </a:buClr>
              <a:buNone/>
            </a:pPr>
            <a:r>
              <a:rPr lang="en-US" altLang="en-US" sz="2600" dirty="0" smtClean="0">
                <a:solidFill>
                  <a:srgbClr val="000000"/>
                </a:solidFill>
              </a:rPr>
              <a:t>					—</a:t>
            </a:r>
          </a:p>
          <a:p>
            <a:pPr>
              <a:lnSpc>
                <a:spcPct val="80000"/>
              </a:lnSpc>
              <a:buClr>
                <a:schemeClr val="tx1"/>
              </a:buClr>
              <a:buNone/>
            </a:pPr>
            <a:r>
              <a:rPr lang="en-US" altLang="en-US" sz="2600" dirty="0" smtClean="0">
                <a:solidFill>
                  <a:srgbClr val="000000"/>
                </a:solidFill>
              </a:rPr>
              <a:t>					50</a:t>
            </a:r>
          </a:p>
          <a:p>
            <a:pPr>
              <a:lnSpc>
                <a:spcPct val="80000"/>
              </a:lnSpc>
              <a:buClr>
                <a:schemeClr val="tx1"/>
              </a:buClr>
              <a:buNone/>
            </a:pPr>
            <a:r>
              <a:rPr lang="en-US" altLang="en-US" sz="2600" dirty="0" smtClean="0">
                <a:solidFill>
                  <a:srgbClr val="000000"/>
                </a:solidFill>
              </a:rPr>
              <a:t>					—</a:t>
            </a:r>
          </a:p>
          <a:p>
            <a:pPr>
              <a:lnSpc>
                <a:spcPct val="80000"/>
              </a:lnSpc>
              <a:buClr>
                <a:schemeClr val="tx1"/>
              </a:buClr>
              <a:buNone/>
            </a:pPr>
            <a:r>
              <a:rPr lang="en-US" altLang="en-US" sz="2600" dirty="0" smtClean="0">
                <a:solidFill>
                  <a:srgbClr val="000000"/>
                </a:solidFill>
              </a:rPr>
              <a:t>Current Liabilities</a:t>
            </a:r>
          </a:p>
          <a:p>
            <a:pPr>
              <a:lnSpc>
                <a:spcPct val="80000"/>
              </a:lnSpc>
              <a:buClr>
                <a:schemeClr val="tx1"/>
              </a:buClr>
              <a:buNone/>
            </a:pPr>
            <a:r>
              <a:rPr lang="en-US" altLang="en-US" sz="2600" dirty="0" smtClean="0">
                <a:solidFill>
                  <a:srgbClr val="000000"/>
                </a:solidFill>
              </a:rPr>
              <a:t>Trade Creditors - 				12</a:t>
            </a:r>
          </a:p>
          <a:p>
            <a:pPr>
              <a:lnSpc>
                <a:spcPct val="80000"/>
              </a:lnSpc>
              <a:buClr>
                <a:schemeClr val="tx1"/>
              </a:buClr>
              <a:buNone/>
            </a:pPr>
            <a:r>
              <a:rPr lang="en-US" altLang="en-US" sz="2600" dirty="0" smtClean="0">
                <a:solidFill>
                  <a:srgbClr val="000000"/>
                </a:solidFill>
              </a:rPr>
              <a:t>Other current liabilities - 				 3</a:t>
            </a:r>
          </a:p>
          <a:p>
            <a:pPr>
              <a:lnSpc>
                <a:spcPct val="80000"/>
              </a:lnSpc>
              <a:buClr>
                <a:schemeClr val="tx1"/>
              </a:buClr>
              <a:buNone/>
            </a:pPr>
            <a:r>
              <a:rPr lang="en-US" altLang="en-US" sz="2600" dirty="0" smtClean="0">
                <a:solidFill>
                  <a:srgbClr val="000000"/>
                </a:solidFill>
              </a:rPr>
              <a:t>Bank borrowings (including Bills discounted)- 		25</a:t>
            </a:r>
          </a:p>
          <a:p>
            <a:pPr>
              <a:lnSpc>
                <a:spcPct val="80000"/>
              </a:lnSpc>
              <a:buClr>
                <a:schemeClr val="tx1"/>
              </a:buClr>
              <a:buNone/>
            </a:pPr>
            <a:r>
              <a:rPr lang="en-US" altLang="en-US" sz="2600" dirty="0" smtClean="0">
                <a:solidFill>
                  <a:srgbClr val="000000"/>
                </a:solidFill>
              </a:rPr>
              <a:t>						—</a:t>
            </a:r>
          </a:p>
          <a:p>
            <a:pPr>
              <a:lnSpc>
                <a:spcPct val="80000"/>
              </a:lnSpc>
              <a:buClr>
                <a:schemeClr val="tx1"/>
              </a:buClr>
              <a:buNone/>
            </a:pPr>
            <a:r>
              <a:rPr lang="en-US" altLang="en-US" sz="2600" dirty="0" smtClean="0">
                <a:solidFill>
                  <a:srgbClr val="000000"/>
                </a:solidFill>
              </a:rPr>
              <a:t>						40</a:t>
            </a:r>
          </a:p>
          <a:p>
            <a:pPr>
              <a:lnSpc>
                <a:spcPct val="80000"/>
              </a:lnSpc>
              <a:buClr>
                <a:schemeClr val="tx1"/>
              </a:buClr>
              <a:buNone/>
            </a:pPr>
            <a:r>
              <a:rPr lang="en-US" altLang="en-US" sz="2600" dirty="0" smtClean="0">
                <a:solidFill>
                  <a:srgbClr val="000000"/>
                </a:solidFill>
              </a:rPr>
              <a:t>						—</a:t>
            </a:r>
          </a:p>
          <a:p>
            <a:pPr>
              <a:lnSpc>
                <a:spcPct val="80000"/>
              </a:lnSpc>
              <a:buClr>
                <a:schemeClr val="tx1"/>
              </a:buClr>
              <a:buNone/>
            </a:pPr>
            <a:endParaRPr lang="en-US" altLang="en-US" sz="2600" dirty="0" smtClean="0">
              <a:solidFill>
                <a:srgbClr val="000000"/>
              </a:solidFill>
            </a:endParaRPr>
          </a:p>
          <a:p>
            <a:pPr>
              <a:lnSpc>
                <a:spcPct val="80000"/>
              </a:lnSpc>
              <a:buClr>
                <a:schemeClr val="tx1"/>
              </a:buClr>
              <a:buNone/>
            </a:pPr>
            <a:endParaRPr lang="en-US" altLang="en-US" sz="2400" dirty="0" smtClean="0">
              <a:solidFill>
                <a:srgbClr val="000000"/>
              </a:solidFill>
              <a:latin typeface="Arial" charset="0"/>
            </a:endParaRPr>
          </a:p>
          <a:p>
            <a:pPr>
              <a:lnSpc>
                <a:spcPct val="80000"/>
              </a:lnSpc>
              <a:buClr>
                <a:schemeClr val="tx1"/>
              </a:buClr>
              <a:buNone/>
            </a:pPr>
            <a:r>
              <a:rPr lang="en-US" altLang="en-US" dirty="0" smtClean="0">
                <a:solidFill>
                  <a:srgbClr val="000000"/>
                </a:solidFill>
                <a:latin typeface="Arial" charset="0"/>
              </a:rPr>
              <a:t>MPBF for Mercury Company Limited as per above methods are:</a:t>
            </a:r>
          </a:p>
          <a:p>
            <a:pPr>
              <a:lnSpc>
                <a:spcPct val="80000"/>
              </a:lnSpc>
              <a:buClr>
                <a:schemeClr val="tx1"/>
              </a:buClr>
              <a:buNone/>
            </a:pPr>
            <a:endParaRPr lang="en-US" altLang="en-US" dirty="0" smtClean="0">
              <a:solidFill>
                <a:srgbClr val="000000"/>
              </a:solidFill>
              <a:latin typeface="Arial" charset="0"/>
            </a:endParaRPr>
          </a:p>
          <a:p>
            <a:pPr>
              <a:lnSpc>
                <a:spcPct val="80000"/>
              </a:lnSpc>
              <a:buClr>
                <a:schemeClr val="tx1"/>
              </a:buClr>
              <a:buNone/>
            </a:pPr>
            <a:r>
              <a:rPr lang="en-US" altLang="en-US" dirty="0" smtClean="0">
                <a:solidFill>
                  <a:srgbClr val="000000"/>
                </a:solidFill>
                <a:latin typeface="Arial" charset="0"/>
              </a:rPr>
              <a:t>Method 1: 075(CA-CL) = 0.75(50-15) = Rs.26.25 million</a:t>
            </a:r>
          </a:p>
          <a:p>
            <a:pPr>
              <a:lnSpc>
                <a:spcPct val="80000"/>
              </a:lnSpc>
              <a:buClr>
                <a:schemeClr val="tx1"/>
              </a:buClr>
              <a:buNone/>
            </a:pPr>
            <a:r>
              <a:rPr lang="en-US" altLang="en-US" dirty="0" smtClean="0">
                <a:solidFill>
                  <a:srgbClr val="000000"/>
                </a:solidFill>
                <a:latin typeface="Arial" charset="0"/>
              </a:rPr>
              <a:t>Method 2: 0.75(CA)-CL = 0.75(50)-15 = Rs.22.5 million</a:t>
            </a:r>
          </a:p>
          <a:p>
            <a:pPr>
              <a:lnSpc>
                <a:spcPct val="80000"/>
              </a:lnSpc>
              <a:buClr>
                <a:schemeClr val="tx1"/>
              </a:buClr>
              <a:buNone/>
            </a:pPr>
            <a:r>
              <a:rPr lang="en-US" altLang="en-US" dirty="0" smtClean="0">
                <a:solidFill>
                  <a:srgbClr val="000000"/>
                </a:solidFill>
                <a:latin typeface="Arial" charset="0"/>
              </a:rPr>
              <a:t>Method 3: 0.75(CA-CCA)-CL = 0.75(50-20)-15 = Rs.7.5 million</a:t>
            </a:r>
          </a:p>
          <a:p>
            <a:pPr>
              <a:lnSpc>
                <a:spcPct val="80000"/>
              </a:lnSpc>
              <a:buClr>
                <a:schemeClr val="tx1"/>
              </a:buClr>
              <a:buNone/>
            </a:pPr>
            <a:endParaRPr lang="en-US" altLang="en-US" dirty="0" smtClean="0">
              <a:solidFill>
                <a:srgbClr val="000000"/>
              </a:solidFill>
              <a:latin typeface="Arial" charset="0"/>
            </a:endParaRPr>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r>
              <a:rPr lang="en-US" dirty="0" smtClean="0"/>
              <a:t>Forms of FB and NFB limits</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fontScale="55000" lnSpcReduction="20000"/>
          </a:bodyPr>
          <a:lstStyle/>
          <a:p>
            <a:pPr marL="0" indent="0" algn="just">
              <a:buNone/>
            </a:pPr>
            <a:endParaRPr lang="en-US" altLang="en-US" sz="2000" dirty="0" smtClean="0">
              <a:solidFill>
                <a:srgbClr val="000000"/>
              </a:solidFill>
            </a:endParaRPr>
          </a:p>
          <a:p>
            <a:pPr>
              <a:buNone/>
            </a:pPr>
            <a:r>
              <a:rPr lang="en-GB" sz="2900" dirty="0" smtClean="0"/>
              <a:t>Working Capital Finance is extended in different forms based on the</a:t>
            </a:r>
          </a:p>
          <a:p>
            <a:pPr>
              <a:buNone/>
            </a:pPr>
            <a:r>
              <a:rPr lang="en-GB" sz="2900" dirty="0" smtClean="0"/>
              <a:t> requirement as follows:</a:t>
            </a:r>
          </a:p>
          <a:p>
            <a:pPr>
              <a:buNone/>
            </a:pPr>
            <a:endParaRPr lang="en-US" sz="2900" dirty="0" smtClean="0"/>
          </a:p>
          <a:p>
            <a:pPr lvl="0">
              <a:buNone/>
            </a:pPr>
            <a:r>
              <a:rPr lang="en-GB" sz="2900" b="1" dirty="0" smtClean="0"/>
              <a:t>I.	    Inventory Limits (Pre-Sales</a:t>
            </a:r>
            <a:r>
              <a:rPr lang="en-GB" sz="2900" dirty="0" smtClean="0"/>
              <a:t>) </a:t>
            </a:r>
            <a:r>
              <a:rPr lang="en-GB" sz="2900" b="1" dirty="0" smtClean="0"/>
              <a:t>(projected level of the borrower’s operations)</a:t>
            </a:r>
            <a:endParaRPr lang="en-US" sz="2900" b="1" dirty="0" smtClean="0"/>
          </a:p>
          <a:p>
            <a:pPr>
              <a:buNone/>
            </a:pPr>
            <a:endParaRPr lang="en-US" sz="2900" b="1" dirty="0" smtClean="0"/>
          </a:p>
          <a:p>
            <a:r>
              <a:rPr lang="en-GB" sz="2900" dirty="0" smtClean="0"/>
              <a:t>Cash Credit (CC) including WCDL wherever permitted Export Packing Credit (EPC)</a:t>
            </a:r>
            <a:endParaRPr lang="en-US" sz="2900" dirty="0" smtClean="0"/>
          </a:p>
          <a:p>
            <a:r>
              <a:rPr lang="en-GB" sz="2900" dirty="0" smtClean="0"/>
              <a:t>Overdraft</a:t>
            </a:r>
            <a:endParaRPr lang="en-US" sz="2900" dirty="0" smtClean="0"/>
          </a:p>
          <a:p>
            <a:r>
              <a:rPr lang="en-GB" sz="2900" dirty="0" smtClean="0"/>
              <a:t>Vendor financing</a:t>
            </a:r>
            <a:endParaRPr lang="en-US" sz="2900" dirty="0" smtClean="0"/>
          </a:p>
          <a:p>
            <a:pPr>
              <a:buNone/>
            </a:pPr>
            <a:r>
              <a:rPr lang="en-GB" sz="2900" dirty="0" smtClean="0"/>
              <a:t> </a:t>
            </a:r>
            <a:endParaRPr lang="en-US" sz="2900" dirty="0" smtClean="0"/>
          </a:p>
          <a:p>
            <a:pPr marL="571500" indent="-571500">
              <a:buAutoNum type="romanUcPeriod" startAt="2"/>
            </a:pPr>
            <a:r>
              <a:rPr lang="en-GB" sz="2900" b="1" dirty="0" smtClean="0"/>
              <a:t>Finance against Receivables (Post-Sales)</a:t>
            </a:r>
          </a:p>
          <a:p>
            <a:pPr marL="571500" indent="-571500">
              <a:buNone/>
            </a:pPr>
            <a:endParaRPr lang="en-US" sz="2900" dirty="0" smtClean="0"/>
          </a:p>
          <a:p>
            <a:r>
              <a:rPr lang="en-GB" sz="2900" dirty="0" smtClean="0"/>
              <a:t>Overdraft against Book Debts</a:t>
            </a:r>
            <a:endParaRPr lang="en-US" sz="2900" dirty="0" smtClean="0"/>
          </a:p>
          <a:p>
            <a:r>
              <a:rPr lang="en-GB" sz="2900" dirty="0" smtClean="0"/>
              <a:t>Bills Purchased / Discounted/Negotiated</a:t>
            </a:r>
            <a:endParaRPr lang="en-US" sz="2900" dirty="0" smtClean="0"/>
          </a:p>
          <a:p>
            <a:r>
              <a:rPr lang="en-GB" sz="2900" dirty="0" smtClean="0"/>
              <a:t>Receivable Buyout </a:t>
            </a:r>
            <a:endParaRPr lang="en-US" sz="2900" dirty="0" smtClean="0"/>
          </a:p>
          <a:p>
            <a:pPr>
              <a:buNone/>
            </a:pPr>
            <a:r>
              <a:rPr lang="en-GB" sz="2900" dirty="0" smtClean="0"/>
              <a:t> </a:t>
            </a:r>
            <a:endParaRPr lang="en-US" sz="2900" dirty="0" smtClean="0"/>
          </a:p>
          <a:p>
            <a:pPr>
              <a:buNone/>
            </a:pPr>
            <a:r>
              <a:rPr lang="en-GB" sz="2900" b="1" dirty="0" smtClean="0"/>
              <a:t>III.       Non-Fund based limit (based on genuine needs and capacity of the borrowers)</a:t>
            </a:r>
            <a:endParaRPr lang="en-US" sz="2900" dirty="0" smtClean="0"/>
          </a:p>
          <a:p>
            <a:r>
              <a:rPr lang="en-GB" sz="2900" dirty="0" smtClean="0"/>
              <a:t>Letter of Credit (LC)</a:t>
            </a:r>
            <a:endParaRPr lang="en-US" sz="2900" dirty="0" smtClean="0"/>
          </a:p>
          <a:p>
            <a:r>
              <a:rPr lang="en-GB" sz="2900" dirty="0" smtClean="0"/>
              <a:t>Trade Credit Bank Guarantee (TCBG)</a:t>
            </a:r>
            <a:endParaRPr lang="en-US" sz="2900" dirty="0" smtClean="0"/>
          </a:p>
          <a:p>
            <a:r>
              <a:rPr lang="en-GB" sz="2900" dirty="0" smtClean="0"/>
              <a:t>Bank Guarantee (BG)</a:t>
            </a:r>
            <a:endParaRPr lang="en-US" sz="2900" dirty="0" smtClean="0"/>
          </a:p>
          <a:p>
            <a:r>
              <a:rPr lang="en-GB" sz="2900" dirty="0" smtClean="0"/>
              <a:t>Loan Equivalent Risk (LER)</a:t>
            </a:r>
            <a:endParaRPr lang="en-US" sz="2900" dirty="0"/>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Ratio Analysis and Holding levels of operating cycle items</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Font typeface="Wingdings" pitchFamily="2" charset="2"/>
              <a:buChar char="Ø"/>
            </a:pPr>
            <a:r>
              <a:rPr lang="en-US" altLang="en-US" sz="2000" dirty="0" smtClean="0">
                <a:solidFill>
                  <a:srgbClr val="000000"/>
                </a:solidFill>
              </a:rPr>
              <a:t>Ratio Analysis:- Important ratios are as under:-  </a:t>
            </a:r>
          </a:p>
          <a:p>
            <a:pPr marL="0" indent="0" algn="just">
              <a:buNone/>
            </a:pPr>
            <a:endParaRPr lang="en-US" altLang="en-US" sz="2000" dirty="0" smtClean="0">
              <a:solidFill>
                <a:srgbClr val="000000"/>
              </a:solidFill>
            </a:endParaRPr>
          </a:p>
          <a:p>
            <a:pPr marL="0" indent="0" algn="just">
              <a:buNone/>
            </a:pPr>
            <a:endParaRPr lang="en-US" altLang="en-US" sz="2000" dirty="0" smtClean="0">
              <a:solidFill>
                <a:srgbClr val="000000"/>
              </a:solidFill>
            </a:endParaRPr>
          </a:p>
          <a:p>
            <a:pPr marL="0" indent="0" algn="just">
              <a:buNone/>
            </a:pPr>
            <a:endParaRPr lang="en-US" altLang="en-US" sz="2000" dirty="0" smtClean="0">
              <a:solidFill>
                <a:srgbClr val="000000"/>
              </a:solidFill>
            </a:endParaRPr>
          </a:p>
        </p:txBody>
      </p:sp>
      <p:graphicFrame>
        <p:nvGraphicFramePr>
          <p:cNvPr id="4" name="Table 3"/>
          <p:cNvGraphicFramePr>
            <a:graphicFrameLocks noGrp="1"/>
          </p:cNvGraphicFramePr>
          <p:nvPr/>
        </p:nvGraphicFramePr>
        <p:xfrm>
          <a:off x="609600" y="2168245"/>
          <a:ext cx="7772400" cy="4206240"/>
        </p:xfrm>
        <a:graphic>
          <a:graphicData uri="http://schemas.openxmlformats.org/drawingml/2006/table">
            <a:tbl>
              <a:tblPr firstRow="1" bandRow="1">
                <a:tableStyleId>{5C22544A-7EE6-4342-B048-85BDC9FD1C3A}</a:tableStyleId>
              </a:tblPr>
              <a:tblGrid>
                <a:gridCol w="1295400"/>
                <a:gridCol w="1752600"/>
                <a:gridCol w="4724400"/>
              </a:tblGrid>
              <a:tr h="601351">
                <a:tc>
                  <a:txBody>
                    <a:bodyPr/>
                    <a:lstStyle/>
                    <a:p>
                      <a:r>
                        <a:rPr lang="en-US" dirty="0" smtClean="0"/>
                        <a:t>To Examine</a:t>
                      </a:r>
                      <a:endParaRPr lang="en-US" dirty="0"/>
                    </a:p>
                  </a:txBody>
                  <a:tcPr/>
                </a:tc>
                <a:tc>
                  <a:txBody>
                    <a:bodyPr/>
                    <a:lstStyle/>
                    <a:p>
                      <a:r>
                        <a:rPr lang="en-US" dirty="0" smtClean="0"/>
                        <a:t>Financial Ratio used</a:t>
                      </a:r>
                      <a:endParaRPr lang="en-US" dirty="0"/>
                    </a:p>
                  </a:txBody>
                  <a:tcPr/>
                </a:tc>
                <a:tc>
                  <a:txBody>
                    <a:bodyPr/>
                    <a:lstStyle/>
                    <a:p>
                      <a:r>
                        <a:rPr lang="en-US" dirty="0" smtClean="0"/>
                        <a:t>Formula</a:t>
                      </a:r>
                      <a:endParaRPr lang="en-US" dirty="0"/>
                    </a:p>
                  </a:txBody>
                  <a:tcPr/>
                </a:tc>
              </a:tr>
              <a:tr h="529369">
                <a:tc>
                  <a:txBody>
                    <a:bodyPr/>
                    <a:lstStyle/>
                    <a:p>
                      <a:r>
                        <a:rPr lang="en-US" sz="1500" dirty="0" smtClean="0"/>
                        <a:t>Liquidity aspects</a:t>
                      </a:r>
                      <a:endParaRPr lang="en-US" sz="1500" dirty="0"/>
                    </a:p>
                  </a:txBody>
                  <a:tcPr/>
                </a:tc>
                <a:tc>
                  <a:txBody>
                    <a:bodyPr/>
                    <a:lstStyle/>
                    <a:p>
                      <a:r>
                        <a:rPr lang="en-US" sz="1500" dirty="0" smtClean="0"/>
                        <a:t>Current Ratio</a:t>
                      </a:r>
                      <a:endParaRPr lang="en-US" sz="1500" dirty="0"/>
                    </a:p>
                  </a:txBody>
                  <a:tcPr/>
                </a:tc>
                <a:tc>
                  <a:txBody>
                    <a:bodyPr/>
                    <a:lstStyle/>
                    <a:p>
                      <a:r>
                        <a:rPr lang="en-US" sz="1500" dirty="0" smtClean="0"/>
                        <a:t>CA/CL</a:t>
                      </a:r>
                      <a:endParaRPr lang="en-US" sz="1500" dirty="0"/>
                    </a:p>
                  </a:txBody>
                  <a:tcPr/>
                </a:tc>
              </a:tr>
              <a:tr h="944979">
                <a:tc>
                  <a:txBody>
                    <a:bodyPr/>
                    <a:lstStyle/>
                    <a:p>
                      <a:r>
                        <a:rPr lang="en-US" sz="1500" dirty="0" smtClean="0"/>
                        <a:t>Total Liability vis-à-vis</a:t>
                      </a:r>
                      <a:r>
                        <a:rPr lang="en-US" sz="1500" baseline="0" dirty="0" smtClean="0"/>
                        <a:t> stake of shareholders</a:t>
                      </a:r>
                      <a:endParaRPr lang="en-US" sz="1500" dirty="0"/>
                    </a:p>
                  </a:txBody>
                  <a:tcPr/>
                </a:tc>
                <a:tc>
                  <a:txBody>
                    <a:bodyPr/>
                    <a:lstStyle/>
                    <a:p>
                      <a:r>
                        <a:rPr lang="en-US" sz="1500" dirty="0" smtClean="0"/>
                        <a:t>Gearing Ratio</a:t>
                      </a:r>
                      <a:endParaRPr lang="en-US" sz="1500" dirty="0"/>
                    </a:p>
                  </a:txBody>
                  <a:tcPr/>
                </a:tc>
                <a:tc>
                  <a:txBody>
                    <a:bodyPr/>
                    <a:lstStyle/>
                    <a:p>
                      <a:r>
                        <a:rPr lang="en-US" sz="1500" dirty="0" smtClean="0"/>
                        <a:t>TOL/TNW,</a:t>
                      </a:r>
                    </a:p>
                    <a:p>
                      <a:r>
                        <a:rPr lang="en-US" sz="1500" dirty="0" smtClean="0"/>
                        <a:t>Where TOL </a:t>
                      </a:r>
                      <a:r>
                        <a:rPr lang="en-US" sz="1500" smtClean="0"/>
                        <a:t>= </a:t>
                      </a:r>
                      <a:r>
                        <a:rPr lang="en-US" sz="1500" baseline="0" smtClean="0"/>
                        <a:t>Long </a:t>
                      </a:r>
                      <a:r>
                        <a:rPr lang="en-US" sz="1500" baseline="0" dirty="0" smtClean="0"/>
                        <a:t>term liabilities + Short term liabilities, &amp; TNW= Shareholders’ funds viz., Share Capital + Reserves and Surplus</a:t>
                      </a:r>
                      <a:endParaRPr lang="en-US" sz="1500" dirty="0"/>
                    </a:p>
                  </a:txBody>
                  <a:tcPr/>
                </a:tc>
              </a:tr>
              <a:tr h="730211">
                <a:tc>
                  <a:txBody>
                    <a:bodyPr/>
                    <a:lstStyle/>
                    <a:p>
                      <a:r>
                        <a:rPr lang="en-US" sz="1500" dirty="0" smtClean="0"/>
                        <a:t>Servicing</a:t>
                      </a:r>
                      <a:r>
                        <a:rPr lang="en-US" sz="1500" baseline="0" dirty="0" smtClean="0"/>
                        <a:t> capacity of Interest</a:t>
                      </a:r>
                      <a:endParaRPr lang="en-US" sz="1500" dirty="0"/>
                    </a:p>
                  </a:txBody>
                  <a:tcPr/>
                </a:tc>
                <a:tc>
                  <a:txBody>
                    <a:bodyPr/>
                    <a:lstStyle/>
                    <a:p>
                      <a:r>
                        <a:rPr lang="en-US" sz="1500" dirty="0" smtClean="0"/>
                        <a:t>Interest Coverage Ratio or Interest Cover</a:t>
                      </a:r>
                      <a:endParaRPr lang="en-US" sz="1500" dirty="0"/>
                    </a:p>
                  </a:txBody>
                  <a:tcPr/>
                </a:tc>
                <a:tc>
                  <a:txBody>
                    <a:bodyPr/>
                    <a:lstStyle/>
                    <a:p>
                      <a:r>
                        <a:rPr lang="en-US" sz="1500" dirty="0" smtClean="0"/>
                        <a:t>PBDILT/Interest,</a:t>
                      </a:r>
                    </a:p>
                    <a:p>
                      <a:r>
                        <a:rPr lang="en-US" sz="1500" dirty="0" smtClean="0"/>
                        <a:t>where PBDILT = Profit before</a:t>
                      </a:r>
                      <a:r>
                        <a:rPr lang="en-US" sz="1500" baseline="0" dirty="0" smtClean="0"/>
                        <a:t> interest, depreciation, lease rentals and taxes</a:t>
                      </a:r>
                      <a:endParaRPr lang="en-US" sz="1500" dirty="0"/>
                    </a:p>
                  </a:txBody>
                  <a:tcPr/>
                </a:tc>
              </a:tr>
              <a:tr h="1198045">
                <a:tc>
                  <a:txBody>
                    <a:bodyPr/>
                    <a:lstStyle/>
                    <a:p>
                      <a:r>
                        <a:rPr lang="en-US" sz="1500" dirty="0" smtClean="0"/>
                        <a:t>Servicing capacity of repayment obligations</a:t>
                      </a:r>
                      <a:endParaRPr lang="en-US" sz="1500" dirty="0"/>
                    </a:p>
                  </a:txBody>
                  <a:tcPr/>
                </a:tc>
                <a:tc>
                  <a:txBody>
                    <a:bodyPr/>
                    <a:lstStyle/>
                    <a:p>
                      <a:r>
                        <a:rPr lang="en-US" sz="1500" dirty="0" smtClean="0"/>
                        <a:t>Debt Service Coverage Ratio (applicable to loans)</a:t>
                      </a:r>
                      <a:endParaRPr lang="en-US" sz="1500" dirty="0"/>
                    </a:p>
                  </a:txBody>
                  <a:tcPr/>
                </a:tc>
                <a:tc>
                  <a:txBody>
                    <a:bodyPr/>
                    <a:lstStyle/>
                    <a:p>
                      <a:r>
                        <a:rPr lang="en-US" sz="1500" dirty="0" smtClean="0"/>
                        <a:t>Annual Cash Accruals or PBILD/Annual Instalment of TL + Annual lease rental, where</a:t>
                      </a:r>
                    </a:p>
                    <a:p>
                      <a:r>
                        <a:rPr lang="en-US" sz="1500" dirty="0" smtClean="0"/>
                        <a:t>PBILD = PAT</a:t>
                      </a:r>
                      <a:r>
                        <a:rPr lang="en-US" sz="1500" baseline="0" dirty="0" smtClean="0"/>
                        <a:t> + Depreciation and other non-cash expenses + Interest on term loan + Annual lease rental)</a:t>
                      </a:r>
                      <a:endParaRPr lang="en-US" sz="1500" dirty="0" smtClean="0"/>
                    </a:p>
                    <a:p>
                      <a:endParaRPr lang="en-US" sz="1500" dirty="0"/>
                    </a:p>
                  </a:txBody>
                  <a:tcPr/>
                </a:tc>
              </a:tr>
            </a:tbl>
          </a:graphicData>
        </a:graphic>
      </p:graphicFrame>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n-US" dirty="0" smtClean="0">
                <a:latin typeface="Arial" panose="020B0604020202020204" pitchFamily="34" charset="0"/>
                <a:cs typeface="Arial" panose="020B0604020202020204" pitchFamily="34" charset="0"/>
              </a:rPr>
              <a:t>	Contents	</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pPr>
              <a:buFont typeface="Wingdings" panose="05000000000000000000" pitchFamily="2" charset="2"/>
              <a:buChar char="Ø"/>
            </a:pPr>
            <a:r>
              <a:rPr lang="en-US" dirty="0" smtClean="0"/>
              <a:t>Definition</a:t>
            </a:r>
          </a:p>
          <a:p>
            <a:pPr>
              <a:buFont typeface="Wingdings" panose="05000000000000000000" pitchFamily="2" charset="2"/>
              <a:buChar char="Ø"/>
            </a:pPr>
            <a:r>
              <a:rPr lang="en-US" dirty="0" smtClean="0"/>
              <a:t>Operating cycle of a manufacturing unit</a:t>
            </a:r>
          </a:p>
          <a:p>
            <a:pPr>
              <a:buFont typeface="Wingdings" panose="05000000000000000000" pitchFamily="2" charset="2"/>
              <a:buChar char="Ø"/>
            </a:pPr>
            <a:r>
              <a:rPr lang="en-US" dirty="0" smtClean="0"/>
              <a:t>AS – 2 – Valuation of Inventories</a:t>
            </a:r>
          </a:p>
          <a:p>
            <a:pPr>
              <a:buFont typeface="Wingdings" panose="05000000000000000000" pitchFamily="2" charset="2"/>
              <a:buChar char="Ø"/>
            </a:pPr>
            <a:r>
              <a:rPr lang="en-US" dirty="0" smtClean="0"/>
              <a:t>Classification of Current Assets and Current Liabilities</a:t>
            </a:r>
          </a:p>
          <a:p>
            <a:pPr>
              <a:buFont typeface="Wingdings" panose="05000000000000000000" pitchFamily="2" charset="2"/>
              <a:buChar char="Ø"/>
            </a:pPr>
            <a:r>
              <a:rPr lang="en-US" dirty="0" smtClean="0"/>
              <a:t>CMA data &amp; Do’s and Don’ts </a:t>
            </a:r>
          </a:p>
          <a:p>
            <a:pPr>
              <a:buFont typeface="Wingdings" panose="05000000000000000000" pitchFamily="2" charset="2"/>
              <a:buChar char="Ø"/>
            </a:pPr>
            <a:r>
              <a:rPr lang="en-US" dirty="0" smtClean="0"/>
              <a:t>Assessment of </a:t>
            </a:r>
            <a:r>
              <a:rPr lang="en-US" dirty="0"/>
              <a:t>w</a:t>
            </a:r>
            <a:r>
              <a:rPr lang="en-US" dirty="0" smtClean="0"/>
              <a:t>orking </a:t>
            </a:r>
            <a:r>
              <a:rPr lang="en-US" dirty="0"/>
              <a:t>c</a:t>
            </a:r>
            <a:r>
              <a:rPr lang="en-US" dirty="0" smtClean="0"/>
              <a:t>apital requirements</a:t>
            </a:r>
          </a:p>
          <a:p>
            <a:pPr>
              <a:buFont typeface="Wingdings" panose="05000000000000000000" pitchFamily="2" charset="2"/>
              <a:buChar char="Ø"/>
            </a:pPr>
            <a:r>
              <a:rPr lang="en-US" dirty="0" smtClean="0"/>
              <a:t>Methods for assessment of WC requirements</a:t>
            </a:r>
          </a:p>
          <a:p>
            <a:pPr>
              <a:buFont typeface="Wingdings" panose="05000000000000000000" pitchFamily="2" charset="2"/>
              <a:buChar char="Ø"/>
            </a:pPr>
            <a:r>
              <a:rPr lang="en-US" dirty="0" smtClean="0"/>
              <a:t>Forms of FB and NFB limits</a:t>
            </a:r>
          </a:p>
          <a:p>
            <a:pPr>
              <a:buFont typeface="Wingdings" panose="05000000000000000000" pitchFamily="2" charset="2"/>
              <a:buChar char="Ø"/>
            </a:pPr>
            <a:r>
              <a:rPr lang="en-US" dirty="0" smtClean="0"/>
              <a:t>Ratio Analysis and Holding levels of operating cycle items</a:t>
            </a:r>
          </a:p>
          <a:p>
            <a:pPr>
              <a:buFont typeface="Wingdings" panose="05000000000000000000" pitchFamily="2" charset="2"/>
              <a:buChar char="Ø"/>
            </a:pPr>
            <a:r>
              <a:rPr lang="en-US" dirty="0" smtClean="0"/>
              <a:t>Cash Flow and Fund Flow Statements</a:t>
            </a:r>
          </a:p>
          <a:p>
            <a:pPr>
              <a:buFont typeface="Wingdings" panose="05000000000000000000" pitchFamily="2" charset="2"/>
              <a:buChar char="Ø"/>
            </a:pPr>
            <a:r>
              <a:rPr lang="en-US" dirty="0" smtClean="0"/>
              <a:t>Security Creation and Perfection of security</a:t>
            </a:r>
          </a:p>
          <a:p>
            <a:pPr>
              <a:buFont typeface="Wingdings" panose="05000000000000000000" pitchFamily="2" charset="2"/>
              <a:buChar char="Ø"/>
            </a:pPr>
            <a:r>
              <a:rPr lang="en-US" dirty="0" smtClean="0"/>
              <a:t>Credmin documents</a:t>
            </a:r>
          </a:p>
          <a:p>
            <a:pPr>
              <a:buFont typeface="Wingdings" panose="05000000000000000000" pitchFamily="2" charset="2"/>
              <a:buChar char="Ø"/>
            </a:pPr>
            <a:r>
              <a:rPr lang="en-US" dirty="0" smtClean="0"/>
              <a:t>Early Warning Signals and Remedial Action.</a:t>
            </a:r>
            <a:br>
              <a:rPr lang="en-US" dirty="0" smtClean="0"/>
            </a:br>
            <a:endParaRPr lang="en-US" dirty="0" smtClean="0"/>
          </a:p>
          <a:p>
            <a:endParaRPr lang="en-US" dirty="0" smtClean="0"/>
          </a:p>
          <a:p>
            <a:endParaRPr lang="en-US" dirty="0"/>
          </a:p>
        </p:txBody>
      </p:sp>
    </p:spTree>
    <p:extLst>
      <p:ext uri="{BB962C8B-B14F-4D97-AF65-F5344CB8AC3E}">
        <p14:creationId xmlns:p14="http://schemas.microsoft.com/office/powerpoint/2010/main" val="14644046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Ratio Analysis and Holding levels of operating cycle items (contd..)</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Font typeface="Wingdings" pitchFamily="2" charset="2"/>
              <a:buChar char="Ø"/>
            </a:pPr>
            <a:r>
              <a:rPr lang="en-US" altLang="en-US" sz="2000" dirty="0" smtClean="0">
                <a:solidFill>
                  <a:srgbClr val="000000"/>
                </a:solidFill>
              </a:rPr>
              <a:t> Holding Levels of Inventory:- Helps in fixing working capital requirements:-</a:t>
            </a:r>
          </a:p>
          <a:p>
            <a:pPr marL="0" indent="0" algn="just">
              <a:buNone/>
            </a:pPr>
            <a:r>
              <a:rPr lang="en-US" altLang="en-US" sz="2000" dirty="0" smtClean="0">
                <a:solidFill>
                  <a:srgbClr val="000000"/>
                </a:solidFill>
              </a:rPr>
              <a:t> </a:t>
            </a:r>
          </a:p>
          <a:p>
            <a:pPr marL="0" indent="0" algn="just">
              <a:buNone/>
            </a:pPr>
            <a:endParaRPr lang="en-US" altLang="en-US" sz="2000" dirty="0" smtClean="0">
              <a:solidFill>
                <a:srgbClr val="000000"/>
              </a:solidFill>
            </a:endParaRPr>
          </a:p>
          <a:p>
            <a:pPr marL="0" indent="0" algn="just">
              <a:buNone/>
            </a:pPr>
            <a:endParaRPr lang="en-US" altLang="en-US" sz="2000" dirty="0" smtClean="0">
              <a:solidFill>
                <a:srgbClr val="000000"/>
              </a:solidFill>
            </a:endParaRPr>
          </a:p>
          <a:p>
            <a:pPr marL="0" indent="0" algn="just">
              <a:buNone/>
            </a:pPr>
            <a:endParaRPr lang="en-US" altLang="en-US" sz="2000" dirty="0" smtClean="0">
              <a:solidFill>
                <a:srgbClr val="000000"/>
              </a:solidFill>
            </a:endParaRPr>
          </a:p>
          <a:p>
            <a:pPr marL="0" indent="0" algn="just">
              <a:buNone/>
            </a:pPr>
            <a:endParaRPr lang="en-US" altLang="en-US" sz="2000" dirty="0" smtClean="0">
              <a:solidFill>
                <a:srgbClr val="000000"/>
              </a:solidFill>
            </a:endParaRPr>
          </a:p>
          <a:p>
            <a:pPr marL="0" indent="0" algn="just">
              <a:buNone/>
            </a:pPr>
            <a:endParaRPr lang="en-US" altLang="en-US" sz="2000" dirty="0" smtClean="0">
              <a:solidFill>
                <a:srgbClr val="000000"/>
              </a:solidFill>
            </a:endParaRPr>
          </a:p>
          <a:p>
            <a:pPr marL="0" indent="0" algn="just">
              <a:buNone/>
            </a:pPr>
            <a:endParaRPr lang="en-US" altLang="en-US" sz="2000" dirty="0" smtClean="0">
              <a:solidFill>
                <a:srgbClr val="000000"/>
              </a:solidFill>
            </a:endParaRPr>
          </a:p>
          <a:p>
            <a:pPr marL="0" indent="0" algn="just">
              <a:buNone/>
            </a:pPr>
            <a:r>
              <a:rPr lang="en-US" altLang="en-US" sz="2000" dirty="0" smtClean="0">
                <a:solidFill>
                  <a:srgbClr val="000000"/>
                </a:solidFill>
              </a:rPr>
              <a:t>where,</a:t>
            </a:r>
          </a:p>
          <a:p>
            <a:pPr marL="0" indent="0" algn="just">
              <a:buNone/>
            </a:pPr>
            <a:r>
              <a:rPr lang="en-US" altLang="en-US" sz="2000" dirty="0" smtClean="0">
                <a:solidFill>
                  <a:srgbClr val="000000"/>
                </a:solidFill>
              </a:rPr>
              <a:t>RM consumed = Op stock of RM + RM purchased – </a:t>
            </a:r>
            <a:r>
              <a:rPr lang="en-US" altLang="en-US" sz="2000" dirty="0" err="1" smtClean="0">
                <a:solidFill>
                  <a:srgbClr val="000000"/>
                </a:solidFill>
              </a:rPr>
              <a:t>Cl</a:t>
            </a:r>
            <a:r>
              <a:rPr lang="en-US" altLang="en-US" sz="2000" dirty="0" smtClean="0">
                <a:solidFill>
                  <a:srgbClr val="000000"/>
                </a:solidFill>
              </a:rPr>
              <a:t> stock of RM</a:t>
            </a:r>
          </a:p>
          <a:p>
            <a:pPr marL="0" indent="0" algn="just">
              <a:buNone/>
            </a:pPr>
            <a:r>
              <a:rPr lang="en-US" altLang="en-US" sz="2000" dirty="0" smtClean="0">
                <a:solidFill>
                  <a:srgbClr val="000000"/>
                </a:solidFill>
              </a:rPr>
              <a:t>Cost of Production = RM + Labour + Other direct expenses + Op WIP – </a:t>
            </a:r>
            <a:r>
              <a:rPr lang="en-US" altLang="en-US" sz="2000" dirty="0" err="1" smtClean="0">
                <a:solidFill>
                  <a:srgbClr val="000000"/>
                </a:solidFill>
              </a:rPr>
              <a:t>Cl</a:t>
            </a:r>
            <a:r>
              <a:rPr lang="en-US" altLang="en-US" sz="2000" dirty="0" smtClean="0">
                <a:solidFill>
                  <a:srgbClr val="000000"/>
                </a:solidFill>
              </a:rPr>
              <a:t> WIP</a:t>
            </a:r>
          </a:p>
          <a:p>
            <a:pPr marL="0" indent="0" algn="just">
              <a:buNone/>
            </a:pPr>
            <a:r>
              <a:rPr lang="en-US" altLang="en-US" sz="2000" dirty="0" smtClean="0">
                <a:solidFill>
                  <a:srgbClr val="000000"/>
                </a:solidFill>
              </a:rPr>
              <a:t>Cost of Goods sold = Sales – Gross Profit</a:t>
            </a:r>
          </a:p>
          <a:p>
            <a:pPr marL="0" indent="0" algn="just">
              <a:buNone/>
            </a:pPr>
            <a:endParaRPr lang="en-US" altLang="en-US" sz="2000" dirty="0" smtClean="0">
              <a:solidFill>
                <a:srgbClr val="000000"/>
              </a:solidFill>
            </a:endParaRPr>
          </a:p>
          <a:p>
            <a:pPr marL="0" indent="0" algn="just">
              <a:buNone/>
            </a:pPr>
            <a:endParaRPr lang="en-US" altLang="en-US" sz="2000" dirty="0" smtClean="0">
              <a:solidFill>
                <a:srgbClr val="000000"/>
              </a:solidFill>
            </a:endParaRPr>
          </a:p>
        </p:txBody>
      </p:sp>
      <p:graphicFrame>
        <p:nvGraphicFramePr>
          <p:cNvPr id="5" name="Table 4"/>
          <p:cNvGraphicFramePr>
            <a:graphicFrameLocks noGrp="1"/>
          </p:cNvGraphicFramePr>
          <p:nvPr/>
        </p:nvGraphicFramePr>
        <p:xfrm>
          <a:off x="838200" y="2133600"/>
          <a:ext cx="6553200" cy="2225040"/>
        </p:xfrm>
        <a:graphic>
          <a:graphicData uri="http://schemas.openxmlformats.org/drawingml/2006/table">
            <a:tbl>
              <a:tblPr firstRow="1" bandRow="1">
                <a:tableStyleId>{5C22544A-7EE6-4342-B048-85BDC9FD1C3A}</a:tableStyleId>
              </a:tblPr>
              <a:tblGrid>
                <a:gridCol w="2286000"/>
                <a:gridCol w="4267200"/>
              </a:tblGrid>
              <a:tr h="370840">
                <a:tc>
                  <a:txBody>
                    <a:bodyPr/>
                    <a:lstStyle/>
                    <a:p>
                      <a:r>
                        <a:rPr lang="en-US" sz="1600" dirty="0" smtClean="0"/>
                        <a:t>Holding Period (in days)</a:t>
                      </a:r>
                      <a:endParaRPr lang="en-US" sz="1600" dirty="0"/>
                    </a:p>
                  </a:txBody>
                  <a:tcPr/>
                </a:tc>
                <a:tc>
                  <a:txBody>
                    <a:bodyPr/>
                    <a:lstStyle/>
                    <a:p>
                      <a:pPr algn="ctr"/>
                      <a:r>
                        <a:rPr lang="en-US" sz="1600" dirty="0" smtClean="0"/>
                        <a:t>Formula</a:t>
                      </a:r>
                      <a:endParaRPr lang="en-US" sz="1600" dirty="0"/>
                    </a:p>
                  </a:txBody>
                  <a:tcPr/>
                </a:tc>
              </a:tr>
              <a:tr h="370840">
                <a:tc>
                  <a:txBody>
                    <a:bodyPr/>
                    <a:lstStyle/>
                    <a:p>
                      <a:r>
                        <a:rPr lang="en-US" sz="1600" dirty="0" smtClean="0"/>
                        <a:t>RM holding</a:t>
                      </a:r>
                      <a:endParaRPr lang="en-US" sz="1600" dirty="0"/>
                    </a:p>
                  </a:txBody>
                  <a:tcPr/>
                </a:tc>
                <a:tc>
                  <a:txBody>
                    <a:bodyPr/>
                    <a:lstStyle/>
                    <a:p>
                      <a:r>
                        <a:rPr lang="en-US" sz="1600" dirty="0" smtClean="0"/>
                        <a:t>Stock of RM/</a:t>
                      </a:r>
                      <a:r>
                        <a:rPr lang="en-US" sz="1600" baseline="0" dirty="0" smtClean="0"/>
                        <a:t> Annual RM consumed * 365</a:t>
                      </a:r>
                      <a:endParaRPr lang="en-US" sz="1600" dirty="0"/>
                    </a:p>
                  </a:txBody>
                  <a:tcPr/>
                </a:tc>
              </a:tr>
              <a:tr h="370840">
                <a:tc>
                  <a:txBody>
                    <a:bodyPr/>
                    <a:lstStyle/>
                    <a:p>
                      <a:r>
                        <a:rPr lang="en-US" sz="1600" dirty="0" smtClean="0"/>
                        <a:t>WIP holding</a:t>
                      </a:r>
                      <a:endParaRPr lang="en-US" sz="1600" dirty="0"/>
                    </a:p>
                  </a:txBody>
                  <a:tcPr/>
                </a:tc>
                <a:tc>
                  <a:txBody>
                    <a:bodyPr/>
                    <a:lstStyle/>
                    <a:p>
                      <a:r>
                        <a:rPr lang="en-US" sz="1600" dirty="0" smtClean="0"/>
                        <a:t>WIP/</a:t>
                      </a:r>
                      <a:r>
                        <a:rPr lang="en-US" sz="1600" baseline="0" dirty="0" smtClean="0"/>
                        <a:t> Cost of Production * 365</a:t>
                      </a:r>
                      <a:endParaRPr lang="en-US" sz="1600" dirty="0"/>
                    </a:p>
                  </a:txBody>
                  <a:tcPr/>
                </a:tc>
              </a:tr>
              <a:tr h="370840">
                <a:tc>
                  <a:txBody>
                    <a:bodyPr/>
                    <a:lstStyle/>
                    <a:p>
                      <a:r>
                        <a:rPr lang="en-US" sz="1600" dirty="0" smtClean="0"/>
                        <a:t>FG</a:t>
                      </a:r>
                      <a:r>
                        <a:rPr lang="en-US" sz="1600" baseline="0" dirty="0" smtClean="0"/>
                        <a:t> holding</a:t>
                      </a:r>
                      <a:endParaRPr lang="en-US" sz="1600" dirty="0"/>
                    </a:p>
                  </a:txBody>
                  <a:tcPr/>
                </a:tc>
                <a:tc>
                  <a:txBody>
                    <a:bodyPr/>
                    <a:lstStyle/>
                    <a:p>
                      <a:r>
                        <a:rPr lang="en-US" sz="1600" dirty="0" smtClean="0"/>
                        <a:t>Finished Goods/Cost of goods sold * 365</a:t>
                      </a:r>
                      <a:endParaRPr lang="en-US" sz="1600" dirty="0"/>
                    </a:p>
                  </a:txBody>
                  <a:tcPr/>
                </a:tc>
              </a:tr>
              <a:tr h="370840">
                <a:tc>
                  <a:txBody>
                    <a:bodyPr/>
                    <a:lstStyle/>
                    <a:p>
                      <a:r>
                        <a:rPr lang="en-US" sz="1600" dirty="0" smtClean="0"/>
                        <a:t>Receivables </a:t>
                      </a:r>
                      <a:r>
                        <a:rPr lang="en-US" sz="1600" baseline="0" dirty="0" smtClean="0"/>
                        <a:t> holding</a:t>
                      </a:r>
                      <a:endParaRPr lang="en-US" sz="1600" dirty="0"/>
                    </a:p>
                  </a:txBody>
                  <a:tcPr/>
                </a:tc>
                <a:tc>
                  <a:txBody>
                    <a:bodyPr/>
                    <a:lstStyle/>
                    <a:p>
                      <a:r>
                        <a:rPr lang="en-US" sz="1600" dirty="0" smtClean="0"/>
                        <a:t>Receivables/Annual Gross sales * 365</a:t>
                      </a:r>
                      <a:endParaRPr lang="en-US" sz="1600" dirty="0"/>
                    </a:p>
                  </a:txBody>
                  <a:tcPr/>
                </a:tc>
              </a:tr>
              <a:tr h="370840">
                <a:tc>
                  <a:txBody>
                    <a:bodyPr/>
                    <a:lstStyle/>
                    <a:p>
                      <a:r>
                        <a:rPr lang="en-US" sz="1600" dirty="0" smtClean="0"/>
                        <a:t>Creditors  holding </a:t>
                      </a:r>
                      <a:endParaRPr lang="en-US" sz="1600" dirty="0"/>
                    </a:p>
                  </a:txBody>
                  <a:tcPr/>
                </a:tc>
                <a:tc>
                  <a:txBody>
                    <a:bodyPr/>
                    <a:lstStyle/>
                    <a:p>
                      <a:r>
                        <a:rPr lang="en-US" sz="1600" dirty="0" smtClean="0"/>
                        <a:t>Creditors/Annual Purchases * 365</a:t>
                      </a:r>
                      <a:endParaRPr lang="en-US" sz="1600" dirty="0"/>
                    </a:p>
                  </a:txBody>
                  <a:tcPr/>
                </a:tc>
              </a:tr>
            </a:tbl>
          </a:graphicData>
        </a:graphic>
      </p:graphicFrame>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
            </a:r>
            <a:br>
              <a:rPr lang="en-US" dirty="0" smtClean="0"/>
            </a:br>
            <a:r>
              <a:rPr lang="en-US" dirty="0" smtClean="0"/>
              <a:t>Cash Flow and Fund Flow Statements</a:t>
            </a:r>
            <a:br>
              <a:rPr lang="en-US" dirty="0" smtClean="0"/>
            </a:br>
            <a:endParaRPr lang="en-US" dirty="0" smtClean="0"/>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Font typeface="Wingdings" pitchFamily="2" charset="2"/>
              <a:buChar char="Ø"/>
            </a:pPr>
            <a:r>
              <a:rPr lang="en-US" altLang="en-US" sz="2000" dirty="0" smtClean="0">
                <a:solidFill>
                  <a:srgbClr val="000000"/>
                </a:solidFill>
              </a:rPr>
              <a:t> Cash Flow statement (AS – 3 of ICAI):- Helps to take business decision say, investment in fixed assets, financing through bank borrowings etc. where the unit needs information on the amount of cash actually held at a particular point of time. </a:t>
            </a:r>
          </a:p>
          <a:p>
            <a:pPr marL="0" indent="0" algn="just">
              <a:buNone/>
            </a:pPr>
            <a:endParaRPr lang="en-US" altLang="en-US" sz="2000" dirty="0" smtClean="0">
              <a:solidFill>
                <a:srgbClr val="000000"/>
              </a:solidFill>
            </a:endParaRPr>
          </a:p>
          <a:p>
            <a:pPr marL="0" indent="0" algn="ctr">
              <a:buNone/>
            </a:pPr>
            <a:r>
              <a:rPr lang="en-US" altLang="en-US" sz="2000" u="sng" dirty="0" smtClean="0">
                <a:solidFill>
                  <a:srgbClr val="000000"/>
                </a:solidFill>
              </a:rPr>
              <a:t>Cash Flow Statement</a:t>
            </a:r>
          </a:p>
          <a:p>
            <a:pPr marL="0" indent="0" algn="ctr">
              <a:buNone/>
            </a:pPr>
            <a:endParaRPr lang="en-US" altLang="en-US" sz="2000" u="sng" dirty="0" smtClean="0">
              <a:solidFill>
                <a:srgbClr val="000000"/>
              </a:solidFill>
            </a:endParaRPr>
          </a:p>
          <a:p>
            <a:pPr marL="0" indent="0" algn="just">
              <a:buFont typeface="Wingdings" pitchFamily="2" charset="2"/>
              <a:buChar char="Ø"/>
            </a:pPr>
            <a:endParaRPr lang="en-US" altLang="en-US" sz="2000" dirty="0" smtClean="0">
              <a:solidFill>
                <a:srgbClr val="000000"/>
              </a:solidFill>
            </a:endParaRPr>
          </a:p>
          <a:p>
            <a:pPr marL="0" indent="0" algn="just">
              <a:buNone/>
            </a:pPr>
            <a:endParaRPr lang="en-US" altLang="en-US" sz="2000" dirty="0" smtClean="0">
              <a:solidFill>
                <a:srgbClr val="000000"/>
              </a:solidFill>
            </a:endParaRPr>
          </a:p>
        </p:txBody>
      </p:sp>
      <p:graphicFrame>
        <p:nvGraphicFramePr>
          <p:cNvPr id="6" name="Table 5"/>
          <p:cNvGraphicFramePr>
            <a:graphicFrameLocks noGrp="1"/>
          </p:cNvGraphicFramePr>
          <p:nvPr/>
        </p:nvGraphicFramePr>
        <p:xfrm>
          <a:off x="1676400" y="3810000"/>
          <a:ext cx="6096000" cy="2595880"/>
        </p:xfrm>
        <a:graphic>
          <a:graphicData uri="http://schemas.openxmlformats.org/drawingml/2006/table">
            <a:tbl>
              <a:tblPr firstRow="1" bandRow="1">
                <a:tableStyleId>{5C22544A-7EE6-4342-B048-85BDC9FD1C3A}</a:tableStyleId>
              </a:tblPr>
              <a:tblGrid>
                <a:gridCol w="4876800"/>
                <a:gridCol w="1219200"/>
              </a:tblGrid>
              <a:tr h="370840">
                <a:tc>
                  <a:txBody>
                    <a:bodyPr/>
                    <a:lstStyle/>
                    <a:p>
                      <a:pPr algn="ctr"/>
                      <a:r>
                        <a:rPr lang="en-US" dirty="0" smtClean="0"/>
                        <a:t>Particulars</a:t>
                      </a:r>
                      <a:endParaRPr lang="en-US" dirty="0"/>
                    </a:p>
                  </a:txBody>
                  <a:tcPr/>
                </a:tc>
                <a:tc>
                  <a:txBody>
                    <a:bodyPr/>
                    <a:lstStyle/>
                    <a:p>
                      <a:r>
                        <a:rPr lang="en-US" dirty="0" smtClean="0"/>
                        <a:t>Amount</a:t>
                      </a:r>
                      <a:endParaRPr lang="en-US" dirty="0"/>
                    </a:p>
                  </a:txBody>
                  <a:tcPr/>
                </a:tc>
              </a:tr>
              <a:tr h="370840">
                <a:tc>
                  <a:txBody>
                    <a:bodyPr/>
                    <a:lstStyle/>
                    <a:p>
                      <a:r>
                        <a:rPr lang="en-US" dirty="0" smtClean="0"/>
                        <a:t>Net Cash used in operating activities</a:t>
                      </a:r>
                      <a:endParaRPr lang="en-US" dirty="0"/>
                    </a:p>
                  </a:txBody>
                  <a:tcPr/>
                </a:tc>
                <a:tc>
                  <a:txBody>
                    <a:bodyPr/>
                    <a:lstStyle/>
                    <a:p>
                      <a:pPr algn="ctr"/>
                      <a:r>
                        <a:rPr lang="en-US" dirty="0" smtClean="0"/>
                        <a:t>xx</a:t>
                      </a:r>
                      <a:endParaRPr lang="en-US" dirty="0"/>
                    </a:p>
                  </a:txBody>
                  <a:tcPr/>
                </a:tc>
              </a:tr>
              <a:tr h="370840">
                <a:tc>
                  <a:txBody>
                    <a:bodyPr/>
                    <a:lstStyle/>
                    <a:p>
                      <a:r>
                        <a:rPr lang="en-US" dirty="0" smtClean="0"/>
                        <a:t>Net Cash used in financing activities</a:t>
                      </a:r>
                      <a:endParaRPr lang="en-US" dirty="0"/>
                    </a:p>
                  </a:txBody>
                  <a:tcPr/>
                </a:tc>
                <a:tc>
                  <a:txBody>
                    <a:bodyPr/>
                    <a:lstStyle/>
                    <a:p>
                      <a:pPr algn="ctr"/>
                      <a:r>
                        <a:rPr lang="en-US" dirty="0" smtClean="0"/>
                        <a:t>xx</a:t>
                      </a:r>
                      <a:endParaRPr lang="en-US" dirty="0"/>
                    </a:p>
                  </a:txBody>
                  <a:tcPr/>
                </a:tc>
              </a:tr>
              <a:tr h="370840">
                <a:tc>
                  <a:txBody>
                    <a:bodyPr/>
                    <a:lstStyle/>
                    <a:p>
                      <a:r>
                        <a:rPr lang="en-US" dirty="0" smtClean="0"/>
                        <a:t>Net Cash used in investing activities</a:t>
                      </a:r>
                      <a:endParaRPr lang="en-US" dirty="0"/>
                    </a:p>
                  </a:txBody>
                  <a:tcPr/>
                </a:tc>
                <a:tc>
                  <a:txBody>
                    <a:bodyPr/>
                    <a:lstStyle/>
                    <a:p>
                      <a:pPr algn="ctr"/>
                      <a:r>
                        <a:rPr lang="en-US" dirty="0" smtClean="0"/>
                        <a:t>xx</a:t>
                      </a:r>
                      <a:endParaRPr lang="en-US" dirty="0"/>
                    </a:p>
                  </a:txBody>
                  <a:tcPr/>
                </a:tc>
              </a:tr>
              <a:tr h="370840">
                <a:tc>
                  <a:txBody>
                    <a:bodyPr/>
                    <a:lstStyle/>
                    <a:p>
                      <a:r>
                        <a:rPr lang="en-US" dirty="0" smtClean="0"/>
                        <a:t>Cash generated from all activities</a:t>
                      </a:r>
                      <a:endParaRPr lang="en-US" dirty="0"/>
                    </a:p>
                  </a:txBody>
                  <a:tcPr/>
                </a:tc>
                <a:tc>
                  <a:txBody>
                    <a:bodyPr/>
                    <a:lstStyle/>
                    <a:p>
                      <a:pPr algn="ctr"/>
                      <a:r>
                        <a:rPr lang="en-US" dirty="0" smtClean="0"/>
                        <a:t>xx</a:t>
                      </a:r>
                      <a:endParaRPr lang="en-US" dirty="0"/>
                    </a:p>
                  </a:txBody>
                  <a:tcPr/>
                </a:tc>
              </a:tr>
              <a:tr h="370840">
                <a:tc>
                  <a:txBody>
                    <a:bodyPr/>
                    <a:lstStyle/>
                    <a:p>
                      <a:r>
                        <a:rPr lang="en-US" dirty="0" smtClean="0"/>
                        <a:t>Add:- Opening cash and cash equivalents </a:t>
                      </a:r>
                      <a:endParaRPr lang="en-US" dirty="0"/>
                    </a:p>
                  </a:txBody>
                  <a:tcPr/>
                </a:tc>
                <a:tc>
                  <a:txBody>
                    <a:bodyPr/>
                    <a:lstStyle/>
                    <a:p>
                      <a:pPr algn="ctr"/>
                      <a:r>
                        <a:rPr lang="en-US" dirty="0" smtClean="0"/>
                        <a:t>xx</a:t>
                      </a:r>
                      <a:endParaRPr lang="en-US" dirty="0"/>
                    </a:p>
                  </a:txBody>
                  <a:tcPr/>
                </a:tc>
              </a:tr>
              <a:tr h="370840">
                <a:tc>
                  <a:txBody>
                    <a:bodyPr/>
                    <a:lstStyle/>
                    <a:p>
                      <a:r>
                        <a:rPr lang="en-US" dirty="0" smtClean="0"/>
                        <a:t>Closing cash and cash equivalents</a:t>
                      </a:r>
                      <a:endParaRPr lang="en-US" dirty="0"/>
                    </a:p>
                  </a:txBody>
                  <a:tcPr/>
                </a:tc>
                <a:tc>
                  <a:txBody>
                    <a:bodyPr/>
                    <a:lstStyle/>
                    <a:p>
                      <a:pPr algn="ctr"/>
                      <a:r>
                        <a:rPr lang="en-US" dirty="0" smtClean="0"/>
                        <a:t>xx</a:t>
                      </a:r>
                      <a:endParaRPr lang="en-US" dirty="0"/>
                    </a:p>
                  </a:txBody>
                  <a:tcPr/>
                </a:tc>
              </a:tr>
            </a:tbl>
          </a:graphicData>
        </a:graphic>
      </p:graphicFrame>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
            </a:r>
            <a:br>
              <a:rPr lang="en-US" dirty="0" smtClean="0"/>
            </a:br>
            <a:r>
              <a:rPr lang="en-US" dirty="0" smtClean="0"/>
              <a:t>Cash Flow and Fund Flow Statements (contd..)</a:t>
            </a:r>
            <a:br>
              <a:rPr lang="en-US" dirty="0" smtClean="0"/>
            </a:br>
            <a:endParaRPr lang="en-US" dirty="0" smtClean="0"/>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Font typeface="Wingdings" pitchFamily="2" charset="2"/>
              <a:buChar char="Ø"/>
            </a:pPr>
            <a:r>
              <a:rPr lang="en-US" altLang="en-US" sz="2000" dirty="0" smtClean="0">
                <a:solidFill>
                  <a:srgbClr val="000000"/>
                </a:solidFill>
              </a:rPr>
              <a:t>  Fund Flow Statement - Historical Perspective:- The importance of funds flow analysis as a tool for decision-making was </a:t>
            </a:r>
            <a:r>
              <a:rPr lang="en-US" altLang="en-US" sz="2000" dirty="0" err="1" smtClean="0">
                <a:solidFill>
                  <a:srgbClr val="000000"/>
                </a:solidFill>
              </a:rPr>
              <a:t>recognised</a:t>
            </a:r>
            <a:r>
              <a:rPr lang="en-US" altLang="en-US" sz="2000" dirty="0" smtClean="0">
                <a:solidFill>
                  <a:srgbClr val="000000"/>
                </a:solidFill>
              </a:rPr>
              <a:t> by </a:t>
            </a:r>
            <a:r>
              <a:rPr lang="en-US" altLang="en-US" sz="2000" dirty="0" err="1" smtClean="0">
                <a:solidFill>
                  <a:srgbClr val="000000"/>
                </a:solidFill>
              </a:rPr>
              <a:t>Dehejia</a:t>
            </a:r>
            <a:r>
              <a:rPr lang="en-US" altLang="en-US" sz="2000" dirty="0" smtClean="0">
                <a:solidFill>
                  <a:srgbClr val="000000"/>
                </a:solidFill>
              </a:rPr>
              <a:t> Committee in the late sixties. Subsequently in 1974, </a:t>
            </a:r>
            <a:r>
              <a:rPr lang="en-US" altLang="en-US" sz="2000" dirty="0" err="1" smtClean="0">
                <a:solidFill>
                  <a:srgbClr val="000000"/>
                </a:solidFill>
              </a:rPr>
              <a:t>Tandon</a:t>
            </a:r>
            <a:r>
              <a:rPr lang="en-US" altLang="en-US" sz="2000" dirty="0" smtClean="0">
                <a:solidFill>
                  <a:srgbClr val="000000"/>
                </a:solidFill>
              </a:rPr>
              <a:t> committee put further emphasis on the concept. The format for Funds Flow was later incorporated by RBI in CMA format.</a:t>
            </a:r>
          </a:p>
          <a:p>
            <a:pPr marL="0" indent="0" algn="just">
              <a:buFont typeface="Wingdings" pitchFamily="2" charset="2"/>
              <a:buChar char="Ø"/>
            </a:pPr>
            <a:r>
              <a:rPr lang="en-US" altLang="en-US" sz="2000" dirty="0" smtClean="0">
                <a:solidFill>
                  <a:srgbClr val="000000"/>
                </a:solidFill>
              </a:rPr>
              <a:t> Meaning:- A balance sheet item is known as Fund. The change in position of an item in the balance sheet is known as flow. Thus, the statement of changes in financial position is known as “Statement of funds flow” or simply “Funds flow statement”.</a:t>
            </a:r>
          </a:p>
          <a:p>
            <a:pPr marL="0" indent="0" algn="just">
              <a:buFont typeface="Wingdings" pitchFamily="2" charset="2"/>
              <a:buChar char="Ø"/>
            </a:pPr>
            <a:r>
              <a:rPr lang="en-US" altLang="en-US" sz="2000" dirty="0" smtClean="0">
                <a:solidFill>
                  <a:srgbClr val="000000"/>
                </a:solidFill>
              </a:rPr>
              <a:t> Rule:- Increase in a liability denotes a Source and Increase in an asset denotes a Use. On the other hand, decrease in liability is a Use and decrease in asset is a Source.  The box diagram for the same is as under:-</a:t>
            </a:r>
          </a:p>
        </p:txBody>
      </p:sp>
      <p:graphicFrame>
        <p:nvGraphicFramePr>
          <p:cNvPr id="4" name="Table 3"/>
          <p:cNvGraphicFramePr>
            <a:graphicFrameLocks noGrp="1"/>
          </p:cNvGraphicFramePr>
          <p:nvPr/>
        </p:nvGraphicFramePr>
        <p:xfrm>
          <a:off x="914400" y="5562600"/>
          <a:ext cx="7543800" cy="1097280"/>
        </p:xfrm>
        <a:graphic>
          <a:graphicData uri="http://schemas.openxmlformats.org/drawingml/2006/table">
            <a:tbl>
              <a:tblPr firstRow="1" bandRow="1">
                <a:tableStyleId>{5C22544A-7EE6-4342-B048-85BDC9FD1C3A}</a:tableStyleId>
              </a:tblPr>
              <a:tblGrid>
                <a:gridCol w="2514600"/>
                <a:gridCol w="2514600"/>
                <a:gridCol w="2514600"/>
              </a:tblGrid>
              <a:tr h="301413">
                <a:tc>
                  <a:txBody>
                    <a:bodyPr/>
                    <a:lstStyle/>
                    <a:p>
                      <a:endParaRPr lang="en-US" dirty="0"/>
                    </a:p>
                  </a:txBody>
                  <a:tcPr/>
                </a:tc>
                <a:tc>
                  <a:txBody>
                    <a:bodyPr/>
                    <a:lstStyle/>
                    <a:p>
                      <a:r>
                        <a:rPr lang="en-US" dirty="0" smtClean="0"/>
                        <a:t>Increase</a:t>
                      </a:r>
                      <a:endParaRPr lang="en-US" dirty="0"/>
                    </a:p>
                  </a:txBody>
                  <a:tcPr/>
                </a:tc>
                <a:tc>
                  <a:txBody>
                    <a:bodyPr/>
                    <a:lstStyle/>
                    <a:p>
                      <a:r>
                        <a:rPr lang="en-US" dirty="0" smtClean="0"/>
                        <a:t>Decrease</a:t>
                      </a:r>
                      <a:endParaRPr lang="en-US" dirty="0"/>
                    </a:p>
                  </a:txBody>
                  <a:tcPr/>
                </a:tc>
              </a:tr>
              <a:tr h="301413">
                <a:tc>
                  <a:txBody>
                    <a:bodyPr/>
                    <a:lstStyle/>
                    <a:p>
                      <a:r>
                        <a:rPr lang="en-US" dirty="0" smtClean="0"/>
                        <a:t>Liabilities</a:t>
                      </a:r>
                      <a:endParaRPr lang="en-US" dirty="0"/>
                    </a:p>
                  </a:txBody>
                  <a:tcPr/>
                </a:tc>
                <a:tc>
                  <a:txBody>
                    <a:bodyPr/>
                    <a:lstStyle/>
                    <a:p>
                      <a:r>
                        <a:rPr lang="en-US" dirty="0" smtClean="0"/>
                        <a:t>Source</a:t>
                      </a:r>
                      <a:endParaRPr lang="en-US" dirty="0"/>
                    </a:p>
                  </a:txBody>
                  <a:tcPr/>
                </a:tc>
                <a:tc>
                  <a:txBody>
                    <a:bodyPr/>
                    <a:lstStyle/>
                    <a:p>
                      <a:r>
                        <a:rPr lang="en-US" dirty="0" smtClean="0"/>
                        <a:t>Use</a:t>
                      </a:r>
                      <a:endParaRPr lang="en-US" dirty="0"/>
                    </a:p>
                  </a:txBody>
                  <a:tcPr/>
                </a:tc>
              </a:tr>
              <a:tr h="301413">
                <a:tc>
                  <a:txBody>
                    <a:bodyPr/>
                    <a:lstStyle/>
                    <a:p>
                      <a:r>
                        <a:rPr lang="en-US" dirty="0" smtClean="0"/>
                        <a:t>Assets</a:t>
                      </a:r>
                      <a:endParaRPr lang="en-US" dirty="0"/>
                    </a:p>
                  </a:txBody>
                  <a:tcPr/>
                </a:tc>
                <a:tc>
                  <a:txBody>
                    <a:bodyPr/>
                    <a:lstStyle/>
                    <a:p>
                      <a:r>
                        <a:rPr lang="en-US" dirty="0" smtClean="0"/>
                        <a:t>Use</a:t>
                      </a:r>
                      <a:endParaRPr lang="en-US" dirty="0"/>
                    </a:p>
                  </a:txBody>
                  <a:tcPr/>
                </a:tc>
                <a:tc>
                  <a:txBody>
                    <a:bodyPr/>
                    <a:lstStyle/>
                    <a:p>
                      <a:r>
                        <a:rPr lang="en-US" dirty="0" smtClean="0"/>
                        <a:t>Source</a:t>
                      </a:r>
                      <a:endParaRPr lang="en-US" dirty="0"/>
                    </a:p>
                  </a:txBody>
                  <a:tcPr/>
                </a:tc>
              </a:tr>
            </a:tbl>
          </a:graphicData>
        </a:graphic>
      </p:graphicFrame>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
            </a:r>
            <a:br>
              <a:rPr lang="en-US" dirty="0" smtClean="0"/>
            </a:br>
            <a:r>
              <a:rPr lang="en-US" dirty="0" smtClean="0"/>
              <a:t>Cash Flow and Fund Flow Statements (contd..)</a:t>
            </a:r>
            <a:br>
              <a:rPr lang="en-US" dirty="0" smtClean="0"/>
            </a:br>
            <a:endParaRPr lang="en-US" dirty="0" smtClean="0"/>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Font typeface="Wingdings" pitchFamily="2" charset="2"/>
              <a:buChar char="Ø"/>
            </a:pPr>
            <a:r>
              <a:rPr lang="en-US" altLang="en-US" sz="2000" dirty="0" smtClean="0">
                <a:solidFill>
                  <a:srgbClr val="000000"/>
                </a:solidFill>
              </a:rPr>
              <a:t>  Items of Sources:-</a:t>
            </a:r>
          </a:p>
          <a:p>
            <a:pPr marL="457200" indent="-457200" algn="just">
              <a:buFont typeface="+mj-lt"/>
              <a:buAutoNum type="alphaUcPeriod"/>
            </a:pPr>
            <a:r>
              <a:rPr lang="en-US" altLang="en-US" sz="2000" dirty="0" smtClean="0">
                <a:solidFill>
                  <a:srgbClr val="000000"/>
                </a:solidFill>
              </a:rPr>
              <a:t>Long term Sources:- PAT, Depreciation (added back to profit since it a notional exp debited to P/L A/c, Increase in share capital/Reserves &amp; Surplus/Term Liabilities/Debentures, Public Deposits etc, Sale of fixed asset.</a:t>
            </a:r>
          </a:p>
          <a:p>
            <a:pPr marL="457200" indent="-457200" algn="just">
              <a:buFont typeface="+mj-lt"/>
              <a:buAutoNum type="alphaUcPeriod"/>
            </a:pPr>
            <a:r>
              <a:rPr lang="en-US" altLang="en-US" sz="2000" dirty="0" smtClean="0">
                <a:solidFill>
                  <a:srgbClr val="000000"/>
                </a:solidFill>
              </a:rPr>
              <a:t>Short term sources:-  Disposal/Reduction of current assets (e.g. inventory, receivables), Increase in Current Liabilities like Creditors, bank borrowings, etc.</a:t>
            </a:r>
          </a:p>
          <a:p>
            <a:pPr marL="457200" indent="-457200" algn="just">
              <a:buFont typeface="+mj-lt"/>
              <a:buAutoNum type="alphaUcPeriod"/>
            </a:pPr>
            <a:endParaRPr lang="en-US" altLang="en-US" sz="2000" dirty="0" smtClean="0">
              <a:solidFill>
                <a:srgbClr val="000000"/>
              </a:solidFill>
            </a:endParaRPr>
          </a:p>
          <a:p>
            <a:pPr marL="457200" indent="-457200" algn="just">
              <a:buFont typeface="Wingdings" pitchFamily="2" charset="2"/>
              <a:buChar char="Ø"/>
            </a:pPr>
            <a:r>
              <a:rPr lang="en-US" altLang="en-US" sz="2000" dirty="0" smtClean="0">
                <a:solidFill>
                  <a:srgbClr val="000000"/>
                </a:solidFill>
              </a:rPr>
              <a:t>Items of Uses:-</a:t>
            </a:r>
          </a:p>
          <a:p>
            <a:pPr marL="457200" indent="-457200" algn="just">
              <a:buFont typeface="+mj-lt"/>
              <a:buAutoNum type="alphaUcPeriod"/>
            </a:pPr>
            <a:r>
              <a:rPr lang="en-US" altLang="en-US" sz="2000" dirty="0" smtClean="0">
                <a:solidFill>
                  <a:srgbClr val="000000"/>
                </a:solidFill>
              </a:rPr>
              <a:t>Long term Uses:- Drawings, Increase in share capital/Reserves &amp; Surplus/Term Liabilities/Debentures, Public Deposits etc. </a:t>
            </a:r>
          </a:p>
          <a:p>
            <a:pPr marL="457200" indent="-457200" algn="just">
              <a:buFont typeface="+mj-lt"/>
              <a:buAutoNum type="alphaUcPeriod"/>
            </a:pPr>
            <a:r>
              <a:rPr lang="en-US" altLang="en-US" sz="2000" dirty="0" smtClean="0">
                <a:solidFill>
                  <a:srgbClr val="000000"/>
                </a:solidFill>
              </a:rPr>
              <a:t>Short term Uses:- Increase in Current Assets like (e.g. inventory, receivables), Decrease in current liabilities like payment to creditors, repayment of short term loan, etc.</a:t>
            </a:r>
          </a:p>
          <a:p>
            <a:pPr marL="457200" indent="-457200" algn="just">
              <a:buNone/>
            </a:pPr>
            <a:endParaRPr lang="en-US" altLang="en-US" sz="2000" dirty="0" smtClean="0">
              <a:solidFill>
                <a:srgbClr val="000000"/>
              </a:solidFill>
            </a:endParaRPr>
          </a:p>
          <a:p>
            <a:pPr marL="457200" indent="-457200" algn="just">
              <a:buFont typeface="Wingdings" pitchFamily="2" charset="2"/>
              <a:buChar char="Ø"/>
            </a:pPr>
            <a:endParaRPr lang="en-US" altLang="en-US" sz="2000" dirty="0" smtClean="0">
              <a:solidFill>
                <a:srgbClr val="000000"/>
              </a:solidFill>
            </a:endParaRPr>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Security Creation and Perfection of security </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Font typeface="Wingdings" pitchFamily="2" charset="2"/>
              <a:buChar char="Ø"/>
            </a:pPr>
            <a:r>
              <a:rPr lang="en-US" altLang="en-US" sz="2000" dirty="0" smtClean="0">
                <a:solidFill>
                  <a:srgbClr val="000000"/>
                </a:solidFill>
              </a:rPr>
              <a:t> The security to be created is as under:-</a:t>
            </a:r>
          </a:p>
          <a:p>
            <a:pPr marL="0" indent="0" algn="just">
              <a:buNone/>
            </a:pPr>
            <a:endParaRPr lang="en-US" altLang="en-US" sz="2000" dirty="0" smtClean="0">
              <a:solidFill>
                <a:srgbClr val="000000"/>
              </a:solidFill>
            </a:endParaRPr>
          </a:p>
          <a:p>
            <a:pPr marL="457200" indent="-457200" algn="just">
              <a:buNone/>
            </a:pPr>
            <a:endParaRPr lang="en-US" altLang="en-US" sz="2000" dirty="0" smtClean="0">
              <a:solidFill>
                <a:srgbClr val="000000"/>
              </a:solidFill>
            </a:endParaRPr>
          </a:p>
          <a:p>
            <a:pPr marL="457200" indent="-457200" algn="just">
              <a:buFont typeface="Wingdings" pitchFamily="2" charset="2"/>
              <a:buChar char="Ø"/>
            </a:pPr>
            <a:endParaRPr lang="en-US" altLang="en-US" sz="2000" dirty="0" smtClean="0">
              <a:solidFill>
                <a:srgbClr val="000000"/>
              </a:solidFill>
            </a:endParaRPr>
          </a:p>
        </p:txBody>
      </p:sp>
      <p:graphicFrame>
        <p:nvGraphicFramePr>
          <p:cNvPr id="4" name="Table 3"/>
          <p:cNvGraphicFramePr>
            <a:graphicFrameLocks noGrp="1"/>
          </p:cNvGraphicFramePr>
          <p:nvPr/>
        </p:nvGraphicFramePr>
        <p:xfrm>
          <a:off x="1524000" y="2133600"/>
          <a:ext cx="6096000" cy="3185160"/>
        </p:xfrm>
        <a:graphic>
          <a:graphicData uri="http://schemas.openxmlformats.org/drawingml/2006/table">
            <a:tbl>
              <a:tblPr firstRow="1" bandRow="1">
                <a:tableStyleId>{5C22544A-7EE6-4342-B048-85BDC9FD1C3A}</a:tableStyleId>
              </a:tblPr>
              <a:tblGrid>
                <a:gridCol w="2286000"/>
                <a:gridCol w="3810000"/>
              </a:tblGrid>
              <a:tr h="533400">
                <a:tc>
                  <a:txBody>
                    <a:bodyPr/>
                    <a:lstStyle/>
                    <a:p>
                      <a:r>
                        <a:rPr lang="en-US" dirty="0" smtClean="0"/>
                        <a:t>Type of security</a:t>
                      </a:r>
                      <a:endParaRPr lang="en-US" dirty="0"/>
                    </a:p>
                  </a:txBody>
                  <a:tcPr/>
                </a:tc>
                <a:tc>
                  <a:txBody>
                    <a:bodyPr/>
                    <a:lstStyle/>
                    <a:p>
                      <a:r>
                        <a:rPr lang="en-US" dirty="0" smtClean="0"/>
                        <a:t>Nature of documentation</a:t>
                      </a:r>
                      <a:endParaRPr lang="en-US" dirty="0"/>
                    </a:p>
                  </a:txBody>
                  <a:tcPr/>
                </a:tc>
              </a:tr>
              <a:tr h="533400">
                <a:tc>
                  <a:txBody>
                    <a:bodyPr/>
                    <a:lstStyle/>
                    <a:p>
                      <a:r>
                        <a:rPr lang="en-US" dirty="0" smtClean="0"/>
                        <a:t>Primary</a:t>
                      </a:r>
                      <a:r>
                        <a:rPr lang="en-US" baseline="0" dirty="0" smtClean="0"/>
                        <a:t> Security</a:t>
                      </a:r>
                      <a:endParaRPr lang="en-US" dirty="0"/>
                    </a:p>
                  </a:txBody>
                  <a:tcPr/>
                </a:tc>
                <a:tc>
                  <a:txBody>
                    <a:bodyPr/>
                    <a:lstStyle/>
                    <a:p>
                      <a:r>
                        <a:rPr lang="en-US" dirty="0" smtClean="0"/>
                        <a:t>Hypothecation of Stock and Book-debts </a:t>
                      </a:r>
                      <a:endParaRPr lang="en-US" dirty="0"/>
                    </a:p>
                  </a:txBody>
                  <a:tcPr/>
                </a:tc>
              </a:tr>
              <a:tr h="533400">
                <a:tc>
                  <a:txBody>
                    <a:bodyPr/>
                    <a:lstStyle/>
                    <a:p>
                      <a:r>
                        <a:rPr lang="en-US" dirty="0" smtClean="0"/>
                        <a:t>Collateral Security</a:t>
                      </a:r>
                      <a:endParaRPr lang="en-US" dirty="0"/>
                    </a:p>
                  </a:txBody>
                  <a:tcPr/>
                </a:tc>
                <a:tc>
                  <a:txBody>
                    <a:bodyPr/>
                    <a:lstStyle/>
                    <a:p>
                      <a:pPr>
                        <a:buFont typeface="Arial" pitchFamily="34" charset="0"/>
                        <a:buChar char="•"/>
                      </a:pPr>
                      <a:r>
                        <a:rPr lang="en-US" dirty="0" smtClean="0"/>
                        <a:t> Equitable mortgage</a:t>
                      </a:r>
                      <a:r>
                        <a:rPr lang="en-US" baseline="0" dirty="0" smtClean="0"/>
                        <a:t>/Regd. Mortgage of properties</a:t>
                      </a:r>
                    </a:p>
                    <a:p>
                      <a:pPr>
                        <a:buFont typeface="Arial" pitchFamily="34" charset="0"/>
                        <a:buChar char="•"/>
                      </a:pPr>
                      <a:r>
                        <a:rPr lang="en-US" baseline="0" dirty="0" smtClean="0"/>
                        <a:t> Pledge of shares/Assignment of rights</a:t>
                      </a:r>
                    </a:p>
                    <a:p>
                      <a:pPr>
                        <a:buFont typeface="Arial" pitchFamily="34" charset="0"/>
                        <a:buChar char="•"/>
                      </a:pPr>
                      <a:r>
                        <a:rPr lang="en-US" baseline="0" dirty="0" smtClean="0"/>
                        <a:t> Personal Guarantees of directors/Corporate Guarantee of flagship co.</a:t>
                      </a:r>
                      <a:endParaRPr lang="en-US" dirty="0"/>
                    </a:p>
                  </a:txBody>
                  <a:tcPr/>
                </a:tc>
              </a:tr>
            </a:tbl>
          </a:graphicData>
        </a:graphic>
      </p:graphicFrame>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Security Creation and Perfection of security (contd..)</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Font typeface="Wingdings" pitchFamily="2" charset="2"/>
              <a:buChar char="Ø"/>
            </a:pPr>
            <a:r>
              <a:rPr lang="en-US" altLang="en-US" sz="2000" dirty="0" smtClean="0">
                <a:solidFill>
                  <a:srgbClr val="000000"/>
                </a:solidFill>
              </a:rPr>
              <a:t>  Perfection of Security:-</a:t>
            </a:r>
          </a:p>
          <a:p>
            <a:pPr marL="0" indent="0" algn="just">
              <a:buNone/>
            </a:pPr>
            <a:endParaRPr lang="en-US" altLang="en-US" sz="2000" dirty="0" smtClean="0">
              <a:solidFill>
                <a:srgbClr val="000000"/>
              </a:solidFill>
            </a:endParaRPr>
          </a:p>
          <a:p>
            <a:pPr marL="457200" indent="-457200" algn="just">
              <a:buFont typeface="Wingdings" pitchFamily="2" charset="2"/>
              <a:buChar char="Ø"/>
            </a:pPr>
            <a:endParaRPr lang="en-US" altLang="en-US" sz="2000" dirty="0" smtClean="0">
              <a:solidFill>
                <a:srgbClr val="000000"/>
              </a:solidFill>
            </a:endParaRPr>
          </a:p>
        </p:txBody>
      </p:sp>
      <p:graphicFrame>
        <p:nvGraphicFramePr>
          <p:cNvPr id="5" name="Table 4"/>
          <p:cNvGraphicFramePr>
            <a:graphicFrameLocks noGrp="1"/>
          </p:cNvGraphicFramePr>
          <p:nvPr/>
        </p:nvGraphicFramePr>
        <p:xfrm>
          <a:off x="1295400" y="2057400"/>
          <a:ext cx="7086601" cy="4084320"/>
        </p:xfrm>
        <a:graphic>
          <a:graphicData uri="http://schemas.openxmlformats.org/drawingml/2006/table">
            <a:tbl>
              <a:tblPr firstRow="1" bandRow="1">
                <a:tableStyleId>{5C22544A-7EE6-4342-B048-85BDC9FD1C3A}</a:tableStyleId>
              </a:tblPr>
              <a:tblGrid>
                <a:gridCol w="533400"/>
                <a:gridCol w="2057400"/>
                <a:gridCol w="4495801"/>
              </a:tblGrid>
              <a:tr h="0">
                <a:tc>
                  <a:txBody>
                    <a:bodyPr/>
                    <a:lstStyle/>
                    <a:p>
                      <a:r>
                        <a:rPr lang="en-US" sz="1400" dirty="0" smtClean="0"/>
                        <a:t>Sr. No.</a:t>
                      </a:r>
                      <a:endParaRPr lang="en-US" sz="1400" dirty="0"/>
                    </a:p>
                  </a:txBody>
                  <a:tcPr/>
                </a:tc>
                <a:tc>
                  <a:txBody>
                    <a:bodyPr/>
                    <a:lstStyle/>
                    <a:p>
                      <a:r>
                        <a:rPr lang="en-US" sz="1400" dirty="0" smtClean="0"/>
                        <a:t>Forms of security</a:t>
                      </a:r>
                      <a:endParaRPr lang="en-US" sz="1400" dirty="0"/>
                    </a:p>
                  </a:txBody>
                  <a:tcPr/>
                </a:tc>
                <a:tc>
                  <a:txBody>
                    <a:bodyPr/>
                    <a:lstStyle/>
                    <a:p>
                      <a:r>
                        <a:rPr lang="en-US" sz="1400" dirty="0" smtClean="0"/>
                        <a:t>Perfection</a:t>
                      </a:r>
                      <a:r>
                        <a:rPr lang="en-US" sz="1400" baseline="0" dirty="0" smtClean="0"/>
                        <a:t> Requirement</a:t>
                      </a:r>
                      <a:endParaRPr lang="en-US" sz="1400" dirty="0"/>
                    </a:p>
                  </a:txBody>
                  <a:tcPr/>
                </a:tc>
              </a:tr>
              <a:tr h="0">
                <a:tc>
                  <a:txBody>
                    <a:bodyPr/>
                    <a:lstStyle/>
                    <a:p>
                      <a:pPr algn="just"/>
                      <a:r>
                        <a:rPr lang="en-US" sz="1400" dirty="0" smtClean="0"/>
                        <a:t>1.</a:t>
                      </a:r>
                      <a:endParaRPr lang="en-US" sz="1400" dirty="0"/>
                    </a:p>
                  </a:txBody>
                  <a:tcPr/>
                </a:tc>
                <a:tc>
                  <a:txBody>
                    <a:bodyPr/>
                    <a:lstStyle/>
                    <a:p>
                      <a:pPr algn="just"/>
                      <a:r>
                        <a:rPr lang="en-US" sz="1400" dirty="0" smtClean="0"/>
                        <a:t>Indenture of Mortgage</a:t>
                      </a:r>
                      <a:endParaRPr lang="en-US" sz="1400" dirty="0"/>
                    </a:p>
                  </a:txBody>
                  <a:tcPr/>
                </a:tc>
                <a:tc>
                  <a:txBody>
                    <a:bodyPr/>
                    <a:lstStyle/>
                    <a:p>
                      <a:pPr algn="just">
                        <a:buFont typeface="Arial" pitchFamily="34" charset="0"/>
                        <a:buChar char="•"/>
                      </a:pPr>
                      <a:r>
                        <a:rPr lang="en-US" sz="1400" dirty="0" smtClean="0"/>
                        <a:t> Filing of Form 8 with ROC</a:t>
                      </a:r>
                    </a:p>
                    <a:p>
                      <a:pPr algn="just">
                        <a:buFont typeface="Arial" pitchFamily="34" charset="0"/>
                        <a:buChar char="•"/>
                      </a:pPr>
                      <a:r>
                        <a:rPr lang="en-US" sz="1400" dirty="0" smtClean="0"/>
                        <a:t> Registration with relevant Sub-register of Assurances</a:t>
                      </a:r>
                      <a:endParaRPr lang="en-US" sz="1400" dirty="0"/>
                    </a:p>
                  </a:txBody>
                  <a:tcPr/>
                </a:tc>
              </a:tr>
              <a:tr h="0">
                <a:tc>
                  <a:txBody>
                    <a:bodyPr/>
                    <a:lstStyle/>
                    <a:p>
                      <a:pPr algn="just"/>
                      <a:r>
                        <a:rPr lang="en-US" sz="1400" dirty="0" smtClean="0"/>
                        <a:t>2.</a:t>
                      </a:r>
                      <a:endParaRPr lang="en-US" sz="1400" dirty="0"/>
                    </a:p>
                  </a:txBody>
                  <a:tcPr/>
                </a:tc>
                <a:tc>
                  <a:txBody>
                    <a:bodyPr/>
                    <a:lstStyle/>
                    <a:p>
                      <a:pPr algn="just"/>
                      <a:r>
                        <a:rPr lang="en-US" sz="1400" dirty="0" smtClean="0"/>
                        <a:t>Equitable Mortgage/Deposit</a:t>
                      </a:r>
                      <a:r>
                        <a:rPr lang="en-US" sz="1400" baseline="0" dirty="0" smtClean="0"/>
                        <a:t> of Title  Deeds</a:t>
                      </a:r>
                      <a:endParaRPr lang="en-US" sz="1400" dirty="0"/>
                    </a:p>
                  </a:txBody>
                  <a:tcPr/>
                </a:tc>
                <a:tc>
                  <a:txBody>
                    <a:bodyPr/>
                    <a:lstStyle/>
                    <a:p>
                      <a:pPr algn="just">
                        <a:buFont typeface="Arial" pitchFamily="34" charset="0"/>
                        <a:buChar char="•"/>
                      </a:pPr>
                      <a:r>
                        <a:rPr lang="en-US" sz="1400" dirty="0" smtClean="0"/>
                        <a:t> Filing of Form 8 with ROC</a:t>
                      </a:r>
                    </a:p>
                    <a:p>
                      <a:pPr algn="just">
                        <a:buFont typeface="Arial" pitchFamily="34" charset="0"/>
                        <a:buChar char="•"/>
                      </a:pPr>
                      <a:r>
                        <a:rPr lang="en-US" sz="1400" dirty="0" smtClean="0"/>
                        <a:t> Registration with relevant Sub-register of Assurances only</a:t>
                      </a:r>
                      <a:r>
                        <a:rPr lang="en-US" sz="1400" baseline="0" dirty="0" smtClean="0"/>
                        <a:t> in the states of Gujarat and MP</a:t>
                      </a:r>
                    </a:p>
                    <a:p>
                      <a:pPr algn="just">
                        <a:buFont typeface="Arial" pitchFamily="34" charset="0"/>
                        <a:buChar char="•"/>
                      </a:pPr>
                      <a:r>
                        <a:rPr lang="en-US" sz="1400" baseline="0" dirty="0" smtClean="0"/>
                        <a:t> Notarisation of Directors’ Declaration</a:t>
                      </a:r>
                      <a:endParaRPr lang="en-US" sz="1400" dirty="0"/>
                    </a:p>
                  </a:txBody>
                  <a:tcPr/>
                </a:tc>
              </a:tr>
              <a:tr h="0">
                <a:tc>
                  <a:txBody>
                    <a:bodyPr/>
                    <a:lstStyle/>
                    <a:p>
                      <a:pPr algn="just"/>
                      <a:r>
                        <a:rPr lang="en-US" sz="1400" dirty="0" smtClean="0"/>
                        <a:t>3. </a:t>
                      </a:r>
                      <a:endParaRPr lang="en-US" sz="1400" dirty="0"/>
                    </a:p>
                  </a:txBody>
                  <a:tcPr/>
                </a:tc>
                <a:tc>
                  <a:txBody>
                    <a:bodyPr/>
                    <a:lstStyle/>
                    <a:p>
                      <a:pPr algn="just"/>
                      <a:r>
                        <a:rPr lang="en-US" sz="1400" dirty="0" smtClean="0"/>
                        <a:t>Hypothecation</a:t>
                      </a:r>
                      <a:endParaRPr lang="en-US" sz="1400" dirty="0"/>
                    </a:p>
                  </a:txBody>
                  <a:tcPr/>
                </a:tc>
                <a:tc>
                  <a:txBody>
                    <a:bodyPr/>
                    <a:lstStyle/>
                    <a:p>
                      <a:pPr algn="just">
                        <a:buFont typeface="Arial" pitchFamily="34" charset="0"/>
                        <a:buChar char="•"/>
                      </a:pPr>
                      <a:r>
                        <a:rPr lang="en-US" sz="1400" dirty="0" smtClean="0"/>
                        <a:t>Filing of Form 8 with ROC</a:t>
                      </a:r>
                      <a:endParaRPr lang="en-US" sz="1400" dirty="0"/>
                    </a:p>
                  </a:txBody>
                  <a:tcPr/>
                </a:tc>
              </a:tr>
              <a:tr h="0">
                <a:tc>
                  <a:txBody>
                    <a:bodyPr/>
                    <a:lstStyle/>
                    <a:p>
                      <a:pPr algn="just"/>
                      <a:r>
                        <a:rPr lang="en-US" sz="1400" dirty="0" smtClean="0"/>
                        <a:t>4.</a:t>
                      </a:r>
                      <a:endParaRPr lang="en-US" sz="1400" dirty="0"/>
                    </a:p>
                  </a:txBody>
                  <a:tcPr/>
                </a:tc>
                <a:tc>
                  <a:txBody>
                    <a:bodyPr/>
                    <a:lstStyle/>
                    <a:p>
                      <a:pPr algn="just"/>
                      <a:r>
                        <a:rPr lang="en-US" sz="1400" dirty="0" smtClean="0"/>
                        <a:t>Pledge of shares</a:t>
                      </a:r>
                      <a:endParaRPr lang="en-US" sz="1400" dirty="0"/>
                    </a:p>
                  </a:txBody>
                  <a:tcPr/>
                </a:tc>
                <a:tc>
                  <a:txBody>
                    <a:bodyPr/>
                    <a:lstStyle/>
                    <a:p>
                      <a:pPr algn="just">
                        <a:buFont typeface="Arial" pitchFamily="34" charset="0"/>
                        <a:buNone/>
                      </a:pPr>
                      <a:r>
                        <a:rPr lang="en-US" sz="1400" u="sng" dirty="0" smtClean="0"/>
                        <a:t>Physical</a:t>
                      </a:r>
                    </a:p>
                    <a:p>
                      <a:pPr algn="just">
                        <a:buFont typeface="Arial" pitchFamily="34" charset="0"/>
                        <a:buChar char="•"/>
                      </a:pPr>
                      <a:r>
                        <a:rPr lang="en-US" sz="1400" u="none" dirty="0" smtClean="0"/>
                        <a:t>Deposit of share certificate with the pledgee</a:t>
                      </a:r>
                    </a:p>
                    <a:p>
                      <a:pPr algn="just">
                        <a:buFont typeface="Arial" pitchFamily="34" charset="0"/>
                        <a:buChar char="•"/>
                      </a:pPr>
                      <a:r>
                        <a:rPr lang="en-US" sz="1400" u="none" dirty="0" smtClean="0"/>
                        <a:t> POA for voting rights need to be notarised</a:t>
                      </a:r>
                    </a:p>
                    <a:p>
                      <a:pPr algn="just">
                        <a:buFont typeface="Arial" pitchFamily="34" charset="0"/>
                        <a:buNone/>
                      </a:pPr>
                      <a:r>
                        <a:rPr lang="en-US" sz="1400" u="sng" dirty="0" smtClean="0"/>
                        <a:t>Dematerialized</a:t>
                      </a:r>
                      <a:r>
                        <a:rPr lang="en-US" sz="1400" u="sng" baseline="0" dirty="0" smtClean="0"/>
                        <a:t> shares</a:t>
                      </a:r>
                    </a:p>
                    <a:p>
                      <a:pPr algn="just">
                        <a:buFont typeface="Arial" pitchFamily="34" charset="0"/>
                        <a:buChar char="•"/>
                      </a:pPr>
                      <a:r>
                        <a:rPr lang="en-US" sz="1400" u="none" dirty="0" smtClean="0"/>
                        <a:t>Filing under Depository Act/Regulations including filing of form W (for NSDL) and Pledge Request Form (For CDSL) for</a:t>
                      </a:r>
                      <a:r>
                        <a:rPr lang="en-US" sz="1400" u="none" baseline="0" dirty="0" smtClean="0"/>
                        <a:t> recording pledge of shares</a:t>
                      </a:r>
                    </a:p>
                    <a:p>
                      <a:pPr algn="just">
                        <a:buFont typeface="Arial" pitchFamily="34" charset="0"/>
                        <a:buChar char="•"/>
                      </a:pPr>
                      <a:r>
                        <a:rPr lang="en-US" sz="1400" u="none" dirty="0" smtClean="0"/>
                        <a:t>POA for voting rights need to be notarised</a:t>
                      </a:r>
                      <a:endParaRPr lang="en-US" sz="1400" u="none" dirty="0"/>
                    </a:p>
                  </a:txBody>
                  <a:tcPr/>
                </a:tc>
              </a:tr>
            </a:tbl>
          </a:graphicData>
        </a:graphic>
      </p:graphicFrame>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
            </a:r>
            <a:br>
              <a:rPr lang="en-US" dirty="0" smtClean="0"/>
            </a:br>
            <a:r>
              <a:rPr lang="en-US" dirty="0" smtClean="0"/>
              <a:t>Credmin Documents</a:t>
            </a:r>
            <a:br>
              <a:rPr lang="en-US" dirty="0" smtClean="0"/>
            </a:br>
            <a:endParaRPr lang="en-US" dirty="0" smtClean="0"/>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Font typeface="Wingdings" pitchFamily="2" charset="2"/>
              <a:buChar char="Ø"/>
            </a:pPr>
            <a:r>
              <a:rPr lang="en-US" altLang="en-US" sz="2000" dirty="0" smtClean="0">
                <a:solidFill>
                  <a:srgbClr val="000000"/>
                </a:solidFill>
              </a:rPr>
              <a:t>  </a:t>
            </a:r>
            <a:r>
              <a:rPr lang="en-US" altLang="en-US" sz="2000" b="1" u="sng" dirty="0" smtClean="0">
                <a:solidFill>
                  <a:srgbClr val="000000"/>
                </a:solidFill>
              </a:rPr>
              <a:t>Stock Statements:-  </a:t>
            </a:r>
            <a:r>
              <a:rPr lang="en-US" altLang="en-US" sz="2000" dirty="0" smtClean="0">
                <a:solidFill>
                  <a:srgbClr val="000000"/>
                </a:solidFill>
              </a:rPr>
              <a:t>Computation of Drawing Power. </a:t>
            </a:r>
          </a:p>
          <a:p>
            <a:pPr marL="457200" indent="-457200" algn="just">
              <a:buAutoNum type="arabicPeriod"/>
            </a:pPr>
            <a:r>
              <a:rPr lang="en-GB" sz="2000" b="1" dirty="0" smtClean="0"/>
              <a:t>Inventories</a:t>
            </a:r>
          </a:p>
          <a:p>
            <a:pPr marL="457200" indent="-457200" algn="just">
              <a:buAutoNum type="arabicPeriod"/>
            </a:pPr>
            <a:endParaRPr lang="en-GB" sz="2000" b="1" dirty="0" smtClean="0"/>
          </a:p>
          <a:p>
            <a:pPr marL="457200" indent="-457200" algn="just">
              <a:buAutoNum type="arabicPeriod"/>
            </a:pPr>
            <a:endParaRPr lang="en-GB" sz="2000" b="1" dirty="0" smtClean="0"/>
          </a:p>
          <a:p>
            <a:pPr marL="457200" indent="-457200" algn="just">
              <a:buAutoNum type="arabicPeriod"/>
            </a:pPr>
            <a:endParaRPr lang="en-GB" sz="2000" b="1" dirty="0" smtClean="0"/>
          </a:p>
          <a:p>
            <a:pPr marL="457200" indent="-457200" algn="just">
              <a:buAutoNum type="arabicPeriod"/>
            </a:pPr>
            <a:endParaRPr lang="en-GB" sz="2000" b="1" dirty="0" smtClean="0"/>
          </a:p>
          <a:p>
            <a:pPr marL="457200" indent="-457200" algn="just">
              <a:buAutoNum type="arabicPeriod"/>
            </a:pPr>
            <a:endParaRPr lang="en-GB" sz="2000" b="1" dirty="0" smtClean="0"/>
          </a:p>
          <a:p>
            <a:pPr marL="457200" indent="-457200" algn="just">
              <a:buAutoNum type="arabicPeriod"/>
            </a:pPr>
            <a:r>
              <a:rPr lang="en-GB" sz="2000" b="1" dirty="0" smtClean="0"/>
              <a:t>Book-debts</a:t>
            </a:r>
          </a:p>
          <a:p>
            <a:pPr marL="457200" indent="-457200" algn="just">
              <a:buAutoNum type="arabicPeriod"/>
            </a:pPr>
            <a:endParaRPr lang="en-GB" sz="2000" b="1" dirty="0" smtClean="0"/>
          </a:p>
          <a:p>
            <a:pPr marL="457200" indent="-457200" algn="just">
              <a:buNone/>
            </a:pPr>
            <a:endParaRPr lang="en-US" sz="2000" dirty="0" smtClean="0"/>
          </a:p>
          <a:p>
            <a:pPr marL="0" indent="0" algn="just">
              <a:buNone/>
            </a:pPr>
            <a:endParaRPr lang="en-US" altLang="en-US" sz="2000" b="1" u="sng" dirty="0" smtClean="0">
              <a:solidFill>
                <a:srgbClr val="000000"/>
              </a:solidFill>
            </a:endParaRPr>
          </a:p>
        </p:txBody>
      </p:sp>
      <p:graphicFrame>
        <p:nvGraphicFramePr>
          <p:cNvPr id="4" name="Table 3"/>
          <p:cNvGraphicFramePr>
            <a:graphicFrameLocks noGrp="1"/>
          </p:cNvGraphicFramePr>
          <p:nvPr/>
        </p:nvGraphicFramePr>
        <p:xfrm>
          <a:off x="1066801" y="2362201"/>
          <a:ext cx="6400800" cy="1839532"/>
        </p:xfrm>
        <a:graphic>
          <a:graphicData uri="http://schemas.openxmlformats.org/drawingml/2006/table">
            <a:tbl>
              <a:tblPr firstRow="1" bandRow="1">
                <a:tableStyleId>{5C22544A-7EE6-4342-B048-85BDC9FD1C3A}</a:tableStyleId>
              </a:tblPr>
              <a:tblGrid>
                <a:gridCol w="5715000"/>
                <a:gridCol w="685800"/>
              </a:tblGrid>
              <a:tr h="492189">
                <a:tc>
                  <a:txBody>
                    <a:bodyPr/>
                    <a:lstStyle/>
                    <a:p>
                      <a:pPr marL="0" marR="0" algn="just">
                        <a:lnSpc>
                          <a:spcPct val="150000"/>
                        </a:lnSpc>
                        <a:spcBef>
                          <a:spcPts val="0"/>
                        </a:spcBef>
                        <a:spcAft>
                          <a:spcPts val="0"/>
                        </a:spcAft>
                      </a:pPr>
                      <a:r>
                        <a:rPr lang="en-GB" sz="1100" dirty="0">
                          <a:latin typeface="Tahoma"/>
                          <a:ea typeface="Times New Roman"/>
                          <a:cs typeface="Mangal"/>
                        </a:rPr>
                        <a:t>Total inventory (excluding non usable non moving, slow moving stocks) (period to be specified)</a:t>
                      </a:r>
                      <a:endParaRPr lang="en-US" sz="1200" dirty="0">
                        <a:latin typeface="Times New Roman"/>
                        <a:ea typeface="Times New Roman"/>
                        <a:cs typeface="Mangal"/>
                      </a:endParaRPr>
                    </a:p>
                  </a:txBody>
                  <a:tcPr marL="68580" marR="68580" marT="0" marB="0"/>
                </a:tc>
                <a:tc>
                  <a:txBody>
                    <a:bodyPr/>
                    <a:lstStyle/>
                    <a:p>
                      <a:pPr marL="0" marR="0" algn="ctr">
                        <a:lnSpc>
                          <a:spcPct val="150000"/>
                        </a:lnSpc>
                        <a:spcBef>
                          <a:spcPts val="0"/>
                        </a:spcBef>
                        <a:spcAft>
                          <a:spcPts val="0"/>
                        </a:spcAft>
                      </a:pPr>
                      <a:r>
                        <a:rPr lang="en-GB" sz="1100">
                          <a:latin typeface="Tahoma"/>
                          <a:ea typeface="Times New Roman"/>
                          <a:cs typeface="Mangal"/>
                        </a:rPr>
                        <a:t>A</a:t>
                      </a:r>
                      <a:endParaRPr lang="en-US" sz="1200">
                        <a:latin typeface="Times New Roman"/>
                        <a:ea typeface="Times New Roman"/>
                        <a:cs typeface="Mangal"/>
                      </a:endParaRPr>
                    </a:p>
                  </a:txBody>
                  <a:tcPr marL="68580" marR="68580" marT="0" marB="0"/>
                </a:tc>
              </a:tr>
              <a:tr h="334153">
                <a:tc>
                  <a:txBody>
                    <a:bodyPr/>
                    <a:lstStyle/>
                    <a:p>
                      <a:pPr marL="0" marR="0" algn="just">
                        <a:lnSpc>
                          <a:spcPct val="150000"/>
                        </a:lnSpc>
                        <a:spcBef>
                          <a:spcPts val="0"/>
                        </a:spcBef>
                        <a:spcAft>
                          <a:spcPts val="0"/>
                        </a:spcAft>
                      </a:pPr>
                      <a:r>
                        <a:rPr lang="en-GB" sz="1100" dirty="0">
                          <a:latin typeface="Tahoma"/>
                          <a:ea typeface="Times New Roman"/>
                          <a:cs typeface="Mangal"/>
                        </a:rPr>
                        <a:t>LESS; Unpaid </a:t>
                      </a:r>
                      <a:r>
                        <a:rPr lang="en-GB" sz="1100" dirty="0" smtClean="0">
                          <a:latin typeface="Tahoma"/>
                          <a:ea typeface="Times New Roman"/>
                          <a:cs typeface="Mangal"/>
                        </a:rPr>
                        <a:t>stocks, stock under LC</a:t>
                      </a:r>
                      <a:endParaRPr lang="en-US" sz="1200" dirty="0">
                        <a:latin typeface="Times New Roman"/>
                        <a:ea typeface="Times New Roman"/>
                        <a:cs typeface="Mangal"/>
                      </a:endParaRPr>
                    </a:p>
                  </a:txBody>
                  <a:tcPr marL="68580" marR="68580" marT="0" marB="0"/>
                </a:tc>
                <a:tc>
                  <a:txBody>
                    <a:bodyPr/>
                    <a:lstStyle/>
                    <a:p>
                      <a:pPr marL="0" marR="0" algn="ctr">
                        <a:lnSpc>
                          <a:spcPct val="150000"/>
                        </a:lnSpc>
                        <a:spcBef>
                          <a:spcPts val="0"/>
                        </a:spcBef>
                        <a:spcAft>
                          <a:spcPts val="0"/>
                        </a:spcAft>
                      </a:pPr>
                      <a:r>
                        <a:rPr lang="en-GB" sz="1100">
                          <a:latin typeface="Tahoma"/>
                          <a:ea typeface="Times New Roman"/>
                          <a:cs typeface="Mangal"/>
                        </a:rPr>
                        <a:t>B</a:t>
                      </a:r>
                      <a:endParaRPr lang="en-US" sz="1200">
                        <a:latin typeface="Times New Roman"/>
                        <a:ea typeface="Times New Roman"/>
                        <a:cs typeface="Mangal"/>
                      </a:endParaRPr>
                    </a:p>
                  </a:txBody>
                  <a:tcPr marL="68580" marR="68580" marT="0" marB="0"/>
                </a:tc>
              </a:tr>
              <a:tr h="334153">
                <a:tc>
                  <a:txBody>
                    <a:bodyPr/>
                    <a:lstStyle/>
                    <a:p>
                      <a:pPr marL="0" marR="0" algn="just">
                        <a:lnSpc>
                          <a:spcPct val="150000"/>
                        </a:lnSpc>
                        <a:spcBef>
                          <a:spcPts val="0"/>
                        </a:spcBef>
                        <a:spcAft>
                          <a:spcPts val="0"/>
                        </a:spcAft>
                      </a:pPr>
                      <a:r>
                        <a:rPr lang="en-GB" sz="1100" dirty="0">
                          <a:latin typeface="Tahoma"/>
                          <a:ea typeface="Times New Roman"/>
                          <a:cs typeface="Mangal"/>
                        </a:rPr>
                        <a:t>Value of paid stock (A – B)</a:t>
                      </a:r>
                      <a:endParaRPr lang="en-US" sz="1200" dirty="0">
                        <a:latin typeface="Times New Roman"/>
                        <a:ea typeface="Times New Roman"/>
                        <a:cs typeface="Mangal"/>
                      </a:endParaRPr>
                    </a:p>
                  </a:txBody>
                  <a:tcPr marL="68580" marR="68580" marT="0" marB="0"/>
                </a:tc>
                <a:tc>
                  <a:txBody>
                    <a:bodyPr/>
                    <a:lstStyle/>
                    <a:p>
                      <a:pPr marL="0" marR="0" algn="ctr">
                        <a:lnSpc>
                          <a:spcPct val="150000"/>
                        </a:lnSpc>
                        <a:spcBef>
                          <a:spcPts val="0"/>
                        </a:spcBef>
                        <a:spcAft>
                          <a:spcPts val="0"/>
                        </a:spcAft>
                      </a:pPr>
                      <a:r>
                        <a:rPr lang="en-GB" sz="1100">
                          <a:latin typeface="Tahoma"/>
                          <a:ea typeface="Times New Roman"/>
                          <a:cs typeface="Mangal"/>
                        </a:rPr>
                        <a:t>C</a:t>
                      </a:r>
                      <a:endParaRPr lang="en-US" sz="1200">
                        <a:latin typeface="Times New Roman"/>
                        <a:ea typeface="Times New Roman"/>
                        <a:cs typeface="Mangal"/>
                      </a:endParaRPr>
                    </a:p>
                  </a:txBody>
                  <a:tcPr marL="68580" marR="68580" marT="0" marB="0"/>
                </a:tc>
              </a:tr>
              <a:tr h="334153">
                <a:tc>
                  <a:txBody>
                    <a:bodyPr/>
                    <a:lstStyle/>
                    <a:p>
                      <a:pPr marL="0" marR="0" algn="just">
                        <a:lnSpc>
                          <a:spcPct val="150000"/>
                        </a:lnSpc>
                        <a:spcBef>
                          <a:spcPts val="0"/>
                        </a:spcBef>
                        <a:spcAft>
                          <a:spcPts val="0"/>
                        </a:spcAft>
                      </a:pPr>
                      <a:r>
                        <a:rPr lang="en-GB" sz="1100" dirty="0">
                          <a:latin typeface="Tahoma"/>
                          <a:ea typeface="Times New Roman"/>
                          <a:cs typeface="Mangal"/>
                        </a:rPr>
                        <a:t>LESS: Stipulated margin on stocks as per sanction</a:t>
                      </a:r>
                      <a:endParaRPr lang="en-US" sz="1200" dirty="0">
                        <a:latin typeface="Times New Roman"/>
                        <a:ea typeface="Times New Roman"/>
                        <a:cs typeface="Mangal"/>
                      </a:endParaRPr>
                    </a:p>
                  </a:txBody>
                  <a:tcPr marL="68580" marR="68580" marT="0" marB="0"/>
                </a:tc>
                <a:tc>
                  <a:txBody>
                    <a:bodyPr/>
                    <a:lstStyle/>
                    <a:p>
                      <a:pPr marL="0" marR="0" algn="ctr">
                        <a:lnSpc>
                          <a:spcPct val="150000"/>
                        </a:lnSpc>
                        <a:spcBef>
                          <a:spcPts val="0"/>
                        </a:spcBef>
                        <a:spcAft>
                          <a:spcPts val="0"/>
                        </a:spcAft>
                      </a:pPr>
                      <a:r>
                        <a:rPr lang="en-GB" sz="1100">
                          <a:latin typeface="Tahoma"/>
                          <a:ea typeface="Times New Roman"/>
                          <a:cs typeface="Mangal"/>
                        </a:rPr>
                        <a:t>D</a:t>
                      </a:r>
                      <a:endParaRPr lang="en-US" sz="1200">
                        <a:latin typeface="Times New Roman"/>
                        <a:ea typeface="Times New Roman"/>
                        <a:cs typeface="Mangal"/>
                      </a:endParaRPr>
                    </a:p>
                  </a:txBody>
                  <a:tcPr marL="68580" marR="68580" marT="0" marB="0"/>
                </a:tc>
              </a:tr>
              <a:tr h="334153">
                <a:tc>
                  <a:txBody>
                    <a:bodyPr/>
                    <a:lstStyle/>
                    <a:p>
                      <a:pPr marL="0" marR="0" algn="just">
                        <a:lnSpc>
                          <a:spcPct val="150000"/>
                        </a:lnSpc>
                        <a:spcBef>
                          <a:spcPts val="0"/>
                        </a:spcBef>
                        <a:spcAft>
                          <a:spcPts val="0"/>
                        </a:spcAft>
                      </a:pPr>
                      <a:r>
                        <a:rPr lang="en-GB" sz="1100" dirty="0">
                          <a:latin typeface="Tahoma"/>
                          <a:ea typeface="Times New Roman"/>
                          <a:cs typeface="Mangal"/>
                        </a:rPr>
                        <a:t>DP / DL on stocks (C-D)</a:t>
                      </a:r>
                      <a:endParaRPr lang="en-US" sz="1200" dirty="0">
                        <a:latin typeface="Times New Roman"/>
                        <a:ea typeface="Times New Roman"/>
                        <a:cs typeface="Mangal"/>
                      </a:endParaRPr>
                    </a:p>
                  </a:txBody>
                  <a:tcPr marL="68580" marR="68580" marT="0" marB="0"/>
                </a:tc>
                <a:tc>
                  <a:txBody>
                    <a:bodyPr/>
                    <a:lstStyle/>
                    <a:p>
                      <a:pPr marL="0" marR="0" algn="ctr">
                        <a:lnSpc>
                          <a:spcPct val="150000"/>
                        </a:lnSpc>
                        <a:spcBef>
                          <a:spcPts val="0"/>
                        </a:spcBef>
                        <a:spcAft>
                          <a:spcPts val="0"/>
                        </a:spcAft>
                      </a:pPr>
                      <a:r>
                        <a:rPr lang="en-GB" sz="1100" dirty="0">
                          <a:latin typeface="Tahoma"/>
                          <a:ea typeface="Times New Roman"/>
                          <a:cs typeface="Mangal"/>
                        </a:rPr>
                        <a:t>E</a:t>
                      </a:r>
                      <a:endParaRPr lang="en-US" sz="1200" dirty="0">
                        <a:latin typeface="Times New Roman"/>
                        <a:ea typeface="Times New Roman"/>
                        <a:cs typeface="Mangal"/>
                      </a:endParaRPr>
                    </a:p>
                  </a:txBody>
                  <a:tcPr marL="68580" marR="68580" marT="0" marB="0"/>
                </a:tc>
              </a:tr>
            </a:tbl>
          </a:graphicData>
        </a:graphic>
      </p:graphicFrame>
      <p:graphicFrame>
        <p:nvGraphicFramePr>
          <p:cNvPr id="5" name="Table 4"/>
          <p:cNvGraphicFramePr>
            <a:graphicFrameLocks noGrp="1"/>
          </p:cNvGraphicFramePr>
          <p:nvPr/>
        </p:nvGraphicFramePr>
        <p:xfrm>
          <a:off x="1066800" y="4648200"/>
          <a:ext cx="6400800" cy="1946238"/>
        </p:xfrm>
        <a:graphic>
          <a:graphicData uri="http://schemas.openxmlformats.org/drawingml/2006/table">
            <a:tbl>
              <a:tblPr firstRow="1" bandRow="1">
                <a:tableStyleId>{5C22544A-7EE6-4342-B048-85BDC9FD1C3A}</a:tableStyleId>
              </a:tblPr>
              <a:tblGrid>
                <a:gridCol w="5715000"/>
                <a:gridCol w="685800"/>
              </a:tblGrid>
              <a:tr h="482300">
                <a:tc>
                  <a:txBody>
                    <a:bodyPr/>
                    <a:lstStyle/>
                    <a:p>
                      <a:pPr marL="0" marR="0" algn="just">
                        <a:lnSpc>
                          <a:spcPct val="150000"/>
                        </a:lnSpc>
                        <a:spcBef>
                          <a:spcPts val="0"/>
                        </a:spcBef>
                        <a:spcAft>
                          <a:spcPts val="0"/>
                        </a:spcAft>
                      </a:pPr>
                      <a:r>
                        <a:rPr lang="en-GB" sz="1100" dirty="0">
                          <a:latin typeface="Tahoma"/>
                          <a:ea typeface="Times New Roman"/>
                          <a:cs typeface="Mangal"/>
                        </a:rPr>
                        <a:t>Total amount of inland credit sales </a:t>
                      </a:r>
                      <a:r>
                        <a:rPr lang="en-GB" sz="1100" dirty="0" smtClean="0">
                          <a:latin typeface="Tahoma"/>
                          <a:ea typeface="Times New Roman"/>
                          <a:cs typeface="Mangal"/>
                        </a:rPr>
                        <a:t>(not </a:t>
                      </a:r>
                      <a:r>
                        <a:rPr lang="en-GB" sz="1100" dirty="0">
                          <a:latin typeface="Tahoma"/>
                          <a:ea typeface="Times New Roman"/>
                          <a:cs typeface="Mangal"/>
                        </a:rPr>
                        <a:t>exceeding the period permitted by the sanctioning authority</a:t>
                      </a:r>
                      <a:endParaRPr lang="en-US" sz="1200" dirty="0">
                        <a:latin typeface="Times New Roman"/>
                        <a:ea typeface="Times New Roman"/>
                        <a:cs typeface="Mangal"/>
                      </a:endParaRPr>
                    </a:p>
                  </a:txBody>
                  <a:tcPr marL="68580" marR="68580" marT="0" marB="0"/>
                </a:tc>
                <a:tc>
                  <a:txBody>
                    <a:bodyPr/>
                    <a:lstStyle/>
                    <a:p>
                      <a:pPr marL="0" marR="0" algn="ctr">
                        <a:lnSpc>
                          <a:spcPct val="150000"/>
                        </a:lnSpc>
                        <a:spcBef>
                          <a:spcPts val="0"/>
                        </a:spcBef>
                        <a:spcAft>
                          <a:spcPts val="0"/>
                        </a:spcAft>
                      </a:pPr>
                      <a:r>
                        <a:rPr lang="en-GB" sz="1100">
                          <a:latin typeface="Tahoma"/>
                          <a:ea typeface="Times New Roman"/>
                          <a:cs typeface="Mangal"/>
                        </a:rPr>
                        <a:t>F</a:t>
                      </a:r>
                      <a:endParaRPr lang="en-US" sz="1200">
                        <a:latin typeface="Times New Roman"/>
                        <a:ea typeface="Times New Roman"/>
                        <a:cs typeface="Mangal"/>
                      </a:endParaRPr>
                    </a:p>
                  </a:txBody>
                  <a:tcPr marL="68580" marR="68580" marT="0" marB="0"/>
                </a:tc>
              </a:tr>
              <a:tr h="482300">
                <a:tc>
                  <a:txBody>
                    <a:bodyPr/>
                    <a:lstStyle/>
                    <a:p>
                      <a:pPr marL="0" marR="0" algn="just">
                        <a:lnSpc>
                          <a:spcPct val="150000"/>
                        </a:lnSpc>
                        <a:spcBef>
                          <a:spcPts val="0"/>
                        </a:spcBef>
                        <a:spcAft>
                          <a:spcPts val="0"/>
                        </a:spcAft>
                      </a:pPr>
                      <a:r>
                        <a:rPr lang="en-GB" sz="1100" dirty="0">
                          <a:latin typeface="Tahoma"/>
                          <a:ea typeface="Times New Roman"/>
                          <a:cs typeface="Mangal"/>
                        </a:rPr>
                        <a:t>LESS; Value of bills </a:t>
                      </a:r>
                      <a:r>
                        <a:rPr lang="en-GB" sz="1100" dirty="0" smtClean="0">
                          <a:latin typeface="Tahoma"/>
                          <a:ea typeface="Times New Roman"/>
                          <a:cs typeface="Mangal"/>
                        </a:rPr>
                        <a:t>(discounted </a:t>
                      </a:r>
                      <a:r>
                        <a:rPr lang="en-GB" sz="1100" dirty="0">
                          <a:latin typeface="Tahoma"/>
                          <a:ea typeface="Times New Roman"/>
                          <a:cs typeface="Mangal"/>
                        </a:rPr>
                        <a:t>by the </a:t>
                      </a:r>
                      <a:r>
                        <a:rPr lang="en-GB" sz="1100" dirty="0" smtClean="0">
                          <a:latin typeface="Tahoma"/>
                          <a:ea typeface="Times New Roman"/>
                          <a:cs typeface="Mangal"/>
                        </a:rPr>
                        <a:t>Bank/Factors) &amp; advance </a:t>
                      </a:r>
                      <a:r>
                        <a:rPr lang="en-GB" sz="1100" dirty="0">
                          <a:latin typeface="Tahoma"/>
                          <a:ea typeface="Times New Roman"/>
                          <a:cs typeface="Mangal"/>
                        </a:rPr>
                        <a:t>received against suppliers</a:t>
                      </a:r>
                      <a:endParaRPr lang="en-US" sz="1200" dirty="0">
                        <a:latin typeface="Times New Roman"/>
                        <a:ea typeface="Times New Roman"/>
                        <a:cs typeface="Mangal"/>
                      </a:endParaRPr>
                    </a:p>
                  </a:txBody>
                  <a:tcPr marL="68580" marR="68580" marT="0" marB="0"/>
                </a:tc>
                <a:tc>
                  <a:txBody>
                    <a:bodyPr/>
                    <a:lstStyle/>
                    <a:p>
                      <a:pPr marL="0" marR="0" algn="ctr">
                        <a:lnSpc>
                          <a:spcPct val="150000"/>
                        </a:lnSpc>
                        <a:spcBef>
                          <a:spcPts val="0"/>
                        </a:spcBef>
                        <a:spcAft>
                          <a:spcPts val="0"/>
                        </a:spcAft>
                      </a:pPr>
                      <a:r>
                        <a:rPr lang="en-GB" sz="1100" dirty="0">
                          <a:latin typeface="Tahoma"/>
                          <a:ea typeface="Times New Roman"/>
                          <a:cs typeface="Mangal"/>
                        </a:rPr>
                        <a:t>G</a:t>
                      </a:r>
                      <a:endParaRPr lang="en-US" sz="1200" dirty="0">
                        <a:latin typeface="Times New Roman"/>
                        <a:ea typeface="Times New Roman"/>
                        <a:cs typeface="Mangal"/>
                      </a:endParaRPr>
                    </a:p>
                  </a:txBody>
                  <a:tcPr marL="68580" marR="68580" marT="0" marB="0"/>
                </a:tc>
              </a:tr>
              <a:tr h="313466">
                <a:tc>
                  <a:txBody>
                    <a:bodyPr/>
                    <a:lstStyle/>
                    <a:p>
                      <a:pPr marL="0" marR="0" algn="just">
                        <a:lnSpc>
                          <a:spcPct val="150000"/>
                        </a:lnSpc>
                        <a:spcBef>
                          <a:spcPts val="0"/>
                        </a:spcBef>
                        <a:spcAft>
                          <a:spcPts val="0"/>
                        </a:spcAft>
                      </a:pPr>
                      <a:r>
                        <a:rPr lang="en-GB" sz="1100" dirty="0">
                          <a:latin typeface="Tahoma"/>
                          <a:ea typeface="Times New Roman"/>
                          <a:cs typeface="Mangal"/>
                        </a:rPr>
                        <a:t>Net bills receivables / debtors unfinanced by the Bank / Factors (F-G)</a:t>
                      </a:r>
                      <a:endParaRPr lang="en-US" sz="1200" dirty="0">
                        <a:latin typeface="Times New Roman"/>
                        <a:ea typeface="Times New Roman"/>
                        <a:cs typeface="Mangal"/>
                      </a:endParaRPr>
                    </a:p>
                  </a:txBody>
                  <a:tcPr marL="68580" marR="68580" marT="0" marB="0"/>
                </a:tc>
                <a:tc>
                  <a:txBody>
                    <a:bodyPr/>
                    <a:lstStyle/>
                    <a:p>
                      <a:pPr marL="0" marR="0" algn="ctr">
                        <a:lnSpc>
                          <a:spcPct val="150000"/>
                        </a:lnSpc>
                        <a:spcBef>
                          <a:spcPts val="0"/>
                        </a:spcBef>
                        <a:spcAft>
                          <a:spcPts val="0"/>
                        </a:spcAft>
                      </a:pPr>
                      <a:r>
                        <a:rPr lang="en-GB" sz="1100">
                          <a:latin typeface="Tahoma"/>
                          <a:ea typeface="Times New Roman"/>
                          <a:cs typeface="Mangal"/>
                        </a:rPr>
                        <a:t>H</a:t>
                      </a:r>
                      <a:endParaRPr lang="en-US" sz="1200">
                        <a:latin typeface="Times New Roman"/>
                        <a:ea typeface="Times New Roman"/>
                        <a:cs typeface="Mangal"/>
                      </a:endParaRPr>
                    </a:p>
                  </a:txBody>
                  <a:tcPr marL="68580" marR="68580" marT="0" marB="0"/>
                </a:tc>
              </a:tr>
              <a:tr h="313466">
                <a:tc>
                  <a:txBody>
                    <a:bodyPr/>
                    <a:lstStyle/>
                    <a:p>
                      <a:pPr marL="0" marR="0" algn="just">
                        <a:lnSpc>
                          <a:spcPct val="150000"/>
                        </a:lnSpc>
                        <a:spcBef>
                          <a:spcPts val="0"/>
                        </a:spcBef>
                        <a:spcAft>
                          <a:spcPts val="0"/>
                        </a:spcAft>
                      </a:pPr>
                      <a:r>
                        <a:rPr lang="en-GB" sz="1100">
                          <a:latin typeface="Tahoma"/>
                          <a:ea typeface="Times New Roman"/>
                          <a:cs typeface="Mangal"/>
                        </a:rPr>
                        <a:t>LESS: Stipulated margin on book debts as per sanction</a:t>
                      </a:r>
                      <a:endParaRPr lang="en-US" sz="1200">
                        <a:latin typeface="Times New Roman"/>
                        <a:ea typeface="Times New Roman"/>
                        <a:cs typeface="Mangal"/>
                      </a:endParaRPr>
                    </a:p>
                  </a:txBody>
                  <a:tcPr marL="68580" marR="68580" marT="0" marB="0"/>
                </a:tc>
                <a:tc>
                  <a:txBody>
                    <a:bodyPr/>
                    <a:lstStyle/>
                    <a:p>
                      <a:pPr marL="0" marR="0" algn="ctr">
                        <a:lnSpc>
                          <a:spcPct val="150000"/>
                        </a:lnSpc>
                        <a:spcBef>
                          <a:spcPts val="0"/>
                        </a:spcBef>
                        <a:spcAft>
                          <a:spcPts val="0"/>
                        </a:spcAft>
                      </a:pPr>
                      <a:r>
                        <a:rPr lang="en-GB" sz="1100">
                          <a:latin typeface="Tahoma"/>
                          <a:ea typeface="Times New Roman"/>
                          <a:cs typeface="Mangal"/>
                        </a:rPr>
                        <a:t>I</a:t>
                      </a:r>
                      <a:endParaRPr lang="en-US" sz="1200">
                        <a:latin typeface="Times New Roman"/>
                        <a:ea typeface="Times New Roman"/>
                        <a:cs typeface="Mangal"/>
                      </a:endParaRPr>
                    </a:p>
                  </a:txBody>
                  <a:tcPr marL="68580" marR="68580" marT="0" marB="0"/>
                </a:tc>
              </a:tr>
              <a:tr h="313466">
                <a:tc>
                  <a:txBody>
                    <a:bodyPr/>
                    <a:lstStyle/>
                    <a:p>
                      <a:pPr marL="0" marR="0" algn="just">
                        <a:lnSpc>
                          <a:spcPct val="150000"/>
                        </a:lnSpc>
                        <a:spcBef>
                          <a:spcPts val="0"/>
                        </a:spcBef>
                        <a:spcAft>
                          <a:spcPts val="0"/>
                        </a:spcAft>
                      </a:pPr>
                      <a:r>
                        <a:rPr lang="en-GB" sz="1100" dirty="0">
                          <a:latin typeface="Tahoma"/>
                          <a:ea typeface="Times New Roman"/>
                          <a:cs typeface="Mangal"/>
                        </a:rPr>
                        <a:t>DP / DL on Book Debts (H-I) or stipulated sub limit under Book Debt whichever lower</a:t>
                      </a:r>
                      <a:endParaRPr lang="en-US" sz="1200" dirty="0">
                        <a:latin typeface="Times New Roman"/>
                        <a:ea typeface="Times New Roman"/>
                        <a:cs typeface="Mangal"/>
                      </a:endParaRPr>
                    </a:p>
                  </a:txBody>
                  <a:tcPr marL="68580" marR="68580" marT="0" marB="0"/>
                </a:tc>
                <a:tc>
                  <a:txBody>
                    <a:bodyPr/>
                    <a:lstStyle/>
                    <a:p>
                      <a:pPr marL="0" marR="0" algn="ctr">
                        <a:lnSpc>
                          <a:spcPct val="150000"/>
                        </a:lnSpc>
                        <a:spcBef>
                          <a:spcPts val="0"/>
                        </a:spcBef>
                        <a:spcAft>
                          <a:spcPts val="0"/>
                        </a:spcAft>
                      </a:pPr>
                      <a:r>
                        <a:rPr lang="en-GB" sz="1100" dirty="0">
                          <a:latin typeface="Tahoma"/>
                          <a:ea typeface="Times New Roman"/>
                          <a:cs typeface="Mangal"/>
                        </a:rPr>
                        <a:t>J</a:t>
                      </a:r>
                      <a:endParaRPr lang="en-US" sz="1200" dirty="0">
                        <a:latin typeface="Times New Roman"/>
                        <a:ea typeface="Times New Roman"/>
                        <a:cs typeface="Mangal"/>
                      </a:endParaRPr>
                    </a:p>
                  </a:txBody>
                  <a:tcPr marL="68580" marR="68580" marT="0" marB="0"/>
                </a:tc>
              </a:tr>
            </a:tbl>
          </a:graphicData>
        </a:graphic>
      </p:graphicFrame>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
            </a:r>
            <a:br>
              <a:rPr lang="en-US" dirty="0" smtClean="0"/>
            </a:br>
            <a:r>
              <a:rPr lang="en-US" dirty="0" smtClean="0"/>
              <a:t>Credmin Documents (contd..)</a:t>
            </a:r>
            <a:br>
              <a:rPr lang="en-US" dirty="0" smtClean="0"/>
            </a:br>
            <a:endParaRPr lang="en-US" dirty="0" smtClean="0"/>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Font typeface="Wingdings" pitchFamily="2" charset="2"/>
              <a:buChar char="Ø"/>
            </a:pPr>
            <a:r>
              <a:rPr lang="en-US" altLang="en-US" sz="2000" dirty="0" smtClean="0">
                <a:solidFill>
                  <a:srgbClr val="000000"/>
                </a:solidFill>
              </a:rPr>
              <a:t> Stock Audit:- Stock Audit</a:t>
            </a:r>
            <a:r>
              <a:rPr lang="en-US" sz="2000" dirty="0" smtClean="0"/>
              <a:t> mainly involves the counting of physical stock presenting the specified premises and verifying the same with computed stock maintained by the company. The main advantages are:-</a:t>
            </a:r>
          </a:p>
          <a:p>
            <a:pPr algn="just"/>
            <a:r>
              <a:rPr lang="en-US" sz="2000" dirty="0" smtClean="0"/>
              <a:t>Direct impact on costs and bottom line</a:t>
            </a:r>
          </a:p>
          <a:p>
            <a:pPr algn="just"/>
            <a:r>
              <a:rPr lang="en-US" sz="2000" dirty="0" smtClean="0"/>
              <a:t>Prevent pilferage and fraud</a:t>
            </a:r>
          </a:p>
          <a:p>
            <a:pPr algn="just"/>
            <a:r>
              <a:rPr lang="en-US" sz="2000" dirty="0" smtClean="0"/>
              <a:t>Identifies slow moving stock, obsolete stock, dead stock and scrap</a:t>
            </a:r>
          </a:p>
          <a:p>
            <a:pPr algn="just"/>
            <a:r>
              <a:rPr lang="en-US" sz="2000" dirty="0" smtClean="0"/>
              <a:t>Third party independent opinion, especially for agent warehouses</a:t>
            </a:r>
          </a:p>
          <a:p>
            <a:pPr algn="just"/>
            <a:r>
              <a:rPr lang="en-US" sz="2000" dirty="0" smtClean="0"/>
              <a:t>Identifies gap in current inventory management process</a:t>
            </a:r>
          </a:p>
          <a:p>
            <a:pPr algn="just"/>
            <a:r>
              <a:rPr lang="en-US" sz="2000" dirty="0" smtClean="0"/>
              <a:t>Enable accurate valuation of inventory</a:t>
            </a:r>
          </a:p>
          <a:p>
            <a:pPr algn="just"/>
            <a:endParaRPr lang="en-US" sz="2000" dirty="0" smtClean="0"/>
          </a:p>
          <a:p>
            <a:pPr algn="just">
              <a:buFont typeface="Wingdings" pitchFamily="2" charset="2"/>
              <a:buChar char="Ø"/>
            </a:pPr>
            <a:r>
              <a:rPr lang="en-US" sz="2000" dirty="0" smtClean="0"/>
              <a:t>Other Credmin documents:-</a:t>
            </a:r>
          </a:p>
          <a:p>
            <a:pPr algn="just"/>
            <a:r>
              <a:rPr lang="en-US" sz="2000" dirty="0" smtClean="0"/>
              <a:t>QIS (Tandon Committee)/FFR /QMR statements &amp; Quarterly results</a:t>
            </a:r>
          </a:p>
          <a:p>
            <a:pPr algn="just"/>
            <a:r>
              <a:rPr lang="en-US" sz="2000" dirty="0" smtClean="0"/>
              <a:t>Visit/Inspection Report</a:t>
            </a:r>
          </a:p>
          <a:p>
            <a:pPr algn="just"/>
            <a:r>
              <a:rPr lang="en-US" sz="2000" dirty="0" smtClean="0"/>
              <a:t>Consortium Meeting Minutes</a:t>
            </a:r>
          </a:p>
          <a:p>
            <a:pPr>
              <a:buFont typeface="Wingdings" pitchFamily="2" charset="2"/>
              <a:buChar char="Ø"/>
            </a:pPr>
            <a:endParaRPr lang="en-US" sz="2000" dirty="0" smtClean="0"/>
          </a:p>
          <a:p>
            <a:pPr>
              <a:buFont typeface="Wingdings" pitchFamily="2" charset="2"/>
              <a:buChar char="Ø"/>
            </a:pPr>
            <a:endParaRPr lang="en-US" sz="2000" dirty="0" smtClean="0"/>
          </a:p>
          <a:p>
            <a:pPr>
              <a:buNone/>
            </a:pPr>
            <a:endParaRPr lang="en-US" sz="2000" dirty="0" smtClean="0"/>
          </a:p>
          <a:p>
            <a:pPr marL="0" indent="0" algn="just">
              <a:buNone/>
            </a:pPr>
            <a:endParaRPr lang="en-US" altLang="en-US" sz="2000" b="1" u="sng" dirty="0" smtClean="0">
              <a:solidFill>
                <a:srgbClr val="000000"/>
              </a:solidFill>
            </a:endParaRPr>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
            </a:r>
            <a:br>
              <a:rPr lang="en-US" dirty="0" smtClean="0"/>
            </a:br>
            <a:r>
              <a:rPr lang="en-US" dirty="0" smtClean="0"/>
              <a:t>Early Warning Signals &amp; Remedial Action</a:t>
            </a:r>
            <a:br>
              <a:rPr lang="en-US" dirty="0" smtClean="0"/>
            </a:br>
            <a:endParaRPr lang="en-US" dirty="0" smtClean="0"/>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Font typeface="Wingdings" pitchFamily="2" charset="2"/>
              <a:buChar char="Ø"/>
            </a:pPr>
            <a:r>
              <a:rPr lang="en-US" altLang="en-US" sz="2000" dirty="0" smtClean="0">
                <a:solidFill>
                  <a:srgbClr val="000000"/>
                </a:solidFill>
              </a:rPr>
              <a:t> Some of the Early Warning Signals which can make an account bad are as under:-</a:t>
            </a:r>
          </a:p>
          <a:p>
            <a:pPr marL="0" indent="0" algn="just">
              <a:buNone/>
            </a:pPr>
            <a:endParaRPr lang="en-US" altLang="en-US" sz="2000" dirty="0" smtClean="0">
              <a:solidFill>
                <a:srgbClr val="000000"/>
              </a:solidFill>
            </a:endParaRPr>
          </a:p>
          <a:p>
            <a:pPr marL="0" indent="0" algn="just">
              <a:buFont typeface="Wingdings" pitchFamily="2" charset="2"/>
              <a:buChar char="ü"/>
            </a:pPr>
            <a:r>
              <a:rPr lang="en-US" sz="2000" dirty="0" smtClean="0">
                <a:solidFill>
                  <a:srgbClr val="000000"/>
                </a:solidFill>
              </a:rPr>
              <a:t> </a:t>
            </a:r>
            <a:r>
              <a:rPr lang="en-US" sz="2000" u="sng" dirty="0" smtClean="0">
                <a:solidFill>
                  <a:srgbClr val="000000"/>
                </a:solidFill>
              </a:rPr>
              <a:t>Financials:-</a:t>
            </a:r>
          </a:p>
          <a:p>
            <a:pPr marL="0" indent="0" algn="just">
              <a:buNone/>
            </a:pPr>
            <a:endParaRPr lang="en-US" sz="2000" u="sng" dirty="0" smtClean="0">
              <a:solidFill>
                <a:srgbClr val="000000"/>
              </a:solidFill>
            </a:endParaRPr>
          </a:p>
          <a:p>
            <a:pPr marL="457200" indent="-457200" algn="just">
              <a:buFont typeface="+mj-lt"/>
              <a:buAutoNum type="arabicPeriod"/>
            </a:pPr>
            <a:r>
              <a:rPr lang="en-US" sz="2000" dirty="0" smtClean="0">
                <a:solidFill>
                  <a:srgbClr val="000000"/>
                </a:solidFill>
              </a:rPr>
              <a:t>Below benchmark Current Ratio, ICR and DSCR.</a:t>
            </a:r>
          </a:p>
          <a:p>
            <a:pPr marL="457200" indent="-457200" algn="just">
              <a:buFont typeface="+mj-lt"/>
              <a:buAutoNum type="arabicPeriod"/>
            </a:pPr>
            <a:r>
              <a:rPr lang="en-US" sz="2000" dirty="0" smtClean="0">
                <a:solidFill>
                  <a:srgbClr val="000000"/>
                </a:solidFill>
              </a:rPr>
              <a:t>High gearing ratio or debt burdened company.</a:t>
            </a:r>
          </a:p>
          <a:p>
            <a:pPr marL="457200" indent="-457200" algn="just">
              <a:buFont typeface="+mj-lt"/>
              <a:buAutoNum type="arabicPeriod"/>
            </a:pPr>
            <a:r>
              <a:rPr lang="en-US" sz="2000" dirty="0" smtClean="0">
                <a:solidFill>
                  <a:srgbClr val="000000"/>
                </a:solidFill>
              </a:rPr>
              <a:t>Company incurring losses for last financial years.</a:t>
            </a:r>
          </a:p>
          <a:p>
            <a:pPr marL="457200" indent="-457200" algn="just">
              <a:buFont typeface="+mj-lt"/>
              <a:buAutoNum type="arabicPeriod"/>
            </a:pPr>
            <a:r>
              <a:rPr lang="en-US" sz="2000" dirty="0" smtClean="0">
                <a:solidFill>
                  <a:srgbClr val="000000"/>
                </a:solidFill>
              </a:rPr>
              <a:t>Receivables stuck up.</a:t>
            </a:r>
          </a:p>
          <a:p>
            <a:pPr marL="457200" indent="-457200" algn="just">
              <a:buFont typeface="+mj-lt"/>
              <a:buAutoNum type="arabicPeriod"/>
            </a:pPr>
            <a:r>
              <a:rPr lang="en-US" sz="2000" dirty="0" smtClean="0">
                <a:solidFill>
                  <a:srgbClr val="000000"/>
                </a:solidFill>
              </a:rPr>
              <a:t>Continuous excess borrowings in past audited years as per CMA data</a:t>
            </a:r>
          </a:p>
          <a:p>
            <a:pPr marL="457200" indent="-457200" algn="just">
              <a:buFont typeface="+mj-lt"/>
              <a:buAutoNum type="arabicPeriod"/>
            </a:pPr>
            <a:r>
              <a:rPr lang="en-US" sz="2000" dirty="0" smtClean="0">
                <a:solidFill>
                  <a:srgbClr val="000000"/>
                </a:solidFill>
              </a:rPr>
              <a:t>Variation between Actual results v Estimated/Projections by more than 10/20%.</a:t>
            </a:r>
          </a:p>
          <a:p>
            <a:pPr marL="457200" indent="-457200" algn="just">
              <a:buNone/>
            </a:pPr>
            <a:endParaRPr lang="en-US" sz="2000" u="sng" dirty="0" smtClean="0"/>
          </a:p>
          <a:p>
            <a:pPr>
              <a:buFont typeface="Wingdings" pitchFamily="2" charset="2"/>
              <a:buChar char="ü"/>
            </a:pPr>
            <a:endParaRPr lang="en-US" sz="2000" dirty="0" smtClean="0"/>
          </a:p>
          <a:p>
            <a:pPr>
              <a:buFont typeface="Wingdings" pitchFamily="2" charset="2"/>
              <a:buChar char="Ø"/>
            </a:pPr>
            <a:endParaRPr lang="en-US" sz="2000" dirty="0" smtClean="0"/>
          </a:p>
          <a:p>
            <a:pPr>
              <a:buNone/>
            </a:pPr>
            <a:endParaRPr lang="en-US" sz="2000" dirty="0" smtClean="0"/>
          </a:p>
          <a:p>
            <a:pPr marL="0" indent="0" algn="just">
              <a:buNone/>
            </a:pPr>
            <a:endParaRPr lang="en-US" altLang="en-US" sz="2000" b="1" u="sng" dirty="0" smtClean="0">
              <a:solidFill>
                <a:srgbClr val="000000"/>
              </a:solidFill>
            </a:endParaRPr>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
            </a:r>
            <a:br>
              <a:rPr lang="en-US" dirty="0" smtClean="0"/>
            </a:br>
            <a:r>
              <a:rPr lang="en-US" dirty="0" smtClean="0"/>
              <a:t>Early Warning Signals &amp; Remedial Action (contd..)</a:t>
            </a:r>
            <a:br>
              <a:rPr lang="en-US" dirty="0" smtClean="0"/>
            </a:br>
            <a:endParaRPr lang="en-US" dirty="0" smtClean="0"/>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457200" indent="-457200" algn="just">
              <a:buFont typeface="Wingdings" pitchFamily="2" charset="2"/>
              <a:buChar char="ü"/>
            </a:pPr>
            <a:r>
              <a:rPr lang="en-US" sz="2000" u="sng" dirty="0" smtClean="0"/>
              <a:t>Operations:-</a:t>
            </a:r>
          </a:p>
          <a:p>
            <a:pPr marL="457200" indent="-457200" algn="just">
              <a:buFont typeface="+mj-lt"/>
              <a:buAutoNum type="arabicPeriod"/>
            </a:pPr>
            <a:r>
              <a:rPr lang="en-US" sz="2000" dirty="0" smtClean="0"/>
              <a:t>Large slow and non-moving items.</a:t>
            </a:r>
          </a:p>
          <a:p>
            <a:pPr marL="457200" indent="-457200" algn="just">
              <a:buFont typeface="+mj-lt"/>
              <a:buAutoNum type="arabicPeriod"/>
            </a:pPr>
            <a:r>
              <a:rPr lang="en-US" sz="2000" dirty="0" smtClean="0"/>
              <a:t>RM not available.</a:t>
            </a:r>
          </a:p>
          <a:p>
            <a:pPr marL="457200" indent="-457200" algn="just">
              <a:buFont typeface="+mj-lt"/>
              <a:buAutoNum type="arabicPeriod"/>
            </a:pPr>
            <a:r>
              <a:rPr lang="en-US" sz="2000" dirty="0" smtClean="0"/>
              <a:t>Finished goods not sold.</a:t>
            </a:r>
          </a:p>
          <a:p>
            <a:pPr marL="457200" indent="-457200" algn="just">
              <a:buFont typeface="+mj-lt"/>
              <a:buAutoNum type="arabicPeriod"/>
            </a:pPr>
            <a:r>
              <a:rPr lang="en-US" sz="2000" dirty="0" smtClean="0"/>
              <a:t>Production disrupted due to natural calamities, strikes, lock-outs, etc.</a:t>
            </a:r>
          </a:p>
          <a:p>
            <a:pPr marL="457200" indent="-457200" algn="just">
              <a:buFont typeface="+mj-lt"/>
              <a:buAutoNum type="arabicPeriod"/>
            </a:pPr>
            <a:r>
              <a:rPr lang="en-US" sz="2000" dirty="0" smtClean="0"/>
              <a:t>Payment not made to suppliers in time.</a:t>
            </a:r>
          </a:p>
          <a:p>
            <a:pPr marL="457200" indent="-457200" algn="just">
              <a:buFont typeface="+mj-lt"/>
              <a:buAutoNum type="arabicPeriod"/>
            </a:pPr>
            <a:r>
              <a:rPr lang="en-US" sz="2000" dirty="0" smtClean="0"/>
              <a:t>Any other adverse comment(s) made in Stock Audit Report.</a:t>
            </a:r>
          </a:p>
          <a:p>
            <a:pPr marL="457200" indent="-457200" algn="just">
              <a:buFont typeface="+mj-lt"/>
              <a:buAutoNum type="arabicPeriod"/>
            </a:pPr>
            <a:endParaRPr lang="en-US" sz="2000" dirty="0" smtClean="0"/>
          </a:p>
          <a:p>
            <a:pPr marL="457200" indent="-457200" algn="just">
              <a:buFont typeface="Wingdings" pitchFamily="2" charset="2"/>
              <a:buChar char="ü"/>
            </a:pPr>
            <a:r>
              <a:rPr lang="en-US" sz="2000" u="sng" dirty="0" smtClean="0"/>
              <a:t>Security Creation/Documentation:-</a:t>
            </a:r>
          </a:p>
          <a:p>
            <a:pPr marL="457200" indent="-457200" algn="just">
              <a:buFont typeface="+mj-lt"/>
              <a:buAutoNum type="arabicPeriod"/>
            </a:pPr>
            <a:r>
              <a:rPr lang="en-US" sz="2000" dirty="0" smtClean="0"/>
              <a:t>Adequate securities not created or perfected as per Sanction terms.</a:t>
            </a:r>
          </a:p>
          <a:p>
            <a:pPr marL="457200" indent="-457200" algn="just">
              <a:buFont typeface="+mj-lt"/>
              <a:buAutoNum type="arabicPeriod"/>
            </a:pPr>
            <a:r>
              <a:rPr lang="en-US" sz="2000" dirty="0" smtClean="0"/>
              <a:t>Legal Vetting not done.</a:t>
            </a:r>
          </a:p>
          <a:p>
            <a:pPr marL="457200" indent="-457200" algn="just">
              <a:buFont typeface="+mj-lt"/>
              <a:buAutoNum type="arabicPeriod"/>
            </a:pPr>
            <a:r>
              <a:rPr lang="en-US" sz="2000" dirty="0" smtClean="0"/>
              <a:t>Land not acquired for creation of mortgage.</a:t>
            </a:r>
          </a:p>
          <a:p>
            <a:pPr marL="457200" indent="-457200" algn="just">
              <a:buFont typeface="+mj-lt"/>
              <a:buAutoNum type="arabicPeriod"/>
            </a:pPr>
            <a:r>
              <a:rPr lang="en-US" sz="2000" dirty="0" smtClean="0"/>
              <a:t>Environment clearances not obtained. </a:t>
            </a:r>
          </a:p>
          <a:p>
            <a:pPr marL="457200" indent="-457200" algn="just">
              <a:buFont typeface="+mj-lt"/>
              <a:buAutoNum type="arabicPeriod"/>
            </a:pPr>
            <a:r>
              <a:rPr lang="en-US" sz="2000" dirty="0" smtClean="0"/>
              <a:t>Any other pre-disbursement condition not complied with.</a:t>
            </a:r>
          </a:p>
          <a:p>
            <a:pPr marL="457200" indent="-457200" algn="just">
              <a:buFont typeface="+mj-lt"/>
              <a:buAutoNum type="arabicPeriod"/>
            </a:pPr>
            <a:endParaRPr lang="en-US" sz="2000" u="sng" dirty="0" smtClean="0"/>
          </a:p>
          <a:p>
            <a:pPr marL="457200" indent="-457200" algn="just">
              <a:buFont typeface="+mj-lt"/>
              <a:buAutoNum type="arabicPeriod"/>
            </a:pPr>
            <a:endParaRPr lang="en-US" sz="2000" dirty="0" smtClean="0"/>
          </a:p>
          <a:p>
            <a:pPr marL="457200" indent="-457200" algn="just">
              <a:buFont typeface="Wingdings" pitchFamily="2" charset="2"/>
              <a:buChar char="ü"/>
            </a:pPr>
            <a:endParaRPr lang="en-US" sz="2000" dirty="0" smtClean="0"/>
          </a:p>
          <a:p>
            <a:pPr marL="457200" indent="-457200" algn="just">
              <a:buFont typeface="+mj-lt"/>
              <a:buAutoNum type="arabicPeriod"/>
            </a:pPr>
            <a:endParaRPr lang="en-US" sz="2000" u="sng" dirty="0" smtClean="0"/>
          </a:p>
          <a:p>
            <a:pPr>
              <a:buFont typeface="Wingdings" pitchFamily="2" charset="2"/>
              <a:buChar char="ü"/>
            </a:pPr>
            <a:endParaRPr lang="en-US" sz="2000" dirty="0" smtClean="0"/>
          </a:p>
          <a:p>
            <a:pPr>
              <a:buFont typeface="Wingdings" pitchFamily="2" charset="2"/>
              <a:buChar char="Ø"/>
            </a:pPr>
            <a:endParaRPr lang="en-US" sz="2000" dirty="0" smtClean="0"/>
          </a:p>
          <a:p>
            <a:pPr>
              <a:buNone/>
            </a:pPr>
            <a:endParaRPr lang="en-US" sz="2000" dirty="0" smtClean="0"/>
          </a:p>
          <a:p>
            <a:pPr marL="0" indent="0" algn="just">
              <a:buNone/>
            </a:pPr>
            <a:endParaRPr lang="en-US" altLang="en-US" sz="2000" b="1" u="sng" dirty="0" smtClean="0">
              <a:solidFill>
                <a:srgbClr val="000000"/>
              </a:solidFill>
            </a:endParaRPr>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n-US" dirty="0" smtClean="0">
                <a:latin typeface="Arial" panose="020B0604020202020204" pitchFamily="34" charset="0"/>
                <a:cs typeface="Arial" panose="020B0604020202020204" pitchFamily="34" charset="0"/>
              </a:rPr>
              <a:t>Definition	</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endParaRPr lang="en-US" dirty="0" smtClean="0"/>
          </a:p>
          <a:p>
            <a:pPr algn="just">
              <a:buFont typeface="Wingdings" panose="05000000000000000000" pitchFamily="2" charset="2"/>
              <a:buChar char="Ø"/>
            </a:pPr>
            <a:r>
              <a:rPr lang="en-US" sz="2400" dirty="0"/>
              <a:t>The amount of current assets that is in excess of current liabilities. </a:t>
            </a:r>
            <a:r>
              <a:rPr lang="en-US" sz="2400" dirty="0" smtClean="0"/>
              <a:t>Working capital is frequently used to measure a firm’s ability to meet current obligations. A high level of working capital indicates significant liquidity available with the firm.</a:t>
            </a:r>
            <a:endParaRPr lang="en-US" sz="2400" dirty="0"/>
          </a:p>
        </p:txBody>
      </p:sp>
    </p:spTree>
    <p:extLst>
      <p:ext uri="{BB962C8B-B14F-4D97-AF65-F5344CB8AC3E}">
        <p14:creationId xmlns:p14="http://schemas.microsoft.com/office/powerpoint/2010/main" val="34160108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en-US" dirty="0" smtClean="0"/>
              <a:t/>
            </a:r>
            <a:br>
              <a:rPr lang="en-US" dirty="0" smtClean="0"/>
            </a:br>
            <a:r>
              <a:rPr lang="en-US" dirty="0" smtClean="0"/>
              <a:t>Early Warning Signals &amp; Remedial Action (contd..)</a:t>
            </a:r>
            <a:br>
              <a:rPr lang="en-US" dirty="0" smtClean="0"/>
            </a:br>
            <a:endParaRPr lang="en-US" dirty="0" smtClean="0"/>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marL="457200" indent="-457200" algn="just">
              <a:buFont typeface="Wingdings" pitchFamily="2" charset="2"/>
              <a:buChar char="ü"/>
            </a:pPr>
            <a:r>
              <a:rPr lang="en-US" sz="2000" u="sng" dirty="0" smtClean="0"/>
              <a:t>Conduct of the account:-</a:t>
            </a:r>
          </a:p>
          <a:p>
            <a:pPr marL="457200" indent="-457200" algn="just">
              <a:buFont typeface="+mj-lt"/>
              <a:buAutoNum type="arabicPeriod"/>
            </a:pPr>
            <a:r>
              <a:rPr lang="en-US" sz="2000" dirty="0" smtClean="0"/>
              <a:t>A/c reported as SMA 1 or 2 or Critical overdues not cleared.</a:t>
            </a:r>
          </a:p>
          <a:p>
            <a:pPr marL="457200" indent="-457200" algn="just">
              <a:buFont typeface="+mj-lt"/>
              <a:buAutoNum type="arabicPeriod"/>
            </a:pPr>
            <a:r>
              <a:rPr lang="en-US" sz="2000" dirty="0" smtClean="0"/>
              <a:t>Low credit summation.</a:t>
            </a:r>
          </a:p>
          <a:p>
            <a:pPr marL="457200" indent="-457200" algn="just">
              <a:buFont typeface="+mj-lt"/>
              <a:buAutoNum type="arabicPeriod"/>
            </a:pPr>
            <a:r>
              <a:rPr lang="en-US" sz="2000" dirty="0" smtClean="0"/>
              <a:t>Short term funds utilised for long term purposes.</a:t>
            </a:r>
          </a:p>
          <a:p>
            <a:pPr marL="457200" indent="-457200" algn="just">
              <a:buFont typeface="+mj-lt"/>
              <a:buAutoNum type="arabicPeriod"/>
            </a:pPr>
            <a:r>
              <a:rPr lang="en-US" sz="2000" dirty="0" smtClean="0"/>
              <a:t>Frequent cheque returns.</a:t>
            </a:r>
          </a:p>
          <a:p>
            <a:pPr marL="457200" indent="-457200" algn="just">
              <a:buFont typeface="+mj-lt"/>
              <a:buAutoNum type="arabicPeriod"/>
            </a:pPr>
            <a:r>
              <a:rPr lang="en-US" sz="2000" dirty="0" smtClean="0"/>
              <a:t>Adhoc TODs granted frequently.</a:t>
            </a:r>
          </a:p>
          <a:p>
            <a:pPr marL="457200" indent="-457200" algn="just">
              <a:buFont typeface="+mj-lt"/>
              <a:buAutoNum type="arabicPeriod"/>
            </a:pPr>
            <a:r>
              <a:rPr lang="en-US" sz="2000" dirty="0" smtClean="0"/>
              <a:t>Fall in DP.</a:t>
            </a:r>
          </a:p>
          <a:p>
            <a:pPr marL="457200" indent="-457200" algn="just">
              <a:buNone/>
            </a:pPr>
            <a:endParaRPr lang="en-US" sz="2000" dirty="0"/>
          </a:p>
          <a:p>
            <a:pPr marL="457200" indent="-457200" algn="just">
              <a:buFont typeface="Wingdings" pitchFamily="2" charset="2"/>
              <a:buChar char="Ø"/>
            </a:pPr>
            <a:r>
              <a:rPr lang="en-US" sz="2000" u="sng" dirty="0" smtClean="0"/>
              <a:t>Remedial Action:-</a:t>
            </a:r>
            <a:r>
              <a:rPr lang="en-US" sz="2000" dirty="0" smtClean="0"/>
              <a:t> </a:t>
            </a:r>
          </a:p>
          <a:p>
            <a:pPr marL="457200" indent="-457200" algn="just">
              <a:buFont typeface="+mj-lt"/>
              <a:buAutoNum type="arabicPeriod"/>
            </a:pPr>
            <a:r>
              <a:rPr lang="en-US" sz="2000" dirty="0" smtClean="0"/>
              <a:t>Necessary promoter’s margin is available.</a:t>
            </a:r>
          </a:p>
          <a:p>
            <a:pPr marL="457200" indent="-457200" algn="just">
              <a:buFont typeface="+mj-lt"/>
              <a:buAutoNum type="arabicPeriod"/>
            </a:pPr>
            <a:r>
              <a:rPr lang="en-US" sz="2000" dirty="0" smtClean="0"/>
              <a:t>Gearing Ratio is less than 3 times.</a:t>
            </a:r>
          </a:p>
          <a:p>
            <a:pPr marL="457200" indent="-457200" algn="just">
              <a:buFont typeface="+mj-lt"/>
              <a:buAutoNum type="arabicPeriod"/>
            </a:pPr>
            <a:r>
              <a:rPr lang="en-US" sz="2000" dirty="0" smtClean="0"/>
              <a:t>All securities are created and perfected and legal vetting is done.</a:t>
            </a:r>
          </a:p>
          <a:p>
            <a:pPr marL="457200" indent="-457200" algn="just">
              <a:buFont typeface="+mj-lt"/>
              <a:buAutoNum type="arabicPeriod"/>
            </a:pPr>
            <a:r>
              <a:rPr lang="en-US" sz="2000" dirty="0" smtClean="0"/>
              <a:t>Necessary Credmin documents are in place.</a:t>
            </a:r>
          </a:p>
          <a:p>
            <a:pPr marL="457200" indent="-457200" algn="just">
              <a:buFont typeface="+mj-lt"/>
              <a:buAutoNum type="arabicPeriod"/>
            </a:pPr>
            <a:r>
              <a:rPr lang="en-US" sz="2000" dirty="0" smtClean="0"/>
              <a:t>Satisfactory conduct of the account.</a:t>
            </a:r>
          </a:p>
          <a:p>
            <a:pPr marL="457200" indent="-457200" algn="just">
              <a:buFont typeface="+mj-lt"/>
              <a:buAutoNum type="arabicPeriod"/>
            </a:pPr>
            <a:endParaRPr lang="en-US" sz="2000" dirty="0" smtClean="0"/>
          </a:p>
          <a:p>
            <a:pPr marL="457200" indent="-457200" algn="just">
              <a:buFont typeface="+mj-lt"/>
              <a:buAutoNum type="arabicPeriod"/>
            </a:pPr>
            <a:endParaRPr lang="en-US" sz="2000" dirty="0" smtClean="0"/>
          </a:p>
          <a:p>
            <a:pPr marL="457200" indent="-457200" algn="just">
              <a:buNone/>
            </a:pPr>
            <a:endParaRPr lang="en-US" sz="2000" dirty="0" smtClean="0"/>
          </a:p>
          <a:p>
            <a:pPr marL="457200" indent="-457200" algn="just">
              <a:buFont typeface="+mj-lt"/>
              <a:buAutoNum type="arabicPeriod"/>
            </a:pPr>
            <a:endParaRPr lang="en-US" sz="2000" u="sng" dirty="0" smtClean="0"/>
          </a:p>
          <a:p>
            <a:pPr marL="457200" indent="-457200" algn="just">
              <a:buFont typeface="+mj-lt"/>
              <a:buAutoNum type="arabicPeriod"/>
            </a:pPr>
            <a:endParaRPr lang="en-US" sz="2000" dirty="0" smtClean="0"/>
          </a:p>
          <a:p>
            <a:pPr marL="457200" indent="-457200" algn="just">
              <a:buFont typeface="Wingdings" pitchFamily="2" charset="2"/>
              <a:buChar char="ü"/>
            </a:pPr>
            <a:endParaRPr lang="en-US" sz="2000" dirty="0" smtClean="0"/>
          </a:p>
          <a:p>
            <a:pPr marL="457200" indent="-457200" algn="just">
              <a:buFont typeface="+mj-lt"/>
              <a:buAutoNum type="arabicPeriod"/>
            </a:pPr>
            <a:endParaRPr lang="en-US" sz="2000" u="sng" dirty="0" smtClean="0"/>
          </a:p>
          <a:p>
            <a:pPr>
              <a:buFont typeface="Wingdings" pitchFamily="2" charset="2"/>
              <a:buChar char="ü"/>
            </a:pPr>
            <a:endParaRPr lang="en-US" sz="2000" dirty="0" smtClean="0"/>
          </a:p>
          <a:p>
            <a:pPr>
              <a:buFont typeface="Wingdings" pitchFamily="2" charset="2"/>
              <a:buChar char="Ø"/>
            </a:pPr>
            <a:endParaRPr lang="en-US" sz="2000" dirty="0" smtClean="0"/>
          </a:p>
          <a:p>
            <a:pPr>
              <a:buNone/>
            </a:pPr>
            <a:endParaRPr lang="en-US" sz="2000" dirty="0" smtClean="0"/>
          </a:p>
          <a:p>
            <a:pPr marL="0" indent="0" algn="just">
              <a:buNone/>
            </a:pPr>
            <a:endParaRPr lang="en-US" altLang="en-US" sz="2000" b="1" u="sng" dirty="0" smtClean="0">
              <a:solidFill>
                <a:srgbClr val="000000"/>
              </a:solidFill>
            </a:endParaRPr>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thank-you"/>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Operating Cycle  of a manufacturing unit</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112279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7498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pPr algn="l"/>
            <a:r>
              <a:rPr lang="en-US" dirty="0" smtClean="0">
                <a:latin typeface="Arial" panose="020B0604020202020204" pitchFamily="34" charset="0"/>
                <a:cs typeface="Arial" panose="020B0604020202020204" pitchFamily="34" charset="0"/>
              </a:rPr>
              <a:t>  </a:t>
            </a:r>
            <a:br>
              <a:rPr lang="en-US" dirty="0" smtClean="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AS – 2 :- Valuation of Inventories	</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algn="just">
              <a:buFont typeface="Wingdings" panose="05000000000000000000" pitchFamily="2" charset="2"/>
              <a:buChar char="Ø"/>
            </a:pPr>
            <a:r>
              <a:rPr lang="en-US" sz="2400" b="1" u="sng" dirty="0" smtClean="0"/>
              <a:t>Valuation </a:t>
            </a:r>
            <a:r>
              <a:rPr lang="en-US" sz="2400" b="1" u="sng" dirty="0"/>
              <a:t>of Inventories: </a:t>
            </a:r>
            <a:endParaRPr lang="en-US" sz="2400" b="1" u="sng" dirty="0" smtClean="0"/>
          </a:p>
          <a:p>
            <a:pPr algn="just">
              <a:buFont typeface="Wingdings" panose="05000000000000000000" pitchFamily="2" charset="2"/>
              <a:buChar char="Ø"/>
            </a:pPr>
            <a:endParaRPr lang="en-US" sz="2400" dirty="0" smtClean="0"/>
          </a:p>
          <a:p>
            <a:pPr marL="0" indent="0" algn="just">
              <a:buNone/>
            </a:pPr>
            <a:r>
              <a:rPr lang="en-US" sz="2400" dirty="0" smtClean="0"/>
              <a:t>Inventories (include RM, WIP and Finished Goods) are valued at cost of net realisable value whichever is lower.</a:t>
            </a:r>
          </a:p>
          <a:p>
            <a:pPr algn="just">
              <a:buFont typeface="Wingdings" panose="05000000000000000000" pitchFamily="2" charset="2"/>
              <a:buChar char="Ø"/>
            </a:pPr>
            <a:endParaRPr lang="en-US" sz="2400" dirty="0"/>
          </a:p>
          <a:p>
            <a:pPr algn="just">
              <a:buFont typeface="Wingdings" panose="05000000000000000000" pitchFamily="2" charset="2"/>
              <a:buChar char="Ø"/>
            </a:pPr>
            <a:r>
              <a:rPr lang="en-US" sz="2400" dirty="0"/>
              <a:t> </a:t>
            </a:r>
            <a:r>
              <a:rPr lang="en-US" sz="2400" b="1" u="sng" dirty="0" smtClean="0"/>
              <a:t>Cost of Inventories:-</a:t>
            </a:r>
          </a:p>
          <a:p>
            <a:pPr marL="0" indent="0" algn="just">
              <a:buNone/>
            </a:pPr>
            <a:endParaRPr lang="en-US" sz="2400" b="1" u="sng" dirty="0" smtClean="0"/>
          </a:p>
          <a:p>
            <a:pPr marL="0" indent="0" algn="just">
              <a:buNone/>
            </a:pPr>
            <a:r>
              <a:rPr lang="en-US" sz="2400" dirty="0" smtClean="0"/>
              <a:t>The </a:t>
            </a:r>
            <a:r>
              <a:rPr lang="en-US" sz="2400" dirty="0"/>
              <a:t>cost of inventories should comprise of: </a:t>
            </a:r>
          </a:p>
          <a:p>
            <a:pPr marL="0" indent="0" algn="just">
              <a:buNone/>
            </a:pPr>
            <a:r>
              <a:rPr lang="en-US" sz="2400" dirty="0"/>
              <a:t> </a:t>
            </a:r>
            <a:r>
              <a:rPr lang="en-US" sz="2400" dirty="0" err="1"/>
              <a:t>i</a:t>
            </a:r>
            <a:r>
              <a:rPr lang="en-US" sz="2400" dirty="0"/>
              <a:t>.   </a:t>
            </a:r>
            <a:r>
              <a:rPr lang="en-US" sz="2400" dirty="0" smtClean="0"/>
              <a:t>Costs </a:t>
            </a:r>
            <a:r>
              <a:rPr lang="en-US" sz="2400" dirty="0"/>
              <a:t>of purchase</a:t>
            </a:r>
            <a:r>
              <a:rPr lang="en-US" sz="2400" dirty="0" smtClean="0"/>
              <a:t>,</a:t>
            </a:r>
          </a:p>
          <a:p>
            <a:pPr marL="0" indent="0" algn="just">
              <a:buNone/>
            </a:pPr>
            <a:r>
              <a:rPr lang="en-US" sz="2400" dirty="0" smtClean="0"/>
              <a:t>ii.</a:t>
            </a:r>
            <a:r>
              <a:rPr lang="en-US" sz="2400" dirty="0"/>
              <a:t> </a:t>
            </a:r>
            <a:r>
              <a:rPr lang="en-US" sz="2400" dirty="0" smtClean="0"/>
              <a:t>Costs </a:t>
            </a:r>
            <a:r>
              <a:rPr lang="en-US" sz="2400" dirty="0"/>
              <a:t>of </a:t>
            </a:r>
            <a:r>
              <a:rPr lang="en-US" sz="2400" dirty="0" smtClean="0"/>
              <a:t>conversion (direct costs like labour and production overhead) </a:t>
            </a:r>
            <a:r>
              <a:rPr lang="en-US" sz="2400" dirty="0"/>
              <a:t>and</a:t>
            </a:r>
          </a:p>
          <a:p>
            <a:pPr marL="0" indent="0" algn="just">
              <a:buNone/>
            </a:pPr>
            <a:r>
              <a:rPr lang="en-US" sz="2400" dirty="0" smtClean="0"/>
              <a:t>iii</a:t>
            </a:r>
            <a:r>
              <a:rPr lang="en-US" sz="2400" dirty="0"/>
              <a:t>. </a:t>
            </a:r>
            <a:r>
              <a:rPr lang="en-US" sz="2400" dirty="0" smtClean="0"/>
              <a:t>Other </a:t>
            </a:r>
            <a:r>
              <a:rPr lang="en-US" sz="2400" dirty="0"/>
              <a:t>costs incurred in bringing the inventories to </a:t>
            </a:r>
            <a:r>
              <a:rPr lang="en-US" sz="2400" dirty="0" smtClean="0"/>
              <a:t>their present           location </a:t>
            </a:r>
            <a:r>
              <a:rPr lang="en-US" sz="2400" dirty="0"/>
              <a:t>and condition.</a:t>
            </a:r>
          </a:p>
          <a:p>
            <a:pPr marL="0" indent="0">
              <a:buNone/>
            </a:pPr>
            <a:endParaRPr lang="en-US" sz="2400" dirty="0"/>
          </a:p>
          <a:p>
            <a:pPr marL="0" indent="0">
              <a:buNone/>
            </a:pPr>
            <a:endParaRPr lang="en-US" sz="2400" dirty="0" smtClean="0"/>
          </a:p>
        </p:txBody>
      </p:sp>
    </p:spTree>
    <p:extLst>
      <p:ext uri="{BB962C8B-B14F-4D97-AF65-F5344CB8AC3E}">
        <p14:creationId xmlns:p14="http://schemas.microsoft.com/office/powerpoint/2010/main" val="3828550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pPr algn="l"/>
            <a:r>
              <a:rPr lang="en-US" dirty="0" smtClean="0">
                <a:latin typeface="Arial" panose="020B0604020202020204" pitchFamily="34" charset="0"/>
                <a:cs typeface="Arial" panose="020B0604020202020204" pitchFamily="34" charset="0"/>
              </a:rPr>
              <a:t>  </a:t>
            </a:r>
            <a:br>
              <a:rPr lang="en-US" dirty="0" smtClean="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 </a:t>
            </a:r>
            <a:r>
              <a:rPr lang="en-US" sz="3600" dirty="0" smtClean="0">
                <a:latin typeface="Arial" panose="020B0604020202020204" pitchFamily="34" charset="0"/>
                <a:cs typeface="Arial" panose="020B0604020202020204" pitchFamily="34" charset="0"/>
              </a:rPr>
              <a:t> AS – 2 :- Valuation of Inventories (contd..)</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229600" cy="5029200"/>
          </a:xfrm>
        </p:spPr>
        <p:style>
          <a:lnRef idx="1">
            <a:schemeClr val="accent1"/>
          </a:lnRef>
          <a:fillRef idx="2">
            <a:schemeClr val="accent1"/>
          </a:fillRef>
          <a:effectRef idx="1">
            <a:schemeClr val="accent1"/>
          </a:effectRef>
          <a:fontRef idx="minor">
            <a:schemeClr val="dk1"/>
          </a:fontRef>
        </p:style>
        <p:txBody>
          <a:bodyPr>
            <a:noAutofit/>
          </a:bodyPr>
          <a:lstStyle/>
          <a:p>
            <a:pPr algn="just"/>
            <a:endParaRPr lang="en-US" sz="2000" b="1" dirty="0" smtClean="0"/>
          </a:p>
          <a:p>
            <a:pPr algn="just">
              <a:buFont typeface="Wingdings" panose="05000000000000000000" pitchFamily="2" charset="2"/>
              <a:buChar char="Ø"/>
            </a:pPr>
            <a:r>
              <a:rPr lang="en-US" sz="2400" b="1" u="sng" dirty="0" smtClean="0"/>
              <a:t>Net Realisable Value:- </a:t>
            </a:r>
          </a:p>
          <a:p>
            <a:pPr algn="just">
              <a:buFont typeface="Wingdings" panose="05000000000000000000" pitchFamily="2" charset="2"/>
              <a:buChar char="Ø"/>
            </a:pPr>
            <a:endParaRPr lang="en-US" sz="2400" b="1" u="sng" dirty="0" smtClean="0"/>
          </a:p>
          <a:p>
            <a:pPr marL="0" indent="0" algn="just">
              <a:buNone/>
            </a:pPr>
            <a:r>
              <a:rPr lang="en-US" sz="2400" dirty="0"/>
              <a:t>Inventories are valued on NRV if those inventories are damaged, if they </a:t>
            </a:r>
            <a:r>
              <a:rPr lang="en-US" sz="2400" dirty="0" smtClean="0"/>
              <a:t>have become </a:t>
            </a:r>
            <a:r>
              <a:rPr lang="en-US" sz="2400" dirty="0"/>
              <a:t>wholly or partially obsolete, or if their selling prices have declined.</a:t>
            </a:r>
          </a:p>
          <a:p>
            <a:pPr algn="just">
              <a:buFont typeface="Wingdings" panose="05000000000000000000" pitchFamily="2" charset="2"/>
              <a:buChar char="Ø"/>
            </a:pPr>
            <a:endParaRPr lang="en-US" sz="2400" dirty="0" smtClean="0"/>
          </a:p>
          <a:p>
            <a:pPr algn="just">
              <a:buFont typeface="Wingdings" panose="05000000000000000000" pitchFamily="2" charset="2"/>
              <a:buChar char="Ø"/>
            </a:pPr>
            <a:r>
              <a:rPr lang="en-US" sz="2400" b="1" u="sng" dirty="0" smtClean="0"/>
              <a:t>Methods of Valuation of Inventories:-</a:t>
            </a:r>
          </a:p>
          <a:p>
            <a:pPr marL="0" indent="0" algn="just">
              <a:buNone/>
            </a:pPr>
            <a:endParaRPr lang="en-US" sz="2400" b="1" u="sng" dirty="0" smtClean="0"/>
          </a:p>
          <a:p>
            <a:pPr marL="0" indent="0" algn="just">
              <a:buNone/>
            </a:pPr>
            <a:r>
              <a:rPr lang="en-US" sz="2400" dirty="0" smtClean="0"/>
              <a:t>FIFO, WAM and Specific Identification of Project costs</a:t>
            </a:r>
            <a:r>
              <a:rPr lang="en-US" sz="2400" b="1" u="sng" dirty="0"/>
              <a:t>.</a:t>
            </a:r>
          </a:p>
          <a:p>
            <a:pPr algn="just"/>
            <a:endParaRPr lang="en-US" sz="2400" dirty="0" smtClean="0"/>
          </a:p>
        </p:txBody>
      </p:sp>
    </p:spTree>
    <p:extLst>
      <p:ext uri="{BB962C8B-B14F-4D97-AF65-F5344CB8AC3E}">
        <p14:creationId xmlns:p14="http://schemas.microsoft.com/office/powerpoint/2010/main" val="1984942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pPr algn="l"/>
            <a:r>
              <a:rPr lang="en-US" dirty="0" smtClean="0">
                <a:latin typeface="Arial" panose="020B0604020202020204" pitchFamily="34" charset="0"/>
                <a:cs typeface="Arial" panose="020B0604020202020204" pitchFamily="34" charset="0"/>
              </a:rPr>
              <a:t>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Classification of CA and CL</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marL="0" indent="0">
              <a:buNone/>
            </a:pPr>
            <a:endParaRPr lang="en-US" sz="2200" dirty="0"/>
          </a:p>
          <a:p>
            <a:r>
              <a:rPr lang="en-US" sz="3100" dirty="0" smtClean="0"/>
              <a:t>An illustrative list of items of Current Assets and Current Liabilities is as under</a:t>
            </a:r>
            <a:r>
              <a:rPr lang="en-US" sz="2800" dirty="0" smtClean="0"/>
              <a:t>:-</a:t>
            </a:r>
          </a:p>
          <a:p>
            <a:pPr marL="0" indent="0">
              <a:buNone/>
            </a:pPr>
            <a:endParaRPr lang="en-US" sz="2800" dirty="0" smtClean="0"/>
          </a:p>
          <a:p>
            <a:pPr>
              <a:buFont typeface="Wingdings" panose="05000000000000000000" pitchFamily="2" charset="2"/>
              <a:buChar char="Ø"/>
            </a:pPr>
            <a:r>
              <a:rPr lang="en-US" sz="2800" b="1" u="sng" dirty="0" smtClean="0"/>
              <a:t>Current Assets:-</a:t>
            </a:r>
          </a:p>
          <a:p>
            <a:pPr marL="0" indent="0">
              <a:buNone/>
            </a:pPr>
            <a:endParaRPr lang="en-US" sz="2800" b="1" u="sng" dirty="0" smtClean="0"/>
          </a:p>
          <a:p>
            <a:pPr marL="514350" indent="-514350">
              <a:buFont typeface="+mj-lt"/>
              <a:buAutoNum type="romanUcPeriod"/>
            </a:pPr>
            <a:r>
              <a:rPr lang="en-US" sz="3100" dirty="0" smtClean="0"/>
              <a:t>Cash and bank balances</a:t>
            </a:r>
          </a:p>
          <a:p>
            <a:pPr marL="514350" indent="-514350">
              <a:buFont typeface="+mj-lt"/>
              <a:buAutoNum type="romanUcPeriod"/>
            </a:pPr>
            <a:r>
              <a:rPr lang="en-US" sz="3100" dirty="0" smtClean="0"/>
              <a:t>Short term Investments</a:t>
            </a:r>
          </a:p>
          <a:p>
            <a:pPr marL="514350" indent="-514350">
              <a:buFont typeface="+mj-lt"/>
              <a:buAutoNum type="romanUcPeriod"/>
            </a:pPr>
            <a:r>
              <a:rPr lang="en-US" sz="3100" dirty="0" smtClean="0"/>
              <a:t>Receivables other than outstanding for more than 6 months </a:t>
            </a:r>
          </a:p>
          <a:p>
            <a:pPr marL="514350" indent="-514350">
              <a:buFont typeface="+mj-lt"/>
              <a:buAutoNum type="romanUcPeriod"/>
            </a:pPr>
            <a:r>
              <a:rPr lang="en-US" sz="3100" dirty="0" smtClean="0"/>
              <a:t>RM, WIP and FG</a:t>
            </a:r>
          </a:p>
          <a:p>
            <a:pPr marL="514350" indent="-514350">
              <a:buFont typeface="+mj-lt"/>
              <a:buAutoNum type="romanUcPeriod"/>
            </a:pPr>
            <a:r>
              <a:rPr lang="en-US" sz="3100" dirty="0" smtClean="0"/>
              <a:t>Other consumable spares</a:t>
            </a:r>
          </a:p>
          <a:p>
            <a:pPr marL="514350" indent="-514350">
              <a:buFont typeface="+mj-lt"/>
              <a:buAutoNum type="romanUcPeriod"/>
            </a:pPr>
            <a:r>
              <a:rPr lang="en-US" sz="3100" dirty="0" smtClean="0"/>
              <a:t>Pre-paid expenses and Advance payment of tax</a:t>
            </a:r>
          </a:p>
          <a:p>
            <a:pPr marL="514350" indent="-514350">
              <a:buFont typeface="+mj-lt"/>
              <a:buAutoNum type="romanUcPeriod"/>
            </a:pPr>
            <a:r>
              <a:rPr lang="en-US" sz="3100" dirty="0" smtClean="0"/>
              <a:t>Advances for purchase of raw-materials, components and consumable stores  </a:t>
            </a:r>
          </a:p>
          <a:p>
            <a:pPr marL="0" indent="0">
              <a:buNone/>
            </a:pPr>
            <a:r>
              <a:rPr lang="en-US" sz="2200" b="1" dirty="0" smtClean="0"/>
              <a:t/>
            </a:r>
            <a:br>
              <a:rPr lang="en-US" sz="2200" b="1" dirty="0" smtClean="0"/>
            </a:br>
            <a:endParaRPr lang="en-US" sz="2200" b="1" dirty="0" smtClean="0"/>
          </a:p>
          <a:p>
            <a:pPr marL="457200" indent="-457200">
              <a:buFont typeface="+mj-lt"/>
              <a:buAutoNum type="arabicPeriod"/>
            </a:pPr>
            <a:endParaRPr lang="en-US" sz="2200" dirty="0" smtClean="0"/>
          </a:p>
        </p:txBody>
      </p:sp>
    </p:spTree>
    <p:extLst>
      <p:ext uri="{BB962C8B-B14F-4D97-AF65-F5344CB8AC3E}">
        <p14:creationId xmlns:p14="http://schemas.microsoft.com/office/powerpoint/2010/main" val="11201156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pPr algn="l"/>
            <a:r>
              <a:rPr lang="en-US" dirty="0" smtClean="0">
                <a:latin typeface="Arial" panose="020B0604020202020204" pitchFamily="34" charset="0"/>
                <a:cs typeface="Arial" panose="020B0604020202020204" pitchFamily="34" charset="0"/>
              </a:rPr>
              <a:t>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t>
            </a:r>
            <a:r>
              <a:rPr lang="en-US" sz="3600" dirty="0" smtClean="0">
                <a:latin typeface="Arial" panose="020B0604020202020204" pitchFamily="34" charset="0"/>
                <a:cs typeface="Arial" panose="020B0604020202020204" pitchFamily="34" charset="0"/>
              </a:rPr>
              <a:t>Classification of CA and CL (contd.)</a:t>
            </a:r>
            <a:endParaRPr lang="en-US" sz="3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pPr marL="0" indent="0">
              <a:buNone/>
            </a:pPr>
            <a:endParaRPr lang="en-US" sz="2200" dirty="0"/>
          </a:p>
          <a:p>
            <a:pPr>
              <a:buFont typeface="Wingdings" panose="05000000000000000000" pitchFamily="2" charset="2"/>
              <a:buChar char="Ø"/>
            </a:pPr>
            <a:r>
              <a:rPr lang="en-US" sz="2800" b="1" u="sng" dirty="0" smtClean="0"/>
              <a:t>Current Liabilities:-</a:t>
            </a:r>
          </a:p>
          <a:p>
            <a:pPr marL="0" indent="0">
              <a:buNone/>
            </a:pPr>
            <a:endParaRPr lang="en-US" sz="2800" b="1" u="sng" dirty="0" smtClean="0"/>
          </a:p>
          <a:p>
            <a:pPr marL="514350" indent="-514350">
              <a:buFont typeface="+mj-lt"/>
              <a:buAutoNum type="romanUcPeriod"/>
            </a:pPr>
            <a:r>
              <a:rPr lang="en-US" sz="3100" dirty="0" smtClean="0"/>
              <a:t>Short term borrowings (including bills purchased and discounted in time)</a:t>
            </a:r>
          </a:p>
          <a:p>
            <a:pPr marL="514350" indent="-514350">
              <a:buFont typeface="+mj-lt"/>
              <a:buAutoNum type="romanUcPeriod"/>
            </a:pPr>
            <a:r>
              <a:rPr lang="en-US" sz="3100" dirty="0" smtClean="0"/>
              <a:t>Sundry Creditors for RM &amp; consumable stores and spares</a:t>
            </a:r>
          </a:p>
          <a:p>
            <a:pPr marL="514350" indent="-514350">
              <a:buFont typeface="+mj-lt"/>
              <a:buAutoNum type="romanUcPeriod"/>
            </a:pPr>
            <a:r>
              <a:rPr lang="en-US" sz="3100" dirty="0" smtClean="0"/>
              <a:t>Unsecured loans </a:t>
            </a:r>
          </a:p>
          <a:p>
            <a:pPr marL="514350" indent="-514350">
              <a:buFont typeface="+mj-lt"/>
              <a:buAutoNum type="romanUcPeriod"/>
            </a:pPr>
            <a:r>
              <a:rPr lang="en-US" sz="3100" dirty="0" smtClean="0"/>
              <a:t>Public deposits maturing within one year</a:t>
            </a:r>
          </a:p>
          <a:p>
            <a:pPr marL="514350" indent="-514350">
              <a:buFont typeface="+mj-lt"/>
              <a:buAutoNum type="romanUcPeriod"/>
            </a:pPr>
            <a:r>
              <a:rPr lang="en-US" sz="3100" dirty="0" smtClean="0"/>
              <a:t>Interest and other charges accrued but not due for payment</a:t>
            </a:r>
          </a:p>
          <a:p>
            <a:pPr marL="514350" indent="-514350">
              <a:buFont typeface="+mj-lt"/>
              <a:buAutoNum type="romanUcPeriod"/>
            </a:pPr>
            <a:r>
              <a:rPr lang="en-US" sz="3100" dirty="0" smtClean="0"/>
              <a:t>Advances/progress payments from customers</a:t>
            </a:r>
          </a:p>
          <a:p>
            <a:pPr marL="514350" indent="-514350">
              <a:buFont typeface="+mj-lt"/>
              <a:buAutoNum type="romanUcPeriod"/>
            </a:pPr>
            <a:r>
              <a:rPr lang="en-US" sz="3100" dirty="0" smtClean="0"/>
              <a:t>Deposits from dealers, selling agents, etc.</a:t>
            </a:r>
          </a:p>
          <a:p>
            <a:pPr marL="514350" indent="-514350">
              <a:buFont typeface="+mj-lt"/>
              <a:buAutoNum type="romanUcPeriod"/>
            </a:pPr>
            <a:r>
              <a:rPr lang="en-US" sz="3100" dirty="0" smtClean="0"/>
              <a:t>Statutory Liabilities like PF dues, Provision for taxation etc.</a:t>
            </a:r>
          </a:p>
          <a:p>
            <a:pPr marL="514350" indent="-514350">
              <a:buFont typeface="+mj-lt"/>
              <a:buAutoNum type="romanUcPeriod"/>
            </a:pPr>
            <a:r>
              <a:rPr lang="en-US" sz="3100" dirty="0" smtClean="0"/>
              <a:t>Proposed dividend, Outstanding expenses, etc.</a:t>
            </a:r>
          </a:p>
          <a:p>
            <a:pPr marL="0" indent="0">
              <a:buNone/>
            </a:pPr>
            <a:r>
              <a:rPr lang="en-US" sz="2200" b="1" dirty="0" smtClean="0"/>
              <a:t/>
            </a:r>
            <a:br>
              <a:rPr lang="en-US" sz="2200" b="1" dirty="0" smtClean="0"/>
            </a:br>
            <a:endParaRPr lang="en-US" sz="2200" b="1" dirty="0" smtClean="0"/>
          </a:p>
          <a:p>
            <a:pPr marL="457200" indent="-457200">
              <a:buFont typeface="+mj-lt"/>
              <a:buAutoNum type="arabicPeriod"/>
            </a:pPr>
            <a:endParaRPr lang="en-US" sz="2200" dirty="0" smtClean="0"/>
          </a:p>
        </p:txBody>
      </p:sp>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r>
              <a:rPr lang="en-US" dirty="0" smtClean="0"/>
              <a:t>CMA data</a:t>
            </a:r>
          </a:p>
        </p:txBody>
      </p:sp>
      <p:sp>
        <p:nvSpPr>
          <p:cNvPr id="3" name="Content Placeholder 2"/>
          <p:cNvSpPr>
            <a:spLocks noGrp="1"/>
          </p:cNvSpPr>
          <p:nvPr>
            <p:ph idx="1"/>
          </p:nvPr>
        </p:nvSpPr>
        <p:spPr>
          <a:xfrm>
            <a:off x="457200" y="1600200"/>
            <a:ext cx="8229600" cy="5257800"/>
          </a:xfrm>
        </p:spPr>
        <p:style>
          <a:lnRef idx="1">
            <a:schemeClr val="accent1"/>
          </a:lnRef>
          <a:fillRef idx="2">
            <a:schemeClr val="accent1"/>
          </a:fillRef>
          <a:effectRef idx="1">
            <a:schemeClr val="accent1"/>
          </a:effectRef>
          <a:fontRef idx="minor">
            <a:schemeClr val="dk1"/>
          </a:fontRef>
        </p:style>
        <p:txBody>
          <a:bodyPr>
            <a:normAutofit/>
          </a:bodyPr>
          <a:lstStyle/>
          <a:p>
            <a:pPr lvl="0" algn="just"/>
            <a:r>
              <a:rPr lang="en-US" sz="2400" dirty="0" smtClean="0"/>
              <a:t> </a:t>
            </a:r>
          </a:p>
        </p:txBody>
      </p:sp>
      <p:graphicFrame>
        <p:nvGraphicFramePr>
          <p:cNvPr id="4" name="Table 3"/>
          <p:cNvGraphicFramePr>
            <a:graphicFrameLocks noGrp="1"/>
          </p:cNvGraphicFramePr>
          <p:nvPr/>
        </p:nvGraphicFramePr>
        <p:xfrm>
          <a:off x="1524000" y="1828800"/>
          <a:ext cx="6096000" cy="4419600"/>
        </p:xfrm>
        <a:graphic>
          <a:graphicData uri="http://schemas.openxmlformats.org/drawingml/2006/table">
            <a:tbl>
              <a:tblPr firstRow="1" bandRow="1">
                <a:tableStyleId>{5C22544A-7EE6-4342-B048-85BDC9FD1C3A}</a:tableStyleId>
              </a:tblPr>
              <a:tblGrid>
                <a:gridCol w="762000"/>
                <a:gridCol w="5334000"/>
              </a:tblGrid>
              <a:tr h="533400">
                <a:tc>
                  <a:txBody>
                    <a:bodyPr/>
                    <a:lstStyle/>
                    <a:p>
                      <a:pPr marL="0" marR="0">
                        <a:spcBef>
                          <a:spcPts val="0"/>
                        </a:spcBef>
                        <a:spcAft>
                          <a:spcPts val="0"/>
                        </a:spcAft>
                      </a:pPr>
                      <a:r>
                        <a:rPr lang="en-GB" sz="2000" b="1" dirty="0">
                          <a:latin typeface="+mn-lt"/>
                          <a:ea typeface="Times New Roman"/>
                        </a:rPr>
                        <a:t>Form</a:t>
                      </a:r>
                      <a:endParaRPr lang="en-US" sz="2000" dirty="0">
                        <a:latin typeface="+mn-lt"/>
                        <a:ea typeface="Times New Roman"/>
                      </a:endParaRPr>
                    </a:p>
                  </a:txBody>
                  <a:tcPr marL="31750" marR="31750" marT="0" marB="0"/>
                </a:tc>
                <a:tc>
                  <a:txBody>
                    <a:bodyPr/>
                    <a:lstStyle/>
                    <a:p>
                      <a:pPr marL="0" marR="0">
                        <a:spcBef>
                          <a:spcPts val="0"/>
                        </a:spcBef>
                        <a:spcAft>
                          <a:spcPts val="0"/>
                        </a:spcAft>
                      </a:pPr>
                      <a:r>
                        <a:rPr lang="en-GB" sz="2000" b="1" dirty="0">
                          <a:latin typeface="+mn-lt"/>
                          <a:ea typeface="Times New Roman"/>
                        </a:rPr>
                        <a:t>Purpose and contents</a:t>
                      </a:r>
                      <a:endParaRPr lang="en-US" sz="2000" dirty="0">
                        <a:latin typeface="+mn-lt"/>
                        <a:ea typeface="Times New Roman"/>
                      </a:endParaRPr>
                    </a:p>
                  </a:txBody>
                  <a:tcPr marL="31750" marR="31750" marT="0" marB="0"/>
                </a:tc>
              </a:tr>
              <a:tr h="533400">
                <a:tc>
                  <a:txBody>
                    <a:bodyPr/>
                    <a:lstStyle/>
                    <a:p>
                      <a:pPr marL="0" marR="0">
                        <a:spcBef>
                          <a:spcPts val="0"/>
                        </a:spcBef>
                        <a:spcAft>
                          <a:spcPts val="0"/>
                        </a:spcAft>
                      </a:pPr>
                      <a:r>
                        <a:rPr lang="en-GB" sz="2000">
                          <a:latin typeface="+mn-lt"/>
                          <a:ea typeface="Times New Roman"/>
                        </a:rPr>
                        <a:t>I </a:t>
                      </a:r>
                      <a:endParaRPr lang="en-US" sz="2000">
                        <a:latin typeface="+mn-lt"/>
                        <a:ea typeface="Times New Roman"/>
                      </a:endParaRPr>
                    </a:p>
                  </a:txBody>
                  <a:tcPr marL="31750" marR="31750" marT="0" marB="0"/>
                </a:tc>
                <a:tc>
                  <a:txBody>
                    <a:bodyPr/>
                    <a:lstStyle/>
                    <a:p>
                      <a:pPr marL="0" marR="0">
                        <a:spcBef>
                          <a:spcPts val="0"/>
                        </a:spcBef>
                        <a:spcAft>
                          <a:spcPts val="0"/>
                        </a:spcAft>
                      </a:pPr>
                      <a:r>
                        <a:rPr lang="en-GB" sz="2000" dirty="0">
                          <a:latin typeface="+mn-lt"/>
                          <a:ea typeface="Times New Roman"/>
                        </a:rPr>
                        <a:t>Details of the borrower and the WC credit facilities existing and required</a:t>
                      </a:r>
                      <a:endParaRPr lang="en-US" sz="2000" dirty="0">
                        <a:latin typeface="+mn-lt"/>
                        <a:ea typeface="Times New Roman"/>
                      </a:endParaRPr>
                    </a:p>
                  </a:txBody>
                  <a:tcPr marL="31750" marR="31750" marT="0" marB="0"/>
                </a:tc>
              </a:tr>
              <a:tr h="533400">
                <a:tc>
                  <a:txBody>
                    <a:bodyPr/>
                    <a:lstStyle/>
                    <a:p>
                      <a:pPr marL="0" marR="0">
                        <a:spcBef>
                          <a:spcPts val="0"/>
                        </a:spcBef>
                        <a:spcAft>
                          <a:spcPts val="0"/>
                        </a:spcAft>
                      </a:pPr>
                      <a:r>
                        <a:rPr lang="en-GB" sz="2000">
                          <a:latin typeface="+mn-lt"/>
                          <a:ea typeface="Times New Roman"/>
                        </a:rPr>
                        <a:t>II</a:t>
                      </a:r>
                      <a:endParaRPr lang="en-US" sz="2000">
                        <a:latin typeface="+mn-lt"/>
                        <a:ea typeface="Times New Roman"/>
                      </a:endParaRPr>
                    </a:p>
                  </a:txBody>
                  <a:tcPr marL="31750" marR="31750" marT="0" marB="0"/>
                </a:tc>
                <a:tc>
                  <a:txBody>
                    <a:bodyPr/>
                    <a:lstStyle/>
                    <a:p>
                      <a:pPr marL="0" marR="0">
                        <a:spcBef>
                          <a:spcPts val="0"/>
                        </a:spcBef>
                        <a:spcAft>
                          <a:spcPts val="0"/>
                        </a:spcAft>
                      </a:pPr>
                      <a:r>
                        <a:rPr lang="en-GB" sz="2000" dirty="0">
                          <a:latin typeface="+mn-lt"/>
                          <a:ea typeface="Times New Roman"/>
                        </a:rPr>
                        <a:t>Operating Statement (Profit &amp; Loss account restructured and reclassified)</a:t>
                      </a:r>
                      <a:endParaRPr lang="en-US" sz="2000" dirty="0">
                        <a:latin typeface="+mn-lt"/>
                        <a:ea typeface="Times New Roman"/>
                      </a:endParaRPr>
                    </a:p>
                  </a:txBody>
                  <a:tcPr marL="31750" marR="31750" marT="0" marB="0"/>
                </a:tc>
              </a:tr>
              <a:tr h="533400">
                <a:tc>
                  <a:txBody>
                    <a:bodyPr/>
                    <a:lstStyle/>
                    <a:p>
                      <a:pPr marL="0" marR="0">
                        <a:spcBef>
                          <a:spcPts val="0"/>
                        </a:spcBef>
                        <a:spcAft>
                          <a:spcPts val="0"/>
                        </a:spcAft>
                      </a:pPr>
                      <a:r>
                        <a:rPr lang="en-GB" sz="2000">
                          <a:latin typeface="+mn-lt"/>
                          <a:ea typeface="Times New Roman"/>
                        </a:rPr>
                        <a:t>III (A&amp;B)</a:t>
                      </a:r>
                      <a:endParaRPr lang="en-US" sz="2000">
                        <a:latin typeface="+mn-lt"/>
                        <a:ea typeface="Times New Roman"/>
                      </a:endParaRPr>
                    </a:p>
                  </a:txBody>
                  <a:tcPr marL="31750" marR="31750" marT="0" marB="0"/>
                </a:tc>
                <a:tc>
                  <a:txBody>
                    <a:bodyPr/>
                    <a:lstStyle/>
                    <a:p>
                      <a:pPr marL="0" marR="0">
                        <a:spcBef>
                          <a:spcPts val="0"/>
                        </a:spcBef>
                        <a:spcAft>
                          <a:spcPts val="0"/>
                        </a:spcAft>
                      </a:pPr>
                      <a:r>
                        <a:rPr lang="en-GB" sz="2000" dirty="0">
                          <a:latin typeface="+mn-lt"/>
                          <a:ea typeface="Times New Roman"/>
                        </a:rPr>
                        <a:t>Assets and Liabilities (Balance Sheet items in the sequence preferred by lending Bankers: Liabilities (form III A) and Assets (form III B) </a:t>
                      </a:r>
                      <a:endParaRPr lang="en-US" sz="2000" dirty="0">
                        <a:latin typeface="+mn-lt"/>
                        <a:ea typeface="Times New Roman"/>
                      </a:endParaRPr>
                    </a:p>
                  </a:txBody>
                  <a:tcPr marL="31750" marR="31750" marT="0" marB="0"/>
                </a:tc>
              </a:tr>
              <a:tr h="533400">
                <a:tc>
                  <a:txBody>
                    <a:bodyPr/>
                    <a:lstStyle/>
                    <a:p>
                      <a:pPr marL="0" marR="0">
                        <a:spcBef>
                          <a:spcPts val="0"/>
                        </a:spcBef>
                        <a:spcAft>
                          <a:spcPts val="0"/>
                        </a:spcAft>
                      </a:pPr>
                      <a:r>
                        <a:rPr lang="en-GB" sz="2000" dirty="0">
                          <a:latin typeface="+mn-lt"/>
                          <a:ea typeface="Times New Roman"/>
                        </a:rPr>
                        <a:t>IV</a:t>
                      </a:r>
                      <a:endParaRPr lang="en-US" sz="2000" dirty="0">
                        <a:latin typeface="+mn-lt"/>
                        <a:ea typeface="Times New Roman"/>
                      </a:endParaRPr>
                    </a:p>
                  </a:txBody>
                  <a:tcPr marL="31750" marR="31750" marT="0" marB="0"/>
                </a:tc>
                <a:tc>
                  <a:txBody>
                    <a:bodyPr/>
                    <a:lstStyle/>
                    <a:p>
                      <a:pPr marL="0" marR="0">
                        <a:spcBef>
                          <a:spcPts val="0"/>
                        </a:spcBef>
                        <a:spcAft>
                          <a:spcPts val="0"/>
                        </a:spcAft>
                      </a:pPr>
                      <a:r>
                        <a:rPr lang="en-GB" sz="2000" dirty="0">
                          <a:latin typeface="+mn-lt"/>
                          <a:ea typeface="Times New Roman"/>
                        </a:rPr>
                        <a:t>Holding period of Current Assets and also Trade Creditors</a:t>
                      </a:r>
                      <a:endParaRPr lang="en-US" sz="2000" dirty="0">
                        <a:latin typeface="+mn-lt"/>
                        <a:ea typeface="Times New Roman"/>
                      </a:endParaRPr>
                    </a:p>
                  </a:txBody>
                  <a:tcPr marL="31750" marR="31750" marT="0" marB="0"/>
                </a:tc>
              </a:tr>
              <a:tr h="533400">
                <a:tc>
                  <a:txBody>
                    <a:bodyPr/>
                    <a:lstStyle/>
                    <a:p>
                      <a:pPr marL="0" marR="0">
                        <a:spcBef>
                          <a:spcPts val="0"/>
                        </a:spcBef>
                        <a:spcAft>
                          <a:spcPts val="0"/>
                        </a:spcAft>
                      </a:pPr>
                      <a:r>
                        <a:rPr lang="en-GB" sz="2000">
                          <a:latin typeface="+mn-lt"/>
                          <a:ea typeface="Times New Roman"/>
                        </a:rPr>
                        <a:t>V</a:t>
                      </a:r>
                      <a:endParaRPr lang="en-US" sz="2000">
                        <a:latin typeface="+mn-lt"/>
                        <a:ea typeface="Times New Roman"/>
                      </a:endParaRPr>
                    </a:p>
                  </a:txBody>
                  <a:tcPr marL="31750" marR="31750" marT="0" marB="0"/>
                </a:tc>
                <a:tc>
                  <a:txBody>
                    <a:bodyPr/>
                    <a:lstStyle/>
                    <a:p>
                      <a:pPr marL="0" marR="0">
                        <a:spcBef>
                          <a:spcPts val="0"/>
                        </a:spcBef>
                        <a:spcAft>
                          <a:spcPts val="0"/>
                        </a:spcAft>
                      </a:pPr>
                      <a:r>
                        <a:rPr lang="en-GB" sz="2000" dirty="0">
                          <a:latin typeface="+mn-lt"/>
                          <a:ea typeface="Times New Roman"/>
                        </a:rPr>
                        <a:t>Computation of MPBF (Maximum Permissible Bank Finance)</a:t>
                      </a:r>
                      <a:endParaRPr lang="en-US" sz="2000" dirty="0">
                        <a:latin typeface="+mn-lt"/>
                        <a:ea typeface="Times New Roman"/>
                      </a:endParaRPr>
                    </a:p>
                  </a:txBody>
                  <a:tcPr marL="31750" marR="31750" marT="0" marB="0"/>
                </a:tc>
              </a:tr>
              <a:tr h="533400">
                <a:tc>
                  <a:txBody>
                    <a:bodyPr/>
                    <a:lstStyle/>
                    <a:p>
                      <a:pPr marL="0" marR="0">
                        <a:spcBef>
                          <a:spcPts val="0"/>
                        </a:spcBef>
                        <a:spcAft>
                          <a:spcPts val="0"/>
                        </a:spcAft>
                      </a:pPr>
                      <a:r>
                        <a:rPr lang="en-GB" sz="2000">
                          <a:latin typeface="+mn-lt"/>
                          <a:ea typeface="Times New Roman"/>
                        </a:rPr>
                        <a:t>VI</a:t>
                      </a:r>
                      <a:endParaRPr lang="en-US" sz="2000">
                        <a:latin typeface="+mn-lt"/>
                        <a:ea typeface="Times New Roman"/>
                      </a:endParaRPr>
                    </a:p>
                  </a:txBody>
                  <a:tcPr marL="31750" marR="31750" marT="0" marB="0"/>
                </a:tc>
                <a:tc>
                  <a:txBody>
                    <a:bodyPr/>
                    <a:lstStyle/>
                    <a:p>
                      <a:pPr marL="0" marR="0">
                        <a:spcBef>
                          <a:spcPts val="0"/>
                        </a:spcBef>
                        <a:spcAft>
                          <a:spcPts val="0"/>
                        </a:spcAft>
                      </a:pPr>
                      <a:r>
                        <a:rPr lang="en-GB" sz="2000" dirty="0">
                          <a:latin typeface="+mn-lt"/>
                          <a:ea typeface="Times New Roman"/>
                        </a:rPr>
                        <a:t>Funds Flow Statement</a:t>
                      </a:r>
                      <a:endParaRPr lang="en-US" sz="2000" dirty="0">
                        <a:latin typeface="+mn-lt"/>
                        <a:ea typeface="Times New Roman"/>
                      </a:endParaRPr>
                    </a:p>
                  </a:txBody>
                  <a:tcPr marL="31750" marR="31750" marT="0" marB="0"/>
                </a:tc>
              </a:tr>
            </a:tbl>
          </a:graphicData>
        </a:graphic>
      </p:graphicFrame>
    </p:spTree>
    <p:extLst>
      <p:ext uri="{BB962C8B-B14F-4D97-AF65-F5344CB8AC3E}">
        <p14:creationId xmlns:p14="http://schemas.microsoft.com/office/powerpoint/2010/main" val="10244002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1214</TotalTime>
  <Words>2616</Words>
  <Application>Microsoft Office PowerPoint</Application>
  <PresentationFormat>On-screen Show (4:3)</PresentationFormat>
  <Paragraphs>448</Paragraphs>
  <Slides>31</Slides>
  <Notes>19</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Working Capital Finance </vt:lpstr>
      <vt:lpstr> Contents </vt:lpstr>
      <vt:lpstr>Definition </vt:lpstr>
      <vt:lpstr>Operating Cycle  of a manufacturing unit</vt:lpstr>
      <vt:lpstr>     AS – 2 :- Valuation of Inventories </vt:lpstr>
      <vt:lpstr>     AS – 2 :- Valuation of Inventories (contd..) </vt:lpstr>
      <vt:lpstr>    Classification of CA and CL</vt:lpstr>
      <vt:lpstr>    Classification of CA and CL (contd.)</vt:lpstr>
      <vt:lpstr>CMA data</vt:lpstr>
      <vt:lpstr>CMA data - Do’s and Don’ts </vt:lpstr>
      <vt:lpstr>CMA data - Do’s and Don’ts (contd) </vt:lpstr>
      <vt:lpstr>CMA data - Do’s and Don’ts (contd) </vt:lpstr>
      <vt:lpstr>Assessment of working capital requirements</vt:lpstr>
      <vt:lpstr>Methods for assessment of WC requirements</vt:lpstr>
      <vt:lpstr>Methods for assessment of WC requirements (contd)</vt:lpstr>
      <vt:lpstr>Methods for assessment of WC requirements (contd)</vt:lpstr>
      <vt:lpstr>Methods for assessment of WC requirements (contd..)</vt:lpstr>
      <vt:lpstr>Forms of FB and NFB limits</vt:lpstr>
      <vt:lpstr>Ratio Analysis and Holding levels of operating cycle items</vt:lpstr>
      <vt:lpstr>Ratio Analysis and Holding levels of operating cycle items (contd..)</vt:lpstr>
      <vt:lpstr> Cash Flow and Fund Flow Statements </vt:lpstr>
      <vt:lpstr> Cash Flow and Fund Flow Statements (contd..) </vt:lpstr>
      <vt:lpstr> Cash Flow and Fund Flow Statements (contd..) </vt:lpstr>
      <vt:lpstr>Security Creation and Perfection of security </vt:lpstr>
      <vt:lpstr>Security Creation and Perfection of security (contd..)</vt:lpstr>
      <vt:lpstr> Credmin Documents </vt:lpstr>
      <vt:lpstr> Credmin Documents (contd..) </vt:lpstr>
      <vt:lpstr> Early Warning Signals &amp; Remedial Action </vt:lpstr>
      <vt:lpstr> Early Warning Signals &amp; Remedial Action (contd..) </vt:lpstr>
      <vt:lpstr> Early Warning Signals &amp; Remedial Action (contd..)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Capital Finance</dc:title>
  <dc:creator>Jignesh</dc:creator>
  <cp:lastModifiedBy>Jignesh</cp:lastModifiedBy>
  <cp:revision>116</cp:revision>
  <dcterms:created xsi:type="dcterms:W3CDTF">2006-08-16T00:00:00Z</dcterms:created>
  <dcterms:modified xsi:type="dcterms:W3CDTF">2015-05-24T08:27:32Z</dcterms:modified>
</cp:coreProperties>
</file>