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7"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6" d="100"/>
          <a:sy n="76" d="100"/>
        </p:scale>
        <p:origin x="-33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D8BD707-D9CF-40AE-B4C6-C98DA3205C09}" type="datetimeFigureOut">
              <a:rPr lang="en-US" smtClean="0"/>
              <a:pPr/>
              <a:t>6/28/2016</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6/28/2016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B6F15528-21DE-4FAA-801E-634DDDAF4B2B}"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6/28/2016</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6/28/2016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6/28/2016</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1D8BD707-D9CF-40AE-B4C6-C98DA3205C09}" type="datetimeFigureOut">
              <a:rPr lang="en-US" smtClean="0"/>
              <a:pPr/>
              <a:t>6/28/2016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6/28/2016</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B6F15528-21DE-4FAA-801E-634DDDAF4B2B}"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6/28/2016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1D8BD707-D9CF-40AE-B4C6-C98DA3205C09}" type="datetimeFigureOut">
              <a:rPr lang="en-US" smtClean="0"/>
              <a:pPr/>
              <a:t>6/28/2016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6/28/2016</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B6F15528-21DE-4FAA-801E-634DDDAF4B2B}"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1D8BD707-D9CF-40AE-B4C6-C98DA3205C09}" type="datetimeFigureOut">
              <a:rPr lang="en-US" smtClean="0"/>
              <a:pPr/>
              <a:t>6/28/2016</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1D8BD707-D9CF-40AE-B4C6-C98DA3205C09}" type="datetimeFigureOut">
              <a:rPr lang="en-US" smtClean="0"/>
              <a:pPr/>
              <a:t>6/28/2016</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B6F15528-21DE-4FAA-801E-634DDDAF4B2B}"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4.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191000" y="6373091"/>
            <a:ext cx="4800600" cy="457200"/>
          </a:xfrm>
        </p:spPr>
        <p:txBody>
          <a:bodyPr>
            <a:normAutofit/>
          </a:bodyPr>
          <a:lstStyle/>
          <a:p>
            <a:r>
              <a:rPr lang="en-US" sz="1400" dirty="0" smtClean="0">
                <a:latin typeface="Eras Bold ITC" pitchFamily="34" charset="0"/>
              </a:rPr>
              <a:t>Prepared by : jitender yadav</a:t>
            </a:r>
            <a:endParaRPr lang="en-US" sz="1400" dirty="0">
              <a:latin typeface="Eras Bold ITC" pitchFamily="34" charset="0"/>
            </a:endParaRPr>
          </a:p>
        </p:txBody>
      </p:sp>
      <p:sp>
        <p:nvSpPr>
          <p:cNvPr id="2" name="Title 1"/>
          <p:cNvSpPr>
            <a:spLocks noGrp="1"/>
          </p:cNvSpPr>
          <p:nvPr>
            <p:ph type="ctrTitle"/>
          </p:nvPr>
        </p:nvSpPr>
        <p:spPr>
          <a:xfrm>
            <a:off x="533400" y="457201"/>
            <a:ext cx="7772400" cy="914399"/>
          </a:xfrm>
        </p:spPr>
        <p:txBody>
          <a:bodyPr/>
          <a:lstStyle/>
          <a:p>
            <a:r>
              <a:rPr lang="en-US" dirty="0" smtClean="0">
                <a:latin typeface="Algerian" pitchFamily="82" charset="0"/>
              </a:rPr>
              <a:t>CARO 2016 </a:t>
            </a:r>
            <a:r>
              <a:rPr lang="en-US" dirty="0" err="1" smtClean="0">
                <a:latin typeface="Algerian" pitchFamily="82" charset="0"/>
              </a:rPr>
              <a:t>Vs</a:t>
            </a:r>
            <a:r>
              <a:rPr lang="en-US" dirty="0" smtClean="0">
                <a:latin typeface="Algerian" pitchFamily="82" charset="0"/>
              </a:rPr>
              <a:t> CARO 2015</a:t>
            </a:r>
            <a:endParaRPr lang="en-US" dirty="0">
              <a:latin typeface="Algerian" pitchFamily="82"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6800" y="1399309"/>
            <a:ext cx="6705600" cy="4696691"/>
          </a:xfrm>
          <a:prstGeom prst="rect">
            <a:avLst/>
          </a:prstGeom>
        </p:spPr>
      </p:pic>
    </p:spTree>
    <p:extLst>
      <p:ext uri="{BB962C8B-B14F-4D97-AF65-F5344CB8AC3E}">
        <p14:creationId xmlns:p14="http://schemas.microsoft.com/office/powerpoint/2010/main" val="2592635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45" presetClass="entr" presetSubtype="0" fill="hold" grpId="0" nodeType="clickEffect">
                                  <p:stCondLst>
                                    <p:cond delay="0"/>
                                  </p:stCondLst>
                                  <p:iterate type="lt">
                                    <p:tmPct val="10000"/>
                                  </p:iterate>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2000"/>
                                        <p:tgtEl>
                                          <p:spTgt spid="3">
                                            <p:txEl>
                                              <p:pRg st="0" end="0"/>
                                            </p:txEl>
                                          </p:spTgt>
                                        </p:tgtEl>
                                      </p:cBhvr>
                                    </p:animEffect>
                                    <p:anim calcmode="lin" valueType="num">
                                      <p:cBhvr>
                                        <p:cTn id="18"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19"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style>
          <a:lnRef idx="1">
            <a:schemeClr val="accent4"/>
          </a:lnRef>
          <a:fillRef idx="2">
            <a:schemeClr val="accent4"/>
          </a:fillRef>
          <a:effectRef idx="1">
            <a:schemeClr val="accent4"/>
          </a:effectRef>
          <a:fontRef idx="minor">
            <a:schemeClr val="dk1"/>
          </a:fontRef>
        </p:style>
        <p:txBody>
          <a:bodyPr>
            <a:normAutofit fontScale="25000" lnSpcReduction="20000"/>
          </a:bodyPr>
          <a:lstStyle/>
          <a:p>
            <a:pPr marL="0" indent="0" algn="just">
              <a:buNone/>
            </a:pPr>
            <a:r>
              <a:rPr lang="en-US" sz="8000" u="sng" dirty="0" smtClean="0">
                <a:latin typeface="Times New Roman" pitchFamily="18" charset="0"/>
                <a:cs typeface="Times New Roman" pitchFamily="18" charset="0"/>
              </a:rPr>
              <a:t>Clause </a:t>
            </a:r>
            <a:r>
              <a:rPr lang="en-US" sz="8000" u="sng" dirty="0">
                <a:latin typeface="Times New Roman" pitchFamily="18" charset="0"/>
                <a:cs typeface="Times New Roman" pitchFamily="18" charset="0"/>
              </a:rPr>
              <a:t>(</a:t>
            </a:r>
            <a:r>
              <a:rPr lang="en-US" sz="8000" u="sng" dirty="0" smtClean="0">
                <a:latin typeface="Times New Roman" pitchFamily="18" charset="0"/>
                <a:cs typeface="Times New Roman" pitchFamily="18" charset="0"/>
              </a:rPr>
              <a:t>vii) :</a:t>
            </a:r>
            <a:r>
              <a:rPr lang="en-US" sz="2000" u="sng" dirty="0" smtClean="0">
                <a:latin typeface="Times New Roman" pitchFamily="18" charset="0"/>
                <a:cs typeface="Times New Roman" pitchFamily="18" charset="0"/>
              </a:rPr>
              <a:t>-</a:t>
            </a:r>
          </a:p>
          <a:p>
            <a:pPr algn="just"/>
            <a:r>
              <a:rPr lang="en-US" sz="8000" dirty="0">
                <a:latin typeface="Times New Roman" pitchFamily="18" charset="0"/>
                <a:cs typeface="Times New Roman" pitchFamily="18" charset="0"/>
              </a:rPr>
              <a:t>(a) is the company regular in depositing undisputed statutory dues including provident </a:t>
            </a:r>
            <a:r>
              <a:rPr lang="en-US" sz="8000" dirty="0" smtClean="0">
                <a:latin typeface="Times New Roman" pitchFamily="18" charset="0"/>
                <a:cs typeface="Times New Roman" pitchFamily="18" charset="0"/>
              </a:rPr>
              <a:t>fund, employees</a:t>
            </a:r>
            <a:r>
              <a:rPr lang="en-US" sz="8000" dirty="0">
                <a:latin typeface="Times New Roman" pitchFamily="18" charset="0"/>
                <a:cs typeface="Times New Roman" pitchFamily="18" charset="0"/>
              </a:rPr>
              <a:t>’ state insurance, income-tax, sales-tax, wealth tax, service tax, duty of customs, duty of excise, value added tax, cess and any other statutory dues with the appropriate authorities and if not, the extent </a:t>
            </a:r>
            <a:r>
              <a:rPr lang="en-US" sz="8000" dirty="0" smtClean="0">
                <a:latin typeface="Times New Roman" pitchFamily="18" charset="0"/>
                <a:cs typeface="Times New Roman" pitchFamily="18" charset="0"/>
              </a:rPr>
              <a:t>of the </a:t>
            </a:r>
            <a:r>
              <a:rPr lang="en-US" sz="8000" dirty="0">
                <a:latin typeface="Times New Roman" pitchFamily="18" charset="0"/>
                <a:cs typeface="Times New Roman" pitchFamily="18" charset="0"/>
              </a:rPr>
              <a:t>arrears of outstanding statutory dues as at the last day of the financial year concerned for a period </a:t>
            </a:r>
            <a:r>
              <a:rPr lang="en-US" sz="8000" dirty="0" smtClean="0">
                <a:latin typeface="Times New Roman" pitchFamily="18" charset="0"/>
                <a:cs typeface="Times New Roman" pitchFamily="18" charset="0"/>
              </a:rPr>
              <a:t>of more </a:t>
            </a:r>
            <a:r>
              <a:rPr lang="en-US" sz="8000" dirty="0">
                <a:latin typeface="Times New Roman" pitchFamily="18" charset="0"/>
                <a:cs typeface="Times New Roman" pitchFamily="18" charset="0"/>
              </a:rPr>
              <a:t>than six months from the date they became payable, shall be indicated by the auditor.</a:t>
            </a:r>
          </a:p>
          <a:p>
            <a:pPr marL="0" indent="0" algn="just">
              <a:buNone/>
            </a:pPr>
            <a:endParaRPr lang="en-US" sz="8000" u="sng" dirty="0">
              <a:latin typeface="Times New Roman" pitchFamily="18" charset="0"/>
              <a:cs typeface="Times New Roman" pitchFamily="18" charset="0"/>
            </a:endParaRPr>
          </a:p>
          <a:p>
            <a:pPr marL="0" indent="0" algn="just">
              <a:buNone/>
            </a:pPr>
            <a:endParaRPr lang="en-US" sz="2000" dirty="0">
              <a:latin typeface="Times New Roman" pitchFamily="18" charset="0"/>
              <a:cs typeface="Times New Roman" pitchFamily="18" charset="0"/>
            </a:endParaRPr>
          </a:p>
        </p:txBody>
      </p:sp>
      <p:sp>
        <p:nvSpPr>
          <p:cNvPr id="5"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b="1" cap="all" dirty="0" smtClean="0">
                <a:ln w="0"/>
                <a:solidFill>
                  <a:schemeClr val="accent5">
                    <a:lumMod val="50000"/>
                  </a:schemeClr>
                </a:solidFill>
                <a:effectLst>
                  <a:reflection blurRad="12700" stA="50000" endPos="50000" dist="5000" dir="5400000" sy="-100000" rotWithShape="0"/>
                </a:effectLst>
              </a:rPr>
              <a:t>CONTENT OF AUDIT REPORT</a:t>
            </a:r>
            <a:endParaRPr lang="en-US" b="1" cap="all" dirty="0">
              <a:ln w="0"/>
              <a:solidFill>
                <a:schemeClr val="accent5">
                  <a:lumMod val="50000"/>
                </a:schemeClr>
              </a:solidFill>
              <a:effectLst>
                <a:reflection blurRad="12700" stA="50000" endPos="50000" dist="5000" dir="5400000" sy="-100000" rotWithShape="0"/>
              </a:effectLst>
            </a:endParaRPr>
          </a:p>
        </p:txBody>
      </p:sp>
      <p:sp>
        <p:nvSpPr>
          <p:cNvPr id="7" name="Content Placeholder 2"/>
          <p:cNvSpPr>
            <a:spLocks noGrp="1"/>
          </p:cNvSpPr>
          <p:nvPr>
            <p:ph sz="half" idx="2"/>
          </p:nvPr>
        </p:nvSpPr>
        <p:spPr/>
        <p:style>
          <a:lnRef idx="1">
            <a:schemeClr val="accent3"/>
          </a:lnRef>
          <a:fillRef idx="2">
            <a:schemeClr val="accent3"/>
          </a:fillRef>
          <a:effectRef idx="1">
            <a:schemeClr val="accent3"/>
          </a:effectRef>
          <a:fontRef idx="minor">
            <a:schemeClr val="dk1"/>
          </a:fontRef>
        </p:style>
        <p:txBody>
          <a:bodyPr>
            <a:normAutofit fontScale="25000" lnSpcReduction="20000"/>
          </a:bodyPr>
          <a:lstStyle/>
          <a:p>
            <a:pPr marL="0" indent="0" algn="just">
              <a:buNone/>
            </a:pPr>
            <a:r>
              <a:rPr lang="en-US" sz="8000" u="sng" dirty="0" smtClean="0">
                <a:latin typeface="Times New Roman" pitchFamily="18" charset="0"/>
                <a:cs typeface="Times New Roman" pitchFamily="18" charset="0"/>
              </a:rPr>
              <a:t>Clause </a:t>
            </a:r>
            <a:r>
              <a:rPr lang="en-US" sz="8000" u="sng" dirty="0">
                <a:latin typeface="Times New Roman" pitchFamily="18" charset="0"/>
                <a:cs typeface="Times New Roman" pitchFamily="18" charset="0"/>
              </a:rPr>
              <a:t>(</a:t>
            </a:r>
            <a:r>
              <a:rPr lang="en-US" sz="8000" u="sng" dirty="0" smtClean="0">
                <a:latin typeface="Times New Roman" pitchFamily="18" charset="0"/>
                <a:cs typeface="Times New Roman" pitchFamily="18" charset="0"/>
              </a:rPr>
              <a:t>vii) :</a:t>
            </a:r>
            <a:r>
              <a:rPr lang="en-US" sz="2000" u="sng" dirty="0" smtClean="0">
                <a:latin typeface="Times New Roman" pitchFamily="18" charset="0"/>
                <a:cs typeface="Times New Roman" pitchFamily="18" charset="0"/>
              </a:rPr>
              <a:t>-</a:t>
            </a:r>
          </a:p>
          <a:p>
            <a:pPr algn="just"/>
            <a:r>
              <a:rPr lang="en-US" sz="8000" dirty="0">
                <a:latin typeface="Times New Roman" pitchFamily="18" charset="0"/>
                <a:cs typeface="Times New Roman" pitchFamily="18" charset="0"/>
              </a:rPr>
              <a:t>(a) is the company regular in depositing undisputed statutory dues including provident </a:t>
            </a:r>
            <a:r>
              <a:rPr lang="en-US" sz="8000" dirty="0" smtClean="0">
                <a:latin typeface="Times New Roman" pitchFamily="18" charset="0"/>
                <a:cs typeface="Times New Roman" pitchFamily="18" charset="0"/>
              </a:rPr>
              <a:t>fund, employees</a:t>
            </a:r>
            <a:r>
              <a:rPr lang="en-US" sz="8000" dirty="0">
                <a:latin typeface="Times New Roman" pitchFamily="18" charset="0"/>
                <a:cs typeface="Times New Roman" pitchFamily="18" charset="0"/>
              </a:rPr>
              <a:t>’ state insurance, income-tax, sales-tax, wealth tax, service tax, duty of customs, duty of excise, value added tax, cess and any other statutory dues with the appropriate authorities and if not, the extent </a:t>
            </a:r>
            <a:r>
              <a:rPr lang="en-US" sz="8000" dirty="0" smtClean="0">
                <a:latin typeface="Times New Roman" pitchFamily="18" charset="0"/>
                <a:cs typeface="Times New Roman" pitchFamily="18" charset="0"/>
              </a:rPr>
              <a:t>of the </a:t>
            </a:r>
            <a:r>
              <a:rPr lang="en-US" sz="8000" dirty="0">
                <a:latin typeface="Times New Roman" pitchFamily="18" charset="0"/>
                <a:cs typeface="Times New Roman" pitchFamily="18" charset="0"/>
              </a:rPr>
              <a:t>arrears of outstanding statutory dues as at the last day of the financial year concerned for a period </a:t>
            </a:r>
            <a:r>
              <a:rPr lang="en-US" sz="8000" dirty="0" smtClean="0">
                <a:latin typeface="Times New Roman" pitchFamily="18" charset="0"/>
                <a:cs typeface="Times New Roman" pitchFamily="18" charset="0"/>
              </a:rPr>
              <a:t>of more </a:t>
            </a:r>
            <a:r>
              <a:rPr lang="en-US" sz="8000" dirty="0">
                <a:latin typeface="Times New Roman" pitchFamily="18" charset="0"/>
                <a:cs typeface="Times New Roman" pitchFamily="18" charset="0"/>
              </a:rPr>
              <a:t>than six months from the date they became payable, shall be indicated by the auditor.</a:t>
            </a:r>
          </a:p>
          <a:p>
            <a:pPr marL="0" indent="0" algn="just">
              <a:buNone/>
            </a:pPr>
            <a:endParaRPr lang="en-US" sz="8000" u="sng" dirty="0">
              <a:latin typeface="Times New Roman" pitchFamily="18" charset="0"/>
              <a:cs typeface="Times New Roman" pitchFamily="18" charset="0"/>
            </a:endParaRPr>
          </a:p>
          <a:p>
            <a:pPr marL="0" indent="0" algn="just">
              <a:buNone/>
            </a:pPr>
            <a:endParaRPr lang="en-US" sz="2000" dirty="0">
              <a:latin typeface="Times New Roman" pitchFamily="18" charset="0"/>
              <a:cs typeface="Times New Roman" pitchFamily="18" charset="0"/>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38400" y="1981200"/>
            <a:ext cx="4114800" cy="4038600"/>
          </a:xfrm>
          <a:prstGeom prst="rect">
            <a:avLst/>
          </a:prstGeom>
        </p:spPr>
      </p:pic>
    </p:spTree>
    <p:extLst>
      <p:ext uri="{BB962C8B-B14F-4D97-AF65-F5344CB8AC3E}">
        <p14:creationId xmlns:p14="http://schemas.microsoft.com/office/powerpoint/2010/main" val="2881297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circle(in)">
                                      <p:cBhvr>
                                        <p:cTn id="12" dur="2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circle(in)">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circle(in)">
                                      <p:cBhvr>
                                        <p:cTn id="22" dur="20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7">
                                            <p:bg/>
                                          </p:spTgt>
                                        </p:tgtEl>
                                        <p:attrNameLst>
                                          <p:attrName>style.visibility</p:attrName>
                                        </p:attrNameLst>
                                      </p:cBhvr>
                                      <p:to>
                                        <p:strVal val="visible"/>
                                      </p:to>
                                    </p:set>
                                    <p:animEffect transition="in" filter="circle(in)">
                                      <p:cBhvr>
                                        <p:cTn id="27" dur="2000"/>
                                        <p:tgtEl>
                                          <p:spTgt spid="7">
                                            <p:bg/>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7">
                                            <p:txEl>
                                              <p:pRg st="0" end="0"/>
                                            </p:txEl>
                                          </p:spTgt>
                                        </p:tgtEl>
                                        <p:attrNameLst>
                                          <p:attrName>style.visibility</p:attrName>
                                        </p:attrNameLst>
                                      </p:cBhvr>
                                      <p:to>
                                        <p:strVal val="visible"/>
                                      </p:to>
                                    </p:set>
                                    <p:animEffect transition="in" filter="circle(in)">
                                      <p:cBhvr>
                                        <p:cTn id="32" dur="2000"/>
                                        <p:tgtEl>
                                          <p:spTgt spid="7">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7">
                                            <p:txEl>
                                              <p:pRg st="1" end="1"/>
                                            </p:txEl>
                                          </p:spTgt>
                                        </p:tgtEl>
                                        <p:attrNameLst>
                                          <p:attrName>style.visibility</p:attrName>
                                        </p:attrNameLst>
                                      </p:cBhvr>
                                      <p:to>
                                        <p:strVal val="visible"/>
                                      </p:to>
                                    </p:set>
                                    <p:animEffect transition="in" filter="circle(in)">
                                      <p:cBhvr>
                                        <p:cTn id="37" dur="2000"/>
                                        <p:tgtEl>
                                          <p:spTgt spid="7">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1000"/>
                                        <p:tgtEl>
                                          <p:spTgt spid="8"/>
                                        </p:tgtEl>
                                      </p:cBhvr>
                                    </p:animEffect>
                                    <p:anim calcmode="lin" valueType="num">
                                      <p:cBhvr>
                                        <p:cTn id="43" dur="1000" fill="hold"/>
                                        <p:tgtEl>
                                          <p:spTgt spid="8"/>
                                        </p:tgtEl>
                                        <p:attrNameLst>
                                          <p:attrName>ppt_x</p:attrName>
                                        </p:attrNameLst>
                                      </p:cBhvr>
                                      <p:tavLst>
                                        <p:tav tm="0">
                                          <p:val>
                                            <p:strVal val="#ppt_x"/>
                                          </p:val>
                                        </p:tav>
                                        <p:tav tm="100000">
                                          <p:val>
                                            <p:strVal val="#ppt_x"/>
                                          </p:val>
                                        </p:tav>
                                      </p:tavLst>
                                    </p:anim>
                                    <p:anim calcmode="lin" valueType="num">
                                      <p:cBhvr>
                                        <p:cTn id="4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5" grpId="0" animBg="1"/>
      <p:bldP spid="7"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effectLst>
            <a:innerShdw blurRad="114300">
              <a:prstClr val="black"/>
            </a:innerShdw>
          </a:effectLst>
        </p:spPr>
        <p:style>
          <a:lnRef idx="1">
            <a:schemeClr val="accent1"/>
          </a:lnRef>
          <a:fillRef idx="2">
            <a:schemeClr val="accent1"/>
          </a:fillRef>
          <a:effectRef idx="1">
            <a:schemeClr val="accent1"/>
          </a:effectRef>
          <a:fontRef idx="minor">
            <a:schemeClr val="dk1"/>
          </a:fontRef>
        </p:style>
        <p:txBody>
          <a:bodyPr>
            <a:normAutofit fontScale="62500" lnSpcReduction="20000"/>
          </a:bodyPr>
          <a:lstStyle/>
          <a:p>
            <a:pPr algn="just"/>
            <a:r>
              <a:rPr lang="en-US" sz="2800" dirty="0">
                <a:latin typeface="Times New Roman" pitchFamily="18" charset="0"/>
                <a:cs typeface="Times New Roman" pitchFamily="18" charset="0"/>
              </a:rPr>
              <a:t>(b) in case dues of income tax or sales tax or wealth tax or service tax or duty of customs or duty of excise or value added tax or cess have not been deposited on account of any dispute, then the amounts involved and the forum where dispute is pending shall be mentioned. (A mere representation to the concerned Department shall not constitute a dispute).</a:t>
            </a:r>
          </a:p>
          <a:p>
            <a:pPr algn="just"/>
            <a:r>
              <a:rPr lang="en-US" sz="2800" strike="sngStrike" dirty="0">
                <a:latin typeface="Times New Roman" pitchFamily="18" charset="0"/>
                <a:cs typeface="Times New Roman" pitchFamily="18" charset="0"/>
              </a:rPr>
              <a:t>(c) whether the amount required to be transferred to investor education and protection fund in accordance with the relevant provisions of the Companies Act, 1956 (1 of 1956) and rules made thereunder has been transferred to such fund within time.</a:t>
            </a:r>
          </a:p>
          <a:p>
            <a:endParaRPr lang="en-US" dirty="0"/>
          </a:p>
        </p:txBody>
      </p:sp>
      <p:sp>
        <p:nvSpPr>
          <p:cNvPr id="5"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b="1" cap="all" dirty="0" smtClean="0">
                <a:ln w="0"/>
                <a:solidFill>
                  <a:schemeClr val="accent5">
                    <a:lumMod val="50000"/>
                  </a:schemeClr>
                </a:solidFill>
                <a:effectLst>
                  <a:reflection blurRad="12700" stA="50000" endPos="50000" dist="5000" dir="5400000" sy="-100000" rotWithShape="0"/>
                </a:effectLst>
              </a:rPr>
              <a:t>CONTENT OF AUDIT REPORT</a:t>
            </a:r>
            <a:endParaRPr lang="en-US" b="1" cap="all" dirty="0">
              <a:ln w="0"/>
              <a:solidFill>
                <a:schemeClr val="accent5">
                  <a:lumMod val="50000"/>
                </a:schemeClr>
              </a:solidFill>
              <a:effectLst>
                <a:reflection blurRad="12700" stA="50000" endPos="50000" dist="5000" dir="5400000" sy="-100000" rotWithShape="0"/>
              </a:effectLst>
            </a:endParaRPr>
          </a:p>
        </p:txBody>
      </p:sp>
      <p:sp>
        <p:nvSpPr>
          <p:cNvPr id="6" name="Content Placeholder 2"/>
          <p:cNvSpPr>
            <a:spLocks noGrp="1"/>
          </p:cNvSpPr>
          <p:nvPr>
            <p:ph sz="half" idx="2"/>
          </p:nvPr>
        </p:nvSpPr>
        <p:spPr>
          <a:effectLst>
            <a:innerShdw blurRad="114300">
              <a:prstClr val="black"/>
            </a:innerShdw>
          </a:effectLst>
        </p:spPr>
        <p:style>
          <a:lnRef idx="1">
            <a:schemeClr val="accent2"/>
          </a:lnRef>
          <a:fillRef idx="2">
            <a:schemeClr val="accent2"/>
          </a:fillRef>
          <a:effectRef idx="1">
            <a:schemeClr val="accent2"/>
          </a:effectRef>
          <a:fontRef idx="minor">
            <a:schemeClr val="dk1"/>
          </a:fontRef>
        </p:style>
        <p:txBody>
          <a:bodyPr>
            <a:normAutofit fontScale="62500" lnSpcReduction="20000"/>
          </a:bodyPr>
          <a:lstStyle/>
          <a:p>
            <a:pPr algn="just"/>
            <a:r>
              <a:rPr lang="en-US" sz="2800" dirty="0">
                <a:latin typeface="Times New Roman" pitchFamily="18" charset="0"/>
                <a:cs typeface="Times New Roman" pitchFamily="18" charset="0"/>
              </a:rPr>
              <a:t>(b) in case dues of income tax or sales tax or wealth tax or service tax or duty of customs or duty of excise or value added tax or cess have not been deposited on account of any dispute, then the amounts involved and the forum where dispute is pending shall be mentioned. (A mere representation to the concerned Department shall not constitute a dispute).</a:t>
            </a:r>
          </a:p>
          <a:p>
            <a:endParaRPr lang="en-U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87247" y="3657600"/>
            <a:ext cx="3829050" cy="2438400"/>
          </a:xfrm>
          <a:prstGeom prst="rect">
            <a:avLst/>
          </a:prstGeom>
        </p:spPr>
      </p:pic>
    </p:spTree>
    <p:extLst>
      <p:ext uri="{BB962C8B-B14F-4D97-AF65-F5344CB8AC3E}">
        <p14:creationId xmlns:p14="http://schemas.microsoft.com/office/powerpoint/2010/main" val="87001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randombar(horizontal)">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6">
                                            <p:bg/>
                                          </p:spTgt>
                                        </p:tgtEl>
                                        <p:attrNameLst>
                                          <p:attrName>style.visibility</p:attrName>
                                        </p:attrNameLst>
                                      </p:cBhvr>
                                      <p:to>
                                        <p:strVal val="visible"/>
                                      </p:to>
                                    </p:set>
                                    <p:animEffect transition="in" filter="randombar(horizontal)">
                                      <p:cBhvr>
                                        <p:cTn id="27" dur="500"/>
                                        <p:tgtEl>
                                          <p:spTgt spid="6">
                                            <p:bg/>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6">
                                            <p:txEl>
                                              <p:pRg st="0" end="0"/>
                                            </p:txEl>
                                          </p:spTgt>
                                        </p:tgtEl>
                                        <p:attrNameLst>
                                          <p:attrName>style.visibility</p:attrName>
                                        </p:attrNameLst>
                                      </p:cBhvr>
                                      <p:to>
                                        <p:strVal val="visible"/>
                                      </p:to>
                                    </p:set>
                                    <p:animEffect transition="in" filter="randombar(horizontal)">
                                      <p:cBhvr>
                                        <p:cTn id="32" dur="500"/>
                                        <p:tgtEl>
                                          <p:spTgt spid="6">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5" presetClass="entr" presetSubtype="0"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5000"/>
                                        <p:tgtEl>
                                          <p:spTgt spid="7"/>
                                        </p:tgtEl>
                                      </p:cBhvr>
                                    </p:animEffect>
                                    <p:anim calcmode="lin" valueType="num">
                                      <p:cBhvr>
                                        <p:cTn id="38" dur="5000" fill="hold"/>
                                        <p:tgtEl>
                                          <p:spTgt spid="7"/>
                                        </p:tgtEl>
                                        <p:attrNameLst>
                                          <p:attrName>ppt_w</p:attrName>
                                        </p:attrNameLst>
                                      </p:cBhvr>
                                      <p:tavLst>
                                        <p:tav tm="0" fmla="#ppt_w*sin(2.5*pi*$)">
                                          <p:val>
                                            <p:fltVal val="0"/>
                                          </p:val>
                                        </p:tav>
                                        <p:tav tm="100000">
                                          <p:val>
                                            <p:fltVal val="1"/>
                                          </p:val>
                                        </p:tav>
                                      </p:tavLst>
                                    </p:anim>
                                    <p:anim calcmode="lin" valueType="num">
                                      <p:cBhvr>
                                        <p:cTn id="39" dur="50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5" grpId="0" animBg="1"/>
      <p:bldP spid="6"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78574" y="1371600"/>
            <a:ext cx="4038600" cy="4681728"/>
          </a:xfrm>
          <a:solidFill>
            <a:schemeClr val="accent6">
              <a:lumMod val="75000"/>
            </a:schemeClr>
          </a:solidFill>
          <a:effectLst>
            <a:innerShdw blurRad="114300">
              <a:prstClr val="black"/>
            </a:innerShdw>
          </a:effectLst>
        </p:spPr>
        <p:style>
          <a:lnRef idx="3">
            <a:schemeClr val="lt1"/>
          </a:lnRef>
          <a:fillRef idx="1">
            <a:schemeClr val="accent4"/>
          </a:fillRef>
          <a:effectRef idx="1">
            <a:schemeClr val="accent4"/>
          </a:effectRef>
          <a:fontRef idx="minor">
            <a:schemeClr val="lt1"/>
          </a:fontRef>
        </p:style>
        <p:txBody>
          <a:bodyPr>
            <a:normAutofit/>
          </a:bodyPr>
          <a:lstStyle/>
          <a:p>
            <a:pPr marL="0" indent="0" algn="just">
              <a:buNone/>
            </a:pPr>
            <a:r>
              <a:rPr lang="en-US" sz="2000" u="sng" dirty="0" smtClean="0">
                <a:latin typeface="Times New Roman" pitchFamily="18" charset="0"/>
                <a:cs typeface="Times New Roman" pitchFamily="18" charset="0"/>
              </a:rPr>
              <a:t>Clause </a:t>
            </a:r>
            <a:r>
              <a:rPr lang="en-US" sz="2000" u="sng" dirty="0">
                <a:latin typeface="Times New Roman" pitchFamily="18" charset="0"/>
                <a:cs typeface="Times New Roman" pitchFamily="18" charset="0"/>
              </a:rPr>
              <a:t>(viii) </a:t>
            </a:r>
            <a:r>
              <a:rPr lang="en-US" sz="2000" u="sng" dirty="0" smtClean="0">
                <a:latin typeface="Times New Roman" pitchFamily="18" charset="0"/>
                <a:cs typeface="Times New Roman" pitchFamily="18" charset="0"/>
              </a:rPr>
              <a:t>:- </a:t>
            </a:r>
          </a:p>
          <a:p>
            <a:pPr algn="just"/>
            <a:r>
              <a:rPr lang="en-US" sz="2000" strike="sngStrike" dirty="0" smtClean="0">
                <a:latin typeface="Times New Roman" pitchFamily="18" charset="0"/>
                <a:cs typeface="Times New Roman" pitchFamily="18" charset="0"/>
              </a:rPr>
              <a:t>whether </a:t>
            </a:r>
            <a:r>
              <a:rPr lang="en-US" sz="2000" strike="sngStrike" dirty="0">
                <a:latin typeface="Times New Roman" pitchFamily="18" charset="0"/>
                <a:cs typeface="Times New Roman" pitchFamily="18" charset="0"/>
              </a:rPr>
              <a:t>in case of a company which has been registered for a period not less than five years, </a:t>
            </a:r>
            <a:r>
              <a:rPr lang="en-US" sz="2000" strike="sngStrike" dirty="0" smtClean="0">
                <a:latin typeface="Times New Roman" pitchFamily="18" charset="0"/>
                <a:cs typeface="Times New Roman" pitchFamily="18" charset="0"/>
              </a:rPr>
              <a:t>its accumulated </a:t>
            </a:r>
            <a:r>
              <a:rPr lang="en-US" sz="2000" strike="sngStrike" dirty="0">
                <a:latin typeface="Times New Roman" pitchFamily="18" charset="0"/>
                <a:cs typeface="Times New Roman" pitchFamily="18" charset="0"/>
              </a:rPr>
              <a:t>losses at the end of the financial year are not less than fifty per cent of its net worth </a:t>
            </a:r>
            <a:r>
              <a:rPr lang="en-US" sz="2000" strike="sngStrike" dirty="0" smtClean="0">
                <a:latin typeface="Times New Roman" pitchFamily="18" charset="0"/>
                <a:cs typeface="Times New Roman" pitchFamily="18" charset="0"/>
              </a:rPr>
              <a:t>and whether </a:t>
            </a:r>
            <a:r>
              <a:rPr lang="en-US" sz="2000" strike="sngStrike" dirty="0">
                <a:latin typeface="Times New Roman" pitchFamily="18" charset="0"/>
                <a:cs typeface="Times New Roman" pitchFamily="18" charset="0"/>
              </a:rPr>
              <a:t>it has incurred cash losses in such financial year and in the immediately preceding financial year</a:t>
            </a:r>
          </a:p>
        </p:txBody>
      </p:sp>
      <p:sp>
        <p:nvSpPr>
          <p:cNvPr id="5"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b="1" cap="all" dirty="0" smtClean="0">
                <a:ln w="0"/>
                <a:solidFill>
                  <a:schemeClr val="accent5">
                    <a:lumMod val="50000"/>
                  </a:schemeClr>
                </a:solidFill>
                <a:effectLst>
                  <a:reflection blurRad="12700" stA="50000" endPos="50000" dist="5000" dir="5400000" sy="-100000" rotWithShape="0"/>
                </a:effectLst>
              </a:rPr>
              <a:t>CONTENT OF AUDIT REPORT</a:t>
            </a:r>
            <a:endParaRPr lang="en-US" b="1" cap="all" dirty="0">
              <a:ln w="0"/>
              <a:solidFill>
                <a:schemeClr val="accent5">
                  <a:lumMod val="50000"/>
                </a:schemeClr>
              </a:solidFill>
              <a:effectLst>
                <a:reflection blurRad="12700" stA="50000" endPos="50000" dist="5000" dir="5400000" sy="-100000" rotWithShape="0"/>
              </a:effectLst>
            </a:endParaRPr>
          </a:p>
        </p:txBody>
      </p:sp>
      <p:sp>
        <p:nvSpPr>
          <p:cNvPr id="6" name="Content Placeholder 2"/>
          <p:cNvSpPr>
            <a:spLocks noGrp="1"/>
          </p:cNvSpPr>
          <p:nvPr>
            <p:ph sz="half" idx="2"/>
          </p:nvPr>
        </p:nvSpPr>
        <p:spPr>
          <a:xfrm>
            <a:off x="4800600" y="1338072"/>
            <a:ext cx="4038600" cy="4681728"/>
          </a:xfrm>
          <a:solidFill>
            <a:schemeClr val="accent5">
              <a:lumMod val="75000"/>
            </a:schemeClr>
          </a:solidFill>
          <a:effectLst>
            <a:innerShdw blurRad="114300">
              <a:prstClr val="black"/>
            </a:innerShdw>
          </a:effectLst>
        </p:spPr>
        <p:style>
          <a:lnRef idx="3">
            <a:schemeClr val="lt1"/>
          </a:lnRef>
          <a:fillRef idx="1">
            <a:schemeClr val="accent5"/>
          </a:fillRef>
          <a:effectRef idx="1">
            <a:schemeClr val="accent5"/>
          </a:effectRef>
          <a:fontRef idx="minor">
            <a:schemeClr val="lt1"/>
          </a:fontRef>
        </p:style>
        <p:txBody>
          <a:bodyPr>
            <a:normAutofit/>
          </a:bodyPr>
          <a:lstStyle/>
          <a:p>
            <a:pPr marL="0" indent="0" algn="just">
              <a:buNone/>
            </a:pPr>
            <a:r>
              <a:rPr lang="en-US" sz="2000" u="sng" dirty="0" smtClean="0">
                <a:latin typeface="Times New Roman" pitchFamily="18" charset="0"/>
                <a:cs typeface="Times New Roman" pitchFamily="18" charset="0"/>
              </a:rPr>
              <a:t>Clause </a:t>
            </a:r>
            <a:r>
              <a:rPr lang="en-US" sz="2000" u="sng" dirty="0">
                <a:latin typeface="Times New Roman" pitchFamily="18" charset="0"/>
                <a:cs typeface="Times New Roman" pitchFamily="18" charset="0"/>
              </a:rPr>
              <a:t>(viii) </a:t>
            </a:r>
            <a:r>
              <a:rPr lang="en-US" sz="2000" u="sng" dirty="0" smtClean="0">
                <a:latin typeface="Times New Roman" pitchFamily="18" charset="0"/>
                <a:cs typeface="Times New Roman" pitchFamily="18" charset="0"/>
              </a:rPr>
              <a:t>:- </a:t>
            </a:r>
          </a:p>
          <a:p>
            <a:pPr algn="just"/>
            <a:r>
              <a:rPr lang="en-US" sz="2000" dirty="0">
                <a:latin typeface="Times New Roman" pitchFamily="18" charset="0"/>
                <a:cs typeface="Times New Roman" pitchFamily="18" charset="0"/>
              </a:rPr>
              <a:t> whether the company has defaulted in repayment of loans or borrowing to a financial institution, </a:t>
            </a:r>
            <a:r>
              <a:rPr lang="en-US" sz="2000" dirty="0" smtClean="0">
                <a:latin typeface="Times New Roman" pitchFamily="18" charset="0"/>
                <a:cs typeface="Times New Roman" pitchFamily="18" charset="0"/>
              </a:rPr>
              <a:t>bank, Government </a:t>
            </a:r>
            <a:r>
              <a:rPr lang="en-US" sz="2000" dirty="0">
                <a:latin typeface="Times New Roman" pitchFamily="18" charset="0"/>
                <a:cs typeface="Times New Roman" pitchFamily="18" charset="0"/>
              </a:rPr>
              <a:t>or dues to debenture holders? If yes, the period and the amount of default to be reported (in case of </a:t>
            </a:r>
            <a:r>
              <a:rPr lang="en-US" sz="2000" dirty="0" smtClean="0">
                <a:latin typeface="Times New Roman" pitchFamily="18" charset="0"/>
                <a:cs typeface="Times New Roman" pitchFamily="18" charset="0"/>
              </a:rPr>
              <a:t>defaults to </a:t>
            </a:r>
            <a:r>
              <a:rPr lang="en-US" sz="2000" dirty="0">
                <a:latin typeface="Times New Roman" pitchFamily="18" charset="0"/>
                <a:cs typeface="Times New Roman" pitchFamily="18" charset="0"/>
              </a:rPr>
              <a:t>banks, financial institutions, and Government, lender wise details to be provided).</a:t>
            </a:r>
          </a:p>
          <a:p>
            <a:pPr marL="0" indent="0" algn="just">
              <a:buNone/>
            </a:pPr>
            <a:endParaRPr lang="en-US" sz="2000" u="sng" dirty="0">
              <a:latin typeface="Times New Roman" pitchFamily="18" charset="0"/>
              <a:cs typeface="Times New Roman" pitchFamily="18" charset="0"/>
            </a:endParaRPr>
          </a:p>
          <a:p>
            <a:pPr marL="0" indent="0" algn="just">
              <a:buNone/>
            </a:pPr>
            <a:endParaRPr lang="en-US" sz="2000" u="sng" dirty="0" smtClean="0">
              <a:latin typeface="Times New Roman" pitchFamily="18" charset="0"/>
              <a:cs typeface="Times New Roman" pitchFamily="18"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1" y="2286000"/>
            <a:ext cx="7058890" cy="3733799"/>
          </a:xfrm>
          <a:prstGeom prst="rect">
            <a:avLst/>
          </a:prstGeom>
        </p:spPr>
      </p:pic>
    </p:spTree>
    <p:extLst>
      <p:ext uri="{BB962C8B-B14F-4D97-AF65-F5344CB8AC3E}">
        <p14:creationId xmlns:p14="http://schemas.microsoft.com/office/powerpoint/2010/main" val="3345612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circle(in)">
                                      <p:cBhvr>
                                        <p:cTn id="12" dur="2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circle(in)">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circle(in)">
                                      <p:cBhvr>
                                        <p:cTn id="22" dur="20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6">
                                            <p:bg/>
                                          </p:spTgt>
                                        </p:tgtEl>
                                        <p:attrNameLst>
                                          <p:attrName>style.visibility</p:attrName>
                                        </p:attrNameLst>
                                      </p:cBhvr>
                                      <p:to>
                                        <p:strVal val="visible"/>
                                      </p:to>
                                    </p:set>
                                    <p:animEffect transition="in" filter="circle(in)">
                                      <p:cBhvr>
                                        <p:cTn id="27" dur="2000"/>
                                        <p:tgtEl>
                                          <p:spTgt spid="6">
                                            <p:bg/>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6">
                                            <p:txEl>
                                              <p:pRg st="0" end="0"/>
                                            </p:txEl>
                                          </p:spTgt>
                                        </p:tgtEl>
                                        <p:attrNameLst>
                                          <p:attrName>style.visibility</p:attrName>
                                        </p:attrNameLst>
                                      </p:cBhvr>
                                      <p:to>
                                        <p:strVal val="visible"/>
                                      </p:to>
                                    </p:set>
                                    <p:animEffect transition="in" filter="circle(in)">
                                      <p:cBhvr>
                                        <p:cTn id="32" dur="2000"/>
                                        <p:tgtEl>
                                          <p:spTgt spid="6">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6">
                                            <p:txEl>
                                              <p:pRg st="1" end="1"/>
                                            </p:txEl>
                                          </p:spTgt>
                                        </p:tgtEl>
                                        <p:attrNameLst>
                                          <p:attrName>style.visibility</p:attrName>
                                        </p:attrNameLst>
                                      </p:cBhvr>
                                      <p:to>
                                        <p:strVal val="visible"/>
                                      </p:to>
                                    </p:set>
                                    <p:animEffect transition="in" filter="circle(in)">
                                      <p:cBhvr>
                                        <p:cTn id="37" dur="2000"/>
                                        <p:tgtEl>
                                          <p:spTgt spid="6">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2"/>
                                        </p:tgtEl>
                                        <p:attrNameLst>
                                          <p:attrName>style.visibility</p:attrName>
                                        </p:attrNameLst>
                                      </p:cBhvr>
                                      <p:to>
                                        <p:strVal val="visible"/>
                                      </p:to>
                                    </p:set>
                                    <p:anim calcmode="lin" valueType="num">
                                      <p:cBhvr>
                                        <p:cTn id="42" dur="500" fill="hold"/>
                                        <p:tgtEl>
                                          <p:spTgt spid="2"/>
                                        </p:tgtEl>
                                        <p:attrNameLst>
                                          <p:attrName>ppt_w</p:attrName>
                                        </p:attrNameLst>
                                      </p:cBhvr>
                                      <p:tavLst>
                                        <p:tav tm="0">
                                          <p:val>
                                            <p:fltVal val="0"/>
                                          </p:val>
                                        </p:tav>
                                        <p:tav tm="100000">
                                          <p:val>
                                            <p:strVal val="#ppt_w"/>
                                          </p:val>
                                        </p:tav>
                                      </p:tavLst>
                                    </p:anim>
                                    <p:anim calcmode="lin" valueType="num">
                                      <p:cBhvr>
                                        <p:cTn id="43" dur="500" fill="hold"/>
                                        <p:tgtEl>
                                          <p:spTgt spid="2"/>
                                        </p:tgtEl>
                                        <p:attrNameLst>
                                          <p:attrName>ppt_h</p:attrName>
                                        </p:attrNameLst>
                                      </p:cBhvr>
                                      <p:tavLst>
                                        <p:tav tm="0">
                                          <p:val>
                                            <p:fltVal val="0"/>
                                          </p:val>
                                        </p:tav>
                                        <p:tav tm="100000">
                                          <p:val>
                                            <p:strVal val="#ppt_h"/>
                                          </p:val>
                                        </p:tav>
                                      </p:tavLst>
                                    </p:anim>
                                    <p:animEffect transition="in" filter="fade">
                                      <p:cBhvr>
                                        <p:cTn id="4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5" grpId="0" animBg="1"/>
      <p:bldP spid="6"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style>
          <a:lnRef idx="2">
            <a:schemeClr val="accent2"/>
          </a:lnRef>
          <a:fillRef idx="1">
            <a:schemeClr val="lt1"/>
          </a:fillRef>
          <a:effectRef idx="0">
            <a:schemeClr val="accent2"/>
          </a:effectRef>
          <a:fontRef idx="minor">
            <a:schemeClr val="dk1"/>
          </a:fontRef>
        </p:style>
        <p:txBody>
          <a:bodyPr>
            <a:normAutofit/>
          </a:bodyPr>
          <a:lstStyle/>
          <a:p>
            <a:pPr marL="0" indent="0" algn="just">
              <a:buNone/>
            </a:pPr>
            <a:r>
              <a:rPr lang="en-US" sz="2100" u="sng" dirty="0" smtClean="0">
                <a:latin typeface="Times New Roman" pitchFamily="18" charset="0"/>
                <a:cs typeface="Times New Roman" pitchFamily="18" charset="0"/>
              </a:rPr>
              <a:t>Clause (ix</a:t>
            </a:r>
            <a:r>
              <a:rPr lang="en-US" sz="2100" u="sng" dirty="0">
                <a:latin typeface="Times New Roman" pitchFamily="18" charset="0"/>
                <a:cs typeface="Times New Roman" pitchFamily="18" charset="0"/>
              </a:rPr>
              <a:t>) </a:t>
            </a:r>
            <a:r>
              <a:rPr lang="en-US" sz="2100" u="sng" dirty="0" smtClean="0">
                <a:latin typeface="Times New Roman" pitchFamily="18" charset="0"/>
                <a:cs typeface="Times New Roman" pitchFamily="18" charset="0"/>
              </a:rPr>
              <a:t>:-</a:t>
            </a:r>
            <a:r>
              <a:rPr lang="en-US" dirty="0" smtClean="0"/>
              <a:t> </a:t>
            </a:r>
          </a:p>
          <a:p>
            <a:pPr algn="just"/>
            <a:r>
              <a:rPr lang="en-US" sz="2000" dirty="0" smtClean="0">
                <a:latin typeface="Times New Roman" pitchFamily="18" charset="0"/>
                <a:cs typeface="Times New Roman" pitchFamily="18" charset="0"/>
              </a:rPr>
              <a:t>whether </a:t>
            </a:r>
            <a:r>
              <a:rPr lang="en-US" sz="2000" dirty="0">
                <a:latin typeface="Times New Roman" pitchFamily="18" charset="0"/>
                <a:cs typeface="Times New Roman" pitchFamily="18" charset="0"/>
              </a:rPr>
              <a:t>the company has defaulted in repayment of dues to a financial institution or bank or </a:t>
            </a:r>
            <a:r>
              <a:rPr lang="en-US" sz="2000" dirty="0" smtClean="0">
                <a:latin typeface="Times New Roman" pitchFamily="18" charset="0"/>
                <a:cs typeface="Times New Roman" pitchFamily="18" charset="0"/>
              </a:rPr>
              <a:t>debenture holders</a:t>
            </a:r>
            <a:r>
              <a:rPr lang="en-US" sz="2000" dirty="0">
                <a:latin typeface="Times New Roman" pitchFamily="18" charset="0"/>
                <a:cs typeface="Times New Roman" pitchFamily="18" charset="0"/>
              </a:rPr>
              <a:t>? If yes, the period and amount of default to be reported</a:t>
            </a:r>
          </a:p>
        </p:txBody>
      </p:sp>
      <p:sp>
        <p:nvSpPr>
          <p:cNvPr id="5"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b="1" cap="all" dirty="0" smtClean="0">
                <a:ln w="0"/>
                <a:solidFill>
                  <a:schemeClr val="accent5">
                    <a:lumMod val="50000"/>
                  </a:schemeClr>
                </a:solidFill>
                <a:effectLst>
                  <a:reflection blurRad="12700" stA="50000" endPos="50000" dist="5000" dir="5400000" sy="-100000" rotWithShape="0"/>
                </a:effectLst>
              </a:rPr>
              <a:t>CONTENT OF AUDIT REPORT</a:t>
            </a:r>
            <a:endParaRPr lang="en-US" b="1" cap="all" dirty="0">
              <a:ln w="0"/>
              <a:solidFill>
                <a:schemeClr val="accent5">
                  <a:lumMod val="50000"/>
                </a:schemeClr>
              </a:solidFill>
              <a:effectLst>
                <a:reflection blurRad="12700" stA="50000" endPos="50000" dist="5000" dir="5400000" sy="-100000" rotWithShape="0"/>
              </a:effectLst>
            </a:endParaRPr>
          </a:p>
        </p:txBody>
      </p:sp>
      <p:sp>
        <p:nvSpPr>
          <p:cNvPr id="6" name="Content Placeholder 2"/>
          <p:cNvSpPr>
            <a:spLocks noGrp="1"/>
          </p:cNvSpPr>
          <p:nvPr>
            <p:ph sz="half" idx="2"/>
          </p:nvPr>
        </p:nvSpPr>
        <p:spPr/>
        <p:style>
          <a:lnRef idx="2">
            <a:schemeClr val="accent1"/>
          </a:lnRef>
          <a:fillRef idx="1">
            <a:schemeClr val="lt1"/>
          </a:fillRef>
          <a:effectRef idx="0">
            <a:schemeClr val="accent1"/>
          </a:effectRef>
          <a:fontRef idx="minor">
            <a:schemeClr val="dk1"/>
          </a:fontRef>
        </p:style>
        <p:txBody>
          <a:bodyPr>
            <a:normAutofit/>
          </a:bodyPr>
          <a:lstStyle/>
          <a:p>
            <a:pPr marL="0" indent="0" algn="just">
              <a:buNone/>
            </a:pPr>
            <a:r>
              <a:rPr lang="en-US" sz="2100" u="sng" dirty="0" smtClean="0">
                <a:latin typeface="Times New Roman" pitchFamily="18" charset="0"/>
                <a:cs typeface="Times New Roman" pitchFamily="18" charset="0"/>
              </a:rPr>
              <a:t>Clause (ix</a:t>
            </a:r>
            <a:r>
              <a:rPr lang="en-US" sz="2100" u="sng" dirty="0">
                <a:latin typeface="Times New Roman" pitchFamily="18" charset="0"/>
                <a:cs typeface="Times New Roman" pitchFamily="18" charset="0"/>
              </a:rPr>
              <a:t>) </a:t>
            </a:r>
            <a:r>
              <a:rPr lang="en-US" sz="2100" u="sng" dirty="0" smtClean="0">
                <a:latin typeface="Times New Roman" pitchFamily="18" charset="0"/>
                <a:cs typeface="Times New Roman" pitchFamily="18" charset="0"/>
              </a:rPr>
              <a:t>:-</a:t>
            </a:r>
            <a:r>
              <a:rPr lang="en-US" dirty="0" smtClean="0"/>
              <a:t> </a:t>
            </a:r>
          </a:p>
          <a:p>
            <a:pPr algn="just"/>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Whether </a:t>
            </a:r>
            <a:r>
              <a:rPr lang="en-US" sz="2000" dirty="0">
                <a:latin typeface="Times New Roman" pitchFamily="18" charset="0"/>
                <a:cs typeface="Times New Roman" pitchFamily="18" charset="0"/>
              </a:rPr>
              <a:t>moneys raised by way of initial public offer or further public offer (including debt instruments) </a:t>
            </a:r>
            <a:r>
              <a:rPr lang="en-US" sz="2000" dirty="0" smtClean="0">
                <a:latin typeface="Times New Roman" pitchFamily="18" charset="0"/>
                <a:cs typeface="Times New Roman" pitchFamily="18" charset="0"/>
              </a:rPr>
              <a:t>and term </a:t>
            </a:r>
            <a:r>
              <a:rPr lang="en-US" sz="2000" dirty="0">
                <a:latin typeface="Times New Roman" pitchFamily="18" charset="0"/>
                <a:cs typeface="Times New Roman" pitchFamily="18" charset="0"/>
              </a:rPr>
              <a:t>loans were applied for the purposes for which those are raised. If not, the details together with delays or default </a:t>
            </a:r>
            <a:r>
              <a:rPr lang="en-US" sz="2000" dirty="0" smtClean="0">
                <a:latin typeface="Times New Roman" pitchFamily="18" charset="0"/>
                <a:cs typeface="Times New Roman" pitchFamily="18" charset="0"/>
              </a:rPr>
              <a:t>and subsequent </a:t>
            </a:r>
            <a:r>
              <a:rPr lang="en-US" sz="2000" dirty="0">
                <a:latin typeface="Times New Roman" pitchFamily="18" charset="0"/>
                <a:cs typeface="Times New Roman" pitchFamily="18" charset="0"/>
              </a:rPr>
              <a:t>rectification, if any, as may be applicable, be </a:t>
            </a:r>
            <a:r>
              <a:rPr lang="en-US" sz="2000" dirty="0" smtClean="0">
                <a:latin typeface="Times New Roman" pitchFamily="18" charset="0"/>
                <a:cs typeface="Times New Roman" pitchFamily="18" charset="0"/>
              </a:rPr>
              <a:t>reported</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2581973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heel(1)">
                                      <p:cBhvr>
                                        <p:cTn id="12" dur="2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heel(1)">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wheel(1)">
                                      <p:cBhvr>
                                        <p:cTn id="22" dur="20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6">
                                            <p:bg/>
                                          </p:spTgt>
                                        </p:tgtEl>
                                        <p:attrNameLst>
                                          <p:attrName>style.visibility</p:attrName>
                                        </p:attrNameLst>
                                      </p:cBhvr>
                                      <p:to>
                                        <p:strVal val="visible"/>
                                      </p:to>
                                    </p:set>
                                    <p:animEffect transition="in" filter="fade">
                                      <p:cBhvr>
                                        <p:cTn id="27" dur="1000"/>
                                        <p:tgtEl>
                                          <p:spTgt spid="6">
                                            <p:bg/>
                                          </p:spTgt>
                                        </p:tgtEl>
                                      </p:cBhvr>
                                    </p:animEffect>
                                    <p:anim calcmode="lin" valueType="num">
                                      <p:cBhvr>
                                        <p:cTn id="28" dur="1000" fill="hold"/>
                                        <p:tgtEl>
                                          <p:spTgt spid="6">
                                            <p:bg/>
                                          </p:spTgt>
                                        </p:tgtEl>
                                        <p:attrNameLst>
                                          <p:attrName>ppt_x</p:attrName>
                                        </p:attrNameLst>
                                      </p:cBhvr>
                                      <p:tavLst>
                                        <p:tav tm="0">
                                          <p:val>
                                            <p:strVal val="#ppt_x"/>
                                          </p:val>
                                        </p:tav>
                                        <p:tav tm="100000">
                                          <p:val>
                                            <p:strVal val="#ppt_x"/>
                                          </p:val>
                                        </p:tav>
                                      </p:tavLst>
                                    </p:anim>
                                    <p:anim calcmode="lin" valueType="num">
                                      <p:cBhvr>
                                        <p:cTn id="29" dur="1000" fill="hold"/>
                                        <p:tgtEl>
                                          <p:spTgt spid="6">
                                            <p:bg/>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6">
                                            <p:txEl>
                                              <p:pRg st="0" end="0"/>
                                            </p:txEl>
                                          </p:spTgt>
                                        </p:tgtEl>
                                        <p:attrNameLst>
                                          <p:attrName>style.visibility</p:attrName>
                                        </p:attrNameLst>
                                      </p:cBhvr>
                                      <p:to>
                                        <p:strVal val="visible"/>
                                      </p:to>
                                    </p:set>
                                    <p:animEffect transition="in" filter="fade">
                                      <p:cBhvr>
                                        <p:cTn id="34" dur="1000"/>
                                        <p:tgtEl>
                                          <p:spTgt spid="6">
                                            <p:txEl>
                                              <p:pRg st="0" end="0"/>
                                            </p:txEl>
                                          </p:spTgt>
                                        </p:tgtEl>
                                      </p:cBhvr>
                                    </p:animEffect>
                                    <p:anim calcmode="lin" valueType="num">
                                      <p:cBhvr>
                                        <p:cTn id="3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36"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6">
                                            <p:txEl>
                                              <p:pRg st="1" end="1"/>
                                            </p:txEl>
                                          </p:spTgt>
                                        </p:tgtEl>
                                        <p:attrNameLst>
                                          <p:attrName>style.visibility</p:attrName>
                                        </p:attrNameLst>
                                      </p:cBhvr>
                                      <p:to>
                                        <p:strVal val="visible"/>
                                      </p:to>
                                    </p:set>
                                    <p:animEffect transition="in" filter="fade">
                                      <p:cBhvr>
                                        <p:cTn id="41" dur="1000"/>
                                        <p:tgtEl>
                                          <p:spTgt spid="6">
                                            <p:txEl>
                                              <p:pRg st="1" end="1"/>
                                            </p:txEl>
                                          </p:spTgt>
                                        </p:tgtEl>
                                      </p:cBhvr>
                                    </p:animEffect>
                                    <p:anim calcmode="lin" valueType="num">
                                      <p:cBhvr>
                                        <p:cTn id="42"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43"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5" grpId="0" animBg="1"/>
      <p:bldP spid="6"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19086" y="1371600"/>
            <a:ext cx="4038600" cy="4681728"/>
          </a:xfrm>
        </p:spPr>
        <p:style>
          <a:lnRef idx="1">
            <a:schemeClr val="accent4"/>
          </a:lnRef>
          <a:fillRef idx="2">
            <a:schemeClr val="accent4"/>
          </a:fillRef>
          <a:effectRef idx="1">
            <a:schemeClr val="accent4"/>
          </a:effectRef>
          <a:fontRef idx="minor">
            <a:schemeClr val="dk1"/>
          </a:fontRef>
        </p:style>
        <p:txBody>
          <a:bodyPr/>
          <a:lstStyle/>
          <a:p>
            <a:pPr marL="0" indent="0" algn="just">
              <a:buNone/>
            </a:pPr>
            <a:r>
              <a:rPr lang="en-US" sz="2100" u="sng" dirty="0" smtClean="0">
                <a:latin typeface="Times New Roman" pitchFamily="18" charset="0"/>
                <a:cs typeface="Times New Roman" pitchFamily="18" charset="0"/>
              </a:rPr>
              <a:t>Clause (x) :-  </a:t>
            </a:r>
          </a:p>
          <a:p>
            <a:pPr algn="just"/>
            <a:r>
              <a:rPr lang="en-US" sz="2000" dirty="0">
                <a:latin typeface="Times New Roman" pitchFamily="18" charset="0"/>
                <a:cs typeface="Times New Roman" pitchFamily="18" charset="0"/>
              </a:rPr>
              <a:t>W</a:t>
            </a:r>
            <a:r>
              <a:rPr lang="en-US" sz="2000" dirty="0" smtClean="0">
                <a:latin typeface="Times New Roman" pitchFamily="18" charset="0"/>
                <a:cs typeface="Times New Roman" pitchFamily="18" charset="0"/>
              </a:rPr>
              <a:t>hether </a:t>
            </a:r>
            <a:r>
              <a:rPr lang="en-US" sz="2000" dirty="0">
                <a:latin typeface="Times New Roman" pitchFamily="18" charset="0"/>
                <a:cs typeface="Times New Roman" pitchFamily="18" charset="0"/>
              </a:rPr>
              <a:t>the company has given any guarantee for loans taken by others from bank or </a:t>
            </a:r>
            <a:r>
              <a:rPr lang="en-US" sz="2000" dirty="0" smtClean="0">
                <a:latin typeface="Times New Roman" pitchFamily="18" charset="0"/>
                <a:cs typeface="Times New Roman" pitchFamily="18" charset="0"/>
              </a:rPr>
              <a:t>financial institutions</a:t>
            </a:r>
            <a:r>
              <a:rPr lang="en-US" sz="2000" dirty="0">
                <a:latin typeface="Times New Roman" pitchFamily="18" charset="0"/>
                <a:cs typeface="Times New Roman" pitchFamily="18" charset="0"/>
              </a:rPr>
              <a:t>, the terms and conditions whereof are prejudicial to the interest of the company</a:t>
            </a:r>
          </a:p>
        </p:txBody>
      </p:sp>
      <p:sp>
        <p:nvSpPr>
          <p:cNvPr id="5"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b="1" cap="all" dirty="0" smtClean="0">
                <a:ln w="0"/>
                <a:solidFill>
                  <a:schemeClr val="accent5">
                    <a:lumMod val="50000"/>
                  </a:schemeClr>
                </a:solidFill>
                <a:effectLst>
                  <a:reflection blurRad="12700" stA="50000" endPos="50000" dist="5000" dir="5400000" sy="-100000" rotWithShape="0"/>
                </a:effectLst>
              </a:rPr>
              <a:t>CONTENT OF AUDIT REPORT</a:t>
            </a:r>
            <a:endParaRPr lang="en-US" b="1" cap="all" dirty="0">
              <a:ln w="0"/>
              <a:solidFill>
                <a:schemeClr val="accent5">
                  <a:lumMod val="50000"/>
                </a:schemeClr>
              </a:solidFill>
              <a:effectLst>
                <a:reflection blurRad="12700" stA="50000" endPos="50000" dist="5000" dir="5400000" sy="-100000" rotWithShape="0"/>
              </a:effectLst>
            </a:endParaRPr>
          </a:p>
        </p:txBody>
      </p:sp>
      <p:sp>
        <p:nvSpPr>
          <p:cNvPr id="6" name="Content Placeholder 2"/>
          <p:cNvSpPr>
            <a:spLocks noGrp="1"/>
          </p:cNvSpPr>
          <p:nvPr>
            <p:ph sz="half" idx="2"/>
          </p:nvPr>
        </p:nvSpPr>
        <p:spPr/>
        <p:style>
          <a:lnRef idx="1">
            <a:schemeClr val="accent6"/>
          </a:lnRef>
          <a:fillRef idx="2">
            <a:schemeClr val="accent6"/>
          </a:fillRef>
          <a:effectRef idx="1">
            <a:schemeClr val="accent6"/>
          </a:effectRef>
          <a:fontRef idx="minor">
            <a:schemeClr val="dk1"/>
          </a:fontRef>
        </p:style>
        <p:txBody>
          <a:bodyPr/>
          <a:lstStyle/>
          <a:p>
            <a:pPr marL="0" indent="0" algn="just">
              <a:buNone/>
            </a:pPr>
            <a:r>
              <a:rPr lang="en-US" sz="2100" u="sng" dirty="0" smtClean="0">
                <a:latin typeface="Times New Roman" pitchFamily="18" charset="0"/>
                <a:cs typeface="Times New Roman" pitchFamily="18" charset="0"/>
              </a:rPr>
              <a:t>Clause (x) :-  </a:t>
            </a:r>
          </a:p>
          <a:p>
            <a:pPr algn="just"/>
            <a:r>
              <a:rPr lang="en-US" sz="2000" dirty="0">
                <a:latin typeface="Times New Roman" pitchFamily="18" charset="0"/>
                <a:cs typeface="Times New Roman" pitchFamily="18" charset="0"/>
              </a:rPr>
              <a:t>W</a:t>
            </a:r>
            <a:r>
              <a:rPr lang="en-US" sz="2000" dirty="0" smtClean="0">
                <a:latin typeface="Times New Roman" pitchFamily="18" charset="0"/>
                <a:cs typeface="Times New Roman" pitchFamily="18" charset="0"/>
              </a:rPr>
              <a:t>hether </a:t>
            </a:r>
            <a:r>
              <a:rPr lang="en-US" sz="2000" dirty="0">
                <a:latin typeface="Times New Roman" pitchFamily="18" charset="0"/>
                <a:cs typeface="Times New Roman" pitchFamily="18" charset="0"/>
              </a:rPr>
              <a:t>any fraud by the company or any fraud on the Company by its officers or employees has been </a:t>
            </a:r>
            <a:r>
              <a:rPr lang="en-US" sz="2000" dirty="0" smtClean="0">
                <a:latin typeface="Times New Roman" pitchFamily="18" charset="0"/>
                <a:cs typeface="Times New Roman" pitchFamily="18" charset="0"/>
              </a:rPr>
              <a:t>noticed or </a:t>
            </a:r>
            <a:r>
              <a:rPr lang="en-US" sz="2000" dirty="0">
                <a:latin typeface="Times New Roman" pitchFamily="18" charset="0"/>
                <a:cs typeface="Times New Roman" pitchFamily="18" charset="0"/>
              </a:rPr>
              <a:t>reported during the year; If yes, the nature and the amount involved is to be </a:t>
            </a:r>
            <a:r>
              <a:rPr lang="en-US" sz="2000" dirty="0" smtClean="0">
                <a:latin typeface="Times New Roman" pitchFamily="18" charset="0"/>
                <a:cs typeface="Times New Roman" pitchFamily="18" charset="0"/>
              </a:rPr>
              <a:t>indicated.</a:t>
            </a:r>
            <a:endParaRPr lang="en-US" sz="2000" dirty="0">
              <a:latin typeface="Times New Roman" pitchFamily="18" charset="0"/>
              <a:cs typeface="Times New Roman" pitchFamily="18"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4182" y="3713018"/>
            <a:ext cx="3332018" cy="2230582"/>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63632" y="2971800"/>
            <a:ext cx="3523168" cy="2971800"/>
          </a:xfrm>
          <a:prstGeom prst="rect">
            <a:avLst/>
          </a:prstGeom>
        </p:spPr>
      </p:pic>
    </p:spTree>
    <p:extLst>
      <p:ext uri="{BB962C8B-B14F-4D97-AF65-F5344CB8AC3E}">
        <p14:creationId xmlns:p14="http://schemas.microsoft.com/office/powerpoint/2010/main" val="4156974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randombar(horizontal)">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6">
                                            <p:bg/>
                                          </p:spTgt>
                                        </p:tgtEl>
                                        <p:attrNameLst>
                                          <p:attrName>style.visibility</p:attrName>
                                        </p:attrNameLst>
                                      </p:cBhvr>
                                      <p:to>
                                        <p:strVal val="visible"/>
                                      </p:to>
                                    </p:set>
                                    <p:animEffect transition="in" filter="randombar(horizontal)">
                                      <p:cBhvr>
                                        <p:cTn id="27" dur="500"/>
                                        <p:tgtEl>
                                          <p:spTgt spid="6">
                                            <p:bg/>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6">
                                            <p:txEl>
                                              <p:pRg st="0" end="0"/>
                                            </p:txEl>
                                          </p:spTgt>
                                        </p:tgtEl>
                                        <p:attrNameLst>
                                          <p:attrName>style.visibility</p:attrName>
                                        </p:attrNameLst>
                                      </p:cBhvr>
                                      <p:to>
                                        <p:strVal val="visible"/>
                                      </p:to>
                                    </p:set>
                                    <p:animEffect transition="in" filter="randombar(horizontal)">
                                      <p:cBhvr>
                                        <p:cTn id="32" dur="500"/>
                                        <p:tgtEl>
                                          <p:spTgt spid="6">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6">
                                            <p:txEl>
                                              <p:pRg st="1" end="1"/>
                                            </p:txEl>
                                          </p:spTgt>
                                        </p:tgtEl>
                                        <p:attrNameLst>
                                          <p:attrName>style.visibility</p:attrName>
                                        </p:attrNameLst>
                                      </p:cBhvr>
                                      <p:to>
                                        <p:strVal val="visible"/>
                                      </p:to>
                                    </p:set>
                                    <p:animEffect transition="in" filter="randombar(horizontal)">
                                      <p:cBhvr>
                                        <p:cTn id="37" dur="500"/>
                                        <p:tgtEl>
                                          <p:spTgt spid="6">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6" presetClass="entr" presetSubtype="0" fill="hold" nodeType="click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wipe(down)">
                                      <p:cBhvr>
                                        <p:cTn id="42" dur="580">
                                          <p:stCondLst>
                                            <p:cond delay="0"/>
                                          </p:stCondLst>
                                        </p:cTn>
                                        <p:tgtEl>
                                          <p:spTgt spid="2"/>
                                        </p:tgtEl>
                                      </p:cBhvr>
                                    </p:animEffect>
                                    <p:anim calcmode="lin" valueType="num">
                                      <p:cBhvr>
                                        <p:cTn id="43"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44"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45"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46"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47"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48" dur="26">
                                          <p:stCondLst>
                                            <p:cond delay="650"/>
                                          </p:stCondLst>
                                        </p:cTn>
                                        <p:tgtEl>
                                          <p:spTgt spid="2"/>
                                        </p:tgtEl>
                                      </p:cBhvr>
                                      <p:to x="100000" y="60000"/>
                                    </p:animScale>
                                    <p:animScale>
                                      <p:cBhvr>
                                        <p:cTn id="49" dur="166" decel="50000">
                                          <p:stCondLst>
                                            <p:cond delay="676"/>
                                          </p:stCondLst>
                                        </p:cTn>
                                        <p:tgtEl>
                                          <p:spTgt spid="2"/>
                                        </p:tgtEl>
                                      </p:cBhvr>
                                      <p:to x="100000" y="100000"/>
                                    </p:animScale>
                                    <p:animScale>
                                      <p:cBhvr>
                                        <p:cTn id="50" dur="26">
                                          <p:stCondLst>
                                            <p:cond delay="1312"/>
                                          </p:stCondLst>
                                        </p:cTn>
                                        <p:tgtEl>
                                          <p:spTgt spid="2"/>
                                        </p:tgtEl>
                                      </p:cBhvr>
                                      <p:to x="100000" y="80000"/>
                                    </p:animScale>
                                    <p:animScale>
                                      <p:cBhvr>
                                        <p:cTn id="51" dur="166" decel="50000">
                                          <p:stCondLst>
                                            <p:cond delay="1338"/>
                                          </p:stCondLst>
                                        </p:cTn>
                                        <p:tgtEl>
                                          <p:spTgt spid="2"/>
                                        </p:tgtEl>
                                      </p:cBhvr>
                                      <p:to x="100000" y="100000"/>
                                    </p:animScale>
                                    <p:animScale>
                                      <p:cBhvr>
                                        <p:cTn id="52" dur="26">
                                          <p:stCondLst>
                                            <p:cond delay="1642"/>
                                          </p:stCondLst>
                                        </p:cTn>
                                        <p:tgtEl>
                                          <p:spTgt spid="2"/>
                                        </p:tgtEl>
                                      </p:cBhvr>
                                      <p:to x="100000" y="90000"/>
                                    </p:animScale>
                                    <p:animScale>
                                      <p:cBhvr>
                                        <p:cTn id="53" dur="166" decel="50000">
                                          <p:stCondLst>
                                            <p:cond delay="1668"/>
                                          </p:stCondLst>
                                        </p:cTn>
                                        <p:tgtEl>
                                          <p:spTgt spid="2"/>
                                        </p:tgtEl>
                                      </p:cBhvr>
                                      <p:to x="100000" y="100000"/>
                                    </p:animScale>
                                    <p:animScale>
                                      <p:cBhvr>
                                        <p:cTn id="54" dur="26">
                                          <p:stCondLst>
                                            <p:cond delay="1808"/>
                                          </p:stCondLst>
                                        </p:cTn>
                                        <p:tgtEl>
                                          <p:spTgt spid="2"/>
                                        </p:tgtEl>
                                      </p:cBhvr>
                                      <p:to x="100000" y="95000"/>
                                    </p:animScale>
                                    <p:animScale>
                                      <p:cBhvr>
                                        <p:cTn id="55" dur="166" decel="50000">
                                          <p:stCondLst>
                                            <p:cond delay="1834"/>
                                          </p:stCondLst>
                                        </p:cTn>
                                        <p:tgtEl>
                                          <p:spTgt spid="2"/>
                                        </p:tgtEl>
                                      </p:cBhvr>
                                      <p:to x="100000" y="100000"/>
                                    </p:animScale>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nodeType="clickEffect">
                                  <p:stCondLst>
                                    <p:cond delay="0"/>
                                  </p:stCondLst>
                                  <p:childTnLst>
                                    <p:set>
                                      <p:cBhvr>
                                        <p:cTn id="59" dur="1" fill="hold">
                                          <p:stCondLst>
                                            <p:cond delay="0"/>
                                          </p:stCondLst>
                                        </p:cTn>
                                        <p:tgtEl>
                                          <p:spTgt spid="4"/>
                                        </p:tgtEl>
                                        <p:attrNameLst>
                                          <p:attrName>style.visibility</p:attrName>
                                        </p:attrNameLst>
                                      </p:cBhvr>
                                      <p:to>
                                        <p:strVal val="visible"/>
                                      </p:to>
                                    </p:set>
                                    <p:animEffect transition="in" filter="barn(inVertical)">
                                      <p:cBhvr>
                                        <p:cTn id="6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5" grpId="0" animBg="1"/>
      <p:bldP spid="6"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style>
          <a:lnRef idx="0">
            <a:schemeClr val="accent4"/>
          </a:lnRef>
          <a:fillRef idx="3">
            <a:schemeClr val="accent4"/>
          </a:fillRef>
          <a:effectRef idx="3">
            <a:schemeClr val="accent4"/>
          </a:effectRef>
          <a:fontRef idx="minor">
            <a:schemeClr val="lt1"/>
          </a:fontRef>
        </p:style>
        <p:txBody>
          <a:bodyPr/>
          <a:lstStyle/>
          <a:p>
            <a:pPr marL="0" indent="0">
              <a:buNone/>
            </a:pPr>
            <a:r>
              <a:rPr lang="en-US" sz="2100" u="sng" dirty="0" smtClean="0">
                <a:latin typeface="Times New Roman" pitchFamily="18" charset="0"/>
                <a:cs typeface="Times New Roman" pitchFamily="18" charset="0"/>
              </a:rPr>
              <a:t>Clause (xi) :-</a:t>
            </a:r>
          </a:p>
          <a:p>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whether term loans were applied for the purpose for which the loans were obtained</a:t>
            </a:r>
          </a:p>
        </p:txBody>
      </p:sp>
      <p:sp>
        <p:nvSpPr>
          <p:cNvPr id="5"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b="1" cap="all" dirty="0" smtClean="0">
                <a:ln w="0"/>
                <a:solidFill>
                  <a:schemeClr val="accent5">
                    <a:lumMod val="50000"/>
                  </a:schemeClr>
                </a:solidFill>
                <a:effectLst>
                  <a:reflection blurRad="12700" stA="50000" endPos="50000" dist="5000" dir="5400000" sy="-100000" rotWithShape="0"/>
                </a:effectLst>
              </a:rPr>
              <a:t>CONTENT OF AUDIT REPORT</a:t>
            </a:r>
            <a:endParaRPr lang="en-US" b="1" cap="all" dirty="0">
              <a:ln w="0"/>
              <a:solidFill>
                <a:schemeClr val="accent5">
                  <a:lumMod val="50000"/>
                </a:schemeClr>
              </a:solidFill>
              <a:effectLst>
                <a:reflection blurRad="12700" stA="50000" endPos="50000" dist="5000" dir="5400000" sy="-100000" rotWithShape="0"/>
              </a:effectLst>
            </a:endParaRPr>
          </a:p>
        </p:txBody>
      </p:sp>
      <p:sp>
        <p:nvSpPr>
          <p:cNvPr id="6" name="Content Placeholder 2"/>
          <p:cNvSpPr>
            <a:spLocks noGrp="1"/>
          </p:cNvSpPr>
          <p:nvPr>
            <p:ph sz="half" idx="2"/>
          </p:nvPr>
        </p:nvSpPr>
        <p:spPr/>
        <p:style>
          <a:lnRef idx="0">
            <a:schemeClr val="accent6"/>
          </a:lnRef>
          <a:fillRef idx="3">
            <a:schemeClr val="accent6"/>
          </a:fillRef>
          <a:effectRef idx="3">
            <a:schemeClr val="accent6"/>
          </a:effectRef>
          <a:fontRef idx="minor">
            <a:schemeClr val="lt1"/>
          </a:fontRef>
        </p:style>
        <p:txBody>
          <a:bodyPr/>
          <a:lstStyle/>
          <a:p>
            <a:pPr marL="0" indent="0">
              <a:buNone/>
            </a:pPr>
            <a:r>
              <a:rPr lang="en-US" sz="2100" u="sng" dirty="0" smtClean="0">
                <a:latin typeface="Times New Roman" pitchFamily="18" charset="0"/>
                <a:cs typeface="Times New Roman" pitchFamily="18" charset="0"/>
              </a:rPr>
              <a:t>Clause (xi) :-</a:t>
            </a:r>
          </a:p>
          <a:p>
            <a:pPr algn="just"/>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W</a:t>
            </a:r>
            <a:r>
              <a:rPr lang="en-US" sz="2000" dirty="0" smtClean="0">
                <a:latin typeface="Times New Roman" pitchFamily="18" charset="0"/>
                <a:cs typeface="Times New Roman" pitchFamily="18" charset="0"/>
              </a:rPr>
              <a:t>hether </a:t>
            </a:r>
            <a:r>
              <a:rPr lang="en-US" sz="2000" dirty="0">
                <a:latin typeface="Times New Roman" pitchFamily="18" charset="0"/>
                <a:cs typeface="Times New Roman" pitchFamily="18" charset="0"/>
              </a:rPr>
              <a:t>managerial remuneration has been paid or provided in accordance with the requisite </a:t>
            </a:r>
            <a:r>
              <a:rPr lang="en-US" sz="2000" dirty="0" smtClean="0">
                <a:latin typeface="Times New Roman" pitchFamily="18" charset="0"/>
                <a:cs typeface="Times New Roman" pitchFamily="18" charset="0"/>
              </a:rPr>
              <a:t>approvals mandated </a:t>
            </a:r>
            <a:r>
              <a:rPr lang="en-US" sz="2000" dirty="0">
                <a:latin typeface="Times New Roman" pitchFamily="18" charset="0"/>
                <a:cs typeface="Times New Roman" pitchFamily="18" charset="0"/>
              </a:rPr>
              <a:t>by the provisions of section 197 read with Schedule V to the Companies Act? If not, state the amount </a:t>
            </a:r>
            <a:r>
              <a:rPr lang="en-US" sz="2000" dirty="0" smtClean="0">
                <a:latin typeface="Times New Roman" pitchFamily="18" charset="0"/>
                <a:cs typeface="Times New Roman" pitchFamily="18" charset="0"/>
              </a:rPr>
              <a:t>involved and </a:t>
            </a:r>
            <a:r>
              <a:rPr lang="en-US" sz="2000" dirty="0">
                <a:latin typeface="Times New Roman" pitchFamily="18" charset="0"/>
                <a:cs typeface="Times New Roman" pitchFamily="18" charset="0"/>
              </a:rPr>
              <a:t>steps taken by the company for securing refund of the </a:t>
            </a:r>
            <a:r>
              <a:rPr lang="en-US" sz="2000" dirty="0" smtClean="0">
                <a:latin typeface="Times New Roman" pitchFamily="18" charset="0"/>
                <a:cs typeface="Times New Roman" pitchFamily="18" charset="0"/>
              </a:rPr>
              <a:t>same.</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2261642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p:cTn id="12" dur="1000" fill="hold"/>
                                        <p:tgtEl>
                                          <p:spTgt spid="3">
                                            <p:bg/>
                                          </p:spTgt>
                                        </p:tgtEl>
                                        <p:attrNameLst>
                                          <p:attrName>ppt_w</p:attrName>
                                        </p:attrNameLst>
                                      </p:cBhvr>
                                      <p:tavLst>
                                        <p:tav tm="0">
                                          <p:val>
                                            <p:fltVal val="0"/>
                                          </p:val>
                                        </p:tav>
                                        <p:tav tm="100000">
                                          <p:val>
                                            <p:strVal val="#ppt_w"/>
                                          </p:val>
                                        </p:tav>
                                      </p:tavLst>
                                    </p:anim>
                                    <p:anim calcmode="lin" valueType="num">
                                      <p:cBhvr>
                                        <p:cTn id="13" dur="1000" fill="hold"/>
                                        <p:tgtEl>
                                          <p:spTgt spid="3">
                                            <p:bg/>
                                          </p:spTgt>
                                        </p:tgtEl>
                                        <p:attrNameLst>
                                          <p:attrName>ppt_h</p:attrName>
                                        </p:attrNameLst>
                                      </p:cBhvr>
                                      <p:tavLst>
                                        <p:tav tm="0">
                                          <p:val>
                                            <p:fltVal val="0"/>
                                          </p:val>
                                        </p:tav>
                                        <p:tav tm="100000">
                                          <p:val>
                                            <p:strVal val="#ppt_h"/>
                                          </p:val>
                                        </p:tav>
                                      </p:tavLst>
                                    </p:anim>
                                    <p:anim calcmode="lin" valueType="num">
                                      <p:cBhvr>
                                        <p:cTn id="14" dur="1000" fill="hold"/>
                                        <p:tgtEl>
                                          <p:spTgt spid="3">
                                            <p:bg/>
                                          </p:spTgt>
                                        </p:tgtEl>
                                        <p:attrNameLst>
                                          <p:attrName>style.rotation</p:attrName>
                                        </p:attrNameLst>
                                      </p:cBhvr>
                                      <p:tavLst>
                                        <p:tav tm="0">
                                          <p:val>
                                            <p:fltVal val="90"/>
                                          </p:val>
                                        </p:tav>
                                        <p:tav tm="100000">
                                          <p:val>
                                            <p:fltVal val="0"/>
                                          </p:val>
                                        </p:tav>
                                      </p:tavLst>
                                    </p:anim>
                                    <p:animEffect transition="in" filter="fade">
                                      <p:cBhvr>
                                        <p:cTn id="15" dur="1000"/>
                                        <p:tgtEl>
                                          <p:spTgt spid="3">
                                            <p:bg/>
                                          </p:spTgt>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 calcmode="lin" valueType="num">
                                      <p:cBhvr>
                                        <p:cTn id="20"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1"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22"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23" dur="1000"/>
                                        <p:tgtEl>
                                          <p:spTgt spid="3">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grpId="0"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 calcmode="lin" valueType="num">
                                      <p:cBhvr>
                                        <p:cTn id="28"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9"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30"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31" dur="1000"/>
                                        <p:tgtEl>
                                          <p:spTgt spid="3">
                                            <p:txEl>
                                              <p:pRg st="1" end="1"/>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6">
                                            <p:bg/>
                                          </p:spTgt>
                                        </p:tgtEl>
                                        <p:attrNameLst>
                                          <p:attrName>style.visibility</p:attrName>
                                        </p:attrNameLst>
                                      </p:cBhvr>
                                      <p:to>
                                        <p:strVal val="visible"/>
                                      </p:to>
                                    </p:set>
                                    <p:anim calcmode="lin" valueType="num">
                                      <p:cBhvr additive="base">
                                        <p:cTn id="36" dur="500" fill="hold"/>
                                        <p:tgtEl>
                                          <p:spTgt spid="6">
                                            <p:bg/>
                                          </p:spTgt>
                                        </p:tgtEl>
                                        <p:attrNameLst>
                                          <p:attrName>ppt_x</p:attrName>
                                        </p:attrNameLst>
                                      </p:cBhvr>
                                      <p:tavLst>
                                        <p:tav tm="0">
                                          <p:val>
                                            <p:strVal val="#ppt_x"/>
                                          </p:val>
                                        </p:tav>
                                        <p:tav tm="100000">
                                          <p:val>
                                            <p:strVal val="#ppt_x"/>
                                          </p:val>
                                        </p:tav>
                                      </p:tavLst>
                                    </p:anim>
                                    <p:anim calcmode="lin" valueType="num">
                                      <p:cBhvr additive="base">
                                        <p:cTn id="37" dur="500" fill="hold"/>
                                        <p:tgtEl>
                                          <p:spTgt spid="6">
                                            <p:bg/>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 calcmode="lin" valueType="num">
                                      <p:cBhvr additive="base">
                                        <p:cTn id="42"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6">
                                            <p:txEl>
                                              <p:pRg st="1" end="1"/>
                                            </p:txEl>
                                          </p:spTgt>
                                        </p:tgtEl>
                                        <p:attrNameLst>
                                          <p:attrName>style.visibility</p:attrName>
                                        </p:attrNameLst>
                                      </p:cBhvr>
                                      <p:to>
                                        <p:strVal val="visible"/>
                                      </p:to>
                                    </p:set>
                                    <p:anim calcmode="lin" valueType="num">
                                      <p:cBhvr additive="base">
                                        <p:cTn id="48"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5" grpId="0" animBg="1"/>
      <p:bldP spid="6"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style>
          <a:lnRef idx="0">
            <a:schemeClr val="accent5"/>
          </a:lnRef>
          <a:fillRef idx="3">
            <a:schemeClr val="accent5"/>
          </a:fillRef>
          <a:effectRef idx="3">
            <a:schemeClr val="accent5"/>
          </a:effectRef>
          <a:fontRef idx="minor">
            <a:schemeClr val="lt1"/>
          </a:fontRef>
        </p:style>
        <p:txBody>
          <a:bodyPr/>
          <a:lstStyle/>
          <a:p>
            <a:pPr marL="0" indent="0">
              <a:buNone/>
            </a:pPr>
            <a:r>
              <a:rPr lang="en-US" sz="2100" u="sng" dirty="0" smtClean="0"/>
              <a:t>Clause (xii) :-</a:t>
            </a:r>
            <a:r>
              <a:rPr lang="en-US" dirty="0" smtClean="0"/>
              <a:t>  </a:t>
            </a:r>
          </a:p>
          <a:p>
            <a:pPr algn="just"/>
            <a:r>
              <a:rPr lang="en-US" sz="2000" dirty="0" smtClean="0">
                <a:latin typeface="Times New Roman" pitchFamily="18" charset="0"/>
                <a:cs typeface="Times New Roman" pitchFamily="18" charset="0"/>
              </a:rPr>
              <a:t>Whether </a:t>
            </a:r>
            <a:r>
              <a:rPr lang="en-US" sz="2000" dirty="0">
                <a:latin typeface="Times New Roman" pitchFamily="18" charset="0"/>
                <a:cs typeface="Times New Roman" pitchFamily="18" charset="0"/>
              </a:rPr>
              <a:t>any fraud on or by the company has been noticed or reported during the year; If yes, the </a:t>
            </a:r>
            <a:r>
              <a:rPr lang="en-US" sz="2000" dirty="0" smtClean="0">
                <a:latin typeface="Times New Roman" pitchFamily="18" charset="0"/>
                <a:cs typeface="Times New Roman" pitchFamily="18" charset="0"/>
              </a:rPr>
              <a:t>nature and </a:t>
            </a:r>
            <a:r>
              <a:rPr lang="en-US" sz="2000" dirty="0">
                <a:latin typeface="Times New Roman" pitchFamily="18" charset="0"/>
                <a:cs typeface="Times New Roman" pitchFamily="18" charset="0"/>
              </a:rPr>
              <a:t>the amount involved is to be indicated.</a:t>
            </a:r>
          </a:p>
          <a:p>
            <a:pPr algn="just"/>
            <a:endParaRPr lang="en-US" sz="2000" dirty="0">
              <a:latin typeface="Times New Roman" pitchFamily="18" charset="0"/>
              <a:cs typeface="Times New Roman" pitchFamily="18" charset="0"/>
            </a:endParaRPr>
          </a:p>
        </p:txBody>
      </p:sp>
      <p:sp>
        <p:nvSpPr>
          <p:cNvPr id="5"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b="1" cap="all" dirty="0" smtClean="0">
                <a:ln w="0"/>
                <a:solidFill>
                  <a:schemeClr val="accent5">
                    <a:lumMod val="50000"/>
                  </a:schemeClr>
                </a:solidFill>
                <a:effectLst>
                  <a:reflection blurRad="12700" stA="50000" endPos="50000" dist="5000" dir="5400000" sy="-100000" rotWithShape="0"/>
                </a:effectLst>
              </a:rPr>
              <a:t>CONTENT OF AUDIT REPORT</a:t>
            </a:r>
            <a:endParaRPr lang="en-US" b="1" cap="all" dirty="0">
              <a:ln w="0"/>
              <a:solidFill>
                <a:schemeClr val="accent5">
                  <a:lumMod val="50000"/>
                </a:schemeClr>
              </a:solidFill>
              <a:effectLst>
                <a:reflection blurRad="12700" stA="50000" endPos="50000" dist="5000" dir="5400000" sy="-100000" rotWithShape="0"/>
              </a:effectLst>
            </a:endParaRPr>
          </a:p>
        </p:txBody>
      </p:sp>
      <p:sp>
        <p:nvSpPr>
          <p:cNvPr id="6" name="Content Placeholder 2"/>
          <p:cNvSpPr>
            <a:spLocks noGrp="1"/>
          </p:cNvSpPr>
          <p:nvPr>
            <p:ph sz="half" idx="2"/>
          </p:nvPr>
        </p:nvSpPr>
        <p:spPr/>
        <p:style>
          <a:lnRef idx="1">
            <a:schemeClr val="accent6"/>
          </a:lnRef>
          <a:fillRef idx="3">
            <a:schemeClr val="accent6"/>
          </a:fillRef>
          <a:effectRef idx="2">
            <a:schemeClr val="accent6"/>
          </a:effectRef>
          <a:fontRef idx="minor">
            <a:schemeClr val="lt1"/>
          </a:fontRef>
        </p:style>
        <p:txBody>
          <a:bodyPr/>
          <a:lstStyle/>
          <a:p>
            <a:pPr marL="0" indent="0">
              <a:buNone/>
            </a:pPr>
            <a:r>
              <a:rPr lang="en-US" sz="2100" u="sng" dirty="0" smtClean="0"/>
              <a:t>Clause (xii) :-</a:t>
            </a:r>
            <a:r>
              <a:rPr lang="en-US" dirty="0" smtClean="0"/>
              <a:t>  </a:t>
            </a:r>
          </a:p>
          <a:p>
            <a:pPr algn="just"/>
            <a:r>
              <a:rPr lang="en-US" sz="2000" dirty="0">
                <a:latin typeface="Times New Roman" pitchFamily="18" charset="0"/>
                <a:cs typeface="Times New Roman" pitchFamily="18" charset="0"/>
              </a:rPr>
              <a:t>W</a:t>
            </a:r>
            <a:r>
              <a:rPr lang="en-US" sz="2000" dirty="0" smtClean="0">
                <a:latin typeface="Times New Roman" pitchFamily="18" charset="0"/>
                <a:cs typeface="Times New Roman" pitchFamily="18" charset="0"/>
              </a:rPr>
              <a:t>hether </a:t>
            </a:r>
            <a:r>
              <a:rPr lang="en-US" sz="2000" dirty="0">
                <a:latin typeface="Times New Roman" pitchFamily="18" charset="0"/>
                <a:cs typeface="Times New Roman" pitchFamily="18" charset="0"/>
              </a:rPr>
              <a:t>the Nidhi Company has complied with the Net Owned Funds to Deposits in the ratio of 1: 20 to </a:t>
            </a:r>
            <a:r>
              <a:rPr lang="en-US" sz="2000" dirty="0" smtClean="0">
                <a:latin typeface="Times New Roman" pitchFamily="18" charset="0"/>
                <a:cs typeface="Times New Roman" pitchFamily="18" charset="0"/>
              </a:rPr>
              <a:t>meet out </a:t>
            </a:r>
            <a:r>
              <a:rPr lang="en-US" sz="2000" dirty="0">
                <a:latin typeface="Times New Roman" pitchFamily="18" charset="0"/>
                <a:cs typeface="Times New Roman" pitchFamily="18" charset="0"/>
              </a:rPr>
              <a:t>the liability and whether the Nidhi Company is maintaining ten per cent unencumbered term deposits as specified </a:t>
            </a:r>
            <a:r>
              <a:rPr lang="en-US" sz="2000" dirty="0" smtClean="0">
                <a:latin typeface="Times New Roman" pitchFamily="18" charset="0"/>
                <a:cs typeface="Times New Roman" pitchFamily="18" charset="0"/>
              </a:rPr>
              <a:t>in the </a:t>
            </a:r>
            <a:r>
              <a:rPr lang="en-US" sz="2000" dirty="0">
                <a:latin typeface="Times New Roman" pitchFamily="18" charset="0"/>
                <a:cs typeface="Times New Roman" pitchFamily="18" charset="0"/>
              </a:rPr>
              <a:t>Nidhi Rules, 2014 to meet out the </a:t>
            </a:r>
            <a:r>
              <a:rPr lang="en-US" sz="2000" dirty="0" smtClean="0">
                <a:latin typeface="Times New Roman" pitchFamily="18" charset="0"/>
                <a:cs typeface="Times New Roman" pitchFamily="18" charset="0"/>
              </a:rPr>
              <a:t>liability.</a:t>
            </a:r>
            <a:endParaRPr lang="en-US" sz="2000" dirty="0">
              <a:latin typeface="Times New Roman" pitchFamily="18" charset="0"/>
              <a:cs typeface="Times New Roman" pitchFamily="18"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2743200"/>
            <a:ext cx="5715000" cy="3479356"/>
          </a:xfrm>
          <a:prstGeom prst="rect">
            <a:avLst/>
          </a:prstGeom>
        </p:spPr>
      </p:pic>
    </p:spTree>
    <p:extLst>
      <p:ext uri="{BB962C8B-B14F-4D97-AF65-F5344CB8AC3E}">
        <p14:creationId xmlns:p14="http://schemas.microsoft.com/office/powerpoint/2010/main" val="3115578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fade">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bg/>
                                          </p:spTgt>
                                        </p:tgtEl>
                                        <p:attrNameLst>
                                          <p:attrName>style.visibility</p:attrName>
                                        </p:attrNameLst>
                                      </p:cBhvr>
                                      <p:to>
                                        <p:strVal val="visible"/>
                                      </p:to>
                                    </p:set>
                                    <p:animEffect transition="in" filter="fade">
                                      <p:cBhvr>
                                        <p:cTn id="27" dur="500"/>
                                        <p:tgtEl>
                                          <p:spTgt spid="6">
                                            <p:bg/>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xEl>
                                              <p:pRg st="0" end="0"/>
                                            </p:txEl>
                                          </p:spTgt>
                                        </p:tgtEl>
                                        <p:attrNameLst>
                                          <p:attrName>style.visibility</p:attrName>
                                        </p:attrNameLst>
                                      </p:cBhvr>
                                      <p:to>
                                        <p:strVal val="visible"/>
                                      </p:to>
                                    </p:set>
                                    <p:animEffect transition="in" filter="fade">
                                      <p:cBhvr>
                                        <p:cTn id="32" dur="500"/>
                                        <p:tgtEl>
                                          <p:spTgt spid="6">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txEl>
                                              <p:pRg st="1" end="1"/>
                                            </p:txEl>
                                          </p:spTgt>
                                        </p:tgtEl>
                                        <p:attrNameLst>
                                          <p:attrName>style.visibility</p:attrName>
                                        </p:attrNameLst>
                                      </p:cBhvr>
                                      <p:to>
                                        <p:strVal val="visible"/>
                                      </p:to>
                                    </p:set>
                                    <p:animEffect transition="in" filter="fade">
                                      <p:cBhvr>
                                        <p:cTn id="37" dur="500"/>
                                        <p:tgtEl>
                                          <p:spTgt spid="6">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nodeType="click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wheel(1)">
                                      <p:cBhvr>
                                        <p:cTn id="4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5" grpId="0" animBg="1"/>
      <p:bldP spid="6"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p:style>
          <a:lnRef idx="1">
            <a:schemeClr val="accent1"/>
          </a:lnRef>
          <a:fillRef idx="2">
            <a:schemeClr val="accent1"/>
          </a:fillRef>
          <a:effectRef idx="1">
            <a:schemeClr val="accent1"/>
          </a:effectRef>
          <a:fontRef idx="minor">
            <a:schemeClr val="dk1"/>
          </a:fontRef>
        </p:style>
        <p:txBody>
          <a:bodyPr>
            <a:normAutofit/>
          </a:bodyPr>
          <a:lstStyle/>
          <a:p>
            <a:pPr marL="0" indent="0" algn="just">
              <a:buNone/>
            </a:pPr>
            <a:r>
              <a:rPr lang="en-US" sz="2000" u="sng" dirty="0" smtClean="0">
                <a:latin typeface="Times New Roman" pitchFamily="18" charset="0"/>
                <a:cs typeface="Times New Roman" pitchFamily="18" charset="0"/>
              </a:rPr>
              <a:t>Clause (xiii) :-</a:t>
            </a:r>
          </a:p>
          <a:p>
            <a:pPr algn="just"/>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W</a:t>
            </a:r>
            <a:r>
              <a:rPr lang="en-US" sz="2000" dirty="0" smtClean="0">
                <a:latin typeface="Times New Roman" pitchFamily="18" charset="0"/>
                <a:cs typeface="Times New Roman" pitchFamily="18" charset="0"/>
              </a:rPr>
              <a:t>hether </a:t>
            </a:r>
            <a:r>
              <a:rPr lang="en-US" sz="2000" dirty="0">
                <a:latin typeface="Times New Roman" pitchFamily="18" charset="0"/>
                <a:cs typeface="Times New Roman" pitchFamily="18" charset="0"/>
              </a:rPr>
              <a:t>all transactions with the related parties are in compliance with sections 177 and 188 of Companies </a:t>
            </a:r>
            <a:r>
              <a:rPr lang="en-US" sz="2000" dirty="0" smtClean="0">
                <a:latin typeface="Times New Roman" pitchFamily="18" charset="0"/>
                <a:cs typeface="Times New Roman" pitchFamily="18" charset="0"/>
              </a:rPr>
              <a:t>Act, 2013 </a:t>
            </a:r>
            <a:r>
              <a:rPr lang="en-US" sz="2000" dirty="0">
                <a:latin typeface="Times New Roman" pitchFamily="18" charset="0"/>
                <a:cs typeface="Times New Roman" pitchFamily="18" charset="0"/>
              </a:rPr>
              <a:t>where applicable and the details have been disclosed in the Financial Statements etc., as required by the </a:t>
            </a:r>
            <a:r>
              <a:rPr lang="en-US" sz="2000" dirty="0" smtClean="0">
                <a:latin typeface="Times New Roman" pitchFamily="18" charset="0"/>
                <a:cs typeface="Times New Roman" pitchFamily="18" charset="0"/>
              </a:rPr>
              <a:t>applicable accounting </a:t>
            </a:r>
            <a:r>
              <a:rPr lang="en-US" sz="2000" dirty="0">
                <a:latin typeface="Times New Roman" pitchFamily="18" charset="0"/>
                <a:cs typeface="Times New Roman" pitchFamily="18" charset="0"/>
              </a:rPr>
              <a:t>standards</a:t>
            </a:r>
          </a:p>
        </p:txBody>
      </p:sp>
      <p:sp>
        <p:nvSpPr>
          <p:cNvPr id="5"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b="1" cap="all" dirty="0" smtClean="0">
                <a:ln w="0"/>
                <a:solidFill>
                  <a:schemeClr val="accent5">
                    <a:lumMod val="50000"/>
                  </a:schemeClr>
                </a:solidFill>
                <a:effectLst>
                  <a:reflection blurRad="12700" stA="50000" endPos="50000" dist="5000" dir="5400000" sy="-100000" rotWithShape="0"/>
                </a:effectLst>
              </a:rPr>
              <a:t>CONTENT OF AUDIT REPORT</a:t>
            </a:r>
            <a:endParaRPr lang="en-US" b="1" cap="all" dirty="0">
              <a:ln w="0"/>
              <a:solidFill>
                <a:schemeClr val="accent5">
                  <a:lumMod val="50000"/>
                </a:schemeClr>
              </a:solidFill>
              <a:effectLst>
                <a:reflection blurRad="12700" stA="50000" endPos="50000" dist="5000" dir="5400000" sy="-100000" rotWithShape="0"/>
              </a:effectLst>
            </a:endParaRPr>
          </a:p>
        </p:txBody>
      </p:sp>
      <p:pic>
        <p:nvPicPr>
          <p:cNvPr id="3" name="Content Placeholder 2"/>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04800" y="1600200"/>
            <a:ext cx="3962399" cy="4495799"/>
          </a:xfrm>
        </p:spPr>
      </p:pic>
    </p:spTree>
    <p:extLst>
      <p:ext uri="{BB962C8B-B14F-4D97-AF65-F5344CB8AC3E}">
        <p14:creationId xmlns:p14="http://schemas.microsoft.com/office/powerpoint/2010/main" val="3761171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bg/>
                                          </p:spTgt>
                                        </p:tgtEl>
                                        <p:attrNameLst>
                                          <p:attrName>style.visibility</p:attrName>
                                        </p:attrNameLst>
                                      </p:cBhvr>
                                      <p:to>
                                        <p:strVal val="visible"/>
                                      </p:to>
                                    </p:set>
                                    <p:anim calcmode="lin" valueType="num">
                                      <p:cBhvr additive="base">
                                        <p:cTn id="12" dur="500" fill="hold"/>
                                        <p:tgtEl>
                                          <p:spTgt spid="4">
                                            <p:bg/>
                                          </p:spTgt>
                                        </p:tgtEl>
                                        <p:attrNameLst>
                                          <p:attrName>ppt_x</p:attrName>
                                        </p:attrNameLst>
                                      </p:cBhvr>
                                      <p:tavLst>
                                        <p:tav tm="0">
                                          <p:val>
                                            <p:strVal val="#ppt_x"/>
                                          </p:val>
                                        </p:tav>
                                        <p:tav tm="100000">
                                          <p:val>
                                            <p:strVal val="#ppt_x"/>
                                          </p:val>
                                        </p:tav>
                                      </p:tavLst>
                                    </p:anim>
                                    <p:anim calcmode="lin" valueType="num">
                                      <p:cBhvr additive="base">
                                        <p:cTn id="13" dur="500" fill="hold"/>
                                        <p:tgtEl>
                                          <p:spTgt spid="4">
                                            <p:bg/>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 calcmode="lin" valueType="num">
                                      <p:cBhvr additive="base">
                                        <p:cTn id="18"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4">
                                            <p:txEl>
                                              <p:pRg st="1" end="1"/>
                                            </p:txEl>
                                          </p:spTgt>
                                        </p:tgtEl>
                                        <p:attrNameLst>
                                          <p:attrName>style.visibility</p:attrName>
                                        </p:attrNameLst>
                                      </p:cBhvr>
                                      <p:to>
                                        <p:strVal val="visible"/>
                                      </p:to>
                                    </p:set>
                                    <p:anim calcmode="lin" valueType="num">
                                      <p:cBhvr additive="base">
                                        <p:cTn id="24"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1000"/>
                                        <p:tgtEl>
                                          <p:spTgt spid="3"/>
                                        </p:tgtEl>
                                      </p:cBhvr>
                                    </p:animEffect>
                                    <p:anim calcmode="lin" valueType="num">
                                      <p:cBhvr>
                                        <p:cTn id="31" dur="1000" fill="hold"/>
                                        <p:tgtEl>
                                          <p:spTgt spid="3"/>
                                        </p:tgtEl>
                                        <p:attrNameLst>
                                          <p:attrName>ppt_x</p:attrName>
                                        </p:attrNameLst>
                                      </p:cBhvr>
                                      <p:tavLst>
                                        <p:tav tm="0">
                                          <p:val>
                                            <p:strVal val="#ppt_x"/>
                                          </p:val>
                                        </p:tav>
                                        <p:tav tm="100000">
                                          <p:val>
                                            <p:strVal val="#ppt_x"/>
                                          </p:val>
                                        </p:tav>
                                      </p:tavLst>
                                    </p:anim>
                                    <p:anim calcmode="lin" valueType="num">
                                      <p:cBhvr>
                                        <p:cTn id="3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76200" y="1447800"/>
            <a:ext cx="4495799" cy="4953000"/>
          </a:xfrm>
        </p:spPr>
      </p:pic>
      <p:sp>
        <p:nvSpPr>
          <p:cNvPr id="4" name="Content Placeholder 3"/>
          <p:cNvSpPr>
            <a:spLocks noGrp="1"/>
          </p:cNvSpPr>
          <p:nvPr>
            <p:ph sz="half" idx="2"/>
          </p:nvPr>
        </p:nvSpPr>
        <p:spPr>
          <a:solidFill>
            <a:schemeClr val="bg2">
              <a:lumMod val="50000"/>
            </a:schemeClr>
          </a:solidFill>
        </p:spPr>
        <p:style>
          <a:lnRef idx="3">
            <a:schemeClr val="lt1"/>
          </a:lnRef>
          <a:fillRef idx="1">
            <a:schemeClr val="accent6"/>
          </a:fillRef>
          <a:effectRef idx="1">
            <a:schemeClr val="accent6"/>
          </a:effectRef>
          <a:fontRef idx="minor">
            <a:schemeClr val="lt1"/>
          </a:fontRef>
        </p:style>
        <p:txBody>
          <a:bodyPr>
            <a:normAutofit fontScale="85000" lnSpcReduction="10000"/>
          </a:bodyPr>
          <a:lstStyle/>
          <a:p>
            <a:pPr marL="0" indent="0" algn="just">
              <a:buNone/>
            </a:pPr>
            <a:r>
              <a:rPr lang="en-US" u="sng" dirty="0" smtClean="0"/>
              <a:t>Clause (xiv) :-</a:t>
            </a:r>
          </a:p>
          <a:p>
            <a:pPr algn="just"/>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whether the company has made any preferential allotment or private placement of shares or fully or </a:t>
            </a:r>
            <a:r>
              <a:rPr lang="en-US" sz="2400" dirty="0" smtClean="0">
                <a:latin typeface="Times New Roman" pitchFamily="18" charset="0"/>
                <a:cs typeface="Times New Roman" pitchFamily="18" charset="0"/>
              </a:rPr>
              <a:t>partly convertible </a:t>
            </a:r>
            <a:r>
              <a:rPr lang="en-US" sz="2400" dirty="0">
                <a:latin typeface="Times New Roman" pitchFamily="18" charset="0"/>
                <a:cs typeface="Times New Roman" pitchFamily="18" charset="0"/>
              </a:rPr>
              <a:t>debentures during the year under review and if so, as to whether the requirement of section 42 of </a:t>
            </a:r>
            <a:r>
              <a:rPr lang="en-US" sz="2400" dirty="0" smtClean="0">
                <a:latin typeface="Times New Roman" pitchFamily="18" charset="0"/>
                <a:cs typeface="Times New Roman" pitchFamily="18" charset="0"/>
              </a:rPr>
              <a:t>the Companies </a:t>
            </a:r>
            <a:r>
              <a:rPr lang="en-US" sz="2400" dirty="0">
                <a:latin typeface="Times New Roman" pitchFamily="18" charset="0"/>
                <a:cs typeface="Times New Roman" pitchFamily="18" charset="0"/>
              </a:rPr>
              <a:t>Act, 2013 have been complied with and the amount raised have been used for the purposes for which </a:t>
            </a:r>
            <a:r>
              <a:rPr lang="en-US" sz="2400" dirty="0" smtClean="0">
                <a:latin typeface="Times New Roman" pitchFamily="18" charset="0"/>
                <a:cs typeface="Times New Roman" pitchFamily="18" charset="0"/>
              </a:rPr>
              <a:t>the funds </a:t>
            </a:r>
            <a:r>
              <a:rPr lang="en-US" sz="2400" dirty="0">
                <a:latin typeface="Times New Roman" pitchFamily="18" charset="0"/>
                <a:cs typeface="Times New Roman" pitchFamily="18" charset="0"/>
              </a:rPr>
              <a:t>were raised. If not, provide the details in respect of the amount involved and nature of </a:t>
            </a:r>
            <a:r>
              <a:rPr lang="en-US" sz="2400" dirty="0" smtClean="0">
                <a:latin typeface="Times New Roman" pitchFamily="18" charset="0"/>
                <a:cs typeface="Times New Roman" pitchFamily="18" charset="0"/>
              </a:rPr>
              <a:t>non-compliance.</a:t>
            </a:r>
            <a:endParaRPr lang="en-US" sz="2400" dirty="0">
              <a:latin typeface="Times New Roman" pitchFamily="18" charset="0"/>
              <a:cs typeface="Times New Roman" pitchFamily="18" charset="0"/>
            </a:endParaRPr>
          </a:p>
        </p:txBody>
      </p:sp>
      <p:sp>
        <p:nvSpPr>
          <p:cNvPr id="5"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b="1" cap="all" dirty="0" smtClean="0">
                <a:ln w="0"/>
                <a:solidFill>
                  <a:schemeClr val="accent5">
                    <a:lumMod val="50000"/>
                  </a:schemeClr>
                </a:solidFill>
                <a:effectLst>
                  <a:reflection blurRad="12700" stA="50000" endPos="50000" dist="5000" dir="5400000" sy="-100000" rotWithShape="0"/>
                </a:effectLst>
              </a:rPr>
              <a:t>CONTENT OF AUDIT REPORT</a:t>
            </a:r>
            <a:endParaRPr lang="en-US" b="1" cap="all" dirty="0">
              <a:ln w="0"/>
              <a:solidFill>
                <a:schemeClr val="accent5">
                  <a:lumMod val="50000"/>
                </a:schemeClr>
              </a:solidFill>
              <a:effectLst>
                <a:reflection blurRad="12700" stA="50000" endPos="50000" dist="5000" dir="5400000" sy="-100000" rotWithShape="0"/>
              </a:effectLst>
            </a:endParaRPr>
          </a:p>
        </p:txBody>
      </p:sp>
    </p:spTree>
    <p:extLst>
      <p:ext uri="{BB962C8B-B14F-4D97-AF65-F5344CB8AC3E}">
        <p14:creationId xmlns:p14="http://schemas.microsoft.com/office/powerpoint/2010/main" val="3071862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bg/>
                                          </p:spTgt>
                                        </p:tgtEl>
                                        <p:attrNameLst>
                                          <p:attrName>style.visibility</p:attrName>
                                        </p:attrNameLst>
                                      </p:cBhvr>
                                      <p:to>
                                        <p:strVal val="visible"/>
                                      </p:to>
                                    </p:set>
                                    <p:animEffect transition="in" filter="fade">
                                      <p:cBhvr>
                                        <p:cTn id="12" dur="500"/>
                                        <p:tgtEl>
                                          <p:spTgt spid="4">
                                            <p:bg/>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fade">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1000"/>
                                        <p:tgtEl>
                                          <p:spTgt spid="2"/>
                                        </p:tgtEl>
                                      </p:cBhvr>
                                    </p:animEffect>
                                    <p:anim calcmode="lin" valueType="num">
                                      <p:cBhvr>
                                        <p:cTn id="28" dur="1000" fill="hold"/>
                                        <p:tgtEl>
                                          <p:spTgt spid="2"/>
                                        </p:tgtEl>
                                        <p:attrNameLst>
                                          <p:attrName>ppt_x</p:attrName>
                                        </p:attrNameLst>
                                      </p:cBhvr>
                                      <p:tavLst>
                                        <p:tav tm="0">
                                          <p:val>
                                            <p:strVal val="#ppt_x"/>
                                          </p:val>
                                        </p:tav>
                                        <p:tav tm="100000">
                                          <p:val>
                                            <p:strVal val="#ppt_x"/>
                                          </p:val>
                                        </p:tav>
                                      </p:tavLst>
                                    </p:anim>
                                    <p:anim calcmode="lin" valueType="num">
                                      <p:cBhvr>
                                        <p:cTn id="2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152400" y="1371600"/>
            <a:ext cx="8305800" cy="4800600"/>
          </a:xfrm>
        </p:spPr>
        <p:style>
          <a:lnRef idx="1">
            <a:schemeClr val="accent1"/>
          </a:lnRef>
          <a:fillRef idx="2">
            <a:schemeClr val="accent1"/>
          </a:fillRef>
          <a:effectRef idx="1">
            <a:schemeClr val="accent1"/>
          </a:effectRef>
          <a:fontRef idx="minor">
            <a:schemeClr val="dk1"/>
          </a:fontRef>
        </p:style>
        <p:txBody>
          <a:bodyPr/>
          <a:lstStyle/>
          <a:p>
            <a:pPr marL="0" indent="0">
              <a:buNone/>
            </a:pPr>
            <a:r>
              <a:rPr lang="en-US" sz="2400" u="sng" dirty="0" smtClean="0">
                <a:latin typeface="Times New Roman" pitchFamily="18" charset="0"/>
                <a:cs typeface="Times New Roman" pitchFamily="18" charset="0"/>
              </a:rPr>
              <a:t>CARO 2016</a:t>
            </a:r>
          </a:p>
          <a:p>
            <a:pPr marL="0" indent="0">
              <a:buNone/>
            </a:pPr>
            <a:r>
              <a:rPr lang="en-US" sz="2400" u="sng" dirty="0" smtClean="0">
                <a:latin typeface="Times New Roman" pitchFamily="18" charset="0"/>
                <a:cs typeface="Times New Roman" pitchFamily="18" charset="0"/>
              </a:rPr>
              <a:t>Clause (xv) :-</a:t>
            </a:r>
          </a:p>
          <a:p>
            <a:pPr algn="just"/>
            <a:r>
              <a:rPr lang="en-US" dirty="0" smtClean="0"/>
              <a:t> </a:t>
            </a:r>
            <a:r>
              <a:rPr lang="en-US" sz="2000" dirty="0">
                <a:latin typeface="Times New Roman" pitchFamily="18" charset="0"/>
                <a:cs typeface="Times New Roman" pitchFamily="18" charset="0"/>
              </a:rPr>
              <a:t>W</a:t>
            </a:r>
            <a:r>
              <a:rPr lang="en-US" sz="2000" dirty="0" smtClean="0">
                <a:latin typeface="Times New Roman" pitchFamily="18" charset="0"/>
                <a:cs typeface="Times New Roman" pitchFamily="18" charset="0"/>
              </a:rPr>
              <a:t>hether </a:t>
            </a:r>
            <a:r>
              <a:rPr lang="en-US" sz="2000" dirty="0">
                <a:latin typeface="Times New Roman" pitchFamily="18" charset="0"/>
                <a:cs typeface="Times New Roman" pitchFamily="18" charset="0"/>
              </a:rPr>
              <a:t>the company has entered into any non-cash transactions with directors or persons connected with </a:t>
            </a:r>
            <a:r>
              <a:rPr lang="en-US" sz="2000" dirty="0" smtClean="0">
                <a:latin typeface="Times New Roman" pitchFamily="18" charset="0"/>
                <a:cs typeface="Times New Roman" pitchFamily="18" charset="0"/>
              </a:rPr>
              <a:t>him and </a:t>
            </a:r>
            <a:r>
              <a:rPr lang="en-US" sz="2000" dirty="0">
                <a:latin typeface="Times New Roman" pitchFamily="18" charset="0"/>
                <a:cs typeface="Times New Roman" pitchFamily="18" charset="0"/>
              </a:rPr>
              <a:t>if so, whether the provisions of section 192 of Companies Act, 2013 have been complied </a:t>
            </a:r>
            <a:r>
              <a:rPr lang="en-US" sz="2000" dirty="0" smtClean="0">
                <a:latin typeface="Times New Roman" pitchFamily="18" charset="0"/>
                <a:cs typeface="Times New Roman" pitchFamily="18" charset="0"/>
              </a:rPr>
              <a:t>with</a:t>
            </a:r>
            <a:r>
              <a:rPr lang="en-US" dirty="0" smtClean="0"/>
              <a:t>.</a:t>
            </a:r>
          </a:p>
          <a:p>
            <a:pPr marL="0" indent="0" algn="just">
              <a:buNone/>
            </a:pPr>
            <a:r>
              <a:rPr lang="en-US" sz="2100" u="sng" dirty="0">
                <a:latin typeface="Times New Roman" pitchFamily="18" charset="0"/>
                <a:cs typeface="Times New Roman" pitchFamily="18" charset="0"/>
              </a:rPr>
              <a:t>Clause (xvi) :-</a:t>
            </a:r>
          </a:p>
          <a:p>
            <a:pPr algn="just"/>
            <a:r>
              <a:rPr lang="en-US" dirty="0"/>
              <a:t> </a:t>
            </a:r>
            <a:r>
              <a:rPr lang="en-US" sz="2000" dirty="0">
                <a:latin typeface="Times New Roman" pitchFamily="18" charset="0"/>
                <a:cs typeface="Times New Roman" pitchFamily="18" charset="0"/>
              </a:rPr>
              <a:t>Whether the company is required to be registered under section 45-IA of the Reserve Bank of India Act, 1934 and if so, whether the registration has been obtained.</a:t>
            </a:r>
          </a:p>
          <a:p>
            <a:pPr marL="0" indent="0" algn="just">
              <a:buNone/>
            </a:pPr>
            <a:endParaRPr lang="en-US" dirty="0"/>
          </a:p>
        </p:txBody>
      </p:sp>
      <p:sp>
        <p:nvSpPr>
          <p:cNvPr id="5"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b="1" cap="all" dirty="0" smtClean="0">
                <a:ln w="0"/>
                <a:solidFill>
                  <a:schemeClr val="accent5">
                    <a:lumMod val="50000"/>
                  </a:schemeClr>
                </a:solidFill>
                <a:effectLst>
                  <a:reflection blurRad="12700" stA="50000" endPos="50000" dist="5000" dir="5400000" sy="-100000" rotWithShape="0"/>
                </a:effectLst>
              </a:rPr>
              <a:t>CONTENT OF AUDIT REPORT</a:t>
            </a:r>
            <a:endParaRPr lang="en-US" b="1" cap="all" dirty="0">
              <a:ln w="0"/>
              <a:solidFill>
                <a:schemeClr val="accent5">
                  <a:lumMod val="50000"/>
                </a:schemeClr>
              </a:solidFill>
              <a:effectLst>
                <a:reflection blurRad="12700" stA="50000" endPos="50000" dist="5000" dir="5400000" sy="-100000" rotWithShape="0"/>
              </a:effectLst>
            </a:endParaRPr>
          </a:p>
        </p:txBody>
      </p:sp>
    </p:spTree>
    <p:extLst>
      <p:ext uri="{BB962C8B-B14F-4D97-AF65-F5344CB8AC3E}">
        <p14:creationId xmlns:p14="http://schemas.microsoft.com/office/powerpoint/2010/main" val="1866214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4">
                                            <p:bg/>
                                          </p:spTgt>
                                        </p:tgtEl>
                                        <p:attrNameLst>
                                          <p:attrName>style.visibility</p:attrName>
                                        </p:attrNameLst>
                                      </p:cBhvr>
                                      <p:to>
                                        <p:strVal val="visible"/>
                                      </p:to>
                                    </p:set>
                                    <p:animEffect transition="in" filter="fade">
                                      <p:cBhvr>
                                        <p:cTn id="12" dur="1000"/>
                                        <p:tgtEl>
                                          <p:spTgt spid="4">
                                            <p:bg/>
                                          </p:spTgt>
                                        </p:tgtEl>
                                      </p:cBhvr>
                                    </p:animEffect>
                                    <p:anim calcmode="lin" valueType="num">
                                      <p:cBhvr>
                                        <p:cTn id="13" dur="1000" fill="hold"/>
                                        <p:tgtEl>
                                          <p:spTgt spid="4">
                                            <p:bg/>
                                          </p:spTgt>
                                        </p:tgtEl>
                                        <p:attrNameLst>
                                          <p:attrName>ppt_x</p:attrName>
                                        </p:attrNameLst>
                                      </p:cBhvr>
                                      <p:tavLst>
                                        <p:tav tm="0">
                                          <p:val>
                                            <p:strVal val="#ppt_x"/>
                                          </p:val>
                                        </p:tav>
                                        <p:tav tm="100000">
                                          <p:val>
                                            <p:strVal val="#ppt_x"/>
                                          </p:val>
                                        </p:tav>
                                      </p:tavLst>
                                    </p:anim>
                                    <p:anim calcmode="lin" valueType="num">
                                      <p:cBhvr>
                                        <p:cTn id="14" dur="1000" fill="hold"/>
                                        <p:tgtEl>
                                          <p:spTgt spid="4">
                                            <p:bg/>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fade">
                                      <p:cBhvr>
                                        <p:cTn id="19" dur="1000"/>
                                        <p:tgtEl>
                                          <p:spTgt spid="4">
                                            <p:txEl>
                                              <p:pRg st="0" end="0"/>
                                            </p:txEl>
                                          </p:spTgt>
                                        </p:tgtEl>
                                      </p:cBhvr>
                                    </p:animEffect>
                                    <p:anim calcmode="lin" valueType="num">
                                      <p:cBhvr>
                                        <p:cTn id="20"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7" presetClass="entr" presetSubtype="0" fill="hold" grpId="0" nodeType="clickEffect">
                                  <p:stCondLst>
                                    <p:cond delay="0"/>
                                  </p:stCondLst>
                                  <p:childTnLst>
                                    <p:set>
                                      <p:cBhvr>
                                        <p:cTn id="25" dur="1" fill="hold">
                                          <p:stCondLst>
                                            <p:cond delay="0"/>
                                          </p:stCondLst>
                                        </p:cTn>
                                        <p:tgtEl>
                                          <p:spTgt spid="4">
                                            <p:txEl>
                                              <p:pRg st="1" end="1"/>
                                            </p:txEl>
                                          </p:spTgt>
                                        </p:tgtEl>
                                        <p:attrNameLst>
                                          <p:attrName>style.visibility</p:attrName>
                                        </p:attrNameLst>
                                      </p:cBhvr>
                                      <p:to>
                                        <p:strVal val="visible"/>
                                      </p:to>
                                    </p:set>
                                    <p:animEffect transition="in" filter="fade">
                                      <p:cBhvr>
                                        <p:cTn id="26" dur="1000"/>
                                        <p:tgtEl>
                                          <p:spTgt spid="4">
                                            <p:txEl>
                                              <p:pRg st="1" end="1"/>
                                            </p:txEl>
                                          </p:spTgt>
                                        </p:tgtEl>
                                      </p:cBhvr>
                                    </p:animEffect>
                                    <p:anim calcmode="lin" valueType="num">
                                      <p:cBhvr>
                                        <p:cTn id="27"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7" presetClass="entr" presetSubtype="0" fill="hold" grpId="0" nodeType="clickEffect">
                                  <p:stCondLst>
                                    <p:cond delay="0"/>
                                  </p:stCondLst>
                                  <p:childTnLst>
                                    <p:set>
                                      <p:cBhvr>
                                        <p:cTn id="32" dur="1" fill="hold">
                                          <p:stCondLst>
                                            <p:cond delay="0"/>
                                          </p:stCondLst>
                                        </p:cTn>
                                        <p:tgtEl>
                                          <p:spTgt spid="4">
                                            <p:txEl>
                                              <p:pRg st="2" end="2"/>
                                            </p:txEl>
                                          </p:spTgt>
                                        </p:tgtEl>
                                        <p:attrNameLst>
                                          <p:attrName>style.visibility</p:attrName>
                                        </p:attrNameLst>
                                      </p:cBhvr>
                                      <p:to>
                                        <p:strVal val="visible"/>
                                      </p:to>
                                    </p:set>
                                    <p:animEffect transition="in" filter="fade">
                                      <p:cBhvr>
                                        <p:cTn id="33" dur="1000"/>
                                        <p:tgtEl>
                                          <p:spTgt spid="4">
                                            <p:txEl>
                                              <p:pRg st="2" end="2"/>
                                            </p:txEl>
                                          </p:spTgt>
                                        </p:tgtEl>
                                      </p:cBhvr>
                                    </p:animEffect>
                                    <p:anim calcmode="lin" valueType="num">
                                      <p:cBhvr>
                                        <p:cTn id="34"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7" presetClass="entr" presetSubtype="0" fill="hold" grpId="0" nodeType="clickEffect">
                                  <p:stCondLst>
                                    <p:cond delay="0"/>
                                  </p:stCondLst>
                                  <p:childTnLst>
                                    <p:set>
                                      <p:cBhvr>
                                        <p:cTn id="39" dur="1" fill="hold">
                                          <p:stCondLst>
                                            <p:cond delay="0"/>
                                          </p:stCondLst>
                                        </p:cTn>
                                        <p:tgtEl>
                                          <p:spTgt spid="4">
                                            <p:txEl>
                                              <p:pRg st="3" end="3"/>
                                            </p:txEl>
                                          </p:spTgt>
                                        </p:tgtEl>
                                        <p:attrNameLst>
                                          <p:attrName>style.visibility</p:attrName>
                                        </p:attrNameLst>
                                      </p:cBhvr>
                                      <p:to>
                                        <p:strVal val="visible"/>
                                      </p:to>
                                    </p:set>
                                    <p:animEffect transition="in" filter="fade">
                                      <p:cBhvr>
                                        <p:cTn id="40" dur="1000"/>
                                        <p:tgtEl>
                                          <p:spTgt spid="4">
                                            <p:txEl>
                                              <p:pRg st="3" end="3"/>
                                            </p:txEl>
                                          </p:spTgt>
                                        </p:tgtEl>
                                      </p:cBhvr>
                                    </p:animEffect>
                                    <p:anim calcmode="lin" valueType="num">
                                      <p:cBhvr>
                                        <p:cTn id="41"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42"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7" presetClass="entr" presetSubtype="0" fill="hold" grpId="0" nodeType="clickEffect">
                                  <p:stCondLst>
                                    <p:cond delay="0"/>
                                  </p:stCondLst>
                                  <p:childTnLst>
                                    <p:set>
                                      <p:cBhvr>
                                        <p:cTn id="46" dur="1" fill="hold">
                                          <p:stCondLst>
                                            <p:cond delay="0"/>
                                          </p:stCondLst>
                                        </p:cTn>
                                        <p:tgtEl>
                                          <p:spTgt spid="4">
                                            <p:txEl>
                                              <p:pRg st="4" end="4"/>
                                            </p:txEl>
                                          </p:spTgt>
                                        </p:tgtEl>
                                        <p:attrNameLst>
                                          <p:attrName>style.visibility</p:attrName>
                                        </p:attrNameLst>
                                      </p:cBhvr>
                                      <p:to>
                                        <p:strVal val="visible"/>
                                      </p:to>
                                    </p:set>
                                    <p:animEffect transition="in" filter="fade">
                                      <p:cBhvr>
                                        <p:cTn id="47" dur="1000"/>
                                        <p:tgtEl>
                                          <p:spTgt spid="4">
                                            <p:txEl>
                                              <p:pRg st="4" end="4"/>
                                            </p:txEl>
                                          </p:spTgt>
                                        </p:tgtEl>
                                      </p:cBhvr>
                                    </p:animEffect>
                                    <p:anim calcmode="lin" valueType="num">
                                      <p:cBhvr>
                                        <p:cTn id="48"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49"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effectLst>
            <a:outerShdw blurRad="50800" dist="25400" dir="5400000" rotWithShape="0">
              <a:srgbClr val="000000">
                <a:alpha val="35000"/>
              </a:srgbClr>
            </a:outerShdw>
            <a:softEdge rad="127000"/>
          </a:effectLst>
        </p:spPr>
        <p:style>
          <a:lnRef idx="1">
            <a:schemeClr val="accent1"/>
          </a:lnRef>
          <a:fillRef idx="2">
            <a:schemeClr val="accent1"/>
          </a:fillRef>
          <a:effectRef idx="1">
            <a:schemeClr val="accent1"/>
          </a:effectRef>
          <a:fontRef idx="minor">
            <a:schemeClr val="dk1"/>
          </a:fontRef>
        </p:style>
        <p:txBody>
          <a:bodyPr/>
          <a:lstStyle/>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rPr>
              <a:t>APPLICABILITY</a:t>
            </a:r>
            <a:endPar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endParaRPr>
          </a:p>
        </p:txBody>
      </p:sp>
      <p:sp>
        <p:nvSpPr>
          <p:cNvPr id="3" name="Content Placeholder 2"/>
          <p:cNvSpPr>
            <a:spLocks noGrp="1"/>
          </p:cNvSpPr>
          <p:nvPr>
            <p:ph sz="quarter" idx="1"/>
          </p:nvPr>
        </p:nvSpPr>
        <p:spPr>
          <a:xfrm>
            <a:off x="301752" y="1527048"/>
            <a:ext cx="8503920" cy="4949952"/>
          </a:xfr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dk1"/>
          </a:lnRef>
          <a:fillRef idx="2">
            <a:schemeClr val="dk1"/>
          </a:fillRef>
          <a:effectRef idx="1">
            <a:schemeClr val="dk1"/>
          </a:effectRef>
          <a:fontRef idx="minor">
            <a:schemeClr val="dk1"/>
          </a:fontRef>
        </p:style>
        <p:txBody>
          <a:bodyPr>
            <a:noAutofit/>
          </a:bodyPr>
          <a:lstStyle/>
          <a:p>
            <a:r>
              <a:rPr lang="en-US" sz="1800" u="sng" dirty="0" smtClean="0">
                <a:latin typeface="Times New Roman" pitchFamily="18" charset="0"/>
                <a:cs typeface="Times New Roman" pitchFamily="18" charset="0"/>
              </a:rPr>
              <a:t>CARO 2015 :-  </a:t>
            </a:r>
            <a:r>
              <a:rPr lang="en-US" sz="1800" dirty="0" smtClean="0">
                <a:latin typeface="Times New Roman" pitchFamily="18" charset="0"/>
                <a:cs typeface="Times New Roman" pitchFamily="18" charset="0"/>
              </a:rPr>
              <a:t>It </a:t>
            </a:r>
            <a:r>
              <a:rPr lang="en-US" sz="1800" dirty="0">
                <a:latin typeface="Times New Roman" pitchFamily="18" charset="0"/>
                <a:cs typeface="Times New Roman" pitchFamily="18" charset="0"/>
              </a:rPr>
              <a:t>shall apply to every company including a foreign company as defined in clause (42) of section 2 </a:t>
            </a:r>
            <a:r>
              <a:rPr lang="en-US" sz="1800" dirty="0" smtClean="0">
                <a:latin typeface="Times New Roman" pitchFamily="18" charset="0"/>
                <a:cs typeface="Times New Roman" pitchFamily="18" charset="0"/>
              </a:rPr>
              <a:t>of the </a:t>
            </a:r>
            <a:r>
              <a:rPr lang="en-US" sz="1800" dirty="0">
                <a:latin typeface="Times New Roman" pitchFamily="18" charset="0"/>
                <a:cs typeface="Times New Roman" pitchFamily="18" charset="0"/>
              </a:rPr>
              <a:t>Companies Act, 2013 </a:t>
            </a:r>
            <a:r>
              <a:rPr lang="en-US" sz="1800" dirty="0" smtClean="0">
                <a:latin typeface="Times New Roman" pitchFamily="18" charset="0"/>
                <a:cs typeface="Times New Roman" pitchFamily="18" charset="0"/>
              </a:rPr>
              <a:t> </a:t>
            </a:r>
            <a:r>
              <a:rPr lang="en-US" sz="1800" dirty="0">
                <a:latin typeface="Times New Roman" pitchFamily="18" charset="0"/>
                <a:cs typeface="Times New Roman" pitchFamily="18" charset="0"/>
              </a:rPr>
              <a:t>except -</a:t>
            </a:r>
          </a:p>
          <a:p>
            <a:r>
              <a:rPr lang="en-US" sz="1800" dirty="0">
                <a:latin typeface="Times New Roman" pitchFamily="18" charset="0"/>
                <a:cs typeface="Times New Roman" pitchFamily="18" charset="0"/>
              </a:rPr>
              <a:t>(i</a:t>
            </a:r>
            <a:r>
              <a:rPr lang="en-US" sz="1800" dirty="0" smtClean="0">
                <a:latin typeface="Times New Roman" pitchFamily="18" charset="0"/>
                <a:cs typeface="Times New Roman" pitchFamily="18" charset="0"/>
              </a:rPr>
              <a:t>)  </a:t>
            </a:r>
            <a:r>
              <a:rPr lang="en-US" sz="1800" dirty="0">
                <a:latin typeface="Times New Roman" pitchFamily="18" charset="0"/>
                <a:cs typeface="Times New Roman" pitchFamily="18" charset="0"/>
              </a:rPr>
              <a:t>A</a:t>
            </a:r>
            <a:r>
              <a:rPr lang="en-US" sz="1800" dirty="0" smtClean="0">
                <a:latin typeface="Times New Roman" pitchFamily="18" charset="0"/>
                <a:cs typeface="Times New Roman" pitchFamily="18" charset="0"/>
              </a:rPr>
              <a:t> </a:t>
            </a:r>
            <a:r>
              <a:rPr lang="en-US" sz="1800" dirty="0">
                <a:latin typeface="Times New Roman" pitchFamily="18" charset="0"/>
                <a:cs typeface="Times New Roman" pitchFamily="18" charset="0"/>
              </a:rPr>
              <a:t>banking company as defined in clause (c) of section 5 of the Banking Regulation Act, 1949 (10 </a:t>
            </a:r>
            <a:r>
              <a:rPr lang="en-US" sz="1800" dirty="0" smtClean="0">
                <a:latin typeface="Times New Roman" pitchFamily="18" charset="0"/>
                <a:cs typeface="Times New Roman" pitchFamily="18" charset="0"/>
              </a:rPr>
              <a:t>of 1949)</a:t>
            </a:r>
            <a:endParaRPr lang="en-US" sz="1800" dirty="0">
              <a:latin typeface="Times New Roman" pitchFamily="18" charset="0"/>
              <a:cs typeface="Times New Roman" pitchFamily="18" charset="0"/>
            </a:endParaRPr>
          </a:p>
          <a:p>
            <a:r>
              <a:rPr lang="en-US" sz="1800" dirty="0">
                <a:latin typeface="Times New Roman" pitchFamily="18" charset="0"/>
                <a:cs typeface="Times New Roman" pitchFamily="18" charset="0"/>
              </a:rPr>
              <a:t>(ii) </a:t>
            </a:r>
            <a:r>
              <a:rPr lang="en-US" sz="1800" dirty="0" smtClean="0">
                <a:latin typeface="Times New Roman" pitchFamily="18" charset="0"/>
                <a:cs typeface="Times New Roman" pitchFamily="18" charset="0"/>
              </a:rPr>
              <a:t>An </a:t>
            </a:r>
            <a:r>
              <a:rPr lang="en-US" sz="1800" dirty="0">
                <a:latin typeface="Times New Roman" pitchFamily="18" charset="0"/>
                <a:cs typeface="Times New Roman" pitchFamily="18" charset="0"/>
              </a:rPr>
              <a:t>insurance company as defined under the Insurance Act,1938 (4 of 1938);</a:t>
            </a:r>
          </a:p>
          <a:p>
            <a:r>
              <a:rPr lang="en-US" sz="1800" dirty="0">
                <a:latin typeface="Times New Roman" pitchFamily="18" charset="0"/>
                <a:cs typeface="Times New Roman" pitchFamily="18" charset="0"/>
              </a:rPr>
              <a:t>(iii) </a:t>
            </a:r>
            <a:r>
              <a:rPr lang="en-US" sz="1800" dirty="0" smtClean="0">
                <a:latin typeface="Times New Roman" pitchFamily="18" charset="0"/>
                <a:cs typeface="Times New Roman" pitchFamily="18" charset="0"/>
              </a:rPr>
              <a:t>A </a:t>
            </a:r>
            <a:r>
              <a:rPr lang="en-US" sz="1800" dirty="0">
                <a:latin typeface="Times New Roman" pitchFamily="18" charset="0"/>
                <a:cs typeface="Times New Roman" pitchFamily="18" charset="0"/>
              </a:rPr>
              <a:t>company licensed to operate under section 8 of the Companies Act;</a:t>
            </a:r>
          </a:p>
          <a:p>
            <a:r>
              <a:rPr lang="en-US" sz="1800" dirty="0">
                <a:latin typeface="Times New Roman" pitchFamily="18" charset="0"/>
                <a:cs typeface="Times New Roman" pitchFamily="18" charset="0"/>
              </a:rPr>
              <a:t>(iv) </a:t>
            </a:r>
            <a:r>
              <a:rPr lang="en-US" sz="1800" dirty="0" smtClean="0">
                <a:latin typeface="Times New Roman" pitchFamily="18" charset="0"/>
                <a:cs typeface="Times New Roman" pitchFamily="18" charset="0"/>
              </a:rPr>
              <a:t>A One </a:t>
            </a:r>
            <a:r>
              <a:rPr lang="en-US" sz="1800" dirty="0">
                <a:latin typeface="Times New Roman" pitchFamily="18" charset="0"/>
                <a:cs typeface="Times New Roman" pitchFamily="18" charset="0"/>
              </a:rPr>
              <a:t>Person Company as defined under clause (62) of section 2 of the Companies Act and a </a:t>
            </a:r>
            <a:r>
              <a:rPr lang="en-US" sz="1800" dirty="0" smtClean="0">
                <a:latin typeface="Times New Roman" pitchFamily="18" charset="0"/>
                <a:cs typeface="Times New Roman" pitchFamily="18" charset="0"/>
              </a:rPr>
              <a:t>small company </a:t>
            </a:r>
            <a:r>
              <a:rPr lang="en-US" sz="1800" dirty="0">
                <a:latin typeface="Times New Roman" pitchFamily="18" charset="0"/>
                <a:cs typeface="Times New Roman" pitchFamily="18" charset="0"/>
              </a:rPr>
              <a:t>as defined under clause (85) of section 2 of the Companies Act; and</a:t>
            </a:r>
          </a:p>
          <a:p>
            <a:r>
              <a:rPr lang="en-US" sz="1800" dirty="0">
                <a:latin typeface="Times New Roman" pitchFamily="18" charset="0"/>
                <a:cs typeface="Times New Roman" pitchFamily="18" charset="0"/>
              </a:rPr>
              <a:t>(v) </a:t>
            </a:r>
            <a:r>
              <a:rPr lang="en-US" sz="1800" dirty="0" smtClean="0">
                <a:latin typeface="Times New Roman" pitchFamily="18" charset="0"/>
                <a:cs typeface="Times New Roman" pitchFamily="18" charset="0"/>
              </a:rPr>
              <a:t>A </a:t>
            </a:r>
            <a:r>
              <a:rPr lang="en-US" sz="1800" dirty="0">
                <a:latin typeface="Times New Roman" pitchFamily="18" charset="0"/>
                <a:cs typeface="Times New Roman" pitchFamily="18" charset="0"/>
              </a:rPr>
              <a:t>P</a:t>
            </a:r>
            <a:r>
              <a:rPr lang="en-US" sz="1800" dirty="0" smtClean="0">
                <a:latin typeface="Times New Roman" pitchFamily="18" charset="0"/>
                <a:cs typeface="Times New Roman" pitchFamily="18" charset="0"/>
              </a:rPr>
              <a:t>rivate </a:t>
            </a:r>
            <a:r>
              <a:rPr lang="en-US" sz="1800" dirty="0">
                <a:latin typeface="Times New Roman" pitchFamily="18" charset="0"/>
                <a:cs typeface="Times New Roman" pitchFamily="18" charset="0"/>
              </a:rPr>
              <a:t>limited company with a paid up capital and reserves not more than rupees 5</a:t>
            </a:r>
            <a:r>
              <a:rPr lang="en-US" sz="1800" dirty="0" smtClean="0">
                <a:latin typeface="Times New Roman" pitchFamily="18" charset="0"/>
                <a:cs typeface="Times New Roman" pitchFamily="18" charset="0"/>
              </a:rPr>
              <a:t>0  </a:t>
            </a:r>
            <a:r>
              <a:rPr lang="en-US" sz="1800" dirty="0" err="1" smtClean="0">
                <a:latin typeface="Times New Roman" pitchFamily="18" charset="0"/>
                <a:cs typeface="Times New Roman" pitchFamily="18" charset="0"/>
              </a:rPr>
              <a:t>lacs</a:t>
            </a:r>
            <a:r>
              <a:rPr lang="en-US" sz="1800" dirty="0" smtClean="0">
                <a:latin typeface="Times New Roman" pitchFamily="18" charset="0"/>
                <a:cs typeface="Times New Roman" pitchFamily="18" charset="0"/>
              </a:rPr>
              <a:t> and which </a:t>
            </a:r>
            <a:r>
              <a:rPr lang="en-US" sz="1800" dirty="0">
                <a:latin typeface="Times New Roman" pitchFamily="18" charset="0"/>
                <a:cs typeface="Times New Roman" pitchFamily="18" charset="0"/>
              </a:rPr>
              <a:t>does not have loan outstanding exceeding rupees  </a:t>
            </a:r>
            <a:r>
              <a:rPr lang="en-US" sz="1800" dirty="0" smtClean="0">
                <a:latin typeface="Times New Roman" pitchFamily="18" charset="0"/>
                <a:cs typeface="Times New Roman" pitchFamily="18" charset="0"/>
              </a:rPr>
              <a:t>25 </a:t>
            </a:r>
            <a:r>
              <a:rPr lang="en-US" sz="1800" dirty="0" err="1" smtClean="0">
                <a:latin typeface="Times New Roman" pitchFamily="18" charset="0"/>
                <a:cs typeface="Times New Roman" pitchFamily="18" charset="0"/>
              </a:rPr>
              <a:t>lacs</a:t>
            </a:r>
            <a:r>
              <a:rPr lang="en-US" sz="1800" dirty="0" smtClean="0">
                <a:latin typeface="Times New Roman" pitchFamily="18" charset="0"/>
                <a:cs typeface="Times New Roman" pitchFamily="18" charset="0"/>
              </a:rPr>
              <a:t> from </a:t>
            </a:r>
            <a:r>
              <a:rPr lang="en-US" sz="1800" dirty="0">
                <a:latin typeface="Times New Roman" pitchFamily="18" charset="0"/>
                <a:cs typeface="Times New Roman" pitchFamily="18" charset="0"/>
              </a:rPr>
              <a:t>any bank or </a:t>
            </a:r>
            <a:r>
              <a:rPr lang="en-US" sz="1800" dirty="0" smtClean="0">
                <a:latin typeface="Times New Roman" pitchFamily="18" charset="0"/>
                <a:cs typeface="Times New Roman" pitchFamily="18" charset="0"/>
              </a:rPr>
              <a:t>financial institution </a:t>
            </a:r>
            <a:r>
              <a:rPr lang="en-US" sz="1800" dirty="0">
                <a:latin typeface="Times New Roman" pitchFamily="18" charset="0"/>
                <a:cs typeface="Times New Roman" pitchFamily="18" charset="0"/>
              </a:rPr>
              <a:t>and does not have a turnover exceeding rupees  </a:t>
            </a:r>
            <a:r>
              <a:rPr lang="en-US" sz="1800" dirty="0" smtClean="0">
                <a:latin typeface="Times New Roman" pitchFamily="18" charset="0"/>
                <a:cs typeface="Times New Roman" pitchFamily="18" charset="0"/>
              </a:rPr>
              <a:t>5 </a:t>
            </a:r>
            <a:r>
              <a:rPr lang="en-US" sz="1800" dirty="0" err="1" smtClean="0">
                <a:latin typeface="Times New Roman" pitchFamily="18" charset="0"/>
                <a:cs typeface="Times New Roman" pitchFamily="18" charset="0"/>
              </a:rPr>
              <a:t>crore</a:t>
            </a:r>
            <a:r>
              <a:rPr lang="en-US" sz="1800" dirty="0" smtClean="0">
                <a:latin typeface="Times New Roman" pitchFamily="18" charset="0"/>
                <a:cs typeface="Times New Roman" pitchFamily="18" charset="0"/>
              </a:rPr>
              <a:t> </a:t>
            </a:r>
            <a:r>
              <a:rPr lang="en-US" sz="1800" dirty="0">
                <a:latin typeface="Times New Roman" pitchFamily="18" charset="0"/>
                <a:cs typeface="Times New Roman" pitchFamily="18" charset="0"/>
              </a:rPr>
              <a:t>at any point of time during </a:t>
            </a:r>
            <a:r>
              <a:rPr lang="en-US" sz="1800" dirty="0" smtClean="0">
                <a:latin typeface="Times New Roman" pitchFamily="18" charset="0"/>
                <a:cs typeface="Times New Roman" pitchFamily="18" charset="0"/>
              </a:rPr>
              <a:t>the financial </a:t>
            </a:r>
            <a:r>
              <a:rPr lang="en-US" sz="1800" dirty="0">
                <a:latin typeface="Times New Roman" pitchFamily="18" charset="0"/>
                <a:cs typeface="Times New Roman" pitchFamily="18" charset="0"/>
              </a:rPr>
              <a:t>year.</a:t>
            </a:r>
          </a:p>
          <a:p>
            <a:endParaRPr lang="en-US" sz="1800" u="sng" dirty="0">
              <a:latin typeface="Times New Roman" pitchFamily="18" charset="0"/>
              <a:cs typeface="Times New Roman" pitchFamily="18" charset="0"/>
            </a:endParaRPr>
          </a:p>
        </p:txBody>
      </p:sp>
    </p:spTree>
    <p:extLst>
      <p:ext uri="{BB962C8B-B14F-4D97-AF65-F5344CB8AC3E}">
        <p14:creationId xmlns:p14="http://schemas.microsoft.com/office/powerpoint/2010/main" val="3492090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bg/>
                                          </p:spTgt>
                                        </p:tgtEl>
                                        <p:attrNameLst>
                                          <p:attrName>style.visibility</p:attrName>
                                        </p:attrNameLst>
                                      </p:cBhvr>
                                      <p:to>
                                        <p:strVal val="visible"/>
                                      </p:to>
                                    </p:set>
                                    <p:animEffect transition="in" filter="fade">
                                      <p:cBhvr>
                                        <p:cTn id="14" dur="1000"/>
                                        <p:tgtEl>
                                          <p:spTgt spid="3">
                                            <p:bg/>
                                          </p:spTgt>
                                        </p:tgtEl>
                                      </p:cBhvr>
                                    </p:animEffect>
                                    <p:anim calcmode="lin" valueType="num">
                                      <p:cBhvr>
                                        <p:cTn id="15" dur="1000" fill="hold"/>
                                        <p:tgtEl>
                                          <p:spTgt spid="3">
                                            <p:bg/>
                                          </p:spTgt>
                                        </p:tgtEl>
                                        <p:attrNameLst>
                                          <p:attrName>ppt_x</p:attrName>
                                        </p:attrNameLst>
                                      </p:cBhvr>
                                      <p:tavLst>
                                        <p:tav tm="0">
                                          <p:val>
                                            <p:strVal val="#ppt_x"/>
                                          </p:val>
                                        </p:tav>
                                        <p:tav tm="100000">
                                          <p:val>
                                            <p:strVal val="#ppt_x"/>
                                          </p:val>
                                        </p:tav>
                                      </p:tavLst>
                                    </p:anim>
                                    <p:anim calcmode="lin" valueType="num">
                                      <p:cBhvr>
                                        <p:cTn id="16"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fade">
                                      <p:cBhvr>
                                        <p:cTn id="35" dur="1000"/>
                                        <p:tgtEl>
                                          <p:spTgt spid="3">
                                            <p:txEl>
                                              <p:pRg st="2" end="2"/>
                                            </p:txEl>
                                          </p:spTgt>
                                        </p:tgtEl>
                                      </p:cBhvr>
                                    </p:animEffect>
                                    <p:anim calcmode="lin" valueType="num">
                                      <p:cBhvr>
                                        <p:cTn id="3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Effect transition="in" filter="fade">
                                      <p:cBhvr>
                                        <p:cTn id="42" dur="1000"/>
                                        <p:tgtEl>
                                          <p:spTgt spid="3">
                                            <p:txEl>
                                              <p:pRg st="3" end="3"/>
                                            </p:txEl>
                                          </p:spTgt>
                                        </p:tgtEl>
                                      </p:cBhvr>
                                    </p:animEffect>
                                    <p:anim calcmode="lin" valueType="num">
                                      <p:cBhvr>
                                        <p:cTn id="4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4" end="4"/>
                                            </p:txEl>
                                          </p:spTgt>
                                        </p:tgtEl>
                                        <p:attrNameLst>
                                          <p:attrName>style.visibility</p:attrName>
                                        </p:attrNameLst>
                                      </p:cBhvr>
                                      <p:to>
                                        <p:strVal val="visible"/>
                                      </p:to>
                                    </p:set>
                                    <p:animEffect transition="in" filter="fade">
                                      <p:cBhvr>
                                        <p:cTn id="49" dur="1000"/>
                                        <p:tgtEl>
                                          <p:spTgt spid="3">
                                            <p:txEl>
                                              <p:pRg st="4" end="4"/>
                                            </p:txEl>
                                          </p:spTgt>
                                        </p:tgtEl>
                                      </p:cBhvr>
                                    </p:animEffect>
                                    <p:anim calcmode="lin" valueType="num">
                                      <p:cBhvr>
                                        <p:cTn id="5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5" end="5"/>
                                            </p:txEl>
                                          </p:spTgt>
                                        </p:tgtEl>
                                        <p:attrNameLst>
                                          <p:attrName>style.visibility</p:attrName>
                                        </p:attrNameLst>
                                      </p:cBhvr>
                                      <p:to>
                                        <p:strVal val="visible"/>
                                      </p:to>
                                    </p:set>
                                    <p:animEffect transition="in" filter="fade">
                                      <p:cBhvr>
                                        <p:cTn id="56" dur="1000"/>
                                        <p:tgtEl>
                                          <p:spTgt spid="3">
                                            <p:txEl>
                                              <p:pRg st="5" end="5"/>
                                            </p:txEl>
                                          </p:spTgt>
                                        </p:tgtEl>
                                      </p:cBhvr>
                                    </p:animEffect>
                                    <p:anim calcmode="lin" valueType="num">
                                      <p:cBhvr>
                                        <p:cTn id="5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36388" y="838200"/>
            <a:ext cx="8461248" cy="1752600"/>
          </a:xfrm>
          <a:solidFill>
            <a:schemeClr val="tx2">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marL="0" indent="0">
              <a:buNone/>
            </a:pPr>
            <a:r>
              <a:rPr lang="en-US" sz="2400" i="1" dirty="0" smtClean="0">
                <a:latin typeface="Times New Roman" pitchFamily="18" charset="0"/>
                <a:cs typeface="Times New Roman" pitchFamily="18" charset="0"/>
              </a:rPr>
              <a:t>Companies Auditor Report Order  2016 has been introduced to make financial reporting more transparent and emphasized on new in depth areas of reporting and made it  </a:t>
            </a:r>
            <a:r>
              <a:rPr lang="en-US" sz="2400" i="1" dirty="0">
                <a:latin typeface="Times New Roman" pitchFamily="18" charset="0"/>
                <a:cs typeface="Times New Roman" pitchFamily="18" charset="0"/>
              </a:rPr>
              <a:t>useful for financial statements </a:t>
            </a:r>
            <a:r>
              <a:rPr lang="en-US" sz="2400" i="1" dirty="0" smtClean="0">
                <a:latin typeface="Times New Roman" pitchFamily="18" charset="0"/>
                <a:cs typeface="Times New Roman" pitchFamily="18" charset="0"/>
              </a:rPr>
              <a:t>users. </a:t>
            </a:r>
          </a:p>
          <a:p>
            <a:pPr marL="0" indent="0">
              <a:buNone/>
            </a:pPr>
            <a:endParaRPr lang="en-US" sz="2400" i="1" dirty="0">
              <a:latin typeface="Times New Roman" pitchFamily="18" charset="0"/>
              <a:cs typeface="Times New Roman" pitchFamily="18" charset="0"/>
            </a:endParaRPr>
          </a:p>
        </p:txBody>
      </p:sp>
      <p:sp>
        <p:nvSpPr>
          <p:cNvPr id="7" name="Rectangle 6"/>
          <p:cNvSpPr/>
          <p:nvPr/>
        </p:nvSpPr>
        <p:spPr>
          <a:xfrm>
            <a:off x="381000" y="3276600"/>
            <a:ext cx="8382000" cy="1200329"/>
          </a:xfrm>
          <a:prstGeom prst="rect">
            <a:avLst/>
          </a:prstGeom>
          <a:noFill/>
        </p:spPr>
        <p:txBody>
          <a:bodyPr wrap="square" lIns="91440" tIns="45720" rIns="91440" bIns="45720">
            <a:spAutoFit/>
          </a:bodyPr>
          <a:lstStyle/>
          <a:p>
            <a:pPr algn="ctr"/>
            <a:r>
              <a:rPr lang="en-US" sz="7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6350" stA="60000" endA="900" endPos="58000" dir="5400000" sy="-100000" algn="bl" rotWithShape="0"/>
                </a:effectLst>
              </a:rPr>
              <a:t>Thank You</a:t>
            </a:r>
            <a:endParaRPr lang="en-US" sz="7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6350" stA="60000" endA="900" endPos="58000" dir="5400000" sy="-100000" algn="bl" rotWithShape="0"/>
              </a:effectLst>
            </a:endParaRPr>
          </a:p>
        </p:txBody>
      </p:sp>
    </p:spTree>
    <p:extLst>
      <p:ext uri="{BB962C8B-B14F-4D97-AF65-F5344CB8AC3E}">
        <p14:creationId xmlns:p14="http://schemas.microsoft.com/office/powerpoint/2010/main" val="1611409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3">
                                            <p:bg/>
                                          </p:spTgt>
                                        </p:tgtEl>
                                        <p:attrNameLst>
                                          <p:attrName>style.visibility</p:attrName>
                                        </p:attrNameLst>
                                      </p:cBhvr>
                                      <p:to>
                                        <p:strVal val="visible"/>
                                      </p:to>
                                    </p:set>
                                    <p:anim calcmode="lin" valueType="num">
                                      <p:cBhvr>
                                        <p:cTn id="7" dur="500" fill="hold"/>
                                        <p:tgtEl>
                                          <p:spTgt spid="3">
                                            <p:bg/>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bg/>
                                          </p:spTgt>
                                        </p:tgtEl>
                                        <p:attrNameLst>
                                          <p:attrName>ppt_y</p:attrName>
                                        </p:attrNameLst>
                                      </p:cBhvr>
                                      <p:tavLst>
                                        <p:tav tm="0">
                                          <p:val>
                                            <p:strVal val="#ppt_y"/>
                                          </p:val>
                                        </p:tav>
                                        <p:tav tm="100000">
                                          <p:val>
                                            <p:strVal val="#ppt_y"/>
                                          </p:val>
                                        </p:tav>
                                      </p:tavLst>
                                    </p:anim>
                                    <p:anim calcmode="lin" valueType="num">
                                      <p:cBhvr>
                                        <p:cTn id="9" dur="500" fill="hold"/>
                                        <p:tgtEl>
                                          <p:spTgt spid="3">
                                            <p:bg/>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bg/>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bg/>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p:cTn id="16"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18"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3">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9" presetClass="entr" presetSubtype="10" fill="hold" grpId="1" nodeType="clickEffect">
                                  <p:stCondLst>
                                    <p:cond delay="0"/>
                                  </p:stCondLst>
                                  <p:iterate type="lt">
                                    <p:tmPct val="0"/>
                                  </p:iterate>
                                  <p:childTnLst>
                                    <p:set>
                                      <p:cBhvr>
                                        <p:cTn id="24" dur="1" fill="hold">
                                          <p:stCondLst>
                                            <p:cond delay="0"/>
                                          </p:stCondLst>
                                        </p:cTn>
                                        <p:tgtEl>
                                          <p:spTgt spid="7"/>
                                        </p:tgtEl>
                                        <p:attrNameLst>
                                          <p:attrName>style.visibility</p:attrName>
                                        </p:attrNameLst>
                                      </p:cBhvr>
                                      <p:to>
                                        <p:strVal val="visible"/>
                                      </p:to>
                                    </p:set>
                                    <p:anim calcmode="lin" valueType="num">
                                      <p:cBhvr>
                                        <p:cTn id="25" dur="5000" fill="hold"/>
                                        <p:tgtEl>
                                          <p:spTgt spid="7"/>
                                        </p:tgtEl>
                                        <p:attrNameLst>
                                          <p:attrName>ppt_w</p:attrName>
                                        </p:attrNameLst>
                                      </p:cBhvr>
                                      <p:tavLst>
                                        <p:tav tm="0" fmla="#ppt_w*sin(2.5*pi*$)">
                                          <p:val>
                                            <p:fltVal val="0"/>
                                          </p:val>
                                        </p:tav>
                                        <p:tav tm="100000">
                                          <p:val>
                                            <p:fltVal val="1"/>
                                          </p:val>
                                        </p:tav>
                                      </p:tavLst>
                                    </p:anim>
                                    <p:anim calcmode="lin" valueType="num">
                                      <p:cBhvr>
                                        <p:cTn id="26" dur="50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34" presetClass="emph" presetSubtype="0" fill="hold" grpId="0" nodeType="clickEffect">
                                  <p:stCondLst>
                                    <p:cond delay="0"/>
                                  </p:stCondLst>
                                  <p:iterate type="lt">
                                    <p:tmPct val="10000"/>
                                  </p:iterate>
                                  <p:childTnLst>
                                    <p:animMotion origin="layout" path="M 0.0 0.0 L 0.0 -0.07213" pathEditMode="relative" ptsTypes="">
                                      <p:cBhvr>
                                        <p:cTn id="30" dur="250" accel="50000" decel="50000" autoRev="1" fill="hold">
                                          <p:stCondLst>
                                            <p:cond delay="0"/>
                                          </p:stCondLst>
                                        </p:cTn>
                                        <p:tgtEl>
                                          <p:spTgt spid="7"/>
                                        </p:tgtEl>
                                        <p:attrNameLst>
                                          <p:attrName>ppt_x</p:attrName>
                                          <p:attrName>ppt_y</p:attrName>
                                        </p:attrNameLst>
                                      </p:cBhvr>
                                    </p:animMotion>
                                    <p:animRot by="1500000">
                                      <p:cBhvr>
                                        <p:cTn id="31" dur="125" fill="hold">
                                          <p:stCondLst>
                                            <p:cond delay="0"/>
                                          </p:stCondLst>
                                        </p:cTn>
                                        <p:tgtEl>
                                          <p:spTgt spid="7"/>
                                        </p:tgtEl>
                                        <p:attrNameLst>
                                          <p:attrName>r</p:attrName>
                                        </p:attrNameLst>
                                      </p:cBhvr>
                                    </p:animRot>
                                    <p:animRot by="-1500000">
                                      <p:cBhvr>
                                        <p:cTn id="32" dur="125" fill="hold">
                                          <p:stCondLst>
                                            <p:cond delay="125"/>
                                          </p:stCondLst>
                                        </p:cTn>
                                        <p:tgtEl>
                                          <p:spTgt spid="7"/>
                                        </p:tgtEl>
                                        <p:attrNameLst>
                                          <p:attrName>r</p:attrName>
                                        </p:attrNameLst>
                                      </p:cBhvr>
                                    </p:animRot>
                                    <p:animRot by="-1500000">
                                      <p:cBhvr>
                                        <p:cTn id="33" dur="125" fill="hold">
                                          <p:stCondLst>
                                            <p:cond delay="250"/>
                                          </p:stCondLst>
                                        </p:cTn>
                                        <p:tgtEl>
                                          <p:spTgt spid="7"/>
                                        </p:tgtEl>
                                        <p:attrNameLst>
                                          <p:attrName>r</p:attrName>
                                        </p:attrNameLst>
                                      </p:cBhvr>
                                    </p:animRot>
                                    <p:animRot by="1500000">
                                      <p:cBhvr>
                                        <p:cTn id="34" dur="125" fill="hold">
                                          <p:stCondLst>
                                            <p:cond delay="375"/>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7" grpId="0"/>
      <p:bldP spid="7"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effectLst>
            <a:outerShdw blurRad="50800" dist="25400" dir="5400000" rotWithShape="0">
              <a:srgbClr val="000000">
                <a:alpha val="35000"/>
              </a:srgbClr>
            </a:outerShdw>
            <a:softEdge rad="127000"/>
          </a:effectLst>
        </p:spPr>
        <p:style>
          <a:lnRef idx="1">
            <a:schemeClr val="accent1"/>
          </a:lnRef>
          <a:fillRef idx="2">
            <a:schemeClr val="accent1"/>
          </a:fillRef>
          <a:effectRef idx="1">
            <a:schemeClr val="accent1"/>
          </a:effectRef>
          <a:fontRef idx="minor">
            <a:schemeClr val="dk1"/>
          </a:fontRef>
        </p:style>
        <p:txBody>
          <a:bodyPr/>
          <a:lstStyle/>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rPr>
              <a:t>APPLICABILITY</a:t>
            </a:r>
            <a:endPar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endParaRPr>
          </a:p>
        </p:txBody>
      </p:sp>
      <p:sp>
        <p:nvSpPr>
          <p:cNvPr id="3" name="Content Placeholder 2"/>
          <p:cNvSpPr>
            <a:spLocks noGrp="1"/>
          </p:cNvSpPr>
          <p:nvPr>
            <p:ph sz="quarter" idx="1"/>
          </p:nvPr>
        </p:nvSpPr>
        <p:spPr>
          <a:xfrm>
            <a:off x="304800" y="1371600"/>
            <a:ext cx="8503920" cy="5334000"/>
          </a:xfrm>
          <a:effectLst>
            <a:glow rad="139700">
              <a:schemeClr val="accent5">
                <a:satMod val="175000"/>
                <a:alpha val="40000"/>
              </a:schemeClr>
            </a:glow>
            <a:outerShdw blurRad="50800" dist="25400" dir="5400000" rotWithShape="0">
              <a:srgbClr val="000000">
                <a:alpha val="35000"/>
              </a:srgbClr>
            </a:outerShdw>
          </a:effectLst>
        </p:spPr>
        <p:style>
          <a:lnRef idx="1">
            <a:schemeClr val="accent2"/>
          </a:lnRef>
          <a:fillRef idx="2">
            <a:schemeClr val="accent2"/>
          </a:fillRef>
          <a:effectRef idx="1">
            <a:schemeClr val="accent2"/>
          </a:effectRef>
          <a:fontRef idx="minor">
            <a:schemeClr val="dk1"/>
          </a:fontRef>
        </p:style>
        <p:txBody>
          <a:bodyPr>
            <a:noAutofit/>
          </a:bodyPr>
          <a:lstStyle/>
          <a:p>
            <a:pPr algn="just"/>
            <a:r>
              <a:rPr lang="en-US" sz="1800" u="sng" dirty="0" smtClean="0">
                <a:latin typeface="Times New Roman" pitchFamily="18" charset="0"/>
                <a:cs typeface="Times New Roman" pitchFamily="18" charset="0"/>
              </a:rPr>
              <a:t>CARO 2016 :-</a:t>
            </a:r>
            <a:r>
              <a:rPr lang="en-US" sz="1800" dirty="0">
                <a:latin typeface="Times New Roman" pitchFamily="18" charset="0"/>
                <a:cs typeface="Times New Roman" pitchFamily="18" charset="0"/>
              </a:rPr>
              <a:t>It shall apply to every company including a foreign company as defined in clause (42) of section 2 of </a:t>
            </a:r>
            <a:r>
              <a:rPr lang="en-US" sz="1800" dirty="0" smtClean="0">
                <a:latin typeface="Times New Roman" pitchFamily="18" charset="0"/>
                <a:cs typeface="Times New Roman" pitchFamily="18" charset="0"/>
              </a:rPr>
              <a:t>the Companies </a:t>
            </a:r>
            <a:r>
              <a:rPr lang="en-US" sz="1800" dirty="0">
                <a:latin typeface="Times New Roman" pitchFamily="18" charset="0"/>
                <a:cs typeface="Times New Roman" pitchFamily="18" charset="0"/>
              </a:rPr>
              <a:t>Act, 2013 (18 of 2013) </a:t>
            </a:r>
            <a:r>
              <a:rPr lang="en-US" sz="1800" dirty="0" smtClean="0">
                <a:latin typeface="Times New Roman" pitchFamily="18" charset="0"/>
                <a:cs typeface="Times New Roman" pitchFamily="18" charset="0"/>
              </a:rPr>
              <a:t>, </a:t>
            </a:r>
            <a:r>
              <a:rPr lang="en-US" sz="1800" dirty="0">
                <a:latin typeface="Times New Roman" pitchFamily="18" charset="0"/>
                <a:cs typeface="Times New Roman" pitchFamily="18" charset="0"/>
              </a:rPr>
              <a:t>except–</a:t>
            </a:r>
          </a:p>
          <a:p>
            <a:pPr algn="just"/>
            <a:r>
              <a:rPr lang="en-US" sz="1800" dirty="0">
                <a:latin typeface="Times New Roman" pitchFamily="18" charset="0"/>
                <a:cs typeface="Times New Roman" pitchFamily="18" charset="0"/>
              </a:rPr>
              <a:t>(i) a banking company as defined in clause (c) of section 5 of the Banking Regulation Act, 1949 (10 of 1949);</a:t>
            </a:r>
          </a:p>
          <a:p>
            <a:pPr algn="just"/>
            <a:r>
              <a:rPr lang="en-US" sz="1800" dirty="0">
                <a:latin typeface="Times New Roman" pitchFamily="18" charset="0"/>
                <a:cs typeface="Times New Roman" pitchFamily="18" charset="0"/>
              </a:rPr>
              <a:t>(ii) an insurance company as defined under the Insurance Act,1938 (4 of 1938);</a:t>
            </a:r>
          </a:p>
          <a:p>
            <a:pPr algn="just"/>
            <a:r>
              <a:rPr lang="en-US" sz="1800" dirty="0">
                <a:latin typeface="Times New Roman" pitchFamily="18" charset="0"/>
                <a:cs typeface="Times New Roman" pitchFamily="18" charset="0"/>
              </a:rPr>
              <a:t>(iii) a company licensed to operate under section 8 of the Companies Act;</a:t>
            </a:r>
          </a:p>
          <a:p>
            <a:pPr algn="just"/>
            <a:r>
              <a:rPr lang="en-US" sz="1800" dirty="0">
                <a:latin typeface="Times New Roman" pitchFamily="18" charset="0"/>
                <a:cs typeface="Times New Roman" pitchFamily="18" charset="0"/>
              </a:rPr>
              <a:t>(iv) a One Person Company as defined under clause (62) of section 2 of the Companies Act and a small company </a:t>
            </a:r>
            <a:r>
              <a:rPr lang="en-US" sz="1800" dirty="0" smtClean="0">
                <a:latin typeface="Times New Roman" pitchFamily="18" charset="0"/>
                <a:cs typeface="Times New Roman" pitchFamily="18" charset="0"/>
              </a:rPr>
              <a:t>as defined </a:t>
            </a:r>
            <a:r>
              <a:rPr lang="en-US" sz="1800" dirty="0">
                <a:latin typeface="Times New Roman" pitchFamily="18" charset="0"/>
                <a:cs typeface="Times New Roman" pitchFamily="18" charset="0"/>
              </a:rPr>
              <a:t>under clause (85) of section 2 of the Companies Act; and</a:t>
            </a:r>
          </a:p>
          <a:p>
            <a:pPr algn="just"/>
            <a:r>
              <a:rPr lang="en-US" sz="1800" dirty="0">
                <a:latin typeface="Times New Roman" pitchFamily="18" charset="0"/>
                <a:cs typeface="Times New Roman" pitchFamily="18" charset="0"/>
              </a:rPr>
              <a:t>(v) a private limited company, not being a subsidiary or holding company of a public company, having a paid </a:t>
            </a:r>
            <a:r>
              <a:rPr lang="en-US" sz="1800" dirty="0" smtClean="0">
                <a:latin typeface="Times New Roman" pitchFamily="18" charset="0"/>
                <a:cs typeface="Times New Roman" pitchFamily="18" charset="0"/>
              </a:rPr>
              <a:t>up capital </a:t>
            </a:r>
            <a:r>
              <a:rPr lang="en-US" sz="1800" dirty="0">
                <a:latin typeface="Times New Roman" pitchFamily="18" charset="0"/>
                <a:cs typeface="Times New Roman" pitchFamily="18" charset="0"/>
              </a:rPr>
              <a:t>and reserves and surplus not more than </a:t>
            </a:r>
            <a:r>
              <a:rPr lang="en-US" sz="2400" b="1" dirty="0">
                <a:latin typeface="Times New Roman" pitchFamily="18" charset="0"/>
                <a:cs typeface="Times New Roman" pitchFamily="18" charset="0"/>
              </a:rPr>
              <a:t>rupees </a:t>
            </a:r>
            <a:r>
              <a:rPr lang="en-US" sz="2400" b="1" dirty="0" smtClean="0">
                <a:latin typeface="Times New Roman" pitchFamily="18" charset="0"/>
                <a:cs typeface="Times New Roman" pitchFamily="18" charset="0"/>
              </a:rPr>
              <a:t>1 </a:t>
            </a:r>
            <a:r>
              <a:rPr lang="en-US" sz="2400" b="1" dirty="0" err="1" smtClean="0">
                <a:latin typeface="Times New Roman" pitchFamily="18" charset="0"/>
                <a:cs typeface="Times New Roman" pitchFamily="18" charset="0"/>
              </a:rPr>
              <a:t>crore</a:t>
            </a:r>
            <a:r>
              <a:rPr lang="en-US" sz="1800" dirty="0" smtClean="0">
                <a:latin typeface="Times New Roman" pitchFamily="18" charset="0"/>
                <a:cs typeface="Times New Roman" pitchFamily="18" charset="0"/>
              </a:rPr>
              <a:t> </a:t>
            </a:r>
            <a:r>
              <a:rPr lang="en-US" sz="1800" dirty="0">
                <a:latin typeface="Times New Roman" pitchFamily="18" charset="0"/>
                <a:cs typeface="Times New Roman" pitchFamily="18" charset="0"/>
              </a:rPr>
              <a:t>as on the balance sheet date and which does not </a:t>
            </a:r>
            <a:r>
              <a:rPr lang="en-US" sz="1800" dirty="0" smtClean="0">
                <a:latin typeface="Times New Roman" pitchFamily="18" charset="0"/>
                <a:cs typeface="Times New Roman" pitchFamily="18" charset="0"/>
              </a:rPr>
              <a:t>have total </a:t>
            </a:r>
            <a:r>
              <a:rPr lang="en-US" sz="1800" dirty="0">
                <a:latin typeface="Times New Roman" pitchFamily="18" charset="0"/>
                <a:cs typeface="Times New Roman" pitchFamily="18" charset="0"/>
              </a:rPr>
              <a:t>borrowings exceeding </a:t>
            </a:r>
            <a:r>
              <a:rPr lang="en-US" sz="2400" b="1" dirty="0">
                <a:latin typeface="Times New Roman" pitchFamily="18" charset="0"/>
                <a:cs typeface="Times New Roman" pitchFamily="18" charset="0"/>
              </a:rPr>
              <a:t>rupees 1</a:t>
            </a:r>
            <a:r>
              <a:rPr lang="en-US" sz="2400" b="1" dirty="0" smtClean="0">
                <a:latin typeface="Times New Roman" pitchFamily="18" charset="0"/>
                <a:cs typeface="Times New Roman" pitchFamily="18" charset="0"/>
              </a:rPr>
              <a:t> </a:t>
            </a:r>
            <a:r>
              <a:rPr lang="en-US" sz="2400" b="1" dirty="0" err="1">
                <a:latin typeface="Times New Roman" pitchFamily="18" charset="0"/>
                <a:cs typeface="Times New Roman" pitchFamily="18" charset="0"/>
              </a:rPr>
              <a:t>crore</a:t>
            </a:r>
            <a:r>
              <a:rPr lang="en-US" sz="2400" b="1" dirty="0">
                <a:latin typeface="Times New Roman" pitchFamily="18" charset="0"/>
                <a:cs typeface="Times New Roman" pitchFamily="18" charset="0"/>
              </a:rPr>
              <a:t> </a:t>
            </a:r>
            <a:r>
              <a:rPr lang="en-US" sz="1800" dirty="0">
                <a:latin typeface="Times New Roman" pitchFamily="18" charset="0"/>
                <a:cs typeface="Times New Roman" pitchFamily="18" charset="0"/>
              </a:rPr>
              <a:t>from any bank or </a:t>
            </a:r>
            <a:r>
              <a:rPr lang="en-US" sz="1800" dirty="0" smtClean="0">
                <a:latin typeface="Times New Roman" pitchFamily="18" charset="0"/>
                <a:cs typeface="Times New Roman" pitchFamily="18" charset="0"/>
              </a:rPr>
              <a:t>financial institution </a:t>
            </a:r>
            <a:r>
              <a:rPr lang="en-US" sz="1800" dirty="0">
                <a:latin typeface="Times New Roman" pitchFamily="18" charset="0"/>
                <a:cs typeface="Times New Roman" pitchFamily="18" charset="0"/>
              </a:rPr>
              <a:t>at any point of time during </a:t>
            </a:r>
            <a:r>
              <a:rPr lang="en-US" sz="1800" dirty="0" smtClean="0">
                <a:latin typeface="Times New Roman" pitchFamily="18" charset="0"/>
                <a:cs typeface="Times New Roman" pitchFamily="18" charset="0"/>
              </a:rPr>
              <a:t>the financial </a:t>
            </a:r>
            <a:r>
              <a:rPr lang="en-US" sz="1800" dirty="0">
                <a:latin typeface="Times New Roman" pitchFamily="18" charset="0"/>
                <a:cs typeface="Times New Roman" pitchFamily="18" charset="0"/>
              </a:rPr>
              <a:t>year and which does not have a total revenue as disclosed in Scheduled III to the Companies Act, </a:t>
            </a:r>
            <a:r>
              <a:rPr lang="en-US" sz="1800" dirty="0" smtClean="0">
                <a:latin typeface="Times New Roman" pitchFamily="18" charset="0"/>
                <a:cs typeface="Times New Roman" pitchFamily="18" charset="0"/>
              </a:rPr>
              <a:t>2013 (including </a:t>
            </a:r>
            <a:r>
              <a:rPr lang="en-US" sz="1800" dirty="0">
                <a:latin typeface="Times New Roman" pitchFamily="18" charset="0"/>
                <a:cs typeface="Times New Roman" pitchFamily="18" charset="0"/>
              </a:rPr>
              <a:t>revenue from discontinuing operations) exceeding </a:t>
            </a:r>
            <a:r>
              <a:rPr lang="en-US" sz="2400" b="1" dirty="0" smtClean="0">
                <a:latin typeface="Times New Roman" pitchFamily="18" charset="0"/>
                <a:cs typeface="Times New Roman" pitchFamily="18" charset="0"/>
              </a:rPr>
              <a:t>rupees 10 </a:t>
            </a:r>
            <a:r>
              <a:rPr lang="en-US" sz="2400" b="1" dirty="0" err="1" smtClean="0">
                <a:latin typeface="Times New Roman" pitchFamily="18" charset="0"/>
                <a:cs typeface="Times New Roman" pitchFamily="18" charset="0"/>
              </a:rPr>
              <a:t>crore</a:t>
            </a:r>
            <a:r>
              <a:rPr lang="en-US" sz="2400" dirty="0" smtClean="0">
                <a:latin typeface="Times New Roman" pitchFamily="18" charset="0"/>
                <a:cs typeface="Times New Roman" pitchFamily="18" charset="0"/>
              </a:rPr>
              <a:t> </a:t>
            </a:r>
            <a:r>
              <a:rPr lang="en-US" sz="1800" dirty="0">
                <a:latin typeface="Times New Roman" pitchFamily="18" charset="0"/>
                <a:cs typeface="Times New Roman" pitchFamily="18" charset="0"/>
              </a:rPr>
              <a:t>during the financial year as per </a:t>
            </a:r>
            <a:r>
              <a:rPr lang="en-US" sz="1800" dirty="0" smtClean="0">
                <a:latin typeface="Times New Roman" pitchFamily="18" charset="0"/>
                <a:cs typeface="Times New Roman" pitchFamily="18" charset="0"/>
              </a:rPr>
              <a:t>the financial </a:t>
            </a:r>
            <a:r>
              <a:rPr lang="en-US" sz="1800" dirty="0">
                <a:latin typeface="Times New Roman" pitchFamily="18" charset="0"/>
                <a:cs typeface="Times New Roman" pitchFamily="18" charset="0"/>
              </a:rPr>
              <a:t>statements.</a:t>
            </a:r>
          </a:p>
          <a:p>
            <a:pPr algn="just"/>
            <a:endParaRPr lang="en-US" sz="1800" u="sng" dirty="0">
              <a:latin typeface="Times New Roman" pitchFamily="18" charset="0"/>
              <a:cs typeface="Times New Roman" pitchFamily="18" charset="0"/>
            </a:endParaRPr>
          </a:p>
        </p:txBody>
      </p:sp>
    </p:spTree>
    <p:extLst>
      <p:ext uri="{BB962C8B-B14F-4D97-AF65-F5344CB8AC3E}">
        <p14:creationId xmlns:p14="http://schemas.microsoft.com/office/powerpoint/2010/main" val="3689196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bg/>
                                          </p:spTgt>
                                        </p:tgtEl>
                                        <p:attrNameLst>
                                          <p:attrName>style.visibility</p:attrName>
                                        </p:attrNameLst>
                                      </p:cBhvr>
                                      <p:to>
                                        <p:strVal val="visible"/>
                                      </p:to>
                                    </p:set>
                                    <p:animEffect transition="in" filter="fade">
                                      <p:cBhvr>
                                        <p:cTn id="14" dur="1000"/>
                                        <p:tgtEl>
                                          <p:spTgt spid="3">
                                            <p:bg/>
                                          </p:spTgt>
                                        </p:tgtEl>
                                      </p:cBhvr>
                                    </p:animEffect>
                                    <p:anim calcmode="lin" valueType="num">
                                      <p:cBhvr>
                                        <p:cTn id="15" dur="1000" fill="hold"/>
                                        <p:tgtEl>
                                          <p:spTgt spid="3">
                                            <p:bg/>
                                          </p:spTgt>
                                        </p:tgtEl>
                                        <p:attrNameLst>
                                          <p:attrName>ppt_x</p:attrName>
                                        </p:attrNameLst>
                                      </p:cBhvr>
                                      <p:tavLst>
                                        <p:tav tm="0">
                                          <p:val>
                                            <p:strVal val="#ppt_x"/>
                                          </p:val>
                                        </p:tav>
                                        <p:tav tm="100000">
                                          <p:val>
                                            <p:strVal val="#ppt_x"/>
                                          </p:val>
                                        </p:tav>
                                      </p:tavLst>
                                    </p:anim>
                                    <p:anim calcmode="lin" valueType="num">
                                      <p:cBhvr>
                                        <p:cTn id="16"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fade">
                                      <p:cBhvr>
                                        <p:cTn id="35" dur="1000"/>
                                        <p:tgtEl>
                                          <p:spTgt spid="3">
                                            <p:txEl>
                                              <p:pRg st="2" end="2"/>
                                            </p:txEl>
                                          </p:spTgt>
                                        </p:tgtEl>
                                      </p:cBhvr>
                                    </p:animEffect>
                                    <p:anim calcmode="lin" valueType="num">
                                      <p:cBhvr>
                                        <p:cTn id="3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Effect transition="in" filter="fade">
                                      <p:cBhvr>
                                        <p:cTn id="42" dur="1000"/>
                                        <p:tgtEl>
                                          <p:spTgt spid="3">
                                            <p:txEl>
                                              <p:pRg st="3" end="3"/>
                                            </p:txEl>
                                          </p:spTgt>
                                        </p:tgtEl>
                                      </p:cBhvr>
                                    </p:animEffect>
                                    <p:anim calcmode="lin" valueType="num">
                                      <p:cBhvr>
                                        <p:cTn id="4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4" end="4"/>
                                            </p:txEl>
                                          </p:spTgt>
                                        </p:tgtEl>
                                        <p:attrNameLst>
                                          <p:attrName>style.visibility</p:attrName>
                                        </p:attrNameLst>
                                      </p:cBhvr>
                                      <p:to>
                                        <p:strVal val="visible"/>
                                      </p:to>
                                    </p:set>
                                    <p:animEffect transition="in" filter="fade">
                                      <p:cBhvr>
                                        <p:cTn id="49" dur="1000"/>
                                        <p:tgtEl>
                                          <p:spTgt spid="3">
                                            <p:txEl>
                                              <p:pRg st="4" end="4"/>
                                            </p:txEl>
                                          </p:spTgt>
                                        </p:tgtEl>
                                      </p:cBhvr>
                                    </p:animEffect>
                                    <p:anim calcmode="lin" valueType="num">
                                      <p:cBhvr>
                                        <p:cTn id="5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5" end="5"/>
                                            </p:txEl>
                                          </p:spTgt>
                                        </p:tgtEl>
                                        <p:attrNameLst>
                                          <p:attrName>style.visibility</p:attrName>
                                        </p:attrNameLst>
                                      </p:cBhvr>
                                      <p:to>
                                        <p:strVal val="visible"/>
                                      </p:to>
                                    </p:set>
                                    <p:animEffect transition="in" filter="fade">
                                      <p:cBhvr>
                                        <p:cTn id="56" dur="1000"/>
                                        <p:tgtEl>
                                          <p:spTgt spid="3">
                                            <p:txEl>
                                              <p:pRg st="5" end="5"/>
                                            </p:txEl>
                                          </p:spTgt>
                                        </p:tgtEl>
                                      </p:cBhvr>
                                    </p:animEffect>
                                    <p:anim calcmode="lin" valueType="num">
                                      <p:cBhvr>
                                        <p:cTn id="5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style>
          <a:lnRef idx="0">
            <a:schemeClr val="accent5"/>
          </a:lnRef>
          <a:fillRef idx="3">
            <a:schemeClr val="accent5"/>
          </a:fillRef>
          <a:effectRef idx="3">
            <a:schemeClr val="accent5"/>
          </a:effectRef>
          <a:fontRef idx="minor">
            <a:schemeClr val="lt1"/>
          </a:fontRef>
        </p:style>
        <p:txBody>
          <a:bodyPr>
            <a:normAutofit fontScale="92500" lnSpcReduction="20000"/>
          </a:bodyPr>
          <a:lstStyle/>
          <a:p>
            <a:r>
              <a:rPr lang="en-US" u="sng" dirty="0" smtClean="0">
                <a:latin typeface="Times New Roman" pitchFamily="18" charset="0"/>
                <a:cs typeface="Times New Roman" pitchFamily="18" charset="0"/>
              </a:rPr>
              <a:t>CARO 2015:-</a:t>
            </a:r>
          </a:p>
          <a:p>
            <a:pPr algn="just"/>
            <a:r>
              <a:rPr lang="en-US" sz="2300" dirty="0" smtClean="0">
                <a:latin typeface="Times New Roman" pitchFamily="18" charset="0"/>
                <a:cs typeface="Times New Roman" pitchFamily="18" charset="0"/>
              </a:rPr>
              <a:t>Clause (i)</a:t>
            </a:r>
          </a:p>
          <a:p>
            <a:pPr algn="just"/>
            <a:r>
              <a:rPr lang="en-US" sz="2200" dirty="0" smtClean="0">
                <a:latin typeface="Times New Roman" pitchFamily="18" charset="0"/>
                <a:cs typeface="Times New Roman" pitchFamily="18" charset="0"/>
              </a:rPr>
              <a:t> </a:t>
            </a:r>
            <a:r>
              <a:rPr lang="en-US" sz="2300" dirty="0">
                <a:latin typeface="Times New Roman" pitchFamily="18" charset="0"/>
                <a:cs typeface="Times New Roman" pitchFamily="18" charset="0"/>
              </a:rPr>
              <a:t>(a) W</a:t>
            </a:r>
            <a:r>
              <a:rPr lang="en-US" sz="2300" dirty="0" smtClean="0">
                <a:latin typeface="Times New Roman" pitchFamily="18" charset="0"/>
                <a:cs typeface="Times New Roman" pitchFamily="18" charset="0"/>
              </a:rPr>
              <a:t>hether </a:t>
            </a:r>
            <a:r>
              <a:rPr lang="en-US" sz="2300" dirty="0">
                <a:latin typeface="Times New Roman" pitchFamily="18" charset="0"/>
                <a:cs typeface="Times New Roman" pitchFamily="18" charset="0"/>
              </a:rPr>
              <a:t>the company is maintaining proper records showing full particulars, including </a:t>
            </a:r>
            <a:r>
              <a:rPr lang="en-US" sz="2300" dirty="0" smtClean="0">
                <a:latin typeface="Times New Roman" pitchFamily="18" charset="0"/>
                <a:cs typeface="Times New Roman" pitchFamily="18" charset="0"/>
              </a:rPr>
              <a:t>quantitative details </a:t>
            </a:r>
            <a:r>
              <a:rPr lang="en-US" sz="2300" dirty="0">
                <a:latin typeface="Times New Roman" pitchFamily="18" charset="0"/>
                <a:cs typeface="Times New Roman" pitchFamily="18" charset="0"/>
              </a:rPr>
              <a:t>and situation of fixed assets;</a:t>
            </a:r>
          </a:p>
          <a:p>
            <a:pPr algn="just"/>
            <a:r>
              <a:rPr lang="en-US" sz="2300" dirty="0">
                <a:latin typeface="Times New Roman" pitchFamily="18" charset="0"/>
                <a:cs typeface="Times New Roman" pitchFamily="18" charset="0"/>
              </a:rPr>
              <a:t>(b) </a:t>
            </a:r>
            <a:r>
              <a:rPr lang="en-US" sz="2300" dirty="0" smtClean="0">
                <a:latin typeface="Times New Roman" pitchFamily="18" charset="0"/>
                <a:cs typeface="Times New Roman" pitchFamily="18" charset="0"/>
              </a:rPr>
              <a:t>Whether </a:t>
            </a:r>
            <a:r>
              <a:rPr lang="en-US" sz="2300" dirty="0">
                <a:latin typeface="Times New Roman" pitchFamily="18" charset="0"/>
                <a:cs typeface="Times New Roman" pitchFamily="18" charset="0"/>
              </a:rPr>
              <a:t>these fixed assets have been physically verified by the management at reasonable </a:t>
            </a:r>
            <a:r>
              <a:rPr lang="en-US" sz="2300" dirty="0" smtClean="0">
                <a:latin typeface="Times New Roman" pitchFamily="18" charset="0"/>
                <a:cs typeface="Times New Roman" pitchFamily="18" charset="0"/>
              </a:rPr>
              <a:t>intervals; whether </a:t>
            </a:r>
            <a:r>
              <a:rPr lang="en-US" sz="2300" dirty="0">
                <a:latin typeface="Times New Roman" pitchFamily="18" charset="0"/>
                <a:cs typeface="Times New Roman" pitchFamily="18" charset="0"/>
              </a:rPr>
              <a:t>any material discrepancies were noticed on such verification and if so, whether the same have </a:t>
            </a:r>
            <a:r>
              <a:rPr lang="en-US" sz="2300" dirty="0" smtClean="0">
                <a:latin typeface="Times New Roman" pitchFamily="18" charset="0"/>
                <a:cs typeface="Times New Roman" pitchFamily="18" charset="0"/>
              </a:rPr>
              <a:t>been properly </a:t>
            </a:r>
            <a:r>
              <a:rPr lang="en-US" sz="2300" dirty="0">
                <a:latin typeface="Times New Roman" pitchFamily="18" charset="0"/>
                <a:cs typeface="Times New Roman" pitchFamily="18" charset="0"/>
              </a:rPr>
              <a:t>dealt with in the books of account;</a:t>
            </a:r>
          </a:p>
          <a:p>
            <a:endParaRPr lang="en-US" dirty="0">
              <a:latin typeface="Times New Roman" pitchFamily="18" charset="0"/>
              <a:cs typeface="Times New Roman" pitchFamily="18" charset="0"/>
            </a:endParaRPr>
          </a:p>
        </p:txBody>
      </p:sp>
      <p:sp>
        <p:nvSpPr>
          <p:cNvPr id="4" name="Content Placeholder 3"/>
          <p:cNvSpPr>
            <a:spLocks noGrp="1"/>
          </p:cNvSpPr>
          <p:nvPr>
            <p:ph sz="half" idx="2"/>
          </p:nvPr>
        </p:nvSpPr>
        <p:spPr/>
        <p:style>
          <a:lnRef idx="1">
            <a:schemeClr val="accent6"/>
          </a:lnRef>
          <a:fillRef idx="2">
            <a:schemeClr val="accent6"/>
          </a:fillRef>
          <a:effectRef idx="1">
            <a:schemeClr val="accent6"/>
          </a:effectRef>
          <a:fontRef idx="minor">
            <a:schemeClr val="dk1"/>
          </a:fontRef>
        </p:style>
        <p:txBody>
          <a:bodyPr>
            <a:normAutofit fontScale="92500" lnSpcReduction="20000"/>
          </a:bodyPr>
          <a:lstStyle/>
          <a:p>
            <a:r>
              <a:rPr lang="en-US" u="sng" dirty="0">
                <a:latin typeface="Times New Roman" pitchFamily="18" charset="0"/>
                <a:cs typeface="Times New Roman" pitchFamily="18" charset="0"/>
              </a:rPr>
              <a:t>CARO </a:t>
            </a:r>
            <a:r>
              <a:rPr lang="en-US" u="sng" dirty="0" smtClean="0">
                <a:latin typeface="Times New Roman" pitchFamily="18" charset="0"/>
                <a:cs typeface="Times New Roman" pitchFamily="18" charset="0"/>
              </a:rPr>
              <a:t>2016:-</a:t>
            </a:r>
            <a:endParaRPr lang="en-US" u="sng" dirty="0">
              <a:latin typeface="Times New Roman" pitchFamily="18" charset="0"/>
              <a:cs typeface="Times New Roman" pitchFamily="18" charset="0"/>
            </a:endParaRPr>
          </a:p>
          <a:p>
            <a:r>
              <a:rPr lang="en-US" sz="2300" dirty="0">
                <a:latin typeface="Times New Roman" pitchFamily="18" charset="0"/>
                <a:cs typeface="Times New Roman" pitchFamily="18" charset="0"/>
              </a:rPr>
              <a:t>Clause (i)</a:t>
            </a:r>
          </a:p>
          <a:p>
            <a:pPr algn="just"/>
            <a:r>
              <a:rPr lang="en-US" sz="1900" dirty="0">
                <a:latin typeface="Times New Roman" pitchFamily="18" charset="0"/>
                <a:cs typeface="Times New Roman" pitchFamily="18" charset="0"/>
              </a:rPr>
              <a:t>(a) Whether the company is maintaining proper records showing full particulars, including quantitative details and situation of fixed assets;</a:t>
            </a:r>
          </a:p>
          <a:p>
            <a:pPr algn="just"/>
            <a:r>
              <a:rPr lang="en-US" sz="1900" dirty="0">
                <a:latin typeface="Times New Roman" pitchFamily="18" charset="0"/>
                <a:cs typeface="Times New Roman" pitchFamily="18" charset="0"/>
              </a:rPr>
              <a:t>(b) Whether these fixed assets have been physically verified by the management at reasonable intervals; whether any material discrepancies were noticed on such verification and if so, whether the same have been properly dealt with in the books of account;</a:t>
            </a:r>
          </a:p>
          <a:p>
            <a:r>
              <a:rPr lang="en-US" sz="1900" b="1" i="1" u="sng" dirty="0">
                <a:latin typeface="Times New Roman" pitchFamily="18" charset="0"/>
                <a:cs typeface="Times New Roman" pitchFamily="18" charset="0"/>
              </a:rPr>
              <a:t>(c) </a:t>
            </a:r>
            <a:r>
              <a:rPr lang="en-US" sz="1900" b="1" i="1" u="sng" dirty="0" smtClean="0">
                <a:latin typeface="Times New Roman" pitchFamily="18" charset="0"/>
                <a:cs typeface="Times New Roman" pitchFamily="18" charset="0"/>
              </a:rPr>
              <a:t>Whether </a:t>
            </a:r>
            <a:r>
              <a:rPr lang="en-US" sz="1900" b="1" i="1" u="sng" dirty="0">
                <a:latin typeface="Times New Roman" pitchFamily="18" charset="0"/>
                <a:cs typeface="Times New Roman" pitchFamily="18" charset="0"/>
              </a:rPr>
              <a:t>the title deeds of immovable properties are held in the name of the company. If not, provide the details</a:t>
            </a:r>
          </a:p>
          <a:p>
            <a:endParaRPr lang="en-US" dirty="0"/>
          </a:p>
        </p:txBody>
      </p:sp>
      <p:sp>
        <p:nvSpPr>
          <p:cNvPr id="5"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b="1" cap="all" dirty="0" smtClean="0">
                <a:ln w="0"/>
                <a:solidFill>
                  <a:schemeClr val="accent5">
                    <a:lumMod val="50000"/>
                  </a:schemeClr>
                </a:solidFill>
                <a:effectLst>
                  <a:reflection blurRad="12700" stA="50000" endPos="50000" dist="5000" dir="5400000" sy="-100000" rotWithShape="0"/>
                </a:effectLst>
              </a:rPr>
              <a:t>CONTENT OF AUDIT REPORT</a:t>
            </a:r>
            <a:endParaRPr lang="en-US" b="1" cap="all" dirty="0">
              <a:ln w="0"/>
              <a:solidFill>
                <a:schemeClr val="accent5">
                  <a:lumMod val="50000"/>
                </a:schemeClr>
              </a:solidFill>
              <a:effectLst>
                <a:reflection blurRad="12700" stA="50000" endPos="50000" dist="5000" dir="5400000" sy="-100000" rotWithShape="0"/>
              </a:effectLst>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53000" y="5410200"/>
            <a:ext cx="3810000" cy="1225345"/>
          </a:xfrm>
          <a:prstGeom prst="ellipse">
            <a:avLst/>
          </a:prstGeom>
          <a:ln>
            <a:noFill/>
          </a:ln>
          <a:effectLst>
            <a:softEdge rad="112500"/>
          </a:effectLst>
        </p:spPr>
      </p:pic>
    </p:spTree>
    <p:extLst>
      <p:ext uri="{BB962C8B-B14F-4D97-AF65-F5344CB8AC3E}">
        <p14:creationId xmlns:p14="http://schemas.microsoft.com/office/powerpoint/2010/main" val="3419132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p:cTn id="12" dur="500" fill="hold"/>
                                        <p:tgtEl>
                                          <p:spTgt spid="3">
                                            <p:bg/>
                                          </p:spTgt>
                                        </p:tgtEl>
                                        <p:attrNameLst>
                                          <p:attrName>ppt_w</p:attrName>
                                        </p:attrNameLst>
                                      </p:cBhvr>
                                      <p:tavLst>
                                        <p:tav tm="0">
                                          <p:val>
                                            <p:fltVal val="0"/>
                                          </p:val>
                                        </p:tav>
                                        <p:tav tm="100000">
                                          <p:val>
                                            <p:strVal val="#ppt_w"/>
                                          </p:val>
                                        </p:tav>
                                      </p:tavLst>
                                    </p:anim>
                                    <p:anim calcmode="lin" valueType="num">
                                      <p:cBhvr>
                                        <p:cTn id="13" dur="500" fill="hold"/>
                                        <p:tgtEl>
                                          <p:spTgt spid="3">
                                            <p:bg/>
                                          </p:spTgt>
                                        </p:tgtEl>
                                        <p:attrNameLst>
                                          <p:attrName>ppt_h</p:attrName>
                                        </p:attrNameLst>
                                      </p:cBhvr>
                                      <p:tavLst>
                                        <p:tav tm="0">
                                          <p:val>
                                            <p:fltVal val="0"/>
                                          </p:val>
                                        </p:tav>
                                        <p:tav tm="100000">
                                          <p:val>
                                            <p:strVal val="#ppt_h"/>
                                          </p:val>
                                        </p:tav>
                                      </p:tavLst>
                                    </p:anim>
                                    <p:animEffect transition="in" filter="fade">
                                      <p:cBhvr>
                                        <p:cTn id="14" dur="5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p:cTn id="19"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21" dur="500"/>
                                        <p:tgtEl>
                                          <p:spTgt spid="3">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 calcmode="lin" valueType="num">
                                      <p:cBhvr>
                                        <p:cTn id="26"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7"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8" dur="500"/>
                                        <p:tgtEl>
                                          <p:spTgt spid="3">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 calcmode="lin" valueType="num">
                                      <p:cBhvr>
                                        <p:cTn id="33"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4"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35" dur="500"/>
                                        <p:tgtEl>
                                          <p:spTgt spid="3">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3">
                                            <p:txEl>
                                              <p:pRg st="3" end="3"/>
                                            </p:txEl>
                                          </p:spTgt>
                                        </p:tgtEl>
                                        <p:attrNameLst>
                                          <p:attrName>style.visibility</p:attrName>
                                        </p:attrNameLst>
                                      </p:cBhvr>
                                      <p:to>
                                        <p:strVal val="visible"/>
                                      </p:to>
                                    </p:set>
                                    <p:anim calcmode="lin" valueType="num">
                                      <p:cBhvr>
                                        <p:cTn id="40"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41"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42" dur="500"/>
                                        <p:tgtEl>
                                          <p:spTgt spid="3">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4">
                                            <p:bg/>
                                          </p:spTgt>
                                        </p:tgtEl>
                                        <p:attrNameLst>
                                          <p:attrName>style.visibility</p:attrName>
                                        </p:attrNameLst>
                                      </p:cBhvr>
                                      <p:to>
                                        <p:strVal val="visible"/>
                                      </p:to>
                                    </p:set>
                                    <p:anim calcmode="lin" valueType="num">
                                      <p:cBhvr>
                                        <p:cTn id="47" dur="500" fill="hold"/>
                                        <p:tgtEl>
                                          <p:spTgt spid="4">
                                            <p:bg/>
                                          </p:spTgt>
                                        </p:tgtEl>
                                        <p:attrNameLst>
                                          <p:attrName>ppt_w</p:attrName>
                                        </p:attrNameLst>
                                      </p:cBhvr>
                                      <p:tavLst>
                                        <p:tav tm="0">
                                          <p:val>
                                            <p:fltVal val="0"/>
                                          </p:val>
                                        </p:tav>
                                        <p:tav tm="100000">
                                          <p:val>
                                            <p:strVal val="#ppt_w"/>
                                          </p:val>
                                        </p:tav>
                                      </p:tavLst>
                                    </p:anim>
                                    <p:anim calcmode="lin" valueType="num">
                                      <p:cBhvr>
                                        <p:cTn id="48" dur="500" fill="hold"/>
                                        <p:tgtEl>
                                          <p:spTgt spid="4">
                                            <p:bg/>
                                          </p:spTgt>
                                        </p:tgtEl>
                                        <p:attrNameLst>
                                          <p:attrName>ppt_h</p:attrName>
                                        </p:attrNameLst>
                                      </p:cBhvr>
                                      <p:tavLst>
                                        <p:tav tm="0">
                                          <p:val>
                                            <p:fltVal val="0"/>
                                          </p:val>
                                        </p:tav>
                                        <p:tav tm="100000">
                                          <p:val>
                                            <p:strVal val="#ppt_h"/>
                                          </p:val>
                                        </p:tav>
                                      </p:tavLst>
                                    </p:anim>
                                    <p:animEffect transition="in" filter="fade">
                                      <p:cBhvr>
                                        <p:cTn id="49" dur="500"/>
                                        <p:tgtEl>
                                          <p:spTgt spid="4">
                                            <p:bg/>
                                          </p:spTgt>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4">
                                            <p:txEl>
                                              <p:pRg st="0" end="0"/>
                                            </p:txEl>
                                          </p:spTgt>
                                        </p:tgtEl>
                                        <p:attrNameLst>
                                          <p:attrName>style.visibility</p:attrName>
                                        </p:attrNameLst>
                                      </p:cBhvr>
                                      <p:to>
                                        <p:strVal val="visible"/>
                                      </p:to>
                                    </p:set>
                                    <p:anim calcmode="lin" valueType="num">
                                      <p:cBhvr>
                                        <p:cTn id="54"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55"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56" dur="500"/>
                                        <p:tgtEl>
                                          <p:spTgt spid="4">
                                            <p:txEl>
                                              <p:pRg st="0" end="0"/>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grpId="0" nodeType="clickEffect">
                                  <p:stCondLst>
                                    <p:cond delay="0"/>
                                  </p:stCondLst>
                                  <p:childTnLst>
                                    <p:set>
                                      <p:cBhvr>
                                        <p:cTn id="60" dur="1" fill="hold">
                                          <p:stCondLst>
                                            <p:cond delay="0"/>
                                          </p:stCondLst>
                                        </p:cTn>
                                        <p:tgtEl>
                                          <p:spTgt spid="4">
                                            <p:txEl>
                                              <p:pRg st="1" end="1"/>
                                            </p:txEl>
                                          </p:spTgt>
                                        </p:tgtEl>
                                        <p:attrNameLst>
                                          <p:attrName>style.visibility</p:attrName>
                                        </p:attrNameLst>
                                      </p:cBhvr>
                                      <p:to>
                                        <p:strVal val="visible"/>
                                      </p:to>
                                    </p:set>
                                    <p:anim calcmode="lin" valueType="num">
                                      <p:cBhvr>
                                        <p:cTn id="61"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62" dur="5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63" dur="500"/>
                                        <p:tgtEl>
                                          <p:spTgt spid="4">
                                            <p:txEl>
                                              <p:pRg st="1" end="1"/>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4">
                                            <p:txEl>
                                              <p:pRg st="2" end="2"/>
                                            </p:txEl>
                                          </p:spTgt>
                                        </p:tgtEl>
                                        <p:attrNameLst>
                                          <p:attrName>style.visibility</p:attrName>
                                        </p:attrNameLst>
                                      </p:cBhvr>
                                      <p:to>
                                        <p:strVal val="visible"/>
                                      </p:to>
                                    </p:set>
                                    <p:anim calcmode="lin" valueType="num">
                                      <p:cBhvr>
                                        <p:cTn id="68"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69" dur="5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70" dur="500"/>
                                        <p:tgtEl>
                                          <p:spTgt spid="4">
                                            <p:txEl>
                                              <p:pRg st="2" end="2"/>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4">
                                            <p:txEl>
                                              <p:pRg st="3" end="3"/>
                                            </p:txEl>
                                          </p:spTgt>
                                        </p:tgtEl>
                                        <p:attrNameLst>
                                          <p:attrName>style.visibility</p:attrName>
                                        </p:attrNameLst>
                                      </p:cBhvr>
                                      <p:to>
                                        <p:strVal val="visible"/>
                                      </p:to>
                                    </p:set>
                                    <p:anim calcmode="lin" valueType="num">
                                      <p:cBhvr>
                                        <p:cTn id="75" dur="500" fill="hold"/>
                                        <p:tgtEl>
                                          <p:spTgt spid="4">
                                            <p:txEl>
                                              <p:pRg st="3" end="3"/>
                                            </p:txEl>
                                          </p:spTgt>
                                        </p:tgtEl>
                                        <p:attrNameLst>
                                          <p:attrName>ppt_w</p:attrName>
                                        </p:attrNameLst>
                                      </p:cBhvr>
                                      <p:tavLst>
                                        <p:tav tm="0">
                                          <p:val>
                                            <p:fltVal val="0"/>
                                          </p:val>
                                        </p:tav>
                                        <p:tav tm="100000">
                                          <p:val>
                                            <p:strVal val="#ppt_w"/>
                                          </p:val>
                                        </p:tav>
                                      </p:tavLst>
                                    </p:anim>
                                    <p:anim calcmode="lin" valueType="num">
                                      <p:cBhvr>
                                        <p:cTn id="76" dur="500" fill="hold"/>
                                        <p:tgtEl>
                                          <p:spTgt spid="4">
                                            <p:txEl>
                                              <p:pRg st="3" end="3"/>
                                            </p:txEl>
                                          </p:spTgt>
                                        </p:tgtEl>
                                        <p:attrNameLst>
                                          <p:attrName>ppt_h</p:attrName>
                                        </p:attrNameLst>
                                      </p:cBhvr>
                                      <p:tavLst>
                                        <p:tav tm="0">
                                          <p:val>
                                            <p:fltVal val="0"/>
                                          </p:val>
                                        </p:tav>
                                        <p:tav tm="100000">
                                          <p:val>
                                            <p:strVal val="#ppt_h"/>
                                          </p:val>
                                        </p:tav>
                                      </p:tavLst>
                                    </p:anim>
                                    <p:animEffect transition="in" filter="fade">
                                      <p:cBhvr>
                                        <p:cTn id="77" dur="500"/>
                                        <p:tgtEl>
                                          <p:spTgt spid="4">
                                            <p:txEl>
                                              <p:pRg st="3" end="3"/>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53" presetClass="entr" presetSubtype="16" fill="hold" grpId="0" nodeType="clickEffect">
                                  <p:stCondLst>
                                    <p:cond delay="0"/>
                                  </p:stCondLst>
                                  <p:childTnLst>
                                    <p:set>
                                      <p:cBhvr>
                                        <p:cTn id="81" dur="1" fill="hold">
                                          <p:stCondLst>
                                            <p:cond delay="0"/>
                                          </p:stCondLst>
                                        </p:cTn>
                                        <p:tgtEl>
                                          <p:spTgt spid="4">
                                            <p:txEl>
                                              <p:pRg st="4" end="4"/>
                                            </p:txEl>
                                          </p:spTgt>
                                        </p:tgtEl>
                                        <p:attrNameLst>
                                          <p:attrName>style.visibility</p:attrName>
                                        </p:attrNameLst>
                                      </p:cBhvr>
                                      <p:to>
                                        <p:strVal val="visible"/>
                                      </p:to>
                                    </p:set>
                                    <p:anim calcmode="lin" valueType="num">
                                      <p:cBhvr>
                                        <p:cTn id="82" dur="500" fill="hold"/>
                                        <p:tgtEl>
                                          <p:spTgt spid="4">
                                            <p:txEl>
                                              <p:pRg st="4" end="4"/>
                                            </p:txEl>
                                          </p:spTgt>
                                        </p:tgtEl>
                                        <p:attrNameLst>
                                          <p:attrName>ppt_w</p:attrName>
                                        </p:attrNameLst>
                                      </p:cBhvr>
                                      <p:tavLst>
                                        <p:tav tm="0">
                                          <p:val>
                                            <p:fltVal val="0"/>
                                          </p:val>
                                        </p:tav>
                                        <p:tav tm="100000">
                                          <p:val>
                                            <p:strVal val="#ppt_w"/>
                                          </p:val>
                                        </p:tav>
                                      </p:tavLst>
                                    </p:anim>
                                    <p:anim calcmode="lin" valueType="num">
                                      <p:cBhvr>
                                        <p:cTn id="83" dur="500" fill="hold"/>
                                        <p:tgtEl>
                                          <p:spTgt spid="4">
                                            <p:txEl>
                                              <p:pRg st="4" end="4"/>
                                            </p:txEl>
                                          </p:spTgt>
                                        </p:tgtEl>
                                        <p:attrNameLst>
                                          <p:attrName>ppt_h</p:attrName>
                                        </p:attrNameLst>
                                      </p:cBhvr>
                                      <p:tavLst>
                                        <p:tav tm="0">
                                          <p:val>
                                            <p:fltVal val="0"/>
                                          </p:val>
                                        </p:tav>
                                        <p:tav tm="100000">
                                          <p:val>
                                            <p:strVal val="#ppt_h"/>
                                          </p:val>
                                        </p:tav>
                                      </p:tavLst>
                                    </p:anim>
                                    <p:animEffect transition="in" filter="fade">
                                      <p:cBhvr>
                                        <p:cTn id="84" dur="500"/>
                                        <p:tgtEl>
                                          <p:spTgt spid="4">
                                            <p:txEl>
                                              <p:pRg st="4" end="4"/>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6" presetClass="emph" presetSubtype="0" fill="hold" nodeType="clickEffect">
                                  <p:stCondLst>
                                    <p:cond delay="0"/>
                                  </p:stCondLst>
                                  <p:childTnLst>
                                    <p:animScale>
                                      <p:cBhvr>
                                        <p:cTn id="88" dur="2000" fill="hold"/>
                                        <p:tgtEl>
                                          <p:spTgt spid="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uiExpand="1" build="p" animBg="1"/>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solidFill>
            <a:schemeClr val="tx2">
              <a:lumMod val="40000"/>
              <a:lumOff val="60000"/>
            </a:schemeClr>
          </a:solidFill>
        </p:spPr>
        <p:style>
          <a:lnRef idx="1">
            <a:schemeClr val="accent6"/>
          </a:lnRef>
          <a:fillRef idx="2">
            <a:schemeClr val="accent6"/>
          </a:fillRef>
          <a:effectRef idx="1">
            <a:schemeClr val="accent6"/>
          </a:effectRef>
          <a:fontRef idx="minor">
            <a:schemeClr val="dk1"/>
          </a:fontRef>
        </p:style>
        <p:txBody>
          <a:bodyPr>
            <a:normAutofit fontScale="70000" lnSpcReduction="20000"/>
          </a:bodyPr>
          <a:lstStyle/>
          <a:p>
            <a:pPr algn="just"/>
            <a:r>
              <a:rPr lang="en-US" sz="3200" b="1" dirty="0" smtClean="0">
                <a:latin typeface="Times New Roman" pitchFamily="18" charset="0"/>
                <a:cs typeface="Times New Roman" pitchFamily="18" charset="0"/>
              </a:rPr>
              <a:t>Clause (ii)</a:t>
            </a:r>
          </a:p>
          <a:p>
            <a:pPr algn="just"/>
            <a:r>
              <a:rPr lang="en-US" dirty="0" smtClean="0">
                <a:latin typeface="Times New Roman" pitchFamily="18" charset="0"/>
                <a:cs typeface="Times New Roman" pitchFamily="18" charset="0"/>
              </a:rPr>
              <a:t>(</a:t>
            </a:r>
            <a:r>
              <a:rPr lang="en-US" dirty="0">
                <a:latin typeface="Times New Roman" pitchFamily="18" charset="0"/>
                <a:cs typeface="Times New Roman" pitchFamily="18" charset="0"/>
              </a:rPr>
              <a:t>a) whether physical verification of inventory has been conducted at reasonable intervals by </a:t>
            </a:r>
            <a:r>
              <a:rPr lang="en-US" dirty="0" smtClean="0">
                <a:latin typeface="Times New Roman" pitchFamily="18" charset="0"/>
                <a:cs typeface="Times New Roman" pitchFamily="18" charset="0"/>
              </a:rPr>
              <a:t>the management</a:t>
            </a:r>
            <a:r>
              <a:rPr lang="en-US" dirty="0">
                <a:latin typeface="Times New Roman" pitchFamily="18" charset="0"/>
                <a:cs typeface="Times New Roman" pitchFamily="18" charset="0"/>
              </a:rPr>
              <a:t>;</a:t>
            </a:r>
          </a:p>
          <a:p>
            <a:pPr algn="just"/>
            <a:r>
              <a:rPr lang="en-US" dirty="0">
                <a:latin typeface="Times New Roman" pitchFamily="18" charset="0"/>
                <a:cs typeface="Times New Roman" pitchFamily="18" charset="0"/>
              </a:rPr>
              <a:t>(b) </a:t>
            </a:r>
            <a:r>
              <a:rPr lang="en-US" dirty="0" smtClean="0">
                <a:latin typeface="Times New Roman" pitchFamily="18" charset="0"/>
                <a:cs typeface="Times New Roman" pitchFamily="18" charset="0"/>
              </a:rPr>
              <a:t>Are </a:t>
            </a:r>
            <a:r>
              <a:rPr lang="en-US" dirty="0">
                <a:latin typeface="Times New Roman" pitchFamily="18" charset="0"/>
                <a:cs typeface="Times New Roman" pitchFamily="18" charset="0"/>
              </a:rPr>
              <a:t>the procedures of physical verification of inventory followed by the management reasonable </a:t>
            </a:r>
            <a:r>
              <a:rPr lang="en-US" dirty="0" smtClean="0">
                <a:latin typeface="Times New Roman" pitchFamily="18" charset="0"/>
                <a:cs typeface="Times New Roman" pitchFamily="18" charset="0"/>
              </a:rPr>
              <a:t>and adequate </a:t>
            </a:r>
            <a:r>
              <a:rPr lang="en-US" dirty="0">
                <a:latin typeface="Times New Roman" pitchFamily="18" charset="0"/>
                <a:cs typeface="Times New Roman" pitchFamily="18" charset="0"/>
              </a:rPr>
              <a:t>in relation to the size of the company and the nature of its business. If not, the inadequacies </a:t>
            </a:r>
            <a:r>
              <a:rPr lang="en-US" dirty="0" smtClean="0">
                <a:latin typeface="Times New Roman" pitchFamily="18" charset="0"/>
                <a:cs typeface="Times New Roman" pitchFamily="18" charset="0"/>
              </a:rPr>
              <a:t>in such </a:t>
            </a:r>
            <a:r>
              <a:rPr lang="en-US" dirty="0">
                <a:latin typeface="Times New Roman" pitchFamily="18" charset="0"/>
                <a:cs typeface="Times New Roman" pitchFamily="18" charset="0"/>
              </a:rPr>
              <a:t>procedures should be reported;</a:t>
            </a:r>
          </a:p>
          <a:p>
            <a:pPr algn="just"/>
            <a:r>
              <a:rPr lang="en-US" dirty="0">
                <a:latin typeface="Times New Roman" pitchFamily="18" charset="0"/>
                <a:cs typeface="Times New Roman" pitchFamily="18" charset="0"/>
              </a:rPr>
              <a:t>(c) whether the company is maintaining proper records of inventory and whether any material </a:t>
            </a:r>
            <a:r>
              <a:rPr lang="en-US" dirty="0" smtClean="0">
                <a:latin typeface="Times New Roman" pitchFamily="18" charset="0"/>
                <a:cs typeface="Times New Roman" pitchFamily="18" charset="0"/>
              </a:rPr>
              <a:t>discrepancies were </a:t>
            </a:r>
            <a:r>
              <a:rPr lang="en-US" dirty="0">
                <a:latin typeface="Times New Roman" pitchFamily="18" charset="0"/>
                <a:cs typeface="Times New Roman" pitchFamily="18" charset="0"/>
              </a:rPr>
              <a:t>noticed on physical verification and if so, whether the same have been properly dealt with in the </a:t>
            </a:r>
            <a:r>
              <a:rPr lang="en-US" dirty="0" smtClean="0">
                <a:latin typeface="Times New Roman" pitchFamily="18" charset="0"/>
                <a:cs typeface="Times New Roman" pitchFamily="18" charset="0"/>
              </a:rPr>
              <a:t>books of account.</a:t>
            </a:r>
            <a:endParaRPr lang="en-US" dirty="0">
              <a:latin typeface="Times New Roman" pitchFamily="18" charset="0"/>
              <a:cs typeface="Times New Roman" pitchFamily="18" charset="0"/>
            </a:endParaRPr>
          </a:p>
          <a:p>
            <a:pPr algn="just"/>
            <a:endParaRPr lang="en-US" dirty="0">
              <a:latin typeface="Times New Roman" pitchFamily="18" charset="0"/>
              <a:cs typeface="Times New Roman" pitchFamily="18" charset="0"/>
            </a:endParaRPr>
          </a:p>
        </p:txBody>
      </p:sp>
      <p:sp>
        <p:nvSpPr>
          <p:cNvPr id="4" name="Content Placeholder 3"/>
          <p:cNvSpPr>
            <a:spLocks noGrp="1"/>
          </p:cNvSpPr>
          <p:nvPr>
            <p:ph sz="half" idx="2"/>
          </p:nvPr>
        </p:nvSpPr>
        <p:spPr>
          <a:xfrm>
            <a:off x="4800600" y="1371600"/>
            <a:ext cx="4038600" cy="2352369"/>
          </a:xfrm>
          <a:blipFill>
            <a:blip r:embed="rId2"/>
            <a:tile tx="0" ty="0" sx="100000" sy="100000" flip="none" algn="tl"/>
          </a:blipFill>
        </p:spPr>
        <p:style>
          <a:lnRef idx="1">
            <a:schemeClr val="accent6"/>
          </a:lnRef>
          <a:fillRef idx="2">
            <a:schemeClr val="accent6"/>
          </a:fillRef>
          <a:effectRef idx="1">
            <a:schemeClr val="accent6"/>
          </a:effectRef>
          <a:fontRef idx="minor">
            <a:schemeClr val="dk1"/>
          </a:fontRef>
        </p:style>
        <p:txBody>
          <a:bodyPr>
            <a:normAutofit fontScale="70000" lnSpcReduction="20000"/>
          </a:bodyPr>
          <a:lstStyle/>
          <a:p>
            <a:r>
              <a:rPr lang="en-US" sz="2800" b="1" dirty="0">
                <a:latin typeface="Times New Roman" pitchFamily="18" charset="0"/>
                <a:cs typeface="Times New Roman" pitchFamily="18" charset="0"/>
              </a:rPr>
              <a:t>Clause (ii)</a:t>
            </a:r>
          </a:p>
          <a:p>
            <a:r>
              <a:rPr lang="en-US" sz="2900" dirty="0">
                <a:latin typeface="Times New Roman" pitchFamily="18" charset="0"/>
                <a:cs typeface="Times New Roman" pitchFamily="18" charset="0"/>
              </a:rPr>
              <a:t>(a) W</a:t>
            </a:r>
            <a:r>
              <a:rPr lang="en-US" sz="2900" dirty="0" smtClean="0">
                <a:latin typeface="Times New Roman" pitchFamily="18" charset="0"/>
                <a:cs typeface="Times New Roman" pitchFamily="18" charset="0"/>
              </a:rPr>
              <a:t>hether </a:t>
            </a:r>
            <a:r>
              <a:rPr lang="en-US" sz="2900" dirty="0">
                <a:latin typeface="Times New Roman" pitchFamily="18" charset="0"/>
                <a:cs typeface="Times New Roman" pitchFamily="18" charset="0"/>
              </a:rPr>
              <a:t>physical verification of inventory has been conducted at reasonable intervals by the management </a:t>
            </a:r>
            <a:r>
              <a:rPr lang="en-US" sz="2900" dirty="0" smtClean="0">
                <a:latin typeface="Times New Roman" pitchFamily="18" charset="0"/>
                <a:cs typeface="Times New Roman" pitchFamily="18" charset="0"/>
              </a:rPr>
              <a:t>and whether </a:t>
            </a:r>
            <a:r>
              <a:rPr lang="en-US" sz="2900" dirty="0">
                <a:latin typeface="Times New Roman" pitchFamily="18" charset="0"/>
                <a:cs typeface="Times New Roman" pitchFamily="18" charset="0"/>
              </a:rPr>
              <a:t>any material discrepancies were noticed and if so, whether they have been properly dealt with in the books </a:t>
            </a:r>
            <a:r>
              <a:rPr lang="en-US" sz="2900" dirty="0" smtClean="0">
                <a:latin typeface="Times New Roman" pitchFamily="18" charset="0"/>
                <a:cs typeface="Times New Roman" pitchFamily="18" charset="0"/>
              </a:rPr>
              <a:t>of account.</a:t>
            </a:r>
            <a:endParaRPr lang="en-US" sz="2900" dirty="0">
              <a:latin typeface="Times New Roman" pitchFamily="18" charset="0"/>
              <a:cs typeface="Times New Roman" pitchFamily="18" charset="0"/>
            </a:endParaRPr>
          </a:p>
        </p:txBody>
      </p:sp>
      <p:sp>
        <p:nvSpPr>
          <p:cNvPr id="5"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b="1" cap="all" dirty="0" smtClean="0">
                <a:ln w="0"/>
                <a:solidFill>
                  <a:schemeClr val="accent5">
                    <a:lumMod val="50000"/>
                  </a:schemeClr>
                </a:solidFill>
                <a:effectLst>
                  <a:reflection blurRad="12700" stA="50000" endPos="50000" dist="5000" dir="5400000" sy="-100000" rotWithShape="0"/>
                </a:effectLst>
              </a:rPr>
              <a:t>CONTENT OF AUDIT REPORT</a:t>
            </a:r>
            <a:endParaRPr lang="en-US" b="1" cap="all" dirty="0">
              <a:ln w="0"/>
              <a:solidFill>
                <a:schemeClr val="accent5">
                  <a:lumMod val="50000"/>
                </a:schemeClr>
              </a:solidFill>
              <a:effectLst>
                <a:reflection blurRad="12700" stA="50000" endPos="50000" dist="5000" dir="5400000" sy="-100000" rotWithShape="0"/>
              </a:effectLst>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03956" y="3723969"/>
            <a:ext cx="4267200" cy="275303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2934232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iterate type="lt">
                                    <p:tmPct val="5000"/>
                                  </p:iterate>
                                  <p:childTnLst>
                                    <p:set>
                                      <p:cBhvr>
                                        <p:cTn id="11" dur="1" fill="hold">
                                          <p:stCondLst>
                                            <p:cond delay="0"/>
                                          </p:stCondLst>
                                        </p:cTn>
                                        <p:tgtEl>
                                          <p:spTgt spid="3">
                                            <p:bg/>
                                          </p:spTgt>
                                        </p:tgtEl>
                                        <p:attrNameLst>
                                          <p:attrName>style.visibility</p:attrName>
                                        </p:attrNameLst>
                                      </p:cBhvr>
                                      <p:to>
                                        <p:strVal val="visible"/>
                                      </p:to>
                                    </p:set>
                                    <p:anim calcmode="lin" valueType="num">
                                      <p:cBhvr>
                                        <p:cTn id="12" dur="1000" fill="hold"/>
                                        <p:tgtEl>
                                          <p:spTgt spid="3">
                                            <p:bg/>
                                          </p:spTgt>
                                        </p:tgtEl>
                                        <p:attrNameLst>
                                          <p:attrName>ppt_w</p:attrName>
                                        </p:attrNameLst>
                                      </p:cBhvr>
                                      <p:tavLst>
                                        <p:tav tm="0">
                                          <p:val>
                                            <p:fltVal val="0"/>
                                          </p:val>
                                        </p:tav>
                                        <p:tav tm="100000">
                                          <p:val>
                                            <p:strVal val="#ppt_w"/>
                                          </p:val>
                                        </p:tav>
                                      </p:tavLst>
                                    </p:anim>
                                    <p:anim calcmode="lin" valueType="num">
                                      <p:cBhvr>
                                        <p:cTn id="13" dur="1000" fill="hold"/>
                                        <p:tgtEl>
                                          <p:spTgt spid="3">
                                            <p:bg/>
                                          </p:spTgt>
                                        </p:tgtEl>
                                        <p:attrNameLst>
                                          <p:attrName>ppt_h</p:attrName>
                                        </p:attrNameLst>
                                      </p:cBhvr>
                                      <p:tavLst>
                                        <p:tav tm="0">
                                          <p:val>
                                            <p:fltVal val="0"/>
                                          </p:val>
                                        </p:tav>
                                        <p:tav tm="100000">
                                          <p:val>
                                            <p:strVal val="#ppt_h"/>
                                          </p:val>
                                        </p:tav>
                                      </p:tavLst>
                                    </p:anim>
                                    <p:anim calcmode="lin" valueType="num">
                                      <p:cBhvr>
                                        <p:cTn id="14" dur="1000" fill="hold"/>
                                        <p:tgtEl>
                                          <p:spTgt spid="3">
                                            <p:bg/>
                                          </p:spTgt>
                                        </p:tgtEl>
                                        <p:attrNameLst>
                                          <p:attrName>style.rotation</p:attrName>
                                        </p:attrNameLst>
                                      </p:cBhvr>
                                      <p:tavLst>
                                        <p:tav tm="0">
                                          <p:val>
                                            <p:fltVal val="90"/>
                                          </p:val>
                                        </p:tav>
                                        <p:tav tm="100000">
                                          <p:val>
                                            <p:fltVal val="0"/>
                                          </p:val>
                                        </p:tav>
                                      </p:tavLst>
                                    </p:anim>
                                    <p:animEffect transition="in" filter="fade">
                                      <p:cBhvr>
                                        <p:cTn id="15" dur="1000"/>
                                        <p:tgtEl>
                                          <p:spTgt spid="3">
                                            <p:bg/>
                                          </p:spTgt>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iterate type="lt">
                                    <p:tmPct val="5000"/>
                                  </p:iterate>
                                  <p:childTnLst>
                                    <p:set>
                                      <p:cBhvr>
                                        <p:cTn id="19" dur="1" fill="hold">
                                          <p:stCondLst>
                                            <p:cond delay="0"/>
                                          </p:stCondLst>
                                        </p:cTn>
                                        <p:tgtEl>
                                          <p:spTgt spid="3">
                                            <p:txEl>
                                              <p:pRg st="0" end="0"/>
                                            </p:txEl>
                                          </p:spTgt>
                                        </p:tgtEl>
                                        <p:attrNameLst>
                                          <p:attrName>style.visibility</p:attrName>
                                        </p:attrNameLst>
                                      </p:cBhvr>
                                      <p:to>
                                        <p:strVal val="visible"/>
                                      </p:to>
                                    </p:set>
                                    <p:anim calcmode="lin" valueType="num">
                                      <p:cBhvr>
                                        <p:cTn id="20"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1"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22"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23" dur="1000"/>
                                        <p:tgtEl>
                                          <p:spTgt spid="3">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grpId="0" nodeType="clickEffect">
                                  <p:stCondLst>
                                    <p:cond delay="0"/>
                                  </p:stCondLst>
                                  <p:iterate type="lt">
                                    <p:tmPct val="5000"/>
                                  </p:iterate>
                                  <p:childTnLst>
                                    <p:set>
                                      <p:cBhvr>
                                        <p:cTn id="27" dur="1" fill="hold">
                                          <p:stCondLst>
                                            <p:cond delay="0"/>
                                          </p:stCondLst>
                                        </p:cTn>
                                        <p:tgtEl>
                                          <p:spTgt spid="3">
                                            <p:txEl>
                                              <p:pRg st="1" end="1"/>
                                            </p:txEl>
                                          </p:spTgt>
                                        </p:tgtEl>
                                        <p:attrNameLst>
                                          <p:attrName>style.visibility</p:attrName>
                                        </p:attrNameLst>
                                      </p:cBhvr>
                                      <p:to>
                                        <p:strVal val="visible"/>
                                      </p:to>
                                    </p:set>
                                    <p:anim calcmode="lin" valueType="num">
                                      <p:cBhvr>
                                        <p:cTn id="28"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9"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30"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31" dur="1000"/>
                                        <p:tgtEl>
                                          <p:spTgt spid="3">
                                            <p:txEl>
                                              <p:pRg st="1" end="1"/>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grpId="0" nodeType="clickEffect">
                                  <p:stCondLst>
                                    <p:cond delay="0"/>
                                  </p:stCondLst>
                                  <p:iterate type="lt">
                                    <p:tmPct val="5000"/>
                                  </p:iterate>
                                  <p:childTnLst>
                                    <p:set>
                                      <p:cBhvr>
                                        <p:cTn id="35" dur="1" fill="hold">
                                          <p:stCondLst>
                                            <p:cond delay="0"/>
                                          </p:stCondLst>
                                        </p:cTn>
                                        <p:tgtEl>
                                          <p:spTgt spid="3">
                                            <p:txEl>
                                              <p:pRg st="2" end="2"/>
                                            </p:txEl>
                                          </p:spTgt>
                                        </p:tgtEl>
                                        <p:attrNameLst>
                                          <p:attrName>style.visibility</p:attrName>
                                        </p:attrNameLst>
                                      </p:cBhvr>
                                      <p:to>
                                        <p:strVal val="visible"/>
                                      </p:to>
                                    </p:set>
                                    <p:anim calcmode="lin" valueType="num">
                                      <p:cBhvr>
                                        <p:cTn id="36"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7"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8"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39" dur="1000"/>
                                        <p:tgtEl>
                                          <p:spTgt spid="3">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31" presetClass="entr" presetSubtype="0" fill="hold" grpId="0" nodeType="clickEffect">
                                  <p:stCondLst>
                                    <p:cond delay="0"/>
                                  </p:stCondLst>
                                  <p:iterate type="lt">
                                    <p:tmPct val="5000"/>
                                  </p:iterate>
                                  <p:childTnLst>
                                    <p:set>
                                      <p:cBhvr>
                                        <p:cTn id="43" dur="1" fill="hold">
                                          <p:stCondLst>
                                            <p:cond delay="0"/>
                                          </p:stCondLst>
                                        </p:cTn>
                                        <p:tgtEl>
                                          <p:spTgt spid="3">
                                            <p:txEl>
                                              <p:pRg st="3" end="3"/>
                                            </p:txEl>
                                          </p:spTgt>
                                        </p:tgtEl>
                                        <p:attrNameLst>
                                          <p:attrName>style.visibility</p:attrName>
                                        </p:attrNameLst>
                                      </p:cBhvr>
                                      <p:to>
                                        <p:strVal val="visible"/>
                                      </p:to>
                                    </p:set>
                                    <p:anim calcmode="lin" valueType="num">
                                      <p:cBhvr>
                                        <p:cTn id="44"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45"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46"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47" dur="1000"/>
                                        <p:tgtEl>
                                          <p:spTgt spid="3">
                                            <p:txEl>
                                              <p:pRg st="3" end="3"/>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1" presetClass="entr" presetSubtype="0" fill="hold" grpId="0" nodeType="clickEffect">
                                  <p:stCondLst>
                                    <p:cond delay="0"/>
                                  </p:stCondLst>
                                  <p:iterate type="lt">
                                    <p:tmPct val="5000"/>
                                  </p:iterate>
                                  <p:childTnLst>
                                    <p:set>
                                      <p:cBhvr>
                                        <p:cTn id="51" dur="1" fill="hold">
                                          <p:stCondLst>
                                            <p:cond delay="0"/>
                                          </p:stCondLst>
                                        </p:cTn>
                                        <p:tgtEl>
                                          <p:spTgt spid="4">
                                            <p:bg/>
                                          </p:spTgt>
                                        </p:tgtEl>
                                        <p:attrNameLst>
                                          <p:attrName>style.visibility</p:attrName>
                                        </p:attrNameLst>
                                      </p:cBhvr>
                                      <p:to>
                                        <p:strVal val="visible"/>
                                      </p:to>
                                    </p:set>
                                    <p:anim calcmode="lin" valueType="num">
                                      <p:cBhvr>
                                        <p:cTn id="52" dur="1000" fill="hold"/>
                                        <p:tgtEl>
                                          <p:spTgt spid="4">
                                            <p:bg/>
                                          </p:spTgt>
                                        </p:tgtEl>
                                        <p:attrNameLst>
                                          <p:attrName>ppt_w</p:attrName>
                                        </p:attrNameLst>
                                      </p:cBhvr>
                                      <p:tavLst>
                                        <p:tav tm="0">
                                          <p:val>
                                            <p:fltVal val="0"/>
                                          </p:val>
                                        </p:tav>
                                        <p:tav tm="100000">
                                          <p:val>
                                            <p:strVal val="#ppt_w"/>
                                          </p:val>
                                        </p:tav>
                                      </p:tavLst>
                                    </p:anim>
                                    <p:anim calcmode="lin" valueType="num">
                                      <p:cBhvr>
                                        <p:cTn id="53" dur="1000" fill="hold"/>
                                        <p:tgtEl>
                                          <p:spTgt spid="4">
                                            <p:bg/>
                                          </p:spTgt>
                                        </p:tgtEl>
                                        <p:attrNameLst>
                                          <p:attrName>ppt_h</p:attrName>
                                        </p:attrNameLst>
                                      </p:cBhvr>
                                      <p:tavLst>
                                        <p:tav tm="0">
                                          <p:val>
                                            <p:fltVal val="0"/>
                                          </p:val>
                                        </p:tav>
                                        <p:tav tm="100000">
                                          <p:val>
                                            <p:strVal val="#ppt_h"/>
                                          </p:val>
                                        </p:tav>
                                      </p:tavLst>
                                    </p:anim>
                                    <p:anim calcmode="lin" valueType="num">
                                      <p:cBhvr>
                                        <p:cTn id="54" dur="1000" fill="hold"/>
                                        <p:tgtEl>
                                          <p:spTgt spid="4">
                                            <p:bg/>
                                          </p:spTgt>
                                        </p:tgtEl>
                                        <p:attrNameLst>
                                          <p:attrName>style.rotation</p:attrName>
                                        </p:attrNameLst>
                                      </p:cBhvr>
                                      <p:tavLst>
                                        <p:tav tm="0">
                                          <p:val>
                                            <p:fltVal val="90"/>
                                          </p:val>
                                        </p:tav>
                                        <p:tav tm="100000">
                                          <p:val>
                                            <p:fltVal val="0"/>
                                          </p:val>
                                        </p:tav>
                                      </p:tavLst>
                                    </p:anim>
                                    <p:animEffect transition="in" filter="fade">
                                      <p:cBhvr>
                                        <p:cTn id="55" dur="1000"/>
                                        <p:tgtEl>
                                          <p:spTgt spid="4">
                                            <p:bg/>
                                          </p:spTgt>
                                        </p:tgtEl>
                                      </p:cBhvr>
                                    </p:animEffect>
                                  </p:childTnLst>
                                </p:cTn>
                              </p:par>
                            </p:childTnLst>
                          </p:cTn>
                        </p:par>
                      </p:childTnLst>
                    </p:cTn>
                  </p:par>
                  <p:par>
                    <p:cTn id="56" fill="hold">
                      <p:stCondLst>
                        <p:cond delay="indefinite"/>
                      </p:stCondLst>
                      <p:childTnLst>
                        <p:par>
                          <p:cTn id="57" fill="hold">
                            <p:stCondLst>
                              <p:cond delay="0"/>
                            </p:stCondLst>
                            <p:childTnLst>
                              <p:par>
                                <p:cTn id="58" presetID="31" presetClass="entr" presetSubtype="0" fill="hold" grpId="0" nodeType="clickEffect">
                                  <p:stCondLst>
                                    <p:cond delay="0"/>
                                  </p:stCondLst>
                                  <p:iterate type="lt">
                                    <p:tmPct val="5000"/>
                                  </p:iterate>
                                  <p:childTnLst>
                                    <p:set>
                                      <p:cBhvr>
                                        <p:cTn id="59" dur="1" fill="hold">
                                          <p:stCondLst>
                                            <p:cond delay="0"/>
                                          </p:stCondLst>
                                        </p:cTn>
                                        <p:tgtEl>
                                          <p:spTgt spid="4">
                                            <p:txEl>
                                              <p:pRg st="0" end="0"/>
                                            </p:txEl>
                                          </p:spTgt>
                                        </p:tgtEl>
                                        <p:attrNameLst>
                                          <p:attrName>style.visibility</p:attrName>
                                        </p:attrNameLst>
                                      </p:cBhvr>
                                      <p:to>
                                        <p:strVal val="visible"/>
                                      </p:to>
                                    </p:set>
                                    <p:anim calcmode="lin" valueType="num">
                                      <p:cBhvr>
                                        <p:cTn id="60"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61" dur="1000" fill="hold"/>
                                        <p:tgtEl>
                                          <p:spTgt spid="4">
                                            <p:txEl>
                                              <p:pRg st="0" end="0"/>
                                            </p:txEl>
                                          </p:spTgt>
                                        </p:tgtEl>
                                        <p:attrNameLst>
                                          <p:attrName>ppt_h</p:attrName>
                                        </p:attrNameLst>
                                      </p:cBhvr>
                                      <p:tavLst>
                                        <p:tav tm="0">
                                          <p:val>
                                            <p:fltVal val="0"/>
                                          </p:val>
                                        </p:tav>
                                        <p:tav tm="100000">
                                          <p:val>
                                            <p:strVal val="#ppt_h"/>
                                          </p:val>
                                        </p:tav>
                                      </p:tavLst>
                                    </p:anim>
                                    <p:anim calcmode="lin" valueType="num">
                                      <p:cBhvr>
                                        <p:cTn id="62" dur="1000" fill="hold"/>
                                        <p:tgtEl>
                                          <p:spTgt spid="4">
                                            <p:txEl>
                                              <p:pRg st="0" end="0"/>
                                            </p:txEl>
                                          </p:spTgt>
                                        </p:tgtEl>
                                        <p:attrNameLst>
                                          <p:attrName>style.rotation</p:attrName>
                                        </p:attrNameLst>
                                      </p:cBhvr>
                                      <p:tavLst>
                                        <p:tav tm="0">
                                          <p:val>
                                            <p:fltVal val="90"/>
                                          </p:val>
                                        </p:tav>
                                        <p:tav tm="100000">
                                          <p:val>
                                            <p:fltVal val="0"/>
                                          </p:val>
                                        </p:tav>
                                      </p:tavLst>
                                    </p:anim>
                                    <p:animEffect transition="in" filter="fade">
                                      <p:cBhvr>
                                        <p:cTn id="63" dur="1000"/>
                                        <p:tgtEl>
                                          <p:spTgt spid="4">
                                            <p:txEl>
                                              <p:pRg st="0" end="0"/>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31" presetClass="entr" presetSubtype="0" fill="hold" grpId="0" nodeType="clickEffect">
                                  <p:stCondLst>
                                    <p:cond delay="0"/>
                                  </p:stCondLst>
                                  <p:iterate type="lt">
                                    <p:tmPct val="5000"/>
                                  </p:iterate>
                                  <p:childTnLst>
                                    <p:set>
                                      <p:cBhvr>
                                        <p:cTn id="67" dur="1" fill="hold">
                                          <p:stCondLst>
                                            <p:cond delay="0"/>
                                          </p:stCondLst>
                                        </p:cTn>
                                        <p:tgtEl>
                                          <p:spTgt spid="4">
                                            <p:txEl>
                                              <p:pRg st="1" end="1"/>
                                            </p:txEl>
                                          </p:spTgt>
                                        </p:tgtEl>
                                        <p:attrNameLst>
                                          <p:attrName>style.visibility</p:attrName>
                                        </p:attrNameLst>
                                      </p:cBhvr>
                                      <p:to>
                                        <p:strVal val="visible"/>
                                      </p:to>
                                    </p:set>
                                    <p:anim calcmode="lin" valueType="num">
                                      <p:cBhvr>
                                        <p:cTn id="68" dur="1000" fill="hold"/>
                                        <p:tgtEl>
                                          <p:spTgt spid="4">
                                            <p:txEl>
                                              <p:pRg st="1" end="1"/>
                                            </p:txEl>
                                          </p:spTgt>
                                        </p:tgtEl>
                                        <p:attrNameLst>
                                          <p:attrName>ppt_w</p:attrName>
                                        </p:attrNameLst>
                                      </p:cBhvr>
                                      <p:tavLst>
                                        <p:tav tm="0">
                                          <p:val>
                                            <p:fltVal val="0"/>
                                          </p:val>
                                        </p:tav>
                                        <p:tav tm="100000">
                                          <p:val>
                                            <p:strVal val="#ppt_w"/>
                                          </p:val>
                                        </p:tav>
                                      </p:tavLst>
                                    </p:anim>
                                    <p:anim calcmode="lin" valueType="num">
                                      <p:cBhvr>
                                        <p:cTn id="69" dur="1000" fill="hold"/>
                                        <p:tgtEl>
                                          <p:spTgt spid="4">
                                            <p:txEl>
                                              <p:pRg st="1" end="1"/>
                                            </p:txEl>
                                          </p:spTgt>
                                        </p:tgtEl>
                                        <p:attrNameLst>
                                          <p:attrName>ppt_h</p:attrName>
                                        </p:attrNameLst>
                                      </p:cBhvr>
                                      <p:tavLst>
                                        <p:tav tm="0">
                                          <p:val>
                                            <p:fltVal val="0"/>
                                          </p:val>
                                        </p:tav>
                                        <p:tav tm="100000">
                                          <p:val>
                                            <p:strVal val="#ppt_h"/>
                                          </p:val>
                                        </p:tav>
                                      </p:tavLst>
                                    </p:anim>
                                    <p:anim calcmode="lin" valueType="num">
                                      <p:cBhvr>
                                        <p:cTn id="70" dur="1000" fill="hold"/>
                                        <p:tgtEl>
                                          <p:spTgt spid="4">
                                            <p:txEl>
                                              <p:pRg st="1" end="1"/>
                                            </p:txEl>
                                          </p:spTgt>
                                        </p:tgtEl>
                                        <p:attrNameLst>
                                          <p:attrName>style.rotation</p:attrName>
                                        </p:attrNameLst>
                                      </p:cBhvr>
                                      <p:tavLst>
                                        <p:tav tm="0">
                                          <p:val>
                                            <p:fltVal val="90"/>
                                          </p:val>
                                        </p:tav>
                                        <p:tav tm="100000">
                                          <p:val>
                                            <p:fltVal val="0"/>
                                          </p:val>
                                        </p:tav>
                                      </p:tavLst>
                                    </p:anim>
                                    <p:animEffect transition="in" filter="fade">
                                      <p:cBhvr>
                                        <p:cTn id="71" dur="1000"/>
                                        <p:tgtEl>
                                          <p:spTgt spid="4">
                                            <p:txEl>
                                              <p:pRg st="1" end="1"/>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nodeType="clickEffect">
                                  <p:stCondLst>
                                    <p:cond delay="0"/>
                                  </p:stCondLst>
                                  <p:childTnLst>
                                    <p:set>
                                      <p:cBhvr>
                                        <p:cTn id="75" dur="1" fill="hold">
                                          <p:stCondLst>
                                            <p:cond delay="0"/>
                                          </p:stCondLst>
                                        </p:cTn>
                                        <p:tgtEl>
                                          <p:spTgt spid="6"/>
                                        </p:tgtEl>
                                        <p:attrNameLst>
                                          <p:attrName>style.visibility</p:attrName>
                                        </p:attrNameLst>
                                      </p:cBhvr>
                                      <p:to>
                                        <p:strVal val="visible"/>
                                      </p:to>
                                    </p:set>
                                    <p:animEffect transition="in" filter="fade">
                                      <p:cBhvr>
                                        <p:cTn id="76" dur="3000"/>
                                        <p:tgtEl>
                                          <p:spTgt spid="6"/>
                                        </p:tgtEl>
                                      </p:cBhvr>
                                    </p:animEffect>
                                    <p:anim calcmode="lin" valueType="num">
                                      <p:cBhvr>
                                        <p:cTn id="77" dur="3000" fill="hold"/>
                                        <p:tgtEl>
                                          <p:spTgt spid="6"/>
                                        </p:tgtEl>
                                        <p:attrNameLst>
                                          <p:attrName>ppt_x</p:attrName>
                                        </p:attrNameLst>
                                      </p:cBhvr>
                                      <p:tavLst>
                                        <p:tav tm="0">
                                          <p:val>
                                            <p:strVal val="#ppt_x"/>
                                          </p:val>
                                        </p:tav>
                                        <p:tav tm="100000">
                                          <p:val>
                                            <p:strVal val="#ppt_x"/>
                                          </p:val>
                                        </p:tav>
                                      </p:tavLst>
                                    </p:anim>
                                    <p:anim calcmode="lin" valueType="num">
                                      <p:cBhvr>
                                        <p:cTn id="78" dur="3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uiExpand="1" build="p" animBg="1"/>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01752" y="1371600"/>
            <a:ext cx="4038600" cy="2971800"/>
          </a:xfrm>
          <a:effectLst>
            <a:innerShdw blurRad="114300">
              <a:prstClr val="black"/>
            </a:innerShdw>
          </a:effectLst>
        </p:spPr>
        <p:style>
          <a:lnRef idx="1">
            <a:schemeClr val="accent1"/>
          </a:lnRef>
          <a:fillRef idx="2">
            <a:schemeClr val="accent1"/>
          </a:fillRef>
          <a:effectRef idx="1">
            <a:schemeClr val="accent1"/>
          </a:effectRef>
          <a:fontRef idx="minor">
            <a:schemeClr val="dk1"/>
          </a:fontRef>
        </p:style>
        <p:txBody>
          <a:bodyPr>
            <a:normAutofit fontScale="77500" lnSpcReduction="20000"/>
          </a:bodyPr>
          <a:lstStyle/>
          <a:p>
            <a:r>
              <a:rPr lang="en-US" sz="2000" b="1" dirty="0" smtClean="0">
                <a:latin typeface="Times New Roman" pitchFamily="18" charset="0"/>
                <a:cs typeface="Times New Roman" pitchFamily="18" charset="0"/>
              </a:rPr>
              <a:t>Clause </a:t>
            </a:r>
            <a:r>
              <a:rPr lang="en-US" sz="2000" b="1" dirty="0">
                <a:latin typeface="Times New Roman" pitchFamily="18" charset="0"/>
                <a:cs typeface="Times New Roman" pitchFamily="18" charset="0"/>
              </a:rPr>
              <a:t>(</a:t>
            </a:r>
            <a:r>
              <a:rPr lang="en-US" sz="2000" b="1" dirty="0" smtClean="0">
                <a:latin typeface="Times New Roman" pitchFamily="18" charset="0"/>
                <a:cs typeface="Times New Roman" pitchFamily="18" charset="0"/>
              </a:rPr>
              <a:t>iii)</a:t>
            </a:r>
          </a:p>
          <a:p>
            <a:pPr algn="just"/>
            <a:r>
              <a:rPr lang="en-US" sz="2000" dirty="0">
                <a:latin typeface="Times New Roman" pitchFamily="18" charset="0"/>
                <a:cs typeface="Times New Roman" pitchFamily="18" charset="0"/>
              </a:rPr>
              <a:t>W</a:t>
            </a:r>
            <a:r>
              <a:rPr lang="en-US" sz="2000" dirty="0" smtClean="0">
                <a:latin typeface="Times New Roman" pitchFamily="18" charset="0"/>
                <a:cs typeface="Times New Roman" pitchFamily="18" charset="0"/>
              </a:rPr>
              <a:t>hether </a:t>
            </a:r>
            <a:r>
              <a:rPr lang="en-US" sz="2000" dirty="0">
                <a:latin typeface="Times New Roman" pitchFamily="18" charset="0"/>
                <a:cs typeface="Times New Roman" pitchFamily="18" charset="0"/>
              </a:rPr>
              <a:t>the company has granted any loans, secured or unsecured to companies, firms or other </a:t>
            </a:r>
            <a:r>
              <a:rPr lang="en-US" sz="2000" dirty="0" smtClean="0">
                <a:latin typeface="Times New Roman" pitchFamily="18" charset="0"/>
                <a:cs typeface="Times New Roman" pitchFamily="18" charset="0"/>
              </a:rPr>
              <a:t>parties covered </a:t>
            </a:r>
            <a:r>
              <a:rPr lang="en-US" sz="2000" dirty="0">
                <a:latin typeface="Times New Roman" pitchFamily="18" charset="0"/>
                <a:cs typeface="Times New Roman" pitchFamily="18" charset="0"/>
              </a:rPr>
              <a:t>in the register maintained under section 189 of the Companies Act. If so,</a:t>
            </a:r>
          </a:p>
          <a:p>
            <a:pPr algn="just"/>
            <a:r>
              <a:rPr lang="en-US" sz="2000" dirty="0">
                <a:latin typeface="Times New Roman" pitchFamily="18" charset="0"/>
                <a:cs typeface="Times New Roman" pitchFamily="18" charset="0"/>
              </a:rPr>
              <a:t>(a) whether receipt of the principal amount and interest are also regular; and</a:t>
            </a:r>
          </a:p>
          <a:p>
            <a:pPr algn="just"/>
            <a:r>
              <a:rPr lang="en-US" sz="2000" dirty="0">
                <a:latin typeface="Times New Roman" pitchFamily="18" charset="0"/>
                <a:cs typeface="Times New Roman" pitchFamily="18" charset="0"/>
              </a:rPr>
              <a:t>(b) if overdue amount is more than rupees one lakh, whether reasonable steps have been taken by </a:t>
            </a:r>
            <a:r>
              <a:rPr lang="en-US" sz="2000" dirty="0" smtClean="0">
                <a:latin typeface="Times New Roman" pitchFamily="18" charset="0"/>
                <a:cs typeface="Times New Roman" pitchFamily="18" charset="0"/>
              </a:rPr>
              <a:t>the company </a:t>
            </a:r>
            <a:r>
              <a:rPr lang="en-US" sz="2000" dirty="0">
                <a:latin typeface="Times New Roman" pitchFamily="18" charset="0"/>
                <a:cs typeface="Times New Roman" pitchFamily="18" charset="0"/>
              </a:rPr>
              <a:t>for recovery of the principal and </a:t>
            </a:r>
            <a:r>
              <a:rPr lang="en-US" sz="2000" dirty="0" smtClean="0">
                <a:latin typeface="Times New Roman" pitchFamily="18" charset="0"/>
                <a:cs typeface="Times New Roman" pitchFamily="18" charset="0"/>
              </a:rPr>
              <a:t>interest.</a:t>
            </a:r>
            <a:endParaRPr lang="en-US" sz="2000" dirty="0">
              <a:latin typeface="Times New Roman" pitchFamily="18" charset="0"/>
              <a:cs typeface="Times New Roman" pitchFamily="18" charset="0"/>
            </a:endParaRPr>
          </a:p>
        </p:txBody>
      </p:sp>
      <p:sp>
        <p:nvSpPr>
          <p:cNvPr id="4" name="Content Placeholder 3"/>
          <p:cNvSpPr>
            <a:spLocks noGrp="1"/>
          </p:cNvSpPr>
          <p:nvPr>
            <p:ph sz="half" idx="2"/>
          </p:nvPr>
        </p:nvSpPr>
        <p:spPr>
          <a:xfrm>
            <a:off x="4800600" y="1371600"/>
            <a:ext cx="4038600" cy="4495800"/>
          </a:xfrm>
          <a:effectLst>
            <a:innerShdw blurRad="114300">
              <a:prstClr val="black"/>
            </a:innerShdw>
          </a:effectLst>
        </p:spPr>
        <p:style>
          <a:lnRef idx="1">
            <a:schemeClr val="accent6"/>
          </a:lnRef>
          <a:fillRef idx="2">
            <a:schemeClr val="accent6"/>
          </a:fillRef>
          <a:effectRef idx="1">
            <a:schemeClr val="accent6"/>
          </a:effectRef>
          <a:fontRef idx="minor">
            <a:schemeClr val="dk1"/>
          </a:fontRef>
        </p:style>
        <p:txBody>
          <a:bodyPr>
            <a:normAutofit fontScale="77500" lnSpcReduction="20000"/>
          </a:bodyPr>
          <a:lstStyle/>
          <a:p>
            <a:r>
              <a:rPr lang="en-US" sz="1800" b="1" dirty="0">
                <a:latin typeface="Times New Roman" pitchFamily="18" charset="0"/>
                <a:cs typeface="Times New Roman" pitchFamily="18" charset="0"/>
              </a:rPr>
              <a:t>Clause (</a:t>
            </a:r>
            <a:r>
              <a:rPr lang="en-US" sz="1800" b="1" dirty="0" smtClean="0">
                <a:latin typeface="Times New Roman" pitchFamily="18" charset="0"/>
                <a:cs typeface="Times New Roman" pitchFamily="18" charset="0"/>
              </a:rPr>
              <a:t>iii)</a:t>
            </a:r>
          </a:p>
          <a:p>
            <a:pPr algn="just"/>
            <a:r>
              <a:rPr lang="en-US" sz="2000" dirty="0">
                <a:latin typeface="Times New Roman" pitchFamily="18" charset="0"/>
                <a:cs typeface="Times New Roman" pitchFamily="18" charset="0"/>
              </a:rPr>
              <a:t>whether the company has granted any loans, secured or unsecured to companies, firms, Limited Liability Partnerships or other parties covered in the register maintained under section 189 of the Companies Act, 2013. If so,</a:t>
            </a:r>
          </a:p>
          <a:p>
            <a:pPr algn="just"/>
            <a:r>
              <a:rPr lang="en-US" sz="2000" b="1" i="1" u="sng" dirty="0">
                <a:latin typeface="Times New Roman" pitchFamily="18" charset="0"/>
                <a:cs typeface="Times New Roman" pitchFamily="18" charset="0"/>
              </a:rPr>
              <a:t>(a) whether the terms and conditions of the grant of such loans </a:t>
            </a:r>
            <a:r>
              <a:rPr lang="en-US" sz="2000" b="1" i="1" u="sng" dirty="0" err="1">
                <a:latin typeface="Times New Roman" pitchFamily="18" charset="0"/>
                <a:cs typeface="Times New Roman" pitchFamily="18" charset="0"/>
              </a:rPr>
              <a:t>n</a:t>
            </a:r>
            <a:r>
              <a:rPr lang="en-US" sz="2000" b="1" i="1" u="sng" dirty="0" err="1" smtClean="0">
                <a:latin typeface="Times New Roman" pitchFamily="18" charset="0"/>
                <a:cs typeface="Times New Roman" pitchFamily="18" charset="0"/>
              </a:rPr>
              <a:t>are</a:t>
            </a:r>
            <a:r>
              <a:rPr lang="en-US" sz="2000" b="1" i="1" u="sng" dirty="0" smtClean="0">
                <a:latin typeface="Times New Roman" pitchFamily="18" charset="0"/>
                <a:cs typeface="Times New Roman" pitchFamily="18" charset="0"/>
              </a:rPr>
              <a:t> </a:t>
            </a:r>
            <a:r>
              <a:rPr lang="en-US" sz="2000" b="1" i="1" u="sng" dirty="0">
                <a:latin typeface="Times New Roman" pitchFamily="18" charset="0"/>
                <a:cs typeface="Times New Roman" pitchFamily="18" charset="0"/>
              </a:rPr>
              <a:t>not prejudicial to the company’s </a:t>
            </a:r>
            <a:r>
              <a:rPr lang="en-US" sz="2000" b="1" i="1" u="sng" dirty="0" err="1" smtClean="0">
                <a:latin typeface="Times New Roman" pitchFamily="18" charset="0"/>
                <a:cs typeface="Times New Roman" pitchFamily="18" charset="0"/>
              </a:rPr>
              <a:t>iterest</a:t>
            </a:r>
            <a:r>
              <a:rPr lang="en-US" sz="2000" b="1" i="1" u="sng" dirty="0">
                <a:latin typeface="Times New Roman" pitchFamily="18" charset="0"/>
                <a:cs typeface="Times New Roman" pitchFamily="18" charset="0"/>
              </a:rPr>
              <a:t>;</a:t>
            </a:r>
          </a:p>
          <a:p>
            <a:pPr algn="just"/>
            <a:r>
              <a:rPr lang="en-US" sz="2000" dirty="0">
                <a:latin typeface="Times New Roman" pitchFamily="18" charset="0"/>
                <a:cs typeface="Times New Roman" pitchFamily="18" charset="0"/>
              </a:rPr>
              <a:t>(b) whether the schedule of repayment of principal and payment of interest has been stipulated and whether the repayments or receipts are regular;</a:t>
            </a:r>
          </a:p>
          <a:p>
            <a:pPr algn="just"/>
            <a:r>
              <a:rPr lang="en-US" sz="2000" b="1" i="1" u="sng" dirty="0">
                <a:latin typeface="Times New Roman" pitchFamily="18" charset="0"/>
                <a:cs typeface="Times New Roman" pitchFamily="18" charset="0"/>
              </a:rPr>
              <a:t>(c) if the amount is overdue, state the total amount overdue for more than ninety days, and whether reasonable steps have been taken by the company for </a:t>
            </a:r>
            <a:r>
              <a:rPr lang="en-US" sz="3300" b="1" i="1" u="sng" dirty="0">
                <a:latin typeface="Times New Roman" pitchFamily="18" charset="0"/>
                <a:cs typeface="Times New Roman" pitchFamily="18" charset="0"/>
              </a:rPr>
              <a:t>recovery</a:t>
            </a:r>
            <a:r>
              <a:rPr lang="en-US" sz="2000" b="1" i="1" u="sng" dirty="0">
                <a:latin typeface="Times New Roman" pitchFamily="18" charset="0"/>
                <a:cs typeface="Times New Roman" pitchFamily="18" charset="0"/>
              </a:rPr>
              <a:t> of the principal and interest;</a:t>
            </a:r>
          </a:p>
        </p:txBody>
      </p:sp>
      <p:sp>
        <p:nvSpPr>
          <p:cNvPr id="5"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b="1" cap="all" dirty="0" smtClean="0">
                <a:ln w="0"/>
                <a:solidFill>
                  <a:schemeClr val="accent5">
                    <a:lumMod val="50000"/>
                  </a:schemeClr>
                </a:solidFill>
                <a:effectLst>
                  <a:reflection blurRad="12700" stA="50000" endPos="50000" dist="5000" dir="5400000" sy="-100000" rotWithShape="0"/>
                </a:effectLst>
              </a:rPr>
              <a:t>CONTENT OF AUDIT REPORT</a:t>
            </a:r>
            <a:endParaRPr lang="en-US" b="1" cap="all" dirty="0">
              <a:ln w="0"/>
              <a:solidFill>
                <a:schemeClr val="accent5">
                  <a:lumMod val="50000"/>
                </a:schemeClr>
              </a:solidFill>
              <a:effectLst>
                <a:reflection blurRad="12700" stA="50000" endPos="50000" dist="5000" dir="5400000" sy="-100000" rotWithShape="0"/>
              </a:effectLst>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29400" y="2666999"/>
            <a:ext cx="1905000" cy="381001"/>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5516" y="4419600"/>
            <a:ext cx="3195484" cy="2133600"/>
          </a:xfrm>
          <a:prstGeom prst="rect">
            <a:avLst/>
          </a:prstGeom>
        </p:spPr>
      </p:pic>
    </p:spTree>
    <p:extLst>
      <p:ext uri="{BB962C8B-B14F-4D97-AF65-F5344CB8AC3E}">
        <p14:creationId xmlns:p14="http://schemas.microsoft.com/office/powerpoint/2010/main" val="133450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heel(1)">
                                      <p:cBhvr>
                                        <p:cTn id="12" dur="2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heel(1)">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wheel(1)">
                                      <p:cBhvr>
                                        <p:cTn id="22" dur="20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wheel(1)">
                                      <p:cBhvr>
                                        <p:cTn id="27" dur="20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wheel(1)">
                                      <p:cBhvr>
                                        <p:cTn id="32" dur="20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4">
                                            <p:bg/>
                                          </p:spTgt>
                                        </p:tgtEl>
                                        <p:attrNameLst>
                                          <p:attrName>style.visibility</p:attrName>
                                        </p:attrNameLst>
                                      </p:cBhvr>
                                      <p:to>
                                        <p:strVal val="visible"/>
                                      </p:to>
                                    </p:set>
                                    <p:animEffect transition="in" filter="wheel(1)">
                                      <p:cBhvr>
                                        <p:cTn id="37" dur="2000"/>
                                        <p:tgtEl>
                                          <p:spTgt spid="4">
                                            <p:bg/>
                                          </p:spTgt>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grpId="0" nodeType="clickEffect">
                                  <p:stCondLst>
                                    <p:cond delay="0"/>
                                  </p:stCondLst>
                                  <p:childTnLst>
                                    <p:set>
                                      <p:cBhvr>
                                        <p:cTn id="41" dur="1" fill="hold">
                                          <p:stCondLst>
                                            <p:cond delay="0"/>
                                          </p:stCondLst>
                                        </p:cTn>
                                        <p:tgtEl>
                                          <p:spTgt spid="4">
                                            <p:txEl>
                                              <p:pRg st="0" end="0"/>
                                            </p:txEl>
                                          </p:spTgt>
                                        </p:tgtEl>
                                        <p:attrNameLst>
                                          <p:attrName>style.visibility</p:attrName>
                                        </p:attrNameLst>
                                      </p:cBhvr>
                                      <p:to>
                                        <p:strVal val="visible"/>
                                      </p:to>
                                    </p:set>
                                    <p:animEffect transition="in" filter="wheel(1)">
                                      <p:cBhvr>
                                        <p:cTn id="42" dur="2000"/>
                                        <p:tgtEl>
                                          <p:spTgt spid="4">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1" fill="hold" grpId="0" nodeType="clickEffect">
                                  <p:stCondLst>
                                    <p:cond delay="0"/>
                                  </p:stCondLst>
                                  <p:childTnLst>
                                    <p:set>
                                      <p:cBhvr>
                                        <p:cTn id="46" dur="1" fill="hold">
                                          <p:stCondLst>
                                            <p:cond delay="0"/>
                                          </p:stCondLst>
                                        </p:cTn>
                                        <p:tgtEl>
                                          <p:spTgt spid="4">
                                            <p:txEl>
                                              <p:pRg st="1" end="1"/>
                                            </p:txEl>
                                          </p:spTgt>
                                        </p:tgtEl>
                                        <p:attrNameLst>
                                          <p:attrName>style.visibility</p:attrName>
                                        </p:attrNameLst>
                                      </p:cBhvr>
                                      <p:to>
                                        <p:strVal val="visible"/>
                                      </p:to>
                                    </p:set>
                                    <p:animEffect transition="in" filter="wheel(1)">
                                      <p:cBhvr>
                                        <p:cTn id="47" dur="2000"/>
                                        <p:tgtEl>
                                          <p:spTgt spid="4">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1" presetClass="entr" presetSubtype="1" fill="hold" grpId="0" nodeType="clickEffect">
                                  <p:stCondLst>
                                    <p:cond delay="0"/>
                                  </p:stCondLst>
                                  <p:childTnLst>
                                    <p:set>
                                      <p:cBhvr>
                                        <p:cTn id="51" dur="1" fill="hold">
                                          <p:stCondLst>
                                            <p:cond delay="0"/>
                                          </p:stCondLst>
                                        </p:cTn>
                                        <p:tgtEl>
                                          <p:spTgt spid="4">
                                            <p:txEl>
                                              <p:pRg st="2" end="2"/>
                                            </p:txEl>
                                          </p:spTgt>
                                        </p:tgtEl>
                                        <p:attrNameLst>
                                          <p:attrName>style.visibility</p:attrName>
                                        </p:attrNameLst>
                                      </p:cBhvr>
                                      <p:to>
                                        <p:strVal val="visible"/>
                                      </p:to>
                                    </p:set>
                                    <p:animEffect transition="in" filter="wheel(1)">
                                      <p:cBhvr>
                                        <p:cTn id="52" dur="2000"/>
                                        <p:tgtEl>
                                          <p:spTgt spid="4">
                                            <p:txEl>
                                              <p:pRg st="2" end="2"/>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1" presetClass="entr" presetSubtype="1" fill="hold" grpId="0" nodeType="clickEffect">
                                  <p:stCondLst>
                                    <p:cond delay="0"/>
                                  </p:stCondLst>
                                  <p:childTnLst>
                                    <p:set>
                                      <p:cBhvr>
                                        <p:cTn id="56" dur="1" fill="hold">
                                          <p:stCondLst>
                                            <p:cond delay="0"/>
                                          </p:stCondLst>
                                        </p:cTn>
                                        <p:tgtEl>
                                          <p:spTgt spid="4">
                                            <p:txEl>
                                              <p:pRg st="3" end="3"/>
                                            </p:txEl>
                                          </p:spTgt>
                                        </p:tgtEl>
                                        <p:attrNameLst>
                                          <p:attrName>style.visibility</p:attrName>
                                        </p:attrNameLst>
                                      </p:cBhvr>
                                      <p:to>
                                        <p:strVal val="visible"/>
                                      </p:to>
                                    </p:set>
                                    <p:animEffect transition="in" filter="wheel(1)">
                                      <p:cBhvr>
                                        <p:cTn id="57" dur="2000"/>
                                        <p:tgtEl>
                                          <p:spTgt spid="4">
                                            <p:txEl>
                                              <p:pRg st="3" end="3"/>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1" presetClass="entr" presetSubtype="1" fill="hold" grpId="0" nodeType="clickEffect">
                                  <p:stCondLst>
                                    <p:cond delay="0"/>
                                  </p:stCondLst>
                                  <p:childTnLst>
                                    <p:set>
                                      <p:cBhvr>
                                        <p:cTn id="61" dur="1" fill="hold">
                                          <p:stCondLst>
                                            <p:cond delay="0"/>
                                          </p:stCondLst>
                                        </p:cTn>
                                        <p:tgtEl>
                                          <p:spTgt spid="4">
                                            <p:txEl>
                                              <p:pRg st="4" end="4"/>
                                            </p:txEl>
                                          </p:spTgt>
                                        </p:tgtEl>
                                        <p:attrNameLst>
                                          <p:attrName>style.visibility</p:attrName>
                                        </p:attrNameLst>
                                      </p:cBhvr>
                                      <p:to>
                                        <p:strVal val="visible"/>
                                      </p:to>
                                    </p:set>
                                    <p:animEffect transition="in" filter="wheel(1)">
                                      <p:cBhvr>
                                        <p:cTn id="62" dur="2000"/>
                                        <p:tgtEl>
                                          <p:spTgt spid="4">
                                            <p:txEl>
                                              <p:pRg st="4" end="4"/>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nodeType="clickEffect">
                                  <p:stCondLst>
                                    <p:cond delay="0"/>
                                  </p:stCondLst>
                                  <p:childTnLst>
                                    <p:set>
                                      <p:cBhvr>
                                        <p:cTn id="66" dur="1" fill="hold">
                                          <p:stCondLst>
                                            <p:cond delay="0"/>
                                          </p:stCondLst>
                                        </p:cTn>
                                        <p:tgtEl>
                                          <p:spTgt spid="6"/>
                                        </p:tgtEl>
                                        <p:attrNameLst>
                                          <p:attrName>style.visibility</p:attrName>
                                        </p:attrNameLst>
                                      </p:cBhvr>
                                      <p:to>
                                        <p:strVal val="visible"/>
                                      </p:to>
                                    </p:set>
                                    <p:animEffect transition="in" filter="fade">
                                      <p:cBhvr>
                                        <p:cTn id="67" dur="1000"/>
                                        <p:tgtEl>
                                          <p:spTgt spid="6"/>
                                        </p:tgtEl>
                                      </p:cBhvr>
                                    </p:animEffect>
                                    <p:anim calcmode="lin" valueType="num">
                                      <p:cBhvr>
                                        <p:cTn id="68" dur="1000" fill="hold"/>
                                        <p:tgtEl>
                                          <p:spTgt spid="6"/>
                                        </p:tgtEl>
                                        <p:attrNameLst>
                                          <p:attrName>ppt_x</p:attrName>
                                        </p:attrNameLst>
                                      </p:cBhvr>
                                      <p:tavLst>
                                        <p:tav tm="0">
                                          <p:val>
                                            <p:strVal val="#ppt_x"/>
                                          </p:val>
                                        </p:tav>
                                        <p:tav tm="100000">
                                          <p:val>
                                            <p:strVal val="#ppt_x"/>
                                          </p:val>
                                        </p:tav>
                                      </p:tavLst>
                                    </p:anim>
                                    <p:anim calcmode="lin" valueType="num">
                                      <p:cBhvr>
                                        <p:cTn id="6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6" presetClass="entr" presetSubtype="0" fill="hold" nodeType="clickEffect">
                                  <p:stCondLst>
                                    <p:cond delay="0"/>
                                  </p:stCondLst>
                                  <p:childTnLst>
                                    <p:set>
                                      <p:cBhvr>
                                        <p:cTn id="73" dur="1" fill="hold">
                                          <p:stCondLst>
                                            <p:cond delay="0"/>
                                          </p:stCondLst>
                                        </p:cTn>
                                        <p:tgtEl>
                                          <p:spTgt spid="7"/>
                                        </p:tgtEl>
                                        <p:attrNameLst>
                                          <p:attrName>style.visibility</p:attrName>
                                        </p:attrNameLst>
                                      </p:cBhvr>
                                      <p:to>
                                        <p:strVal val="visible"/>
                                      </p:to>
                                    </p:set>
                                    <p:animEffect transition="in" filter="wipe(down)">
                                      <p:cBhvr>
                                        <p:cTn id="74" dur="580">
                                          <p:stCondLst>
                                            <p:cond delay="0"/>
                                          </p:stCondLst>
                                        </p:cTn>
                                        <p:tgtEl>
                                          <p:spTgt spid="7"/>
                                        </p:tgtEl>
                                      </p:cBhvr>
                                    </p:animEffect>
                                    <p:anim calcmode="lin" valueType="num">
                                      <p:cBhvr>
                                        <p:cTn id="75"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76"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77"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78"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79"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80" dur="26">
                                          <p:stCondLst>
                                            <p:cond delay="650"/>
                                          </p:stCondLst>
                                        </p:cTn>
                                        <p:tgtEl>
                                          <p:spTgt spid="7"/>
                                        </p:tgtEl>
                                      </p:cBhvr>
                                      <p:to x="100000" y="60000"/>
                                    </p:animScale>
                                    <p:animScale>
                                      <p:cBhvr>
                                        <p:cTn id="81" dur="166" decel="50000">
                                          <p:stCondLst>
                                            <p:cond delay="676"/>
                                          </p:stCondLst>
                                        </p:cTn>
                                        <p:tgtEl>
                                          <p:spTgt spid="7"/>
                                        </p:tgtEl>
                                      </p:cBhvr>
                                      <p:to x="100000" y="100000"/>
                                    </p:animScale>
                                    <p:animScale>
                                      <p:cBhvr>
                                        <p:cTn id="82" dur="26">
                                          <p:stCondLst>
                                            <p:cond delay="1312"/>
                                          </p:stCondLst>
                                        </p:cTn>
                                        <p:tgtEl>
                                          <p:spTgt spid="7"/>
                                        </p:tgtEl>
                                      </p:cBhvr>
                                      <p:to x="100000" y="80000"/>
                                    </p:animScale>
                                    <p:animScale>
                                      <p:cBhvr>
                                        <p:cTn id="83" dur="166" decel="50000">
                                          <p:stCondLst>
                                            <p:cond delay="1338"/>
                                          </p:stCondLst>
                                        </p:cTn>
                                        <p:tgtEl>
                                          <p:spTgt spid="7"/>
                                        </p:tgtEl>
                                      </p:cBhvr>
                                      <p:to x="100000" y="100000"/>
                                    </p:animScale>
                                    <p:animScale>
                                      <p:cBhvr>
                                        <p:cTn id="84" dur="26">
                                          <p:stCondLst>
                                            <p:cond delay="1642"/>
                                          </p:stCondLst>
                                        </p:cTn>
                                        <p:tgtEl>
                                          <p:spTgt spid="7"/>
                                        </p:tgtEl>
                                      </p:cBhvr>
                                      <p:to x="100000" y="90000"/>
                                    </p:animScale>
                                    <p:animScale>
                                      <p:cBhvr>
                                        <p:cTn id="85" dur="166" decel="50000">
                                          <p:stCondLst>
                                            <p:cond delay="1668"/>
                                          </p:stCondLst>
                                        </p:cTn>
                                        <p:tgtEl>
                                          <p:spTgt spid="7"/>
                                        </p:tgtEl>
                                      </p:cBhvr>
                                      <p:to x="100000" y="100000"/>
                                    </p:animScale>
                                    <p:animScale>
                                      <p:cBhvr>
                                        <p:cTn id="86" dur="26">
                                          <p:stCondLst>
                                            <p:cond delay="1808"/>
                                          </p:stCondLst>
                                        </p:cTn>
                                        <p:tgtEl>
                                          <p:spTgt spid="7"/>
                                        </p:tgtEl>
                                      </p:cBhvr>
                                      <p:to x="100000" y="95000"/>
                                    </p:animScale>
                                    <p:animScale>
                                      <p:cBhvr>
                                        <p:cTn id="87"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uiExpand="1" build="p" animBg="1"/>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effectLst>
            <a:innerShdw blurRad="114300">
              <a:prstClr val="black"/>
            </a:innerShdw>
          </a:effectLst>
        </p:spPr>
        <p:style>
          <a:lnRef idx="1">
            <a:schemeClr val="accent2"/>
          </a:lnRef>
          <a:fillRef idx="2">
            <a:schemeClr val="accent2"/>
          </a:fillRef>
          <a:effectRef idx="1">
            <a:schemeClr val="accent2"/>
          </a:effectRef>
          <a:fontRef idx="minor">
            <a:schemeClr val="dk1"/>
          </a:fontRef>
        </p:style>
        <p:txBody>
          <a:bodyPr>
            <a:normAutofit/>
          </a:bodyPr>
          <a:lstStyle/>
          <a:p>
            <a:pPr algn="just"/>
            <a:r>
              <a:rPr lang="en-US" sz="2300" u="sng" dirty="0" smtClean="0">
                <a:latin typeface="Times New Roman" pitchFamily="18" charset="0"/>
                <a:cs typeface="Times New Roman" pitchFamily="18" charset="0"/>
              </a:rPr>
              <a:t>Clause (iv) :-</a:t>
            </a:r>
          </a:p>
          <a:p>
            <a:pPr algn="just"/>
            <a:r>
              <a:rPr lang="en-US" dirty="0" smtClean="0"/>
              <a:t> </a:t>
            </a:r>
            <a:r>
              <a:rPr lang="en-US" sz="2000" strike="sngStrike" dirty="0">
                <a:latin typeface="Times New Roman" pitchFamily="18" charset="0"/>
                <a:cs typeface="Times New Roman" pitchFamily="18" charset="0"/>
              </a:rPr>
              <a:t>I</a:t>
            </a:r>
            <a:r>
              <a:rPr lang="en-US" sz="2000" strike="sngStrike" dirty="0" smtClean="0">
                <a:latin typeface="Times New Roman" pitchFamily="18" charset="0"/>
                <a:cs typeface="Times New Roman" pitchFamily="18" charset="0"/>
              </a:rPr>
              <a:t>s </a:t>
            </a:r>
            <a:r>
              <a:rPr lang="en-US" sz="2000" strike="sngStrike" dirty="0">
                <a:latin typeface="Times New Roman" pitchFamily="18" charset="0"/>
                <a:cs typeface="Times New Roman" pitchFamily="18" charset="0"/>
              </a:rPr>
              <a:t>there an adequate internal control system commensurate with the size of the company and the </a:t>
            </a:r>
            <a:r>
              <a:rPr lang="en-US" sz="2000" strike="sngStrike" dirty="0" smtClean="0">
                <a:latin typeface="Times New Roman" pitchFamily="18" charset="0"/>
                <a:cs typeface="Times New Roman" pitchFamily="18" charset="0"/>
              </a:rPr>
              <a:t>nature of </a:t>
            </a:r>
            <a:r>
              <a:rPr lang="en-US" sz="2000" strike="sngStrike" dirty="0">
                <a:latin typeface="Times New Roman" pitchFamily="18" charset="0"/>
                <a:cs typeface="Times New Roman" pitchFamily="18" charset="0"/>
              </a:rPr>
              <a:t>its business, for the purchase of inventory and fixed assets and for the sale of goods and services. </a:t>
            </a:r>
            <a:endParaRPr lang="en-US" sz="2000" strike="sngStrike" dirty="0" smtClean="0">
              <a:latin typeface="Times New Roman" pitchFamily="18" charset="0"/>
              <a:cs typeface="Times New Roman" pitchFamily="18" charset="0"/>
            </a:endParaRPr>
          </a:p>
          <a:p>
            <a:pPr algn="just"/>
            <a:r>
              <a:rPr lang="en-US" sz="2000" strike="sngStrike" dirty="0" smtClean="0">
                <a:latin typeface="Times New Roman" pitchFamily="18" charset="0"/>
                <a:cs typeface="Times New Roman" pitchFamily="18" charset="0"/>
              </a:rPr>
              <a:t>Whether there </a:t>
            </a:r>
            <a:r>
              <a:rPr lang="en-US" sz="2000" strike="sngStrike" dirty="0">
                <a:latin typeface="Times New Roman" pitchFamily="18" charset="0"/>
                <a:cs typeface="Times New Roman" pitchFamily="18" charset="0"/>
              </a:rPr>
              <a:t>is a continuing failure to correct major weaknesses in internal control system</a:t>
            </a:r>
            <a:r>
              <a:rPr lang="en-US" strike="sngStrike" dirty="0"/>
              <a:t>.</a:t>
            </a:r>
          </a:p>
        </p:txBody>
      </p:sp>
      <p:sp>
        <p:nvSpPr>
          <p:cNvPr id="4" name="Content Placeholder 3"/>
          <p:cNvSpPr>
            <a:spLocks noGrp="1"/>
          </p:cNvSpPr>
          <p:nvPr>
            <p:ph sz="half" idx="2"/>
          </p:nvPr>
        </p:nvSpPr>
        <p:spPr>
          <a:effectLst>
            <a:innerShdw blurRad="114300">
              <a:prstClr val="black"/>
            </a:innerShdw>
          </a:effectLst>
        </p:spPr>
        <p:style>
          <a:lnRef idx="1">
            <a:schemeClr val="dk1"/>
          </a:lnRef>
          <a:fillRef idx="2">
            <a:schemeClr val="dk1"/>
          </a:fillRef>
          <a:effectRef idx="1">
            <a:schemeClr val="dk1"/>
          </a:effectRef>
          <a:fontRef idx="minor">
            <a:schemeClr val="dk1"/>
          </a:fontRef>
        </p:style>
        <p:txBody>
          <a:bodyPr>
            <a:normAutofit/>
          </a:bodyPr>
          <a:lstStyle/>
          <a:p>
            <a:pPr algn="just"/>
            <a:r>
              <a:rPr lang="en-US" sz="2300" u="sng" dirty="0">
                <a:latin typeface="Times New Roman" pitchFamily="18" charset="0"/>
                <a:cs typeface="Times New Roman" pitchFamily="18" charset="0"/>
              </a:rPr>
              <a:t>Clause (iv) :-</a:t>
            </a:r>
          </a:p>
          <a:p>
            <a:pPr algn="just"/>
            <a:r>
              <a:rPr lang="en-US" sz="2000" dirty="0">
                <a:latin typeface="Times New Roman" pitchFamily="18" charset="0"/>
                <a:cs typeface="Times New Roman" pitchFamily="18" charset="0"/>
              </a:rPr>
              <a:t>I</a:t>
            </a:r>
            <a:r>
              <a:rPr lang="en-US" sz="2000" dirty="0" smtClean="0">
                <a:latin typeface="Times New Roman" pitchFamily="18" charset="0"/>
                <a:cs typeface="Times New Roman" pitchFamily="18" charset="0"/>
              </a:rPr>
              <a:t>n </a:t>
            </a:r>
            <a:r>
              <a:rPr lang="en-US" sz="2000" dirty="0">
                <a:latin typeface="Times New Roman" pitchFamily="18" charset="0"/>
                <a:cs typeface="Times New Roman" pitchFamily="18" charset="0"/>
              </a:rPr>
              <a:t>respect of loans, investments, guarantees, and security whether provisions of section 185 and 186 of </a:t>
            </a:r>
            <a:r>
              <a:rPr lang="en-US" sz="2000" dirty="0" smtClean="0">
                <a:latin typeface="Times New Roman" pitchFamily="18" charset="0"/>
                <a:cs typeface="Times New Roman" pitchFamily="18" charset="0"/>
              </a:rPr>
              <a:t>the Companies </a:t>
            </a:r>
            <a:r>
              <a:rPr lang="en-US" sz="2000" dirty="0">
                <a:latin typeface="Times New Roman" pitchFamily="18" charset="0"/>
                <a:cs typeface="Times New Roman" pitchFamily="18" charset="0"/>
              </a:rPr>
              <a:t>Act, 2013 have been complied with. If not, provide the details thereof.</a:t>
            </a:r>
          </a:p>
          <a:p>
            <a:pPr algn="just"/>
            <a:endParaRPr lang="en-US" dirty="0"/>
          </a:p>
        </p:txBody>
      </p:sp>
      <p:sp>
        <p:nvSpPr>
          <p:cNvPr id="5"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b="1" cap="all" dirty="0" smtClean="0">
                <a:ln w="0"/>
                <a:solidFill>
                  <a:schemeClr val="accent5">
                    <a:lumMod val="50000"/>
                  </a:schemeClr>
                </a:solidFill>
                <a:effectLst>
                  <a:reflection blurRad="12700" stA="50000" endPos="50000" dist="5000" dir="5400000" sy="-100000" rotWithShape="0"/>
                </a:effectLst>
              </a:rPr>
              <a:t>CONTENT OF AUDIT REPORT</a:t>
            </a:r>
            <a:endParaRPr lang="en-US" b="1" cap="all" dirty="0">
              <a:ln w="0"/>
              <a:solidFill>
                <a:schemeClr val="accent5">
                  <a:lumMod val="50000"/>
                </a:schemeClr>
              </a:solidFill>
              <a:effectLst>
                <a:reflection blurRad="12700" stA="50000" endPos="50000" dist="5000" dir="5400000" sy="-100000" rotWithShape="0"/>
              </a:effectLst>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83727" y="3733800"/>
            <a:ext cx="3715966" cy="2286000"/>
          </a:xfrm>
          <a:prstGeom prst="rect">
            <a:avLst/>
          </a:prstGeom>
        </p:spPr>
      </p:pic>
    </p:spTree>
    <p:extLst>
      <p:ext uri="{BB962C8B-B14F-4D97-AF65-F5344CB8AC3E}">
        <p14:creationId xmlns:p14="http://schemas.microsoft.com/office/powerpoint/2010/main" val="1545833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additive="base">
                                        <p:cTn id="12"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3"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 calcmode="lin" valueType="num">
                                      <p:cBhvr additive="base">
                                        <p:cTn id="2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 calcmode="lin" valueType="num">
                                      <p:cBhvr additive="base">
                                        <p:cTn id="3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4">
                                            <p:bg/>
                                          </p:spTgt>
                                        </p:tgtEl>
                                        <p:attrNameLst>
                                          <p:attrName>style.visibility</p:attrName>
                                        </p:attrNameLst>
                                      </p:cBhvr>
                                      <p:to>
                                        <p:strVal val="visible"/>
                                      </p:to>
                                    </p:set>
                                    <p:anim calcmode="lin" valueType="num">
                                      <p:cBhvr additive="base">
                                        <p:cTn id="36" dur="500" fill="hold"/>
                                        <p:tgtEl>
                                          <p:spTgt spid="4">
                                            <p:bg/>
                                          </p:spTgt>
                                        </p:tgtEl>
                                        <p:attrNameLst>
                                          <p:attrName>ppt_x</p:attrName>
                                        </p:attrNameLst>
                                      </p:cBhvr>
                                      <p:tavLst>
                                        <p:tav tm="0">
                                          <p:val>
                                            <p:strVal val="#ppt_x"/>
                                          </p:val>
                                        </p:tav>
                                        <p:tav tm="100000">
                                          <p:val>
                                            <p:strVal val="#ppt_x"/>
                                          </p:val>
                                        </p:tav>
                                      </p:tavLst>
                                    </p:anim>
                                    <p:anim calcmode="lin" valueType="num">
                                      <p:cBhvr additive="base">
                                        <p:cTn id="37" dur="500" fill="hold"/>
                                        <p:tgtEl>
                                          <p:spTgt spid="4">
                                            <p:bg/>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4">
                                            <p:txEl>
                                              <p:pRg st="0" end="0"/>
                                            </p:txEl>
                                          </p:spTgt>
                                        </p:tgtEl>
                                        <p:attrNameLst>
                                          <p:attrName>style.visibility</p:attrName>
                                        </p:attrNameLst>
                                      </p:cBhvr>
                                      <p:to>
                                        <p:strVal val="visible"/>
                                      </p:to>
                                    </p:set>
                                    <p:anim calcmode="lin" valueType="num">
                                      <p:cBhvr additive="base">
                                        <p:cTn id="42"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4">
                                            <p:txEl>
                                              <p:pRg st="1" end="1"/>
                                            </p:txEl>
                                          </p:spTgt>
                                        </p:tgtEl>
                                        <p:attrNameLst>
                                          <p:attrName>style.visibility</p:attrName>
                                        </p:attrNameLst>
                                      </p:cBhvr>
                                      <p:to>
                                        <p:strVal val="visible"/>
                                      </p:to>
                                    </p:set>
                                    <p:anim calcmode="lin" valueType="num">
                                      <p:cBhvr additive="base">
                                        <p:cTn id="48"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6"/>
                                        </p:tgtEl>
                                        <p:attrNameLst>
                                          <p:attrName>style.visibility</p:attrName>
                                        </p:attrNameLst>
                                      </p:cBhvr>
                                      <p:to>
                                        <p:strVal val="visible"/>
                                      </p:to>
                                    </p:set>
                                    <p:animEffect transition="in" filter="fade">
                                      <p:cBhvr>
                                        <p:cTn id="54" dur="1000"/>
                                        <p:tgtEl>
                                          <p:spTgt spid="6"/>
                                        </p:tgtEl>
                                      </p:cBhvr>
                                    </p:animEffect>
                                    <p:anim calcmode="lin" valueType="num">
                                      <p:cBhvr>
                                        <p:cTn id="55" dur="1000" fill="hold"/>
                                        <p:tgtEl>
                                          <p:spTgt spid="6"/>
                                        </p:tgtEl>
                                        <p:attrNameLst>
                                          <p:attrName>ppt_x</p:attrName>
                                        </p:attrNameLst>
                                      </p:cBhvr>
                                      <p:tavLst>
                                        <p:tav tm="0">
                                          <p:val>
                                            <p:strVal val="#ppt_x"/>
                                          </p:val>
                                        </p:tav>
                                        <p:tav tm="100000">
                                          <p:val>
                                            <p:strVal val="#ppt_x"/>
                                          </p:val>
                                        </p:tav>
                                      </p:tavLst>
                                    </p:anim>
                                    <p:anim calcmode="lin" valueType="num">
                                      <p:cBhvr>
                                        <p:cTn id="5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p" animBg="1"/>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01752" y="1371600"/>
            <a:ext cx="4038600" cy="4953000"/>
          </a:xfrm>
          <a:effectLst>
            <a:innerShdw blurRad="114300">
              <a:prstClr val="black"/>
            </a:innerShdw>
          </a:effectLst>
        </p:spPr>
        <p:style>
          <a:lnRef idx="0">
            <a:schemeClr val="accent5"/>
          </a:lnRef>
          <a:fillRef idx="3">
            <a:schemeClr val="accent5"/>
          </a:fillRef>
          <a:effectRef idx="3">
            <a:schemeClr val="accent5"/>
          </a:effectRef>
          <a:fontRef idx="minor">
            <a:schemeClr val="lt1"/>
          </a:fontRef>
        </p:style>
        <p:txBody>
          <a:bodyPr>
            <a:normAutofit fontScale="25000" lnSpcReduction="20000"/>
          </a:bodyPr>
          <a:lstStyle/>
          <a:p>
            <a:pPr algn="just"/>
            <a:r>
              <a:rPr lang="en-US" sz="8000" u="sng" dirty="0" smtClean="0"/>
              <a:t>Clause (v) :-</a:t>
            </a:r>
          </a:p>
          <a:p>
            <a:pPr algn="just"/>
            <a:r>
              <a:rPr lang="en-US" sz="7600" dirty="0" smtClean="0">
                <a:latin typeface="Times New Roman" pitchFamily="18" charset="0"/>
                <a:cs typeface="Times New Roman" pitchFamily="18" charset="0"/>
              </a:rPr>
              <a:t> </a:t>
            </a:r>
            <a:r>
              <a:rPr lang="en-US" sz="7600" dirty="0">
                <a:latin typeface="Times New Roman" pitchFamily="18" charset="0"/>
                <a:cs typeface="Times New Roman" pitchFamily="18" charset="0"/>
              </a:rPr>
              <a:t>I</a:t>
            </a:r>
            <a:r>
              <a:rPr lang="en-US" sz="7600" dirty="0" smtClean="0">
                <a:latin typeface="Times New Roman" pitchFamily="18" charset="0"/>
                <a:cs typeface="Times New Roman" pitchFamily="18" charset="0"/>
              </a:rPr>
              <a:t>n </a:t>
            </a:r>
            <a:r>
              <a:rPr lang="en-US" sz="7600" dirty="0">
                <a:latin typeface="Times New Roman" pitchFamily="18" charset="0"/>
                <a:cs typeface="Times New Roman" pitchFamily="18" charset="0"/>
              </a:rPr>
              <a:t>case the company has accepted deposits, whether the directives issued by the Reserve Bank </a:t>
            </a:r>
            <a:r>
              <a:rPr lang="en-US" sz="7600" dirty="0" smtClean="0">
                <a:latin typeface="Times New Roman" pitchFamily="18" charset="0"/>
                <a:cs typeface="Times New Roman" pitchFamily="18" charset="0"/>
              </a:rPr>
              <a:t>of India </a:t>
            </a:r>
            <a:r>
              <a:rPr lang="en-US" sz="7600" dirty="0">
                <a:latin typeface="Times New Roman" pitchFamily="18" charset="0"/>
                <a:cs typeface="Times New Roman" pitchFamily="18" charset="0"/>
              </a:rPr>
              <a:t>and the provisions of sections 73 to 76 or any other relevant provisions of the Companies Act </a:t>
            </a:r>
            <a:r>
              <a:rPr lang="en-US" sz="7600" dirty="0" smtClean="0">
                <a:latin typeface="Times New Roman" pitchFamily="18" charset="0"/>
                <a:cs typeface="Times New Roman" pitchFamily="18" charset="0"/>
              </a:rPr>
              <a:t>and the </a:t>
            </a:r>
            <a:r>
              <a:rPr lang="en-US" sz="7600" dirty="0">
                <a:latin typeface="Times New Roman" pitchFamily="18" charset="0"/>
                <a:cs typeface="Times New Roman" pitchFamily="18" charset="0"/>
              </a:rPr>
              <a:t>rules framed thereunder, where applicable, have been complied with? If not, the nature </a:t>
            </a:r>
            <a:r>
              <a:rPr lang="en-US" sz="7600" dirty="0" smtClean="0">
                <a:latin typeface="Times New Roman" pitchFamily="18" charset="0"/>
                <a:cs typeface="Times New Roman" pitchFamily="18" charset="0"/>
              </a:rPr>
              <a:t>of contraventions </a:t>
            </a:r>
            <a:r>
              <a:rPr lang="en-US" sz="7600" dirty="0">
                <a:latin typeface="Times New Roman" pitchFamily="18" charset="0"/>
                <a:cs typeface="Times New Roman" pitchFamily="18" charset="0"/>
              </a:rPr>
              <a:t>should be stated; If an order has been passed by Company Law Board or National Company Law Tribunal or Reserve Bank of India or any court or any other tribunal, whether the same </a:t>
            </a:r>
            <a:r>
              <a:rPr lang="en-US" sz="7600" dirty="0" smtClean="0">
                <a:latin typeface="Times New Roman" pitchFamily="18" charset="0"/>
                <a:cs typeface="Times New Roman" pitchFamily="18" charset="0"/>
              </a:rPr>
              <a:t>has been </a:t>
            </a:r>
            <a:r>
              <a:rPr lang="en-US" sz="7600" dirty="0">
                <a:latin typeface="Times New Roman" pitchFamily="18" charset="0"/>
                <a:cs typeface="Times New Roman" pitchFamily="18" charset="0"/>
              </a:rPr>
              <a:t>complied with or not?</a:t>
            </a:r>
          </a:p>
          <a:p>
            <a:pPr algn="just"/>
            <a:endParaRPr lang="en-US" dirty="0"/>
          </a:p>
        </p:txBody>
      </p:sp>
      <p:sp>
        <p:nvSpPr>
          <p:cNvPr id="5"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b="1" cap="all" dirty="0" smtClean="0">
                <a:ln w="0"/>
                <a:solidFill>
                  <a:schemeClr val="accent5">
                    <a:lumMod val="50000"/>
                  </a:schemeClr>
                </a:solidFill>
                <a:effectLst>
                  <a:reflection blurRad="12700" stA="50000" endPos="50000" dist="5000" dir="5400000" sy="-100000" rotWithShape="0"/>
                </a:effectLst>
              </a:rPr>
              <a:t>CONTENT OF AUDIT REPORT</a:t>
            </a:r>
            <a:endParaRPr lang="en-US" b="1" cap="all" dirty="0">
              <a:ln w="0"/>
              <a:solidFill>
                <a:schemeClr val="accent5">
                  <a:lumMod val="50000"/>
                </a:schemeClr>
              </a:solidFill>
              <a:effectLst>
                <a:reflection blurRad="12700" stA="50000" endPos="50000" dist="5000" dir="5400000" sy="-100000" rotWithShape="0"/>
              </a:effectLst>
            </a:endParaRPr>
          </a:p>
        </p:txBody>
      </p:sp>
      <p:sp>
        <p:nvSpPr>
          <p:cNvPr id="9" name="Content Placeholder 2"/>
          <p:cNvSpPr>
            <a:spLocks noGrp="1"/>
          </p:cNvSpPr>
          <p:nvPr>
            <p:ph sz="half" idx="2"/>
          </p:nvPr>
        </p:nvSpPr>
        <p:spPr>
          <a:effectLst>
            <a:innerShdw blurRad="114300">
              <a:prstClr val="black"/>
            </a:innerShdw>
          </a:effectLst>
        </p:spPr>
        <p:style>
          <a:lnRef idx="0">
            <a:schemeClr val="accent6"/>
          </a:lnRef>
          <a:fillRef idx="3">
            <a:schemeClr val="accent6"/>
          </a:fillRef>
          <a:effectRef idx="3">
            <a:schemeClr val="accent6"/>
          </a:effectRef>
          <a:fontRef idx="minor">
            <a:schemeClr val="lt1"/>
          </a:fontRef>
        </p:style>
        <p:txBody>
          <a:bodyPr>
            <a:normAutofit fontScale="25000" lnSpcReduction="20000"/>
          </a:bodyPr>
          <a:lstStyle/>
          <a:p>
            <a:pPr algn="just"/>
            <a:r>
              <a:rPr lang="en-US" sz="8000" u="sng" dirty="0" smtClean="0"/>
              <a:t>Clause (v) :-</a:t>
            </a:r>
          </a:p>
          <a:p>
            <a:pPr algn="just"/>
            <a:r>
              <a:rPr lang="en-US" sz="7600" dirty="0" smtClean="0">
                <a:latin typeface="Times New Roman" pitchFamily="18" charset="0"/>
                <a:cs typeface="Times New Roman" pitchFamily="18" charset="0"/>
              </a:rPr>
              <a:t> </a:t>
            </a:r>
            <a:r>
              <a:rPr lang="en-US" sz="7600" dirty="0">
                <a:latin typeface="Times New Roman" pitchFamily="18" charset="0"/>
                <a:cs typeface="Times New Roman" pitchFamily="18" charset="0"/>
              </a:rPr>
              <a:t>I</a:t>
            </a:r>
            <a:r>
              <a:rPr lang="en-US" sz="7600" dirty="0" smtClean="0">
                <a:latin typeface="Times New Roman" pitchFamily="18" charset="0"/>
                <a:cs typeface="Times New Roman" pitchFamily="18" charset="0"/>
              </a:rPr>
              <a:t>n </a:t>
            </a:r>
            <a:r>
              <a:rPr lang="en-US" sz="7600" dirty="0">
                <a:latin typeface="Times New Roman" pitchFamily="18" charset="0"/>
                <a:cs typeface="Times New Roman" pitchFamily="18" charset="0"/>
              </a:rPr>
              <a:t>case the company has accepted deposits, whether the directives issued by the Reserve Bank </a:t>
            </a:r>
            <a:r>
              <a:rPr lang="en-US" sz="7600" dirty="0" smtClean="0">
                <a:latin typeface="Times New Roman" pitchFamily="18" charset="0"/>
                <a:cs typeface="Times New Roman" pitchFamily="18" charset="0"/>
              </a:rPr>
              <a:t>of India </a:t>
            </a:r>
            <a:r>
              <a:rPr lang="en-US" sz="7600" dirty="0">
                <a:latin typeface="Times New Roman" pitchFamily="18" charset="0"/>
                <a:cs typeface="Times New Roman" pitchFamily="18" charset="0"/>
              </a:rPr>
              <a:t>and the provisions of sections 73 to 76 or any other relevant provisions of the Companies Act </a:t>
            </a:r>
            <a:r>
              <a:rPr lang="en-US" sz="7600" dirty="0" smtClean="0">
                <a:latin typeface="Times New Roman" pitchFamily="18" charset="0"/>
                <a:cs typeface="Times New Roman" pitchFamily="18" charset="0"/>
              </a:rPr>
              <a:t>and the </a:t>
            </a:r>
            <a:r>
              <a:rPr lang="en-US" sz="7600" dirty="0">
                <a:latin typeface="Times New Roman" pitchFamily="18" charset="0"/>
                <a:cs typeface="Times New Roman" pitchFamily="18" charset="0"/>
              </a:rPr>
              <a:t>rules framed thereunder, where applicable, have been complied with? If not, the nature </a:t>
            </a:r>
            <a:r>
              <a:rPr lang="en-US" sz="7600" dirty="0" smtClean="0">
                <a:latin typeface="Times New Roman" pitchFamily="18" charset="0"/>
                <a:cs typeface="Times New Roman" pitchFamily="18" charset="0"/>
              </a:rPr>
              <a:t>of contraventions </a:t>
            </a:r>
            <a:r>
              <a:rPr lang="en-US" sz="7600" dirty="0">
                <a:latin typeface="Times New Roman" pitchFamily="18" charset="0"/>
                <a:cs typeface="Times New Roman" pitchFamily="18" charset="0"/>
              </a:rPr>
              <a:t>should be stated; If an order has been passed by Company Law Board or National Company Law Tribunal or Reserve Bank of India or any court or any other tribunal, whether the same </a:t>
            </a:r>
            <a:r>
              <a:rPr lang="en-US" sz="7600" dirty="0" smtClean="0">
                <a:latin typeface="Times New Roman" pitchFamily="18" charset="0"/>
                <a:cs typeface="Times New Roman" pitchFamily="18" charset="0"/>
              </a:rPr>
              <a:t>has been </a:t>
            </a:r>
            <a:r>
              <a:rPr lang="en-US" sz="7600" dirty="0">
                <a:latin typeface="Times New Roman" pitchFamily="18" charset="0"/>
                <a:cs typeface="Times New Roman" pitchFamily="18" charset="0"/>
              </a:rPr>
              <a:t>complied with or not?</a:t>
            </a:r>
          </a:p>
          <a:p>
            <a:pPr algn="just"/>
            <a:endParaRPr lang="en-US" dirty="0"/>
          </a:p>
        </p:txBody>
      </p:sp>
    </p:spTree>
    <p:extLst>
      <p:ext uri="{BB962C8B-B14F-4D97-AF65-F5344CB8AC3E}">
        <p14:creationId xmlns:p14="http://schemas.microsoft.com/office/powerpoint/2010/main" val="2279115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fade">
                                      <p:cBhvr>
                                        <p:cTn id="12" dur="1000"/>
                                        <p:tgtEl>
                                          <p:spTgt spid="3">
                                            <p:bg/>
                                          </p:spTgt>
                                        </p:tgtEl>
                                      </p:cBhvr>
                                    </p:animEffect>
                                    <p:anim calcmode="lin" valueType="num">
                                      <p:cBhvr>
                                        <p:cTn id="13" dur="1000" fill="hold"/>
                                        <p:tgtEl>
                                          <p:spTgt spid="3">
                                            <p:bg/>
                                          </p:spTgt>
                                        </p:tgtEl>
                                        <p:attrNameLst>
                                          <p:attrName>ppt_x</p:attrName>
                                        </p:attrNameLst>
                                      </p:cBhvr>
                                      <p:tavLst>
                                        <p:tav tm="0">
                                          <p:val>
                                            <p:strVal val="#ppt_x"/>
                                          </p:val>
                                        </p:tav>
                                        <p:tav tm="100000">
                                          <p:val>
                                            <p:strVal val="#ppt_x"/>
                                          </p:val>
                                        </p:tav>
                                      </p:tavLst>
                                    </p:anim>
                                    <p:anim calcmode="lin" valueType="num">
                                      <p:cBhvr>
                                        <p:cTn id="14"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1000"/>
                                        <p:tgtEl>
                                          <p:spTgt spid="3">
                                            <p:txEl>
                                              <p:pRg st="0" end="0"/>
                                            </p:txEl>
                                          </p:spTgt>
                                        </p:tgtEl>
                                      </p:cBhvr>
                                    </p:animEffect>
                                    <p:anim calcmode="lin" valueType="num">
                                      <p:cBhvr>
                                        <p:cTn id="2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Effect transition="in" filter="fade">
                                      <p:cBhvr>
                                        <p:cTn id="26" dur="1000"/>
                                        <p:tgtEl>
                                          <p:spTgt spid="3">
                                            <p:txEl>
                                              <p:pRg st="1" end="1"/>
                                            </p:txEl>
                                          </p:spTgt>
                                        </p:tgtEl>
                                      </p:cBhvr>
                                    </p:animEffect>
                                    <p:anim calcmode="lin" valueType="num">
                                      <p:cBhvr>
                                        <p:cTn id="27"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9">
                                            <p:bg/>
                                          </p:spTgt>
                                        </p:tgtEl>
                                        <p:attrNameLst>
                                          <p:attrName>style.visibility</p:attrName>
                                        </p:attrNameLst>
                                      </p:cBhvr>
                                      <p:to>
                                        <p:strVal val="visible"/>
                                      </p:to>
                                    </p:set>
                                    <p:animEffect transition="in" filter="fade">
                                      <p:cBhvr>
                                        <p:cTn id="33" dur="1000"/>
                                        <p:tgtEl>
                                          <p:spTgt spid="9">
                                            <p:bg/>
                                          </p:spTgt>
                                        </p:tgtEl>
                                      </p:cBhvr>
                                    </p:animEffect>
                                    <p:anim calcmode="lin" valueType="num">
                                      <p:cBhvr>
                                        <p:cTn id="34" dur="1000" fill="hold"/>
                                        <p:tgtEl>
                                          <p:spTgt spid="9">
                                            <p:bg/>
                                          </p:spTgt>
                                        </p:tgtEl>
                                        <p:attrNameLst>
                                          <p:attrName>ppt_x</p:attrName>
                                        </p:attrNameLst>
                                      </p:cBhvr>
                                      <p:tavLst>
                                        <p:tav tm="0">
                                          <p:val>
                                            <p:strVal val="#ppt_x"/>
                                          </p:val>
                                        </p:tav>
                                        <p:tav tm="100000">
                                          <p:val>
                                            <p:strVal val="#ppt_x"/>
                                          </p:val>
                                        </p:tav>
                                      </p:tavLst>
                                    </p:anim>
                                    <p:anim calcmode="lin" valueType="num">
                                      <p:cBhvr>
                                        <p:cTn id="35" dur="1000" fill="hold"/>
                                        <p:tgtEl>
                                          <p:spTgt spid="9">
                                            <p:bg/>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9">
                                            <p:txEl>
                                              <p:pRg st="0" end="0"/>
                                            </p:txEl>
                                          </p:spTgt>
                                        </p:tgtEl>
                                        <p:attrNameLst>
                                          <p:attrName>style.visibility</p:attrName>
                                        </p:attrNameLst>
                                      </p:cBhvr>
                                      <p:to>
                                        <p:strVal val="visible"/>
                                      </p:to>
                                    </p:set>
                                    <p:animEffect transition="in" filter="fade">
                                      <p:cBhvr>
                                        <p:cTn id="40" dur="1000"/>
                                        <p:tgtEl>
                                          <p:spTgt spid="9">
                                            <p:txEl>
                                              <p:pRg st="0" end="0"/>
                                            </p:txEl>
                                          </p:spTgt>
                                        </p:tgtEl>
                                      </p:cBhvr>
                                    </p:animEffect>
                                    <p:anim calcmode="lin" valueType="num">
                                      <p:cBhvr>
                                        <p:cTn id="41"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42"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9">
                                            <p:txEl>
                                              <p:pRg st="1" end="1"/>
                                            </p:txEl>
                                          </p:spTgt>
                                        </p:tgtEl>
                                        <p:attrNameLst>
                                          <p:attrName>style.visibility</p:attrName>
                                        </p:attrNameLst>
                                      </p:cBhvr>
                                      <p:to>
                                        <p:strVal val="visible"/>
                                      </p:to>
                                    </p:set>
                                    <p:animEffect transition="in" filter="fade">
                                      <p:cBhvr>
                                        <p:cTn id="47" dur="1000"/>
                                        <p:tgtEl>
                                          <p:spTgt spid="9">
                                            <p:txEl>
                                              <p:pRg st="1" end="1"/>
                                            </p:txEl>
                                          </p:spTgt>
                                        </p:tgtEl>
                                      </p:cBhvr>
                                    </p:animEffect>
                                    <p:anim calcmode="lin" valueType="num">
                                      <p:cBhvr>
                                        <p:cTn id="48"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49"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5" grpId="0" animBg="1"/>
      <p:bldP spid="9"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effectLst>
            <a:glow rad="101600">
              <a:schemeClr val="accent1">
                <a:satMod val="175000"/>
                <a:alpha val="40000"/>
              </a:schemeClr>
            </a:glow>
            <a:outerShdw blurRad="50800" dist="25400" dir="5400000" rotWithShape="0">
              <a:srgbClr val="000000">
                <a:alpha val="35000"/>
              </a:srgbClr>
            </a:outerShdw>
          </a:effectLst>
        </p:spPr>
        <p:style>
          <a:lnRef idx="1">
            <a:schemeClr val="accent1"/>
          </a:lnRef>
          <a:fillRef idx="2">
            <a:schemeClr val="accent1"/>
          </a:fillRef>
          <a:effectRef idx="1">
            <a:schemeClr val="accent1"/>
          </a:effectRef>
          <a:fontRef idx="minor">
            <a:schemeClr val="dk1"/>
          </a:fontRef>
        </p:style>
        <p:txBody>
          <a:bodyPr>
            <a:noAutofit/>
          </a:bodyPr>
          <a:lstStyle/>
          <a:p>
            <a:r>
              <a:rPr lang="en-US" sz="2000" u="sng" dirty="0" smtClean="0">
                <a:latin typeface="Times New Roman" pitchFamily="18" charset="0"/>
                <a:cs typeface="Times New Roman" pitchFamily="18" charset="0"/>
              </a:rPr>
              <a:t>Clause (vi) :-</a:t>
            </a:r>
          </a:p>
          <a:p>
            <a:r>
              <a:rPr lang="en-US" sz="2000" dirty="0" smtClean="0">
                <a:latin typeface="Times New Roman" pitchFamily="18" charset="0"/>
                <a:cs typeface="Times New Roman" pitchFamily="18" charset="0"/>
              </a:rPr>
              <a:t> where maintenance of cost records has been specified by the Central Government under sub-section </a:t>
            </a:r>
            <a:r>
              <a:rPr lang="en-US" sz="2000" dirty="0" smtClean="0"/>
              <a:t>(i</a:t>
            </a:r>
            <a:r>
              <a:rPr lang="en-US" sz="2000" dirty="0"/>
              <a:t>) </a:t>
            </a:r>
            <a:r>
              <a:rPr lang="en-US" sz="2000" dirty="0" smtClean="0">
                <a:latin typeface="Times New Roman" pitchFamily="18" charset="0"/>
                <a:cs typeface="Times New Roman" pitchFamily="18" charset="0"/>
              </a:rPr>
              <a:t>of section 148 of the Companies Act 2013, whether such accounts and records have been made and maintained;</a:t>
            </a:r>
          </a:p>
          <a:p>
            <a:endParaRPr lang="en-US" sz="2000" dirty="0">
              <a:latin typeface="Times New Roman" pitchFamily="18" charset="0"/>
              <a:cs typeface="Times New Roman" pitchFamily="18" charset="0"/>
            </a:endParaRPr>
          </a:p>
        </p:txBody>
      </p:sp>
      <p:sp>
        <p:nvSpPr>
          <p:cNvPr id="5" name="Title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b="1" cap="all" dirty="0" smtClean="0">
                <a:ln w="0"/>
                <a:solidFill>
                  <a:schemeClr val="accent5">
                    <a:lumMod val="50000"/>
                  </a:schemeClr>
                </a:solidFill>
                <a:effectLst>
                  <a:reflection blurRad="12700" stA="50000" endPos="50000" dist="5000" dir="5400000" sy="-100000" rotWithShape="0"/>
                </a:effectLst>
              </a:rPr>
              <a:t>CONTENT OF AUDIT REPORT</a:t>
            </a:r>
            <a:endParaRPr lang="en-US" b="1" cap="all" dirty="0">
              <a:ln w="0"/>
              <a:solidFill>
                <a:schemeClr val="accent5">
                  <a:lumMod val="50000"/>
                </a:schemeClr>
              </a:solidFill>
              <a:effectLst>
                <a:reflection blurRad="12700" stA="50000" endPos="50000" dist="5000" dir="5400000" sy="-100000" rotWithShape="0"/>
              </a:effectLst>
            </a:endParaRPr>
          </a:p>
        </p:txBody>
      </p:sp>
      <p:sp>
        <p:nvSpPr>
          <p:cNvPr id="7" name="Content Placeholder 2"/>
          <p:cNvSpPr>
            <a:spLocks noGrp="1"/>
          </p:cNvSpPr>
          <p:nvPr>
            <p:ph sz="half" idx="2"/>
          </p:nvPr>
        </p:nvSpPr>
        <p:spPr>
          <a:effectLst>
            <a:glow rad="101600">
              <a:schemeClr val="accent2">
                <a:satMod val="175000"/>
                <a:alpha val="40000"/>
              </a:schemeClr>
            </a:glow>
            <a:outerShdw blurRad="50800" dist="25400" dir="5400000" rotWithShape="0">
              <a:srgbClr val="000000">
                <a:alpha val="35000"/>
              </a:srgbClr>
            </a:outerShdw>
          </a:effectLst>
        </p:spPr>
        <p:style>
          <a:lnRef idx="1">
            <a:schemeClr val="accent2"/>
          </a:lnRef>
          <a:fillRef idx="2">
            <a:schemeClr val="accent2"/>
          </a:fillRef>
          <a:effectRef idx="1">
            <a:schemeClr val="accent2"/>
          </a:effectRef>
          <a:fontRef idx="minor">
            <a:schemeClr val="dk1"/>
          </a:fontRef>
        </p:style>
        <p:txBody>
          <a:bodyPr>
            <a:noAutofit/>
          </a:bodyPr>
          <a:lstStyle/>
          <a:p>
            <a:r>
              <a:rPr lang="en-US" sz="2000" u="sng" dirty="0" smtClean="0">
                <a:latin typeface="Times New Roman" pitchFamily="18" charset="0"/>
                <a:cs typeface="Times New Roman" pitchFamily="18" charset="0"/>
              </a:rPr>
              <a:t>Clause (vi) :-</a:t>
            </a:r>
          </a:p>
          <a:p>
            <a:r>
              <a:rPr lang="en-US" sz="2000" dirty="0" smtClean="0">
                <a:latin typeface="Times New Roman" pitchFamily="18" charset="0"/>
                <a:cs typeface="Times New Roman" pitchFamily="18" charset="0"/>
              </a:rPr>
              <a:t> where maintenance of cost records has been specified by the Central Government under sub-section </a:t>
            </a:r>
            <a:r>
              <a:rPr lang="en-US" sz="2000" dirty="0" smtClean="0"/>
              <a:t>(i</a:t>
            </a:r>
            <a:r>
              <a:rPr lang="en-US" sz="2000" dirty="0"/>
              <a:t>) </a:t>
            </a:r>
            <a:r>
              <a:rPr lang="en-US" sz="2000" dirty="0" smtClean="0">
                <a:latin typeface="Times New Roman" pitchFamily="18" charset="0"/>
                <a:cs typeface="Times New Roman" pitchFamily="18" charset="0"/>
              </a:rPr>
              <a:t>of section 148 of the Companies Act 2013, whether such accounts and records have been made and maintained;</a:t>
            </a:r>
          </a:p>
          <a:p>
            <a:endParaRPr lang="en-US" sz="2000" dirty="0">
              <a:latin typeface="Times New Roman" pitchFamily="18" charset="0"/>
              <a:cs typeface="Times New Roman" pitchFamily="18"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0" y="4038600"/>
            <a:ext cx="3352800" cy="2057400"/>
          </a:xfrm>
          <a:prstGeom prst="rect">
            <a:avLst/>
          </a:prstGeom>
        </p:spPr>
      </p:pic>
    </p:spTree>
    <p:extLst>
      <p:ext uri="{BB962C8B-B14F-4D97-AF65-F5344CB8AC3E}">
        <p14:creationId xmlns:p14="http://schemas.microsoft.com/office/powerpoint/2010/main" val="3382764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p:cTn id="12" dur="1000" fill="hold"/>
                                        <p:tgtEl>
                                          <p:spTgt spid="3">
                                            <p:bg/>
                                          </p:spTgt>
                                        </p:tgtEl>
                                        <p:attrNameLst>
                                          <p:attrName>ppt_w</p:attrName>
                                        </p:attrNameLst>
                                      </p:cBhvr>
                                      <p:tavLst>
                                        <p:tav tm="0">
                                          <p:val>
                                            <p:fltVal val="0"/>
                                          </p:val>
                                        </p:tav>
                                        <p:tav tm="100000">
                                          <p:val>
                                            <p:strVal val="#ppt_w"/>
                                          </p:val>
                                        </p:tav>
                                      </p:tavLst>
                                    </p:anim>
                                    <p:anim calcmode="lin" valueType="num">
                                      <p:cBhvr>
                                        <p:cTn id="13" dur="1000" fill="hold"/>
                                        <p:tgtEl>
                                          <p:spTgt spid="3">
                                            <p:bg/>
                                          </p:spTgt>
                                        </p:tgtEl>
                                        <p:attrNameLst>
                                          <p:attrName>ppt_h</p:attrName>
                                        </p:attrNameLst>
                                      </p:cBhvr>
                                      <p:tavLst>
                                        <p:tav tm="0">
                                          <p:val>
                                            <p:fltVal val="0"/>
                                          </p:val>
                                        </p:tav>
                                        <p:tav tm="100000">
                                          <p:val>
                                            <p:strVal val="#ppt_h"/>
                                          </p:val>
                                        </p:tav>
                                      </p:tavLst>
                                    </p:anim>
                                    <p:anim calcmode="lin" valueType="num">
                                      <p:cBhvr>
                                        <p:cTn id="14" dur="1000" fill="hold"/>
                                        <p:tgtEl>
                                          <p:spTgt spid="3">
                                            <p:bg/>
                                          </p:spTgt>
                                        </p:tgtEl>
                                        <p:attrNameLst>
                                          <p:attrName>style.rotation</p:attrName>
                                        </p:attrNameLst>
                                      </p:cBhvr>
                                      <p:tavLst>
                                        <p:tav tm="0">
                                          <p:val>
                                            <p:fltVal val="90"/>
                                          </p:val>
                                        </p:tav>
                                        <p:tav tm="100000">
                                          <p:val>
                                            <p:fltVal val="0"/>
                                          </p:val>
                                        </p:tav>
                                      </p:tavLst>
                                    </p:anim>
                                    <p:animEffect transition="in" filter="fade">
                                      <p:cBhvr>
                                        <p:cTn id="15" dur="1000"/>
                                        <p:tgtEl>
                                          <p:spTgt spid="3">
                                            <p:bg/>
                                          </p:spTgt>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iterate type="lt">
                                    <p:tmPct val="5000"/>
                                  </p:iterate>
                                  <p:childTnLst>
                                    <p:set>
                                      <p:cBhvr>
                                        <p:cTn id="19" dur="1" fill="hold">
                                          <p:stCondLst>
                                            <p:cond delay="0"/>
                                          </p:stCondLst>
                                        </p:cTn>
                                        <p:tgtEl>
                                          <p:spTgt spid="3">
                                            <p:txEl>
                                              <p:pRg st="0" end="0"/>
                                            </p:txEl>
                                          </p:spTgt>
                                        </p:tgtEl>
                                        <p:attrNameLst>
                                          <p:attrName>style.visibility</p:attrName>
                                        </p:attrNameLst>
                                      </p:cBhvr>
                                      <p:to>
                                        <p:strVal val="visible"/>
                                      </p:to>
                                    </p:set>
                                    <p:anim calcmode="lin" valueType="num">
                                      <p:cBhvr>
                                        <p:cTn id="20"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1"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22"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23" dur="1000"/>
                                        <p:tgtEl>
                                          <p:spTgt spid="3">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grpId="0" nodeType="clickEffect">
                                  <p:stCondLst>
                                    <p:cond delay="0"/>
                                  </p:stCondLst>
                                  <p:iterate type="lt">
                                    <p:tmPct val="5000"/>
                                  </p:iterate>
                                  <p:childTnLst>
                                    <p:set>
                                      <p:cBhvr>
                                        <p:cTn id="27" dur="1" fill="hold">
                                          <p:stCondLst>
                                            <p:cond delay="0"/>
                                          </p:stCondLst>
                                        </p:cTn>
                                        <p:tgtEl>
                                          <p:spTgt spid="3">
                                            <p:txEl>
                                              <p:pRg st="1" end="1"/>
                                            </p:txEl>
                                          </p:spTgt>
                                        </p:tgtEl>
                                        <p:attrNameLst>
                                          <p:attrName>style.visibility</p:attrName>
                                        </p:attrNameLst>
                                      </p:cBhvr>
                                      <p:to>
                                        <p:strVal val="visible"/>
                                      </p:to>
                                    </p:set>
                                    <p:anim calcmode="lin" valueType="num">
                                      <p:cBhvr>
                                        <p:cTn id="28"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9"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30"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31" dur="1000"/>
                                        <p:tgtEl>
                                          <p:spTgt spid="3">
                                            <p:txEl>
                                              <p:pRg st="1" end="1"/>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grpId="0" nodeType="clickEffect">
                                  <p:stCondLst>
                                    <p:cond delay="0"/>
                                  </p:stCondLst>
                                  <p:childTnLst>
                                    <p:set>
                                      <p:cBhvr>
                                        <p:cTn id="35" dur="1" fill="hold">
                                          <p:stCondLst>
                                            <p:cond delay="0"/>
                                          </p:stCondLst>
                                        </p:cTn>
                                        <p:tgtEl>
                                          <p:spTgt spid="7">
                                            <p:bg/>
                                          </p:spTgt>
                                        </p:tgtEl>
                                        <p:attrNameLst>
                                          <p:attrName>style.visibility</p:attrName>
                                        </p:attrNameLst>
                                      </p:cBhvr>
                                      <p:to>
                                        <p:strVal val="visible"/>
                                      </p:to>
                                    </p:set>
                                    <p:anim calcmode="lin" valueType="num">
                                      <p:cBhvr>
                                        <p:cTn id="36" dur="1000" fill="hold"/>
                                        <p:tgtEl>
                                          <p:spTgt spid="7">
                                            <p:bg/>
                                          </p:spTgt>
                                        </p:tgtEl>
                                        <p:attrNameLst>
                                          <p:attrName>ppt_w</p:attrName>
                                        </p:attrNameLst>
                                      </p:cBhvr>
                                      <p:tavLst>
                                        <p:tav tm="0">
                                          <p:val>
                                            <p:fltVal val="0"/>
                                          </p:val>
                                        </p:tav>
                                        <p:tav tm="100000">
                                          <p:val>
                                            <p:strVal val="#ppt_w"/>
                                          </p:val>
                                        </p:tav>
                                      </p:tavLst>
                                    </p:anim>
                                    <p:anim calcmode="lin" valueType="num">
                                      <p:cBhvr>
                                        <p:cTn id="37" dur="1000" fill="hold"/>
                                        <p:tgtEl>
                                          <p:spTgt spid="7">
                                            <p:bg/>
                                          </p:spTgt>
                                        </p:tgtEl>
                                        <p:attrNameLst>
                                          <p:attrName>ppt_h</p:attrName>
                                        </p:attrNameLst>
                                      </p:cBhvr>
                                      <p:tavLst>
                                        <p:tav tm="0">
                                          <p:val>
                                            <p:fltVal val="0"/>
                                          </p:val>
                                        </p:tav>
                                        <p:tav tm="100000">
                                          <p:val>
                                            <p:strVal val="#ppt_h"/>
                                          </p:val>
                                        </p:tav>
                                      </p:tavLst>
                                    </p:anim>
                                    <p:anim calcmode="lin" valueType="num">
                                      <p:cBhvr>
                                        <p:cTn id="38" dur="1000" fill="hold"/>
                                        <p:tgtEl>
                                          <p:spTgt spid="7">
                                            <p:bg/>
                                          </p:spTgt>
                                        </p:tgtEl>
                                        <p:attrNameLst>
                                          <p:attrName>style.rotation</p:attrName>
                                        </p:attrNameLst>
                                      </p:cBhvr>
                                      <p:tavLst>
                                        <p:tav tm="0">
                                          <p:val>
                                            <p:fltVal val="90"/>
                                          </p:val>
                                        </p:tav>
                                        <p:tav tm="100000">
                                          <p:val>
                                            <p:fltVal val="0"/>
                                          </p:val>
                                        </p:tav>
                                      </p:tavLst>
                                    </p:anim>
                                    <p:animEffect transition="in" filter="fade">
                                      <p:cBhvr>
                                        <p:cTn id="39" dur="1000"/>
                                        <p:tgtEl>
                                          <p:spTgt spid="7">
                                            <p:bg/>
                                          </p:spTgt>
                                        </p:tgtEl>
                                      </p:cBhvr>
                                    </p:animEffect>
                                  </p:childTnLst>
                                </p:cTn>
                              </p:par>
                            </p:childTnLst>
                          </p:cTn>
                        </p:par>
                      </p:childTnLst>
                    </p:cTn>
                  </p:par>
                  <p:par>
                    <p:cTn id="40" fill="hold">
                      <p:stCondLst>
                        <p:cond delay="indefinite"/>
                      </p:stCondLst>
                      <p:childTnLst>
                        <p:par>
                          <p:cTn id="41" fill="hold">
                            <p:stCondLst>
                              <p:cond delay="0"/>
                            </p:stCondLst>
                            <p:childTnLst>
                              <p:par>
                                <p:cTn id="42" presetID="31" presetClass="entr" presetSubtype="0" fill="hold" grpId="0" nodeType="clickEffect">
                                  <p:stCondLst>
                                    <p:cond delay="0"/>
                                  </p:stCondLst>
                                  <p:iterate type="lt">
                                    <p:tmPct val="5000"/>
                                  </p:iterate>
                                  <p:childTnLst>
                                    <p:set>
                                      <p:cBhvr>
                                        <p:cTn id="43" dur="1" fill="hold">
                                          <p:stCondLst>
                                            <p:cond delay="0"/>
                                          </p:stCondLst>
                                        </p:cTn>
                                        <p:tgtEl>
                                          <p:spTgt spid="7">
                                            <p:txEl>
                                              <p:pRg st="0" end="0"/>
                                            </p:txEl>
                                          </p:spTgt>
                                        </p:tgtEl>
                                        <p:attrNameLst>
                                          <p:attrName>style.visibility</p:attrName>
                                        </p:attrNameLst>
                                      </p:cBhvr>
                                      <p:to>
                                        <p:strVal val="visible"/>
                                      </p:to>
                                    </p:set>
                                    <p:anim calcmode="lin" valueType="num">
                                      <p:cBhvr>
                                        <p:cTn id="44" dur="1000" fill="hold"/>
                                        <p:tgtEl>
                                          <p:spTgt spid="7">
                                            <p:txEl>
                                              <p:pRg st="0" end="0"/>
                                            </p:txEl>
                                          </p:spTgt>
                                        </p:tgtEl>
                                        <p:attrNameLst>
                                          <p:attrName>ppt_w</p:attrName>
                                        </p:attrNameLst>
                                      </p:cBhvr>
                                      <p:tavLst>
                                        <p:tav tm="0">
                                          <p:val>
                                            <p:fltVal val="0"/>
                                          </p:val>
                                        </p:tav>
                                        <p:tav tm="100000">
                                          <p:val>
                                            <p:strVal val="#ppt_w"/>
                                          </p:val>
                                        </p:tav>
                                      </p:tavLst>
                                    </p:anim>
                                    <p:anim calcmode="lin" valueType="num">
                                      <p:cBhvr>
                                        <p:cTn id="45" dur="1000" fill="hold"/>
                                        <p:tgtEl>
                                          <p:spTgt spid="7">
                                            <p:txEl>
                                              <p:pRg st="0" end="0"/>
                                            </p:txEl>
                                          </p:spTgt>
                                        </p:tgtEl>
                                        <p:attrNameLst>
                                          <p:attrName>ppt_h</p:attrName>
                                        </p:attrNameLst>
                                      </p:cBhvr>
                                      <p:tavLst>
                                        <p:tav tm="0">
                                          <p:val>
                                            <p:fltVal val="0"/>
                                          </p:val>
                                        </p:tav>
                                        <p:tav tm="100000">
                                          <p:val>
                                            <p:strVal val="#ppt_h"/>
                                          </p:val>
                                        </p:tav>
                                      </p:tavLst>
                                    </p:anim>
                                    <p:anim calcmode="lin" valueType="num">
                                      <p:cBhvr>
                                        <p:cTn id="46" dur="1000" fill="hold"/>
                                        <p:tgtEl>
                                          <p:spTgt spid="7">
                                            <p:txEl>
                                              <p:pRg st="0" end="0"/>
                                            </p:txEl>
                                          </p:spTgt>
                                        </p:tgtEl>
                                        <p:attrNameLst>
                                          <p:attrName>style.rotation</p:attrName>
                                        </p:attrNameLst>
                                      </p:cBhvr>
                                      <p:tavLst>
                                        <p:tav tm="0">
                                          <p:val>
                                            <p:fltVal val="90"/>
                                          </p:val>
                                        </p:tav>
                                        <p:tav tm="100000">
                                          <p:val>
                                            <p:fltVal val="0"/>
                                          </p:val>
                                        </p:tav>
                                      </p:tavLst>
                                    </p:anim>
                                    <p:animEffect transition="in" filter="fade">
                                      <p:cBhvr>
                                        <p:cTn id="47" dur="1000"/>
                                        <p:tgtEl>
                                          <p:spTgt spid="7">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1" presetClass="entr" presetSubtype="0" fill="hold" grpId="0" nodeType="clickEffect">
                                  <p:stCondLst>
                                    <p:cond delay="0"/>
                                  </p:stCondLst>
                                  <p:iterate type="lt">
                                    <p:tmPct val="5000"/>
                                  </p:iterate>
                                  <p:childTnLst>
                                    <p:set>
                                      <p:cBhvr>
                                        <p:cTn id="51" dur="1" fill="hold">
                                          <p:stCondLst>
                                            <p:cond delay="0"/>
                                          </p:stCondLst>
                                        </p:cTn>
                                        <p:tgtEl>
                                          <p:spTgt spid="7">
                                            <p:txEl>
                                              <p:pRg st="1" end="1"/>
                                            </p:txEl>
                                          </p:spTgt>
                                        </p:tgtEl>
                                        <p:attrNameLst>
                                          <p:attrName>style.visibility</p:attrName>
                                        </p:attrNameLst>
                                      </p:cBhvr>
                                      <p:to>
                                        <p:strVal val="visible"/>
                                      </p:to>
                                    </p:set>
                                    <p:anim calcmode="lin" valueType="num">
                                      <p:cBhvr>
                                        <p:cTn id="52" dur="1000" fill="hold"/>
                                        <p:tgtEl>
                                          <p:spTgt spid="7">
                                            <p:txEl>
                                              <p:pRg st="1" end="1"/>
                                            </p:txEl>
                                          </p:spTgt>
                                        </p:tgtEl>
                                        <p:attrNameLst>
                                          <p:attrName>ppt_w</p:attrName>
                                        </p:attrNameLst>
                                      </p:cBhvr>
                                      <p:tavLst>
                                        <p:tav tm="0">
                                          <p:val>
                                            <p:fltVal val="0"/>
                                          </p:val>
                                        </p:tav>
                                        <p:tav tm="100000">
                                          <p:val>
                                            <p:strVal val="#ppt_w"/>
                                          </p:val>
                                        </p:tav>
                                      </p:tavLst>
                                    </p:anim>
                                    <p:anim calcmode="lin" valueType="num">
                                      <p:cBhvr>
                                        <p:cTn id="53" dur="1000" fill="hold"/>
                                        <p:tgtEl>
                                          <p:spTgt spid="7">
                                            <p:txEl>
                                              <p:pRg st="1" end="1"/>
                                            </p:txEl>
                                          </p:spTgt>
                                        </p:tgtEl>
                                        <p:attrNameLst>
                                          <p:attrName>ppt_h</p:attrName>
                                        </p:attrNameLst>
                                      </p:cBhvr>
                                      <p:tavLst>
                                        <p:tav tm="0">
                                          <p:val>
                                            <p:fltVal val="0"/>
                                          </p:val>
                                        </p:tav>
                                        <p:tav tm="100000">
                                          <p:val>
                                            <p:strVal val="#ppt_h"/>
                                          </p:val>
                                        </p:tav>
                                      </p:tavLst>
                                    </p:anim>
                                    <p:anim calcmode="lin" valueType="num">
                                      <p:cBhvr>
                                        <p:cTn id="54" dur="1000" fill="hold"/>
                                        <p:tgtEl>
                                          <p:spTgt spid="7">
                                            <p:txEl>
                                              <p:pRg st="1" end="1"/>
                                            </p:txEl>
                                          </p:spTgt>
                                        </p:tgtEl>
                                        <p:attrNameLst>
                                          <p:attrName>style.rotation</p:attrName>
                                        </p:attrNameLst>
                                      </p:cBhvr>
                                      <p:tavLst>
                                        <p:tav tm="0">
                                          <p:val>
                                            <p:fltVal val="90"/>
                                          </p:val>
                                        </p:tav>
                                        <p:tav tm="100000">
                                          <p:val>
                                            <p:fltVal val="0"/>
                                          </p:val>
                                        </p:tav>
                                      </p:tavLst>
                                    </p:anim>
                                    <p:animEffect transition="in" filter="fade">
                                      <p:cBhvr>
                                        <p:cTn id="55" dur="1000"/>
                                        <p:tgtEl>
                                          <p:spTgt spid="7">
                                            <p:txEl>
                                              <p:pRg st="1" end="1"/>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45" presetClass="entr" presetSubtype="0" fill="hold" nodeType="click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fade">
                                      <p:cBhvr>
                                        <p:cTn id="60" dur="3000"/>
                                        <p:tgtEl>
                                          <p:spTgt spid="8"/>
                                        </p:tgtEl>
                                      </p:cBhvr>
                                    </p:animEffect>
                                    <p:anim calcmode="lin" valueType="num">
                                      <p:cBhvr>
                                        <p:cTn id="61" dur="3000" fill="hold"/>
                                        <p:tgtEl>
                                          <p:spTgt spid="8"/>
                                        </p:tgtEl>
                                        <p:attrNameLst>
                                          <p:attrName>ppt_w</p:attrName>
                                        </p:attrNameLst>
                                      </p:cBhvr>
                                      <p:tavLst>
                                        <p:tav tm="0" fmla="#ppt_w*sin(2.5*pi*$)">
                                          <p:val>
                                            <p:fltVal val="0"/>
                                          </p:val>
                                        </p:tav>
                                        <p:tav tm="100000">
                                          <p:val>
                                            <p:fltVal val="1"/>
                                          </p:val>
                                        </p:tav>
                                      </p:tavLst>
                                    </p:anim>
                                    <p:anim calcmode="lin" valueType="num">
                                      <p:cBhvr>
                                        <p:cTn id="62" dur="30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5" grpId="0" animBg="1"/>
      <p:bldP spid="7" grpId="0" build="p" animBg="1"/>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311</TotalTime>
  <Words>2567</Words>
  <Application>Microsoft Office PowerPoint</Application>
  <PresentationFormat>On-screen Show (4:3)</PresentationFormat>
  <Paragraphs>107</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Civic</vt:lpstr>
      <vt:lpstr>CARO 2016 Vs CARO 2015</vt:lpstr>
      <vt:lpstr>APPLICABILITY</vt:lpstr>
      <vt:lpstr>APPLICABILITY</vt:lpstr>
      <vt:lpstr>CONTENT OF AUDIT REPORT</vt:lpstr>
      <vt:lpstr>CONTENT OF AUDIT REPORT</vt:lpstr>
      <vt:lpstr>CONTENT OF AUDIT REPORT</vt:lpstr>
      <vt:lpstr>CONTENT OF AUDIT REPORT</vt:lpstr>
      <vt:lpstr>CONTENT OF AUDIT REPORT</vt:lpstr>
      <vt:lpstr>CONTENT OF AUDIT REPORT</vt:lpstr>
      <vt:lpstr>CONTENT OF AUDIT REPORT</vt:lpstr>
      <vt:lpstr>CONTENT OF AUDIT REPORT</vt:lpstr>
      <vt:lpstr>CONTENT OF AUDIT REPORT</vt:lpstr>
      <vt:lpstr>CONTENT OF AUDIT REPORT</vt:lpstr>
      <vt:lpstr>CONTENT OF AUDIT REPORT</vt:lpstr>
      <vt:lpstr>CONTENT OF AUDIT REPORT</vt:lpstr>
      <vt:lpstr>CONTENT OF AUDIT REPORT</vt:lpstr>
      <vt:lpstr>CONTENT OF AUDIT REPORT</vt:lpstr>
      <vt:lpstr>CONTENT OF AUDIT REPORT</vt:lpstr>
      <vt:lpstr>CONTENT OF AUDIT REPORT</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CARO 2016 Vs CARO 2015</dc:title>
  <dc:creator>Bijender</dc:creator>
  <cp:lastModifiedBy>Bijender</cp:lastModifiedBy>
  <cp:revision>71</cp:revision>
  <dcterms:created xsi:type="dcterms:W3CDTF">2006-08-16T00:00:00Z</dcterms:created>
  <dcterms:modified xsi:type="dcterms:W3CDTF">2016-06-28T03:55:32Z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