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8"/>
  </p:notesMasterIdLst>
  <p:sldIdLst>
    <p:sldId id="278" r:id="rId2"/>
    <p:sldId id="257" r:id="rId3"/>
    <p:sldId id="290" r:id="rId4"/>
    <p:sldId id="291" r:id="rId5"/>
    <p:sldId id="292" r:id="rId6"/>
    <p:sldId id="293" r:id="rId7"/>
  </p:sldIdLst>
  <p:sldSz cx="9144000" cy="6858000" type="screen4x3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buFont typeface="Wingdings" pitchFamily="2" charset="2"/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buFont typeface="Wingdings" pitchFamily="2" charset="2"/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buFont typeface="Wingdings" pitchFamily="2" charset="2"/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buFont typeface="Wingdings" pitchFamily="2" charset="2"/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buFont typeface="Wingdings" pitchFamily="2" charset="2"/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0C0C0"/>
    <a:srgbClr val="EAEA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6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1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fld id="{688B82C3-7D08-4A3F-A1BA-788C2611949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CB97365-EBCA-4027-87D5-99FC1D4DF0BB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5F6D9B-37E0-4BE4-AAF5-28680FE3EF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BB9232-9655-4C2E-B1EC-64DB20CE072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925CB7-8427-4EC6-9D5B-BA6036C9193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E80607-0DC3-45F1-9F94-45467D13ED9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DD67EF-A07B-4996-8B0A-2B10E1AC2F4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425462-6190-459C-B782-42E9CC0ACB1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2F580-196F-4CFC-B2EE-882E57B119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BE08FF-1B12-4CC6-80F3-567CE41C0C1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68597C-BB72-4E12-90C9-6CDB411861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CB97365-EBCA-4027-87D5-99FC1D4DF0BB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CC1C05B-2F3C-4EA9-B3A0-4E79B7A7AB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CB97365-EBCA-4027-87D5-99FC1D4DF0BB}" type="datetimeFigureOut">
              <a:rPr lang="en-US" smtClean="0"/>
              <a:pPr/>
              <a:t>4/29/2011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2405C7A-95F5-43A1-A3C4-16FBC4960A5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7400" y="4267200"/>
            <a:ext cx="5334000" cy="914400"/>
          </a:xfrm>
        </p:spPr>
        <p:txBody>
          <a:bodyPr>
            <a:normAutofit fontScale="90000"/>
          </a:bodyPr>
          <a:lstStyle/>
          <a:p>
            <a:r>
              <a:rPr lang="en-GB" sz="2800"/>
              <a:t>Anti-Money Laundering</a:t>
            </a:r>
            <a:br>
              <a:rPr lang="en-GB" sz="2800"/>
            </a:br>
            <a:r>
              <a:rPr lang="en-GB" sz="2800"/>
              <a:t>Business Requirements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33400" y="1722437"/>
            <a:ext cx="8153400" cy="4525963"/>
          </a:xfrm>
        </p:spPr>
        <p:txBody>
          <a:bodyPr>
            <a:normAutofit fontScale="55000" lnSpcReduction="20000"/>
          </a:bodyPr>
          <a:lstStyle/>
          <a:p>
            <a:pPr lvl="1">
              <a:lnSpc>
                <a:spcPts val="2800"/>
              </a:lnSpc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Anti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Money Laundering system provides a means to prevent or report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money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laundering activities in the form of suspicious transactions by the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clients</a:t>
            </a:r>
          </a:p>
          <a:p>
            <a:pPr lvl="1">
              <a:lnSpc>
                <a:spcPts val="2800"/>
              </a:lnSpc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financial institution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can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monitor, investigate and report patterns of transactions of a suspicious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nature</a:t>
            </a:r>
          </a:p>
          <a:p>
            <a:pPr lvl="1">
              <a:lnSpc>
                <a:spcPts val="2800"/>
              </a:lnSpc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A financial institution can perform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due diligence which is required to ensure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smooth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and safe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business</a:t>
            </a:r>
          </a:p>
          <a:p>
            <a:pPr lvl="1">
              <a:lnSpc>
                <a:spcPts val="2800"/>
              </a:lnSpc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A financial institution can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also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comply with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various SEBI as well as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Exchange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specific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rules and regulations</a:t>
            </a:r>
          </a:p>
          <a:p>
            <a:pPr lvl="1">
              <a:lnSpc>
                <a:spcPts val="2800"/>
              </a:lnSpc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TSS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AML is a unique and comprehensive system which ranks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Clients by assigning points based on multiple criteria</a:t>
            </a:r>
          </a:p>
          <a:p>
            <a:pPr lvl="1">
              <a:lnSpc>
                <a:spcPts val="2800"/>
              </a:lnSpc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The summary provides an easy means to get a "Big picture" of Clients who are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found to violate multiple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rules</a:t>
            </a:r>
            <a:endParaRPr lang="en-US" dirty="0">
              <a:solidFill>
                <a:schemeClr val="tx1"/>
              </a:solidFill>
              <a:latin typeface="Calibri" pitchFamily="34" charset="0"/>
            </a:endParaRP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0786-3925-43FB-9D7A-F520D41A9B8E}" type="slidenum">
              <a:rPr lang="en-GB"/>
              <a:pPr/>
              <a:t>2</a:t>
            </a:fld>
            <a:endParaRPr lang="en-GB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Introduction: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771775" y="2400300"/>
            <a:ext cx="5446713" cy="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1">
              <a:lnSpc>
                <a:spcPts val="2800"/>
              </a:lnSpc>
            </a:pPr>
            <a:r>
              <a:rPr lang="en-US" dirty="0" smtClean="0">
                <a:latin typeface="Calibri" pitchFamily="34" charset="0"/>
              </a:rPr>
              <a:t>Watch </a:t>
            </a:r>
            <a:r>
              <a:rPr lang="en-US" dirty="0">
                <a:latin typeface="Calibri" pitchFamily="34" charset="0"/>
              </a:rPr>
              <a:t>list from multiple sources - SEBI, BSE, UN Security Council (Al </a:t>
            </a:r>
            <a:r>
              <a:rPr lang="en-US" dirty="0" err="1">
                <a:latin typeface="Calibri" pitchFamily="34" charset="0"/>
              </a:rPr>
              <a:t>Queda</a:t>
            </a:r>
            <a:r>
              <a:rPr lang="en-US" dirty="0">
                <a:latin typeface="Calibri" pitchFamily="34" charset="0"/>
              </a:rPr>
              <a:t> and Taliban) </a:t>
            </a:r>
          </a:p>
          <a:p>
            <a:pPr lvl="1">
              <a:lnSpc>
                <a:spcPts val="2800"/>
              </a:lnSpc>
            </a:pP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Advanced scenarios based on the transactional data </a:t>
            </a:r>
          </a:p>
          <a:p>
            <a:pPr lvl="1">
              <a:lnSpc>
                <a:spcPts val="2800"/>
              </a:lnSpc>
            </a:pPr>
            <a:r>
              <a:rPr lang="en-US" dirty="0" smtClean="0">
                <a:latin typeface="Calibri" pitchFamily="34" charset="0"/>
              </a:rPr>
              <a:t>Comprehensive </a:t>
            </a:r>
            <a:r>
              <a:rPr lang="en-US" dirty="0">
                <a:latin typeface="Calibri" pitchFamily="34" charset="0"/>
              </a:rPr>
              <a:t>reports with details about suspicious transactions of Clients </a:t>
            </a:r>
          </a:p>
          <a:p>
            <a:pPr lvl="1">
              <a:lnSpc>
                <a:spcPts val="2800"/>
              </a:lnSpc>
            </a:pP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Reports based on Client's trades, Order Logs, Income, volume in Exchange, Illiquid </a:t>
            </a:r>
            <a:r>
              <a:rPr lang="en-US" dirty="0" err="1">
                <a:latin typeface="Calibri" pitchFamily="34" charset="0"/>
              </a:rPr>
              <a:t>scrips</a:t>
            </a:r>
            <a:r>
              <a:rPr lang="en-US" dirty="0">
                <a:latin typeface="Calibri" pitchFamily="34" charset="0"/>
              </a:rPr>
              <a:t> etc </a:t>
            </a:r>
          </a:p>
          <a:p>
            <a:pPr lvl="1">
              <a:lnSpc>
                <a:spcPts val="2800"/>
              </a:lnSpc>
            </a:pP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Risk Categorization of Clients allows you to highlight high risk Clients </a:t>
            </a:r>
          </a:p>
          <a:p>
            <a:pPr lvl="1">
              <a:lnSpc>
                <a:spcPts val="2800"/>
              </a:lnSpc>
            </a:pP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Track Clients classified in Special Categories like NRI, Trust, Charity, Politically Exposed, Non face-to-face clients, clients with dubious public reputation etc </a:t>
            </a:r>
          </a:p>
          <a:p>
            <a:pPr lvl="1">
              <a:lnSpc>
                <a:spcPts val="2800"/>
              </a:lnSpc>
            </a:pP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User friendly system that allows you to define your own weightings for different reports </a:t>
            </a:r>
          </a:p>
          <a:p>
            <a:pPr lvl="1">
              <a:lnSpc>
                <a:spcPts val="2800"/>
              </a:lnSpc>
            </a:pP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Suspicious transaction register allows you to save and track suspicious transactions as required by regulations of the exchange and SEBI, by maintaining comment log and status (Closed after investigation / Reported to Exchange) for each suspicious transaction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5CB7-8427-4EC6-9D5B-BA6036C91935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features: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>
              <a:lnSpc>
                <a:spcPts val="2800"/>
              </a:lnSpc>
            </a:pPr>
            <a:r>
              <a:rPr lang="en-US" dirty="0">
                <a:latin typeface="Calibri" pitchFamily="34" charset="0"/>
              </a:rPr>
              <a:t>Help financial institutions meet regulatory </a:t>
            </a:r>
            <a:r>
              <a:rPr lang="en-US" dirty="0" smtClean="0">
                <a:latin typeface="Calibri" pitchFamily="34" charset="0"/>
              </a:rPr>
              <a:t>requirements</a:t>
            </a:r>
            <a:endParaRPr lang="en-US" dirty="0">
              <a:latin typeface="Calibri" pitchFamily="34" charset="0"/>
            </a:endParaRPr>
          </a:p>
          <a:p>
            <a:pPr lvl="1">
              <a:lnSpc>
                <a:spcPts val="2800"/>
              </a:lnSpc>
            </a:pPr>
            <a:r>
              <a:rPr lang="en-US" dirty="0">
                <a:latin typeface="Calibri" pitchFamily="34" charset="0"/>
              </a:rPr>
              <a:t>Improve risk protection, streamline compliance operations, reduce costs </a:t>
            </a:r>
          </a:p>
          <a:p>
            <a:pPr lvl="1">
              <a:lnSpc>
                <a:spcPts val="2800"/>
              </a:lnSpc>
            </a:pPr>
            <a:r>
              <a:rPr lang="en-US" dirty="0">
                <a:latin typeface="Calibri" pitchFamily="34" charset="0"/>
              </a:rPr>
              <a:t>Deliver better detection by combining behavioral profiling and rules management </a:t>
            </a:r>
          </a:p>
          <a:p>
            <a:pPr lvl="1">
              <a:lnSpc>
                <a:spcPts val="2800"/>
              </a:lnSpc>
            </a:pPr>
            <a:r>
              <a:rPr lang="en-US" dirty="0">
                <a:latin typeface="Calibri" pitchFamily="34" charset="0"/>
              </a:rPr>
              <a:t>Improve efficiency through a configurable and robust workflow and alerts management system that allows compliance teams to process cases faster </a:t>
            </a:r>
          </a:p>
          <a:p>
            <a:pPr lvl="1">
              <a:lnSpc>
                <a:spcPts val="2800"/>
              </a:lnSpc>
            </a:pPr>
            <a:r>
              <a:rPr lang="en-US" dirty="0" smtClean="0">
                <a:latin typeface="Calibri" pitchFamily="34" charset="0"/>
              </a:rPr>
              <a:t>Application ranks </a:t>
            </a:r>
            <a:r>
              <a:rPr lang="en-US" dirty="0">
                <a:latin typeface="Calibri" pitchFamily="34" charset="0"/>
              </a:rPr>
              <a:t>Clients based on smart detection of potentially fraudulent transactions and trading patterns </a:t>
            </a:r>
          </a:p>
          <a:p>
            <a:pPr lvl="1">
              <a:lnSpc>
                <a:spcPts val="2800"/>
              </a:lnSpc>
            </a:pPr>
            <a:r>
              <a:rPr lang="en-US" dirty="0">
                <a:latin typeface="Calibri" pitchFamily="34" charset="0"/>
              </a:rPr>
              <a:t>Big Picture summary provides quick view of most suspicious Clients </a:t>
            </a:r>
          </a:p>
          <a:p>
            <a:pPr lvl="1">
              <a:lnSpc>
                <a:spcPts val="2800"/>
              </a:lnSpc>
            </a:pPr>
            <a:r>
              <a:rPr lang="en-US" dirty="0">
                <a:latin typeface="Calibri" pitchFamily="34" charset="0"/>
              </a:rPr>
              <a:t> Improve accuracy of alerts and focus on high-risk clients and events, rather than chasing all simple alerts </a:t>
            </a:r>
            <a:r>
              <a:rPr lang="en-US" dirty="0" smtClean="0">
                <a:latin typeface="Calibri" pitchFamily="34" charset="0"/>
              </a:rPr>
              <a:t>based on one single criterion </a:t>
            </a:r>
          </a:p>
          <a:p>
            <a:pPr marL="192088" lvl="1" indent="-192088">
              <a:buSzTx/>
              <a:buFont typeface="Wingdings" pitchFamily="2" charset="2"/>
              <a:buChar char="§"/>
            </a:pPr>
            <a:endParaRPr lang="en-US" dirty="0" smtClean="0">
              <a:latin typeface="Calibri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5CB7-8427-4EC6-9D5B-BA6036C91935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Benefits: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5CB7-8427-4EC6-9D5B-BA6036C91935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rtlCol="0" anchor="ctr">
            <a:normAutofit fontScale="90000"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Architecture:</a:t>
            </a:r>
            <a:b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7" descr="AML Manager Process Steps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1" y="1524001"/>
            <a:ext cx="80010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5CB7-8427-4EC6-9D5B-BA6036C91935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124200" y="2895600"/>
            <a:ext cx="2819400" cy="762000"/>
          </a:xfrm>
          <a:prstGeom prst="rect">
            <a:avLst/>
          </a:prstGeom>
        </p:spPr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Thank You</a:t>
            </a: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6324600" y="6096000"/>
            <a:ext cx="2819400" cy="762000"/>
          </a:xfrm>
          <a:prstGeom prst="rect">
            <a:avLst/>
          </a:prstGeom>
        </p:spPr>
        <p:txBody>
          <a:bodyPr vert="horz" rtlCol="0" anchor="ctr">
            <a:normAutofit fontScale="30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Presentation</a:t>
            </a:r>
            <a:r>
              <a:rPr kumimoji="0" lang="en-US" sz="41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Created by,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100" b="1" i="0" u="none" strike="noStrike" kern="1200" cap="none" spc="0" normalizeH="0" noProof="0" dirty="0" smtClean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1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Ankur Shah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7738068279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1594</TotalTime>
  <Words>381</Words>
  <Application>Microsoft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Anti-Money Laundering Business Requirements</vt:lpstr>
      <vt:lpstr>Introduction: </vt:lpstr>
      <vt:lpstr>Key features: </vt:lpstr>
      <vt:lpstr>Benefits: </vt:lpstr>
      <vt:lpstr>Slide 5</vt:lpstr>
      <vt:lpstr>Slide 6</vt:lpstr>
    </vt:vector>
  </TitlesOfParts>
  <Company>IBM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AML</dc:title>
  <dc:creator>IBM_User</dc:creator>
  <cp:lastModifiedBy>ankur.shah</cp:lastModifiedBy>
  <cp:revision>53</cp:revision>
  <dcterms:created xsi:type="dcterms:W3CDTF">2002-11-29T10:28:33Z</dcterms:created>
  <dcterms:modified xsi:type="dcterms:W3CDTF">2011-04-29T08:45:58Z</dcterms:modified>
</cp:coreProperties>
</file>