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8"/>
  </p:notesMasterIdLst>
  <p:sldIdLst>
    <p:sldId id="256" r:id="rId3"/>
    <p:sldId id="257" r:id="rId4"/>
    <p:sldId id="258" r:id="rId5"/>
    <p:sldId id="259" r:id="rId6"/>
    <p:sldId id="260" r:id="rId7"/>
    <p:sldId id="261" r:id="rId8"/>
    <p:sldId id="262" r:id="rId9"/>
    <p:sldId id="263" r:id="rId10"/>
    <p:sldId id="270" r:id="rId11"/>
    <p:sldId id="264" r:id="rId12"/>
    <p:sldId id="268" r:id="rId13"/>
    <p:sldId id="269" r:id="rId14"/>
    <p:sldId id="265" r:id="rId15"/>
    <p:sldId id="266" r:id="rId16"/>
    <p:sldId id="267"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8" d="100"/>
          <a:sy n="88" d="100"/>
        </p:scale>
        <p:origin x="-146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91DF757-A64F-4C53-B573-E8B644ECED81}" type="slidenum">
              <a:rPr lang="en-US"/>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91DF757-A64F-4C53-B573-E8B644ECED81}"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91DF757-A64F-4C53-B573-E8B644ECED81}"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685800" y="228600"/>
            <a:ext cx="7772400" cy="1470025"/>
          </a:xfrm>
        </p:spPr>
        <p:txBody>
          <a:bodyPr/>
          <a:lstStyle>
            <a:lvl1pPr algn="ctr">
              <a:defRPr/>
            </a:lvl1pPr>
          </a:lstStyle>
          <a:p>
            <a:r>
              <a:rPr lang="en-US" smtClean="0"/>
              <a:t>Click to edit Master title style</a:t>
            </a:r>
            <a:endParaRPr lang="en-US"/>
          </a:p>
        </p:txBody>
      </p:sp>
      <p:sp>
        <p:nvSpPr>
          <p:cNvPr id="73731" name="Rectangle 3"/>
          <p:cNvSpPr>
            <a:spLocks noGrp="1" noChangeArrowheads="1"/>
          </p:cNvSpPr>
          <p:nvPr>
            <p:ph type="subTitle" idx="1"/>
          </p:nvPr>
        </p:nvSpPr>
        <p:spPr>
          <a:xfrm>
            <a:off x="1371600" y="1984375"/>
            <a:ext cx="6400800" cy="1752600"/>
          </a:xfrm>
        </p:spPr>
        <p:txBody>
          <a:bodyPr/>
          <a:lstStyle>
            <a:lvl1pPr marL="0" indent="0" algn="ctr">
              <a:buFontTx/>
              <a:buNone/>
              <a:defRPr/>
            </a:lvl1pPr>
          </a:lstStyle>
          <a:p>
            <a:r>
              <a:rPr lang="en-US" smtClean="0"/>
              <a:t>Click to edit Master subtitle style</a:t>
            </a:r>
            <a:endParaRPr lang="en-US"/>
          </a:p>
        </p:txBody>
      </p:sp>
      <p:sp>
        <p:nvSpPr>
          <p:cNvPr id="73732" name="Rectangle 4"/>
          <p:cNvSpPr>
            <a:spLocks noGrp="1" noChangeArrowheads="1"/>
          </p:cNvSpPr>
          <p:nvPr>
            <p:ph type="dt" sz="half" idx="2"/>
          </p:nvPr>
        </p:nvSpPr>
        <p:spPr/>
        <p:txBody>
          <a:bodyPr/>
          <a:lstStyle>
            <a:lvl1pPr>
              <a:defRPr/>
            </a:lvl1pPr>
          </a:lstStyle>
          <a:p>
            <a:endParaRPr lang="en-US" dirty="0"/>
          </a:p>
        </p:txBody>
      </p:sp>
      <p:sp>
        <p:nvSpPr>
          <p:cNvPr id="73733" name="Rectangle 5"/>
          <p:cNvSpPr>
            <a:spLocks noGrp="1" noChangeArrowheads="1"/>
          </p:cNvSpPr>
          <p:nvPr>
            <p:ph type="ftr" sz="quarter" idx="3"/>
          </p:nvPr>
        </p:nvSpPr>
        <p:spPr/>
        <p:txBody>
          <a:bodyPr/>
          <a:lstStyle>
            <a:lvl1pPr>
              <a:defRPr/>
            </a:lvl1pPr>
          </a:lstStyle>
          <a:p>
            <a:endParaRPr lang="en-US" dirty="0"/>
          </a:p>
        </p:txBody>
      </p:sp>
      <p:sp>
        <p:nvSpPr>
          <p:cNvPr id="73734" name="Rectangle 6"/>
          <p:cNvSpPr>
            <a:spLocks noGrp="1" noChangeArrowheads="1"/>
          </p:cNvSpPr>
          <p:nvPr>
            <p:ph type="sldNum" sz="quarter" idx="4"/>
          </p:nvPr>
        </p:nvSpPr>
        <p:spPr/>
        <p:txBody>
          <a:bodyPr/>
          <a:lstStyle>
            <a:lvl1pPr>
              <a:defRPr/>
            </a:lvl1pPr>
          </a:lstStyle>
          <a:p>
            <a:fld id="{3AECA01B-8B84-41A6-9D29-A981F7F0F146}"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50BD2FD-E74E-48BF-BB08-DA9E27E47497}"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7725" y="274638"/>
            <a:ext cx="1833563"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93863" y="274638"/>
            <a:ext cx="5351462"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E984893-F7B8-4C85-8817-2744DE575A2E}"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B357BC3-F7EE-425E-B0CE-8ECE616AFEB0}"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F2FEBFC-F1B6-445F-A722-3CBF3F025EC9}"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93863" y="1600200"/>
            <a:ext cx="35925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8775" y="1600200"/>
            <a:ext cx="35925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3119D433-B8CE-4400-8301-1E11A538F3A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FF541FAA-3C7C-419D-8574-CD907EE28A06}"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32E1296F-26CF-4EE9-A3A6-597E4A1A22C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716A06E5-04FE-405B-9EAA-173B92790397}"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3DE69653-748A-4BFE-B134-2D738895CD8B}"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E2F7956-7F4D-4112-9C14-CACF3926D91A}"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93863" y="274638"/>
            <a:ext cx="733742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693863" y="1600200"/>
            <a:ext cx="7337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28AA476-0BCD-4ED8-BD00-F7D39B93A57B}"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Arial" charset="0"/>
          <a:cs typeface="Arial" charset="0"/>
        </a:defRPr>
      </a:lvl2pPr>
      <a:lvl3pPr algn="l" rtl="0" eaLnBrk="1" fontAlgn="base" hangingPunct="1">
        <a:spcBef>
          <a:spcPct val="0"/>
        </a:spcBef>
        <a:spcAft>
          <a:spcPct val="0"/>
        </a:spcAft>
        <a:defRPr sz="4400">
          <a:solidFill>
            <a:schemeClr val="tx2"/>
          </a:solidFill>
          <a:latin typeface="Arial" charset="0"/>
          <a:cs typeface="Arial" charset="0"/>
        </a:defRPr>
      </a:lvl3pPr>
      <a:lvl4pPr algn="l" rtl="0" eaLnBrk="1" fontAlgn="base" hangingPunct="1">
        <a:spcBef>
          <a:spcPct val="0"/>
        </a:spcBef>
        <a:spcAft>
          <a:spcPct val="0"/>
        </a:spcAft>
        <a:defRPr sz="4400">
          <a:solidFill>
            <a:schemeClr val="tx2"/>
          </a:solidFill>
          <a:latin typeface="Arial" charset="0"/>
          <a:cs typeface="Arial" charset="0"/>
        </a:defRPr>
      </a:lvl4pPr>
      <a:lvl5pPr algn="l" rtl="0" eaLnBrk="1" fontAlgn="base" hangingPunct="1">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orest2.jpg"/>
          <p:cNvPicPr>
            <a:picLocks noChangeAspect="1"/>
          </p:cNvPicPr>
          <p:nvPr/>
        </p:nvPicPr>
        <p:blipFill>
          <a:blip r:embed="rId3">
            <a:duotone>
              <a:schemeClr val="accent3">
                <a:shade val="45000"/>
                <a:satMod val="135000"/>
              </a:schemeClr>
              <a:prstClr val="white"/>
            </a:duotone>
          </a:blip>
          <a:stretch>
            <a:fillRect/>
          </a:stretch>
        </p:blipFill>
        <p:spPr>
          <a:xfrm>
            <a:off x="0" y="0"/>
            <a:ext cx="9144000" cy="6858000"/>
          </a:xfrm>
          <a:prstGeom prst="rect">
            <a:avLst/>
          </a:prstGeom>
        </p:spPr>
      </p:pic>
      <p:sp>
        <p:nvSpPr>
          <p:cNvPr id="74754" name="Rectangle 2"/>
          <p:cNvSpPr>
            <a:spLocks noGrp="1" noChangeArrowheads="1"/>
          </p:cNvSpPr>
          <p:nvPr>
            <p:ph type="ctrTitle"/>
          </p:nvPr>
        </p:nvSpPr>
        <p:spPr>
          <a:xfrm>
            <a:off x="0" y="130629"/>
            <a:ext cx="7467600" cy="1470025"/>
          </a:xfrm>
        </p:spPr>
        <p:txBody>
          <a:bodyPr/>
          <a:lstStyle/>
          <a:p>
            <a:r>
              <a:rPr lang="en-US" sz="3000" b="1" dirty="0" smtClean="0">
                <a:solidFill>
                  <a:srgbClr val="006600"/>
                </a:solidFill>
                <a:latin typeface="Broadway" pitchFamily="82" charset="0"/>
              </a:rPr>
              <a:t>Intergenerational Equity </a:t>
            </a:r>
            <a:r>
              <a:rPr lang="en-US" sz="3000" b="1" dirty="0" smtClean="0">
                <a:solidFill>
                  <a:srgbClr val="006600"/>
                </a:solidFill>
                <a:latin typeface="Broadway" pitchFamily="82" charset="0"/>
              </a:rPr>
              <a:t>-Need </a:t>
            </a:r>
            <a:r>
              <a:rPr lang="en-US" sz="3000" b="1" dirty="0" smtClean="0">
                <a:solidFill>
                  <a:srgbClr val="006600"/>
                </a:solidFill>
                <a:latin typeface="Broadway" pitchFamily="82" charset="0"/>
              </a:rPr>
              <a:t>for Development on Sustainable Basis</a:t>
            </a:r>
            <a:r>
              <a:rPr lang="en-US" sz="3000" dirty="0" smtClean="0">
                <a:solidFill>
                  <a:srgbClr val="006600"/>
                </a:solidFill>
                <a:latin typeface="Broadway" pitchFamily="82" charset="0"/>
              </a:rPr>
              <a:t> </a:t>
            </a:r>
            <a:endParaRPr lang="en-US" sz="3000" dirty="0">
              <a:solidFill>
                <a:srgbClr val="006600"/>
              </a:solidFill>
              <a:latin typeface="Broadway" pitchFamily="82" charset="0"/>
            </a:endParaRPr>
          </a:p>
        </p:txBody>
      </p:sp>
      <p:sp>
        <p:nvSpPr>
          <p:cNvPr id="74755" name="Rectangle 3"/>
          <p:cNvSpPr>
            <a:spLocks noGrp="1" noChangeArrowheads="1"/>
          </p:cNvSpPr>
          <p:nvPr>
            <p:ph type="subTitle" idx="1"/>
          </p:nvPr>
        </p:nvSpPr>
        <p:spPr>
          <a:xfrm>
            <a:off x="2743200" y="1472748"/>
            <a:ext cx="6400800" cy="1324881"/>
          </a:xfrm>
        </p:spPr>
        <p:txBody>
          <a:bodyPr/>
          <a:lstStyle/>
          <a:p>
            <a:pPr algn="just"/>
            <a:r>
              <a:rPr lang="en-US" sz="2400" b="1" dirty="0" smtClean="0">
                <a:solidFill>
                  <a:schemeClr val="accent1">
                    <a:lumMod val="50000"/>
                  </a:schemeClr>
                </a:solidFill>
                <a:latin typeface="High Tower Text" pitchFamily="18" charset="0"/>
              </a:rPr>
              <a:t>In the ambit of Developing nexus between Trade Liberalization and Environment Protection </a:t>
            </a:r>
            <a:endParaRPr lang="en-US" sz="2800" b="1" dirty="0" smtClean="0">
              <a:latin typeface="High Tower Text" pitchFamily="18" charset="0"/>
            </a:endParaRPr>
          </a:p>
          <a:p>
            <a:pPr algn="r"/>
            <a:r>
              <a:rPr lang="en-US" sz="3600" dirty="0" smtClean="0"/>
              <a:t>                  </a:t>
            </a:r>
            <a:endParaRPr lang="en-US" sz="2800" dirty="0" smtClean="0"/>
          </a:p>
          <a:p>
            <a:endParaRPr lang="en-US" dirty="0"/>
          </a:p>
        </p:txBody>
      </p:sp>
      <p:sp>
        <p:nvSpPr>
          <p:cNvPr id="4" name="TextBox 3"/>
          <p:cNvSpPr txBox="1"/>
          <p:nvPr/>
        </p:nvSpPr>
        <p:spPr>
          <a:xfrm>
            <a:off x="3200400" y="4103914"/>
            <a:ext cx="5715001" cy="1877437"/>
          </a:xfrm>
          <a:prstGeom prst="rect">
            <a:avLst/>
          </a:prstGeom>
          <a:noFill/>
        </p:spPr>
        <p:txBody>
          <a:bodyPr wrap="square" rtlCol="0">
            <a:spAutoFit/>
          </a:bodyPr>
          <a:lstStyle/>
          <a:p>
            <a:pPr algn="r"/>
            <a:r>
              <a:rPr lang="en-US" sz="2600" b="1" dirty="0" smtClean="0">
                <a:solidFill>
                  <a:srgbClr val="7030A0"/>
                </a:solidFill>
                <a:latin typeface="Monotype Corsiva" pitchFamily="66" charset="0"/>
              </a:rPr>
              <a:t>By: </a:t>
            </a:r>
            <a:r>
              <a:rPr lang="en-US" sz="2600" b="1" dirty="0" err="1" smtClean="0">
                <a:solidFill>
                  <a:srgbClr val="7030A0"/>
                </a:solidFill>
                <a:latin typeface="Monotype Corsiva" pitchFamily="66" charset="0"/>
              </a:rPr>
              <a:t>Madhura</a:t>
            </a:r>
            <a:r>
              <a:rPr lang="en-US" sz="2600" b="1" dirty="0" smtClean="0">
                <a:solidFill>
                  <a:srgbClr val="7030A0"/>
                </a:solidFill>
                <a:latin typeface="Monotype Corsiva" pitchFamily="66" charset="0"/>
              </a:rPr>
              <a:t> </a:t>
            </a:r>
            <a:r>
              <a:rPr lang="en-US" sz="2600" b="1" dirty="0" err="1" smtClean="0">
                <a:solidFill>
                  <a:srgbClr val="7030A0"/>
                </a:solidFill>
                <a:latin typeface="Monotype Corsiva" pitchFamily="66" charset="0"/>
              </a:rPr>
              <a:t>Ubale</a:t>
            </a:r>
            <a:endParaRPr lang="en-US" sz="2600" b="1" dirty="0" smtClean="0">
              <a:solidFill>
                <a:srgbClr val="7030A0"/>
              </a:solidFill>
              <a:latin typeface="Monotype Corsiva" pitchFamily="66" charset="0"/>
            </a:endParaRPr>
          </a:p>
          <a:p>
            <a:pPr algn="r"/>
            <a:r>
              <a:rPr lang="en-US" sz="2600" b="1" dirty="0" smtClean="0">
                <a:solidFill>
                  <a:srgbClr val="7030A0"/>
                </a:solidFill>
                <a:latin typeface="Monotype Corsiva" pitchFamily="66" charset="0"/>
              </a:rPr>
              <a:t>2</a:t>
            </a:r>
            <a:r>
              <a:rPr lang="en-US" sz="2600" b="1" baseline="30000" dirty="0" smtClean="0">
                <a:solidFill>
                  <a:srgbClr val="7030A0"/>
                </a:solidFill>
                <a:latin typeface="Monotype Corsiva" pitchFamily="66" charset="0"/>
              </a:rPr>
              <a:t>nd</a:t>
            </a:r>
            <a:r>
              <a:rPr lang="en-US" sz="2600" b="1" dirty="0" smtClean="0">
                <a:solidFill>
                  <a:srgbClr val="7030A0"/>
                </a:solidFill>
                <a:latin typeface="Monotype Corsiva" pitchFamily="66" charset="0"/>
              </a:rPr>
              <a:t> Semester, L.L.B (3 Years)</a:t>
            </a:r>
          </a:p>
          <a:p>
            <a:pPr algn="r"/>
            <a:r>
              <a:rPr lang="en-US" sz="2600" b="1" dirty="0" smtClean="0">
                <a:solidFill>
                  <a:srgbClr val="7030A0"/>
                </a:solidFill>
                <a:latin typeface="Monotype Corsiva" pitchFamily="66" charset="0"/>
              </a:rPr>
              <a:t>Dr. B. A. College of Law(Main Branch)</a:t>
            </a:r>
          </a:p>
          <a:p>
            <a:pPr algn="r"/>
            <a:endParaRPr lang="en-US" sz="2000" i="1" dirty="0" smtClean="0">
              <a:solidFill>
                <a:srgbClr val="7030A0"/>
              </a:solidFill>
            </a:endParaRPr>
          </a:p>
          <a:p>
            <a:pPr algn="r"/>
            <a:r>
              <a:rPr lang="en-US" dirty="0" smtClean="0">
                <a:solidFill>
                  <a:srgbClr val="7030A0"/>
                </a:solidFill>
              </a:rPr>
              <a:t>                         </a:t>
            </a:r>
          </a:p>
        </p:txBody>
      </p:sp>
      <p:pic>
        <p:nvPicPr>
          <p:cNvPr id="7" name="Picture 6" descr="EP.jpg"/>
          <p:cNvPicPr>
            <a:picLocks noChangeAspect="1"/>
          </p:cNvPicPr>
          <p:nvPr/>
        </p:nvPicPr>
        <p:blipFill>
          <a:blip r:embed="rId4"/>
          <a:stretch>
            <a:fillRect/>
          </a:stretch>
        </p:blipFill>
        <p:spPr>
          <a:xfrm>
            <a:off x="283029" y="3384775"/>
            <a:ext cx="2680608" cy="324563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403" y="154895"/>
            <a:ext cx="7337425" cy="1143000"/>
          </a:xfrm>
        </p:spPr>
        <p:txBody>
          <a:bodyPr/>
          <a:lstStyle/>
          <a:p>
            <a:pPr algn="r"/>
            <a:r>
              <a:rPr lang="en-US" sz="2800" b="1" dirty="0" smtClean="0">
                <a:solidFill>
                  <a:srgbClr val="006600"/>
                </a:solidFill>
                <a:latin typeface="Broadway" pitchFamily="82" charset="0"/>
              </a:rPr>
              <a:t>Steps Taken Towards Sustainable Development</a:t>
            </a:r>
            <a:endParaRPr lang="en-US" sz="2800" b="1" dirty="0">
              <a:solidFill>
                <a:srgbClr val="006600"/>
              </a:solidFill>
              <a:latin typeface="Broadway" pitchFamily="82" charset="0"/>
            </a:endParaRPr>
          </a:p>
        </p:txBody>
      </p:sp>
      <p:sp>
        <p:nvSpPr>
          <p:cNvPr id="4" name="Content Placeholder 3"/>
          <p:cNvSpPr>
            <a:spLocks noGrp="1"/>
          </p:cNvSpPr>
          <p:nvPr>
            <p:ph idx="1"/>
          </p:nvPr>
        </p:nvSpPr>
        <p:spPr>
          <a:xfrm>
            <a:off x="2612570" y="1230086"/>
            <a:ext cx="6379029" cy="5072743"/>
          </a:xfrm>
        </p:spPr>
        <p:txBody>
          <a:bodyPr/>
          <a:lstStyle/>
          <a:p>
            <a:pPr algn="just"/>
            <a:r>
              <a:rPr lang="en-US" sz="2400" b="1" dirty="0" smtClean="0">
                <a:solidFill>
                  <a:srgbClr val="6600CC"/>
                </a:solidFill>
                <a:latin typeface="High Tower Text" pitchFamily="18" charset="0"/>
              </a:rPr>
              <a:t>United Nations Conference on Human Environment  initiated formation of environmental laws in many countries.</a:t>
            </a:r>
          </a:p>
          <a:p>
            <a:pPr algn="just"/>
            <a:r>
              <a:rPr lang="en-US" sz="2400" b="1" dirty="0" smtClean="0">
                <a:solidFill>
                  <a:srgbClr val="6600CC"/>
                </a:solidFill>
                <a:latin typeface="High Tower Text" pitchFamily="18" charset="0"/>
              </a:rPr>
              <a:t>Rio Summit popularly known as Earth Summit led to formation of Agenda 21 consisting of principles such as Polluter pays, Equitable utilization of resources were agreed to be followed by countries in the summit.</a:t>
            </a:r>
          </a:p>
          <a:p>
            <a:pPr lvl="0" algn="just"/>
            <a:r>
              <a:rPr lang="en-US" sz="2400" b="1" dirty="0" smtClean="0">
                <a:solidFill>
                  <a:srgbClr val="6600CC"/>
                </a:solidFill>
                <a:latin typeface="High Tower Text" pitchFamily="18" charset="0"/>
              </a:rPr>
              <a:t>WWF (World Wide Foundation) is formed for protecting the world’s wildlife, endangered species, etc. They are conservation leaders for more than 39 years.</a:t>
            </a:r>
          </a:p>
          <a:p>
            <a:pPr algn="just"/>
            <a:endParaRPr lang="en-US" sz="2400" b="1" dirty="0">
              <a:solidFill>
                <a:srgbClr val="6600CC"/>
              </a:solidFill>
              <a:latin typeface="High Tower Text" pitchFamily="18" charset="0"/>
            </a:endParaRPr>
          </a:p>
        </p:txBody>
      </p:sp>
      <p:pic>
        <p:nvPicPr>
          <p:cNvPr id="5" name="Picture 4" descr="images (1).jpg"/>
          <p:cNvPicPr>
            <a:picLocks noChangeAspect="1"/>
          </p:cNvPicPr>
          <p:nvPr/>
        </p:nvPicPr>
        <p:blipFill>
          <a:blip r:embed="rId2"/>
          <a:stretch>
            <a:fillRect/>
          </a:stretch>
        </p:blipFill>
        <p:spPr>
          <a:xfrm>
            <a:off x="416379" y="1083128"/>
            <a:ext cx="2019300" cy="22098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775858" y="1589315"/>
            <a:ext cx="6161314" cy="4506686"/>
          </a:xfrm>
        </p:spPr>
        <p:txBody>
          <a:bodyPr/>
          <a:lstStyle/>
          <a:p>
            <a:pPr lvl="0" algn="just"/>
            <a:r>
              <a:rPr lang="en-US" sz="2400" b="1" dirty="0" smtClean="0">
                <a:solidFill>
                  <a:srgbClr val="6600CC"/>
                </a:solidFill>
                <a:latin typeface="High Tower Text" pitchFamily="18" charset="0"/>
              </a:rPr>
              <a:t>Kyoto Protocol was adopted in 1997 by 37 countries. It sets binding targets for 37 countries for reducing greenhouse gas emission. Protocol places a heavier burden on developed nations. Market based mechanism allow developed parties to earn and trade emission credits.</a:t>
            </a:r>
          </a:p>
          <a:p>
            <a:pPr algn="just"/>
            <a:r>
              <a:rPr lang="en-US" sz="2400" b="1" dirty="0" smtClean="0">
                <a:solidFill>
                  <a:srgbClr val="6600CC"/>
                </a:solidFill>
                <a:latin typeface="High Tower Text" pitchFamily="18" charset="0"/>
              </a:rPr>
              <a:t>Recently a summit was held in new Delhi Sustainable Development to discuss the issues of renewable energy, biodiversity, water and climate change, etc.</a:t>
            </a:r>
          </a:p>
          <a:p>
            <a:pPr lvl="0" algn="just"/>
            <a:endParaRPr lang="en-US" sz="2400" b="1" dirty="0" smtClean="0">
              <a:solidFill>
                <a:srgbClr val="6600CC"/>
              </a:solidFill>
              <a:latin typeface="High Tower Text" pitchFamily="18" charset="0"/>
            </a:endParaRPr>
          </a:p>
          <a:p>
            <a:pPr algn="just"/>
            <a:endParaRPr lang="en-US" sz="2400" b="1" dirty="0">
              <a:solidFill>
                <a:srgbClr val="6600CC"/>
              </a:solidFill>
              <a:latin typeface="High Tower Text"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710542" y="1600200"/>
            <a:ext cx="6226629" cy="4525963"/>
          </a:xfrm>
        </p:spPr>
        <p:txBody>
          <a:bodyPr/>
          <a:lstStyle/>
          <a:p>
            <a:pPr lvl="0" algn="just"/>
            <a:r>
              <a:rPr lang="en-US" sz="2400" b="1" dirty="0" smtClean="0">
                <a:solidFill>
                  <a:srgbClr val="6600CC"/>
                </a:solidFill>
                <a:latin typeface="High Tower Text" pitchFamily="18" charset="0"/>
              </a:rPr>
              <a:t>Apart from this many conventions on issues such as Preservation of Wetlands, Sea Water, Marine lives, Trail Smelter Arbitration were passed which focused on root causes of need of sustainable development such as bio diversity conservation, ecological system’s balance, etc.</a:t>
            </a:r>
          </a:p>
          <a:p>
            <a:endParaRPr lang="en-US" sz="2400" dirty="0"/>
          </a:p>
        </p:txBody>
      </p:sp>
      <p:pic>
        <p:nvPicPr>
          <p:cNvPr id="4" name="Picture 3" descr="meetingspodcast-green-meetings.jpg"/>
          <p:cNvPicPr>
            <a:picLocks noChangeAspect="1"/>
          </p:cNvPicPr>
          <p:nvPr/>
        </p:nvPicPr>
        <p:blipFill>
          <a:blip r:embed="rId2"/>
          <a:stretch>
            <a:fillRect/>
          </a:stretch>
        </p:blipFill>
        <p:spPr>
          <a:xfrm>
            <a:off x="130047" y="405493"/>
            <a:ext cx="2329253" cy="2729593"/>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120" y="165781"/>
            <a:ext cx="7337425" cy="1143000"/>
          </a:xfrm>
        </p:spPr>
        <p:txBody>
          <a:bodyPr/>
          <a:lstStyle/>
          <a:p>
            <a:r>
              <a:rPr lang="en-US" sz="3600" b="1" dirty="0" smtClean="0">
                <a:solidFill>
                  <a:srgbClr val="006600"/>
                </a:solidFill>
                <a:latin typeface="Broadway" pitchFamily="82" charset="0"/>
              </a:rPr>
              <a:t>Conclusion</a:t>
            </a:r>
            <a:endParaRPr lang="en-US" sz="3600" b="1" dirty="0">
              <a:solidFill>
                <a:srgbClr val="006600"/>
              </a:solidFill>
              <a:latin typeface="Broadway" pitchFamily="82" charset="0"/>
            </a:endParaRPr>
          </a:p>
        </p:txBody>
      </p:sp>
      <p:sp>
        <p:nvSpPr>
          <p:cNvPr id="3" name="Content Placeholder 2"/>
          <p:cNvSpPr>
            <a:spLocks noGrp="1"/>
          </p:cNvSpPr>
          <p:nvPr>
            <p:ph idx="1"/>
          </p:nvPr>
        </p:nvSpPr>
        <p:spPr>
          <a:xfrm>
            <a:off x="2318657" y="1251858"/>
            <a:ext cx="6658202" cy="4114800"/>
          </a:xfrm>
        </p:spPr>
        <p:txBody>
          <a:bodyPr/>
          <a:lstStyle/>
          <a:p>
            <a:pPr algn="just"/>
            <a:r>
              <a:rPr lang="en-US" sz="2400" b="1" dirty="0" smtClean="0">
                <a:solidFill>
                  <a:srgbClr val="6600CC"/>
                </a:solidFill>
                <a:latin typeface="High Tower Text" pitchFamily="18" charset="0"/>
              </a:rPr>
              <a:t>Increased Human interference in Nature caused problems and need for Intergenerational Equity arose. </a:t>
            </a:r>
          </a:p>
          <a:p>
            <a:pPr algn="just"/>
            <a:r>
              <a:rPr lang="en-US" sz="2400" b="1" dirty="0" smtClean="0">
                <a:solidFill>
                  <a:srgbClr val="6600CC"/>
                </a:solidFill>
                <a:latin typeface="High Tower Text" pitchFamily="18" charset="0"/>
              </a:rPr>
              <a:t>Sustainable Development is guiding principle for Intergenerational Equity.</a:t>
            </a:r>
          </a:p>
          <a:p>
            <a:pPr algn="just"/>
            <a:r>
              <a:rPr lang="en-US" sz="2400" b="1" dirty="0" smtClean="0">
                <a:solidFill>
                  <a:srgbClr val="6600CC"/>
                </a:solidFill>
                <a:latin typeface="High Tower Text" pitchFamily="18" charset="0"/>
              </a:rPr>
              <a:t>Trade tools could be instrumental in making tangible progress towards more sustainable consumption and production patterns.</a:t>
            </a:r>
          </a:p>
          <a:p>
            <a:pPr algn="just"/>
            <a:endParaRPr lang="en-US" sz="2400" b="1" dirty="0" smtClean="0">
              <a:solidFill>
                <a:srgbClr val="6600CC"/>
              </a:solidFill>
              <a:latin typeface="High Tower Text" pitchFamily="18" charset="0"/>
            </a:endParaRPr>
          </a:p>
        </p:txBody>
      </p:sp>
      <p:pic>
        <p:nvPicPr>
          <p:cNvPr id="5" name="Picture 4" descr="embedded sustainability 001.jpg"/>
          <p:cNvPicPr>
            <a:picLocks noChangeAspect="1"/>
          </p:cNvPicPr>
          <p:nvPr/>
        </p:nvPicPr>
        <p:blipFill>
          <a:blip r:embed="rId2"/>
          <a:stretch>
            <a:fillRect/>
          </a:stretch>
        </p:blipFill>
        <p:spPr>
          <a:xfrm>
            <a:off x="4582885" y="4552196"/>
            <a:ext cx="3755572" cy="205897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36122" y="468087"/>
            <a:ext cx="6557508" cy="4430486"/>
          </a:xfrm>
        </p:spPr>
        <p:txBody>
          <a:bodyPr/>
          <a:lstStyle/>
          <a:p>
            <a:pPr algn="just"/>
            <a:r>
              <a:rPr lang="en-US" sz="2400" b="1" dirty="0" smtClean="0">
                <a:solidFill>
                  <a:srgbClr val="6600CC"/>
                </a:solidFill>
                <a:latin typeface="High Tower Text" pitchFamily="18" charset="0"/>
              </a:rPr>
              <a:t>Awareness among Consumers is necessitating Companies to have Sustainable Development as their motive along with economical benefits.</a:t>
            </a:r>
          </a:p>
          <a:p>
            <a:pPr algn="just"/>
            <a:r>
              <a:rPr lang="en-US" sz="2400" b="1" dirty="0" smtClean="0">
                <a:solidFill>
                  <a:srgbClr val="6600CC"/>
                </a:solidFill>
                <a:latin typeface="High Tower Text" pitchFamily="18" charset="0"/>
              </a:rPr>
              <a:t>Sustainable Reporting which is included as part of Companies Annual Report to attract consumers is benchmarked by formation of many treaties internationally.</a:t>
            </a:r>
          </a:p>
          <a:p>
            <a:pPr algn="just"/>
            <a:r>
              <a:rPr lang="en-US" sz="2400" b="1" dirty="0" smtClean="0">
                <a:solidFill>
                  <a:srgbClr val="6600CC"/>
                </a:solidFill>
                <a:latin typeface="High Tower Text" pitchFamily="18" charset="0"/>
              </a:rPr>
              <a:t>Elimination of Environment damaging developmental activities and promotion of synergy between Trade, environment and Development.</a:t>
            </a:r>
            <a:endParaRPr lang="en-US" sz="2400" b="1" dirty="0">
              <a:solidFill>
                <a:srgbClr val="6600CC"/>
              </a:solidFill>
              <a:latin typeface="High Tower Text"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Madhura\Law College\Justa Causa\For PPT\Environment-Protection-by-Polymet-and-Aquazinc.jpg"/>
          <p:cNvPicPr>
            <a:picLocks noGrp="1" noChangeAspect="1" noChangeArrowheads="1"/>
          </p:cNvPicPr>
          <p:nvPr>
            <p:ph idx="1"/>
          </p:nvPr>
        </p:nvPicPr>
        <p:blipFill>
          <a:blip r:embed="rId2"/>
          <a:srcRect/>
          <a:stretch>
            <a:fillRect/>
          </a:stretch>
        </p:blipFill>
        <p:spPr bwMode="auto">
          <a:xfrm>
            <a:off x="3374572" y="199322"/>
            <a:ext cx="5584372" cy="6346477"/>
          </a:xfrm>
          <a:prstGeom prst="rect">
            <a:avLst/>
          </a:prstGeom>
          <a:noFill/>
        </p:spPr>
      </p:pic>
      <p:sp>
        <p:nvSpPr>
          <p:cNvPr id="2" name="Title 1"/>
          <p:cNvSpPr>
            <a:spLocks noGrp="1"/>
          </p:cNvSpPr>
          <p:nvPr>
            <p:ph type="title"/>
          </p:nvPr>
        </p:nvSpPr>
        <p:spPr>
          <a:xfrm>
            <a:off x="235178" y="3126695"/>
            <a:ext cx="2682193" cy="1162276"/>
          </a:xfrm>
        </p:spPr>
        <p:txBody>
          <a:bodyPr/>
          <a:lstStyle/>
          <a:p>
            <a:r>
              <a:rPr lang="en-US" b="1" dirty="0" smtClean="0">
                <a:solidFill>
                  <a:srgbClr val="6600CC"/>
                </a:solidFill>
                <a:latin typeface="Broadway" pitchFamily="82" charset="0"/>
              </a:rPr>
              <a:t>Thank </a:t>
            </a:r>
            <a:br>
              <a:rPr lang="en-US" b="1" dirty="0" smtClean="0">
                <a:solidFill>
                  <a:srgbClr val="6600CC"/>
                </a:solidFill>
                <a:latin typeface="Broadway" pitchFamily="82" charset="0"/>
              </a:rPr>
            </a:br>
            <a:r>
              <a:rPr lang="en-US" b="1" dirty="0" smtClean="0">
                <a:solidFill>
                  <a:srgbClr val="6600CC"/>
                </a:solidFill>
                <a:latin typeface="Broadway" pitchFamily="82" charset="0"/>
              </a:rPr>
              <a:t>You!</a:t>
            </a:r>
            <a:endParaRPr lang="en-US" b="1" dirty="0">
              <a:solidFill>
                <a:srgbClr val="6600CC"/>
              </a:solidFill>
              <a:latin typeface="Broadway" pitchFamily="82" charset="0"/>
            </a:endParaRPr>
          </a:p>
        </p:txBody>
      </p:sp>
      <p:sp>
        <p:nvSpPr>
          <p:cNvPr id="1025" name="Rectangle 1"/>
          <p:cNvSpPr>
            <a:spLocks noChangeArrowheads="1"/>
          </p:cNvSpPr>
          <p:nvPr/>
        </p:nvSpPr>
        <p:spPr bwMode="auto">
          <a:xfrm>
            <a:off x="250372" y="359226"/>
            <a:ext cx="3080657"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6600CC"/>
                </a:solidFill>
                <a:effectLst/>
                <a:latin typeface="High Tower Text" pitchFamily="18" charset="0"/>
                <a:ea typeface="Calibri" pitchFamily="34" charset="0"/>
                <a:cs typeface="Arial" pitchFamily="34" charset="0"/>
              </a:rPr>
              <a:t>We the members of present generation, we hold the earth in trust for future generations and sustainable development will help us achieve the same.</a:t>
            </a:r>
            <a:endParaRPr kumimoji="0" lang="en-US" sz="2400" b="1" i="0" u="none" strike="noStrike" cap="none" normalizeH="0" baseline="0" dirty="0" smtClean="0">
              <a:ln>
                <a:noFill/>
              </a:ln>
              <a:solidFill>
                <a:srgbClr val="6600CC"/>
              </a:solidFill>
              <a:effectLst/>
              <a:latin typeface="High Tower Text"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lgn="r"/>
            <a:r>
              <a:rPr lang="en-US" sz="2600" b="1" dirty="0" smtClean="0">
                <a:solidFill>
                  <a:srgbClr val="006600"/>
                </a:solidFill>
                <a:latin typeface="Broadway" pitchFamily="82" charset="0"/>
              </a:rPr>
              <a:t>Developing nexus between Trade Liberalization and Environment Protection</a:t>
            </a:r>
            <a:endParaRPr lang="en-US" sz="2600" dirty="0">
              <a:solidFill>
                <a:srgbClr val="006600"/>
              </a:solidFill>
              <a:latin typeface="Broadway" pitchFamily="82" charset="0"/>
            </a:endParaRPr>
          </a:p>
        </p:txBody>
      </p:sp>
      <p:sp>
        <p:nvSpPr>
          <p:cNvPr id="75779" name="Rectangle 3"/>
          <p:cNvSpPr>
            <a:spLocks noGrp="1" noChangeArrowheads="1"/>
          </p:cNvSpPr>
          <p:nvPr>
            <p:ph type="body" idx="1"/>
          </p:nvPr>
        </p:nvSpPr>
        <p:spPr>
          <a:xfrm>
            <a:off x="2754086" y="1600200"/>
            <a:ext cx="6277202" cy="4528457"/>
          </a:xfrm>
        </p:spPr>
        <p:txBody>
          <a:bodyPr/>
          <a:lstStyle/>
          <a:p>
            <a:pPr algn="just"/>
            <a:r>
              <a:rPr lang="en-US" sz="2400" b="1" dirty="0" smtClean="0">
                <a:solidFill>
                  <a:srgbClr val="6600CC"/>
                </a:solidFill>
                <a:latin typeface="High Tower Text" pitchFamily="18" charset="0"/>
              </a:rPr>
              <a:t>Trade liberalization is increasing in all countries by lessening strict rules for international trades. </a:t>
            </a:r>
          </a:p>
          <a:p>
            <a:pPr algn="just"/>
            <a:r>
              <a:rPr lang="en-US" sz="2400" b="1" dirty="0" smtClean="0">
                <a:solidFill>
                  <a:srgbClr val="6600CC"/>
                </a:solidFill>
                <a:latin typeface="High Tower Text" pitchFamily="18" charset="0"/>
              </a:rPr>
              <a:t>Hazardous industries are essential constituent of developmental procedure.</a:t>
            </a:r>
          </a:p>
          <a:p>
            <a:pPr algn="just"/>
            <a:r>
              <a:rPr lang="en-US" sz="2400" b="1" dirty="0" smtClean="0">
                <a:solidFill>
                  <a:srgbClr val="6600CC"/>
                </a:solidFill>
                <a:latin typeface="High Tower Text" pitchFamily="18" charset="0"/>
              </a:rPr>
              <a:t>In earlier days, it was assumed that in procedure of industrial growth, environmental damage is incidental and no efforts were taken to minimize the same. </a:t>
            </a:r>
          </a:p>
        </p:txBody>
      </p:sp>
      <p:pic>
        <p:nvPicPr>
          <p:cNvPr id="6" name="Picture 5" descr="iStock_000004261069Small.jpg"/>
          <p:cNvPicPr>
            <a:picLocks noChangeAspect="1"/>
          </p:cNvPicPr>
          <p:nvPr/>
        </p:nvPicPr>
        <p:blipFill>
          <a:blip r:embed="rId3"/>
          <a:stretch>
            <a:fillRect/>
          </a:stretch>
        </p:blipFill>
        <p:spPr>
          <a:xfrm>
            <a:off x="206828" y="443592"/>
            <a:ext cx="2597377" cy="280035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jpg"/>
          <p:cNvPicPr>
            <a:picLocks noChangeAspect="1"/>
          </p:cNvPicPr>
          <p:nvPr/>
        </p:nvPicPr>
        <p:blipFill>
          <a:blip r:embed="rId2"/>
          <a:stretch>
            <a:fillRect/>
          </a:stretch>
        </p:blipFill>
        <p:spPr>
          <a:xfrm>
            <a:off x="5802085" y="3960916"/>
            <a:ext cx="2951175" cy="2548742"/>
          </a:xfrm>
          <a:prstGeom prst="rect">
            <a:avLst/>
          </a:prstGeom>
        </p:spPr>
      </p:pic>
      <p:sp>
        <p:nvSpPr>
          <p:cNvPr id="3" name="Content Placeholder 2"/>
          <p:cNvSpPr>
            <a:spLocks noGrp="1"/>
          </p:cNvSpPr>
          <p:nvPr>
            <p:ph idx="1"/>
          </p:nvPr>
        </p:nvSpPr>
        <p:spPr>
          <a:xfrm>
            <a:off x="1204006" y="468085"/>
            <a:ext cx="7337425" cy="4114801"/>
          </a:xfrm>
        </p:spPr>
        <p:txBody>
          <a:bodyPr/>
          <a:lstStyle/>
          <a:p>
            <a:pPr algn="just"/>
            <a:r>
              <a:rPr lang="en-US" sz="2400" b="1" dirty="0" smtClean="0">
                <a:solidFill>
                  <a:srgbClr val="6600CC"/>
                </a:solidFill>
                <a:latin typeface="High Tower Text" pitchFamily="18" charset="0"/>
              </a:rPr>
              <a:t>Now it is accepted that development shall be carried out uniformly and in environment friendly manner.</a:t>
            </a:r>
          </a:p>
          <a:p>
            <a:pPr algn="just"/>
            <a:r>
              <a:rPr lang="en-US" sz="2400" b="1" dirty="0" smtClean="0">
                <a:solidFill>
                  <a:srgbClr val="6600CC"/>
                </a:solidFill>
                <a:latin typeface="High Tower Text" pitchFamily="18" charset="0"/>
              </a:rPr>
              <a:t>As Hazardous Industries are inevitable part of  development, special regimes are applied on them through following: </a:t>
            </a:r>
          </a:p>
          <a:p>
            <a:pPr marL="857250" lvl="1" indent="-457200" algn="just">
              <a:buFont typeface="+mj-lt"/>
              <a:buAutoNum type="arabicPeriod"/>
            </a:pPr>
            <a:r>
              <a:rPr lang="en-US" sz="2000" b="1" dirty="0" smtClean="0">
                <a:solidFill>
                  <a:srgbClr val="6600CC"/>
                </a:solidFill>
                <a:latin typeface="High Tower Text" pitchFamily="18" charset="0"/>
              </a:rPr>
              <a:t>Factories Act 1948</a:t>
            </a:r>
          </a:p>
          <a:p>
            <a:pPr marL="857250" lvl="1" indent="-457200" algn="just">
              <a:buFont typeface="+mj-lt"/>
              <a:buAutoNum type="arabicPeriod"/>
            </a:pPr>
            <a:r>
              <a:rPr lang="en-US" sz="2000" b="1" dirty="0" smtClean="0">
                <a:solidFill>
                  <a:srgbClr val="6600CC"/>
                </a:solidFill>
                <a:latin typeface="High Tower Text" pitchFamily="18" charset="0"/>
              </a:rPr>
              <a:t> Environment (Protection) Act 1986 </a:t>
            </a:r>
          </a:p>
          <a:p>
            <a:pPr marL="857250" lvl="1" indent="-457200" algn="just">
              <a:buFont typeface="+mj-lt"/>
              <a:buAutoNum type="arabicPeriod"/>
            </a:pPr>
            <a:r>
              <a:rPr lang="en-US" sz="2000" b="1" dirty="0" smtClean="0">
                <a:solidFill>
                  <a:srgbClr val="6600CC"/>
                </a:solidFill>
                <a:latin typeface="High Tower Text" pitchFamily="18" charset="0"/>
              </a:rPr>
              <a:t> Union Carbide Corporation V. Union of India </a:t>
            </a:r>
          </a:p>
          <a:p>
            <a:pPr marL="857250" lvl="1" indent="-457200" algn="just">
              <a:buFont typeface="+mj-lt"/>
              <a:buAutoNum type="arabicPeriod"/>
            </a:pPr>
            <a:r>
              <a:rPr lang="en-US" sz="2000" b="1" dirty="0" smtClean="0">
                <a:solidFill>
                  <a:srgbClr val="6600CC"/>
                </a:solidFill>
                <a:latin typeface="High Tower Text" pitchFamily="18" charset="0"/>
              </a:rPr>
              <a:t> Environmental Impact Assessment (EIA)  </a:t>
            </a:r>
          </a:p>
          <a:p>
            <a:pPr marL="857250" lvl="1" indent="-457200" algn="just">
              <a:buFont typeface="+mj-lt"/>
              <a:buAutoNum type="arabicPeriod"/>
            </a:pPr>
            <a:r>
              <a:rPr lang="en-US" sz="2000" b="1" dirty="0" smtClean="0">
                <a:solidFill>
                  <a:srgbClr val="6600CC"/>
                </a:solidFill>
                <a:latin typeface="High Tower Text" pitchFamily="18" charset="0"/>
              </a:rPr>
              <a:t>Environmental Audit </a:t>
            </a:r>
          </a:p>
          <a:p>
            <a:pPr marL="857250" lvl="1" indent="-457200">
              <a:buNone/>
            </a:pPr>
            <a:endParaRPr lang="en-US" sz="2000" b="1" dirty="0" smtClean="0">
              <a:solidFill>
                <a:srgbClr val="7030A0"/>
              </a:solidFill>
              <a:latin typeface="High Tower Text" pitchFamily="18" charset="0"/>
            </a:endParaRPr>
          </a:p>
          <a:p>
            <a:pPr marL="857250" lvl="1" indent="-457200"/>
            <a:endParaRPr lang="en-US" sz="2000" b="1" dirty="0" smtClean="0">
              <a:solidFill>
                <a:srgbClr val="7030A0"/>
              </a:solidFill>
              <a:latin typeface="High Tower Text" pitchFamily="18" charset="0"/>
            </a:endParaRPr>
          </a:p>
          <a:p>
            <a:pPr>
              <a:buNone/>
            </a:pPr>
            <a:endParaRPr lang="en-US" sz="2400" dirty="0" smtClean="0">
              <a:solidFill>
                <a:srgbClr val="6600CC"/>
              </a:solidFill>
              <a:latin typeface="High Tower Text"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1092" y="729343"/>
            <a:ext cx="7337425" cy="3483429"/>
          </a:xfrm>
        </p:spPr>
        <p:txBody>
          <a:bodyPr/>
          <a:lstStyle/>
          <a:p>
            <a:pPr algn="just"/>
            <a:r>
              <a:rPr lang="en-US" sz="2600" b="1" dirty="0" smtClean="0">
                <a:solidFill>
                  <a:srgbClr val="7030A0"/>
                </a:solidFill>
                <a:latin typeface="High Tower Text" pitchFamily="18" charset="0"/>
              </a:rPr>
              <a:t>It is evident from the above facts that special reforms for hazardous industries are paving way for Environmental Protection along with Trade liberalization in India. </a:t>
            </a:r>
            <a:r>
              <a:rPr lang="en-US" sz="2800" b="1" dirty="0" smtClean="0">
                <a:solidFill>
                  <a:srgbClr val="7030A0"/>
                </a:solidFill>
                <a:latin typeface="High Tower Text" pitchFamily="18" charset="0"/>
              </a:rPr>
              <a:t>Intergenerational Equity </a:t>
            </a:r>
            <a:r>
              <a:rPr lang="en-US" sz="2600" b="1" dirty="0" smtClean="0">
                <a:solidFill>
                  <a:srgbClr val="7030A0"/>
                </a:solidFill>
                <a:latin typeface="High Tower Text" pitchFamily="18" charset="0"/>
              </a:rPr>
              <a:t>and </a:t>
            </a:r>
            <a:r>
              <a:rPr lang="en-US" sz="2800" b="1" dirty="0" smtClean="0">
                <a:solidFill>
                  <a:srgbClr val="7030A0"/>
                </a:solidFill>
                <a:latin typeface="High Tower Text" pitchFamily="18" charset="0"/>
              </a:rPr>
              <a:t>Sustainable development </a:t>
            </a:r>
            <a:r>
              <a:rPr lang="en-US" sz="2600" b="1" dirty="0" smtClean="0">
                <a:solidFill>
                  <a:srgbClr val="7030A0"/>
                </a:solidFill>
                <a:latin typeface="High Tower Text" pitchFamily="18" charset="0"/>
              </a:rPr>
              <a:t>are some of the principles discovered to achieve object of Trade Liberalization along with Environmental Protection.</a:t>
            </a:r>
          </a:p>
          <a:p>
            <a:endParaRPr lang="en-US" sz="2600" dirty="0"/>
          </a:p>
        </p:txBody>
      </p:sp>
      <p:pic>
        <p:nvPicPr>
          <p:cNvPr id="3074" name="Picture 2" descr="D:\Madhura\Law College\Justa Causa\For PPT\Flower.jpg"/>
          <p:cNvPicPr>
            <a:picLocks noChangeAspect="1" noChangeArrowheads="1"/>
          </p:cNvPicPr>
          <p:nvPr/>
        </p:nvPicPr>
        <p:blipFill>
          <a:blip r:embed="rId2"/>
          <a:srcRect/>
          <a:stretch>
            <a:fillRect/>
          </a:stretch>
        </p:blipFill>
        <p:spPr bwMode="auto">
          <a:xfrm>
            <a:off x="5453743" y="4234543"/>
            <a:ext cx="1142999" cy="1402967"/>
          </a:xfrm>
          <a:prstGeom prst="rect">
            <a:avLst/>
          </a:prstGeom>
          <a:noFill/>
        </p:spPr>
      </p:pic>
      <p:pic>
        <p:nvPicPr>
          <p:cNvPr id="3075" name="Picture 3" descr="D:\Madhura\Law College\Justa Causa\For PPT\birds_of_paradise_and_ming_beauty.jpg"/>
          <p:cNvPicPr>
            <a:picLocks noChangeAspect="1" noChangeArrowheads="1"/>
          </p:cNvPicPr>
          <p:nvPr/>
        </p:nvPicPr>
        <p:blipFill>
          <a:blip r:embed="rId3" cstate="print"/>
          <a:srcRect/>
          <a:stretch>
            <a:fillRect/>
          </a:stretch>
        </p:blipFill>
        <p:spPr bwMode="auto">
          <a:xfrm>
            <a:off x="3341912" y="5638798"/>
            <a:ext cx="2569029" cy="957943"/>
          </a:xfrm>
          <a:prstGeom prst="rect">
            <a:avLst/>
          </a:prstGeom>
          <a:noFill/>
        </p:spPr>
      </p:pic>
      <p:pic>
        <p:nvPicPr>
          <p:cNvPr id="3076" name="Picture 4" descr="D:\Madhura\Law College\Justa Causa\For PPT\Butterfly.jpg"/>
          <p:cNvPicPr>
            <a:picLocks noChangeAspect="1" noChangeArrowheads="1"/>
          </p:cNvPicPr>
          <p:nvPr/>
        </p:nvPicPr>
        <p:blipFill>
          <a:blip r:embed="rId4"/>
          <a:srcRect/>
          <a:stretch>
            <a:fillRect/>
          </a:stretch>
        </p:blipFill>
        <p:spPr bwMode="auto">
          <a:xfrm>
            <a:off x="6542315" y="4241571"/>
            <a:ext cx="1911532" cy="1386342"/>
          </a:xfrm>
          <a:prstGeom prst="rect">
            <a:avLst/>
          </a:prstGeom>
          <a:noFill/>
        </p:spPr>
      </p:pic>
      <p:pic>
        <p:nvPicPr>
          <p:cNvPr id="3077" name="Picture 5" descr="D:\Madhura\Law College\Justa Causa\For PPT\Fish.jpg"/>
          <p:cNvPicPr>
            <a:picLocks noChangeAspect="1" noChangeArrowheads="1"/>
          </p:cNvPicPr>
          <p:nvPr/>
        </p:nvPicPr>
        <p:blipFill>
          <a:blip r:embed="rId5"/>
          <a:srcRect/>
          <a:stretch>
            <a:fillRect/>
          </a:stretch>
        </p:blipFill>
        <p:spPr bwMode="auto">
          <a:xfrm>
            <a:off x="3363686" y="4245427"/>
            <a:ext cx="2133598" cy="1415144"/>
          </a:xfrm>
          <a:prstGeom prst="rect">
            <a:avLst/>
          </a:prstGeom>
          <a:noFill/>
        </p:spPr>
      </p:pic>
      <p:pic>
        <p:nvPicPr>
          <p:cNvPr id="3079" name="Picture 7" descr="D:\Madhura\Law College\Justa Causa\For PPT\Tree.jpg"/>
          <p:cNvPicPr>
            <a:picLocks noChangeAspect="1" noChangeArrowheads="1"/>
          </p:cNvPicPr>
          <p:nvPr/>
        </p:nvPicPr>
        <p:blipFill>
          <a:blip r:embed="rId6"/>
          <a:srcRect/>
          <a:stretch>
            <a:fillRect/>
          </a:stretch>
        </p:blipFill>
        <p:spPr bwMode="auto">
          <a:xfrm>
            <a:off x="5921829" y="5640163"/>
            <a:ext cx="2558143" cy="96593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2800" b="1" dirty="0" smtClean="0">
                <a:solidFill>
                  <a:srgbClr val="006600"/>
                </a:solidFill>
                <a:latin typeface="Broadway" pitchFamily="82" charset="0"/>
              </a:rPr>
              <a:t>Intergenerational Equity – Definition</a:t>
            </a:r>
            <a:endParaRPr lang="en-US" sz="2800" b="1" dirty="0">
              <a:solidFill>
                <a:srgbClr val="006600"/>
              </a:solidFill>
              <a:latin typeface="Broadway" pitchFamily="82" charset="0"/>
            </a:endParaRPr>
          </a:p>
        </p:txBody>
      </p:sp>
      <p:sp>
        <p:nvSpPr>
          <p:cNvPr id="3" name="Content Placeholder 2"/>
          <p:cNvSpPr>
            <a:spLocks noGrp="1"/>
          </p:cNvSpPr>
          <p:nvPr>
            <p:ph idx="1"/>
          </p:nvPr>
        </p:nvSpPr>
        <p:spPr>
          <a:xfrm>
            <a:off x="2786743" y="1600200"/>
            <a:ext cx="6244545" cy="4169229"/>
          </a:xfrm>
        </p:spPr>
        <p:txBody>
          <a:bodyPr/>
          <a:lstStyle/>
          <a:p>
            <a:pPr algn="just"/>
            <a:r>
              <a:rPr lang="en-US" sz="2400" b="1" dirty="0" smtClean="0">
                <a:solidFill>
                  <a:srgbClr val="6600CC"/>
                </a:solidFill>
                <a:latin typeface="High Tower Text" pitchFamily="18" charset="0"/>
              </a:rPr>
              <a:t>The Intergenerational equity can be defined as  endowed institution’s spending rate must not exceed its after inflation rate of compound return, so that investment gains are spent equally on current and future constituents of the endowed assets.</a:t>
            </a:r>
          </a:p>
          <a:p>
            <a:pPr algn="just"/>
            <a:r>
              <a:rPr lang="en-US" sz="2400" b="1" dirty="0" smtClean="0">
                <a:solidFill>
                  <a:srgbClr val="6600CC"/>
                </a:solidFill>
                <a:latin typeface="High Tower Text" pitchFamily="18" charset="0"/>
              </a:rPr>
              <a:t>Equity signifies impartiality in availability of resources as well as treats natural resources as funds for development of generations to come.</a:t>
            </a:r>
            <a:endParaRPr lang="en-US" sz="2400" b="1" dirty="0">
              <a:solidFill>
                <a:srgbClr val="6600CC"/>
              </a:solidFill>
              <a:latin typeface="High Tower Text"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86" y="0"/>
            <a:ext cx="7337425" cy="1143000"/>
          </a:xfrm>
        </p:spPr>
        <p:txBody>
          <a:bodyPr/>
          <a:lstStyle/>
          <a:p>
            <a:r>
              <a:rPr lang="en-US" sz="2800" b="1" dirty="0" smtClean="0">
                <a:solidFill>
                  <a:srgbClr val="006600"/>
                </a:solidFill>
                <a:latin typeface="Broadway" pitchFamily="82" charset="0"/>
              </a:rPr>
              <a:t>Need For Intergenerational Equity</a:t>
            </a:r>
            <a:endParaRPr lang="en-US" sz="2800" b="1" dirty="0">
              <a:solidFill>
                <a:srgbClr val="006600"/>
              </a:solidFill>
              <a:latin typeface="Broadway" pitchFamily="82" charset="0"/>
            </a:endParaRPr>
          </a:p>
        </p:txBody>
      </p:sp>
      <p:sp>
        <p:nvSpPr>
          <p:cNvPr id="3" name="Content Placeholder 2"/>
          <p:cNvSpPr>
            <a:spLocks noGrp="1"/>
          </p:cNvSpPr>
          <p:nvPr>
            <p:ph idx="1"/>
          </p:nvPr>
        </p:nvSpPr>
        <p:spPr>
          <a:xfrm>
            <a:off x="2536372" y="1077686"/>
            <a:ext cx="6364288" cy="4267199"/>
          </a:xfrm>
        </p:spPr>
        <p:txBody>
          <a:bodyPr/>
          <a:lstStyle/>
          <a:p>
            <a:pPr marL="514350" indent="-514350" algn="just">
              <a:buFont typeface="+mj-lt"/>
              <a:buAutoNum type="romanLcPeriod"/>
            </a:pPr>
            <a:r>
              <a:rPr lang="en-US" sz="2600" b="1" dirty="0" smtClean="0">
                <a:solidFill>
                  <a:srgbClr val="6600CC"/>
                </a:solidFill>
                <a:latin typeface="High Tower Text" pitchFamily="18" charset="0"/>
              </a:rPr>
              <a:t>Pollution disturbing Ecological Balance </a:t>
            </a:r>
            <a:r>
              <a:rPr lang="en-US" sz="2400" b="1" dirty="0" smtClean="0">
                <a:solidFill>
                  <a:srgbClr val="6600CC"/>
                </a:solidFill>
                <a:latin typeface="High Tower Text" pitchFamily="18" charset="0"/>
              </a:rPr>
              <a:t>: Ecological Balance is must for smooth procedure of recreation of natural resources by nature. Which is disturbed by various industrial as well as household activities.</a:t>
            </a:r>
          </a:p>
          <a:p>
            <a:pPr marL="514350" indent="-514350" algn="just">
              <a:buFont typeface="+mj-lt"/>
              <a:buAutoNum type="romanLcPeriod"/>
            </a:pPr>
            <a:r>
              <a:rPr lang="en-US" sz="2600" b="1" dirty="0" smtClean="0">
                <a:solidFill>
                  <a:srgbClr val="6600CC"/>
                </a:solidFill>
                <a:latin typeface="High Tower Text" pitchFamily="18" charset="0"/>
              </a:rPr>
              <a:t>Loss of Biodiversity</a:t>
            </a:r>
            <a:r>
              <a:rPr lang="en-US" sz="2400" b="1" dirty="0" smtClean="0">
                <a:solidFill>
                  <a:srgbClr val="6600CC"/>
                </a:solidFill>
                <a:latin typeface="High Tower Text" pitchFamily="18" charset="0"/>
              </a:rPr>
              <a:t>:</a:t>
            </a:r>
            <a:r>
              <a:rPr lang="en-US" sz="2400" b="1" dirty="0" smtClean="0"/>
              <a:t> </a:t>
            </a:r>
            <a:r>
              <a:rPr lang="en-US" sz="2400" b="1" dirty="0" smtClean="0">
                <a:solidFill>
                  <a:srgbClr val="6600CC"/>
                </a:solidFill>
                <a:latin typeface="High Tower Text" pitchFamily="18" charset="0"/>
              </a:rPr>
              <a:t>Bio diversity helps in protection of water resources, nutrient storage and cycling, climate stability, maintenance of ecosystem but as no efforts were taken for its preservation many species are diminished. </a:t>
            </a:r>
          </a:p>
          <a:p>
            <a:pPr marL="514350" indent="-514350" algn="just">
              <a:buFont typeface="+mj-lt"/>
              <a:buAutoNum type="romanLcPeriod"/>
            </a:pPr>
            <a:r>
              <a:rPr lang="en-US" sz="2600" b="1" dirty="0" smtClean="0">
                <a:solidFill>
                  <a:srgbClr val="6600CC"/>
                </a:solidFill>
                <a:latin typeface="High Tower Text" pitchFamily="18" charset="0"/>
              </a:rPr>
              <a:t>Excessive and Reckless Use of Natural Resources</a:t>
            </a:r>
            <a:r>
              <a:rPr lang="en-US" sz="2400" b="1" dirty="0" smtClean="0">
                <a:solidFill>
                  <a:srgbClr val="6600CC"/>
                </a:solidFill>
                <a:latin typeface="High Tower Text" pitchFamily="18" charset="0"/>
              </a:rPr>
              <a:t> is also contributing in worsening situation.</a:t>
            </a:r>
            <a:endParaRPr lang="en-US" sz="2400" b="1" dirty="0">
              <a:solidFill>
                <a:srgbClr val="6600CC"/>
              </a:solidFill>
              <a:latin typeface="High Tower Text" pitchFamily="18" charset="0"/>
            </a:endParaRPr>
          </a:p>
        </p:txBody>
      </p:sp>
      <p:pic>
        <p:nvPicPr>
          <p:cNvPr id="5" name="Picture 4" descr="Biodiversity.jpg"/>
          <p:cNvPicPr>
            <a:picLocks noChangeAspect="1"/>
          </p:cNvPicPr>
          <p:nvPr/>
        </p:nvPicPr>
        <p:blipFill>
          <a:blip r:embed="rId2"/>
          <a:stretch>
            <a:fillRect/>
          </a:stretch>
        </p:blipFill>
        <p:spPr>
          <a:xfrm>
            <a:off x="206829" y="794655"/>
            <a:ext cx="2286000" cy="321128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6600"/>
                </a:solidFill>
                <a:latin typeface="Broadway" pitchFamily="82" charset="0"/>
              </a:rPr>
              <a:t>Sustainable Development</a:t>
            </a:r>
            <a:endParaRPr lang="en-US" sz="3200" b="1" dirty="0">
              <a:solidFill>
                <a:srgbClr val="006600"/>
              </a:solidFill>
              <a:latin typeface="Broadway" pitchFamily="82" charset="0"/>
            </a:endParaRPr>
          </a:p>
        </p:txBody>
      </p:sp>
      <p:sp>
        <p:nvSpPr>
          <p:cNvPr id="3" name="Content Placeholder 2"/>
          <p:cNvSpPr>
            <a:spLocks noGrp="1"/>
          </p:cNvSpPr>
          <p:nvPr>
            <p:ph idx="1"/>
          </p:nvPr>
        </p:nvSpPr>
        <p:spPr/>
        <p:txBody>
          <a:bodyPr/>
          <a:lstStyle/>
          <a:p>
            <a:pPr algn="just"/>
            <a:r>
              <a:rPr lang="en-US" sz="2400" b="1" dirty="0" smtClean="0">
                <a:solidFill>
                  <a:srgbClr val="6600CC"/>
                </a:solidFill>
                <a:latin typeface="High Tower Text" pitchFamily="18" charset="0"/>
              </a:rPr>
              <a:t>The intergenerational equity explored in field of environment by introducing the concept of saving resources for future generation which paved path for Sustainable Development. </a:t>
            </a:r>
          </a:p>
          <a:p>
            <a:pPr algn="just"/>
            <a:r>
              <a:rPr lang="en-US" sz="2400" b="1" dirty="0" smtClean="0">
                <a:solidFill>
                  <a:srgbClr val="6600CC"/>
                </a:solidFill>
                <a:latin typeface="High Tower Text" pitchFamily="18" charset="0"/>
              </a:rPr>
              <a:t>Sustainable development is defined by the Brundtland Commission as development that meets the needs of the present without compromising the ability of future generations to meet their own needs.</a:t>
            </a:r>
            <a:endParaRPr lang="en-US" sz="2400" b="1" dirty="0">
              <a:solidFill>
                <a:srgbClr val="6600CC"/>
              </a:solidFill>
              <a:latin typeface="High Tower Text" pitchFamily="18" charset="0"/>
            </a:endParaRPr>
          </a:p>
        </p:txBody>
      </p:sp>
      <p:pic>
        <p:nvPicPr>
          <p:cNvPr id="4" name="Picture 3" descr="IntergeneratonallEquity1.jpg"/>
          <p:cNvPicPr>
            <a:picLocks noChangeAspect="1"/>
          </p:cNvPicPr>
          <p:nvPr/>
        </p:nvPicPr>
        <p:blipFill>
          <a:blip r:embed="rId2"/>
          <a:stretch>
            <a:fillRect/>
          </a:stretch>
        </p:blipFill>
        <p:spPr>
          <a:xfrm>
            <a:off x="3864429" y="4784926"/>
            <a:ext cx="4082141" cy="176827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377" y="187552"/>
            <a:ext cx="7337425" cy="1143000"/>
          </a:xfrm>
        </p:spPr>
        <p:txBody>
          <a:bodyPr/>
          <a:lstStyle/>
          <a:p>
            <a:pPr algn="r"/>
            <a:r>
              <a:rPr lang="en-US" sz="2800" b="1" dirty="0" smtClean="0">
                <a:solidFill>
                  <a:srgbClr val="006600"/>
                </a:solidFill>
                <a:latin typeface="Broadway" pitchFamily="82" charset="0"/>
              </a:rPr>
              <a:t>Sustainable Development – Need Of Hour</a:t>
            </a:r>
            <a:endParaRPr lang="en-US" sz="2800" b="1" dirty="0">
              <a:solidFill>
                <a:srgbClr val="006600"/>
              </a:solidFill>
              <a:latin typeface="Broadway" pitchFamily="82" charset="0"/>
            </a:endParaRPr>
          </a:p>
        </p:txBody>
      </p:sp>
      <p:sp>
        <p:nvSpPr>
          <p:cNvPr id="3" name="Content Placeholder 2"/>
          <p:cNvSpPr>
            <a:spLocks noGrp="1"/>
          </p:cNvSpPr>
          <p:nvPr>
            <p:ph idx="1"/>
          </p:nvPr>
        </p:nvSpPr>
        <p:spPr>
          <a:xfrm>
            <a:off x="322263" y="1186543"/>
            <a:ext cx="7337425" cy="3026229"/>
          </a:xfrm>
        </p:spPr>
        <p:txBody>
          <a:bodyPr/>
          <a:lstStyle/>
          <a:p>
            <a:pPr algn="just"/>
            <a:r>
              <a:rPr lang="en-US" sz="2400" b="1" dirty="0" smtClean="0">
                <a:solidFill>
                  <a:srgbClr val="6600CC"/>
                </a:solidFill>
                <a:latin typeface="High Tower Text" pitchFamily="18" charset="0"/>
              </a:rPr>
              <a:t>All the demands of developing and developed nations require the manipulation of natural resources.</a:t>
            </a:r>
          </a:p>
          <a:p>
            <a:pPr algn="just"/>
            <a:r>
              <a:rPr lang="en-US" sz="2400" b="1" dirty="0" smtClean="0">
                <a:solidFill>
                  <a:srgbClr val="6600CC"/>
                </a:solidFill>
                <a:latin typeface="High Tower Text" pitchFamily="18" charset="0"/>
              </a:rPr>
              <a:t>The future of our planet depends on our use of the available resources.</a:t>
            </a:r>
          </a:p>
          <a:p>
            <a:pPr algn="just"/>
            <a:r>
              <a:rPr lang="en-US" sz="2400" b="1" dirty="0" smtClean="0">
                <a:solidFill>
                  <a:srgbClr val="6600CC"/>
                </a:solidFill>
                <a:latin typeface="High Tower Text" pitchFamily="18" charset="0"/>
              </a:rPr>
              <a:t>It is imperative that our fragile environment suffers the least damage possible.</a:t>
            </a:r>
            <a:endParaRPr lang="en-US" sz="2400" b="1" dirty="0">
              <a:solidFill>
                <a:srgbClr val="6600CC"/>
              </a:solidFill>
              <a:latin typeface="High Tower Text" pitchFamily="18" charset="0"/>
            </a:endParaRPr>
          </a:p>
        </p:txBody>
      </p:sp>
      <p:pic>
        <p:nvPicPr>
          <p:cNvPr id="5" name="Picture 4" descr="SD 1.jpg"/>
          <p:cNvPicPr>
            <a:picLocks noChangeAspect="1"/>
          </p:cNvPicPr>
          <p:nvPr/>
        </p:nvPicPr>
        <p:blipFill>
          <a:blip r:embed="rId2"/>
          <a:stretch>
            <a:fillRect/>
          </a:stretch>
        </p:blipFill>
        <p:spPr>
          <a:xfrm>
            <a:off x="5532663" y="4137931"/>
            <a:ext cx="3339193" cy="249155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00px-Sustainable_development.svg.png"/>
          <p:cNvPicPr>
            <a:picLocks noChangeAspect="1"/>
          </p:cNvPicPr>
          <p:nvPr/>
        </p:nvPicPr>
        <p:blipFill>
          <a:blip r:embed="rId2"/>
          <a:stretch>
            <a:fillRect/>
          </a:stretch>
        </p:blipFill>
        <p:spPr>
          <a:xfrm>
            <a:off x="1977573" y="0"/>
            <a:ext cx="6937828" cy="520337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S030002309">
  <a:themeElements>
    <a:clrScheme name="Office Theme 2">
      <a:dk1>
        <a:srgbClr val="000000"/>
      </a:dk1>
      <a:lt1>
        <a:srgbClr val="C6C492"/>
      </a:lt1>
      <a:dk2>
        <a:srgbClr val="000000"/>
      </a:dk2>
      <a:lt2>
        <a:srgbClr val="B2B2B2"/>
      </a:lt2>
      <a:accent1>
        <a:srgbClr val="BD8A00"/>
      </a:accent1>
      <a:accent2>
        <a:srgbClr val="A49D00"/>
      </a:accent2>
      <a:accent3>
        <a:srgbClr val="DFDEC7"/>
      </a:accent3>
      <a:accent4>
        <a:srgbClr val="000000"/>
      </a:accent4>
      <a:accent5>
        <a:srgbClr val="DBC4AA"/>
      </a:accent5>
      <a:accent6>
        <a:srgbClr val="948E00"/>
      </a:accent6>
      <a:hlink>
        <a:srgbClr val="523B00"/>
      </a:hlink>
      <a:folHlink>
        <a:srgbClr val="3B470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C6C492"/>
        </a:lt1>
        <a:dk2>
          <a:srgbClr val="000000"/>
        </a:dk2>
        <a:lt2>
          <a:srgbClr val="B2B2B2"/>
        </a:lt2>
        <a:accent1>
          <a:srgbClr val="FFFC8F"/>
        </a:accent1>
        <a:accent2>
          <a:srgbClr val="C4BD1C"/>
        </a:accent2>
        <a:accent3>
          <a:srgbClr val="DFDEC7"/>
        </a:accent3>
        <a:accent4>
          <a:srgbClr val="000000"/>
        </a:accent4>
        <a:accent5>
          <a:srgbClr val="FFFDC6"/>
        </a:accent5>
        <a:accent6>
          <a:srgbClr val="B1AB18"/>
        </a:accent6>
        <a:hlink>
          <a:srgbClr val="474600"/>
        </a:hlink>
        <a:folHlink>
          <a:srgbClr val="615A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C6C492"/>
        </a:lt1>
        <a:dk2>
          <a:srgbClr val="000000"/>
        </a:dk2>
        <a:lt2>
          <a:srgbClr val="B2B2B2"/>
        </a:lt2>
        <a:accent1>
          <a:srgbClr val="BD8A00"/>
        </a:accent1>
        <a:accent2>
          <a:srgbClr val="A49D00"/>
        </a:accent2>
        <a:accent3>
          <a:srgbClr val="DFDEC7"/>
        </a:accent3>
        <a:accent4>
          <a:srgbClr val="000000"/>
        </a:accent4>
        <a:accent5>
          <a:srgbClr val="DBC4AA"/>
        </a:accent5>
        <a:accent6>
          <a:srgbClr val="948E00"/>
        </a:accent6>
        <a:hlink>
          <a:srgbClr val="523B00"/>
        </a:hlink>
        <a:folHlink>
          <a:srgbClr val="3B47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C6C492"/>
        </a:lt1>
        <a:dk2>
          <a:srgbClr val="000000"/>
        </a:dk2>
        <a:lt2>
          <a:srgbClr val="B2B2B2"/>
        </a:lt2>
        <a:accent1>
          <a:srgbClr val="938B00"/>
        </a:accent1>
        <a:accent2>
          <a:srgbClr val="0F10BC"/>
        </a:accent2>
        <a:accent3>
          <a:srgbClr val="DFDEC7"/>
        </a:accent3>
        <a:accent4>
          <a:srgbClr val="000000"/>
        </a:accent4>
        <a:accent5>
          <a:srgbClr val="C8C4AA"/>
        </a:accent5>
        <a:accent6>
          <a:srgbClr val="0C0DAA"/>
        </a:accent6>
        <a:hlink>
          <a:srgbClr val="260052"/>
        </a:hlink>
        <a:folHlink>
          <a:srgbClr val="500052"/>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C6C492"/>
        </a:lt1>
        <a:dk2>
          <a:srgbClr val="000000"/>
        </a:dk2>
        <a:lt2>
          <a:srgbClr val="B2B2B2"/>
        </a:lt2>
        <a:accent1>
          <a:srgbClr val="807A00"/>
        </a:accent1>
        <a:accent2>
          <a:srgbClr val="994010"/>
        </a:accent2>
        <a:accent3>
          <a:srgbClr val="DFDEC7"/>
        </a:accent3>
        <a:accent4>
          <a:srgbClr val="000000"/>
        </a:accent4>
        <a:accent5>
          <a:srgbClr val="C0BEAA"/>
        </a:accent5>
        <a:accent6>
          <a:srgbClr val="8A390D"/>
        </a:accent6>
        <a:hlink>
          <a:srgbClr val="005366"/>
        </a:hlink>
        <a:folHlink>
          <a:srgbClr val="380075"/>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B2B2B2"/>
        </a:lt2>
        <a:accent1>
          <a:srgbClr val="FFFC8F"/>
        </a:accent1>
        <a:accent2>
          <a:srgbClr val="C4BD1C"/>
        </a:accent2>
        <a:accent3>
          <a:srgbClr val="FFFFFF"/>
        </a:accent3>
        <a:accent4>
          <a:srgbClr val="000000"/>
        </a:accent4>
        <a:accent5>
          <a:srgbClr val="FFFDC6"/>
        </a:accent5>
        <a:accent6>
          <a:srgbClr val="B1AB18"/>
        </a:accent6>
        <a:hlink>
          <a:srgbClr val="474600"/>
        </a:hlink>
        <a:folHlink>
          <a:srgbClr val="615A0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B2B2B2"/>
        </a:lt2>
        <a:accent1>
          <a:srgbClr val="BD8A00"/>
        </a:accent1>
        <a:accent2>
          <a:srgbClr val="A49D00"/>
        </a:accent2>
        <a:accent3>
          <a:srgbClr val="FFFFFF"/>
        </a:accent3>
        <a:accent4>
          <a:srgbClr val="000000"/>
        </a:accent4>
        <a:accent5>
          <a:srgbClr val="DBC4AA"/>
        </a:accent5>
        <a:accent6>
          <a:srgbClr val="948E00"/>
        </a:accent6>
        <a:hlink>
          <a:srgbClr val="523B00"/>
        </a:hlink>
        <a:folHlink>
          <a:srgbClr val="3B47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B2B2B2"/>
        </a:lt2>
        <a:accent1>
          <a:srgbClr val="938B00"/>
        </a:accent1>
        <a:accent2>
          <a:srgbClr val="0F10BC"/>
        </a:accent2>
        <a:accent3>
          <a:srgbClr val="FFFFFF"/>
        </a:accent3>
        <a:accent4>
          <a:srgbClr val="000000"/>
        </a:accent4>
        <a:accent5>
          <a:srgbClr val="C8C4AA"/>
        </a:accent5>
        <a:accent6>
          <a:srgbClr val="0C0DAA"/>
        </a:accent6>
        <a:hlink>
          <a:srgbClr val="260052"/>
        </a:hlink>
        <a:folHlink>
          <a:srgbClr val="500052"/>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B2B2B2"/>
        </a:lt2>
        <a:accent1>
          <a:srgbClr val="807A00"/>
        </a:accent1>
        <a:accent2>
          <a:srgbClr val="994010"/>
        </a:accent2>
        <a:accent3>
          <a:srgbClr val="FFFFFF"/>
        </a:accent3>
        <a:accent4>
          <a:srgbClr val="000000"/>
        </a:accent4>
        <a:accent5>
          <a:srgbClr val="C0BEAA"/>
        </a:accent5>
        <a:accent6>
          <a:srgbClr val="8A390D"/>
        </a:accent6>
        <a:hlink>
          <a:srgbClr val="005366"/>
        </a:hlink>
        <a:folHlink>
          <a:srgbClr val="38007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3D0FF2D-C842-4A1F-AFA1-0BFCEBDB35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TS030002309</Template>
  <TotalTime>314</TotalTime>
  <Words>752</Words>
  <Application>Microsoft Office PowerPoint</Application>
  <PresentationFormat>On-screen Show (4:3)</PresentationFormat>
  <Paragraphs>54</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TS030002309</vt:lpstr>
      <vt:lpstr>Intergenerational Equity -Need for Development on Sustainable Basis </vt:lpstr>
      <vt:lpstr>Developing nexus between Trade Liberalization and Environment Protection</vt:lpstr>
      <vt:lpstr>Slide 3</vt:lpstr>
      <vt:lpstr>Slide 4</vt:lpstr>
      <vt:lpstr>Intergenerational Equity – Definition</vt:lpstr>
      <vt:lpstr>Need For Intergenerational Equity</vt:lpstr>
      <vt:lpstr>Sustainable Development</vt:lpstr>
      <vt:lpstr>Sustainable Development – Need Of Hour</vt:lpstr>
      <vt:lpstr>Slide 9</vt:lpstr>
      <vt:lpstr>Steps Taken Towards Sustainable Development</vt:lpstr>
      <vt:lpstr>Slide 11</vt:lpstr>
      <vt:lpstr>Slide 12</vt:lpstr>
      <vt:lpstr>Conclusion</vt:lpstr>
      <vt:lpstr>Slide 14</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ABC</dc:creator>
  <cp:keywords/>
  <dc:description/>
  <cp:lastModifiedBy>ABC</cp:lastModifiedBy>
  <cp:revision>52</cp:revision>
  <dcterms:created xsi:type="dcterms:W3CDTF">2012-02-15T08:52:02Z</dcterms:created>
  <dcterms:modified xsi:type="dcterms:W3CDTF">2012-02-20T12:56:01Z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TC300023099990</vt:lpwstr>
  </property>
</Properties>
</file>